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7" r:id="rId3"/>
    <p:sldId id="277" r:id="rId4"/>
    <p:sldId id="276" r:id="rId5"/>
    <p:sldId id="279" r:id="rId6"/>
    <p:sldId id="280" r:id="rId7"/>
    <p:sldId id="281" r:id="rId8"/>
    <p:sldId id="282" r:id="rId9"/>
    <p:sldId id="283" r:id="rId10"/>
    <p:sldId id="284" r:id="rId11"/>
    <p:sldId id="285" r:id="rId12"/>
    <p:sldId id="286" r:id="rId13"/>
    <p:sldId id="287" r:id="rId14"/>
    <p:sldId id="292" r:id="rId15"/>
    <p:sldId id="288" r:id="rId16"/>
    <p:sldId id="289" r:id="rId17"/>
    <p:sldId id="290" r:id="rId18"/>
    <p:sldId id="293" r:id="rId19"/>
    <p:sldId id="291" r:id="rId20"/>
    <p:sldId id="294" r:id="rId21"/>
    <p:sldId id="298" r:id="rId22"/>
    <p:sldId id="297" r:id="rId23"/>
    <p:sldId id="299" r:id="rId24"/>
    <p:sldId id="296" r:id="rId25"/>
    <p:sldId id="300" r:id="rId26"/>
    <p:sldId id="295" r:id="rId27"/>
    <p:sldId id="301" r:id="rId28"/>
    <p:sldId id="302" r:id="rId29"/>
    <p:sldId id="303" r:id="rId30"/>
    <p:sldId id="307" r:id="rId31"/>
    <p:sldId id="309" r:id="rId32"/>
    <p:sldId id="306" r:id="rId33"/>
    <p:sldId id="272" r:id="rId34"/>
    <p:sldId id="274" r:id="rId35"/>
    <p:sldId id="275"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861" autoAdjust="0"/>
    <p:restoredTop sz="94660"/>
  </p:normalViewPr>
  <p:slideViewPr>
    <p:cSldViewPr>
      <p:cViewPr varScale="1">
        <p:scale>
          <a:sx n="63" d="100"/>
          <a:sy n="63" d="100"/>
        </p:scale>
        <p:origin x="-546"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systemcenter/mobile/default.m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windowsmobile.com/mobiledevicemanager" TargetMode="External"/><Relationship Id="rId3" Type="http://schemas.openxmlformats.org/officeDocument/2006/relationships/hyperlink" Target="http://technet.microsoft.com/scmdm" TargetMode="External"/><Relationship Id="rId7" Type="http://schemas.openxmlformats.org/officeDocument/2006/relationships/hyperlink" Target="http://www.windowsmobile.com/"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www.microsoft.com/events/series/msecmobility.aspx" TargetMode="External"/><Relationship Id="rId5" Type="http://schemas.openxmlformats.org/officeDocument/2006/relationships/hyperlink" Target="http://msdn.microsoft.com/windowsmobile" TargetMode="External"/><Relationship Id="rId4" Type="http://schemas.openxmlformats.org/officeDocument/2006/relationships/hyperlink" Target="http://technet.microsoft.com/windowsmobile" TargetMode="External"/><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MDM </a:t>
            </a:r>
            <a:r>
              <a:rPr lang="zh-CN" altLang="en-US" dirty="0" smtClean="0"/>
              <a:t>部署技术</a:t>
            </a:r>
            <a:endParaRPr lang="zh-CN" altLang="en-US" dirty="0"/>
          </a:p>
        </p:txBody>
      </p:sp>
      <p:sp>
        <p:nvSpPr>
          <p:cNvPr id="3" name="Cloud 70"/>
          <p:cNvSpPr/>
          <p:nvPr/>
        </p:nvSpPr>
        <p:spPr bwMode="auto">
          <a:xfrm>
            <a:off x="3920044" y="1922585"/>
            <a:ext cx="5083277" cy="4226755"/>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77"/>
          <p:cNvSpPr/>
          <p:nvPr/>
        </p:nvSpPr>
        <p:spPr bwMode="auto">
          <a:xfrm flipH="1">
            <a:off x="152400" y="53114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188"/>
          <p:cNvSpPr/>
          <p:nvPr/>
        </p:nvSpPr>
        <p:spPr bwMode="auto">
          <a:xfrm>
            <a:off x="72903" y="1112813"/>
            <a:ext cx="8998195" cy="4926330"/>
          </a:xfrm>
          <a:prstGeom prst="roundRect">
            <a:avLst>
              <a:gd name="adj" fmla="val 8346"/>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91440" tIns="45720" rIns="91440" bIns="91440" anchor="t" anchorCtr="0"/>
          <a:lstStyle/>
          <a:p>
            <a:pPr lvl="0" algn="ctr"/>
            <a:endParaRPr lang="en-US" dirty="0" smtClean="0">
              <a:effectLst>
                <a:outerShdw blurRad="38100" dist="38100" dir="2700000" algn="tl">
                  <a:srgbClr val="000000">
                    <a:alpha val="43137"/>
                  </a:srgbClr>
                </a:outerShdw>
              </a:effectLst>
              <a:latin typeface="Segoe" pitchFamily="34" charset="0"/>
              <a:ea typeface="Times New Roman" pitchFamily="18" charset="0"/>
              <a:cs typeface="Arial" charset="0"/>
            </a:endParaRPr>
          </a:p>
        </p:txBody>
      </p:sp>
      <p:sp>
        <p:nvSpPr>
          <p:cNvPr id="7" name="Rectangle 69"/>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186"/>
          <p:cNvSpPr/>
          <p:nvPr/>
        </p:nvSpPr>
        <p:spPr bwMode="auto">
          <a:xfrm>
            <a:off x="2051539" y="3387969"/>
            <a:ext cx="1863970" cy="2672559"/>
          </a:xfrm>
          <a:prstGeom prst="roundRect">
            <a:avLst/>
          </a:prstGeom>
          <a:gradFill flip="none" rotWithShape="1">
            <a:gsLst>
              <a:gs pos="0">
                <a:srgbClr val="FFC000">
                  <a:shade val="30000"/>
                  <a:satMod val="115000"/>
                  <a:alpha val="0"/>
                </a:srgbClr>
              </a:gs>
              <a:gs pos="50000">
                <a:srgbClr val="FFC000">
                  <a:shade val="67500"/>
                  <a:satMod val="115000"/>
                  <a:alpha val="48000"/>
                </a:srgbClr>
              </a:gs>
              <a:gs pos="100000">
                <a:srgbClr val="FFC000">
                  <a:shade val="100000"/>
                  <a:satMod val="115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b" anchorCtr="0" compatLnSpc="1">
            <a:prstTxWarp prst="textNoShape">
              <a:avLst/>
            </a:prstTxWarp>
          </a:bodyPr>
          <a:lstStyle/>
          <a:p>
            <a:pPr marL="457200" indent="-457200" algn="ctr" defTabSz="914400" eaLnBrk="0" fontAlgn="base" hangingPunct="0">
              <a:lnSpc>
                <a:spcPct val="90000"/>
              </a:lnSpc>
              <a:spcBef>
                <a:spcPct val="30000"/>
              </a:spcBef>
              <a:spcAft>
                <a:spcPct val="0"/>
              </a:spcAft>
              <a:buClr>
                <a:schemeClr val="tx2"/>
              </a:buClr>
              <a:buSzPct val="95000"/>
            </a:pPr>
            <a:r>
              <a:rPr lang="en-US" sz="2800" b="1" kern="0" dirty="0" smtClean="0">
                <a:solidFill>
                  <a:schemeClr val="bg1">
                    <a:lumMod val="85000"/>
                    <a:lumOff val="15000"/>
                  </a:schemeClr>
                </a:solidFill>
                <a:effectLst>
                  <a:glow rad="228600">
                    <a:schemeClr val="tx1">
                      <a:alpha val="40000"/>
                    </a:schemeClr>
                  </a:glow>
                </a:effectLst>
              </a:rPr>
              <a:t>Perimeter</a:t>
            </a:r>
          </a:p>
        </p:txBody>
      </p:sp>
      <p:pic>
        <p:nvPicPr>
          <p:cNvPr id="9"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4157288"/>
            <a:ext cx="609421" cy="965697"/>
          </a:xfrm>
          <a:prstGeom prst="rect">
            <a:avLst/>
          </a:prstGeom>
          <a:noFill/>
        </p:spPr>
      </p:pic>
      <p:grpSp>
        <p:nvGrpSpPr>
          <p:cNvPr id="10" name="Group 95"/>
          <p:cNvGrpSpPr/>
          <p:nvPr/>
        </p:nvGrpSpPr>
        <p:grpSpPr>
          <a:xfrm>
            <a:off x="923687" y="3883828"/>
            <a:ext cx="406173" cy="626636"/>
            <a:chOff x="1769213" y="3766596"/>
            <a:chExt cx="406173" cy="626636"/>
          </a:xfrm>
        </p:grpSpPr>
        <p:grpSp>
          <p:nvGrpSpPr>
            <p:cNvPr id="11" name="Group 49"/>
            <p:cNvGrpSpPr/>
            <p:nvPr/>
          </p:nvGrpSpPr>
          <p:grpSpPr>
            <a:xfrm>
              <a:off x="1769213" y="3985260"/>
              <a:ext cx="406173" cy="407972"/>
              <a:chOff x="2019617" y="4229100"/>
              <a:chExt cx="406173" cy="407972"/>
            </a:xfrm>
          </p:grpSpPr>
          <p:sp>
            <p:nvSpPr>
              <p:cNvPr id="13" name="Oval 75"/>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14"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15" name="Straight Arrow Connector 81"/>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16" name="Straight Arrow Connector 82"/>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17" name="Straight Arrow Connector 83"/>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2" name="Picture 18" descr="C:\Program Files\Microsoft Resource DVD Artwork\DVD_ART\Artwork_Imagery\HARDWARE_IMAGERY\Illustration - Misc Hardware\XML Icons\Radio cell tower.png"/>
            <p:cNvPicPr>
              <a:picLocks noChangeAspect="1" noChangeArrowheads="1"/>
            </p:cNvPicPr>
            <p:nvPr/>
          </p:nvPicPr>
          <p:blipFill>
            <a:blip r:embed="rId4" cstate="print">
              <a:lum bright="-40000" contrast="-70000"/>
            </a:blip>
            <a:srcRect/>
            <a:stretch>
              <a:fillRect/>
            </a:stretch>
          </p:blipFill>
          <p:spPr bwMode="auto">
            <a:xfrm flipH="1">
              <a:off x="1836460" y="3766596"/>
              <a:ext cx="231741" cy="477261"/>
            </a:xfrm>
            <a:prstGeom prst="rect">
              <a:avLst/>
            </a:prstGeom>
            <a:noFill/>
            <a:effectLst>
              <a:outerShdw blurRad="50800" dist="38100" dir="2700000" algn="tl" rotWithShape="0">
                <a:prstClr val="black">
                  <a:alpha val="40000"/>
                </a:prstClr>
              </a:outerShdw>
            </a:effectLst>
          </p:spPr>
        </p:pic>
      </p:grpSp>
      <p:grpSp>
        <p:nvGrpSpPr>
          <p:cNvPr id="18" name="Group 96"/>
          <p:cNvGrpSpPr/>
          <p:nvPr/>
        </p:nvGrpSpPr>
        <p:grpSpPr>
          <a:xfrm>
            <a:off x="923687" y="2578820"/>
            <a:ext cx="406173" cy="571382"/>
            <a:chOff x="1731113" y="2977404"/>
            <a:chExt cx="406173" cy="571382"/>
          </a:xfrm>
        </p:grpSpPr>
        <p:grpSp>
          <p:nvGrpSpPr>
            <p:cNvPr id="19" name="Group 50"/>
            <p:cNvGrpSpPr/>
            <p:nvPr/>
          </p:nvGrpSpPr>
          <p:grpSpPr>
            <a:xfrm>
              <a:off x="1731113" y="3140814"/>
              <a:ext cx="406173" cy="407972"/>
              <a:chOff x="2019617" y="4229100"/>
              <a:chExt cx="406173" cy="407972"/>
            </a:xfrm>
          </p:grpSpPr>
          <p:sp>
            <p:nvSpPr>
              <p:cNvPr id="21" name="Oval 86"/>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22"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23" name="Straight Arrow Connector 89"/>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24" name="Straight Arrow Connector 90"/>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25" name="Straight Arrow Connector 91"/>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20" name="Picture 19" descr="C:\Program Files\Microsoft Resource DVD Artwork\DVD_ART\Artwork_Imagery\HARDWARE_IMAGERY\Illustration - Misc Hardware\XML Icons\wireless access.png"/>
            <p:cNvPicPr>
              <a:picLocks noChangeAspect="1" noChangeArrowheads="1"/>
            </p:cNvPicPr>
            <p:nvPr/>
          </p:nvPicPr>
          <p:blipFill>
            <a:blip r:embed="rId5" cstate="print"/>
            <a:srcRect/>
            <a:stretch>
              <a:fillRect/>
            </a:stretch>
          </p:blipFill>
          <p:spPr bwMode="auto">
            <a:xfrm flipH="1">
              <a:off x="1850818" y="2977404"/>
              <a:ext cx="131437" cy="390256"/>
            </a:xfrm>
            <a:prstGeom prst="rect">
              <a:avLst/>
            </a:prstGeom>
            <a:noFill/>
            <a:effectLst>
              <a:outerShdw blurRad="50800" dist="38100" dir="2700000" algn="tl" rotWithShape="0">
                <a:prstClr val="black">
                  <a:alpha val="40000"/>
                </a:prstClr>
              </a:outerShdw>
            </a:effectLst>
          </p:spPr>
        </p:pic>
      </p:grpSp>
      <p:sp>
        <p:nvSpPr>
          <p:cNvPr id="26" name="Cloud 97"/>
          <p:cNvSpPr/>
          <p:nvPr/>
        </p:nvSpPr>
        <p:spPr bwMode="auto">
          <a:xfrm>
            <a:off x="996464" y="3200400"/>
            <a:ext cx="1488830" cy="973887"/>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TextBox 26"/>
          <p:cNvSpPr txBox="1"/>
          <p:nvPr/>
        </p:nvSpPr>
        <p:spPr bwMode="auto">
          <a:xfrm>
            <a:off x="2063554"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Edge</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8" name="TextBox 27"/>
          <p:cNvSpPr txBox="1"/>
          <p:nvPr/>
        </p:nvSpPr>
        <p:spPr bwMode="auto">
          <a:xfrm>
            <a:off x="2630640" y="4302912"/>
            <a:ext cx="700833" cy="6740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VPN</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GW</a:t>
            </a:r>
          </a:p>
        </p:txBody>
      </p:sp>
      <p:sp>
        <p:nvSpPr>
          <p:cNvPr id="29" name="TextBox 28"/>
          <p:cNvSpPr txBox="1"/>
          <p:nvPr/>
        </p:nvSpPr>
        <p:spPr bwMode="auto">
          <a:xfrm>
            <a:off x="3207963"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Back</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30" name="Oval 109"/>
          <p:cNvSpPr/>
          <p:nvPr/>
        </p:nvSpPr>
        <p:spPr>
          <a:xfrm rot="6590275">
            <a:off x="2689374" y="3515160"/>
            <a:ext cx="327290" cy="293429"/>
          </a:xfrm>
          <a:prstGeom prst="ellipse">
            <a:avLst/>
          </a:prstGeom>
          <a:solidFill>
            <a:srgbClr val="00B0F0"/>
          </a:solidFill>
          <a:ln>
            <a:noFill/>
            <a:headEnd type="none" w="med" len="med"/>
            <a:tailEnd type="none" w="med" len="med"/>
          </a:ln>
          <a:scene3d>
            <a:camera prst="perspectiveRelaxed"/>
            <a:lightRig rig="freezing" dir="t">
              <a:rot lat="0" lon="0" rev="13800000"/>
            </a:lightRig>
          </a:scene3d>
          <a:sp3d prstMaterial="translucentPowder">
            <a:bevelT w="0" h="2286000"/>
            <a:bevelB w="0" h="12700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Segoe" pitchFamily="34" charset="0"/>
            </a:endParaRPr>
          </a:p>
        </p:txBody>
      </p:sp>
      <p:pic>
        <p:nvPicPr>
          <p:cNvPr id="3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156937" y="2286000"/>
            <a:ext cx="606274" cy="829638"/>
          </a:xfrm>
          <a:prstGeom prst="rect">
            <a:avLst/>
          </a:prstGeom>
          <a:noFill/>
        </p:spPr>
      </p:pic>
      <p:pic>
        <p:nvPicPr>
          <p:cNvPr id="32"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73390" y="2581141"/>
            <a:ext cx="355525" cy="486508"/>
          </a:xfrm>
          <a:prstGeom prst="rect">
            <a:avLst/>
          </a:prstGeom>
          <a:noFill/>
        </p:spPr>
      </p:pic>
      <p:pic>
        <p:nvPicPr>
          <p:cNvPr id="3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278740" y="3119374"/>
            <a:ext cx="355525" cy="486508"/>
          </a:xfrm>
          <a:prstGeom prst="rect">
            <a:avLst/>
          </a:prstGeom>
          <a:noFill/>
        </p:spPr>
      </p:pic>
      <p:pic>
        <p:nvPicPr>
          <p:cNvPr id="34"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4854814" y="2942137"/>
            <a:ext cx="355525" cy="486508"/>
          </a:xfrm>
          <a:prstGeom prst="rect">
            <a:avLst/>
          </a:prstGeom>
          <a:noFill/>
        </p:spPr>
      </p:pic>
      <p:pic>
        <p:nvPicPr>
          <p:cNvPr id="35"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5424715" y="3389250"/>
            <a:ext cx="238125" cy="238125"/>
          </a:xfrm>
          <a:prstGeom prst="rect">
            <a:avLst/>
          </a:prstGeom>
          <a:noFill/>
        </p:spPr>
      </p:pic>
      <p:pic>
        <p:nvPicPr>
          <p:cNvPr id="36" name="Picture 5" descr="C:\Program Files\Microsoft Resource DVD Artwork\DVD_ART\Artwork_Imagery\Shapes and Graphics\Windows Live Illustration Icons\Windows Live Mail Icon.png"/>
          <p:cNvPicPr>
            <a:picLocks noChangeAspect="1" noChangeArrowheads="1"/>
          </p:cNvPicPr>
          <p:nvPr/>
        </p:nvPicPr>
        <p:blipFill>
          <a:blip r:embed="rId9" cstate="print"/>
          <a:srcRect/>
          <a:stretch>
            <a:fillRect/>
          </a:stretch>
        </p:blipFill>
        <p:spPr bwMode="auto">
          <a:xfrm>
            <a:off x="5050523" y="3162240"/>
            <a:ext cx="218878" cy="177800"/>
          </a:xfrm>
          <a:prstGeom prst="rect">
            <a:avLst/>
          </a:prstGeom>
          <a:noFill/>
        </p:spPr>
      </p:pic>
      <p:grpSp>
        <p:nvGrpSpPr>
          <p:cNvPr id="37" name="Group 132"/>
          <p:cNvGrpSpPr/>
          <p:nvPr/>
        </p:nvGrpSpPr>
        <p:grpSpPr>
          <a:xfrm>
            <a:off x="7407920" y="4026656"/>
            <a:ext cx="431725" cy="613500"/>
            <a:chOff x="7089175" y="4061825"/>
            <a:chExt cx="431725" cy="613500"/>
          </a:xfrm>
        </p:grpSpPr>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7089175" y="4061825"/>
              <a:ext cx="355525" cy="486508"/>
            </a:xfrm>
            <a:prstGeom prst="rect">
              <a:avLst/>
            </a:prstGeom>
            <a:noFill/>
          </p:spPr>
        </p:pic>
        <p:pic>
          <p:nvPicPr>
            <p:cNvPr id="39" name="Picture 14" descr="C:\Program Files\Microsoft Resource DVD Artwork\DVD_ART\Artwork_Imagery\HARDWARE_IMAGERY\Illustration - Misc Hardware\Windows Vista Illustration Icons\Router.png"/>
            <p:cNvPicPr>
              <a:picLocks noChangeAspect="1" noChangeArrowheads="1"/>
            </p:cNvPicPr>
            <p:nvPr/>
          </p:nvPicPr>
          <p:blipFill>
            <a:blip r:embed="rId10" cstate="print"/>
            <a:srcRect/>
            <a:stretch>
              <a:fillRect/>
            </a:stretch>
          </p:blipFill>
          <p:spPr bwMode="auto">
            <a:xfrm>
              <a:off x="7235150" y="4389575"/>
              <a:ext cx="285750" cy="285750"/>
            </a:xfrm>
            <a:prstGeom prst="rect">
              <a:avLst/>
            </a:prstGeom>
            <a:noFill/>
          </p:spPr>
        </p:pic>
      </p:grpSp>
      <p:grpSp>
        <p:nvGrpSpPr>
          <p:cNvPr id="40" name="Group 131"/>
          <p:cNvGrpSpPr/>
          <p:nvPr/>
        </p:nvGrpSpPr>
        <p:grpSpPr>
          <a:xfrm>
            <a:off x="6177694" y="3593948"/>
            <a:ext cx="663425" cy="888795"/>
            <a:chOff x="6130801" y="3089855"/>
            <a:chExt cx="663425" cy="888795"/>
          </a:xfrm>
        </p:grpSpPr>
        <p:pic>
          <p:nvPicPr>
            <p:cNvPr id="4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130801" y="3089855"/>
              <a:ext cx="606274" cy="829638"/>
            </a:xfrm>
            <a:prstGeom prst="rect">
              <a:avLst/>
            </a:prstGeom>
            <a:noFill/>
          </p:spPr>
        </p:pic>
        <p:pic>
          <p:nvPicPr>
            <p:cNvPr id="42"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cstate="print"/>
            <a:srcRect/>
            <a:stretch>
              <a:fillRect/>
            </a:stretch>
          </p:blipFill>
          <p:spPr bwMode="auto">
            <a:xfrm>
              <a:off x="6270352" y="3454776"/>
              <a:ext cx="523874" cy="523874"/>
            </a:xfrm>
            <a:prstGeom prst="rect">
              <a:avLst/>
            </a:prstGeom>
            <a:noFill/>
          </p:spPr>
        </p:pic>
      </p:grpSp>
      <p:pic>
        <p:nvPicPr>
          <p:cNvPr id="43" name="Picture 22" descr="C:\Documents and Settings\Kayleem\Local Settings\Temporary Internet Files\Content.IE5\U9KPWR4X\MCj04316310000[1].png"/>
          <p:cNvPicPr>
            <a:picLocks noChangeAspect="1" noChangeArrowheads="1"/>
          </p:cNvPicPr>
          <p:nvPr/>
        </p:nvPicPr>
        <p:blipFill>
          <a:blip r:embed="rId12" cstate="print"/>
          <a:srcRect/>
          <a:stretch>
            <a:fillRect/>
          </a:stretch>
        </p:blipFill>
        <p:spPr bwMode="auto">
          <a:xfrm>
            <a:off x="5461491" y="2887874"/>
            <a:ext cx="265012" cy="265012"/>
          </a:xfrm>
          <a:prstGeom prst="rect">
            <a:avLst/>
          </a:prstGeom>
          <a:noFill/>
        </p:spPr>
      </p:pic>
      <p:pic>
        <p:nvPicPr>
          <p:cNvPr id="44"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2222980"/>
            <a:ext cx="609421" cy="965697"/>
          </a:xfrm>
          <a:prstGeom prst="rect">
            <a:avLst/>
          </a:prstGeom>
          <a:noFill/>
        </p:spPr>
      </p:pic>
      <p:grpSp>
        <p:nvGrpSpPr>
          <p:cNvPr id="45" name="Group 136"/>
          <p:cNvGrpSpPr/>
          <p:nvPr/>
        </p:nvGrpSpPr>
        <p:grpSpPr>
          <a:xfrm rot="21449624">
            <a:off x="728552" y="2951534"/>
            <a:ext cx="2652962" cy="843515"/>
            <a:chOff x="1115411" y="3033595"/>
            <a:chExt cx="2652962" cy="843515"/>
          </a:xfrm>
          <a:effectLst/>
        </p:grpSpPr>
        <p:cxnSp>
          <p:nvCxnSpPr>
            <p:cNvPr id="46" name="Straight Arrow Connector 133"/>
            <p:cNvCxnSpPr/>
            <p:nvPr/>
          </p:nvCxnSpPr>
          <p:spPr bwMode="auto">
            <a:xfrm rot="11178144">
              <a:off x="1208053" y="3033595"/>
              <a:ext cx="2560320" cy="752839"/>
            </a:xfrm>
            <a:prstGeom prst="straightConnector1">
              <a:avLst/>
            </a:prstGeom>
            <a:ln w="19050">
              <a:solidFill>
                <a:srgbClr val="FFC00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47" name="Straight Arrow Connector 134"/>
            <p:cNvCxnSpPr/>
            <p:nvPr/>
          </p:nvCxnSpPr>
          <p:spPr bwMode="auto">
            <a:xfrm rot="11178144">
              <a:off x="1115411" y="3133191"/>
              <a:ext cx="2651760" cy="743919"/>
            </a:xfrm>
            <a:prstGeom prst="straightConnector1">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pic>
        <p:nvPicPr>
          <p:cNvPr id="48"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2168178" y="3422058"/>
            <a:ext cx="572947" cy="572947"/>
          </a:xfrm>
          <a:prstGeom prst="rect">
            <a:avLst/>
          </a:prstGeom>
          <a:noFill/>
        </p:spPr>
      </p:pic>
      <p:pic>
        <p:nvPicPr>
          <p:cNvPr id="49"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3295285" y="3556122"/>
            <a:ext cx="485775" cy="485775"/>
          </a:xfrm>
          <a:prstGeom prst="rect">
            <a:avLst/>
          </a:prstGeom>
          <a:noFill/>
        </p:spPr>
      </p:pic>
      <p:sp>
        <p:nvSpPr>
          <p:cNvPr id="50" name="Arc 154"/>
          <p:cNvSpPr/>
          <p:nvPr/>
        </p:nvSpPr>
        <p:spPr>
          <a:xfrm rot="21122320">
            <a:off x="-799724" y="3917292"/>
            <a:ext cx="7678532" cy="3182937"/>
          </a:xfrm>
          <a:prstGeom prst="arc">
            <a:avLst>
              <a:gd name="adj1" fmla="val 12729042"/>
              <a:gd name="adj2" fmla="val 20708667"/>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51" name="TextBox 50"/>
          <p:cNvSpPr txBox="1"/>
          <p:nvPr/>
        </p:nvSpPr>
        <p:spPr bwMode="auto">
          <a:xfrm>
            <a:off x="105508" y="3386569"/>
            <a:ext cx="906018"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Initial</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OTA Device</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Enrollment</a:t>
            </a:r>
          </a:p>
        </p:txBody>
      </p:sp>
      <p:sp>
        <p:nvSpPr>
          <p:cNvPr id="52" name="TextBox 51"/>
          <p:cNvSpPr txBox="1"/>
          <p:nvPr/>
        </p:nvSpPr>
        <p:spPr bwMode="auto">
          <a:xfrm>
            <a:off x="1253197" y="3580228"/>
            <a:ext cx="692818"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Internet</a:t>
            </a:r>
          </a:p>
        </p:txBody>
      </p:sp>
      <p:sp>
        <p:nvSpPr>
          <p:cNvPr id="53" name="TextBox 52"/>
          <p:cNvSpPr txBox="1"/>
          <p:nvPr/>
        </p:nvSpPr>
        <p:spPr bwMode="auto">
          <a:xfrm rot="1135320">
            <a:off x="1426766" y="3123749"/>
            <a:ext cx="926857"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 VPN</a:t>
            </a:r>
          </a:p>
        </p:txBody>
      </p:sp>
      <p:cxnSp>
        <p:nvCxnSpPr>
          <p:cNvPr id="54" name="Curved Connector 158"/>
          <p:cNvCxnSpPr>
            <a:endCxn id="34" idx="1"/>
          </p:cNvCxnSpPr>
          <p:nvPr/>
        </p:nvCxnSpPr>
        <p:spPr bwMode="auto">
          <a:xfrm flipV="1">
            <a:off x="3643684" y="3185391"/>
            <a:ext cx="1211130" cy="526797"/>
          </a:xfrm>
          <a:prstGeom prst="curvedConnector3">
            <a:avLst>
              <a:gd name="adj1" fmla="val 50000"/>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55" name="Curved Connector 160"/>
          <p:cNvCxnSpPr/>
          <p:nvPr/>
        </p:nvCxnSpPr>
        <p:spPr bwMode="auto">
          <a:xfrm flipV="1">
            <a:off x="2930769" y="2965938"/>
            <a:ext cx="4138246" cy="879231"/>
          </a:xfrm>
          <a:prstGeom prst="curvedConnector3">
            <a:avLst>
              <a:gd name="adj1" fmla="val 76346"/>
            </a:avLst>
          </a:prstGeom>
          <a:ln w="19050">
            <a:solidFill>
              <a:srgbClr val="F6AE1E"/>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nvGrpSpPr>
          <p:cNvPr id="56" name="Group 110"/>
          <p:cNvGrpSpPr/>
          <p:nvPr/>
        </p:nvGrpSpPr>
        <p:grpSpPr>
          <a:xfrm>
            <a:off x="2780231" y="3528541"/>
            <a:ext cx="516739" cy="694241"/>
            <a:chOff x="3870477" y="3751279"/>
            <a:chExt cx="516739" cy="694241"/>
          </a:xfrm>
        </p:grpSpPr>
        <p:pic>
          <p:nvPicPr>
            <p:cNvPr id="57" name="Picture 2" descr="C:\Program Files\Microsoft Resource DVD Artwork\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3870477" y="3751279"/>
              <a:ext cx="482450" cy="660195"/>
            </a:xfrm>
            <a:prstGeom prst="rect">
              <a:avLst/>
            </a:prstGeom>
            <a:noFill/>
          </p:spPr>
        </p:pic>
        <p:pic>
          <p:nvPicPr>
            <p:cNvPr id="5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5" cstate="print"/>
            <a:srcRect/>
            <a:stretch>
              <a:fillRect/>
            </a:stretch>
          </p:blipFill>
          <p:spPr bwMode="auto">
            <a:xfrm>
              <a:off x="3996692" y="4054996"/>
              <a:ext cx="390524" cy="390524"/>
            </a:xfrm>
            <a:prstGeom prst="rect">
              <a:avLst/>
            </a:prstGeom>
            <a:noFill/>
          </p:spPr>
        </p:pic>
      </p:grpSp>
      <p:sp>
        <p:nvSpPr>
          <p:cNvPr id="59" name="TextBox 58"/>
          <p:cNvSpPr txBox="1"/>
          <p:nvPr/>
        </p:nvSpPr>
        <p:spPr bwMode="auto">
          <a:xfrm>
            <a:off x="3827103" y="2895587"/>
            <a:ext cx="615873" cy="38318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HTTPS </a:t>
            </a:r>
          </a:p>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or HTTP</a:t>
            </a:r>
          </a:p>
        </p:txBody>
      </p:sp>
      <p:sp>
        <p:nvSpPr>
          <p:cNvPr id="60" name="TextBox 59"/>
          <p:cNvSpPr txBox="1"/>
          <p:nvPr/>
        </p:nvSpPr>
        <p:spPr bwMode="auto">
          <a:xfrm>
            <a:off x="4771777" y="2371100"/>
            <a:ext cx="639919" cy="52860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050" kern="0" dirty="0" smtClean="0">
                <a:effectLst>
                  <a:outerShdw blurRad="38100" dist="38100" dir="2700000" algn="tl">
                    <a:srgbClr val="000000">
                      <a:alpha val="43137"/>
                    </a:srgbClr>
                  </a:outerShdw>
                </a:effectLst>
              </a:rPr>
              <a:t>E-mail</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and LOB</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Servers</a:t>
            </a:r>
          </a:p>
        </p:txBody>
      </p:sp>
      <p:sp>
        <p:nvSpPr>
          <p:cNvPr id="61" name="TextBox 60"/>
          <p:cNvSpPr txBox="1"/>
          <p:nvPr/>
        </p:nvSpPr>
        <p:spPr bwMode="auto">
          <a:xfrm>
            <a:off x="6019371" y="4494986"/>
            <a:ext cx="877163"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Enrollment</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Server</a:t>
            </a:r>
          </a:p>
        </p:txBody>
      </p:sp>
      <p:sp>
        <p:nvSpPr>
          <p:cNvPr id="62" name="TextBox 61"/>
          <p:cNvSpPr txBox="1"/>
          <p:nvPr/>
        </p:nvSpPr>
        <p:spPr bwMode="auto">
          <a:xfrm>
            <a:off x="7641278" y="2356338"/>
            <a:ext cx="603049"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Device</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Mgmt</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Server</a:t>
            </a:r>
          </a:p>
        </p:txBody>
      </p:sp>
      <p:sp>
        <p:nvSpPr>
          <p:cNvPr id="63" name="TextBox 62"/>
          <p:cNvSpPr txBox="1"/>
          <p:nvPr/>
        </p:nvSpPr>
        <p:spPr bwMode="auto">
          <a:xfrm>
            <a:off x="5753796" y="1436021"/>
            <a:ext cx="1415773"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90000"/>
              </a:lnSpc>
              <a:spcBef>
                <a:spcPct val="30000"/>
              </a:spcBef>
              <a:spcAft>
                <a:spcPct val="0"/>
              </a:spcAft>
              <a:buClr>
                <a:schemeClr val="tx2"/>
              </a:buClr>
              <a:buSzPct val="95000"/>
              <a:tabLst/>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企业内网</a:t>
            </a:r>
            <a:endPar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endParaRPr>
          </a:p>
        </p:txBody>
      </p:sp>
      <p:sp>
        <p:nvSpPr>
          <p:cNvPr id="64" name="TextBox 63"/>
          <p:cNvSpPr txBox="1"/>
          <p:nvPr/>
        </p:nvSpPr>
        <p:spPr bwMode="auto">
          <a:xfrm>
            <a:off x="7161957" y="4536833"/>
            <a:ext cx="1221809"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eaLnBrk="0" fontAlgn="base" hangingPunct="0">
              <a:lnSpc>
                <a:spcPct val="90000"/>
              </a:lnSpc>
              <a:spcBef>
                <a:spcPct val="30000"/>
              </a:spcBef>
              <a:spcAft>
                <a:spcPct val="0"/>
              </a:spcAft>
              <a:buClr>
                <a:schemeClr val="tx2"/>
              </a:buClr>
              <a:buSzPct val="95000"/>
              <a:tabLst/>
            </a:pPr>
            <a:r>
              <a:rPr lang="en-US" sz="1200" kern="0" dirty="0" smtClean="0">
                <a:effectLst>
                  <a:outerShdw blurRad="38100" dist="38100" dir="2700000" algn="tl">
                    <a:srgbClr val="000000">
                      <a:alpha val="43137"/>
                    </a:srgbClr>
                  </a:outerShdw>
                </a:effectLst>
              </a:rPr>
              <a:t>AD/DNS/CA/SQL</a:t>
            </a:r>
          </a:p>
        </p:txBody>
      </p:sp>
      <p:cxnSp>
        <p:nvCxnSpPr>
          <p:cNvPr id="65" name="Straight Arrow Connector 175"/>
          <p:cNvCxnSpPr/>
          <p:nvPr/>
        </p:nvCxnSpPr>
        <p:spPr bwMode="auto">
          <a:xfrm flipV="1">
            <a:off x="6705600" y="3118339"/>
            <a:ext cx="457200" cy="37513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177"/>
          <p:cNvCxnSpPr/>
          <p:nvPr/>
        </p:nvCxnSpPr>
        <p:spPr bwMode="auto">
          <a:xfrm>
            <a:off x="6775938" y="3962400"/>
            <a:ext cx="550985" cy="25790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Connector 179"/>
          <p:cNvCxnSpPr/>
          <p:nvPr/>
        </p:nvCxnSpPr>
        <p:spPr>
          <a:xfrm rot="5400000">
            <a:off x="7114735" y="3494649"/>
            <a:ext cx="822960" cy="1588"/>
          </a:xfrm>
          <a:prstGeom prst="line">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8"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16840" y="4559554"/>
            <a:ext cx="582680" cy="797352"/>
          </a:xfrm>
          <a:prstGeom prst="rect">
            <a:avLst/>
          </a:prstGeom>
          <a:noFill/>
        </p:spPr>
      </p:pic>
      <p:pic>
        <p:nvPicPr>
          <p:cNvPr id="69"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5546635" y="5019930"/>
            <a:ext cx="390270" cy="390270"/>
          </a:xfrm>
          <a:prstGeom prst="rect">
            <a:avLst/>
          </a:prstGeom>
          <a:noFill/>
        </p:spPr>
      </p:pic>
      <p:sp>
        <p:nvSpPr>
          <p:cNvPr id="70" name="TextBox 69"/>
          <p:cNvSpPr txBox="1"/>
          <p:nvPr/>
        </p:nvSpPr>
        <p:spPr bwMode="auto">
          <a:xfrm>
            <a:off x="5066871" y="5378906"/>
            <a:ext cx="896399"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Self Service</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Portal</a:t>
            </a:r>
          </a:p>
        </p:txBody>
      </p:sp>
      <p:sp>
        <p:nvSpPr>
          <p:cNvPr id="71" name="Arc 73"/>
          <p:cNvSpPr/>
          <p:nvPr/>
        </p:nvSpPr>
        <p:spPr>
          <a:xfrm rot="21257143">
            <a:off x="790598" y="3948602"/>
            <a:ext cx="4726283" cy="3182937"/>
          </a:xfrm>
          <a:prstGeom prst="arc">
            <a:avLst>
              <a:gd name="adj1" fmla="val 17401032"/>
              <a:gd name="adj2" fmla="val 20692868"/>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72" name="Rounded Rectangle 76"/>
          <p:cNvSpPr/>
          <p:nvPr/>
        </p:nvSpPr>
        <p:spPr bwMode="auto">
          <a:xfrm>
            <a:off x="5908431" y="3446585"/>
            <a:ext cx="1078523" cy="1547446"/>
          </a:xfrm>
          <a:prstGeom prst="roundRect">
            <a:avLst/>
          </a:prstGeom>
          <a:noFill/>
          <a:ln cap="rnd" cmpd="sng">
            <a:solidFill>
              <a:schemeClr val="accent1">
                <a:lumMod val="75000"/>
              </a:schemeClr>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3" name="Rounded Rectangle 79"/>
          <p:cNvSpPr/>
          <p:nvPr/>
        </p:nvSpPr>
        <p:spPr bwMode="auto">
          <a:xfrm>
            <a:off x="2637693" y="3446585"/>
            <a:ext cx="644770" cy="1582615"/>
          </a:xfrm>
          <a:prstGeom prst="roundRect">
            <a:avLst/>
          </a:prstGeom>
          <a:noFill/>
          <a:ln cap="rnd" cmpd="sng">
            <a:solidFill>
              <a:schemeClr val="accent1">
                <a:lumMod val="75000"/>
              </a:schemeClr>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4" name="Rounded Rectangle 80"/>
          <p:cNvSpPr/>
          <p:nvPr/>
        </p:nvSpPr>
        <p:spPr bwMode="auto">
          <a:xfrm>
            <a:off x="7010399" y="2110154"/>
            <a:ext cx="1312985" cy="1078523"/>
          </a:xfrm>
          <a:prstGeom prst="roundRect">
            <a:avLst/>
          </a:prstGeom>
          <a:noFill/>
          <a:ln cap="rnd" cmpd="sng">
            <a:solidFill>
              <a:schemeClr val="accent1">
                <a:lumMod val="75000"/>
              </a:schemeClr>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5" name="Rounded Rectangle 88"/>
          <p:cNvSpPr/>
          <p:nvPr/>
        </p:nvSpPr>
        <p:spPr bwMode="auto">
          <a:xfrm>
            <a:off x="5029199" y="4416818"/>
            <a:ext cx="984143" cy="1449290"/>
          </a:xfrm>
          <a:prstGeom prst="roundRect">
            <a:avLst/>
          </a:prstGeom>
          <a:noFill/>
          <a:ln cap="rnd" cmpd="sng">
            <a:solidFill>
              <a:schemeClr val="accent1">
                <a:lumMod val="75000"/>
              </a:schemeClr>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edge">
                                      <p:cBhvr>
                                        <p:cTn id="7" dur="1000"/>
                                        <p:tgtEl>
                                          <p:spTgt spid="7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edge">
                                      <p:cBhvr>
                                        <p:cTn id="10" dur="1000"/>
                                        <p:tgtEl>
                                          <p:spTgt spid="7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edge">
                                      <p:cBhvr>
                                        <p:cTn id="13" dur="1000"/>
                                        <p:tgtEl>
                                          <p:spTgt spid="7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edge">
                                      <p:cBhvr>
                                        <p:cTn id="1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The Enrollment Server</a:t>
            </a:r>
            <a:endParaRPr lang="zh-CN" altLang="en-US" dirty="0"/>
          </a:p>
        </p:txBody>
      </p:sp>
      <p:sp>
        <p:nvSpPr>
          <p:cNvPr id="5" name="Cloud 77"/>
          <p:cNvSpPr/>
          <p:nvPr/>
        </p:nvSpPr>
        <p:spPr bwMode="auto">
          <a:xfrm>
            <a:off x="3920044" y="1922585"/>
            <a:ext cx="5083277" cy="4226755"/>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66"/>
          <p:cNvSpPr/>
          <p:nvPr/>
        </p:nvSpPr>
        <p:spPr bwMode="auto">
          <a:xfrm>
            <a:off x="72903" y="1112813"/>
            <a:ext cx="8998195" cy="4926330"/>
          </a:xfrm>
          <a:prstGeom prst="roundRect">
            <a:avLst>
              <a:gd name="adj" fmla="val 8346"/>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91440" tIns="45720" rIns="91440" bIns="91440" anchor="t" anchorCtr="0"/>
          <a:lstStyle/>
          <a:p>
            <a:pPr lvl="0" algn="ctr"/>
            <a:endParaRPr lang="en-US" dirty="0" smtClean="0">
              <a:effectLst>
                <a:outerShdw blurRad="38100" dist="38100" dir="2700000" algn="tl">
                  <a:srgbClr val="000000">
                    <a:alpha val="43137"/>
                  </a:srgbClr>
                </a:outerShdw>
              </a:effectLst>
              <a:latin typeface="Segoe" pitchFamily="34" charset="0"/>
              <a:ea typeface="Times New Roman" pitchFamily="18" charset="0"/>
              <a:cs typeface="Arial" charset="0"/>
            </a:endParaRPr>
          </a:p>
        </p:txBody>
      </p:sp>
      <p:sp>
        <p:nvSpPr>
          <p:cNvPr id="7" name="Rectangle 69"/>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0"/>
          <p:cNvSpPr/>
          <p:nvPr/>
        </p:nvSpPr>
        <p:spPr bwMode="auto">
          <a:xfrm>
            <a:off x="2051539" y="3387969"/>
            <a:ext cx="1863970" cy="2672559"/>
          </a:xfrm>
          <a:prstGeom prst="roundRect">
            <a:avLst/>
          </a:prstGeom>
          <a:gradFill flip="none" rotWithShape="1">
            <a:gsLst>
              <a:gs pos="0">
                <a:srgbClr val="FFC000">
                  <a:shade val="30000"/>
                  <a:satMod val="115000"/>
                  <a:alpha val="0"/>
                </a:srgbClr>
              </a:gs>
              <a:gs pos="50000">
                <a:srgbClr val="FFC000">
                  <a:shade val="67500"/>
                  <a:satMod val="115000"/>
                  <a:alpha val="48000"/>
                </a:srgbClr>
              </a:gs>
              <a:gs pos="100000">
                <a:srgbClr val="FFC000">
                  <a:shade val="100000"/>
                  <a:satMod val="115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b" anchorCtr="0" compatLnSpc="1">
            <a:prstTxWarp prst="textNoShape">
              <a:avLst/>
            </a:prstTxWarp>
          </a:bodyPr>
          <a:lstStyle/>
          <a:p>
            <a:pPr marL="457200" indent="-457200" algn="ctr" defTabSz="914400" eaLnBrk="0" fontAlgn="base" hangingPunct="0">
              <a:lnSpc>
                <a:spcPct val="90000"/>
              </a:lnSpc>
              <a:spcBef>
                <a:spcPct val="30000"/>
              </a:spcBef>
              <a:spcAft>
                <a:spcPct val="0"/>
              </a:spcAft>
              <a:buClr>
                <a:schemeClr val="tx2"/>
              </a:buClr>
              <a:buSzPct val="95000"/>
            </a:pPr>
            <a:r>
              <a:rPr lang="en-US" sz="2800" b="1" kern="0" dirty="0" smtClean="0">
                <a:solidFill>
                  <a:schemeClr val="bg1">
                    <a:lumMod val="85000"/>
                    <a:lumOff val="15000"/>
                  </a:schemeClr>
                </a:solidFill>
                <a:effectLst>
                  <a:glow rad="228600">
                    <a:schemeClr val="tx1">
                      <a:alpha val="40000"/>
                    </a:schemeClr>
                  </a:glow>
                </a:effectLst>
              </a:rPr>
              <a:t>Perimeter</a:t>
            </a:r>
          </a:p>
        </p:txBody>
      </p:sp>
      <p:pic>
        <p:nvPicPr>
          <p:cNvPr id="9"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4157288"/>
            <a:ext cx="609421" cy="965697"/>
          </a:xfrm>
          <a:prstGeom prst="rect">
            <a:avLst/>
          </a:prstGeom>
          <a:noFill/>
        </p:spPr>
      </p:pic>
      <p:grpSp>
        <p:nvGrpSpPr>
          <p:cNvPr id="10" name="Group 74"/>
          <p:cNvGrpSpPr/>
          <p:nvPr/>
        </p:nvGrpSpPr>
        <p:grpSpPr>
          <a:xfrm>
            <a:off x="923687" y="3883828"/>
            <a:ext cx="406173" cy="626636"/>
            <a:chOff x="1769213" y="3766596"/>
            <a:chExt cx="406173" cy="626636"/>
          </a:xfrm>
        </p:grpSpPr>
        <p:grpSp>
          <p:nvGrpSpPr>
            <p:cNvPr id="11" name="Group 49"/>
            <p:cNvGrpSpPr/>
            <p:nvPr/>
          </p:nvGrpSpPr>
          <p:grpSpPr>
            <a:xfrm>
              <a:off x="1769213" y="3985260"/>
              <a:ext cx="406173" cy="407972"/>
              <a:chOff x="2019617" y="4229100"/>
              <a:chExt cx="406173" cy="407972"/>
            </a:xfrm>
          </p:grpSpPr>
          <p:sp>
            <p:nvSpPr>
              <p:cNvPr id="13" name="Oval 81"/>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14"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15" name="Straight Arrow Connector 8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16" name="Straight Arrow Connector 84"/>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17" name="Straight Arrow Connector 85"/>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2" name="Picture 18" descr="C:\Program Files\Microsoft Resource DVD Artwork\DVD_ART\Artwork_Imagery\HARDWARE_IMAGERY\Illustration - Misc Hardware\XML Icons\Radio cell tower.png"/>
            <p:cNvPicPr>
              <a:picLocks noChangeAspect="1" noChangeArrowheads="1"/>
            </p:cNvPicPr>
            <p:nvPr/>
          </p:nvPicPr>
          <p:blipFill>
            <a:blip r:embed="rId4" cstate="print">
              <a:lum bright="-40000" contrast="-70000"/>
            </a:blip>
            <a:srcRect/>
            <a:stretch>
              <a:fillRect/>
            </a:stretch>
          </p:blipFill>
          <p:spPr bwMode="auto">
            <a:xfrm flipH="1">
              <a:off x="1836460" y="3766596"/>
              <a:ext cx="231741" cy="477261"/>
            </a:xfrm>
            <a:prstGeom prst="rect">
              <a:avLst/>
            </a:prstGeom>
            <a:noFill/>
            <a:effectLst>
              <a:outerShdw blurRad="50800" dist="38100" dir="2700000" algn="tl" rotWithShape="0">
                <a:prstClr val="black">
                  <a:alpha val="40000"/>
                </a:prstClr>
              </a:outerShdw>
            </a:effectLst>
          </p:spPr>
        </p:pic>
      </p:grpSp>
      <p:grpSp>
        <p:nvGrpSpPr>
          <p:cNvPr id="18" name="Group 86"/>
          <p:cNvGrpSpPr/>
          <p:nvPr/>
        </p:nvGrpSpPr>
        <p:grpSpPr>
          <a:xfrm>
            <a:off x="923687" y="2578820"/>
            <a:ext cx="406173" cy="571382"/>
            <a:chOff x="1731113" y="2977404"/>
            <a:chExt cx="406173" cy="571382"/>
          </a:xfrm>
        </p:grpSpPr>
        <p:grpSp>
          <p:nvGrpSpPr>
            <p:cNvPr id="19" name="Group 50"/>
            <p:cNvGrpSpPr/>
            <p:nvPr/>
          </p:nvGrpSpPr>
          <p:grpSpPr>
            <a:xfrm>
              <a:off x="1731113" y="3140814"/>
              <a:ext cx="406173" cy="407972"/>
              <a:chOff x="2019617" y="4229100"/>
              <a:chExt cx="406173" cy="407972"/>
            </a:xfrm>
          </p:grpSpPr>
          <p:sp>
            <p:nvSpPr>
              <p:cNvPr id="21" name="Oval 90"/>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22"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23" name="Straight Arrow Connector 9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24" name="Straight Arrow Connector 95"/>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25" name="Straight Arrow Connector 96"/>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20" name="Picture 19" descr="C:\Program Files\Microsoft Resource DVD Artwork\DVD_ART\Artwork_Imagery\HARDWARE_IMAGERY\Illustration - Misc Hardware\XML Icons\wireless access.png"/>
            <p:cNvPicPr>
              <a:picLocks noChangeAspect="1" noChangeArrowheads="1"/>
            </p:cNvPicPr>
            <p:nvPr/>
          </p:nvPicPr>
          <p:blipFill>
            <a:blip r:embed="rId5" cstate="print"/>
            <a:srcRect/>
            <a:stretch>
              <a:fillRect/>
            </a:stretch>
          </p:blipFill>
          <p:spPr bwMode="auto">
            <a:xfrm flipH="1">
              <a:off x="1850818" y="2977404"/>
              <a:ext cx="131437" cy="390256"/>
            </a:xfrm>
            <a:prstGeom prst="rect">
              <a:avLst/>
            </a:prstGeom>
            <a:noFill/>
            <a:effectLst>
              <a:outerShdw blurRad="50800" dist="38100" dir="2700000" algn="tl" rotWithShape="0">
                <a:prstClr val="black">
                  <a:alpha val="40000"/>
                </a:prstClr>
              </a:outerShdw>
            </a:effectLst>
          </p:spPr>
        </p:pic>
      </p:grpSp>
      <p:sp>
        <p:nvSpPr>
          <p:cNvPr id="26" name="Cloud 97"/>
          <p:cNvSpPr/>
          <p:nvPr/>
        </p:nvSpPr>
        <p:spPr bwMode="auto">
          <a:xfrm>
            <a:off x="996464" y="3200400"/>
            <a:ext cx="1488830" cy="973887"/>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TextBox 26"/>
          <p:cNvSpPr txBox="1"/>
          <p:nvPr/>
        </p:nvSpPr>
        <p:spPr bwMode="auto">
          <a:xfrm>
            <a:off x="2063554"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Edge</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8" name="TextBox 27"/>
          <p:cNvSpPr txBox="1"/>
          <p:nvPr/>
        </p:nvSpPr>
        <p:spPr bwMode="auto">
          <a:xfrm>
            <a:off x="2630640" y="4302912"/>
            <a:ext cx="700833" cy="6740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VPN</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GW</a:t>
            </a:r>
          </a:p>
        </p:txBody>
      </p:sp>
      <p:sp>
        <p:nvSpPr>
          <p:cNvPr id="29" name="TextBox 28"/>
          <p:cNvSpPr txBox="1"/>
          <p:nvPr/>
        </p:nvSpPr>
        <p:spPr bwMode="auto">
          <a:xfrm>
            <a:off x="3207963"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Back</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30" name="Oval 103"/>
          <p:cNvSpPr/>
          <p:nvPr/>
        </p:nvSpPr>
        <p:spPr>
          <a:xfrm rot="6590275">
            <a:off x="2689374" y="3515160"/>
            <a:ext cx="327290" cy="293429"/>
          </a:xfrm>
          <a:prstGeom prst="ellipse">
            <a:avLst/>
          </a:prstGeom>
          <a:solidFill>
            <a:srgbClr val="00B0F0"/>
          </a:solidFill>
          <a:ln>
            <a:noFill/>
            <a:headEnd type="none" w="med" len="med"/>
            <a:tailEnd type="none" w="med" len="med"/>
          </a:ln>
          <a:scene3d>
            <a:camera prst="perspectiveRelaxed"/>
            <a:lightRig rig="freezing" dir="t">
              <a:rot lat="0" lon="0" rev="13800000"/>
            </a:lightRig>
          </a:scene3d>
          <a:sp3d prstMaterial="translucentPowder">
            <a:bevelT w="0" h="2286000"/>
            <a:bevelB w="0" h="12700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Segoe" pitchFamily="34" charset="0"/>
            </a:endParaRPr>
          </a:p>
        </p:txBody>
      </p:sp>
      <p:pic>
        <p:nvPicPr>
          <p:cNvPr id="3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156937" y="2286000"/>
            <a:ext cx="606274" cy="829638"/>
          </a:xfrm>
          <a:prstGeom prst="rect">
            <a:avLst/>
          </a:prstGeom>
          <a:noFill/>
        </p:spPr>
      </p:pic>
      <p:pic>
        <p:nvPicPr>
          <p:cNvPr id="32"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73390" y="2581141"/>
            <a:ext cx="355525" cy="486508"/>
          </a:xfrm>
          <a:prstGeom prst="rect">
            <a:avLst/>
          </a:prstGeom>
          <a:noFill/>
        </p:spPr>
      </p:pic>
      <p:pic>
        <p:nvPicPr>
          <p:cNvPr id="3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278740" y="3119374"/>
            <a:ext cx="355525" cy="486508"/>
          </a:xfrm>
          <a:prstGeom prst="rect">
            <a:avLst/>
          </a:prstGeom>
          <a:noFill/>
        </p:spPr>
      </p:pic>
      <p:pic>
        <p:nvPicPr>
          <p:cNvPr id="34"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4854814" y="2942137"/>
            <a:ext cx="355525" cy="486508"/>
          </a:xfrm>
          <a:prstGeom prst="rect">
            <a:avLst/>
          </a:prstGeom>
          <a:noFill/>
        </p:spPr>
      </p:pic>
      <p:pic>
        <p:nvPicPr>
          <p:cNvPr id="35"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5424715" y="3389250"/>
            <a:ext cx="238125" cy="238125"/>
          </a:xfrm>
          <a:prstGeom prst="rect">
            <a:avLst/>
          </a:prstGeom>
          <a:noFill/>
        </p:spPr>
      </p:pic>
      <p:pic>
        <p:nvPicPr>
          <p:cNvPr id="36" name="Picture 5" descr="C:\Program Files\Microsoft Resource DVD Artwork\DVD_ART\Artwork_Imagery\Shapes and Graphics\Windows Live Illustration Icons\Windows Live Mail Icon.png"/>
          <p:cNvPicPr>
            <a:picLocks noChangeAspect="1" noChangeArrowheads="1"/>
          </p:cNvPicPr>
          <p:nvPr/>
        </p:nvPicPr>
        <p:blipFill>
          <a:blip r:embed="rId9" cstate="print"/>
          <a:srcRect/>
          <a:stretch>
            <a:fillRect/>
          </a:stretch>
        </p:blipFill>
        <p:spPr bwMode="auto">
          <a:xfrm>
            <a:off x="5050523" y="3162240"/>
            <a:ext cx="218878" cy="177800"/>
          </a:xfrm>
          <a:prstGeom prst="rect">
            <a:avLst/>
          </a:prstGeom>
          <a:noFill/>
        </p:spPr>
      </p:pic>
      <p:grpSp>
        <p:nvGrpSpPr>
          <p:cNvPr id="37" name="Group 112"/>
          <p:cNvGrpSpPr/>
          <p:nvPr/>
        </p:nvGrpSpPr>
        <p:grpSpPr>
          <a:xfrm>
            <a:off x="7407920" y="4026656"/>
            <a:ext cx="431725" cy="613500"/>
            <a:chOff x="7089175" y="4061825"/>
            <a:chExt cx="431725" cy="613500"/>
          </a:xfrm>
        </p:grpSpPr>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7089175" y="4061825"/>
              <a:ext cx="355525" cy="486508"/>
            </a:xfrm>
            <a:prstGeom prst="rect">
              <a:avLst/>
            </a:prstGeom>
            <a:noFill/>
          </p:spPr>
        </p:pic>
        <p:pic>
          <p:nvPicPr>
            <p:cNvPr id="39" name="Picture 14" descr="C:\Program Files\Microsoft Resource DVD Artwork\DVD_ART\Artwork_Imagery\HARDWARE_IMAGERY\Illustration - Misc Hardware\Windows Vista Illustration Icons\Router.png"/>
            <p:cNvPicPr>
              <a:picLocks noChangeAspect="1" noChangeArrowheads="1"/>
            </p:cNvPicPr>
            <p:nvPr/>
          </p:nvPicPr>
          <p:blipFill>
            <a:blip r:embed="rId10" cstate="print"/>
            <a:srcRect/>
            <a:stretch>
              <a:fillRect/>
            </a:stretch>
          </p:blipFill>
          <p:spPr bwMode="auto">
            <a:xfrm>
              <a:off x="7235150" y="4389575"/>
              <a:ext cx="285750" cy="285750"/>
            </a:xfrm>
            <a:prstGeom prst="rect">
              <a:avLst/>
            </a:prstGeom>
            <a:noFill/>
          </p:spPr>
        </p:pic>
      </p:grpSp>
      <p:grpSp>
        <p:nvGrpSpPr>
          <p:cNvPr id="40" name="Group 115"/>
          <p:cNvGrpSpPr/>
          <p:nvPr/>
        </p:nvGrpSpPr>
        <p:grpSpPr>
          <a:xfrm>
            <a:off x="6177694" y="3593948"/>
            <a:ext cx="663425" cy="888795"/>
            <a:chOff x="6130801" y="3089855"/>
            <a:chExt cx="663425" cy="888795"/>
          </a:xfrm>
        </p:grpSpPr>
        <p:pic>
          <p:nvPicPr>
            <p:cNvPr id="4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130801" y="3089855"/>
              <a:ext cx="606274" cy="829638"/>
            </a:xfrm>
            <a:prstGeom prst="rect">
              <a:avLst/>
            </a:prstGeom>
            <a:noFill/>
          </p:spPr>
        </p:pic>
        <p:pic>
          <p:nvPicPr>
            <p:cNvPr id="42"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cstate="print"/>
            <a:srcRect/>
            <a:stretch>
              <a:fillRect/>
            </a:stretch>
          </p:blipFill>
          <p:spPr bwMode="auto">
            <a:xfrm>
              <a:off x="6270352" y="3454776"/>
              <a:ext cx="523874" cy="523874"/>
            </a:xfrm>
            <a:prstGeom prst="rect">
              <a:avLst/>
            </a:prstGeom>
            <a:noFill/>
          </p:spPr>
        </p:pic>
      </p:grpSp>
      <p:pic>
        <p:nvPicPr>
          <p:cNvPr id="43" name="Picture 22" descr="C:\Documents and Settings\Kayleem\Local Settings\Temporary Internet Files\Content.IE5\U9KPWR4X\MCj04316310000[1].png"/>
          <p:cNvPicPr>
            <a:picLocks noChangeAspect="1" noChangeArrowheads="1"/>
          </p:cNvPicPr>
          <p:nvPr/>
        </p:nvPicPr>
        <p:blipFill>
          <a:blip r:embed="rId12" cstate="print"/>
          <a:srcRect/>
          <a:stretch>
            <a:fillRect/>
          </a:stretch>
        </p:blipFill>
        <p:spPr bwMode="auto">
          <a:xfrm>
            <a:off x="5461491" y="2887874"/>
            <a:ext cx="265012" cy="265012"/>
          </a:xfrm>
          <a:prstGeom prst="rect">
            <a:avLst/>
          </a:prstGeom>
          <a:noFill/>
        </p:spPr>
      </p:pic>
      <p:pic>
        <p:nvPicPr>
          <p:cNvPr id="44"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2222980"/>
            <a:ext cx="609421" cy="965697"/>
          </a:xfrm>
          <a:prstGeom prst="rect">
            <a:avLst/>
          </a:prstGeom>
          <a:noFill/>
        </p:spPr>
      </p:pic>
      <p:grpSp>
        <p:nvGrpSpPr>
          <p:cNvPr id="45" name="Group 121"/>
          <p:cNvGrpSpPr/>
          <p:nvPr/>
        </p:nvGrpSpPr>
        <p:grpSpPr>
          <a:xfrm rot="21449624">
            <a:off x="728552" y="2951534"/>
            <a:ext cx="2652962" cy="843515"/>
            <a:chOff x="1115411" y="3033595"/>
            <a:chExt cx="2652962" cy="843515"/>
          </a:xfrm>
          <a:effectLst/>
        </p:grpSpPr>
        <p:cxnSp>
          <p:nvCxnSpPr>
            <p:cNvPr id="46" name="Straight Arrow Connector 122"/>
            <p:cNvCxnSpPr/>
            <p:nvPr/>
          </p:nvCxnSpPr>
          <p:spPr bwMode="auto">
            <a:xfrm rot="11178144">
              <a:off x="1208053" y="3033595"/>
              <a:ext cx="2560320" cy="752839"/>
            </a:xfrm>
            <a:prstGeom prst="straightConnector1">
              <a:avLst/>
            </a:prstGeom>
            <a:ln w="19050">
              <a:solidFill>
                <a:srgbClr val="FFC00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47" name="Straight Arrow Connector 123"/>
            <p:cNvCxnSpPr/>
            <p:nvPr/>
          </p:nvCxnSpPr>
          <p:spPr bwMode="auto">
            <a:xfrm rot="11178144">
              <a:off x="1115411" y="3133191"/>
              <a:ext cx="2651760" cy="743919"/>
            </a:xfrm>
            <a:prstGeom prst="straightConnector1">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pic>
        <p:nvPicPr>
          <p:cNvPr id="48"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2168178" y="3422058"/>
            <a:ext cx="572947" cy="572947"/>
          </a:xfrm>
          <a:prstGeom prst="rect">
            <a:avLst/>
          </a:prstGeom>
          <a:noFill/>
        </p:spPr>
      </p:pic>
      <p:pic>
        <p:nvPicPr>
          <p:cNvPr id="49"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3295285" y="3556122"/>
            <a:ext cx="485775" cy="485775"/>
          </a:xfrm>
          <a:prstGeom prst="rect">
            <a:avLst/>
          </a:prstGeom>
          <a:noFill/>
        </p:spPr>
      </p:pic>
      <p:sp>
        <p:nvSpPr>
          <p:cNvPr id="50" name="Arc 126"/>
          <p:cNvSpPr/>
          <p:nvPr/>
        </p:nvSpPr>
        <p:spPr>
          <a:xfrm rot="21122320">
            <a:off x="-799724" y="3917292"/>
            <a:ext cx="7678532" cy="3182937"/>
          </a:xfrm>
          <a:prstGeom prst="arc">
            <a:avLst>
              <a:gd name="adj1" fmla="val 12729042"/>
              <a:gd name="adj2" fmla="val 20708667"/>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51" name="TextBox 50"/>
          <p:cNvSpPr txBox="1"/>
          <p:nvPr/>
        </p:nvSpPr>
        <p:spPr bwMode="auto">
          <a:xfrm>
            <a:off x="105508" y="3386569"/>
            <a:ext cx="906018"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Initial</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OTA Device</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Enrollment</a:t>
            </a:r>
          </a:p>
        </p:txBody>
      </p:sp>
      <p:sp>
        <p:nvSpPr>
          <p:cNvPr id="52" name="TextBox 51"/>
          <p:cNvSpPr txBox="1"/>
          <p:nvPr/>
        </p:nvSpPr>
        <p:spPr bwMode="auto">
          <a:xfrm>
            <a:off x="1253197" y="3580228"/>
            <a:ext cx="692818"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Internet</a:t>
            </a:r>
          </a:p>
        </p:txBody>
      </p:sp>
      <p:sp>
        <p:nvSpPr>
          <p:cNvPr id="53" name="TextBox 52"/>
          <p:cNvSpPr txBox="1"/>
          <p:nvPr/>
        </p:nvSpPr>
        <p:spPr bwMode="auto">
          <a:xfrm rot="1135320">
            <a:off x="1426766" y="3123749"/>
            <a:ext cx="926857"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 VPN</a:t>
            </a:r>
          </a:p>
        </p:txBody>
      </p:sp>
      <p:cxnSp>
        <p:nvCxnSpPr>
          <p:cNvPr id="54" name="Curved Connector 131"/>
          <p:cNvCxnSpPr>
            <a:endCxn id="34" idx="1"/>
          </p:cNvCxnSpPr>
          <p:nvPr/>
        </p:nvCxnSpPr>
        <p:spPr bwMode="auto">
          <a:xfrm flipV="1">
            <a:off x="3643684" y="3185391"/>
            <a:ext cx="1211130" cy="526797"/>
          </a:xfrm>
          <a:prstGeom prst="curvedConnector3">
            <a:avLst>
              <a:gd name="adj1" fmla="val 50000"/>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55" name="Curved Connector 132"/>
          <p:cNvCxnSpPr/>
          <p:nvPr/>
        </p:nvCxnSpPr>
        <p:spPr bwMode="auto">
          <a:xfrm flipV="1">
            <a:off x="2930769" y="2965938"/>
            <a:ext cx="4138246" cy="879231"/>
          </a:xfrm>
          <a:prstGeom prst="curvedConnector3">
            <a:avLst>
              <a:gd name="adj1" fmla="val 76346"/>
            </a:avLst>
          </a:prstGeom>
          <a:ln w="19050">
            <a:solidFill>
              <a:srgbClr val="F6AE1E"/>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nvGrpSpPr>
          <p:cNvPr id="56" name="Group 133"/>
          <p:cNvGrpSpPr/>
          <p:nvPr/>
        </p:nvGrpSpPr>
        <p:grpSpPr>
          <a:xfrm>
            <a:off x="2780231" y="3528541"/>
            <a:ext cx="516739" cy="694241"/>
            <a:chOff x="3870477" y="3751279"/>
            <a:chExt cx="516739" cy="694241"/>
          </a:xfrm>
        </p:grpSpPr>
        <p:pic>
          <p:nvPicPr>
            <p:cNvPr id="57" name="Picture 2" descr="C:\Program Files\Microsoft Resource DVD Artwork\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3870477" y="3751279"/>
              <a:ext cx="482450" cy="660195"/>
            </a:xfrm>
            <a:prstGeom prst="rect">
              <a:avLst/>
            </a:prstGeom>
            <a:noFill/>
          </p:spPr>
        </p:pic>
        <p:pic>
          <p:nvPicPr>
            <p:cNvPr id="5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5" cstate="print"/>
            <a:srcRect/>
            <a:stretch>
              <a:fillRect/>
            </a:stretch>
          </p:blipFill>
          <p:spPr bwMode="auto">
            <a:xfrm>
              <a:off x="3996692" y="4054996"/>
              <a:ext cx="390524" cy="390524"/>
            </a:xfrm>
            <a:prstGeom prst="rect">
              <a:avLst/>
            </a:prstGeom>
            <a:noFill/>
          </p:spPr>
        </p:pic>
      </p:grpSp>
      <p:sp>
        <p:nvSpPr>
          <p:cNvPr id="59" name="TextBox 58"/>
          <p:cNvSpPr txBox="1"/>
          <p:nvPr/>
        </p:nvSpPr>
        <p:spPr bwMode="auto">
          <a:xfrm>
            <a:off x="3827103" y="2895587"/>
            <a:ext cx="615873" cy="38318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HTTPS </a:t>
            </a:r>
          </a:p>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or HTTP</a:t>
            </a:r>
          </a:p>
        </p:txBody>
      </p:sp>
      <p:sp>
        <p:nvSpPr>
          <p:cNvPr id="60" name="TextBox 59"/>
          <p:cNvSpPr txBox="1"/>
          <p:nvPr/>
        </p:nvSpPr>
        <p:spPr bwMode="auto">
          <a:xfrm>
            <a:off x="4771777" y="2371100"/>
            <a:ext cx="639919" cy="52860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050" kern="0" dirty="0" smtClean="0">
                <a:effectLst>
                  <a:outerShdw blurRad="38100" dist="38100" dir="2700000" algn="tl">
                    <a:srgbClr val="000000">
                      <a:alpha val="43137"/>
                    </a:srgbClr>
                  </a:outerShdw>
                </a:effectLst>
              </a:rPr>
              <a:t>E-mail</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and LOB</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Servers</a:t>
            </a:r>
          </a:p>
        </p:txBody>
      </p:sp>
      <p:sp>
        <p:nvSpPr>
          <p:cNvPr id="61" name="TextBox 60"/>
          <p:cNvSpPr txBox="1"/>
          <p:nvPr/>
        </p:nvSpPr>
        <p:spPr bwMode="auto">
          <a:xfrm>
            <a:off x="5900102" y="4415474"/>
            <a:ext cx="1109599" cy="5355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600" kern="0" dirty="0" smtClean="0">
                <a:effectLst>
                  <a:outerShdw blurRad="38100" dist="38100" dir="2700000" algn="tl">
                    <a:srgbClr val="000000">
                      <a:alpha val="43137"/>
                    </a:srgbClr>
                  </a:outerShdw>
                </a:effectLst>
              </a:rPr>
              <a:t>Enrollment</a:t>
            </a:r>
            <a:br>
              <a:rPr lang="en-US" sz="1600" kern="0" dirty="0" smtClean="0">
                <a:effectLst>
                  <a:outerShdw blurRad="38100" dist="38100" dir="2700000" algn="tl">
                    <a:srgbClr val="000000">
                      <a:alpha val="43137"/>
                    </a:srgbClr>
                  </a:outerShdw>
                </a:effectLst>
              </a:rPr>
            </a:br>
            <a:r>
              <a:rPr lang="en-US" sz="1600" kern="0" dirty="0" smtClean="0">
                <a:effectLst>
                  <a:outerShdw blurRad="38100" dist="38100" dir="2700000" algn="tl">
                    <a:srgbClr val="000000">
                      <a:alpha val="43137"/>
                    </a:srgbClr>
                  </a:outerShdw>
                </a:effectLst>
              </a:rPr>
              <a:t>Server</a:t>
            </a:r>
          </a:p>
        </p:txBody>
      </p:sp>
      <p:sp>
        <p:nvSpPr>
          <p:cNvPr id="62" name="TextBox 61"/>
          <p:cNvSpPr txBox="1"/>
          <p:nvPr/>
        </p:nvSpPr>
        <p:spPr bwMode="auto">
          <a:xfrm>
            <a:off x="7641278" y="2356338"/>
            <a:ext cx="603049"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Device</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Mgmt</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Server</a:t>
            </a:r>
          </a:p>
        </p:txBody>
      </p:sp>
      <p:sp>
        <p:nvSpPr>
          <p:cNvPr id="63" name="TextBox 62"/>
          <p:cNvSpPr txBox="1"/>
          <p:nvPr/>
        </p:nvSpPr>
        <p:spPr bwMode="auto">
          <a:xfrm>
            <a:off x="5193546" y="1436021"/>
            <a:ext cx="2536272"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90000"/>
              </a:lnSpc>
              <a:spcBef>
                <a:spcPct val="30000"/>
              </a:spcBef>
              <a:spcAft>
                <a:spcPct val="0"/>
              </a:spcAft>
              <a:buClr>
                <a:schemeClr val="tx2"/>
              </a:buClr>
              <a:buSzPct val="95000"/>
              <a:tabLst/>
            </a:pP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Corporate Intranet</a:t>
            </a:r>
          </a:p>
        </p:txBody>
      </p:sp>
      <p:sp>
        <p:nvSpPr>
          <p:cNvPr id="64" name="TextBox 63"/>
          <p:cNvSpPr txBox="1"/>
          <p:nvPr/>
        </p:nvSpPr>
        <p:spPr bwMode="auto">
          <a:xfrm>
            <a:off x="7161957" y="4536833"/>
            <a:ext cx="1221809"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eaLnBrk="0" fontAlgn="base" hangingPunct="0">
              <a:lnSpc>
                <a:spcPct val="90000"/>
              </a:lnSpc>
              <a:spcBef>
                <a:spcPct val="30000"/>
              </a:spcBef>
              <a:spcAft>
                <a:spcPct val="0"/>
              </a:spcAft>
              <a:buClr>
                <a:schemeClr val="tx2"/>
              </a:buClr>
              <a:buSzPct val="95000"/>
              <a:tabLst/>
            </a:pPr>
            <a:r>
              <a:rPr lang="en-US" sz="1200" kern="0" dirty="0" smtClean="0">
                <a:effectLst>
                  <a:outerShdw blurRad="38100" dist="38100" dir="2700000" algn="tl">
                    <a:srgbClr val="000000">
                      <a:alpha val="43137"/>
                    </a:srgbClr>
                  </a:outerShdw>
                </a:effectLst>
              </a:rPr>
              <a:t>AD/DNS/CA/SQL</a:t>
            </a:r>
          </a:p>
        </p:txBody>
      </p:sp>
      <p:cxnSp>
        <p:nvCxnSpPr>
          <p:cNvPr id="65" name="Straight Arrow Connector 143"/>
          <p:cNvCxnSpPr/>
          <p:nvPr/>
        </p:nvCxnSpPr>
        <p:spPr bwMode="auto">
          <a:xfrm flipV="1">
            <a:off x="6705600" y="3118339"/>
            <a:ext cx="457200" cy="37513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144"/>
          <p:cNvCxnSpPr/>
          <p:nvPr/>
        </p:nvCxnSpPr>
        <p:spPr bwMode="auto">
          <a:xfrm>
            <a:off x="6775938" y="3962400"/>
            <a:ext cx="550985" cy="25790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Connector 145"/>
          <p:cNvCxnSpPr/>
          <p:nvPr/>
        </p:nvCxnSpPr>
        <p:spPr>
          <a:xfrm rot="5400000">
            <a:off x="7114735" y="3494649"/>
            <a:ext cx="822960" cy="1588"/>
          </a:xfrm>
          <a:prstGeom prst="line">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ounded Rectangle 146"/>
          <p:cNvSpPr/>
          <p:nvPr/>
        </p:nvSpPr>
        <p:spPr bwMode="auto">
          <a:xfrm>
            <a:off x="5908431" y="3446585"/>
            <a:ext cx="1078523" cy="1547446"/>
          </a:xfrm>
          <a:prstGeom prst="roundRect">
            <a:avLst/>
          </a:prstGeom>
          <a:noFill/>
          <a:ln cap="rnd" cmpd="sng">
            <a:solidFill>
              <a:srgbClr val="FFC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9"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16840" y="4559554"/>
            <a:ext cx="582680" cy="797352"/>
          </a:xfrm>
          <a:prstGeom prst="rect">
            <a:avLst/>
          </a:prstGeom>
          <a:noFill/>
        </p:spPr>
      </p:pic>
      <p:sp>
        <p:nvSpPr>
          <p:cNvPr id="70" name="Arc 68"/>
          <p:cNvSpPr/>
          <p:nvPr/>
        </p:nvSpPr>
        <p:spPr>
          <a:xfrm rot="21257143">
            <a:off x="790598" y="3948602"/>
            <a:ext cx="4726283" cy="3182937"/>
          </a:xfrm>
          <a:prstGeom prst="arc">
            <a:avLst>
              <a:gd name="adj1" fmla="val 17401032"/>
              <a:gd name="adj2" fmla="val 20692868"/>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71" name="TextBox 70"/>
          <p:cNvSpPr txBox="1"/>
          <p:nvPr/>
        </p:nvSpPr>
        <p:spPr bwMode="auto">
          <a:xfrm>
            <a:off x="5066871" y="5378906"/>
            <a:ext cx="896399"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Self Service</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edge">
                                      <p:cBhvr>
                                        <p:cTn id="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Enrollment Server</a:t>
            </a:r>
            <a:endParaRPr lang="zh-CN" altLang="en-US" dirty="0"/>
          </a:p>
        </p:txBody>
      </p:sp>
      <p:sp>
        <p:nvSpPr>
          <p:cNvPr id="3" name="Rectangle 16"/>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7"/>
          <p:cNvSpPr/>
          <p:nvPr/>
        </p:nvSpPr>
        <p:spPr bwMode="auto">
          <a:xfrm>
            <a:off x="324852" y="972276"/>
            <a:ext cx="8819148" cy="5674709"/>
          </a:xfrm>
          <a:prstGeom prst="roundRect">
            <a:avLst>
              <a:gd name="adj" fmla="val 6809"/>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6" name="Rectangle 8"/>
          <p:cNvSpPr/>
          <p:nvPr/>
        </p:nvSpPr>
        <p:spPr bwMode="auto">
          <a:xfrm>
            <a:off x="0" y="1307947"/>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位置</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 name="Rectangle 9"/>
          <p:cNvSpPr/>
          <p:nvPr/>
        </p:nvSpPr>
        <p:spPr bwMode="auto">
          <a:xfrm>
            <a:off x="324852" y="1954233"/>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企业内网 </a:t>
            </a:r>
            <a:r>
              <a:rPr lang="en-US" altLang="zh-CN" sz="2000" dirty="0" smtClean="0">
                <a:solidFill>
                  <a:schemeClr val="tx1"/>
                </a:solidFill>
              </a:rPr>
              <a:t>(</a:t>
            </a:r>
            <a:r>
              <a:rPr lang="zh-CN" altLang="en-US" sz="2000" dirty="0" smtClean="0">
                <a:solidFill>
                  <a:schemeClr val="tx1"/>
                </a:solidFill>
              </a:rPr>
              <a:t>域成员服务器</a:t>
            </a:r>
            <a:r>
              <a:rPr lang="en-US" altLang="zh-CN" sz="2000" dirty="0" smtClean="0">
                <a:solidFill>
                  <a:schemeClr val="tx1"/>
                </a:solidFill>
              </a:rPr>
              <a:t>) </a:t>
            </a:r>
          </a:p>
        </p:txBody>
      </p:sp>
      <p:sp>
        <p:nvSpPr>
          <p:cNvPr id="8" name="Rectangle 10"/>
          <p:cNvSpPr/>
          <p:nvPr/>
        </p:nvSpPr>
        <p:spPr bwMode="auto">
          <a:xfrm>
            <a:off x="0" y="2428828"/>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功能</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9" name="Rectangle 11"/>
          <p:cNvSpPr/>
          <p:nvPr/>
        </p:nvSpPr>
        <p:spPr bwMode="auto">
          <a:xfrm>
            <a:off x="0" y="4973494"/>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其他</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12"/>
          <p:cNvSpPr/>
          <p:nvPr/>
        </p:nvSpPr>
        <p:spPr bwMode="auto">
          <a:xfrm>
            <a:off x="324852" y="307511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管理终端导入流程</a:t>
            </a:r>
            <a:endParaRPr lang="en-US" sz="2000" dirty="0" smtClean="0">
              <a:solidFill>
                <a:schemeClr val="tx1"/>
              </a:solidFill>
            </a:endParaRPr>
          </a:p>
        </p:txBody>
      </p:sp>
      <p:sp>
        <p:nvSpPr>
          <p:cNvPr id="11" name="Rectangle 13"/>
          <p:cNvSpPr/>
          <p:nvPr/>
        </p:nvSpPr>
        <p:spPr bwMode="auto">
          <a:xfrm>
            <a:off x="324852" y="354970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创建域对象</a:t>
            </a:r>
            <a:endParaRPr lang="en-US" sz="2000" dirty="0" smtClean="0">
              <a:solidFill>
                <a:schemeClr val="tx1"/>
              </a:solidFill>
            </a:endParaRPr>
          </a:p>
        </p:txBody>
      </p:sp>
      <p:sp>
        <p:nvSpPr>
          <p:cNvPr id="12" name="Rectangle 14"/>
          <p:cNvSpPr/>
          <p:nvPr/>
        </p:nvSpPr>
        <p:spPr bwMode="auto">
          <a:xfrm>
            <a:off x="324852" y="402430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创建设备证书</a:t>
            </a:r>
            <a:endParaRPr lang="en-US" sz="2000" dirty="0" smtClean="0">
              <a:solidFill>
                <a:schemeClr val="tx1"/>
              </a:solidFill>
            </a:endParaRPr>
          </a:p>
        </p:txBody>
      </p:sp>
      <p:sp>
        <p:nvSpPr>
          <p:cNvPr id="13" name="Rectangle 15"/>
          <p:cNvSpPr/>
          <p:nvPr/>
        </p:nvSpPr>
        <p:spPr bwMode="auto">
          <a:xfrm>
            <a:off x="324852" y="449889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响应分发指令</a:t>
            </a:r>
          </a:p>
        </p:txBody>
      </p:sp>
      <p:sp>
        <p:nvSpPr>
          <p:cNvPr id="14" name="Rectangle 17"/>
          <p:cNvSpPr/>
          <p:nvPr/>
        </p:nvSpPr>
        <p:spPr bwMode="auto">
          <a:xfrm>
            <a:off x="324852" y="5619780"/>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endParaRPr lang="zh-CN" altLang="en-US" sz="2000" dirty="0" smtClean="0">
              <a:solidFill>
                <a:schemeClr val="tx1"/>
              </a:solidFill>
            </a:endParaRPr>
          </a:p>
          <a:p>
            <a:pPr marL="4763" lvl="1"/>
            <a:r>
              <a:rPr lang="zh-CN" altLang="en-US" sz="2000" dirty="0" smtClean="0">
                <a:solidFill>
                  <a:schemeClr val="tx1"/>
                </a:solidFill>
              </a:rPr>
              <a:t>最佳实践</a:t>
            </a:r>
            <a:r>
              <a:rPr lang="en-US" altLang="zh-CN" sz="2000" dirty="0" smtClean="0">
                <a:solidFill>
                  <a:schemeClr val="tx1"/>
                </a:solidFill>
              </a:rPr>
              <a:t>:  </a:t>
            </a:r>
            <a:r>
              <a:rPr lang="zh-CN" altLang="en-US" sz="2000" dirty="0" smtClean="0">
                <a:solidFill>
                  <a:schemeClr val="tx1"/>
                </a:solidFill>
              </a:rPr>
              <a:t>服务器访问保护（例如采用 </a:t>
            </a:r>
            <a:r>
              <a:rPr lang="en-US" sz="2000" dirty="0" smtClean="0">
                <a:solidFill>
                  <a:schemeClr val="tx1"/>
                </a:solidFill>
              </a:rPr>
              <a:t>Microsoft Internet Security and Acceleration (ISA) Server)</a:t>
            </a:r>
          </a:p>
        </p:txBody>
      </p:sp>
      <p:sp>
        <p:nvSpPr>
          <p:cNvPr id="15" name="Rectangle 18"/>
          <p:cNvSpPr/>
          <p:nvPr/>
        </p:nvSpPr>
        <p:spPr bwMode="auto">
          <a:xfrm>
            <a:off x="324852" y="6290743"/>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可以和设备管理服务器在一台物理服务器上</a:t>
            </a:r>
          </a:p>
        </p:txBody>
      </p:sp>
      <p:grpSp>
        <p:nvGrpSpPr>
          <p:cNvPr id="16" name="Group 20"/>
          <p:cNvGrpSpPr/>
          <p:nvPr/>
        </p:nvGrpSpPr>
        <p:grpSpPr>
          <a:xfrm>
            <a:off x="7491046" y="1178994"/>
            <a:ext cx="1319551" cy="1767812"/>
            <a:chOff x="6130801" y="3089855"/>
            <a:chExt cx="663425" cy="888795"/>
          </a:xfrm>
          <a:effectLst>
            <a:reflection blurRad="6350" stA="52000" endA="300" endPos="35000" dir="5400000" sy="-100000" algn="bl" rotWithShape="0"/>
          </a:effectLst>
        </p:grpSpPr>
        <p:pic>
          <p:nvPicPr>
            <p:cNvPr id="17"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130801" y="3089855"/>
              <a:ext cx="606274" cy="829638"/>
            </a:xfrm>
            <a:prstGeom prst="rect">
              <a:avLst/>
            </a:prstGeom>
            <a:noFill/>
          </p:spPr>
        </p:pic>
        <p:pic>
          <p:nvPicPr>
            <p:cNvPr id="1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4" cstate="print"/>
            <a:srcRect/>
            <a:stretch>
              <a:fillRect/>
            </a:stretch>
          </p:blipFill>
          <p:spPr bwMode="auto">
            <a:xfrm>
              <a:off x="6270352" y="3454776"/>
              <a:ext cx="523874" cy="523874"/>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注册过程</a:t>
            </a:r>
            <a:endParaRPr lang="zh-CN" altLang="en-US" dirty="0"/>
          </a:p>
        </p:txBody>
      </p:sp>
      <p:sp>
        <p:nvSpPr>
          <p:cNvPr id="3" name="Rectangle 32"/>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43"/>
          <p:cNvGrpSpPr/>
          <p:nvPr/>
        </p:nvGrpSpPr>
        <p:grpSpPr>
          <a:xfrm>
            <a:off x="262854" y="5020363"/>
            <a:ext cx="2561811" cy="1597008"/>
            <a:chOff x="262854" y="5020363"/>
            <a:chExt cx="2561811" cy="1597008"/>
          </a:xfrm>
        </p:grpSpPr>
        <p:pic>
          <p:nvPicPr>
            <p:cNvPr id="6" name="Picture 8" descr="C:\Documents and Settings\Pennie\My Documents\ACERDATA (D)\Pennie's documents\MS Image\Shapes and Graphics\Internet Cloud\cloud illustration icon.png"/>
            <p:cNvPicPr>
              <a:picLocks noChangeAspect="1" noChangeArrowheads="1"/>
            </p:cNvPicPr>
            <p:nvPr/>
          </p:nvPicPr>
          <p:blipFill>
            <a:blip r:embed="rId3" cstate="print"/>
            <a:srcRect/>
            <a:stretch>
              <a:fillRect/>
            </a:stretch>
          </p:blipFill>
          <p:spPr bwMode="auto">
            <a:xfrm>
              <a:off x="262854" y="5020363"/>
              <a:ext cx="2561811" cy="1597008"/>
            </a:xfrm>
            <a:prstGeom prst="rect">
              <a:avLst/>
            </a:prstGeom>
            <a:noFill/>
          </p:spPr>
        </p:pic>
        <p:sp>
          <p:nvSpPr>
            <p:cNvPr id="7" name="Rectangle 42"/>
            <p:cNvSpPr/>
            <p:nvPr/>
          </p:nvSpPr>
          <p:spPr>
            <a:xfrm>
              <a:off x="775760" y="5588035"/>
              <a:ext cx="1535998" cy="461665"/>
            </a:xfrm>
            <a:prstGeom prst="rect">
              <a:avLst/>
            </a:prstGeom>
          </p:spPr>
          <p:txBody>
            <a:bodyPr wrap="none">
              <a:spAutoFit/>
            </a:bodyPr>
            <a:lstStyle/>
            <a:p>
              <a:r>
                <a:rPr lang="en-US" sz="2400" dirty="0" smtClean="0">
                  <a:solidFill>
                    <a:schemeClr val="bg1"/>
                  </a:solidFill>
                </a:rPr>
                <a:t>Public DNS</a:t>
              </a:r>
              <a:endParaRPr lang="en-US" sz="2400" dirty="0">
                <a:solidFill>
                  <a:schemeClr val="bg1"/>
                </a:solidFill>
              </a:endParaRPr>
            </a:p>
          </p:txBody>
        </p:sp>
      </p:grpSp>
      <p:pic>
        <p:nvPicPr>
          <p:cNvPr id="8" name="Picture 22" descr="phone2.png"/>
          <p:cNvPicPr>
            <a:picLocks noChangeAspect="1"/>
          </p:cNvPicPr>
          <p:nvPr/>
        </p:nvPicPr>
        <p:blipFill>
          <a:blip r:embed="rId4" cstate="email"/>
          <a:stretch>
            <a:fillRect/>
          </a:stretch>
        </p:blipFill>
        <p:spPr>
          <a:xfrm>
            <a:off x="-1" y="1576138"/>
            <a:ext cx="1616371" cy="2999450"/>
          </a:xfrm>
          <a:prstGeom prst="rect">
            <a:avLst/>
          </a:prstGeom>
        </p:spPr>
      </p:pic>
      <p:grpSp>
        <p:nvGrpSpPr>
          <p:cNvPr id="9" name="Group 23"/>
          <p:cNvGrpSpPr/>
          <p:nvPr/>
        </p:nvGrpSpPr>
        <p:grpSpPr>
          <a:xfrm>
            <a:off x="2705174" y="2398069"/>
            <a:ext cx="1211452" cy="1714854"/>
            <a:chOff x="3819525" y="2200275"/>
            <a:chExt cx="1736056" cy="2457450"/>
          </a:xfrm>
        </p:grpSpPr>
        <p:pic>
          <p:nvPicPr>
            <p:cNvPr id="10" name="Picture 2" descr="C:\Documents and Settings\Pennie\My Documents\ACERDATA (D)\Pennie's documents\MS Image\Shapes and Graphics\_WINDOWS SERVER ICONS\Hardware\Virtual Servers 2.png"/>
            <p:cNvPicPr>
              <a:picLocks noChangeAspect="1" noChangeArrowheads="1"/>
            </p:cNvPicPr>
            <p:nvPr/>
          </p:nvPicPr>
          <p:blipFill>
            <a:blip r:embed="rId5" cstate="print"/>
            <a:srcRect/>
            <a:stretch>
              <a:fillRect/>
            </a:stretch>
          </p:blipFill>
          <p:spPr bwMode="auto">
            <a:xfrm>
              <a:off x="3819525" y="2200275"/>
              <a:ext cx="1504950" cy="2457450"/>
            </a:xfrm>
            <a:prstGeom prst="rect">
              <a:avLst/>
            </a:prstGeom>
            <a:noFill/>
          </p:spPr>
        </p:pic>
        <p:pic>
          <p:nvPicPr>
            <p:cNvPr id="11" name="Picture 3" descr="C:\Documents and Settings\Pennie\My Documents\ACERDATA (D)\Pennie's documents\MS Image\Shapes and Graphics\_WINDOWS SERVER ICONS\Security\Brick Wall firewall fire secure security.png"/>
            <p:cNvPicPr>
              <a:picLocks noChangeAspect="1" noChangeArrowheads="1"/>
            </p:cNvPicPr>
            <p:nvPr/>
          </p:nvPicPr>
          <p:blipFill>
            <a:blip r:embed="rId6" cstate="print"/>
            <a:srcRect/>
            <a:stretch>
              <a:fillRect/>
            </a:stretch>
          </p:blipFill>
          <p:spPr bwMode="auto">
            <a:xfrm>
              <a:off x="4460691" y="3453063"/>
              <a:ext cx="1094890" cy="1068054"/>
            </a:xfrm>
            <a:prstGeom prst="rect">
              <a:avLst/>
            </a:prstGeom>
            <a:noFill/>
          </p:spPr>
        </p:pic>
      </p:grpSp>
      <p:pic>
        <p:nvPicPr>
          <p:cNvPr id="12" name="Picture 5" descr="C:\Documents and Settings\Pennie\My Documents\ACERDATA (D)\Pennie's documents\MS Image\Shapes and Graphics\_WINDOWS SERVER ICONS\Documents\Certificate award Vertical.png"/>
          <p:cNvPicPr>
            <a:picLocks noChangeAspect="1" noChangeArrowheads="1"/>
          </p:cNvPicPr>
          <p:nvPr/>
        </p:nvPicPr>
        <p:blipFill>
          <a:blip r:embed="rId7" cstate="print"/>
          <a:srcRect/>
          <a:stretch>
            <a:fillRect/>
          </a:stretch>
        </p:blipFill>
        <p:spPr bwMode="auto">
          <a:xfrm>
            <a:off x="7547426" y="3429005"/>
            <a:ext cx="1071314" cy="1424620"/>
          </a:xfrm>
          <a:prstGeom prst="rect">
            <a:avLst/>
          </a:prstGeom>
          <a:noFill/>
        </p:spPr>
      </p:pic>
      <p:sp>
        <p:nvSpPr>
          <p:cNvPr id="13" name="Isosceles Triangle 26"/>
          <p:cNvSpPr/>
          <p:nvPr/>
        </p:nvSpPr>
        <p:spPr bwMode="auto">
          <a:xfrm>
            <a:off x="7192054" y="1182881"/>
            <a:ext cx="1782059" cy="1536258"/>
          </a:xfrm>
          <a:prstGeom prst="triangle">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marR="0" indent="0" algn="ctr" defTabSz="914291" fontAlgn="base">
              <a:lnSpc>
                <a:spcPct val="90000"/>
              </a:lnSpc>
              <a:spcBef>
                <a:spcPts val="630"/>
              </a:spcBef>
              <a:spcAft>
                <a:spcPct val="0"/>
              </a:spcAft>
              <a:buClrTx/>
              <a:buSzTx/>
              <a:buFontTx/>
              <a:buNone/>
              <a:tabLst/>
              <a:defRPr/>
            </a:pPr>
            <a:endParaRPr lang="en-US" altLang="zh-CN" sz="26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4" name="Picture 2" descr="C:\Documents and Settings\Pennie\My Documents\ACERDATA (D)\Pennie's documents\MS Image\Shapes and Graphics\_WINDOWS SERVER ICONS\Hardware\Virtual Servers 2.png"/>
          <p:cNvPicPr>
            <a:picLocks noChangeAspect="1" noChangeArrowheads="1"/>
          </p:cNvPicPr>
          <p:nvPr/>
        </p:nvPicPr>
        <p:blipFill>
          <a:blip r:embed="rId5" cstate="print"/>
          <a:srcRect/>
          <a:stretch>
            <a:fillRect/>
          </a:stretch>
        </p:blipFill>
        <p:spPr bwMode="auto">
          <a:xfrm>
            <a:off x="5078790" y="2398069"/>
            <a:ext cx="1050182" cy="1714854"/>
          </a:xfrm>
          <a:prstGeom prst="rect">
            <a:avLst/>
          </a:prstGeom>
          <a:noFill/>
        </p:spPr>
      </p:pic>
      <p:sp>
        <p:nvSpPr>
          <p:cNvPr id="15" name="Rounded Rectangle 28"/>
          <p:cNvSpPr/>
          <p:nvPr/>
        </p:nvSpPr>
        <p:spPr bwMode="auto">
          <a:xfrm>
            <a:off x="2550695" y="1672381"/>
            <a:ext cx="1395663" cy="1058786"/>
          </a:xfrm>
          <a:prstGeom prst="roundRect">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0" tIns="45720" rIns="0" bIns="91440" anchor="t" anchorCtr="0"/>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Firewall</a:t>
            </a:r>
          </a:p>
        </p:txBody>
      </p:sp>
      <p:sp>
        <p:nvSpPr>
          <p:cNvPr id="16" name="Rounded Rectangle 29"/>
          <p:cNvSpPr/>
          <p:nvPr/>
        </p:nvSpPr>
        <p:spPr bwMode="auto">
          <a:xfrm>
            <a:off x="4880809" y="1672381"/>
            <a:ext cx="1395663" cy="1058786"/>
          </a:xfrm>
          <a:prstGeom prst="roundRect">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0" tIns="45720" rIns="0" bIns="91440" anchor="t" anchorCtr="0"/>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Enrollment Server</a:t>
            </a:r>
          </a:p>
        </p:txBody>
      </p:sp>
      <p:sp>
        <p:nvSpPr>
          <p:cNvPr id="17" name="Rectangle 30"/>
          <p:cNvSpPr/>
          <p:nvPr/>
        </p:nvSpPr>
        <p:spPr>
          <a:xfrm>
            <a:off x="7556785" y="1872737"/>
            <a:ext cx="1052596" cy="646331"/>
          </a:xfrm>
          <a:prstGeom prst="rect">
            <a:avLst/>
          </a:prstGeom>
        </p:spPr>
        <p:txBody>
          <a:bodyPr wrap="none">
            <a:spAutoFit/>
          </a:bodyPr>
          <a:lstStyle/>
          <a:p>
            <a:pPr algn="ctr" fontAlgn="auto">
              <a:spcBef>
                <a:spcPts val="0"/>
              </a:spcBef>
              <a:spcAft>
                <a:spcPts val="0"/>
              </a:spcAft>
              <a:defRPr/>
            </a:pPr>
            <a:r>
              <a:rPr lang="en-US" dirty="0" smtClean="0">
                <a:solidFill>
                  <a:schemeClr val="tx1">
                    <a:lumMod val="95000"/>
                  </a:schemeClr>
                </a:solidFill>
                <a:effectLst>
                  <a:outerShdw blurRad="38100" dist="38100" dir="2700000" algn="tl">
                    <a:srgbClr val="000000">
                      <a:alpha val="43137"/>
                    </a:srgbClr>
                  </a:outerShdw>
                </a:effectLst>
              </a:rPr>
              <a:t>Active </a:t>
            </a:r>
            <a:br>
              <a:rPr lang="en-US" dirty="0" smtClean="0">
                <a:solidFill>
                  <a:schemeClr val="tx1">
                    <a:lumMod val="95000"/>
                  </a:schemeClr>
                </a:solidFill>
                <a:effectLst>
                  <a:outerShdw blurRad="38100" dist="38100" dir="2700000" algn="tl">
                    <a:srgbClr val="000000">
                      <a:alpha val="43137"/>
                    </a:srgbClr>
                  </a:outerShdw>
                </a:effectLst>
              </a:rPr>
            </a:br>
            <a:r>
              <a:rPr lang="en-US" dirty="0" smtClean="0">
                <a:solidFill>
                  <a:schemeClr val="tx1">
                    <a:lumMod val="95000"/>
                  </a:schemeClr>
                </a:solidFill>
                <a:effectLst>
                  <a:outerShdw blurRad="38100" dist="38100" dir="2700000" algn="tl">
                    <a:srgbClr val="000000">
                      <a:alpha val="43137"/>
                    </a:srgbClr>
                  </a:outerShdw>
                </a:effectLst>
              </a:rPr>
              <a:t>Directory</a:t>
            </a:r>
            <a:endParaRPr lang="en-US" dirty="0">
              <a:solidFill>
                <a:schemeClr val="tx1">
                  <a:lumMod val="95000"/>
                </a:schemeClr>
              </a:solidFill>
              <a:effectLst>
                <a:outerShdw blurRad="38100" dist="38100" dir="2700000" algn="tl">
                  <a:srgbClr val="000000">
                    <a:alpha val="43137"/>
                  </a:srgbClr>
                </a:outerShdw>
              </a:effectLst>
            </a:endParaRPr>
          </a:p>
        </p:txBody>
      </p:sp>
      <p:sp>
        <p:nvSpPr>
          <p:cNvPr id="18" name="Rectangle 31"/>
          <p:cNvSpPr/>
          <p:nvPr/>
        </p:nvSpPr>
        <p:spPr>
          <a:xfrm>
            <a:off x="7420099" y="4868599"/>
            <a:ext cx="1334788" cy="646331"/>
          </a:xfrm>
          <a:prstGeom prst="rect">
            <a:avLst/>
          </a:prstGeom>
        </p:spPr>
        <p:txBody>
          <a:bodyPr wrap="none">
            <a:spAutoFit/>
          </a:bodyPr>
          <a:lstStyle/>
          <a:p>
            <a:pPr algn="ctr" fontAlgn="auto">
              <a:spcBef>
                <a:spcPts val="0"/>
              </a:spcBef>
              <a:spcAft>
                <a:spcPts val="0"/>
              </a:spcAft>
              <a:defRPr/>
            </a:pPr>
            <a:r>
              <a:rPr lang="en-US" dirty="0" smtClean="0">
                <a:solidFill>
                  <a:schemeClr val="tx1">
                    <a:lumMod val="95000"/>
                  </a:schemeClr>
                </a:solidFill>
              </a:rPr>
              <a:t>Certification</a:t>
            </a:r>
            <a:br>
              <a:rPr lang="en-US" dirty="0" smtClean="0">
                <a:solidFill>
                  <a:schemeClr val="tx1">
                    <a:lumMod val="95000"/>
                  </a:schemeClr>
                </a:solidFill>
              </a:rPr>
            </a:br>
            <a:r>
              <a:rPr lang="en-US" dirty="0" smtClean="0">
                <a:solidFill>
                  <a:schemeClr val="tx1">
                    <a:lumMod val="95000"/>
                  </a:schemeClr>
                </a:solidFill>
              </a:rPr>
              <a:t>Authority</a:t>
            </a:r>
            <a:endParaRPr lang="en-US" dirty="0">
              <a:solidFill>
                <a:schemeClr val="tx1">
                  <a:lumMod val="95000"/>
                </a:schemeClr>
              </a:solidFill>
            </a:endParaRPr>
          </a:p>
        </p:txBody>
      </p:sp>
      <p:sp>
        <p:nvSpPr>
          <p:cNvPr id="19" name="Left-Right Arrow 35"/>
          <p:cNvSpPr/>
          <p:nvPr/>
        </p:nvSpPr>
        <p:spPr>
          <a:xfrm>
            <a:off x="1419726" y="2474496"/>
            <a:ext cx="3609474" cy="489284"/>
          </a:xfrm>
          <a:prstGeom prst="leftRightArrow">
            <a:avLst/>
          </a:prstGeom>
          <a:gradFill flip="none" rotWithShape="1">
            <a:gsLst>
              <a:gs pos="0">
                <a:schemeClr val="accent2">
                  <a:lumMod val="75000"/>
                </a:schemeClr>
              </a:gs>
              <a:gs pos="50000">
                <a:schemeClr val="accent2">
                  <a:shade val="67500"/>
                  <a:satMod val="115000"/>
                </a:schemeClr>
              </a:gs>
              <a:gs pos="100000">
                <a:schemeClr val="accent2">
                  <a:lumMod val="50000"/>
                </a:schemeClr>
              </a:gs>
            </a:gsLst>
            <a:lin ang="1080000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rgbClr val="FFFFFF"/>
                </a:solidFill>
                <a:effectLst>
                  <a:outerShdw blurRad="38100" dist="38100" dir="2700000" algn="tl">
                    <a:srgbClr val="000000">
                      <a:alpha val="43137"/>
                    </a:srgbClr>
                  </a:outerShdw>
                </a:effectLst>
              </a:rPr>
              <a:t>Negotiate SSL Root</a:t>
            </a:r>
          </a:p>
        </p:txBody>
      </p:sp>
      <p:sp>
        <p:nvSpPr>
          <p:cNvPr id="20" name="Right Arrow 36"/>
          <p:cNvSpPr/>
          <p:nvPr/>
        </p:nvSpPr>
        <p:spPr>
          <a:xfrm>
            <a:off x="1591606" y="2953754"/>
            <a:ext cx="3437594" cy="489284"/>
          </a:xfrm>
          <a:prstGeom prst="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alpha val="0"/>
                </a:schemeClr>
              </a:gs>
            </a:gsLst>
            <a:lin ang="1080000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rgbClr val="FFFFFF"/>
                </a:solidFill>
                <a:effectLst>
                  <a:outerShdw blurRad="38100" dist="38100" dir="2700000" algn="tl">
                    <a:srgbClr val="000000">
                      <a:alpha val="43137"/>
                    </a:srgbClr>
                  </a:outerShdw>
                </a:effectLst>
              </a:rPr>
              <a:t>Submit Cert Request</a:t>
            </a:r>
          </a:p>
        </p:txBody>
      </p:sp>
      <p:sp>
        <p:nvSpPr>
          <p:cNvPr id="21" name="Left Arrow 37"/>
          <p:cNvSpPr/>
          <p:nvPr/>
        </p:nvSpPr>
        <p:spPr>
          <a:xfrm>
            <a:off x="1461216" y="3433012"/>
            <a:ext cx="3523534" cy="489284"/>
          </a:xfrm>
          <a:prstGeom prst="lef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alpha val="0"/>
                </a:schemeClr>
              </a:gs>
            </a:gsLst>
            <a:lin ang="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rgbClr val="FFFFFF"/>
                </a:solidFill>
                <a:effectLst>
                  <a:outerShdw blurRad="38100" dist="38100" dir="2700000" algn="tl">
                    <a:srgbClr val="000000">
                      <a:alpha val="43137"/>
                    </a:srgbClr>
                  </a:outerShdw>
                </a:effectLst>
              </a:rPr>
              <a:t>Receive Cert</a:t>
            </a:r>
          </a:p>
        </p:txBody>
      </p:sp>
      <p:sp>
        <p:nvSpPr>
          <p:cNvPr id="22" name="Left-Right Arrow 38"/>
          <p:cNvSpPr/>
          <p:nvPr/>
        </p:nvSpPr>
        <p:spPr>
          <a:xfrm>
            <a:off x="5783179" y="2474496"/>
            <a:ext cx="1856874" cy="489284"/>
          </a:xfrm>
          <a:prstGeom prst="leftRightArrow">
            <a:avLst/>
          </a:prstGeom>
          <a:gradFill flip="none" rotWithShape="1">
            <a:gsLst>
              <a:gs pos="0">
                <a:schemeClr val="accent2">
                  <a:lumMod val="75000"/>
                </a:schemeClr>
              </a:gs>
              <a:gs pos="50000">
                <a:schemeClr val="accent2">
                  <a:shade val="67500"/>
                  <a:satMod val="115000"/>
                </a:schemeClr>
              </a:gs>
              <a:gs pos="100000">
                <a:schemeClr val="accent2">
                  <a:lumMod val="50000"/>
                </a:schemeClr>
              </a:gs>
            </a:gsLst>
            <a:lin ang="1080000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smtClean="0">
                <a:solidFill>
                  <a:srgbClr val="FFFFFF"/>
                </a:solidFill>
                <a:effectLst>
                  <a:outerShdw blurRad="38100" dist="38100" dir="2700000" algn="tl">
                    <a:srgbClr val="000000">
                      <a:alpha val="43137"/>
                    </a:srgbClr>
                  </a:outerShdw>
                </a:effectLst>
              </a:rPr>
              <a:t>Create  Acct.</a:t>
            </a:r>
            <a:endParaRPr lang="en-US" dirty="0">
              <a:solidFill>
                <a:srgbClr val="FFFFFF"/>
              </a:solidFill>
              <a:effectLst>
                <a:outerShdw blurRad="38100" dist="38100" dir="2700000" algn="tl">
                  <a:srgbClr val="000000">
                    <a:alpha val="43137"/>
                  </a:srgbClr>
                </a:outerShdw>
              </a:effectLst>
            </a:endParaRPr>
          </a:p>
        </p:txBody>
      </p:sp>
      <p:sp>
        <p:nvSpPr>
          <p:cNvPr id="23" name="Left-Right Arrow 39"/>
          <p:cNvSpPr/>
          <p:nvPr/>
        </p:nvSpPr>
        <p:spPr>
          <a:xfrm>
            <a:off x="5783179" y="3433012"/>
            <a:ext cx="1856874" cy="489284"/>
          </a:xfrm>
          <a:prstGeom prst="leftRightArrow">
            <a:avLst/>
          </a:prstGeom>
          <a:gradFill flip="none" rotWithShape="1">
            <a:gsLst>
              <a:gs pos="0">
                <a:schemeClr val="accent2">
                  <a:lumMod val="75000"/>
                </a:schemeClr>
              </a:gs>
              <a:gs pos="50000">
                <a:schemeClr val="accent2">
                  <a:shade val="67500"/>
                  <a:satMod val="115000"/>
                </a:schemeClr>
              </a:gs>
              <a:gs pos="100000">
                <a:schemeClr val="accent2">
                  <a:lumMod val="50000"/>
                </a:schemeClr>
              </a:gs>
            </a:gsLst>
            <a:lin ang="1080000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smtClean="0">
                <a:solidFill>
                  <a:srgbClr val="FFFFFF"/>
                </a:solidFill>
                <a:effectLst>
                  <a:outerShdw blurRad="38100" dist="38100" dir="2700000" algn="tl">
                    <a:srgbClr val="000000">
                      <a:alpha val="43137"/>
                    </a:srgbClr>
                  </a:outerShdw>
                </a:effectLst>
              </a:rPr>
              <a:t>Issue Cert</a:t>
            </a:r>
          </a:p>
        </p:txBody>
      </p:sp>
      <p:sp>
        <p:nvSpPr>
          <p:cNvPr id="24" name="Up-Down Arrow 40"/>
          <p:cNvSpPr/>
          <p:nvPr/>
        </p:nvSpPr>
        <p:spPr bwMode="auto">
          <a:xfrm>
            <a:off x="938463" y="4186989"/>
            <a:ext cx="433137" cy="1203158"/>
          </a:xfrm>
          <a:prstGeom prst="upDownArrow">
            <a:avLst/>
          </a:prstGeom>
          <a:gradFill flip="none" rotWithShape="1">
            <a:gsLst>
              <a:gs pos="0">
                <a:schemeClr val="accent2">
                  <a:lumMod val="75000"/>
                </a:schemeClr>
              </a:gs>
              <a:gs pos="50000">
                <a:schemeClr val="accent2">
                  <a:shade val="67500"/>
                  <a:satMod val="115000"/>
                </a:schemeClr>
              </a:gs>
              <a:gs pos="100000">
                <a:schemeClr val="accent2">
                  <a:lumMod val="50000"/>
                </a:schemeClr>
              </a:gs>
            </a:gsLst>
            <a:lin ang="16200000" scaled="1"/>
            <a:tileRect/>
          </a:gradFill>
          <a:ln>
            <a:no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5" name="Rectangle 41"/>
          <p:cNvSpPr/>
          <p:nvPr/>
        </p:nvSpPr>
        <p:spPr>
          <a:xfrm>
            <a:off x="1295869" y="4588513"/>
            <a:ext cx="1190069"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Discovery</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out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2" grpId="0" animBg="1"/>
      <p:bldP spid="23" grpId="0" animBg="1"/>
      <p:bldP spid="24" grpId="0" animBg="1"/>
      <p:bldP spid="24" grpId="1" animBg="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设备注册</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The Mobile VPN Gateway</a:t>
            </a:r>
            <a:endParaRPr lang="zh-CN" altLang="en-US" dirty="0"/>
          </a:p>
        </p:txBody>
      </p:sp>
      <p:sp>
        <p:nvSpPr>
          <p:cNvPr id="3" name="Cloud 73"/>
          <p:cNvSpPr/>
          <p:nvPr/>
        </p:nvSpPr>
        <p:spPr bwMode="auto">
          <a:xfrm>
            <a:off x="3920044" y="1922585"/>
            <a:ext cx="5083277" cy="4226755"/>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66"/>
          <p:cNvSpPr/>
          <p:nvPr/>
        </p:nvSpPr>
        <p:spPr bwMode="auto">
          <a:xfrm>
            <a:off x="72903" y="1112813"/>
            <a:ext cx="8998195" cy="4926330"/>
          </a:xfrm>
          <a:prstGeom prst="roundRect">
            <a:avLst>
              <a:gd name="adj" fmla="val 8346"/>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91440" tIns="45720" rIns="91440" bIns="91440" anchor="t" anchorCtr="0"/>
          <a:lstStyle/>
          <a:p>
            <a:pPr lvl="0" algn="ctr"/>
            <a:endParaRPr lang="en-US" dirty="0" smtClean="0">
              <a:effectLst>
                <a:outerShdw blurRad="38100" dist="38100" dir="2700000" algn="tl">
                  <a:srgbClr val="000000">
                    <a:alpha val="43137"/>
                  </a:srgbClr>
                </a:outerShdw>
              </a:effectLst>
              <a:latin typeface="Segoe" pitchFamily="34" charset="0"/>
              <a:ea typeface="Times New Roman" pitchFamily="18" charset="0"/>
              <a:cs typeface="Arial" charset="0"/>
            </a:endParaRPr>
          </a:p>
        </p:txBody>
      </p:sp>
      <p:sp>
        <p:nvSpPr>
          <p:cNvPr id="6" name="Rectangle 69"/>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70"/>
          <p:cNvSpPr/>
          <p:nvPr/>
        </p:nvSpPr>
        <p:spPr bwMode="auto">
          <a:xfrm>
            <a:off x="2051539" y="3387969"/>
            <a:ext cx="1863970" cy="2672559"/>
          </a:xfrm>
          <a:prstGeom prst="roundRect">
            <a:avLst/>
          </a:prstGeom>
          <a:gradFill flip="none" rotWithShape="1">
            <a:gsLst>
              <a:gs pos="0">
                <a:srgbClr val="FFC000">
                  <a:shade val="30000"/>
                  <a:satMod val="115000"/>
                  <a:alpha val="0"/>
                </a:srgbClr>
              </a:gs>
              <a:gs pos="50000">
                <a:srgbClr val="FFC000">
                  <a:shade val="67500"/>
                  <a:satMod val="115000"/>
                  <a:alpha val="48000"/>
                </a:srgbClr>
              </a:gs>
              <a:gs pos="100000">
                <a:srgbClr val="FFC000">
                  <a:shade val="100000"/>
                  <a:satMod val="115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b" anchorCtr="0" compatLnSpc="1">
            <a:prstTxWarp prst="textNoShape">
              <a:avLst/>
            </a:prstTxWarp>
          </a:bodyPr>
          <a:lstStyle/>
          <a:p>
            <a:pPr marL="457200" indent="-457200" algn="ctr" defTabSz="914400" eaLnBrk="0" fontAlgn="base" hangingPunct="0">
              <a:lnSpc>
                <a:spcPct val="90000"/>
              </a:lnSpc>
              <a:spcBef>
                <a:spcPct val="30000"/>
              </a:spcBef>
              <a:spcAft>
                <a:spcPct val="0"/>
              </a:spcAft>
              <a:buClr>
                <a:schemeClr val="tx2"/>
              </a:buClr>
              <a:buSzPct val="95000"/>
            </a:pPr>
            <a:r>
              <a:rPr lang="en-US" sz="2800" b="1" kern="0" dirty="0" smtClean="0">
                <a:solidFill>
                  <a:schemeClr val="bg1">
                    <a:lumMod val="85000"/>
                    <a:lumOff val="15000"/>
                  </a:schemeClr>
                </a:solidFill>
                <a:effectLst>
                  <a:glow rad="228600">
                    <a:schemeClr val="tx1">
                      <a:alpha val="40000"/>
                    </a:schemeClr>
                  </a:glow>
                </a:effectLst>
              </a:rPr>
              <a:t>Perimeter</a:t>
            </a:r>
          </a:p>
        </p:txBody>
      </p:sp>
      <p:pic>
        <p:nvPicPr>
          <p:cNvPr id="8"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4157288"/>
            <a:ext cx="609421" cy="965697"/>
          </a:xfrm>
          <a:prstGeom prst="rect">
            <a:avLst/>
          </a:prstGeom>
          <a:noFill/>
        </p:spPr>
      </p:pic>
      <p:grpSp>
        <p:nvGrpSpPr>
          <p:cNvPr id="9" name="Group 74"/>
          <p:cNvGrpSpPr/>
          <p:nvPr/>
        </p:nvGrpSpPr>
        <p:grpSpPr>
          <a:xfrm>
            <a:off x="923687" y="3883828"/>
            <a:ext cx="406173" cy="626636"/>
            <a:chOff x="1769213" y="3766596"/>
            <a:chExt cx="406173" cy="626636"/>
          </a:xfrm>
        </p:grpSpPr>
        <p:grpSp>
          <p:nvGrpSpPr>
            <p:cNvPr id="10" name="Group 49"/>
            <p:cNvGrpSpPr/>
            <p:nvPr/>
          </p:nvGrpSpPr>
          <p:grpSpPr>
            <a:xfrm>
              <a:off x="1769213" y="3985260"/>
              <a:ext cx="406173" cy="407972"/>
              <a:chOff x="2019617" y="4229100"/>
              <a:chExt cx="406173" cy="407972"/>
            </a:xfrm>
          </p:grpSpPr>
          <p:sp>
            <p:nvSpPr>
              <p:cNvPr id="12" name="Oval 81"/>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13"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14" name="Straight Arrow Connector 8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15" name="Straight Arrow Connector 84"/>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16" name="Straight Arrow Connector 85"/>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1" name="Picture 18" descr="C:\Program Files\Microsoft Resource DVD Artwork\DVD_ART\Artwork_Imagery\HARDWARE_IMAGERY\Illustration - Misc Hardware\XML Icons\Radio cell tower.png"/>
            <p:cNvPicPr>
              <a:picLocks noChangeAspect="1" noChangeArrowheads="1"/>
            </p:cNvPicPr>
            <p:nvPr/>
          </p:nvPicPr>
          <p:blipFill>
            <a:blip r:embed="rId4" cstate="print">
              <a:lum bright="-40000" contrast="-70000"/>
            </a:blip>
            <a:srcRect/>
            <a:stretch>
              <a:fillRect/>
            </a:stretch>
          </p:blipFill>
          <p:spPr bwMode="auto">
            <a:xfrm flipH="1">
              <a:off x="1836460" y="3766596"/>
              <a:ext cx="231741" cy="477261"/>
            </a:xfrm>
            <a:prstGeom prst="rect">
              <a:avLst/>
            </a:prstGeom>
            <a:noFill/>
            <a:effectLst>
              <a:outerShdw blurRad="50800" dist="38100" dir="2700000" algn="tl" rotWithShape="0">
                <a:prstClr val="black">
                  <a:alpha val="40000"/>
                </a:prstClr>
              </a:outerShdw>
            </a:effectLst>
          </p:spPr>
        </p:pic>
      </p:grpSp>
      <p:grpSp>
        <p:nvGrpSpPr>
          <p:cNvPr id="17" name="Group 86"/>
          <p:cNvGrpSpPr/>
          <p:nvPr/>
        </p:nvGrpSpPr>
        <p:grpSpPr>
          <a:xfrm>
            <a:off x="923687" y="2578820"/>
            <a:ext cx="406173" cy="571382"/>
            <a:chOff x="1731113" y="2977404"/>
            <a:chExt cx="406173" cy="571382"/>
          </a:xfrm>
        </p:grpSpPr>
        <p:grpSp>
          <p:nvGrpSpPr>
            <p:cNvPr id="18" name="Group 50"/>
            <p:cNvGrpSpPr/>
            <p:nvPr/>
          </p:nvGrpSpPr>
          <p:grpSpPr>
            <a:xfrm>
              <a:off x="1731113" y="3140814"/>
              <a:ext cx="406173" cy="407972"/>
              <a:chOff x="2019617" y="4229100"/>
              <a:chExt cx="406173" cy="407972"/>
            </a:xfrm>
          </p:grpSpPr>
          <p:sp>
            <p:nvSpPr>
              <p:cNvPr id="20" name="Oval 90"/>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21"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22" name="Straight Arrow Connector 9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23" name="Straight Arrow Connector 95"/>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24" name="Straight Arrow Connector 96"/>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9" name="Picture 19" descr="C:\Program Files\Microsoft Resource DVD Artwork\DVD_ART\Artwork_Imagery\HARDWARE_IMAGERY\Illustration - Misc Hardware\XML Icons\wireless access.png"/>
            <p:cNvPicPr>
              <a:picLocks noChangeAspect="1" noChangeArrowheads="1"/>
            </p:cNvPicPr>
            <p:nvPr/>
          </p:nvPicPr>
          <p:blipFill>
            <a:blip r:embed="rId5" cstate="print"/>
            <a:srcRect/>
            <a:stretch>
              <a:fillRect/>
            </a:stretch>
          </p:blipFill>
          <p:spPr bwMode="auto">
            <a:xfrm flipH="1">
              <a:off x="1850818" y="2977404"/>
              <a:ext cx="131437" cy="390256"/>
            </a:xfrm>
            <a:prstGeom prst="rect">
              <a:avLst/>
            </a:prstGeom>
            <a:noFill/>
            <a:effectLst>
              <a:outerShdw blurRad="50800" dist="38100" dir="2700000" algn="tl" rotWithShape="0">
                <a:prstClr val="black">
                  <a:alpha val="40000"/>
                </a:prstClr>
              </a:outerShdw>
            </a:effectLst>
          </p:spPr>
        </p:pic>
      </p:grpSp>
      <p:sp>
        <p:nvSpPr>
          <p:cNvPr id="25" name="Cloud 97"/>
          <p:cNvSpPr/>
          <p:nvPr/>
        </p:nvSpPr>
        <p:spPr bwMode="auto">
          <a:xfrm>
            <a:off x="996464" y="3200400"/>
            <a:ext cx="1488830" cy="973887"/>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TextBox 25"/>
          <p:cNvSpPr txBox="1"/>
          <p:nvPr/>
        </p:nvSpPr>
        <p:spPr bwMode="auto">
          <a:xfrm>
            <a:off x="2063554"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Edge</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7" name="TextBox 26"/>
          <p:cNvSpPr txBox="1"/>
          <p:nvPr/>
        </p:nvSpPr>
        <p:spPr bwMode="auto">
          <a:xfrm>
            <a:off x="2506980" y="4302912"/>
            <a:ext cx="933497" cy="75713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a:t>
            </a:r>
            <a:br>
              <a:rPr kumimoji="0" lang="en-US"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VPN</a:t>
            </a:r>
            <a:br>
              <a:rPr kumimoji="0" lang="en-US"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GW</a:t>
            </a:r>
          </a:p>
        </p:txBody>
      </p:sp>
      <p:sp>
        <p:nvSpPr>
          <p:cNvPr id="28" name="TextBox 27"/>
          <p:cNvSpPr txBox="1"/>
          <p:nvPr/>
        </p:nvSpPr>
        <p:spPr bwMode="auto">
          <a:xfrm>
            <a:off x="3207963"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Back</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9" name="Oval 103"/>
          <p:cNvSpPr/>
          <p:nvPr/>
        </p:nvSpPr>
        <p:spPr>
          <a:xfrm rot="6590275">
            <a:off x="2689374" y="3515160"/>
            <a:ext cx="327290" cy="293429"/>
          </a:xfrm>
          <a:prstGeom prst="ellipse">
            <a:avLst/>
          </a:prstGeom>
          <a:solidFill>
            <a:srgbClr val="00B0F0"/>
          </a:solidFill>
          <a:ln>
            <a:noFill/>
            <a:headEnd type="none" w="med" len="med"/>
            <a:tailEnd type="none" w="med" len="med"/>
          </a:ln>
          <a:scene3d>
            <a:camera prst="perspectiveRelaxed"/>
            <a:lightRig rig="freezing" dir="t">
              <a:rot lat="0" lon="0" rev="13800000"/>
            </a:lightRig>
          </a:scene3d>
          <a:sp3d prstMaterial="translucentPowder">
            <a:bevelT w="0" h="2286000"/>
            <a:bevelB w="0" h="12700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Segoe" pitchFamily="34" charset="0"/>
            </a:endParaRPr>
          </a:p>
        </p:txBody>
      </p:sp>
      <p:pic>
        <p:nvPicPr>
          <p:cNvPr id="30"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156937" y="2286000"/>
            <a:ext cx="606274" cy="829638"/>
          </a:xfrm>
          <a:prstGeom prst="rect">
            <a:avLst/>
          </a:prstGeom>
          <a:noFill/>
        </p:spPr>
      </p:pic>
      <p:pic>
        <p:nvPicPr>
          <p:cNvPr id="31"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73390" y="2581141"/>
            <a:ext cx="355525" cy="486508"/>
          </a:xfrm>
          <a:prstGeom prst="rect">
            <a:avLst/>
          </a:prstGeom>
          <a:noFill/>
        </p:spPr>
      </p:pic>
      <p:pic>
        <p:nvPicPr>
          <p:cNvPr id="32"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278740" y="3119374"/>
            <a:ext cx="355525" cy="486508"/>
          </a:xfrm>
          <a:prstGeom prst="rect">
            <a:avLst/>
          </a:prstGeom>
          <a:noFill/>
        </p:spPr>
      </p:pic>
      <p:pic>
        <p:nvPicPr>
          <p:cNvPr id="3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4854814" y="2942137"/>
            <a:ext cx="355525" cy="486508"/>
          </a:xfrm>
          <a:prstGeom prst="rect">
            <a:avLst/>
          </a:prstGeom>
          <a:noFill/>
        </p:spPr>
      </p:pic>
      <p:pic>
        <p:nvPicPr>
          <p:cNvPr id="34"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5424715" y="3389250"/>
            <a:ext cx="238125" cy="238125"/>
          </a:xfrm>
          <a:prstGeom prst="rect">
            <a:avLst/>
          </a:prstGeom>
          <a:noFill/>
        </p:spPr>
      </p:pic>
      <p:pic>
        <p:nvPicPr>
          <p:cNvPr id="35" name="Picture 5" descr="C:\Program Files\Microsoft Resource DVD Artwork\DVD_ART\Artwork_Imagery\Shapes and Graphics\Windows Live Illustration Icons\Windows Live Mail Icon.png"/>
          <p:cNvPicPr>
            <a:picLocks noChangeAspect="1" noChangeArrowheads="1"/>
          </p:cNvPicPr>
          <p:nvPr/>
        </p:nvPicPr>
        <p:blipFill>
          <a:blip r:embed="rId9" cstate="print"/>
          <a:srcRect/>
          <a:stretch>
            <a:fillRect/>
          </a:stretch>
        </p:blipFill>
        <p:spPr bwMode="auto">
          <a:xfrm>
            <a:off x="5050523" y="3162240"/>
            <a:ext cx="218878" cy="177800"/>
          </a:xfrm>
          <a:prstGeom prst="rect">
            <a:avLst/>
          </a:prstGeom>
          <a:noFill/>
        </p:spPr>
      </p:pic>
      <p:grpSp>
        <p:nvGrpSpPr>
          <p:cNvPr id="36" name="Group 112"/>
          <p:cNvGrpSpPr/>
          <p:nvPr/>
        </p:nvGrpSpPr>
        <p:grpSpPr>
          <a:xfrm>
            <a:off x="7407920" y="4026656"/>
            <a:ext cx="431725" cy="613500"/>
            <a:chOff x="7089175" y="4061825"/>
            <a:chExt cx="431725" cy="613500"/>
          </a:xfrm>
        </p:grpSpPr>
        <p:pic>
          <p:nvPicPr>
            <p:cNvPr id="37"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7089175" y="4061825"/>
              <a:ext cx="355525" cy="486508"/>
            </a:xfrm>
            <a:prstGeom prst="rect">
              <a:avLst/>
            </a:prstGeom>
            <a:noFill/>
          </p:spPr>
        </p:pic>
        <p:pic>
          <p:nvPicPr>
            <p:cNvPr id="38" name="Picture 14" descr="C:\Program Files\Microsoft Resource DVD Artwork\DVD_ART\Artwork_Imagery\HARDWARE_IMAGERY\Illustration - Misc Hardware\Windows Vista Illustration Icons\Router.png"/>
            <p:cNvPicPr>
              <a:picLocks noChangeAspect="1" noChangeArrowheads="1"/>
            </p:cNvPicPr>
            <p:nvPr/>
          </p:nvPicPr>
          <p:blipFill>
            <a:blip r:embed="rId10" cstate="print"/>
            <a:srcRect/>
            <a:stretch>
              <a:fillRect/>
            </a:stretch>
          </p:blipFill>
          <p:spPr bwMode="auto">
            <a:xfrm>
              <a:off x="7235150" y="4389575"/>
              <a:ext cx="285750" cy="285750"/>
            </a:xfrm>
            <a:prstGeom prst="rect">
              <a:avLst/>
            </a:prstGeom>
            <a:noFill/>
          </p:spPr>
        </p:pic>
      </p:grpSp>
      <p:grpSp>
        <p:nvGrpSpPr>
          <p:cNvPr id="39" name="Group 115"/>
          <p:cNvGrpSpPr/>
          <p:nvPr/>
        </p:nvGrpSpPr>
        <p:grpSpPr>
          <a:xfrm>
            <a:off x="6177694" y="3593948"/>
            <a:ext cx="663425" cy="888795"/>
            <a:chOff x="6130801" y="3089855"/>
            <a:chExt cx="663425" cy="888795"/>
          </a:xfrm>
        </p:grpSpPr>
        <p:pic>
          <p:nvPicPr>
            <p:cNvPr id="40"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130801" y="3089855"/>
              <a:ext cx="606274" cy="829638"/>
            </a:xfrm>
            <a:prstGeom prst="rect">
              <a:avLst/>
            </a:prstGeom>
            <a:noFill/>
          </p:spPr>
        </p:pic>
        <p:pic>
          <p:nvPicPr>
            <p:cNvPr id="41"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cstate="print"/>
            <a:srcRect/>
            <a:stretch>
              <a:fillRect/>
            </a:stretch>
          </p:blipFill>
          <p:spPr bwMode="auto">
            <a:xfrm>
              <a:off x="6270352" y="3454776"/>
              <a:ext cx="523874" cy="523874"/>
            </a:xfrm>
            <a:prstGeom prst="rect">
              <a:avLst/>
            </a:prstGeom>
            <a:noFill/>
          </p:spPr>
        </p:pic>
      </p:grpSp>
      <p:pic>
        <p:nvPicPr>
          <p:cNvPr id="42" name="Picture 22" descr="C:\Documents and Settings\Kayleem\Local Settings\Temporary Internet Files\Content.IE5\U9KPWR4X\MCj04316310000[1].png"/>
          <p:cNvPicPr>
            <a:picLocks noChangeAspect="1" noChangeArrowheads="1"/>
          </p:cNvPicPr>
          <p:nvPr/>
        </p:nvPicPr>
        <p:blipFill>
          <a:blip r:embed="rId12" cstate="print"/>
          <a:srcRect/>
          <a:stretch>
            <a:fillRect/>
          </a:stretch>
        </p:blipFill>
        <p:spPr bwMode="auto">
          <a:xfrm>
            <a:off x="5461491" y="2887874"/>
            <a:ext cx="265012" cy="265012"/>
          </a:xfrm>
          <a:prstGeom prst="rect">
            <a:avLst/>
          </a:prstGeom>
          <a:noFill/>
        </p:spPr>
      </p:pic>
      <p:pic>
        <p:nvPicPr>
          <p:cNvPr id="43"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2222980"/>
            <a:ext cx="609421" cy="965697"/>
          </a:xfrm>
          <a:prstGeom prst="rect">
            <a:avLst/>
          </a:prstGeom>
          <a:noFill/>
        </p:spPr>
      </p:pic>
      <p:grpSp>
        <p:nvGrpSpPr>
          <p:cNvPr id="44" name="Group 121"/>
          <p:cNvGrpSpPr/>
          <p:nvPr/>
        </p:nvGrpSpPr>
        <p:grpSpPr>
          <a:xfrm rot="21449624">
            <a:off x="728552" y="2951534"/>
            <a:ext cx="2652962" cy="843515"/>
            <a:chOff x="1115411" y="3033595"/>
            <a:chExt cx="2652962" cy="843515"/>
          </a:xfrm>
          <a:effectLst/>
        </p:grpSpPr>
        <p:cxnSp>
          <p:nvCxnSpPr>
            <p:cNvPr id="45" name="Straight Arrow Connector 122"/>
            <p:cNvCxnSpPr/>
            <p:nvPr/>
          </p:nvCxnSpPr>
          <p:spPr bwMode="auto">
            <a:xfrm rot="11178144">
              <a:off x="1208053" y="3033595"/>
              <a:ext cx="2560320" cy="752839"/>
            </a:xfrm>
            <a:prstGeom prst="straightConnector1">
              <a:avLst/>
            </a:prstGeom>
            <a:ln w="19050">
              <a:solidFill>
                <a:srgbClr val="FFC00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46" name="Straight Arrow Connector 123"/>
            <p:cNvCxnSpPr/>
            <p:nvPr/>
          </p:nvCxnSpPr>
          <p:spPr bwMode="auto">
            <a:xfrm rot="11178144">
              <a:off x="1115411" y="3133191"/>
              <a:ext cx="2651760" cy="743919"/>
            </a:xfrm>
            <a:prstGeom prst="straightConnector1">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pic>
        <p:nvPicPr>
          <p:cNvPr id="47"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2168178" y="3422058"/>
            <a:ext cx="572947" cy="572947"/>
          </a:xfrm>
          <a:prstGeom prst="rect">
            <a:avLst/>
          </a:prstGeom>
          <a:noFill/>
        </p:spPr>
      </p:pic>
      <p:pic>
        <p:nvPicPr>
          <p:cNvPr id="48"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3295285" y="3556122"/>
            <a:ext cx="485775" cy="485775"/>
          </a:xfrm>
          <a:prstGeom prst="rect">
            <a:avLst/>
          </a:prstGeom>
          <a:noFill/>
        </p:spPr>
      </p:pic>
      <p:sp>
        <p:nvSpPr>
          <p:cNvPr id="49" name="TextBox 48"/>
          <p:cNvSpPr txBox="1"/>
          <p:nvPr/>
        </p:nvSpPr>
        <p:spPr bwMode="auto">
          <a:xfrm>
            <a:off x="105508" y="3386569"/>
            <a:ext cx="906018"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Initial</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OTA Device</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Enrollment</a:t>
            </a:r>
          </a:p>
        </p:txBody>
      </p:sp>
      <p:sp>
        <p:nvSpPr>
          <p:cNvPr id="50" name="TextBox 49"/>
          <p:cNvSpPr txBox="1"/>
          <p:nvPr/>
        </p:nvSpPr>
        <p:spPr bwMode="auto">
          <a:xfrm>
            <a:off x="1253197" y="3580228"/>
            <a:ext cx="692818"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Internet</a:t>
            </a:r>
          </a:p>
        </p:txBody>
      </p:sp>
      <p:sp>
        <p:nvSpPr>
          <p:cNvPr id="51" name="TextBox 50"/>
          <p:cNvSpPr txBox="1"/>
          <p:nvPr/>
        </p:nvSpPr>
        <p:spPr bwMode="auto">
          <a:xfrm rot="1135320">
            <a:off x="1426766" y="3123749"/>
            <a:ext cx="926857"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 VPN</a:t>
            </a:r>
          </a:p>
        </p:txBody>
      </p:sp>
      <p:cxnSp>
        <p:nvCxnSpPr>
          <p:cNvPr id="52" name="Curved Connector 130"/>
          <p:cNvCxnSpPr>
            <a:endCxn id="33" idx="1"/>
          </p:cNvCxnSpPr>
          <p:nvPr/>
        </p:nvCxnSpPr>
        <p:spPr bwMode="auto">
          <a:xfrm flipV="1">
            <a:off x="3643684" y="3185391"/>
            <a:ext cx="1211130" cy="526797"/>
          </a:xfrm>
          <a:prstGeom prst="curvedConnector3">
            <a:avLst>
              <a:gd name="adj1" fmla="val 50000"/>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53" name="Curved Connector 131"/>
          <p:cNvCxnSpPr/>
          <p:nvPr/>
        </p:nvCxnSpPr>
        <p:spPr bwMode="auto">
          <a:xfrm flipV="1">
            <a:off x="2930769" y="2965938"/>
            <a:ext cx="4138246" cy="879231"/>
          </a:xfrm>
          <a:prstGeom prst="curvedConnector3">
            <a:avLst>
              <a:gd name="adj1" fmla="val 76346"/>
            </a:avLst>
          </a:prstGeom>
          <a:ln w="19050">
            <a:solidFill>
              <a:srgbClr val="F6AE1E"/>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nvGrpSpPr>
          <p:cNvPr id="54" name="Group 132"/>
          <p:cNvGrpSpPr/>
          <p:nvPr/>
        </p:nvGrpSpPr>
        <p:grpSpPr>
          <a:xfrm>
            <a:off x="2780231" y="3528541"/>
            <a:ext cx="516739" cy="694241"/>
            <a:chOff x="3870477" y="3751279"/>
            <a:chExt cx="516739" cy="694241"/>
          </a:xfrm>
        </p:grpSpPr>
        <p:pic>
          <p:nvPicPr>
            <p:cNvPr id="55" name="Picture 2" descr="C:\Program Files\Microsoft Resource DVD Artwork\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3870477" y="3751279"/>
              <a:ext cx="482450" cy="660195"/>
            </a:xfrm>
            <a:prstGeom prst="rect">
              <a:avLst/>
            </a:prstGeom>
            <a:noFill/>
          </p:spPr>
        </p:pic>
        <p:pic>
          <p:nvPicPr>
            <p:cNvPr id="56"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5" cstate="print"/>
            <a:srcRect/>
            <a:stretch>
              <a:fillRect/>
            </a:stretch>
          </p:blipFill>
          <p:spPr bwMode="auto">
            <a:xfrm>
              <a:off x="3996692" y="4054996"/>
              <a:ext cx="390524" cy="390524"/>
            </a:xfrm>
            <a:prstGeom prst="rect">
              <a:avLst/>
            </a:prstGeom>
            <a:noFill/>
          </p:spPr>
        </p:pic>
      </p:grpSp>
      <p:sp>
        <p:nvSpPr>
          <p:cNvPr id="57" name="TextBox 56"/>
          <p:cNvSpPr txBox="1"/>
          <p:nvPr/>
        </p:nvSpPr>
        <p:spPr bwMode="auto">
          <a:xfrm>
            <a:off x="3827103" y="2895587"/>
            <a:ext cx="615873" cy="38318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HTTPS </a:t>
            </a:r>
          </a:p>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or HTTP</a:t>
            </a:r>
          </a:p>
        </p:txBody>
      </p:sp>
      <p:sp>
        <p:nvSpPr>
          <p:cNvPr id="58" name="TextBox 57"/>
          <p:cNvSpPr txBox="1"/>
          <p:nvPr/>
        </p:nvSpPr>
        <p:spPr bwMode="auto">
          <a:xfrm>
            <a:off x="4771777" y="2371100"/>
            <a:ext cx="639919" cy="52860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050" kern="0" dirty="0" smtClean="0">
                <a:effectLst>
                  <a:outerShdw blurRad="38100" dist="38100" dir="2700000" algn="tl">
                    <a:srgbClr val="000000">
                      <a:alpha val="43137"/>
                    </a:srgbClr>
                  </a:outerShdw>
                </a:effectLst>
              </a:rPr>
              <a:t>E-mail</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and LOB</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Servers</a:t>
            </a:r>
          </a:p>
        </p:txBody>
      </p:sp>
      <p:sp>
        <p:nvSpPr>
          <p:cNvPr id="59" name="TextBox 58"/>
          <p:cNvSpPr txBox="1"/>
          <p:nvPr/>
        </p:nvSpPr>
        <p:spPr bwMode="auto">
          <a:xfrm>
            <a:off x="6019371" y="4494986"/>
            <a:ext cx="877163"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Enrollment</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Server</a:t>
            </a:r>
          </a:p>
        </p:txBody>
      </p:sp>
      <p:sp>
        <p:nvSpPr>
          <p:cNvPr id="60" name="TextBox 59"/>
          <p:cNvSpPr txBox="1"/>
          <p:nvPr/>
        </p:nvSpPr>
        <p:spPr bwMode="auto">
          <a:xfrm>
            <a:off x="7641278" y="2356338"/>
            <a:ext cx="603049"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Device</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Mgmt</a:t>
            </a:r>
          </a:p>
          <a:p>
            <a:pPr algn="ctr" defTabSz="914400" eaLnBrk="0" fontAlgn="base" hangingPunct="0">
              <a:lnSpc>
                <a:spcPct val="90000"/>
              </a:lnSpc>
              <a:spcAft>
                <a:spcPct val="0"/>
              </a:spcAft>
              <a:buClr>
                <a:schemeClr val="tx2"/>
              </a:buClr>
              <a:buSzPct val="95000"/>
            </a:pPr>
            <a:r>
              <a:rPr lang="en-US" sz="1200" kern="0" dirty="0" smtClean="0">
                <a:effectLst>
                  <a:outerShdw blurRad="38100" dist="38100" dir="2700000" algn="tl">
                    <a:srgbClr val="000000">
                      <a:alpha val="43137"/>
                    </a:srgbClr>
                  </a:outerShdw>
                </a:effectLst>
              </a:rPr>
              <a:t>Server</a:t>
            </a:r>
          </a:p>
        </p:txBody>
      </p:sp>
      <p:sp>
        <p:nvSpPr>
          <p:cNvPr id="61" name="TextBox 60"/>
          <p:cNvSpPr txBox="1"/>
          <p:nvPr/>
        </p:nvSpPr>
        <p:spPr bwMode="auto">
          <a:xfrm>
            <a:off x="5193546" y="1436021"/>
            <a:ext cx="2536272"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90000"/>
              </a:lnSpc>
              <a:spcBef>
                <a:spcPct val="30000"/>
              </a:spcBef>
              <a:spcAft>
                <a:spcPct val="0"/>
              </a:spcAft>
              <a:buClr>
                <a:schemeClr val="tx2"/>
              </a:buClr>
              <a:buSzPct val="95000"/>
              <a:tabLst/>
            </a:pP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Corporate Intranet</a:t>
            </a:r>
          </a:p>
        </p:txBody>
      </p:sp>
      <p:sp>
        <p:nvSpPr>
          <p:cNvPr id="62" name="TextBox 61"/>
          <p:cNvSpPr txBox="1"/>
          <p:nvPr/>
        </p:nvSpPr>
        <p:spPr bwMode="auto">
          <a:xfrm>
            <a:off x="7161957" y="4536833"/>
            <a:ext cx="1221809"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eaLnBrk="0" fontAlgn="base" hangingPunct="0">
              <a:lnSpc>
                <a:spcPct val="90000"/>
              </a:lnSpc>
              <a:spcBef>
                <a:spcPct val="30000"/>
              </a:spcBef>
              <a:spcAft>
                <a:spcPct val="0"/>
              </a:spcAft>
              <a:buClr>
                <a:schemeClr val="tx2"/>
              </a:buClr>
              <a:buSzPct val="95000"/>
              <a:tabLst/>
            </a:pPr>
            <a:r>
              <a:rPr lang="en-US" sz="1200" kern="0" dirty="0" smtClean="0">
                <a:effectLst>
                  <a:outerShdw blurRad="38100" dist="38100" dir="2700000" algn="tl">
                    <a:srgbClr val="000000">
                      <a:alpha val="43137"/>
                    </a:srgbClr>
                  </a:outerShdw>
                </a:effectLst>
              </a:rPr>
              <a:t>AD/DNS/CA/SQL</a:t>
            </a:r>
          </a:p>
        </p:txBody>
      </p:sp>
      <p:cxnSp>
        <p:nvCxnSpPr>
          <p:cNvPr id="63" name="Straight Arrow Connector 142"/>
          <p:cNvCxnSpPr/>
          <p:nvPr/>
        </p:nvCxnSpPr>
        <p:spPr bwMode="auto">
          <a:xfrm flipV="1">
            <a:off x="6705600" y="3118339"/>
            <a:ext cx="457200" cy="37513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143"/>
          <p:cNvCxnSpPr/>
          <p:nvPr/>
        </p:nvCxnSpPr>
        <p:spPr bwMode="auto">
          <a:xfrm>
            <a:off x="6775938" y="3962400"/>
            <a:ext cx="550985" cy="25790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144"/>
          <p:cNvCxnSpPr/>
          <p:nvPr/>
        </p:nvCxnSpPr>
        <p:spPr>
          <a:xfrm rot="5400000">
            <a:off x="7114735" y="3494649"/>
            <a:ext cx="822960" cy="1588"/>
          </a:xfrm>
          <a:prstGeom prst="line">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ed Rectangle 145"/>
          <p:cNvSpPr/>
          <p:nvPr/>
        </p:nvSpPr>
        <p:spPr bwMode="auto">
          <a:xfrm>
            <a:off x="2637693" y="3446585"/>
            <a:ext cx="644770" cy="1582615"/>
          </a:xfrm>
          <a:prstGeom prst="roundRect">
            <a:avLst/>
          </a:prstGeom>
          <a:noFill/>
          <a:ln cap="rnd" cmpd="sng">
            <a:solidFill>
              <a:srgbClr val="FFC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7"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16840" y="4559554"/>
            <a:ext cx="582680" cy="797352"/>
          </a:xfrm>
          <a:prstGeom prst="rect">
            <a:avLst/>
          </a:prstGeom>
          <a:noFill/>
        </p:spPr>
      </p:pic>
      <p:sp>
        <p:nvSpPr>
          <p:cNvPr id="68" name="Arc 67"/>
          <p:cNvSpPr/>
          <p:nvPr/>
        </p:nvSpPr>
        <p:spPr>
          <a:xfrm rot="21257143">
            <a:off x="790598" y="3948602"/>
            <a:ext cx="4726283" cy="3182937"/>
          </a:xfrm>
          <a:prstGeom prst="arc">
            <a:avLst>
              <a:gd name="adj1" fmla="val 17401032"/>
              <a:gd name="adj2" fmla="val 20692868"/>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69" name="TextBox 68"/>
          <p:cNvSpPr txBox="1"/>
          <p:nvPr/>
        </p:nvSpPr>
        <p:spPr bwMode="auto">
          <a:xfrm>
            <a:off x="5066871" y="5378906"/>
            <a:ext cx="896399"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Self Service</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edg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Mobile VPN Server</a:t>
            </a:r>
            <a:endParaRPr lang="zh-CN" altLang="en-US" dirty="0"/>
          </a:p>
        </p:txBody>
      </p:sp>
      <p:sp>
        <p:nvSpPr>
          <p:cNvPr id="3" name="Rectangle 4"/>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5"/>
          <p:cNvSpPr/>
          <p:nvPr/>
        </p:nvSpPr>
        <p:spPr bwMode="auto">
          <a:xfrm>
            <a:off x="324852" y="972276"/>
            <a:ext cx="8819148" cy="5674709"/>
          </a:xfrm>
          <a:prstGeom prst="roundRect">
            <a:avLst>
              <a:gd name="adj" fmla="val 6809"/>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6" name="Rectangle 6"/>
          <p:cNvSpPr/>
          <p:nvPr/>
        </p:nvSpPr>
        <p:spPr bwMode="auto">
          <a:xfrm>
            <a:off x="0" y="1307947"/>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位置</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 name="Rectangle 7"/>
          <p:cNvSpPr/>
          <p:nvPr/>
        </p:nvSpPr>
        <p:spPr bwMode="auto">
          <a:xfrm>
            <a:off x="324852" y="1954233"/>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企业</a:t>
            </a:r>
            <a:r>
              <a:rPr lang="en-US" altLang="zh-CN" sz="2000" dirty="0" smtClean="0">
                <a:solidFill>
                  <a:schemeClr val="tx1"/>
                </a:solidFill>
              </a:rPr>
              <a:t>DMZ (</a:t>
            </a:r>
            <a:r>
              <a:rPr lang="zh-CN" altLang="en-US" sz="2000" dirty="0" smtClean="0">
                <a:solidFill>
                  <a:schemeClr val="tx1"/>
                </a:solidFill>
              </a:rPr>
              <a:t>独立服务器，无需加入域</a:t>
            </a:r>
            <a:r>
              <a:rPr lang="en-US" altLang="zh-CN" sz="2000" dirty="0" smtClean="0">
                <a:solidFill>
                  <a:schemeClr val="tx1"/>
                </a:solidFill>
              </a:rPr>
              <a:t>) </a:t>
            </a:r>
            <a:endParaRPr lang="en-US" sz="2000" dirty="0" smtClean="0">
              <a:solidFill>
                <a:schemeClr val="tx1"/>
              </a:solidFill>
            </a:endParaRPr>
          </a:p>
        </p:txBody>
      </p:sp>
      <p:sp>
        <p:nvSpPr>
          <p:cNvPr id="8" name="Rectangle 8"/>
          <p:cNvSpPr/>
          <p:nvPr/>
        </p:nvSpPr>
        <p:spPr bwMode="auto">
          <a:xfrm>
            <a:off x="0" y="2428828"/>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功能</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9" name="Rectangle 9"/>
          <p:cNvSpPr/>
          <p:nvPr/>
        </p:nvSpPr>
        <p:spPr bwMode="auto">
          <a:xfrm>
            <a:off x="0" y="4973494"/>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其他</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10"/>
          <p:cNvSpPr/>
          <p:nvPr/>
        </p:nvSpPr>
        <p:spPr bwMode="auto">
          <a:xfrm>
            <a:off x="324852" y="307511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可以访问企业内网数据及资源</a:t>
            </a:r>
            <a:endParaRPr lang="en-US" sz="2000" dirty="0" smtClean="0">
              <a:solidFill>
                <a:schemeClr val="tx1"/>
              </a:solidFill>
            </a:endParaRPr>
          </a:p>
        </p:txBody>
      </p:sp>
      <p:sp>
        <p:nvSpPr>
          <p:cNvPr id="11" name="Rectangle 11"/>
          <p:cNvSpPr/>
          <p:nvPr/>
        </p:nvSpPr>
        <p:spPr bwMode="auto">
          <a:xfrm>
            <a:off x="324852" y="354970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给终端分配内部</a:t>
            </a:r>
            <a:r>
              <a:rPr lang="en-US" altLang="zh-CN" sz="2000" dirty="0" smtClean="0">
                <a:solidFill>
                  <a:schemeClr val="tx1"/>
                </a:solidFill>
              </a:rPr>
              <a:t>IP</a:t>
            </a:r>
            <a:endParaRPr lang="en-US" sz="2000" dirty="0" smtClean="0">
              <a:solidFill>
                <a:schemeClr val="tx1"/>
              </a:solidFill>
            </a:endParaRPr>
          </a:p>
        </p:txBody>
      </p:sp>
      <p:sp>
        <p:nvSpPr>
          <p:cNvPr id="12" name="Rectangle 12"/>
          <p:cNvSpPr/>
          <p:nvPr/>
        </p:nvSpPr>
        <p:spPr bwMode="auto">
          <a:xfrm>
            <a:off x="324852" y="402430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认证终端连接请求</a:t>
            </a:r>
            <a:endParaRPr lang="en-US" sz="2000" dirty="0" smtClean="0">
              <a:solidFill>
                <a:schemeClr val="tx1"/>
              </a:solidFill>
            </a:endParaRPr>
          </a:p>
        </p:txBody>
      </p:sp>
      <p:sp>
        <p:nvSpPr>
          <p:cNvPr id="13" name="Rectangle 13"/>
          <p:cNvSpPr/>
          <p:nvPr/>
        </p:nvSpPr>
        <p:spPr bwMode="auto">
          <a:xfrm>
            <a:off x="324852" y="449889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a:r>
              <a:rPr lang="zh-CN" altLang="en-US" sz="2000" dirty="0" smtClean="0">
                <a:solidFill>
                  <a:schemeClr val="tx1"/>
                </a:solidFill>
              </a:rPr>
              <a:t>协商</a:t>
            </a:r>
            <a:r>
              <a:rPr lang="en-US" altLang="zh-CN" sz="2000" dirty="0" smtClean="0">
                <a:solidFill>
                  <a:schemeClr val="tx1"/>
                </a:solidFill>
              </a:rPr>
              <a:t>Internet</a:t>
            </a:r>
            <a:r>
              <a:rPr lang="zh-CN" altLang="en-US" sz="2000" dirty="0" smtClean="0">
                <a:solidFill>
                  <a:schemeClr val="tx1"/>
                </a:solidFill>
              </a:rPr>
              <a:t>数据传输加密所需的</a:t>
            </a:r>
            <a:r>
              <a:rPr lang="en-US" altLang="zh-CN" sz="2000" dirty="0" smtClean="0">
                <a:solidFill>
                  <a:schemeClr val="tx1"/>
                </a:solidFill>
              </a:rPr>
              <a:t>Key</a:t>
            </a:r>
            <a:endParaRPr lang="en-US" sz="2000" dirty="0" smtClean="0">
              <a:solidFill>
                <a:schemeClr val="tx1"/>
              </a:solidFill>
            </a:endParaRPr>
          </a:p>
        </p:txBody>
      </p:sp>
      <p:sp>
        <p:nvSpPr>
          <p:cNvPr id="14" name="Rectangle 14"/>
          <p:cNvSpPr/>
          <p:nvPr/>
        </p:nvSpPr>
        <p:spPr bwMode="auto">
          <a:xfrm>
            <a:off x="324852" y="5619780"/>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基于标准协议</a:t>
            </a:r>
            <a:r>
              <a:rPr lang="en-US" sz="2000" dirty="0" smtClean="0">
                <a:solidFill>
                  <a:schemeClr val="tx1"/>
                </a:solidFill>
              </a:rPr>
              <a:t>(IPSec Tunnel Mode, </a:t>
            </a:r>
            <a:r>
              <a:rPr lang="en-US" sz="2000" dirty="0" err="1" smtClean="0">
                <a:solidFill>
                  <a:schemeClr val="tx1"/>
                </a:solidFill>
              </a:rPr>
              <a:t>MobIKE</a:t>
            </a:r>
            <a:r>
              <a:rPr lang="en-US" sz="2000" dirty="0" smtClean="0">
                <a:solidFill>
                  <a:schemeClr val="tx1"/>
                </a:solidFill>
              </a:rPr>
              <a:t>, IKEv2)</a:t>
            </a:r>
          </a:p>
        </p:txBody>
      </p:sp>
      <p:sp>
        <p:nvSpPr>
          <p:cNvPr id="15" name="Rectangle 15"/>
          <p:cNvSpPr/>
          <p:nvPr/>
        </p:nvSpPr>
        <p:spPr bwMode="auto">
          <a:xfrm>
            <a:off x="324852" y="6094373"/>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实现终端和应用的快速恢复</a:t>
            </a:r>
            <a:r>
              <a:rPr lang="en-US" altLang="zh-CN" sz="2000" dirty="0" smtClean="0">
                <a:solidFill>
                  <a:schemeClr val="tx1"/>
                </a:solidFill>
              </a:rPr>
              <a:t>/</a:t>
            </a:r>
            <a:r>
              <a:rPr lang="zh-CN" altLang="en-US" sz="2000" dirty="0" smtClean="0">
                <a:solidFill>
                  <a:schemeClr val="tx1"/>
                </a:solidFill>
              </a:rPr>
              <a:t>重新连接</a:t>
            </a:r>
            <a:endParaRPr lang="en-US" sz="2000" dirty="0" smtClean="0">
              <a:solidFill>
                <a:schemeClr val="tx1"/>
              </a:solidFill>
            </a:endParaRPr>
          </a:p>
        </p:txBody>
      </p:sp>
      <p:grpSp>
        <p:nvGrpSpPr>
          <p:cNvPr id="16" name="Group 16"/>
          <p:cNvGrpSpPr/>
          <p:nvPr/>
        </p:nvGrpSpPr>
        <p:grpSpPr>
          <a:xfrm>
            <a:off x="7491046" y="1178994"/>
            <a:ext cx="1319551" cy="1767812"/>
            <a:chOff x="6130801" y="3089855"/>
            <a:chExt cx="663425" cy="888795"/>
          </a:xfrm>
          <a:effectLst>
            <a:reflection blurRad="6350" stA="52000" endA="300" endPos="35000" dir="5400000" sy="-100000" algn="bl" rotWithShape="0"/>
          </a:effectLst>
        </p:grpSpPr>
        <p:pic>
          <p:nvPicPr>
            <p:cNvPr id="17"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130801" y="3089855"/>
              <a:ext cx="606274" cy="829638"/>
            </a:xfrm>
            <a:prstGeom prst="rect">
              <a:avLst/>
            </a:prstGeom>
            <a:noFill/>
          </p:spPr>
        </p:pic>
        <p:pic>
          <p:nvPicPr>
            <p:cNvPr id="1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4" cstate="print"/>
            <a:srcRect/>
            <a:stretch>
              <a:fillRect/>
            </a:stretch>
          </p:blipFill>
          <p:spPr bwMode="auto">
            <a:xfrm>
              <a:off x="6270352" y="3454776"/>
              <a:ext cx="523874" cy="523874"/>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VPN </a:t>
            </a:r>
            <a:r>
              <a:rPr lang="zh-CN" altLang="en-US" dirty="0" smtClean="0"/>
              <a:t>情景</a:t>
            </a:r>
            <a:r>
              <a:rPr lang="en-US" altLang="zh-CN" dirty="0" smtClean="0"/>
              <a:t>: LOB </a:t>
            </a:r>
            <a:r>
              <a:rPr lang="zh-CN" altLang="en-US" dirty="0" smtClean="0"/>
              <a:t>程序</a:t>
            </a:r>
            <a:endParaRPr lang="zh-CN" altLang="en-US" dirty="0"/>
          </a:p>
        </p:txBody>
      </p:sp>
      <p:sp>
        <p:nvSpPr>
          <p:cNvPr id="3" name="Can 28"/>
          <p:cNvSpPr>
            <a:spLocks noChangeArrowheads="1"/>
          </p:cNvSpPr>
          <p:nvPr/>
        </p:nvSpPr>
        <p:spPr bwMode="auto">
          <a:xfrm rot="16200000" flipH="1">
            <a:off x="2435775" y="1308153"/>
            <a:ext cx="657225" cy="4060700"/>
          </a:xfrm>
          <a:prstGeom prst="can">
            <a:avLst>
              <a:gd name="adj" fmla="val 52201"/>
            </a:avLst>
          </a:prstGeom>
          <a:solidFill>
            <a:schemeClr val="accent3">
              <a:alpha val="51000"/>
            </a:schemeClr>
          </a:solidFill>
          <a:ln w="9525" algn="ctr">
            <a:noFill/>
            <a:round/>
            <a:headEnd/>
            <a:tailEnd/>
          </a:ln>
        </p:spPr>
        <p:txBody>
          <a:bodyPr vert="eaVert" wrap="none" anchor="ctr"/>
          <a:lstStyle/>
          <a:p>
            <a:pPr algn="ctr"/>
            <a:endParaRPr lang="en-US" sz="1100" dirty="0">
              <a:solidFill>
                <a:schemeClr val="bg2"/>
              </a:solidFill>
              <a:latin typeface="Segoe" pitchFamily="34" charset="0"/>
            </a:endParaRPr>
          </a:p>
        </p:txBody>
      </p:sp>
      <p:grpSp>
        <p:nvGrpSpPr>
          <p:cNvPr id="5" name="Group 29"/>
          <p:cNvGrpSpPr/>
          <p:nvPr/>
        </p:nvGrpSpPr>
        <p:grpSpPr>
          <a:xfrm>
            <a:off x="4642337" y="2698571"/>
            <a:ext cx="1025336" cy="1373649"/>
            <a:chOff x="6130801" y="3089855"/>
            <a:chExt cx="663425" cy="888795"/>
          </a:xfrm>
          <a:effectLst/>
        </p:grpSpPr>
        <p:pic>
          <p:nvPicPr>
            <p:cNvPr id="6"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130801" y="3089855"/>
              <a:ext cx="606274" cy="829638"/>
            </a:xfrm>
            <a:prstGeom prst="rect">
              <a:avLst/>
            </a:prstGeom>
            <a:noFill/>
          </p:spPr>
        </p:pic>
        <p:pic>
          <p:nvPicPr>
            <p:cNvPr id="7"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4" cstate="print"/>
            <a:srcRect/>
            <a:stretch>
              <a:fillRect/>
            </a:stretch>
          </p:blipFill>
          <p:spPr bwMode="auto">
            <a:xfrm>
              <a:off x="6270352" y="3454776"/>
              <a:ext cx="523874" cy="523874"/>
            </a:xfrm>
            <a:prstGeom prst="rect">
              <a:avLst/>
            </a:prstGeom>
            <a:noFill/>
          </p:spPr>
        </p:pic>
      </p:grpSp>
      <p:grpSp>
        <p:nvGrpSpPr>
          <p:cNvPr id="8" name="Group 40"/>
          <p:cNvGrpSpPr/>
          <p:nvPr/>
        </p:nvGrpSpPr>
        <p:grpSpPr>
          <a:xfrm>
            <a:off x="7659207" y="4454769"/>
            <a:ext cx="866477" cy="1050023"/>
            <a:chOff x="7033845" y="1467648"/>
            <a:chExt cx="1058086" cy="1282221"/>
          </a:xfrm>
        </p:grpSpPr>
        <p:pic>
          <p:nvPicPr>
            <p:cNvPr id="9"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7033845" y="1467648"/>
              <a:ext cx="937008" cy="1282221"/>
            </a:xfrm>
            <a:prstGeom prst="rect">
              <a:avLst/>
            </a:prstGeom>
            <a:noFill/>
          </p:spPr>
        </p:pic>
        <p:pic>
          <p:nvPicPr>
            <p:cNvPr id="10" name="Picture 9" descr="C:\Documents and Settings\Pennie\My Documents\ACERDATA (D)\Pennie's documents\MS Image\Shapes and Graphics\Map Globe\North America globe.png"/>
            <p:cNvPicPr>
              <a:picLocks noChangeAspect="1" noChangeArrowheads="1"/>
            </p:cNvPicPr>
            <p:nvPr/>
          </p:nvPicPr>
          <p:blipFill>
            <a:blip r:embed="rId5" cstate="print"/>
            <a:srcRect/>
            <a:stretch>
              <a:fillRect/>
            </a:stretch>
          </p:blipFill>
          <p:spPr bwMode="auto">
            <a:xfrm>
              <a:off x="7471766" y="2110153"/>
              <a:ext cx="620165" cy="621324"/>
            </a:xfrm>
            <a:prstGeom prst="rect">
              <a:avLst/>
            </a:prstGeom>
            <a:noFill/>
          </p:spPr>
        </p:pic>
      </p:grpSp>
      <p:pic>
        <p:nvPicPr>
          <p:cNvPr id="11" name="Picture 4" descr="C:\Documents and Settings\Pennie\My Documents\ACERDATA (D)\Pennie's documents\MS Image\Shapes and Graphics\Windows_Vista_Icons_ for_Marketing_use\Cellphone.png"/>
          <p:cNvPicPr>
            <a:picLocks noChangeAspect="1" noChangeArrowheads="1"/>
          </p:cNvPicPr>
          <p:nvPr/>
        </p:nvPicPr>
        <p:blipFill>
          <a:blip r:embed="rId6" cstate="print"/>
          <a:srcRect l="17476" r="19417"/>
          <a:stretch>
            <a:fillRect/>
          </a:stretch>
        </p:blipFill>
        <p:spPr bwMode="auto">
          <a:xfrm>
            <a:off x="425286" y="2843932"/>
            <a:ext cx="609421" cy="965697"/>
          </a:xfrm>
          <a:prstGeom prst="rect">
            <a:avLst/>
          </a:prstGeom>
          <a:noFill/>
        </p:spPr>
      </p:pic>
      <p:sp>
        <p:nvSpPr>
          <p:cNvPr id="12" name="Can 44"/>
          <p:cNvSpPr>
            <a:spLocks noChangeArrowheads="1"/>
          </p:cNvSpPr>
          <p:nvPr/>
        </p:nvSpPr>
        <p:spPr bwMode="auto">
          <a:xfrm rot="16200000" flipH="1">
            <a:off x="2947061" y="1100566"/>
            <a:ext cx="202232" cy="4206240"/>
          </a:xfrm>
          <a:prstGeom prst="can">
            <a:avLst>
              <a:gd name="adj" fmla="val 52201"/>
            </a:avLst>
          </a:prstGeom>
          <a:solidFill>
            <a:schemeClr val="accent3">
              <a:alpha val="51000"/>
            </a:schemeClr>
          </a:solidFill>
          <a:ln w="9525" algn="ctr">
            <a:noFill/>
            <a:round/>
            <a:headEnd/>
            <a:tailEnd/>
          </a:ln>
        </p:spPr>
        <p:txBody>
          <a:bodyPr vert="eaVert" wrap="none" anchor="ctr"/>
          <a:lstStyle/>
          <a:p>
            <a:pPr algn="ctr"/>
            <a:endParaRPr lang="en-US" sz="1100" dirty="0">
              <a:solidFill>
                <a:schemeClr val="bg2"/>
              </a:solidFill>
              <a:latin typeface="Segoe" pitchFamily="34" charset="0"/>
            </a:endParaRPr>
          </a:p>
        </p:txBody>
      </p:sp>
      <p:sp>
        <p:nvSpPr>
          <p:cNvPr id="13" name="Can 45"/>
          <p:cNvSpPr>
            <a:spLocks noChangeArrowheads="1"/>
          </p:cNvSpPr>
          <p:nvPr/>
        </p:nvSpPr>
        <p:spPr bwMode="auto">
          <a:xfrm rot="16200000" flipH="1">
            <a:off x="2947061" y="1370200"/>
            <a:ext cx="202232" cy="4206240"/>
          </a:xfrm>
          <a:prstGeom prst="can">
            <a:avLst>
              <a:gd name="adj" fmla="val 52201"/>
            </a:avLst>
          </a:prstGeom>
          <a:solidFill>
            <a:schemeClr val="accent3">
              <a:alpha val="51000"/>
            </a:schemeClr>
          </a:solidFill>
          <a:ln w="9525" algn="ctr">
            <a:noFill/>
            <a:round/>
            <a:headEnd/>
            <a:tailEnd/>
          </a:ln>
        </p:spPr>
        <p:txBody>
          <a:bodyPr vert="eaVert" wrap="none" anchor="ctr"/>
          <a:lstStyle/>
          <a:p>
            <a:pPr algn="ctr"/>
            <a:endParaRPr lang="en-US" sz="1100" dirty="0">
              <a:solidFill>
                <a:schemeClr val="bg2"/>
              </a:solidFill>
              <a:latin typeface="Segoe" pitchFamily="34" charset="0"/>
            </a:endParaRPr>
          </a:p>
        </p:txBody>
      </p:sp>
      <p:pic>
        <p:nvPicPr>
          <p:cNvPr id="14" name="Picture 8" descr="C:\Documents and Settings\Pennie\My Documents\ACERDATA (D)\Pennie's documents\MS Image\Shapes and Graphics\_WINDOWS SERVER ICONS\Security\Brick Wall firewall fire secure security.png"/>
          <p:cNvPicPr>
            <a:picLocks noChangeAspect="1" noChangeArrowheads="1"/>
          </p:cNvPicPr>
          <p:nvPr/>
        </p:nvPicPr>
        <p:blipFill>
          <a:blip r:embed="rId7" cstate="print"/>
          <a:srcRect/>
          <a:stretch>
            <a:fillRect/>
          </a:stretch>
        </p:blipFill>
        <p:spPr bwMode="auto">
          <a:xfrm>
            <a:off x="3002572" y="2808949"/>
            <a:ext cx="1181859" cy="1152892"/>
          </a:xfrm>
          <a:prstGeom prst="rect">
            <a:avLst/>
          </a:prstGeom>
          <a:noFill/>
        </p:spPr>
      </p:pic>
      <p:pic>
        <p:nvPicPr>
          <p:cNvPr id="15" name="Picture 8" descr="C:\Documents and Settings\Pennie\My Documents\ACERDATA (D)\Pennie's documents\MS Image\Shapes and Graphics\_WINDOWS SERVER ICONS\Security\Brick Wall firewall fire secure security.png"/>
          <p:cNvPicPr>
            <a:picLocks noChangeAspect="1" noChangeArrowheads="1"/>
          </p:cNvPicPr>
          <p:nvPr/>
        </p:nvPicPr>
        <p:blipFill>
          <a:blip r:embed="rId8" cstate="print"/>
          <a:srcRect/>
          <a:stretch>
            <a:fillRect/>
          </a:stretch>
        </p:blipFill>
        <p:spPr bwMode="auto">
          <a:xfrm>
            <a:off x="6194750" y="2211072"/>
            <a:ext cx="713643" cy="696152"/>
          </a:xfrm>
          <a:prstGeom prst="rect">
            <a:avLst/>
          </a:prstGeom>
          <a:noFill/>
        </p:spPr>
      </p:pic>
      <p:pic>
        <p:nvPicPr>
          <p:cNvPr id="16" name="Picture 8" descr="C:\Documents and Settings\Pennie\My Documents\ACERDATA (D)\Pennie's documents\MS Image\Shapes and Graphics\_WINDOWS SERVER ICONS\Security\Brick Wall firewall fire secure security.png"/>
          <p:cNvPicPr>
            <a:picLocks noChangeAspect="1" noChangeArrowheads="1"/>
          </p:cNvPicPr>
          <p:nvPr/>
        </p:nvPicPr>
        <p:blipFill>
          <a:blip r:embed="rId8" cstate="print"/>
          <a:srcRect/>
          <a:stretch>
            <a:fillRect/>
          </a:stretch>
        </p:blipFill>
        <p:spPr bwMode="auto">
          <a:xfrm>
            <a:off x="6194750" y="3969533"/>
            <a:ext cx="713643" cy="696152"/>
          </a:xfrm>
          <a:prstGeom prst="rect">
            <a:avLst/>
          </a:prstGeom>
          <a:noFill/>
        </p:spPr>
      </p:pic>
      <p:cxnSp>
        <p:nvCxnSpPr>
          <p:cNvPr id="17" name="Straight Connector 53"/>
          <p:cNvCxnSpPr/>
          <p:nvPr/>
        </p:nvCxnSpPr>
        <p:spPr>
          <a:xfrm>
            <a:off x="1043352" y="3472525"/>
            <a:ext cx="4114800" cy="1588"/>
          </a:xfrm>
          <a:prstGeom prst="line">
            <a:avLst/>
          </a:prstGeom>
          <a:ln w="38100">
            <a:solidFill>
              <a:srgbClr val="92D050"/>
            </a:solidFill>
          </a:ln>
          <a:effectLst>
            <a:glow rad="101600">
              <a:schemeClr val="bg2">
                <a:lumMod val="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p:nvCxnSpPr>
        <p:spPr>
          <a:xfrm>
            <a:off x="5151297" y="3473320"/>
            <a:ext cx="2507910" cy="1506461"/>
          </a:xfrm>
          <a:prstGeom prst="line">
            <a:avLst/>
          </a:prstGeom>
          <a:ln w="38100">
            <a:solidFill>
              <a:srgbClr val="92D050"/>
            </a:solidFill>
          </a:ln>
          <a:effectLst>
            <a:glow rad="101600">
              <a:schemeClr val="bg2">
                <a:lumMod val="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28043" y="2356338"/>
            <a:ext cx="530916" cy="400110"/>
          </a:xfrm>
          <a:prstGeom prst="rect">
            <a:avLst/>
          </a:prstGeom>
          <a:noFill/>
        </p:spPr>
        <p:txBody>
          <a:bodyPr wrap="none" rtlCol="0">
            <a:spAutoFit/>
          </a:bodyPr>
          <a:lstStyle/>
          <a:p>
            <a:pPr algn="ctr"/>
            <a:r>
              <a:rPr lang="en-US" sz="2000" b="1" dirty="0" smtClean="0"/>
              <a:t>FW</a:t>
            </a:r>
            <a:endParaRPr lang="en-US" sz="2000" b="1" dirty="0"/>
          </a:p>
        </p:txBody>
      </p:sp>
      <p:sp>
        <p:nvSpPr>
          <p:cNvPr id="20" name="TextBox 19"/>
          <p:cNvSpPr txBox="1"/>
          <p:nvPr/>
        </p:nvSpPr>
        <p:spPr>
          <a:xfrm>
            <a:off x="6301343" y="4677509"/>
            <a:ext cx="500457" cy="369332"/>
          </a:xfrm>
          <a:prstGeom prst="rect">
            <a:avLst/>
          </a:prstGeom>
          <a:noFill/>
        </p:spPr>
        <p:txBody>
          <a:bodyPr wrap="none" rtlCol="0">
            <a:spAutoFit/>
          </a:bodyPr>
          <a:lstStyle/>
          <a:p>
            <a:pPr algn="ctr"/>
            <a:r>
              <a:rPr lang="en-US" b="1" dirty="0" smtClean="0"/>
              <a:t>FW</a:t>
            </a:r>
            <a:endParaRPr lang="en-US" b="1" dirty="0"/>
          </a:p>
        </p:txBody>
      </p:sp>
      <p:sp>
        <p:nvSpPr>
          <p:cNvPr id="21" name="TextBox 20"/>
          <p:cNvSpPr txBox="1"/>
          <p:nvPr/>
        </p:nvSpPr>
        <p:spPr>
          <a:xfrm>
            <a:off x="6191249" y="2883877"/>
            <a:ext cx="720645" cy="590931"/>
          </a:xfrm>
          <a:prstGeom prst="rect">
            <a:avLst/>
          </a:prstGeom>
          <a:noFill/>
        </p:spPr>
        <p:txBody>
          <a:bodyPr wrap="none" rtlCol="0">
            <a:spAutoFit/>
          </a:bodyPr>
          <a:lstStyle/>
          <a:p>
            <a:pPr algn="ctr">
              <a:lnSpc>
                <a:spcPct val="90000"/>
              </a:lnSpc>
            </a:pPr>
            <a:r>
              <a:rPr lang="en-US" b="1" dirty="0" smtClean="0"/>
              <a:t>Proxy</a:t>
            </a:r>
            <a:br>
              <a:rPr lang="en-US" b="1" dirty="0" smtClean="0"/>
            </a:br>
            <a:r>
              <a:rPr lang="en-US" b="1" dirty="0" smtClean="0"/>
              <a:t>ISA</a:t>
            </a:r>
            <a:endParaRPr lang="en-US" b="1" dirty="0"/>
          </a:p>
        </p:txBody>
      </p:sp>
      <p:sp>
        <p:nvSpPr>
          <p:cNvPr id="22" name="TextBox 21"/>
          <p:cNvSpPr txBox="1"/>
          <p:nvPr/>
        </p:nvSpPr>
        <p:spPr>
          <a:xfrm>
            <a:off x="7725614" y="2368062"/>
            <a:ext cx="733662" cy="341632"/>
          </a:xfrm>
          <a:prstGeom prst="rect">
            <a:avLst/>
          </a:prstGeom>
          <a:noFill/>
        </p:spPr>
        <p:txBody>
          <a:bodyPr wrap="none" rtlCol="0">
            <a:spAutoFit/>
          </a:bodyPr>
          <a:lstStyle/>
          <a:p>
            <a:pPr algn="ctr">
              <a:lnSpc>
                <a:spcPct val="90000"/>
              </a:lnSpc>
            </a:pPr>
            <a:r>
              <a:rPr lang="en-US" b="1" dirty="0" smtClean="0"/>
              <a:t>LOB 2</a:t>
            </a:r>
            <a:endParaRPr lang="en-US" b="1" dirty="0"/>
          </a:p>
        </p:txBody>
      </p:sp>
      <p:sp>
        <p:nvSpPr>
          <p:cNvPr id="23" name="TextBox 22"/>
          <p:cNvSpPr txBox="1"/>
          <p:nvPr/>
        </p:nvSpPr>
        <p:spPr>
          <a:xfrm>
            <a:off x="7725614" y="5556739"/>
            <a:ext cx="733662" cy="341632"/>
          </a:xfrm>
          <a:prstGeom prst="rect">
            <a:avLst/>
          </a:prstGeom>
          <a:noFill/>
        </p:spPr>
        <p:txBody>
          <a:bodyPr wrap="none" rtlCol="0">
            <a:spAutoFit/>
          </a:bodyPr>
          <a:lstStyle/>
          <a:p>
            <a:pPr algn="ctr">
              <a:lnSpc>
                <a:spcPct val="90000"/>
              </a:lnSpc>
            </a:pPr>
            <a:r>
              <a:rPr lang="en-US" b="1" dirty="0" smtClean="0"/>
              <a:t>LOB 1</a:t>
            </a:r>
            <a:endParaRPr lang="en-US" b="1" dirty="0"/>
          </a:p>
        </p:txBody>
      </p:sp>
      <p:cxnSp>
        <p:nvCxnSpPr>
          <p:cNvPr id="24" name="Straight Connector 63"/>
          <p:cNvCxnSpPr/>
          <p:nvPr/>
        </p:nvCxnSpPr>
        <p:spPr>
          <a:xfrm>
            <a:off x="1043352" y="3202891"/>
            <a:ext cx="4114800" cy="1588"/>
          </a:xfrm>
          <a:prstGeom prst="line">
            <a:avLst/>
          </a:prstGeom>
          <a:ln w="38100">
            <a:solidFill>
              <a:srgbClr val="92D050"/>
            </a:solidFill>
          </a:ln>
          <a:effectLst>
            <a:glow rad="101600">
              <a:schemeClr val="bg2">
                <a:lumMod val="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64"/>
          <p:cNvCxnSpPr/>
          <p:nvPr/>
        </p:nvCxnSpPr>
        <p:spPr>
          <a:xfrm flipV="1">
            <a:off x="5151297" y="1703136"/>
            <a:ext cx="2507910" cy="1506461"/>
          </a:xfrm>
          <a:prstGeom prst="line">
            <a:avLst/>
          </a:prstGeom>
          <a:ln w="38100">
            <a:solidFill>
              <a:srgbClr val="92D050"/>
            </a:solidFill>
          </a:ln>
          <a:effectLst>
            <a:glow rad="101600">
              <a:schemeClr val="bg2">
                <a:lumMod val="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6" name="Group 39"/>
          <p:cNvGrpSpPr/>
          <p:nvPr/>
        </p:nvGrpSpPr>
        <p:grpSpPr>
          <a:xfrm>
            <a:off x="7659207" y="1266092"/>
            <a:ext cx="866477" cy="1050023"/>
            <a:chOff x="7033845" y="1467648"/>
            <a:chExt cx="1058086" cy="1282221"/>
          </a:xfrm>
        </p:grpSpPr>
        <p:pic>
          <p:nvPicPr>
            <p:cNvPr id="27"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7033845" y="1467648"/>
              <a:ext cx="937008" cy="1282221"/>
            </a:xfrm>
            <a:prstGeom prst="rect">
              <a:avLst/>
            </a:prstGeom>
            <a:noFill/>
          </p:spPr>
        </p:pic>
        <p:pic>
          <p:nvPicPr>
            <p:cNvPr id="28" name="Picture 9" descr="C:\Documents and Settings\Pennie\My Documents\ACERDATA (D)\Pennie's documents\MS Image\Shapes and Graphics\Map Globe\North America globe.png"/>
            <p:cNvPicPr>
              <a:picLocks noChangeAspect="1" noChangeArrowheads="1"/>
            </p:cNvPicPr>
            <p:nvPr/>
          </p:nvPicPr>
          <p:blipFill>
            <a:blip r:embed="rId5" cstate="print"/>
            <a:srcRect/>
            <a:stretch>
              <a:fillRect/>
            </a:stretch>
          </p:blipFill>
          <p:spPr bwMode="auto">
            <a:xfrm>
              <a:off x="7471766" y="2110153"/>
              <a:ext cx="620165" cy="621324"/>
            </a:xfrm>
            <a:prstGeom prst="rect">
              <a:avLst/>
            </a:prstGeom>
            <a:noFill/>
          </p:spPr>
        </p:pic>
      </p:grpSp>
      <p:sp>
        <p:nvSpPr>
          <p:cNvPr id="29" name="Rounded Rectangle 65"/>
          <p:cNvSpPr/>
          <p:nvPr/>
        </p:nvSpPr>
        <p:spPr bwMode="auto">
          <a:xfrm>
            <a:off x="1582615" y="4044462"/>
            <a:ext cx="3036278" cy="504092"/>
          </a:xfrm>
          <a:prstGeom prst="roundRect">
            <a:avLst/>
          </a:prstGeom>
          <a:solidFill>
            <a:schemeClr val="accent3">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Double envelope security</a:t>
            </a:r>
            <a:endParaRPr lang="en-US" dirty="0">
              <a:solidFill>
                <a:srgbClr val="FFFFFF"/>
              </a:solidFill>
              <a:effectLst>
                <a:outerShdw blurRad="38100" dist="38100" dir="2700000" algn="tl">
                  <a:srgbClr val="000000">
                    <a:alpha val="43137"/>
                  </a:srgbClr>
                </a:outerShdw>
              </a:effectLst>
            </a:endParaRPr>
          </a:p>
        </p:txBody>
      </p:sp>
      <p:sp>
        <p:nvSpPr>
          <p:cNvPr id="30" name="Rounded Rectangle 66"/>
          <p:cNvSpPr/>
          <p:nvPr/>
        </p:nvSpPr>
        <p:spPr bwMode="auto">
          <a:xfrm>
            <a:off x="422029" y="4783016"/>
            <a:ext cx="2555633" cy="1242645"/>
          </a:xfrm>
          <a:prstGeom prst="roundRect">
            <a:avLst/>
          </a:prstGeom>
          <a:solidFill>
            <a:schemeClr val="accent3">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User Authentications:</a:t>
            </a:r>
            <a:br>
              <a:rPr lang="en-US" dirty="0" smtClean="0">
                <a:solidFill>
                  <a:srgbClr val="FFFFFF"/>
                </a:solidFill>
                <a:effectLst>
                  <a:outerShdw blurRad="38100" dist="38100" dir="2700000" algn="tl">
                    <a:srgbClr val="000000">
                      <a:alpha val="43137"/>
                    </a:srgbClr>
                  </a:outerShdw>
                </a:effectLst>
              </a:rPr>
            </a:br>
            <a:r>
              <a:rPr lang="en-US" dirty="0" smtClean="0">
                <a:solidFill>
                  <a:srgbClr val="FFFFFF"/>
                </a:solidFill>
                <a:effectLst>
                  <a:outerShdw blurRad="38100" dist="38100" dir="2700000" algn="tl">
                    <a:srgbClr val="000000">
                      <a:alpha val="43137"/>
                    </a:srgbClr>
                  </a:outerShdw>
                </a:effectLst>
              </a:rPr>
              <a:t>1) Certificate</a:t>
            </a:r>
          </a:p>
          <a:p>
            <a:pP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2) NTLM v2</a:t>
            </a:r>
          </a:p>
          <a:p>
            <a:pP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3) Basic</a:t>
            </a:r>
          </a:p>
        </p:txBody>
      </p:sp>
      <p:sp>
        <p:nvSpPr>
          <p:cNvPr id="31" name="Rounded Rectangle 67"/>
          <p:cNvSpPr/>
          <p:nvPr/>
        </p:nvSpPr>
        <p:spPr bwMode="auto">
          <a:xfrm>
            <a:off x="4724401" y="1266094"/>
            <a:ext cx="2403230" cy="504092"/>
          </a:xfrm>
          <a:prstGeom prst="roundRect">
            <a:avLst/>
          </a:prstGeom>
          <a:solidFill>
            <a:schemeClr val="accent3">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Kerberos delegation</a:t>
            </a:r>
          </a:p>
        </p:txBody>
      </p:sp>
      <p:cxnSp>
        <p:nvCxnSpPr>
          <p:cNvPr id="32" name="Straight Connector 69"/>
          <p:cNvCxnSpPr/>
          <p:nvPr/>
        </p:nvCxnSpPr>
        <p:spPr>
          <a:xfrm rot="5400000">
            <a:off x="378656" y="4169898"/>
            <a:ext cx="1188720" cy="1588"/>
          </a:xfrm>
          <a:prstGeom prst="line">
            <a:avLst/>
          </a:prstGeom>
          <a:ln w="53975" cap="rnd" cmpd="sng">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70"/>
          <p:cNvCxnSpPr/>
          <p:nvPr/>
        </p:nvCxnSpPr>
        <p:spPr>
          <a:xfrm rot="5400000">
            <a:off x="1774874" y="3817033"/>
            <a:ext cx="365760" cy="1588"/>
          </a:xfrm>
          <a:prstGeom prst="line">
            <a:avLst/>
          </a:prstGeom>
          <a:ln w="53975" cap="rnd" cmpd="sng">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71"/>
          <p:cNvCxnSpPr/>
          <p:nvPr/>
        </p:nvCxnSpPr>
        <p:spPr>
          <a:xfrm rot="5400000">
            <a:off x="6346874" y="1999956"/>
            <a:ext cx="365760" cy="1588"/>
          </a:xfrm>
          <a:prstGeom prst="line">
            <a:avLst/>
          </a:prstGeom>
          <a:ln w="53975" cap="rnd" cmpd="sng">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
                                        <p:tgtEl>
                                          <p:spTgt spid="3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访问内网网站</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Device Management Server</a:t>
            </a:r>
            <a:endParaRPr lang="zh-CN" altLang="en-US" dirty="0"/>
          </a:p>
        </p:txBody>
      </p:sp>
      <p:sp>
        <p:nvSpPr>
          <p:cNvPr id="3" name="Cloud 73"/>
          <p:cNvSpPr/>
          <p:nvPr/>
        </p:nvSpPr>
        <p:spPr bwMode="auto">
          <a:xfrm>
            <a:off x="3920044" y="1922585"/>
            <a:ext cx="5083277" cy="4226755"/>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66"/>
          <p:cNvSpPr/>
          <p:nvPr/>
        </p:nvSpPr>
        <p:spPr bwMode="auto">
          <a:xfrm>
            <a:off x="72903" y="1112813"/>
            <a:ext cx="8998195" cy="4926330"/>
          </a:xfrm>
          <a:prstGeom prst="roundRect">
            <a:avLst>
              <a:gd name="adj" fmla="val 8346"/>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91440" tIns="45720" rIns="91440" bIns="91440" anchor="t" anchorCtr="0"/>
          <a:lstStyle/>
          <a:p>
            <a:pPr lvl="0" algn="ctr"/>
            <a:endParaRPr lang="en-US" dirty="0" smtClean="0">
              <a:effectLst>
                <a:outerShdw blurRad="38100" dist="38100" dir="2700000" algn="tl">
                  <a:srgbClr val="000000">
                    <a:alpha val="43137"/>
                  </a:srgbClr>
                </a:outerShdw>
              </a:effectLst>
              <a:latin typeface="Segoe" pitchFamily="34" charset="0"/>
              <a:ea typeface="Times New Roman" pitchFamily="18" charset="0"/>
              <a:cs typeface="Arial" charset="0"/>
            </a:endParaRPr>
          </a:p>
        </p:txBody>
      </p:sp>
      <p:sp>
        <p:nvSpPr>
          <p:cNvPr id="6" name="Rectangle 69"/>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70"/>
          <p:cNvSpPr/>
          <p:nvPr/>
        </p:nvSpPr>
        <p:spPr bwMode="auto">
          <a:xfrm>
            <a:off x="2051539" y="3387969"/>
            <a:ext cx="1863970" cy="2672559"/>
          </a:xfrm>
          <a:prstGeom prst="roundRect">
            <a:avLst/>
          </a:prstGeom>
          <a:gradFill flip="none" rotWithShape="1">
            <a:gsLst>
              <a:gs pos="0">
                <a:srgbClr val="FFC000">
                  <a:shade val="30000"/>
                  <a:satMod val="115000"/>
                  <a:alpha val="0"/>
                </a:srgbClr>
              </a:gs>
              <a:gs pos="50000">
                <a:srgbClr val="FFC000">
                  <a:shade val="67500"/>
                  <a:satMod val="115000"/>
                  <a:alpha val="48000"/>
                </a:srgbClr>
              </a:gs>
              <a:gs pos="100000">
                <a:srgbClr val="FFC000">
                  <a:shade val="100000"/>
                  <a:satMod val="115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b" anchorCtr="0" compatLnSpc="1">
            <a:prstTxWarp prst="textNoShape">
              <a:avLst/>
            </a:prstTxWarp>
          </a:bodyPr>
          <a:lstStyle/>
          <a:p>
            <a:pPr marL="457200" indent="-457200" algn="ctr" defTabSz="914400" eaLnBrk="0" fontAlgn="base" hangingPunct="0">
              <a:lnSpc>
                <a:spcPct val="90000"/>
              </a:lnSpc>
              <a:spcBef>
                <a:spcPct val="30000"/>
              </a:spcBef>
              <a:spcAft>
                <a:spcPct val="0"/>
              </a:spcAft>
              <a:buClr>
                <a:schemeClr val="tx2"/>
              </a:buClr>
              <a:buSzPct val="95000"/>
            </a:pPr>
            <a:r>
              <a:rPr lang="en-US" sz="2800" b="1" kern="0" dirty="0" smtClean="0">
                <a:solidFill>
                  <a:schemeClr val="bg1">
                    <a:lumMod val="85000"/>
                    <a:lumOff val="15000"/>
                  </a:schemeClr>
                </a:solidFill>
                <a:effectLst>
                  <a:glow rad="228600">
                    <a:schemeClr val="tx1">
                      <a:alpha val="40000"/>
                    </a:schemeClr>
                  </a:glow>
                </a:effectLst>
              </a:rPr>
              <a:t>Perimeter</a:t>
            </a:r>
          </a:p>
        </p:txBody>
      </p:sp>
      <p:pic>
        <p:nvPicPr>
          <p:cNvPr id="8"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4157288"/>
            <a:ext cx="609421" cy="965697"/>
          </a:xfrm>
          <a:prstGeom prst="rect">
            <a:avLst/>
          </a:prstGeom>
          <a:noFill/>
        </p:spPr>
      </p:pic>
      <p:grpSp>
        <p:nvGrpSpPr>
          <p:cNvPr id="9" name="Group 74"/>
          <p:cNvGrpSpPr/>
          <p:nvPr/>
        </p:nvGrpSpPr>
        <p:grpSpPr>
          <a:xfrm>
            <a:off x="923687" y="3883828"/>
            <a:ext cx="406173" cy="626636"/>
            <a:chOff x="1769213" y="3766596"/>
            <a:chExt cx="406173" cy="626636"/>
          </a:xfrm>
        </p:grpSpPr>
        <p:grpSp>
          <p:nvGrpSpPr>
            <p:cNvPr id="10" name="Group 49"/>
            <p:cNvGrpSpPr/>
            <p:nvPr/>
          </p:nvGrpSpPr>
          <p:grpSpPr>
            <a:xfrm>
              <a:off x="1769213" y="3985260"/>
              <a:ext cx="406173" cy="407972"/>
              <a:chOff x="2019617" y="4229100"/>
              <a:chExt cx="406173" cy="407972"/>
            </a:xfrm>
          </p:grpSpPr>
          <p:sp>
            <p:nvSpPr>
              <p:cNvPr id="12" name="Oval 81"/>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13"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14" name="Straight Arrow Connector 8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15" name="Straight Arrow Connector 84"/>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16" name="Straight Arrow Connector 85"/>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1" name="Picture 18" descr="C:\Program Files\Microsoft Resource DVD Artwork\DVD_ART\Artwork_Imagery\HARDWARE_IMAGERY\Illustration - Misc Hardware\XML Icons\Radio cell tower.png"/>
            <p:cNvPicPr>
              <a:picLocks noChangeAspect="1" noChangeArrowheads="1"/>
            </p:cNvPicPr>
            <p:nvPr/>
          </p:nvPicPr>
          <p:blipFill>
            <a:blip r:embed="rId4" cstate="print">
              <a:lum bright="-40000" contrast="-70000"/>
            </a:blip>
            <a:srcRect/>
            <a:stretch>
              <a:fillRect/>
            </a:stretch>
          </p:blipFill>
          <p:spPr bwMode="auto">
            <a:xfrm flipH="1">
              <a:off x="1836460" y="3766596"/>
              <a:ext cx="231741" cy="477261"/>
            </a:xfrm>
            <a:prstGeom prst="rect">
              <a:avLst/>
            </a:prstGeom>
            <a:noFill/>
            <a:effectLst>
              <a:outerShdw blurRad="50800" dist="38100" dir="2700000" algn="tl" rotWithShape="0">
                <a:prstClr val="black">
                  <a:alpha val="40000"/>
                </a:prstClr>
              </a:outerShdw>
            </a:effectLst>
          </p:spPr>
        </p:pic>
      </p:grpSp>
      <p:grpSp>
        <p:nvGrpSpPr>
          <p:cNvPr id="17" name="Group 86"/>
          <p:cNvGrpSpPr/>
          <p:nvPr/>
        </p:nvGrpSpPr>
        <p:grpSpPr>
          <a:xfrm>
            <a:off x="923687" y="2578820"/>
            <a:ext cx="406173" cy="571382"/>
            <a:chOff x="1731113" y="2977404"/>
            <a:chExt cx="406173" cy="571382"/>
          </a:xfrm>
        </p:grpSpPr>
        <p:grpSp>
          <p:nvGrpSpPr>
            <p:cNvPr id="18" name="Group 50"/>
            <p:cNvGrpSpPr/>
            <p:nvPr/>
          </p:nvGrpSpPr>
          <p:grpSpPr>
            <a:xfrm>
              <a:off x="1731113" y="3140814"/>
              <a:ext cx="406173" cy="407972"/>
              <a:chOff x="2019617" y="4229100"/>
              <a:chExt cx="406173" cy="407972"/>
            </a:xfrm>
          </p:grpSpPr>
          <p:sp>
            <p:nvSpPr>
              <p:cNvPr id="20" name="Oval 90"/>
              <p:cNvSpPr/>
              <p:nvPr/>
            </p:nvSpPr>
            <p:spPr>
              <a:xfrm>
                <a:off x="2019617" y="4323080"/>
                <a:ext cx="406173" cy="214118"/>
              </a:xfrm>
              <a:prstGeom prst="ellipse">
                <a:avLst/>
              </a:prstGeom>
              <a:solidFill>
                <a:schemeClr val="accent4"/>
              </a:solidFill>
              <a:ln w="22225">
                <a:noFill/>
                <a:headEnd type="none" w="med" len="med"/>
                <a:tailEnd type="none" w="med" len="med"/>
              </a:ln>
              <a:effectLst>
                <a:outerShdw blurRad="88900" dist="63500" dir="7260000" algn="ctr">
                  <a:srgbClr val="000000">
                    <a:alpha val="20000"/>
                  </a:srgbClr>
                </a:outerShdw>
              </a:effectLst>
              <a:scene3d>
                <a:camera prst="perspectiveRelaxed">
                  <a:rot lat="20373594" lon="0" rev="21599994"/>
                </a:camera>
                <a:lightRig rig="balanced" dir="t"/>
              </a:scene3d>
              <a:sp3d>
                <a:bevelT w="25400" h="25400"/>
                <a:bevelB w="0" h="2921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Segoe" pitchFamily="34" charset="0"/>
                </a:endParaRPr>
              </a:p>
            </p:txBody>
          </p:sp>
          <p:grpSp>
            <p:nvGrpSpPr>
              <p:cNvPr id="21" name="Group 48"/>
              <p:cNvGrpSpPr/>
              <p:nvPr/>
            </p:nvGrpSpPr>
            <p:grpSpPr>
              <a:xfrm>
                <a:off x="2063793" y="4229100"/>
                <a:ext cx="313151" cy="407972"/>
                <a:chOff x="2513805" y="4766469"/>
                <a:chExt cx="365920" cy="339725"/>
              </a:xfrm>
              <a:scene3d>
                <a:camera prst="perspectiveRelaxed" fov="2700000">
                  <a:rot lat="19266935" lon="2574018" rev="17123448"/>
                </a:camera>
                <a:lightRig rig="threePt" dir="t"/>
              </a:scene3d>
            </p:grpSpPr>
            <p:cxnSp>
              <p:nvCxnSpPr>
                <p:cNvPr id="22" name="Straight Arrow Connector 93"/>
                <p:cNvCxnSpPr/>
                <p:nvPr/>
              </p:nvCxnSpPr>
              <p:spPr bwMode="auto">
                <a:xfrm rot="5400000" flipH="1" flipV="1">
                  <a:off x="2526902" y="4935538"/>
                  <a:ext cx="339725" cy="1588"/>
                </a:xfrm>
                <a:prstGeom prst="straightConnector1">
                  <a:avLst/>
                </a:prstGeom>
                <a:ln w="19050">
                  <a:solidFill>
                    <a:schemeClr val="accent2">
                      <a:lumMod val="75000"/>
                    </a:schemeClr>
                  </a:solidFill>
                  <a:headEnd type="triangle"/>
                  <a:tailEnd type="triangle"/>
                </a:ln>
                <a:effectLst/>
                <a:sp3d prstMaterial="matte"/>
              </p:spPr>
              <p:style>
                <a:lnRef idx="2">
                  <a:schemeClr val="accent2"/>
                </a:lnRef>
                <a:fillRef idx="0">
                  <a:schemeClr val="accent2"/>
                </a:fillRef>
                <a:effectRef idx="1">
                  <a:schemeClr val="accent2"/>
                </a:effectRef>
                <a:fontRef idx="minor">
                  <a:schemeClr val="tx1"/>
                </a:fontRef>
              </p:style>
            </p:cxnSp>
            <p:cxnSp>
              <p:nvCxnSpPr>
                <p:cNvPr id="23" name="Straight Arrow Connector 95"/>
                <p:cNvCxnSpPr/>
                <p:nvPr/>
              </p:nvCxnSpPr>
              <p:spPr bwMode="auto">
                <a:xfrm>
                  <a:off x="2717800"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cxnSp>
              <p:nvCxnSpPr>
                <p:cNvPr id="24" name="Straight Arrow Connector 96"/>
                <p:cNvCxnSpPr/>
                <p:nvPr/>
              </p:nvCxnSpPr>
              <p:spPr bwMode="auto">
                <a:xfrm flipH="1">
                  <a:off x="2513805" y="4935538"/>
                  <a:ext cx="161925" cy="1588"/>
                </a:xfrm>
                <a:prstGeom prst="straightConnector1">
                  <a:avLst/>
                </a:prstGeom>
                <a:ln w="19050">
                  <a:solidFill>
                    <a:schemeClr val="accent2">
                      <a:lumMod val="75000"/>
                    </a:schemeClr>
                  </a:solidFill>
                  <a:headEnd type="triangle"/>
                  <a:tailEnd type="none"/>
                </a:ln>
                <a:effectLst/>
                <a:sp3d prstMaterial="matte"/>
              </p:spPr>
              <p:style>
                <a:lnRef idx="2">
                  <a:schemeClr val="accent2"/>
                </a:lnRef>
                <a:fillRef idx="0">
                  <a:schemeClr val="accent2"/>
                </a:fillRef>
                <a:effectRef idx="1">
                  <a:schemeClr val="accent2"/>
                </a:effectRef>
                <a:fontRef idx="minor">
                  <a:schemeClr val="tx1"/>
                </a:fontRef>
              </p:style>
            </p:cxnSp>
          </p:grpSp>
        </p:grpSp>
        <p:pic>
          <p:nvPicPr>
            <p:cNvPr id="19" name="Picture 19" descr="C:\Program Files\Microsoft Resource DVD Artwork\DVD_ART\Artwork_Imagery\HARDWARE_IMAGERY\Illustration - Misc Hardware\XML Icons\wireless access.png"/>
            <p:cNvPicPr>
              <a:picLocks noChangeAspect="1" noChangeArrowheads="1"/>
            </p:cNvPicPr>
            <p:nvPr/>
          </p:nvPicPr>
          <p:blipFill>
            <a:blip r:embed="rId5" cstate="print"/>
            <a:srcRect/>
            <a:stretch>
              <a:fillRect/>
            </a:stretch>
          </p:blipFill>
          <p:spPr bwMode="auto">
            <a:xfrm flipH="1">
              <a:off x="1850818" y="2977404"/>
              <a:ext cx="131437" cy="390256"/>
            </a:xfrm>
            <a:prstGeom prst="rect">
              <a:avLst/>
            </a:prstGeom>
            <a:noFill/>
            <a:effectLst>
              <a:outerShdw blurRad="50800" dist="38100" dir="2700000" algn="tl" rotWithShape="0">
                <a:prstClr val="black">
                  <a:alpha val="40000"/>
                </a:prstClr>
              </a:outerShdw>
            </a:effectLst>
          </p:spPr>
        </p:pic>
      </p:grpSp>
      <p:sp>
        <p:nvSpPr>
          <p:cNvPr id="25" name="Cloud 97"/>
          <p:cNvSpPr/>
          <p:nvPr/>
        </p:nvSpPr>
        <p:spPr bwMode="auto">
          <a:xfrm>
            <a:off x="996464" y="3200400"/>
            <a:ext cx="1488830" cy="973887"/>
          </a:xfrm>
          <a:prstGeom prst="cloud">
            <a:avLst/>
          </a:prstGeom>
          <a:solidFill>
            <a:schemeClr val="accent3">
              <a:alpha val="2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TextBox 25"/>
          <p:cNvSpPr txBox="1"/>
          <p:nvPr/>
        </p:nvSpPr>
        <p:spPr bwMode="auto">
          <a:xfrm>
            <a:off x="2063554"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Edge</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7" name="TextBox 26"/>
          <p:cNvSpPr txBox="1"/>
          <p:nvPr/>
        </p:nvSpPr>
        <p:spPr bwMode="auto">
          <a:xfrm>
            <a:off x="2630640" y="4302912"/>
            <a:ext cx="700833" cy="6740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VPN</a:t>
            </a:r>
            <a:b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GW</a:t>
            </a:r>
          </a:p>
        </p:txBody>
      </p:sp>
      <p:sp>
        <p:nvSpPr>
          <p:cNvPr id="28" name="TextBox 27"/>
          <p:cNvSpPr txBox="1"/>
          <p:nvPr/>
        </p:nvSpPr>
        <p:spPr bwMode="auto">
          <a:xfrm>
            <a:off x="3207963" y="4045341"/>
            <a:ext cx="633507" cy="3970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Back</a:t>
            </a:r>
            <a:b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1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Firewall</a:t>
            </a:r>
          </a:p>
        </p:txBody>
      </p:sp>
      <p:sp>
        <p:nvSpPr>
          <p:cNvPr id="29" name="Oval 103"/>
          <p:cNvSpPr/>
          <p:nvPr/>
        </p:nvSpPr>
        <p:spPr>
          <a:xfrm rot="6590275">
            <a:off x="2689374" y="3515160"/>
            <a:ext cx="327290" cy="293429"/>
          </a:xfrm>
          <a:prstGeom prst="ellipse">
            <a:avLst/>
          </a:prstGeom>
          <a:solidFill>
            <a:srgbClr val="00B0F0"/>
          </a:solidFill>
          <a:ln>
            <a:noFill/>
            <a:headEnd type="none" w="med" len="med"/>
            <a:tailEnd type="none" w="med" len="med"/>
          </a:ln>
          <a:scene3d>
            <a:camera prst="perspectiveRelaxed"/>
            <a:lightRig rig="freezing" dir="t">
              <a:rot lat="0" lon="0" rev="13800000"/>
            </a:lightRig>
          </a:scene3d>
          <a:sp3d prstMaterial="translucentPowder">
            <a:bevelT w="0" h="2286000"/>
            <a:bevelB w="0" h="12700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Segoe" pitchFamily="34" charset="0"/>
            </a:endParaRPr>
          </a:p>
        </p:txBody>
      </p:sp>
      <p:pic>
        <p:nvPicPr>
          <p:cNvPr id="30"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156937" y="2286000"/>
            <a:ext cx="606274" cy="829638"/>
          </a:xfrm>
          <a:prstGeom prst="rect">
            <a:avLst/>
          </a:prstGeom>
          <a:noFill/>
        </p:spPr>
      </p:pic>
      <p:pic>
        <p:nvPicPr>
          <p:cNvPr id="31"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73390" y="2581141"/>
            <a:ext cx="355525" cy="486508"/>
          </a:xfrm>
          <a:prstGeom prst="rect">
            <a:avLst/>
          </a:prstGeom>
          <a:noFill/>
        </p:spPr>
      </p:pic>
      <p:pic>
        <p:nvPicPr>
          <p:cNvPr id="32"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278740" y="3119374"/>
            <a:ext cx="355525" cy="486508"/>
          </a:xfrm>
          <a:prstGeom prst="rect">
            <a:avLst/>
          </a:prstGeom>
          <a:noFill/>
        </p:spPr>
      </p:pic>
      <p:pic>
        <p:nvPicPr>
          <p:cNvPr id="3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4854814" y="2942137"/>
            <a:ext cx="355525" cy="486508"/>
          </a:xfrm>
          <a:prstGeom prst="rect">
            <a:avLst/>
          </a:prstGeom>
          <a:noFill/>
        </p:spPr>
      </p:pic>
      <p:pic>
        <p:nvPicPr>
          <p:cNvPr id="34"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5424715" y="3389250"/>
            <a:ext cx="238125" cy="238125"/>
          </a:xfrm>
          <a:prstGeom prst="rect">
            <a:avLst/>
          </a:prstGeom>
          <a:noFill/>
        </p:spPr>
      </p:pic>
      <p:pic>
        <p:nvPicPr>
          <p:cNvPr id="35" name="Picture 5" descr="C:\Program Files\Microsoft Resource DVD Artwork\DVD_ART\Artwork_Imagery\Shapes and Graphics\Windows Live Illustration Icons\Windows Live Mail Icon.png"/>
          <p:cNvPicPr>
            <a:picLocks noChangeAspect="1" noChangeArrowheads="1"/>
          </p:cNvPicPr>
          <p:nvPr/>
        </p:nvPicPr>
        <p:blipFill>
          <a:blip r:embed="rId9" cstate="print"/>
          <a:srcRect/>
          <a:stretch>
            <a:fillRect/>
          </a:stretch>
        </p:blipFill>
        <p:spPr bwMode="auto">
          <a:xfrm>
            <a:off x="5050523" y="3162240"/>
            <a:ext cx="218878" cy="177800"/>
          </a:xfrm>
          <a:prstGeom prst="rect">
            <a:avLst/>
          </a:prstGeom>
          <a:noFill/>
        </p:spPr>
      </p:pic>
      <p:grpSp>
        <p:nvGrpSpPr>
          <p:cNvPr id="36" name="Group 112"/>
          <p:cNvGrpSpPr/>
          <p:nvPr/>
        </p:nvGrpSpPr>
        <p:grpSpPr>
          <a:xfrm>
            <a:off x="7407920" y="4026656"/>
            <a:ext cx="431725" cy="613500"/>
            <a:chOff x="7089175" y="4061825"/>
            <a:chExt cx="431725" cy="613500"/>
          </a:xfrm>
        </p:grpSpPr>
        <p:pic>
          <p:nvPicPr>
            <p:cNvPr id="37"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7089175" y="4061825"/>
              <a:ext cx="355525" cy="486508"/>
            </a:xfrm>
            <a:prstGeom prst="rect">
              <a:avLst/>
            </a:prstGeom>
            <a:noFill/>
          </p:spPr>
        </p:pic>
        <p:pic>
          <p:nvPicPr>
            <p:cNvPr id="38" name="Picture 14" descr="C:\Program Files\Microsoft Resource DVD Artwork\DVD_ART\Artwork_Imagery\HARDWARE_IMAGERY\Illustration - Misc Hardware\Windows Vista Illustration Icons\Router.png"/>
            <p:cNvPicPr>
              <a:picLocks noChangeAspect="1" noChangeArrowheads="1"/>
            </p:cNvPicPr>
            <p:nvPr/>
          </p:nvPicPr>
          <p:blipFill>
            <a:blip r:embed="rId10" cstate="print"/>
            <a:srcRect/>
            <a:stretch>
              <a:fillRect/>
            </a:stretch>
          </p:blipFill>
          <p:spPr bwMode="auto">
            <a:xfrm>
              <a:off x="7235150" y="4389575"/>
              <a:ext cx="285750" cy="285750"/>
            </a:xfrm>
            <a:prstGeom prst="rect">
              <a:avLst/>
            </a:prstGeom>
            <a:noFill/>
          </p:spPr>
        </p:pic>
      </p:grpSp>
      <p:grpSp>
        <p:nvGrpSpPr>
          <p:cNvPr id="39" name="Group 115"/>
          <p:cNvGrpSpPr/>
          <p:nvPr/>
        </p:nvGrpSpPr>
        <p:grpSpPr>
          <a:xfrm>
            <a:off x="6177694" y="3593948"/>
            <a:ext cx="663425" cy="888795"/>
            <a:chOff x="6130801" y="3089855"/>
            <a:chExt cx="663425" cy="888795"/>
          </a:xfrm>
        </p:grpSpPr>
        <p:pic>
          <p:nvPicPr>
            <p:cNvPr id="40"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130801" y="3089855"/>
              <a:ext cx="606274" cy="829638"/>
            </a:xfrm>
            <a:prstGeom prst="rect">
              <a:avLst/>
            </a:prstGeom>
            <a:noFill/>
          </p:spPr>
        </p:pic>
        <p:pic>
          <p:nvPicPr>
            <p:cNvPr id="41"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cstate="print"/>
            <a:srcRect/>
            <a:stretch>
              <a:fillRect/>
            </a:stretch>
          </p:blipFill>
          <p:spPr bwMode="auto">
            <a:xfrm>
              <a:off x="6270352" y="3454776"/>
              <a:ext cx="523874" cy="523874"/>
            </a:xfrm>
            <a:prstGeom prst="rect">
              <a:avLst/>
            </a:prstGeom>
            <a:noFill/>
          </p:spPr>
        </p:pic>
      </p:grpSp>
      <p:pic>
        <p:nvPicPr>
          <p:cNvPr id="42" name="Picture 22" descr="C:\Documents and Settings\Kayleem\Local Settings\Temporary Internet Files\Content.IE5\U9KPWR4X\MCj04316310000[1].png"/>
          <p:cNvPicPr>
            <a:picLocks noChangeAspect="1" noChangeArrowheads="1"/>
          </p:cNvPicPr>
          <p:nvPr/>
        </p:nvPicPr>
        <p:blipFill>
          <a:blip r:embed="rId12" cstate="print"/>
          <a:srcRect/>
          <a:stretch>
            <a:fillRect/>
          </a:stretch>
        </p:blipFill>
        <p:spPr bwMode="auto">
          <a:xfrm>
            <a:off x="5461491" y="2887874"/>
            <a:ext cx="265012" cy="265012"/>
          </a:xfrm>
          <a:prstGeom prst="rect">
            <a:avLst/>
          </a:prstGeom>
          <a:noFill/>
        </p:spPr>
      </p:pic>
      <p:pic>
        <p:nvPicPr>
          <p:cNvPr id="43" name="Picture 4" descr="C:\Documents and Settings\Pennie\My Documents\ACERDATA (D)\Pennie's documents\MS Image\Shapes and Graphics\Windows_Vista_Icons_ for_Marketing_use\Cellphone.png"/>
          <p:cNvPicPr>
            <a:picLocks noChangeAspect="1" noChangeArrowheads="1"/>
          </p:cNvPicPr>
          <p:nvPr/>
        </p:nvPicPr>
        <p:blipFill>
          <a:blip r:embed="rId3" cstate="print"/>
          <a:srcRect l="17476" r="19417"/>
          <a:stretch>
            <a:fillRect/>
          </a:stretch>
        </p:blipFill>
        <p:spPr bwMode="auto">
          <a:xfrm>
            <a:off x="237717" y="2222980"/>
            <a:ext cx="609421" cy="965697"/>
          </a:xfrm>
          <a:prstGeom prst="rect">
            <a:avLst/>
          </a:prstGeom>
          <a:noFill/>
        </p:spPr>
      </p:pic>
      <p:grpSp>
        <p:nvGrpSpPr>
          <p:cNvPr id="44" name="Group 121"/>
          <p:cNvGrpSpPr/>
          <p:nvPr/>
        </p:nvGrpSpPr>
        <p:grpSpPr>
          <a:xfrm rot="21449624">
            <a:off x="728552" y="2951534"/>
            <a:ext cx="2652962" cy="843515"/>
            <a:chOff x="1115411" y="3033595"/>
            <a:chExt cx="2652962" cy="843515"/>
          </a:xfrm>
          <a:effectLst/>
        </p:grpSpPr>
        <p:cxnSp>
          <p:nvCxnSpPr>
            <p:cNvPr id="45" name="Straight Arrow Connector 122"/>
            <p:cNvCxnSpPr/>
            <p:nvPr/>
          </p:nvCxnSpPr>
          <p:spPr bwMode="auto">
            <a:xfrm rot="11178144">
              <a:off x="1208053" y="3033595"/>
              <a:ext cx="2560320" cy="752839"/>
            </a:xfrm>
            <a:prstGeom prst="straightConnector1">
              <a:avLst/>
            </a:prstGeom>
            <a:ln w="19050">
              <a:solidFill>
                <a:srgbClr val="FFC00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46" name="Straight Arrow Connector 123"/>
            <p:cNvCxnSpPr/>
            <p:nvPr/>
          </p:nvCxnSpPr>
          <p:spPr bwMode="auto">
            <a:xfrm rot="11178144">
              <a:off x="1115411" y="3133191"/>
              <a:ext cx="2651760" cy="743919"/>
            </a:xfrm>
            <a:prstGeom prst="straightConnector1">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pic>
        <p:nvPicPr>
          <p:cNvPr id="47"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2168178" y="3422058"/>
            <a:ext cx="572947" cy="572947"/>
          </a:xfrm>
          <a:prstGeom prst="rect">
            <a:avLst/>
          </a:prstGeom>
          <a:noFill/>
        </p:spPr>
      </p:pic>
      <p:pic>
        <p:nvPicPr>
          <p:cNvPr id="48"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3" cstate="print"/>
          <a:srcRect/>
          <a:stretch>
            <a:fillRect/>
          </a:stretch>
        </p:blipFill>
        <p:spPr bwMode="auto">
          <a:xfrm>
            <a:off x="3295285" y="3556122"/>
            <a:ext cx="485775" cy="485775"/>
          </a:xfrm>
          <a:prstGeom prst="rect">
            <a:avLst/>
          </a:prstGeom>
          <a:noFill/>
        </p:spPr>
      </p:pic>
      <p:sp>
        <p:nvSpPr>
          <p:cNvPr id="49" name="TextBox 48"/>
          <p:cNvSpPr txBox="1"/>
          <p:nvPr/>
        </p:nvSpPr>
        <p:spPr bwMode="auto">
          <a:xfrm>
            <a:off x="105508" y="3386569"/>
            <a:ext cx="906018" cy="5909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Initial</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OTA Device</a:t>
            </a:r>
            <a:b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b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Enrollment</a:t>
            </a:r>
          </a:p>
        </p:txBody>
      </p:sp>
      <p:sp>
        <p:nvSpPr>
          <p:cNvPr id="50" name="TextBox 49"/>
          <p:cNvSpPr txBox="1"/>
          <p:nvPr/>
        </p:nvSpPr>
        <p:spPr bwMode="auto">
          <a:xfrm>
            <a:off x="1253197" y="3580228"/>
            <a:ext cx="692818"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Internet</a:t>
            </a:r>
          </a:p>
        </p:txBody>
      </p:sp>
      <p:sp>
        <p:nvSpPr>
          <p:cNvPr id="51" name="TextBox 50"/>
          <p:cNvSpPr txBox="1"/>
          <p:nvPr/>
        </p:nvSpPr>
        <p:spPr bwMode="auto">
          <a:xfrm rot="1135320">
            <a:off x="1426766" y="3123749"/>
            <a:ext cx="926857"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90000"/>
              </a:lnSpc>
              <a:spcBef>
                <a:spcPct val="30000"/>
              </a:spcBef>
              <a:spcAft>
                <a:spcPct val="0"/>
              </a:spcAft>
              <a:buClr>
                <a:schemeClr val="tx2"/>
              </a:buClr>
              <a:buSzPct val="95000"/>
              <a:tabLst/>
            </a:pPr>
            <a:r>
              <a:rPr kumimoji="0" lang="en-US" sz="1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Mobile VPN</a:t>
            </a:r>
          </a:p>
        </p:txBody>
      </p:sp>
      <p:cxnSp>
        <p:nvCxnSpPr>
          <p:cNvPr id="52" name="Curved Connector 130"/>
          <p:cNvCxnSpPr>
            <a:endCxn id="33" idx="1"/>
          </p:cNvCxnSpPr>
          <p:nvPr/>
        </p:nvCxnSpPr>
        <p:spPr bwMode="auto">
          <a:xfrm flipV="1">
            <a:off x="3643684" y="3185391"/>
            <a:ext cx="1211130" cy="526797"/>
          </a:xfrm>
          <a:prstGeom prst="curvedConnector3">
            <a:avLst>
              <a:gd name="adj1" fmla="val 50000"/>
            </a:avLst>
          </a:prstGeom>
          <a:ln w="19050">
            <a:solidFill>
              <a:srgbClr val="00B050"/>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cxnSp>
        <p:nvCxnSpPr>
          <p:cNvPr id="53" name="Curved Connector 131"/>
          <p:cNvCxnSpPr/>
          <p:nvPr/>
        </p:nvCxnSpPr>
        <p:spPr bwMode="auto">
          <a:xfrm flipV="1">
            <a:off x="2930769" y="2965938"/>
            <a:ext cx="4138246" cy="879231"/>
          </a:xfrm>
          <a:prstGeom prst="curvedConnector3">
            <a:avLst>
              <a:gd name="adj1" fmla="val 76346"/>
            </a:avLst>
          </a:prstGeom>
          <a:ln w="19050">
            <a:solidFill>
              <a:srgbClr val="F6AE1E"/>
            </a:solidFill>
            <a:prstDash val="dash"/>
            <a:headEnd type="none" w="med" len="med"/>
            <a:tailEnd type="triangle"/>
          </a:ln>
          <a:effectLst/>
        </p:spPr>
        <p:style>
          <a:lnRef idx="2">
            <a:schemeClr val="accent2"/>
          </a:lnRef>
          <a:fillRef idx="0">
            <a:schemeClr val="accent2"/>
          </a:fillRef>
          <a:effectRef idx="1">
            <a:schemeClr val="accent2"/>
          </a:effectRef>
          <a:fontRef idx="minor">
            <a:schemeClr val="tx1"/>
          </a:fontRef>
        </p:style>
      </p:cxnSp>
      <p:grpSp>
        <p:nvGrpSpPr>
          <p:cNvPr id="54" name="Group 132"/>
          <p:cNvGrpSpPr/>
          <p:nvPr/>
        </p:nvGrpSpPr>
        <p:grpSpPr>
          <a:xfrm>
            <a:off x="2780231" y="3528541"/>
            <a:ext cx="516739" cy="694241"/>
            <a:chOff x="3870477" y="3751279"/>
            <a:chExt cx="516739" cy="694241"/>
          </a:xfrm>
        </p:grpSpPr>
        <p:pic>
          <p:nvPicPr>
            <p:cNvPr id="55" name="Picture 2" descr="C:\Program Files\Microsoft Resource DVD Artwork\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3870477" y="3751279"/>
              <a:ext cx="482450" cy="660195"/>
            </a:xfrm>
            <a:prstGeom prst="rect">
              <a:avLst/>
            </a:prstGeom>
            <a:noFill/>
          </p:spPr>
        </p:pic>
        <p:pic>
          <p:nvPicPr>
            <p:cNvPr id="56"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5" cstate="print"/>
            <a:srcRect/>
            <a:stretch>
              <a:fillRect/>
            </a:stretch>
          </p:blipFill>
          <p:spPr bwMode="auto">
            <a:xfrm>
              <a:off x="3996692" y="4054996"/>
              <a:ext cx="390524" cy="390524"/>
            </a:xfrm>
            <a:prstGeom prst="rect">
              <a:avLst/>
            </a:prstGeom>
            <a:noFill/>
          </p:spPr>
        </p:pic>
      </p:grpSp>
      <p:sp>
        <p:nvSpPr>
          <p:cNvPr id="57" name="TextBox 56"/>
          <p:cNvSpPr txBox="1"/>
          <p:nvPr/>
        </p:nvSpPr>
        <p:spPr bwMode="auto">
          <a:xfrm>
            <a:off x="3827103" y="2895587"/>
            <a:ext cx="615873" cy="38318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HTTPS </a:t>
            </a:r>
          </a:p>
          <a:p>
            <a:pPr algn="ctr" defTabSz="914400" eaLnBrk="0" fontAlgn="base" hangingPunct="0">
              <a:lnSpc>
                <a:spcPct val="90000"/>
              </a:lnSpc>
              <a:spcAft>
                <a:spcPct val="0"/>
              </a:spcAft>
              <a:buClr>
                <a:schemeClr val="tx2"/>
              </a:buClr>
              <a:buSzPct val="95000"/>
            </a:pPr>
            <a:r>
              <a:rPr lang="en-US" sz="1050" kern="0" dirty="0" smtClean="0">
                <a:effectLst>
                  <a:outerShdw blurRad="38100" dist="38100" dir="2700000" algn="tl">
                    <a:srgbClr val="000000">
                      <a:alpha val="43137"/>
                    </a:srgbClr>
                  </a:outerShdw>
                </a:effectLst>
              </a:rPr>
              <a:t>or HTTP</a:t>
            </a:r>
          </a:p>
        </p:txBody>
      </p:sp>
      <p:sp>
        <p:nvSpPr>
          <p:cNvPr id="58" name="TextBox 57"/>
          <p:cNvSpPr txBox="1"/>
          <p:nvPr/>
        </p:nvSpPr>
        <p:spPr bwMode="auto">
          <a:xfrm>
            <a:off x="4771777" y="2371100"/>
            <a:ext cx="639919" cy="52860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050" kern="0" dirty="0" smtClean="0">
                <a:effectLst>
                  <a:outerShdw blurRad="38100" dist="38100" dir="2700000" algn="tl">
                    <a:srgbClr val="000000">
                      <a:alpha val="43137"/>
                    </a:srgbClr>
                  </a:outerShdw>
                </a:effectLst>
              </a:rPr>
              <a:t>E-mail</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and LOB</a:t>
            </a:r>
            <a:br>
              <a:rPr lang="en-US" sz="1050" kern="0" dirty="0" smtClean="0">
                <a:effectLst>
                  <a:outerShdw blurRad="38100" dist="38100" dir="2700000" algn="tl">
                    <a:srgbClr val="000000">
                      <a:alpha val="43137"/>
                    </a:srgbClr>
                  </a:outerShdw>
                </a:effectLst>
              </a:rPr>
            </a:br>
            <a:r>
              <a:rPr lang="en-US" sz="1050" kern="0" dirty="0" smtClean="0">
                <a:effectLst>
                  <a:outerShdw blurRad="38100" dist="38100" dir="2700000" algn="tl">
                    <a:srgbClr val="000000">
                      <a:alpha val="43137"/>
                    </a:srgbClr>
                  </a:outerShdw>
                </a:effectLst>
              </a:rPr>
              <a:t>Servers</a:t>
            </a:r>
          </a:p>
        </p:txBody>
      </p:sp>
      <p:sp>
        <p:nvSpPr>
          <p:cNvPr id="59" name="TextBox 58"/>
          <p:cNvSpPr txBox="1"/>
          <p:nvPr/>
        </p:nvSpPr>
        <p:spPr bwMode="auto">
          <a:xfrm>
            <a:off x="6019371" y="4494986"/>
            <a:ext cx="877163"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Enrollment</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Server</a:t>
            </a:r>
          </a:p>
        </p:txBody>
      </p:sp>
      <p:sp>
        <p:nvSpPr>
          <p:cNvPr id="60" name="TextBox 59"/>
          <p:cNvSpPr txBox="1"/>
          <p:nvPr/>
        </p:nvSpPr>
        <p:spPr bwMode="auto">
          <a:xfrm>
            <a:off x="7641278" y="2356338"/>
            <a:ext cx="742512" cy="75713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Aft>
                <a:spcPct val="0"/>
              </a:spcAft>
              <a:buClr>
                <a:schemeClr val="tx2"/>
              </a:buClr>
              <a:buSzPct val="95000"/>
            </a:pPr>
            <a:r>
              <a:rPr lang="en-US" sz="1600" kern="0" dirty="0" smtClean="0">
                <a:effectLst>
                  <a:outerShdw blurRad="38100" dist="38100" dir="2700000" algn="tl">
                    <a:srgbClr val="000000">
                      <a:alpha val="43137"/>
                    </a:srgbClr>
                  </a:outerShdw>
                </a:effectLst>
              </a:rPr>
              <a:t>Device</a:t>
            </a:r>
          </a:p>
          <a:p>
            <a:pPr algn="ctr" defTabSz="914400" eaLnBrk="0" fontAlgn="base" hangingPunct="0">
              <a:lnSpc>
                <a:spcPct val="90000"/>
              </a:lnSpc>
              <a:spcAft>
                <a:spcPct val="0"/>
              </a:spcAft>
              <a:buClr>
                <a:schemeClr val="tx2"/>
              </a:buClr>
              <a:buSzPct val="95000"/>
            </a:pPr>
            <a:r>
              <a:rPr lang="en-US" sz="1600" kern="0" dirty="0" smtClean="0">
                <a:effectLst>
                  <a:outerShdw blurRad="38100" dist="38100" dir="2700000" algn="tl">
                    <a:srgbClr val="000000">
                      <a:alpha val="43137"/>
                    </a:srgbClr>
                  </a:outerShdw>
                </a:effectLst>
              </a:rPr>
              <a:t>Mgmt</a:t>
            </a:r>
          </a:p>
          <a:p>
            <a:pPr algn="ctr" defTabSz="914400" eaLnBrk="0" fontAlgn="base" hangingPunct="0">
              <a:lnSpc>
                <a:spcPct val="90000"/>
              </a:lnSpc>
              <a:spcAft>
                <a:spcPct val="0"/>
              </a:spcAft>
              <a:buClr>
                <a:schemeClr val="tx2"/>
              </a:buClr>
              <a:buSzPct val="95000"/>
            </a:pPr>
            <a:r>
              <a:rPr lang="en-US" sz="1600" kern="0" dirty="0" smtClean="0">
                <a:effectLst>
                  <a:outerShdw blurRad="38100" dist="38100" dir="2700000" algn="tl">
                    <a:srgbClr val="000000">
                      <a:alpha val="43137"/>
                    </a:srgbClr>
                  </a:outerShdw>
                </a:effectLst>
              </a:rPr>
              <a:t>Server</a:t>
            </a:r>
          </a:p>
        </p:txBody>
      </p:sp>
      <p:sp>
        <p:nvSpPr>
          <p:cNvPr id="61" name="TextBox 60"/>
          <p:cNvSpPr txBox="1"/>
          <p:nvPr/>
        </p:nvSpPr>
        <p:spPr bwMode="auto">
          <a:xfrm>
            <a:off x="5193546" y="1436021"/>
            <a:ext cx="2536272"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90000"/>
              </a:lnSpc>
              <a:spcBef>
                <a:spcPct val="30000"/>
              </a:spcBef>
              <a:spcAft>
                <a:spcPct val="0"/>
              </a:spcAft>
              <a:buClr>
                <a:schemeClr val="tx2"/>
              </a:buClr>
              <a:buSzPct val="95000"/>
              <a:tabLst/>
            </a:pP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rPr>
              <a:t>Corporate Intranet</a:t>
            </a:r>
          </a:p>
        </p:txBody>
      </p:sp>
      <p:sp>
        <p:nvSpPr>
          <p:cNvPr id="62" name="TextBox 61"/>
          <p:cNvSpPr txBox="1"/>
          <p:nvPr/>
        </p:nvSpPr>
        <p:spPr bwMode="auto">
          <a:xfrm>
            <a:off x="7161957" y="4536833"/>
            <a:ext cx="1221809" cy="2585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ctr" defTabSz="914400" eaLnBrk="0" fontAlgn="base" hangingPunct="0">
              <a:lnSpc>
                <a:spcPct val="90000"/>
              </a:lnSpc>
              <a:spcBef>
                <a:spcPct val="30000"/>
              </a:spcBef>
              <a:spcAft>
                <a:spcPct val="0"/>
              </a:spcAft>
              <a:buClr>
                <a:schemeClr val="tx2"/>
              </a:buClr>
              <a:buSzPct val="95000"/>
              <a:tabLst/>
            </a:pPr>
            <a:r>
              <a:rPr lang="en-US" sz="1200" kern="0" dirty="0" smtClean="0">
                <a:effectLst>
                  <a:outerShdw blurRad="38100" dist="38100" dir="2700000" algn="tl">
                    <a:srgbClr val="000000">
                      <a:alpha val="43137"/>
                    </a:srgbClr>
                  </a:outerShdw>
                </a:effectLst>
              </a:rPr>
              <a:t>AD/DNS/CA/SQL</a:t>
            </a:r>
          </a:p>
        </p:txBody>
      </p:sp>
      <p:cxnSp>
        <p:nvCxnSpPr>
          <p:cNvPr id="63" name="Straight Arrow Connector 142"/>
          <p:cNvCxnSpPr/>
          <p:nvPr/>
        </p:nvCxnSpPr>
        <p:spPr bwMode="auto">
          <a:xfrm flipV="1">
            <a:off x="6705600" y="3118339"/>
            <a:ext cx="457200" cy="37513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143"/>
          <p:cNvCxnSpPr/>
          <p:nvPr/>
        </p:nvCxnSpPr>
        <p:spPr bwMode="auto">
          <a:xfrm>
            <a:off x="6775938" y="3962400"/>
            <a:ext cx="550985" cy="257908"/>
          </a:xfrm>
          <a:prstGeom prst="straightConnector1">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144"/>
          <p:cNvCxnSpPr/>
          <p:nvPr/>
        </p:nvCxnSpPr>
        <p:spPr>
          <a:xfrm rot="5400000">
            <a:off x="7114735" y="3494649"/>
            <a:ext cx="822960" cy="1588"/>
          </a:xfrm>
          <a:prstGeom prst="line">
            <a:avLst/>
          </a:prstGeom>
          <a:ln w="38100">
            <a:solidFill>
              <a:schemeClr val="tx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ed Rectangle 145"/>
          <p:cNvSpPr/>
          <p:nvPr/>
        </p:nvSpPr>
        <p:spPr bwMode="auto">
          <a:xfrm>
            <a:off x="7010399" y="2110154"/>
            <a:ext cx="1312985" cy="1078523"/>
          </a:xfrm>
          <a:prstGeom prst="roundRect">
            <a:avLst/>
          </a:prstGeom>
          <a:noFill/>
          <a:ln cap="rnd" cmpd="sng">
            <a:solidFill>
              <a:srgbClr val="FFC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7"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5316840" y="4559554"/>
            <a:ext cx="582680" cy="797352"/>
          </a:xfrm>
          <a:prstGeom prst="rect">
            <a:avLst/>
          </a:prstGeom>
          <a:noFill/>
        </p:spPr>
      </p:pic>
      <p:sp>
        <p:nvSpPr>
          <p:cNvPr id="68" name="Arc 67"/>
          <p:cNvSpPr/>
          <p:nvPr/>
        </p:nvSpPr>
        <p:spPr>
          <a:xfrm rot="21257143">
            <a:off x="790598" y="3948602"/>
            <a:ext cx="4726283" cy="3182937"/>
          </a:xfrm>
          <a:prstGeom prst="arc">
            <a:avLst>
              <a:gd name="adj1" fmla="val 17401032"/>
              <a:gd name="adj2" fmla="val 20692868"/>
            </a:avLst>
          </a:prstGeom>
          <a:ln w="19050">
            <a:solidFill>
              <a:srgbClr val="92D050"/>
            </a:solidFill>
            <a:prstDash val="dash"/>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69" name="TextBox 68"/>
          <p:cNvSpPr txBox="1"/>
          <p:nvPr/>
        </p:nvSpPr>
        <p:spPr bwMode="auto">
          <a:xfrm>
            <a:off x="5066871" y="5378906"/>
            <a:ext cx="896399" cy="4247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defTabSz="914400" eaLnBrk="0" fontAlgn="base" hangingPunct="0">
              <a:lnSpc>
                <a:spcPct val="90000"/>
              </a:lnSpc>
              <a:spcBef>
                <a:spcPct val="30000"/>
              </a:spcBef>
              <a:spcAft>
                <a:spcPct val="0"/>
              </a:spcAft>
              <a:buClr>
                <a:schemeClr val="tx2"/>
              </a:buClr>
              <a:buSzPct val="95000"/>
            </a:pPr>
            <a:r>
              <a:rPr lang="en-US" sz="1200" kern="0" dirty="0" smtClean="0">
                <a:effectLst>
                  <a:outerShdw blurRad="38100" dist="38100" dir="2700000" algn="tl">
                    <a:srgbClr val="000000">
                      <a:alpha val="43137"/>
                    </a:srgbClr>
                  </a:outerShdw>
                </a:effectLst>
              </a:rPr>
              <a:t>Self Service</a:t>
            </a:r>
            <a:br>
              <a:rPr lang="en-US" sz="1200" kern="0" dirty="0" smtClean="0">
                <a:effectLst>
                  <a:outerShdw blurRad="38100" dist="38100" dir="2700000" algn="tl">
                    <a:srgbClr val="000000">
                      <a:alpha val="43137"/>
                    </a:srgbClr>
                  </a:outerShdw>
                </a:effectLst>
              </a:rPr>
            </a:br>
            <a:r>
              <a:rPr lang="en-US" sz="1200" kern="0" dirty="0" smtClean="0">
                <a:effectLst>
                  <a:outerShdw blurRad="38100" dist="38100" dir="2700000" algn="tl">
                    <a:srgbClr val="000000">
                      <a:alpha val="43137"/>
                    </a:srgbClr>
                  </a:outerShdw>
                </a:effectLst>
              </a:rPr>
              <a:t>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edg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3200" dirty="0" smtClean="0"/>
              <a:t>如何使用</a:t>
            </a:r>
            <a:r>
              <a:rPr lang="en-US" altLang="zh-CN" sz="3200" dirty="0" smtClean="0"/>
              <a:t>Mobile Device Manager 2008 SP1</a:t>
            </a:r>
            <a:r>
              <a:rPr lang="zh-CN" altLang="en-US" sz="3200" dirty="0" smtClean="0"/>
              <a:t>进行设备管理以及实现安全访问</a:t>
            </a:r>
            <a:endParaRPr lang="zh-CN" altLang="en-US" sz="3200" dirty="0"/>
          </a:p>
        </p:txBody>
      </p:sp>
      <p:sp>
        <p:nvSpPr>
          <p:cNvPr id="5" name="文本占位符 4"/>
          <p:cNvSpPr>
            <a:spLocks noGrp="1"/>
          </p:cNvSpPr>
          <p:nvPr>
            <p:ph type="body" sz="quarter" idx="10"/>
          </p:nvPr>
        </p:nvSpPr>
        <p:spPr/>
        <p:txBody>
          <a:bodyPr/>
          <a:lstStyle/>
          <a:p>
            <a:r>
              <a:rPr lang="en-US" altLang="zh-CN" dirty="0" smtClean="0"/>
              <a:t>MBL 321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Device Management Server</a:t>
            </a:r>
            <a:endParaRPr lang="zh-CN" altLang="en-US" dirty="0"/>
          </a:p>
        </p:txBody>
      </p:sp>
      <p:sp>
        <p:nvSpPr>
          <p:cNvPr id="70" name="Rectangle 3"/>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1" name="Rounded Rectangle 4"/>
          <p:cNvSpPr/>
          <p:nvPr/>
        </p:nvSpPr>
        <p:spPr bwMode="auto">
          <a:xfrm>
            <a:off x="324852" y="972277"/>
            <a:ext cx="8819148" cy="5346462"/>
          </a:xfrm>
          <a:prstGeom prst="roundRect">
            <a:avLst>
              <a:gd name="adj" fmla="val 6809"/>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2" name="Rectangle 5"/>
          <p:cNvSpPr/>
          <p:nvPr/>
        </p:nvSpPr>
        <p:spPr bwMode="auto">
          <a:xfrm>
            <a:off x="0" y="1307947"/>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位置</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3" name="Rectangle 6"/>
          <p:cNvSpPr/>
          <p:nvPr/>
        </p:nvSpPr>
        <p:spPr bwMode="auto">
          <a:xfrm>
            <a:off x="324852" y="1954233"/>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企业内网 </a:t>
            </a:r>
            <a:r>
              <a:rPr lang="en-US" altLang="zh-CN" sz="2000" dirty="0" smtClean="0">
                <a:solidFill>
                  <a:schemeClr val="tx1"/>
                </a:solidFill>
              </a:rPr>
              <a:t>(</a:t>
            </a:r>
            <a:r>
              <a:rPr lang="zh-CN" altLang="en-US" sz="2000" dirty="0" smtClean="0">
                <a:solidFill>
                  <a:schemeClr val="tx1"/>
                </a:solidFill>
              </a:rPr>
              <a:t>域成员服务器</a:t>
            </a:r>
            <a:r>
              <a:rPr lang="en-US" altLang="zh-CN" sz="2000" dirty="0" smtClean="0">
                <a:solidFill>
                  <a:schemeClr val="tx1"/>
                </a:solidFill>
              </a:rPr>
              <a:t>)</a:t>
            </a:r>
            <a:endParaRPr lang="en-US" sz="2000" dirty="0" smtClean="0">
              <a:solidFill>
                <a:schemeClr val="tx1"/>
              </a:solidFill>
            </a:endParaRPr>
          </a:p>
        </p:txBody>
      </p:sp>
      <p:sp>
        <p:nvSpPr>
          <p:cNvPr id="74" name="Rectangle 7"/>
          <p:cNvSpPr/>
          <p:nvPr/>
        </p:nvSpPr>
        <p:spPr bwMode="auto">
          <a:xfrm>
            <a:off x="0" y="2428828"/>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功能</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5" name="Rectangle 8"/>
          <p:cNvSpPr/>
          <p:nvPr/>
        </p:nvSpPr>
        <p:spPr bwMode="auto">
          <a:xfrm>
            <a:off x="0" y="4973494"/>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其他</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6" name="Rectangle 9"/>
          <p:cNvSpPr/>
          <p:nvPr/>
        </p:nvSpPr>
        <p:spPr bwMode="auto">
          <a:xfrm>
            <a:off x="324852" y="307511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0" bIns="45718" numCol="1" rtlCol="0" anchor="ctr" anchorCtr="0" compatLnSpc="1">
            <a:prstTxWarp prst="textNoShape">
              <a:avLst/>
            </a:prstTxWarp>
          </a:bodyPr>
          <a:lstStyle/>
          <a:p>
            <a:pPr marL="4763" lvl="1" indent="-336550"/>
            <a:r>
              <a:rPr lang="zh-CN" altLang="en-US" dirty="0" smtClean="0">
                <a:solidFill>
                  <a:schemeClr val="tx1"/>
                </a:solidFill>
              </a:rPr>
              <a:t>所有终端的管理控制点</a:t>
            </a:r>
            <a:r>
              <a:rPr lang="en-US" dirty="0" smtClean="0">
                <a:solidFill>
                  <a:schemeClr val="tx1"/>
                </a:solidFill>
              </a:rPr>
              <a:t>d</a:t>
            </a:r>
          </a:p>
        </p:txBody>
      </p:sp>
      <p:sp>
        <p:nvSpPr>
          <p:cNvPr id="77" name="Rectangle 10"/>
          <p:cNvSpPr/>
          <p:nvPr/>
        </p:nvSpPr>
        <p:spPr bwMode="auto">
          <a:xfrm>
            <a:off x="324852" y="354970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0" bIns="45718" numCol="1" rtlCol="0" anchor="ctr" anchorCtr="0" compatLnSpc="1">
            <a:prstTxWarp prst="textNoShape">
              <a:avLst/>
            </a:prstTxWarp>
          </a:bodyPr>
          <a:lstStyle/>
          <a:p>
            <a:pPr marL="4763" lvl="1" indent="-336550"/>
            <a:r>
              <a:rPr lang="zh-CN" altLang="en-US" dirty="0" smtClean="0">
                <a:solidFill>
                  <a:schemeClr val="tx1"/>
                </a:solidFill>
              </a:rPr>
              <a:t>组策略，软件包分发，设备数据清除功能分发点</a:t>
            </a:r>
            <a:endParaRPr lang="en-US" dirty="0" smtClean="0">
              <a:solidFill>
                <a:schemeClr val="tx1"/>
              </a:solidFill>
            </a:endParaRPr>
          </a:p>
        </p:txBody>
      </p:sp>
      <p:sp>
        <p:nvSpPr>
          <p:cNvPr id="78" name="Rectangle 11"/>
          <p:cNvSpPr/>
          <p:nvPr/>
        </p:nvSpPr>
        <p:spPr bwMode="auto">
          <a:xfrm>
            <a:off x="324852" y="4024304"/>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0" bIns="45718" numCol="1" rtlCol="0" anchor="ctr" anchorCtr="0" compatLnSpc="1">
            <a:prstTxWarp prst="textNoShape">
              <a:avLst/>
            </a:prstTxWarp>
          </a:bodyPr>
          <a:lstStyle/>
          <a:p>
            <a:pPr marL="4763" lvl="1" indent="-336550"/>
            <a:r>
              <a:rPr lang="zh-CN" altLang="en-US" dirty="0" smtClean="0">
                <a:solidFill>
                  <a:schemeClr val="tx1"/>
                </a:solidFill>
              </a:rPr>
              <a:t>与现有基础架构服务器的通讯，例如域控制器，</a:t>
            </a:r>
            <a:r>
              <a:rPr lang="en-US" altLang="zh-CN" dirty="0" smtClean="0">
                <a:solidFill>
                  <a:schemeClr val="tx1"/>
                </a:solidFill>
              </a:rPr>
              <a:t>CA</a:t>
            </a:r>
            <a:r>
              <a:rPr lang="zh-CN" altLang="en-US" dirty="0" smtClean="0">
                <a:solidFill>
                  <a:schemeClr val="tx1"/>
                </a:solidFill>
              </a:rPr>
              <a:t>服务器等</a:t>
            </a:r>
            <a:endParaRPr lang="en-US" dirty="0" smtClean="0">
              <a:solidFill>
                <a:schemeClr val="tx1"/>
              </a:solidFill>
            </a:endParaRPr>
          </a:p>
        </p:txBody>
      </p:sp>
      <p:sp>
        <p:nvSpPr>
          <p:cNvPr id="79" name="Rectangle 12"/>
          <p:cNvSpPr/>
          <p:nvPr/>
        </p:nvSpPr>
        <p:spPr bwMode="auto">
          <a:xfrm>
            <a:off x="324852" y="4498899"/>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0" bIns="45718" numCol="1" rtlCol="0" anchor="ctr" anchorCtr="0" compatLnSpc="1">
            <a:prstTxWarp prst="textNoShape">
              <a:avLst/>
            </a:prstTxWarp>
          </a:bodyPr>
          <a:lstStyle/>
          <a:p>
            <a:pPr marL="4763" lvl="1" indent="-336550"/>
            <a:r>
              <a:rPr lang="zh-CN" altLang="en-US" dirty="0" smtClean="0">
                <a:solidFill>
                  <a:schemeClr val="tx1"/>
                </a:solidFill>
              </a:rPr>
              <a:t>作为设备和核心</a:t>
            </a:r>
            <a:r>
              <a:rPr lang="en-US" altLang="zh-CN" dirty="0" smtClean="0">
                <a:solidFill>
                  <a:schemeClr val="tx1"/>
                </a:solidFill>
              </a:rPr>
              <a:t>Windows Server(AD/CA)</a:t>
            </a:r>
            <a:r>
              <a:rPr lang="zh-CN" altLang="en-US" dirty="0" smtClean="0">
                <a:solidFill>
                  <a:schemeClr val="tx1"/>
                </a:solidFill>
              </a:rPr>
              <a:t>之间信息沟通的代理</a:t>
            </a:r>
            <a:endParaRPr lang="en-US" dirty="0" smtClean="0">
              <a:solidFill>
                <a:schemeClr val="tx1"/>
              </a:solidFill>
            </a:endParaRPr>
          </a:p>
        </p:txBody>
      </p:sp>
      <p:sp>
        <p:nvSpPr>
          <p:cNvPr id="80" name="Rectangle 13"/>
          <p:cNvSpPr/>
          <p:nvPr/>
        </p:nvSpPr>
        <p:spPr bwMode="auto">
          <a:xfrm>
            <a:off x="324852" y="5619780"/>
            <a:ext cx="8819148" cy="424405"/>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符合</a:t>
            </a:r>
            <a:r>
              <a:rPr lang="en-US" sz="2000" dirty="0" smtClean="0">
                <a:solidFill>
                  <a:schemeClr val="tx1"/>
                </a:solidFill>
              </a:rPr>
              <a:t>OMA-DM </a:t>
            </a:r>
            <a:r>
              <a:rPr lang="zh-CN" altLang="en-US" sz="2000" dirty="0" smtClean="0">
                <a:solidFill>
                  <a:schemeClr val="tx1"/>
                </a:solidFill>
              </a:rPr>
              <a:t>规范</a:t>
            </a:r>
            <a:endParaRPr lang="en-US" sz="2000" dirty="0" smtClean="0">
              <a:solidFill>
                <a:schemeClr val="tx1"/>
              </a:solidFill>
            </a:endParaRPr>
          </a:p>
        </p:txBody>
      </p:sp>
      <p:pic>
        <p:nvPicPr>
          <p:cNvPr id="81"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7491046" y="1178994"/>
            <a:ext cx="1205878" cy="16501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展示</a:t>
            </a:r>
            <a:r>
              <a:rPr lang="en-US" altLang="zh-CN" dirty="0" smtClean="0"/>
              <a:t>Device Management Server </a:t>
            </a:r>
            <a:r>
              <a:rPr lang="zh-CN" altLang="en-US" dirty="0" smtClean="0"/>
              <a:t>控制台</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组策率</a:t>
            </a:r>
            <a:endParaRPr lang="zh-CN" altLang="en-US" dirty="0"/>
          </a:p>
        </p:txBody>
      </p:sp>
      <p:sp>
        <p:nvSpPr>
          <p:cNvPr id="3" name="Rectangle 43"/>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
        <p:nvSpPr>
          <p:cNvPr id="5" name="Rounded Rectangle 7"/>
          <p:cNvSpPr/>
          <p:nvPr/>
        </p:nvSpPr>
        <p:spPr bwMode="auto">
          <a:xfrm>
            <a:off x="3941764" y="3084036"/>
            <a:ext cx="3297237" cy="1991856"/>
          </a:xfrm>
          <a:prstGeom prst="roundRect">
            <a:avLst>
              <a:gd name="adj" fmla="val 1321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9525" cap="flat" cmpd="sng" algn="ctr">
            <a:prstDash val="solid"/>
            <a:round/>
            <a:headEnd type="none" w="med" len="med"/>
            <a:tailEnd type="none" w="med" len="med"/>
          </a:ln>
          <a:effectLst>
            <a:outerShdw blurRad="50800" dist="38100" dir="2700000" algn="tl" rotWithShape="0">
              <a:prstClr val="black">
                <a:alpha val="40000"/>
              </a:prstClr>
            </a:outerShdw>
          </a:effectLst>
        </p:spPr>
        <p:txBody>
          <a:bodyPr>
            <a:noAutofit/>
          </a:bodyPr>
          <a:lstStyle/>
          <a:p>
            <a:pPr>
              <a:buNone/>
              <a:defRPr/>
            </a:pPr>
            <a:r>
              <a:rPr lang="en-US" dirty="0" smtClean="0">
                <a:effectLst>
                  <a:outerShdw blurRad="38100" dist="38100" dir="2700000" algn="tl">
                    <a:srgbClr val="000000">
                      <a:alpha val="43137"/>
                    </a:srgbClr>
                  </a:outerShdw>
                </a:effectLst>
              </a:rPr>
              <a:t>MDM DM</a:t>
            </a:r>
            <a:endParaRPr lang="en-US" dirty="0">
              <a:effectLst>
                <a:outerShdw blurRad="38100" dist="38100" dir="2700000" algn="tl">
                  <a:srgbClr val="000000">
                    <a:alpha val="43137"/>
                  </a:srgbClr>
                </a:outerShdw>
              </a:effectLst>
            </a:endParaRPr>
          </a:p>
          <a:p>
            <a:pPr>
              <a:buNone/>
              <a:defRPr/>
            </a:pPr>
            <a:r>
              <a:rPr lang="en-US" dirty="0">
                <a:effectLst>
                  <a:outerShdw blurRad="38100" dist="38100" dir="2700000" algn="tl">
                    <a:srgbClr val="000000">
                      <a:alpha val="43137"/>
                    </a:srgbClr>
                  </a:outerShdw>
                </a:effectLst>
              </a:rPr>
              <a:t>Server</a:t>
            </a:r>
          </a:p>
          <a:p>
            <a:pPr>
              <a:buNone/>
              <a:defRPr/>
            </a:pPr>
            <a:endParaRPr lang="en-US" dirty="0" smtClean="0">
              <a:effectLst>
                <a:outerShdw blurRad="38100" dist="38100" dir="2700000" algn="tl">
                  <a:srgbClr val="000000">
                    <a:alpha val="43137"/>
                  </a:srgbClr>
                </a:outerShdw>
              </a:effectLst>
            </a:endParaRPr>
          </a:p>
          <a:p>
            <a:pPr>
              <a:buNone/>
              <a:defRPr/>
            </a:pPr>
            <a:endParaRPr lang="en-US" dirty="0" smtClean="0">
              <a:effectLst>
                <a:outerShdw blurRad="38100" dist="38100" dir="2700000" algn="tl">
                  <a:srgbClr val="000000">
                    <a:alpha val="43137"/>
                  </a:srgbClr>
                </a:outerShdw>
              </a:effectLst>
            </a:endParaRPr>
          </a:p>
          <a:p>
            <a:pPr>
              <a:buNone/>
              <a:defRPr/>
            </a:pPr>
            <a:endParaRPr lang="en-US" dirty="0">
              <a:effectLst>
                <a:outerShdw blurRad="38100" dist="38100" dir="2700000" algn="tl">
                  <a:srgbClr val="000000">
                    <a:alpha val="43137"/>
                  </a:srgbClr>
                </a:outerShdw>
              </a:effectLst>
            </a:endParaRPr>
          </a:p>
          <a:p>
            <a:pPr>
              <a:buNone/>
              <a:defRPr/>
            </a:pPr>
            <a:endParaRPr lang="en-US" dirty="0">
              <a:effectLst>
                <a:outerShdw blurRad="38100" dist="38100" dir="2700000" algn="tl">
                  <a:srgbClr val="000000">
                    <a:alpha val="43137"/>
                  </a:srgbClr>
                </a:outerShdw>
              </a:effectLst>
            </a:endParaRPr>
          </a:p>
        </p:txBody>
      </p:sp>
      <p:pic>
        <p:nvPicPr>
          <p:cNvPr id="6" name="Picture 4" descr="GPEdit.jpg"/>
          <p:cNvPicPr>
            <a:picLocks noChangeAspect="1"/>
          </p:cNvPicPr>
          <p:nvPr/>
        </p:nvPicPr>
        <p:blipFill>
          <a:blip r:embed="rId3" cstate="print"/>
          <a:stretch>
            <a:fillRect/>
          </a:stretch>
        </p:blipFill>
        <p:spPr bwMode="auto">
          <a:xfrm>
            <a:off x="1535114" y="1417163"/>
            <a:ext cx="1025525" cy="676275"/>
          </a:xfrm>
          <a:prstGeom prst="rect">
            <a:avLst/>
          </a:prstGeom>
          <a:noFill/>
          <a:ln>
            <a:noFill/>
          </a:ln>
          <a:effectLst>
            <a:outerShdw blurRad="76200" dir="18900000" sy="23000" kx="-1200000" algn="bl" rotWithShape="0">
              <a:prstClr val="black">
                <a:alpha val="20000"/>
              </a:prstClr>
            </a:outerShdw>
          </a:effectLst>
        </p:spPr>
      </p:pic>
      <p:sp>
        <p:nvSpPr>
          <p:cNvPr id="7" name="Rounded Rectangle 9"/>
          <p:cNvSpPr/>
          <p:nvPr/>
        </p:nvSpPr>
        <p:spPr bwMode="auto">
          <a:xfrm>
            <a:off x="5686425" y="4828699"/>
            <a:ext cx="1198563" cy="1083290"/>
          </a:xfrm>
          <a:prstGeom prst="roundRect">
            <a:avLst>
              <a:gd name="adj" fmla="val 2086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oAutofit/>
          </a:bodyPr>
          <a:lstStyle/>
          <a:p>
            <a:pPr algn="ctr">
              <a:buNone/>
              <a:defRPr/>
            </a:pPr>
            <a:endParaRPr lang="en-US" sz="1400" dirty="0" smtClean="0">
              <a:solidFill>
                <a:schemeClr val="tx1"/>
              </a:solidFill>
              <a:effectLst>
                <a:outerShdw blurRad="38100" dist="38100" dir="2700000" algn="tl">
                  <a:srgbClr val="000000">
                    <a:alpha val="43137"/>
                  </a:srgbClr>
                </a:outerShdw>
              </a:effectLst>
            </a:endParaRPr>
          </a:p>
          <a:p>
            <a:pPr algn="ctr">
              <a:buNone/>
              <a:defRPr/>
            </a:pPr>
            <a:r>
              <a:rPr lang="en-US" sz="1400" dirty="0" smtClean="0">
                <a:solidFill>
                  <a:schemeClr val="tx1"/>
                </a:solidFill>
                <a:effectLst>
                  <a:outerShdw blurRad="38100" dist="38100" dir="2700000" algn="tl">
                    <a:srgbClr val="000000">
                      <a:alpha val="43137"/>
                    </a:srgbClr>
                  </a:outerShdw>
                </a:effectLst>
              </a:rPr>
              <a:t>OMA </a:t>
            </a:r>
            <a:r>
              <a:rPr lang="en-US" sz="1400" dirty="0">
                <a:solidFill>
                  <a:schemeClr val="tx1"/>
                </a:solidFill>
                <a:effectLst>
                  <a:outerShdw blurRad="38100" dist="38100" dir="2700000" algn="tl">
                    <a:srgbClr val="000000">
                      <a:alpha val="43137"/>
                    </a:srgbClr>
                  </a:outerShdw>
                </a:effectLst>
              </a:rPr>
              <a:t>Proxy </a:t>
            </a:r>
            <a:r>
              <a:rPr lang="en-US" sz="1400" dirty="0" smtClean="0">
                <a:solidFill>
                  <a:schemeClr val="tx1"/>
                </a:solidFill>
                <a:effectLst>
                  <a:outerShdw blurRad="38100" dist="38100" dir="2700000" algn="tl">
                    <a:srgbClr val="000000">
                      <a:alpha val="43137"/>
                    </a:srgbClr>
                  </a:outerShdw>
                </a:effectLst>
              </a:rPr>
              <a:t>Engine</a:t>
            </a:r>
          </a:p>
          <a:p>
            <a:pPr algn="ctr">
              <a:buNone/>
              <a:defRPr/>
            </a:pPr>
            <a:endParaRPr lang="en-US" sz="1400" dirty="0">
              <a:solidFill>
                <a:schemeClr val="tx1"/>
              </a:solidFill>
              <a:effectLst>
                <a:outerShdw blurRad="38100" dist="38100" dir="2700000" algn="tl">
                  <a:srgbClr val="000000">
                    <a:alpha val="43137"/>
                  </a:srgbClr>
                </a:outerShdw>
              </a:effectLst>
            </a:endParaRPr>
          </a:p>
        </p:txBody>
      </p:sp>
      <p:sp>
        <p:nvSpPr>
          <p:cNvPr id="8" name="Rounded Rectangle 10"/>
          <p:cNvSpPr/>
          <p:nvPr/>
        </p:nvSpPr>
        <p:spPr bwMode="auto">
          <a:xfrm>
            <a:off x="3873501" y="1490188"/>
            <a:ext cx="3433763" cy="733425"/>
          </a:xfrm>
          <a:prstGeom prst="roundRect">
            <a:avLst>
              <a:gd name="adj" fmla="val 2086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cap="flat" cmpd="sng" algn="ctr">
            <a:prstDash val="solid"/>
            <a:round/>
            <a:headEnd type="none" w="med" len="med"/>
            <a:tailEnd type="none" w="med" len="med"/>
          </a:ln>
          <a:effectLst>
            <a:outerShdw blurRad="50800" dist="38100" dir="2700000" algn="tl" rotWithShape="0">
              <a:prstClr val="black">
                <a:alpha val="40000"/>
              </a:prstClr>
            </a:outerShdw>
          </a:effectLst>
        </p:spPr>
        <p:txBody>
          <a:bodyPr>
            <a:noAutofit/>
          </a:bodyPr>
          <a:lstStyle/>
          <a:p>
            <a:pPr>
              <a:defRPr/>
            </a:pPr>
            <a:endParaRPr lang="en-US"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9" name="Rounded Rectangle 11"/>
          <p:cNvSpPr/>
          <p:nvPr/>
        </p:nvSpPr>
        <p:spPr bwMode="auto">
          <a:xfrm>
            <a:off x="3881439" y="2222026"/>
            <a:ext cx="3417887" cy="524173"/>
          </a:xfrm>
          <a:prstGeom prst="roundRect">
            <a:avLst>
              <a:gd name="adj" fmla="val 20869"/>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9525" cap="flat" cmpd="sng" algn="ctr">
            <a:prstDash val="solid"/>
            <a:round/>
            <a:headEnd type="none" w="med" len="med"/>
            <a:tailEnd type="none" w="med" len="med"/>
          </a:ln>
          <a:effectLst>
            <a:outerShdw blurRad="50800" dist="38100" dir="2700000" algn="tl" rotWithShape="0">
              <a:prstClr val="black">
                <a:alpha val="40000"/>
              </a:prstClr>
            </a:outerShdw>
          </a:effectLst>
        </p:spPr>
        <p:txBody>
          <a:bodyPr anchor="ctr" anchorCtr="1">
            <a:noAutofit/>
          </a:bodyPr>
          <a:lstStyle/>
          <a:p>
            <a:pPr>
              <a:buNone/>
              <a:defRPr/>
            </a:pPr>
            <a:r>
              <a:rPr lang="en-US" sz="2400" dirty="0">
                <a:effectLst>
                  <a:outerShdw blurRad="38100" dist="38100" dir="2700000" algn="tl">
                    <a:srgbClr val="000000">
                      <a:alpha val="43137"/>
                    </a:srgbClr>
                  </a:outerShdw>
                </a:effectLst>
              </a:rPr>
              <a:t>SYSVOL</a:t>
            </a:r>
          </a:p>
        </p:txBody>
      </p:sp>
      <p:pic>
        <p:nvPicPr>
          <p:cNvPr id="10" name="Picture 4"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4243388" y="4793776"/>
            <a:ext cx="754062" cy="909637"/>
          </a:xfrm>
          <a:prstGeom prst="rect">
            <a:avLst/>
          </a:prstGeom>
          <a:noFill/>
          <a:effectLst>
            <a:outerShdw blurRad="50800" dist="38100" dir="2700000" algn="tl" rotWithShape="0">
              <a:prstClr val="black">
                <a:alpha val="40000"/>
              </a:prstClr>
            </a:outerShdw>
          </a:effectLst>
        </p:spPr>
      </p:pic>
      <p:sp>
        <p:nvSpPr>
          <p:cNvPr id="11" name="Rounded Rectangle 15"/>
          <p:cNvSpPr/>
          <p:nvPr/>
        </p:nvSpPr>
        <p:spPr bwMode="auto">
          <a:xfrm>
            <a:off x="5665788" y="3355499"/>
            <a:ext cx="1220787" cy="594062"/>
          </a:xfrm>
          <a:prstGeom prst="roundRect">
            <a:avLst>
              <a:gd name="adj" fmla="val 20869"/>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9525" cap="flat" cmpd="sng" algn="ctr">
            <a:prstDash val="solid"/>
            <a:round/>
            <a:headEnd type="none" w="med" len="med"/>
            <a:tailEnd type="none" w="med" len="med"/>
          </a:ln>
          <a:effectLst>
            <a:outerShdw blurRad="63500" sx="102000" sy="102000" algn="ctr" rotWithShape="0">
              <a:prstClr val="black">
                <a:alpha val="40000"/>
              </a:prstClr>
            </a:outerShdw>
          </a:effectLst>
        </p:spPr>
        <p:txBody>
          <a:bodyPr>
            <a:noAutofit/>
          </a:bodyPr>
          <a:lstStyle/>
          <a:p>
            <a:pPr algn="ctr">
              <a:buNone/>
              <a:defRPr/>
            </a:pPr>
            <a:r>
              <a:rPr lang="en-US" sz="1400" dirty="0">
                <a:effectLst>
                  <a:outerShdw blurRad="38100" dist="38100" dir="2700000" algn="tl">
                    <a:srgbClr val="000000">
                      <a:alpha val="43137"/>
                    </a:srgbClr>
                  </a:outerShdw>
                </a:effectLst>
              </a:rPr>
              <a:t>Group Policy Driver</a:t>
            </a:r>
          </a:p>
        </p:txBody>
      </p:sp>
      <p:sp>
        <p:nvSpPr>
          <p:cNvPr id="12" name="Right Arrow 18"/>
          <p:cNvSpPr/>
          <p:nvPr/>
        </p:nvSpPr>
        <p:spPr bwMode="auto">
          <a:xfrm rot="987931">
            <a:off x="2811463" y="1626593"/>
            <a:ext cx="914400" cy="733663"/>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effectLst>
                <a:glow rad="228600">
                  <a:schemeClr val="bg1">
                    <a:alpha val="40000"/>
                  </a:schemeClr>
                </a:glow>
                <a:outerShdw blurRad="63500" algn="ctr" rotWithShape="0">
                  <a:prstClr val="black">
                    <a:alpha val="40000"/>
                  </a:prstClr>
                </a:outerShdw>
              </a:effectLst>
            </a:endParaRPr>
          </a:p>
        </p:txBody>
      </p:sp>
      <p:sp>
        <p:nvSpPr>
          <p:cNvPr id="13" name="Right Arrow 20"/>
          <p:cNvSpPr/>
          <p:nvPr/>
        </p:nvSpPr>
        <p:spPr bwMode="auto">
          <a:xfrm rot="12738492">
            <a:off x="2786063" y="4116588"/>
            <a:ext cx="914400" cy="733663"/>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4" name="Right Arrow 22"/>
          <p:cNvSpPr/>
          <p:nvPr/>
        </p:nvSpPr>
        <p:spPr bwMode="auto">
          <a:xfrm rot="5400000">
            <a:off x="5984081" y="4146108"/>
            <a:ext cx="584200" cy="723834"/>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5" name="Right Arrow 23"/>
          <p:cNvSpPr/>
          <p:nvPr/>
        </p:nvSpPr>
        <p:spPr bwMode="auto">
          <a:xfrm rot="10800000">
            <a:off x="5010150" y="4881763"/>
            <a:ext cx="584200" cy="733663"/>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6" name="Right Arrow 25"/>
          <p:cNvSpPr/>
          <p:nvPr/>
        </p:nvSpPr>
        <p:spPr bwMode="auto">
          <a:xfrm rot="8570626">
            <a:off x="2854325" y="2509244"/>
            <a:ext cx="914400" cy="733663"/>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7" name="Right Arrow 26"/>
          <p:cNvSpPr/>
          <p:nvPr/>
        </p:nvSpPr>
        <p:spPr bwMode="auto">
          <a:xfrm rot="5400000">
            <a:off x="5984875" y="2713390"/>
            <a:ext cx="582612" cy="723834"/>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8" name="Right Arrow 28"/>
          <p:cNvSpPr/>
          <p:nvPr/>
        </p:nvSpPr>
        <p:spPr bwMode="auto">
          <a:xfrm>
            <a:off x="6985000" y="5092226"/>
            <a:ext cx="731838" cy="733663"/>
          </a:xfrm>
          <a:prstGeom prst="rightArrow">
            <a:avLst/>
          </a:prstGeom>
          <a:gradFill flip="none" rotWithShape="1">
            <a:gsLst>
              <a:gs pos="0">
                <a:schemeClr val="accent2"/>
              </a:gs>
              <a:gs pos="50000">
                <a:schemeClr val="accent2">
                  <a:alpha val="90000"/>
                </a:schemeClr>
              </a:gs>
              <a:gs pos="100000">
                <a:schemeClr val="accent2">
                  <a:tint val="23500"/>
                  <a:satMod val="160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a:solidFill>
                <a:schemeClr val="dk1"/>
              </a:solidFill>
              <a:effectLst>
                <a:glow rad="228600">
                  <a:schemeClr val="bg1">
                    <a:alpha val="40000"/>
                  </a:schemeClr>
                </a:glow>
                <a:outerShdw blurRad="63500" algn="ctr" rotWithShape="0">
                  <a:prstClr val="black">
                    <a:alpha val="40000"/>
                  </a:prstClr>
                </a:outerShdw>
              </a:effectLst>
            </a:endParaRPr>
          </a:p>
        </p:txBody>
      </p:sp>
      <p:sp>
        <p:nvSpPr>
          <p:cNvPr id="19" name="TextBox 29"/>
          <p:cNvSpPr txBox="1">
            <a:spLocks noChangeArrowheads="1"/>
          </p:cNvSpPr>
          <p:nvPr/>
        </p:nvSpPr>
        <p:spPr bwMode="auto">
          <a:xfrm>
            <a:off x="1217614" y="2123600"/>
            <a:ext cx="1660525" cy="584775"/>
          </a:xfrm>
          <a:prstGeom prst="rect">
            <a:avLst/>
          </a:prstGeom>
          <a:noFill/>
          <a:ln w="9525">
            <a:noFill/>
            <a:miter lim="800000"/>
            <a:headEnd/>
            <a:tailEnd/>
          </a:ln>
        </p:spPr>
        <p:txBody>
          <a:bodyPr>
            <a:spAutoFit/>
          </a:bodyPr>
          <a:lstStyle/>
          <a:p>
            <a:pPr algn="ctr">
              <a:buNone/>
            </a:pPr>
            <a:r>
              <a:rPr lang="en-US" sz="1600" dirty="0">
                <a:effectLst>
                  <a:outerShdw blurRad="38100" dist="38100" dir="2700000" algn="tl">
                    <a:srgbClr val="000000">
                      <a:alpha val="43137"/>
                    </a:srgbClr>
                  </a:outerShdw>
                </a:effectLst>
              </a:rPr>
              <a:t>Group Policy Editor</a:t>
            </a:r>
          </a:p>
        </p:txBody>
      </p:sp>
      <p:grpSp>
        <p:nvGrpSpPr>
          <p:cNvPr id="20" name="Group 43"/>
          <p:cNvGrpSpPr>
            <a:grpSpLocks/>
          </p:cNvGrpSpPr>
          <p:nvPr/>
        </p:nvGrpSpPr>
        <p:grpSpPr bwMode="auto">
          <a:xfrm>
            <a:off x="1449389" y="3344389"/>
            <a:ext cx="1196975" cy="1272917"/>
            <a:chOff x="1449553" y="3143827"/>
            <a:chExt cx="1197033" cy="1271948"/>
          </a:xfrm>
        </p:grpSpPr>
        <p:pic>
          <p:nvPicPr>
            <p:cNvPr id="21" name="Picture 5" descr="GPMC.jpg"/>
            <p:cNvPicPr>
              <a:picLocks noChangeAspect="1"/>
            </p:cNvPicPr>
            <p:nvPr/>
          </p:nvPicPr>
          <p:blipFill>
            <a:blip r:embed="rId5" cstate="print"/>
            <a:stretch>
              <a:fillRect/>
            </a:stretch>
          </p:blipFill>
          <p:spPr bwMode="auto">
            <a:xfrm>
              <a:off x="1449553" y="3143827"/>
              <a:ext cx="1197033" cy="856598"/>
            </a:xfrm>
            <a:prstGeom prst="rect">
              <a:avLst/>
            </a:prstGeom>
            <a:noFill/>
            <a:ln>
              <a:noFill/>
            </a:ln>
            <a:effectLst>
              <a:outerShdw blurRad="76200" dir="18900000" sy="23000" kx="-1200000" algn="bl" rotWithShape="0">
                <a:prstClr val="black">
                  <a:alpha val="20000"/>
                </a:prstClr>
              </a:outerShdw>
            </a:effectLst>
          </p:spPr>
        </p:pic>
        <p:sp>
          <p:nvSpPr>
            <p:cNvPr id="22" name="TextBox 30"/>
            <p:cNvSpPr txBox="1">
              <a:spLocks noChangeArrowheads="1"/>
            </p:cNvSpPr>
            <p:nvPr/>
          </p:nvSpPr>
          <p:spPr bwMode="auto">
            <a:xfrm>
              <a:off x="1647960" y="4077479"/>
              <a:ext cx="704073" cy="338296"/>
            </a:xfrm>
            <a:prstGeom prst="rect">
              <a:avLst/>
            </a:prstGeom>
            <a:noFill/>
            <a:ln w="9525">
              <a:noFill/>
              <a:miter lim="800000"/>
              <a:headEnd/>
              <a:tailEnd/>
            </a:ln>
          </p:spPr>
          <p:txBody>
            <a:bodyPr wrap="none">
              <a:spAutoFit/>
            </a:bodyPr>
            <a:lstStyle/>
            <a:p>
              <a:pPr>
                <a:buNone/>
              </a:pPr>
              <a:r>
                <a:rPr lang="en-US" sz="1600" dirty="0">
                  <a:effectLst>
                    <a:outerShdw blurRad="38100" dist="38100" dir="2700000" algn="tl">
                      <a:srgbClr val="000000">
                        <a:alpha val="43137"/>
                      </a:srgbClr>
                    </a:outerShdw>
                  </a:effectLst>
                </a:rPr>
                <a:t>GPMC</a:t>
              </a:r>
            </a:p>
          </p:txBody>
        </p:sp>
      </p:grpSp>
      <p:sp>
        <p:nvSpPr>
          <p:cNvPr id="23" name="TextBox 31"/>
          <p:cNvSpPr txBox="1">
            <a:spLocks noChangeArrowheads="1"/>
          </p:cNvSpPr>
          <p:nvPr/>
        </p:nvSpPr>
        <p:spPr bwMode="auto">
          <a:xfrm>
            <a:off x="7381876" y="5585936"/>
            <a:ext cx="1160463" cy="738664"/>
          </a:xfrm>
          <a:prstGeom prst="rect">
            <a:avLst/>
          </a:prstGeom>
          <a:noFill/>
          <a:ln w="9525">
            <a:noFill/>
            <a:miter lim="800000"/>
            <a:headEnd/>
            <a:tailEnd/>
          </a:ln>
        </p:spPr>
        <p:txBody>
          <a:bodyPr>
            <a:spAutoFit/>
          </a:bodyPr>
          <a:lstStyle/>
          <a:p>
            <a:pPr algn="ctr">
              <a:buNone/>
            </a:pPr>
            <a:r>
              <a:rPr lang="en-US" sz="1400" dirty="0">
                <a:effectLst>
                  <a:outerShdw blurRad="38100" dist="38100" dir="2700000" algn="tl">
                    <a:srgbClr val="000000">
                      <a:alpha val="43137"/>
                    </a:srgbClr>
                  </a:outerShdw>
                </a:effectLst>
              </a:rPr>
              <a:t>Windows Mobile Device</a:t>
            </a:r>
          </a:p>
        </p:txBody>
      </p:sp>
      <p:sp>
        <p:nvSpPr>
          <p:cNvPr id="24" name="TextBox 32"/>
          <p:cNvSpPr txBox="1">
            <a:spLocks noChangeArrowheads="1"/>
          </p:cNvSpPr>
          <p:nvPr/>
        </p:nvSpPr>
        <p:spPr bwMode="auto">
          <a:xfrm>
            <a:off x="4086225" y="5631974"/>
            <a:ext cx="851515" cy="307777"/>
          </a:xfrm>
          <a:prstGeom prst="rect">
            <a:avLst/>
          </a:prstGeom>
          <a:noFill/>
          <a:ln w="9525">
            <a:noFill/>
            <a:miter lim="800000"/>
            <a:headEnd/>
            <a:tailEnd/>
          </a:ln>
        </p:spPr>
        <p:txBody>
          <a:bodyPr wrap="none">
            <a:spAutoFit/>
          </a:bodyPr>
          <a:lstStyle/>
          <a:p>
            <a:pPr>
              <a:buNone/>
            </a:pPr>
            <a:r>
              <a:rPr lang="en-US" sz="1400" dirty="0" smtClean="0">
                <a:effectLst>
                  <a:outerShdw blurRad="38100" dist="38100" dir="2700000" algn="tl">
                    <a:srgbClr val="000000">
                      <a:alpha val="43137"/>
                    </a:srgbClr>
                  </a:outerShdw>
                </a:effectLst>
              </a:rPr>
              <a:t>MDM DB</a:t>
            </a:r>
            <a:endParaRPr lang="en-US" sz="1400" dirty="0">
              <a:effectLst>
                <a:outerShdw blurRad="38100" dist="38100" dir="2700000" algn="tl">
                  <a:srgbClr val="000000">
                    <a:alpha val="43137"/>
                  </a:srgbClr>
                </a:outerShdw>
              </a:effectLst>
            </a:endParaRPr>
          </a:p>
        </p:txBody>
      </p:sp>
      <p:pic>
        <p:nvPicPr>
          <p:cNvPr id="25" name="Picture 2"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1895476" y="1499711"/>
            <a:ext cx="212725" cy="458788"/>
          </a:xfrm>
          <a:prstGeom prst="rect">
            <a:avLst/>
          </a:prstGeom>
          <a:noFill/>
          <a:ln w="9525">
            <a:noFill/>
            <a:miter lim="800000"/>
            <a:headEnd/>
            <a:tailEnd/>
          </a:ln>
        </p:spPr>
      </p:pic>
      <p:pic>
        <p:nvPicPr>
          <p:cNvPr id="26" name="Picture 33"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1901826" y="1504476"/>
            <a:ext cx="212725" cy="458787"/>
          </a:xfrm>
          <a:prstGeom prst="rect">
            <a:avLst/>
          </a:prstGeom>
          <a:noFill/>
          <a:ln w="9525">
            <a:noFill/>
            <a:miter lim="800000"/>
            <a:headEnd/>
            <a:tailEnd/>
          </a:ln>
        </p:spPr>
      </p:pic>
      <p:pic>
        <p:nvPicPr>
          <p:cNvPr id="27" name="Picture 34"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4211638" y="1615599"/>
            <a:ext cx="214312" cy="457200"/>
          </a:xfrm>
          <a:prstGeom prst="rect">
            <a:avLst/>
          </a:prstGeom>
          <a:noFill/>
          <a:ln w="9525">
            <a:noFill/>
            <a:miter lim="800000"/>
            <a:headEnd/>
            <a:tailEnd/>
          </a:ln>
        </p:spPr>
      </p:pic>
      <p:pic>
        <p:nvPicPr>
          <p:cNvPr id="28" name="Picture 35"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4230688" y="2212501"/>
            <a:ext cx="214312" cy="458787"/>
          </a:xfrm>
          <a:prstGeom prst="rect">
            <a:avLst/>
          </a:prstGeom>
          <a:noFill/>
          <a:ln w="9525">
            <a:noFill/>
            <a:miter lim="800000"/>
            <a:headEnd/>
            <a:tailEnd/>
          </a:ln>
        </p:spPr>
      </p:pic>
      <p:pic>
        <p:nvPicPr>
          <p:cNvPr id="29" name="Picture 36"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6610351" y="5001736"/>
            <a:ext cx="212725" cy="458788"/>
          </a:xfrm>
          <a:prstGeom prst="rect">
            <a:avLst/>
          </a:prstGeom>
          <a:noFill/>
          <a:ln w="9525">
            <a:noFill/>
            <a:miter lim="800000"/>
            <a:headEnd/>
            <a:tailEnd/>
          </a:ln>
        </p:spPr>
      </p:pic>
      <p:pic>
        <p:nvPicPr>
          <p:cNvPr id="30" name="Picture 37"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4206876" y="1620361"/>
            <a:ext cx="212725" cy="458788"/>
          </a:xfrm>
          <a:prstGeom prst="rect">
            <a:avLst/>
          </a:prstGeom>
          <a:noFill/>
          <a:ln w="9525">
            <a:noFill/>
            <a:miter lim="800000"/>
            <a:headEnd/>
            <a:tailEnd/>
          </a:ln>
        </p:spPr>
      </p:pic>
      <p:pic>
        <p:nvPicPr>
          <p:cNvPr id="31" name="Picture 38"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4222751" y="2226786"/>
            <a:ext cx="214313" cy="458788"/>
          </a:xfrm>
          <a:prstGeom prst="rect">
            <a:avLst/>
          </a:prstGeom>
          <a:noFill/>
          <a:ln w="9525">
            <a:noFill/>
            <a:miter lim="800000"/>
            <a:headEnd/>
            <a:tailEnd/>
          </a:ln>
        </p:spPr>
      </p:pic>
      <p:pic>
        <p:nvPicPr>
          <p:cNvPr id="32" name="Picture 39"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4500563" y="5054124"/>
            <a:ext cx="214312" cy="457200"/>
          </a:xfrm>
          <a:prstGeom prst="rect">
            <a:avLst/>
          </a:prstGeom>
          <a:noFill/>
          <a:ln w="9525">
            <a:noFill/>
            <a:miter lim="800000"/>
            <a:headEnd/>
            <a:tailEnd/>
          </a:ln>
        </p:spPr>
      </p:pic>
      <p:pic>
        <p:nvPicPr>
          <p:cNvPr id="33" name="Picture 41"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6591301" y="3411061"/>
            <a:ext cx="212725" cy="458788"/>
          </a:xfrm>
          <a:prstGeom prst="rect">
            <a:avLst/>
          </a:prstGeom>
          <a:noFill/>
          <a:ln w="9525">
            <a:noFill/>
            <a:miter lim="800000"/>
            <a:headEnd/>
            <a:tailEnd/>
          </a:ln>
        </p:spPr>
      </p:pic>
      <p:pic>
        <p:nvPicPr>
          <p:cNvPr id="34" name="Picture 42" descr="C:\Program Files\Microsoft Resource DVD Artwork\DVD_ART\Artwork_Imagery\HARDWARE_IMAGERY\Illustration - Misc Hardware\XML Icons\Document.png"/>
          <p:cNvPicPr>
            <a:picLocks noChangeAspect="1" noChangeArrowheads="1"/>
          </p:cNvPicPr>
          <p:nvPr/>
        </p:nvPicPr>
        <p:blipFill>
          <a:blip r:embed="rId6" cstate="print"/>
          <a:srcRect/>
          <a:stretch>
            <a:fillRect/>
          </a:stretch>
        </p:blipFill>
        <p:spPr bwMode="auto">
          <a:xfrm>
            <a:off x="6611939" y="4989036"/>
            <a:ext cx="212725" cy="458788"/>
          </a:xfrm>
          <a:prstGeom prst="rect">
            <a:avLst/>
          </a:prstGeom>
          <a:noFill/>
          <a:ln w="9525">
            <a:noFill/>
            <a:miter lim="800000"/>
            <a:headEnd/>
            <a:tailEnd/>
          </a:ln>
        </p:spPr>
      </p:pic>
      <p:sp>
        <p:nvSpPr>
          <p:cNvPr id="35" name="TextBox 34"/>
          <p:cNvSpPr txBox="1">
            <a:spLocks noChangeArrowheads="1"/>
          </p:cNvSpPr>
          <p:nvPr/>
        </p:nvSpPr>
        <p:spPr bwMode="auto">
          <a:xfrm rot="-2121518">
            <a:off x="2969113" y="2692420"/>
            <a:ext cx="805029" cy="276999"/>
          </a:xfrm>
          <a:prstGeom prst="rect">
            <a:avLst/>
          </a:prstGeom>
          <a:noFill/>
          <a:ln w="9525">
            <a:noFill/>
            <a:miter lim="800000"/>
            <a:headEnd/>
            <a:tailEnd/>
          </a:ln>
        </p:spPr>
        <p:txBody>
          <a:bodyPr wrap="none">
            <a:spAutoFit/>
          </a:bodyPr>
          <a:lstStyle/>
          <a:p>
            <a:pPr>
              <a:buNone/>
            </a:pPr>
            <a:r>
              <a:rPr lang="en-US" sz="1200" dirty="0"/>
              <a:t>Modeling</a:t>
            </a:r>
            <a:endParaRPr lang="en-US" dirty="0"/>
          </a:p>
        </p:txBody>
      </p:sp>
      <p:sp>
        <p:nvSpPr>
          <p:cNvPr id="36" name="TextBox 35"/>
          <p:cNvSpPr txBox="1">
            <a:spLocks noChangeArrowheads="1"/>
          </p:cNvSpPr>
          <p:nvPr/>
        </p:nvSpPr>
        <p:spPr bwMode="auto">
          <a:xfrm rot="1903110">
            <a:off x="2994479" y="4388955"/>
            <a:ext cx="630814" cy="276999"/>
          </a:xfrm>
          <a:prstGeom prst="rect">
            <a:avLst/>
          </a:prstGeom>
          <a:noFill/>
          <a:ln w="9525">
            <a:noFill/>
            <a:miter lim="800000"/>
            <a:headEnd/>
            <a:tailEnd/>
          </a:ln>
        </p:spPr>
        <p:txBody>
          <a:bodyPr wrap="none">
            <a:spAutoFit/>
          </a:bodyPr>
          <a:lstStyle/>
          <a:p>
            <a:pPr>
              <a:buNone/>
            </a:pPr>
            <a:r>
              <a:rPr lang="en-US" sz="1200" dirty="0"/>
              <a:t>Results</a:t>
            </a:r>
          </a:p>
        </p:txBody>
      </p:sp>
      <p:pic>
        <p:nvPicPr>
          <p:cNvPr id="37"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7" cstate="print"/>
          <a:srcRect/>
          <a:stretch>
            <a:fillRect/>
          </a:stretch>
        </p:blipFill>
        <p:spPr bwMode="auto">
          <a:xfrm>
            <a:off x="7593819" y="4970676"/>
            <a:ext cx="669925" cy="669925"/>
          </a:xfrm>
          <a:prstGeom prst="rect">
            <a:avLst/>
          </a:prstGeom>
          <a:noFill/>
        </p:spPr>
      </p:pic>
      <p:pic>
        <p:nvPicPr>
          <p:cNvPr id="38" name="Picture 2" descr="C:\Documents and Settings\Pennie\My Documents\ACERDATA (D)\Pennie's documents\MS Image\Boxshot_Logo\Windows Active Directory\Windows Active directory logo color reverse horiz.png"/>
          <p:cNvPicPr>
            <a:picLocks noChangeAspect="1" noChangeArrowheads="1"/>
          </p:cNvPicPr>
          <p:nvPr/>
        </p:nvPicPr>
        <p:blipFill>
          <a:blip r:embed="rId8" cstate="print"/>
          <a:srcRect/>
          <a:stretch>
            <a:fillRect/>
          </a:stretch>
        </p:blipFill>
        <p:spPr bwMode="auto">
          <a:xfrm>
            <a:off x="4489619" y="1586537"/>
            <a:ext cx="2201526" cy="540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2.77778E-7 -7.03704E-6 L 0.25209 0.01944 " pathEditMode="relative" ptsTypes="AA">
                                      <p:cBhvr>
                                        <p:cTn id="15" dur="2000" fill="hold"/>
                                        <p:tgtEl>
                                          <p:spTgt spid="25"/>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00121 0.00023 L 0.25469 0.10324 " pathEditMode="relative" rAng="0" ptsTypes="AA">
                                      <p:cBhvr>
                                        <p:cTn id="17" dur="2000" fill="hold"/>
                                        <p:tgtEl>
                                          <p:spTgt spid="26"/>
                                        </p:tgtEl>
                                        <p:attrNameLst>
                                          <p:attrName>ppt_x</p:attrName>
                                          <p:attrName>ppt_y</p:attrName>
                                        </p:attrNameLst>
                                      </p:cBhvr>
                                      <p:rCtr x="128" y="51"/>
                                    </p:animMotion>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9.25926E-6 L 0.21979 -0.00278 L 0.21667 0.24999 L 0.26042 0.24999 " pathEditMode="relative" ptsTypes="AAAA">
                                      <p:cBhvr>
                                        <p:cTn id="28" dur="2000" fill="hold"/>
                                        <p:tgtEl>
                                          <p:spTgt spid="27"/>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4.44444E-6 -3.7037E-7 L 0.21423 -0.00139 L 0.21527 0.18056 L 0.2552 0.18056 " pathEditMode="relative" rAng="0" ptsTypes="AAAA">
                                      <p:cBhvr>
                                        <p:cTn id="30" dur="2000" fill="hold"/>
                                        <p:tgtEl>
                                          <p:spTgt spid="28"/>
                                        </p:tgtEl>
                                        <p:attrNameLst>
                                          <p:attrName>ppt_x</p:attrName>
                                          <p:attrName>ppt_y</p:attrName>
                                        </p:attrNameLst>
                                      </p:cBhvr>
                                      <p:rCtr x="128" y="90"/>
                                    </p:animMotion>
                                  </p:childTnLst>
                                </p:cTn>
                              </p:par>
                            </p:childTnLst>
                          </p:cTn>
                        </p:par>
                        <p:par>
                          <p:cTn id="31" fill="hold">
                            <p:stCondLst>
                              <p:cond delay="4000"/>
                            </p:stCondLst>
                            <p:childTnLst>
                              <p:par>
                                <p:cTn id="32" presetID="3" presetClass="exit" presetSubtype="10" fill="hold" nodeType="afterEffect">
                                  <p:stCondLst>
                                    <p:cond delay="0"/>
                                  </p:stCondLst>
                                  <p:childTnLst>
                                    <p:animEffect transition="out" filter="blinds(horizontal)">
                                      <p:cBhvr>
                                        <p:cTn id="33" dur="1000"/>
                                        <p:tgtEl>
                                          <p:spTgt spid="28"/>
                                        </p:tgtEl>
                                      </p:cBhvr>
                                    </p:animEffect>
                                    <p:set>
                                      <p:cBhvr>
                                        <p:cTn id="34" dur="1" fill="hold">
                                          <p:stCondLst>
                                            <p:cond delay="999"/>
                                          </p:stCondLst>
                                        </p:cTn>
                                        <p:tgtEl>
                                          <p:spTgt spid="28"/>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1000"/>
                                        <p:tgtEl>
                                          <p:spTgt spid="27"/>
                                        </p:tgtEl>
                                      </p:cBhvr>
                                    </p:animEffect>
                                    <p:set>
                                      <p:cBhvr>
                                        <p:cTn id="37" dur="1" fill="hold">
                                          <p:stCondLst>
                                            <p:cond delay="999"/>
                                          </p:stCondLst>
                                        </p:cTn>
                                        <p:tgtEl>
                                          <p:spTgt spid="2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par>
                          <p:cTn id="41" fill="hold">
                            <p:stCondLst>
                              <p:cond delay="6000"/>
                            </p:stCondLst>
                            <p:childTnLst>
                              <p:par>
                                <p:cTn id="42" presetID="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par>
                          <p:cTn id="44" fill="hold">
                            <p:stCondLst>
                              <p:cond delay="6000"/>
                            </p:stCondLst>
                            <p:childTnLst>
                              <p:par>
                                <p:cTn id="45" presetID="0" presetClass="path" presetSubtype="0" accel="50000" decel="50000" fill="hold" nodeType="afterEffect">
                                  <p:stCondLst>
                                    <p:cond delay="0"/>
                                  </p:stCondLst>
                                  <p:childTnLst>
                                    <p:animMotion origin="layout" path="M 1.11111E-6 -3.33333E-6 L -0.04462 -3.33333E-6 L -0.04375 0.23588 L 0.00121 0.23287 " pathEditMode="relative" rAng="0" ptsTypes="AAAA">
                                      <p:cBhvr>
                                        <p:cTn id="46" dur="2000" fill="hold"/>
                                        <p:tgtEl>
                                          <p:spTgt spid="33"/>
                                        </p:tgtEl>
                                        <p:attrNameLst>
                                          <p:attrName>ppt_x</p:attrName>
                                          <p:attrName>ppt_y</p:attrName>
                                        </p:attrNameLst>
                                      </p:cBhvr>
                                      <p:rCtr x="-22" y="118"/>
                                    </p:animMotion>
                                  </p:childTnLst>
                                </p:cTn>
                              </p:par>
                            </p:childTnLst>
                          </p:cTn>
                        </p:par>
                        <p:par>
                          <p:cTn id="47" fill="hold">
                            <p:stCondLst>
                              <p:cond delay="8000"/>
                            </p:stCondLst>
                            <p:childTnLst>
                              <p:par>
                                <p:cTn id="48" presetID="1"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8000"/>
                            </p:stCondLst>
                            <p:childTnLst>
                              <p:par>
                                <p:cTn id="54" presetID="0" presetClass="path" presetSubtype="0" accel="50000" decel="50000" fill="hold" nodeType="afterEffect">
                                  <p:stCondLst>
                                    <p:cond delay="0"/>
                                  </p:stCondLst>
                                  <p:childTnLst>
                                    <p:animMotion origin="layout" path="M -0.00087 0.00092 L 0.12656 0.00092 " pathEditMode="relative" rAng="0" ptsTypes="AA">
                                      <p:cBhvr>
                                        <p:cTn id="55" dur="2000" fill="hold"/>
                                        <p:tgtEl>
                                          <p:spTgt spid="29"/>
                                        </p:tgtEl>
                                        <p:attrNameLst>
                                          <p:attrName>ppt_x</p:attrName>
                                          <p:attrName>ppt_y</p:attrName>
                                        </p:attrNameLst>
                                      </p:cBhvr>
                                      <p:rCtr x="64" y="0"/>
                                    </p:animMotion>
                                  </p:childTnLst>
                                </p:cTn>
                              </p:par>
                            </p:childTnLst>
                          </p:cTn>
                        </p:par>
                        <p:par>
                          <p:cTn id="56" fill="hold">
                            <p:stCondLst>
                              <p:cond delay="10000"/>
                            </p:stCondLst>
                            <p:childTnLst>
                              <p:par>
                                <p:cTn id="57" presetID="1"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33"/>
                                        </p:tgtEl>
                                        <p:attrNameLst>
                                          <p:attrName>style.visibility</p:attrName>
                                        </p:attrNameLst>
                                      </p:cBhvr>
                                      <p:to>
                                        <p:strVal val="hidden"/>
                                      </p:to>
                                    </p:set>
                                  </p:child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par>
                          <p:cTn id="64" fill="hold">
                            <p:stCondLst>
                              <p:cond delay="10000"/>
                            </p:stCondLst>
                            <p:childTnLst>
                              <p:par>
                                <p:cTn id="65" presetID="0" presetClass="path" presetSubtype="0" accel="50000" decel="50000" fill="hold" nodeType="afterEffect">
                                  <p:stCondLst>
                                    <p:cond delay="0"/>
                                  </p:stCondLst>
                                  <p:childTnLst>
                                    <p:animMotion origin="layout" path="M -0.00104 0.00278 L -0.23472 0.00857 " pathEditMode="relative" rAng="0" ptsTypes="AA">
                                      <p:cBhvr>
                                        <p:cTn id="66" dur="2000" fill="hold"/>
                                        <p:tgtEl>
                                          <p:spTgt spid="34"/>
                                        </p:tgtEl>
                                        <p:attrNameLst>
                                          <p:attrName>ppt_x</p:attrName>
                                          <p:attrName>ppt_y</p:attrName>
                                        </p:attrNameLst>
                                      </p:cBhvr>
                                      <p:rCtr x="-117" y="3"/>
                                    </p:animMotion>
                                  </p:child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par>
                          <p:cTn id="72" fill="hold">
                            <p:stCondLst>
                              <p:cond delay="12000"/>
                            </p:stCondLst>
                            <p:childTnLst>
                              <p:par>
                                <p:cTn id="73" presetID="1" presetClass="entr" presetSubtype="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par>
                          <p:cTn id="77" fill="hold">
                            <p:stCondLst>
                              <p:cond delay="12000"/>
                            </p:stCondLst>
                            <p:childTnLst>
                              <p:par>
                                <p:cTn id="78" presetID="0" presetClass="path" presetSubtype="0" accel="50000" decel="50000" fill="hold" nodeType="afterEffect">
                                  <p:stCondLst>
                                    <p:cond delay="0"/>
                                  </p:stCondLst>
                                  <p:childTnLst>
                                    <p:animMotion origin="layout" path="M 3.05556E-6 3.7037E-7 L -0.24844 0.27245 " pathEditMode="relative" rAng="0" ptsTypes="AA">
                                      <p:cBhvr>
                                        <p:cTn id="79" dur="2000" fill="hold"/>
                                        <p:tgtEl>
                                          <p:spTgt spid="30"/>
                                        </p:tgtEl>
                                        <p:attrNameLst>
                                          <p:attrName>ppt_x</p:attrName>
                                          <p:attrName>ppt_y</p:attrName>
                                        </p:attrNameLst>
                                      </p:cBhvr>
                                      <p:rCtr x="-124" y="136"/>
                                    </p:animMotion>
                                  </p:childTnLst>
                                </p:cTn>
                              </p:par>
                              <p:par>
                                <p:cTn id="80" presetID="0" presetClass="path" presetSubtype="0" accel="50000" decel="50000" fill="hold" nodeType="withEffect">
                                  <p:stCondLst>
                                    <p:cond delay="0"/>
                                  </p:stCondLst>
                                  <p:childTnLst>
                                    <p:animMotion origin="layout" path="M 4.44444E-6 -3.7037E-7 L -0.25139 0.18681 " pathEditMode="relative" rAng="0" ptsTypes="AA">
                                      <p:cBhvr>
                                        <p:cTn id="81" dur="2000" fill="hold"/>
                                        <p:tgtEl>
                                          <p:spTgt spid="31"/>
                                        </p:tgtEl>
                                        <p:attrNameLst>
                                          <p:attrName>ppt_x</p:attrName>
                                          <p:attrName>ppt_y</p:attrName>
                                        </p:attrNameLst>
                                      </p:cBhvr>
                                      <p:rCtr x="-126" y="93"/>
                                    </p:animMotion>
                                  </p:childTnLst>
                                </p:cTn>
                              </p:par>
                            </p:childTnLst>
                          </p:cTn>
                        </p:par>
                        <p:par>
                          <p:cTn id="82" fill="hold">
                            <p:stCondLst>
                              <p:cond delay="14000"/>
                            </p:stCondLst>
                            <p:childTnLst>
                              <p:par>
                                <p:cTn id="83" presetID="10" presetClass="exit" presetSubtype="0" fill="hold" nodeType="afterEffect">
                                  <p:stCondLst>
                                    <p:cond delay="0"/>
                                  </p:stCondLst>
                                  <p:childTnLst>
                                    <p:animEffect transition="out" filter="fade">
                                      <p:cBhvr>
                                        <p:cTn id="84" dur="1000"/>
                                        <p:tgtEl>
                                          <p:spTgt spid="30"/>
                                        </p:tgtEl>
                                      </p:cBhvr>
                                    </p:animEffect>
                                    <p:set>
                                      <p:cBhvr>
                                        <p:cTn id="85" dur="1" fill="hold">
                                          <p:stCondLst>
                                            <p:cond delay="999"/>
                                          </p:stCondLst>
                                        </p:cTn>
                                        <p:tgtEl>
                                          <p:spTgt spid="3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31"/>
                                        </p:tgtEl>
                                      </p:cBhvr>
                                    </p:animEffect>
                                    <p:set>
                                      <p:cBhvr>
                                        <p:cTn id="88" dur="1" fill="hold">
                                          <p:stCondLst>
                                            <p:cond delay="999"/>
                                          </p:stCondLst>
                                        </p:cTn>
                                        <p:tgtEl>
                                          <p:spTgt spid="31"/>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22" presetClass="entr" presetSubtype="4"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500"/>
                                        <p:tgtEl>
                                          <p:spTgt spid="13"/>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childTnLst>
                                </p:cTn>
                              </p:par>
                            </p:childTnLst>
                          </p:cTn>
                        </p:par>
                        <p:par>
                          <p:cTn id="96" fill="hold">
                            <p:stCondLst>
                              <p:cond delay="15000"/>
                            </p:stCondLst>
                            <p:childTnLst>
                              <p:par>
                                <p:cTn id="97" presetID="0" presetClass="path" presetSubtype="0" accel="50000" decel="50000" fill="hold" nodeType="afterEffect">
                                  <p:stCondLst>
                                    <p:cond delay="0"/>
                                  </p:stCondLst>
                                  <p:childTnLst>
                                    <p:animMotion origin="layout" path="M -0.00382 -0.00093 L -0.28142 -0.22778 " pathEditMode="relative" rAng="0" ptsTypes="AA">
                                      <p:cBhvr>
                                        <p:cTn id="98" dur="2000" fill="hold"/>
                                        <p:tgtEl>
                                          <p:spTgt spid="32"/>
                                        </p:tgtEl>
                                        <p:attrNameLst>
                                          <p:attrName>ppt_x</p:attrName>
                                          <p:attrName>ppt_y</p:attrName>
                                        </p:attrNameLst>
                                      </p:cBhvr>
                                      <p:rCtr x="-139"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展示</a:t>
            </a:r>
            <a:r>
              <a:rPr lang="en-US" altLang="zh-CN" dirty="0" smtClean="0"/>
              <a:t>SCMDM </a:t>
            </a:r>
            <a:r>
              <a:rPr lang="zh-CN" altLang="en-US" dirty="0" smtClean="0"/>
              <a:t>软件分发</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软件分发</a:t>
            </a:r>
            <a:endParaRPr lang="zh-CN" altLang="en-US" dirty="0"/>
          </a:p>
        </p:txBody>
      </p:sp>
      <p:pic>
        <p:nvPicPr>
          <p:cNvPr id="3" name="Picture 4" descr="C:\Program Files\Microsoft Resource DVD Artwork\DVD_ART\Artwork_Imagery\HARDWARE_IMAGERY\Illustration - Misc Hardware\XML Icons\Database blue.png"/>
          <p:cNvPicPr>
            <a:picLocks noChangeAspect="1" noChangeArrowheads="1"/>
          </p:cNvPicPr>
          <p:nvPr/>
        </p:nvPicPr>
        <p:blipFill>
          <a:blip r:embed="rId3" cstate="print">
            <a:lum contrast="-6000"/>
          </a:blip>
          <a:srcRect/>
          <a:stretch>
            <a:fillRect/>
          </a:stretch>
        </p:blipFill>
        <p:spPr bwMode="auto">
          <a:xfrm>
            <a:off x="7343049" y="570489"/>
            <a:ext cx="1057031" cy="816610"/>
          </a:xfrm>
          <a:prstGeom prst="rect">
            <a:avLst/>
          </a:prstGeom>
          <a:noFill/>
          <a:effectLst>
            <a:outerShdw blurRad="50800" dist="38100" dir="2700000" algn="tl" rotWithShape="0">
              <a:prstClr val="black">
                <a:alpha val="40000"/>
              </a:prstClr>
            </a:outerShdw>
          </a:effectLst>
        </p:spPr>
      </p:pic>
      <p:pic>
        <p:nvPicPr>
          <p:cNvPr id="5"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772065" y="1140968"/>
            <a:ext cx="956027" cy="1308247"/>
          </a:xfrm>
          <a:prstGeom prst="rect">
            <a:avLst/>
          </a:prstGeom>
          <a:noFill/>
        </p:spPr>
      </p:pic>
      <p:pic>
        <p:nvPicPr>
          <p:cNvPr id="6"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5" cstate="print"/>
          <a:srcRect/>
          <a:stretch>
            <a:fillRect/>
          </a:stretch>
        </p:blipFill>
        <p:spPr bwMode="auto">
          <a:xfrm>
            <a:off x="5972001" y="1698360"/>
            <a:ext cx="826091" cy="826091"/>
          </a:xfrm>
          <a:prstGeom prst="rect">
            <a:avLst/>
          </a:prstGeom>
          <a:noFill/>
        </p:spPr>
      </p:pic>
      <p:pic>
        <p:nvPicPr>
          <p:cNvPr id="7"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3040512" y="1202960"/>
            <a:ext cx="956027" cy="1308247"/>
          </a:xfrm>
          <a:prstGeom prst="rect">
            <a:avLst/>
          </a:prstGeom>
          <a:noFill/>
        </p:spPr>
      </p:pic>
      <p:pic>
        <p:nvPicPr>
          <p:cNvPr id="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5" cstate="print"/>
          <a:srcRect/>
          <a:stretch>
            <a:fillRect/>
          </a:stretch>
        </p:blipFill>
        <p:spPr bwMode="auto">
          <a:xfrm>
            <a:off x="3240448" y="1760352"/>
            <a:ext cx="826091" cy="826091"/>
          </a:xfrm>
          <a:prstGeom prst="rect">
            <a:avLst/>
          </a:prstGeom>
          <a:noFill/>
        </p:spPr>
      </p:pic>
      <p:pic>
        <p:nvPicPr>
          <p:cNvPr id="9"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5" cstate="print"/>
          <a:srcRect/>
          <a:stretch>
            <a:fillRect/>
          </a:stretch>
        </p:blipFill>
        <p:spPr bwMode="auto">
          <a:xfrm>
            <a:off x="488206" y="1554999"/>
            <a:ext cx="826091" cy="826091"/>
          </a:xfrm>
          <a:prstGeom prst="rect">
            <a:avLst/>
          </a:prstGeom>
          <a:noFill/>
        </p:spPr>
      </p:pic>
      <p:sp>
        <p:nvSpPr>
          <p:cNvPr id="10" name="TextBox 9"/>
          <p:cNvSpPr txBox="1"/>
          <p:nvPr/>
        </p:nvSpPr>
        <p:spPr>
          <a:xfrm>
            <a:off x="5370161" y="2544818"/>
            <a:ext cx="1666069" cy="400110"/>
          </a:xfrm>
          <a:prstGeom prst="rect">
            <a:avLst/>
          </a:prstGeom>
          <a:noFill/>
        </p:spPr>
        <p:txBody>
          <a:bodyPr wrap="square" rtlCol="0">
            <a:spAutoFit/>
          </a:bodyPr>
          <a:lstStyle/>
          <a:p>
            <a:pPr algn="ctr"/>
            <a:r>
              <a:rPr lang="en-US" sz="2000" dirty="0" smtClean="0">
                <a:solidFill>
                  <a:srgbClr val="99CC99"/>
                </a:solidFill>
              </a:rPr>
              <a:t>DM Server</a:t>
            </a:r>
            <a:endParaRPr lang="en-US" sz="2000" dirty="0">
              <a:solidFill>
                <a:srgbClr val="99CC99"/>
              </a:solidFill>
            </a:endParaRPr>
          </a:p>
        </p:txBody>
      </p:sp>
      <p:sp>
        <p:nvSpPr>
          <p:cNvPr id="11" name="TextBox 10"/>
          <p:cNvSpPr txBox="1"/>
          <p:nvPr/>
        </p:nvSpPr>
        <p:spPr>
          <a:xfrm>
            <a:off x="7393491" y="916134"/>
            <a:ext cx="983343" cy="369332"/>
          </a:xfrm>
          <a:prstGeom prst="rect">
            <a:avLst/>
          </a:prstGeom>
          <a:noFill/>
        </p:spPr>
        <p:txBody>
          <a:bodyPr wrap="square" rtlCol="0">
            <a:spAutoFit/>
          </a:bodyPr>
          <a:lstStyle/>
          <a:p>
            <a:pPr algn="ctr"/>
            <a:r>
              <a:rPr lang="en-US" dirty="0" smtClean="0">
                <a:ln>
                  <a:solidFill>
                    <a:schemeClr val="accent3">
                      <a:lumMod val="75000"/>
                    </a:schemeClr>
                  </a:solidFill>
                </a:ln>
                <a:effectLst>
                  <a:outerShdw blurRad="38100" dist="38100" dir="2700000" algn="tl">
                    <a:srgbClr val="000000">
                      <a:alpha val="43137"/>
                    </a:srgbClr>
                  </a:outerShdw>
                </a:effectLst>
                <a:latin typeface="Segoe" pitchFamily="34" charset="0"/>
              </a:rPr>
              <a:t>DB</a:t>
            </a:r>
            <a:endParaRPr lang="en-US" dirty="0">
              <a:ln>
                <a:solidFill>
                  <a:schemeClr val="accent3">
                    <a:lumMod val="75000"/>
                  </a:schemeClr>
                </a:solidFill>
              </a:ln>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2626023" y="2552566"/>
            <a:ext cx="1496526" cy="400110"/>
          </a:xfrm>
          <a:prstGeom prst="rect">
            <a:avLst/>
          </a:prstGeom>
          <a:noFill/>
        </p:spPr>
        <p:txBody>
          <a:bodyPr wrap="square" rtlCol="0">
            <a:spAutoFit/>
          </a:bodyPr>
          <a:lstStyle/>
          <a:p>
            <a:pPr algn="ctr"/>
            <a:r>
              <a:rPr lang="en-US" sz="2000" dirty="0" smtClean="0">
                <a:solidFill>
                  <a:srgbClr val="99CC99"/>
                </a:solidFill>
              </a:rPr>
              <a:t>GW Server</a:t>
            </a:r>
            <a:endParaRPr lang="en-US" sz="2000" dirty="0">
              <a:solidFill>
                <a:srgbClr val="99CC99"/>
              </a:solidFill>
            </a:endParaRPr>
          </a:p>
        </p:txBody>
      </p:sp>
      <p:sp>
        <p:nvSpPr>
          <p:cNvPr id="13" name="TextBox 12"/>
          <p:cNvSpPr txBox="1"/>
          <p:nvPr/>
        </p:nvSpPr>
        <p:spPr>
          <a:xfrm>
            <a:off x="4607976" y="1452114"/>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2</a:t>
            </a:r>
            <a:endParaRPr lang="en-US" dirty="0">
              <a:effectLst>
                <a:outerShdw blurRad="38100" dist="38100" dir="2700000" algn="tl">
                  <a:srgbClr val="000000">
                    <a:alpha val="43137"/>
                  </a:srgbClr>
                </a:outerShdw>
              </a:effectLst>
              <a:latin typeface="Segoe" pitchFamily="34" charset="0"/>
            </a:endParaRPr>
          </a:p>
        </p:txBody>
      </p:sp>
      <p:sp>
        <p:nvSpPr>
          <p:cNvPr id="14" name="Left-Right Arrow 29"/>
          <p:cNvSpPr/>
          <p:nvPr/>
        </p:nvSpPr>
        <p:spPr bwMode="auto">
          <a:xfrm>
            <a:off x="1153937" y="1876427"/>
            <a:ext cx="1802384" cy="171938"/>
          </a:xfrm>
          <a:prstGeom prst="lef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15" name="Left-Right Arrow 30"/>
          <p:cNvSpPr/>
          <p:nvPr/>
        </p:nvSpPr>
        <p:spPr bwMode="auto">
          <a:xfrm>
            <a:off x="3891949" y="1876427"/>
            <a:ext cx="1802384" cy="171938"/>
          </a:xfrm>
          <a:prstGeom prst="lef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16" name="Left-Right Arrow 31"/>
          <p:cNvSpPr/>
          <p:nvPr/>
        </p:nvSpPr>
        <p:spPr bwMode="auto">
          <a:xfrm rot="19755871" flipV="1">
            <a:off x="6492515" y="1724067"/>
            <a:ext cx="1441907" cy="179906"/>
          </a:xfrm>
          <a:prstGeom prst="lef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1900959" y="1434036"/>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1</a:t>
            </a:r>
            <a:endParaRPr lang="en-US" dirty="0">
              <a:effectLst>
                <a:outerShdw blurRad="38100" dist="38100" dir="2700000" algn="tl">
                  <a:srgbClr val="000000">
                    <a:alpha val="43137"/>
                  </a:srgbClr>
                </a:outerShdw>
              </a:effectLst>
              <a:latin typeface="Segoe" pitchFamily="34" charset="0"/>
            </a:endParaRPr>
          </a:p>
        </p:txBody>
      </p:sp>
      <p:sp>
        <p:nvSpPr>
          <p:cNvPr id="18" name="Rectangle 32"/>
          <p:cNvSpPr/>
          <p:nvPr/>
        </p:nvSpPr>
        <p:spPr>
          <a:xfrm>
            <a:off x="371474" y="3228945"/>
            <a:ext cx="8305800" cy="400110"/>
          </a:xfrm>
          <a:prstGeom prst="rect">
            <a:avLst/>
          </a:prstGeom>
        </p:spPr>
        <p:txBody>
          <a:bodyPr wrap="square">
            <a:spAutoFit/>
          </a:bodyPr>
          <a:lstStyle/>
          <a:p>
            <a:pPr lvl="0"/>
            <a:r>
              <a:rPr lang="en-US" sz="2000" dirty="0" smtClean="0">
                <a:solidFill>
                  <a:srgbClr val="99CC99"/>
                </a:solidFill>
              </a:rPr>
              <a:t>1. </a:t>
            </a:r>
            <a:r>
              <a:rPr lang="zh-CN" altLang="en-US" sz="2000" dirty="0" smtClean="0">
                <a:solidFill>
                  <a:srgbClr val="99CC99"/>
                </a:solidFill>
              </a:rPr>
              <a:t>设备已经连接到</a:t>
            </a:r>
            <a:r>
              <a:rPr lang="en-US" sz="2000" dirty="0" smtClean="0">
                <a:solidFill>
                  <a:srgbClr val="99CC99"/>
                </a:solidFill>
              </a:rPr>
              <a:t> GW Server</a:t>
            </a:r>
            <a:endParaRPr lang="en-US" sz="2000" dirty="0">
              <a:solidFill>
                <a:srgbClr val="99CC99"/>
              </a:solidFill>
            </a:endParaRPr>
          </a:p>
        </p:txBody>
      </p:sp>
      <p:sp>
        <p:nvSpPr>
          <p:cNvPr id="19" name="Rectangle 33"/>
          <p:cNvSpPr/>
          <p:nvPr/>
        </p:nvSpPr>
        <p:spPr>
          <a:xfrm>
            <a:off x="371474" y="3688274"/>
            <a:ext cx="8229600" cy="400110"/>
          </a:xfrm>
          <a:prstGeom prst="rect">
            <a:avLst/>
          </a:prstGeom>
        </p:spPr>
        <p:txBody>
          <a:bodyPr wrap="square">
            <a:spAutoFit/>
          </a:bodyPr>
          <a:lstStyle/>
          <a:p>
            <a:pPr lvl="0"/>
            <a:r>
              <a:rPr lang="en-US" sz="2000" dirty="0" smtClean="0">
                <a:solidFill>
                  <a:srgbClr val="99CC99"/>
                </a:solidFill>
              </a:rPr>
              <a:t>2. </a:t>
            </a:r>
            <a:r>
              <a:rPr lang="zh-CN" altLang="en-US" sz="2000" dirty="0" smtClean="0">
                <a:solidFill>
                  <a:srgbClr val="99CC99"/>
                </a:solidFill>
              </a:rPr>
              <a:t>设备连接</a:t>
            </a:r>
            <a:r>
              <a:rPr lang="en-US" sz="2000" dirty="0" smtClean="0">
                <a:solidFill>
                  <a:srgbClr val="99CC99"/>
                </a:solidFill>
              </a:rPr>
              <a:t> DM Server</a:t>
            </a:r>
            <a:endParaRPr lang="en-US" sz="2000" dirty="0">
              <a:solidFill>
                <a:srgbClr val="99CC99"/>
              </a:solidFill>
            </a:endParaRPr>
          </a:p>
        </p:txBody>
      </p:sp>
      <p:sp>
        <p:nvSpPr>
          <p:cNvPr id="20" name="Rectangle 34"/>
          <p:cNvSpPr/>
          <p:nvPr/>
        </p:nvSpPr>
        <p:spPr>
          <a:xfrm>
            <a:off x="371474" y="4147603"/>
            <a:ext cx="8772525" cy="400110"/>
          </a:xfrm>
          <a:prstGeom prst="rect">
            <a:avLst/>
          </a:prstGeom>
        </p:spPr>
        <p:txBody>
          <a:bodyPr wrap="square">
            <a:spAutoFit/>
          </a:bodyPr>
          <a:lstStyle/>
          <a:p>
            <a:pPr lvl="0"/>
            <a:r>
              <a:rPr lang="en-US" sz="2000" dirty="0" smtClean="0">
                <a:solidFill>
                  <a:srgbClr val="99CC99"/>
                </a:solidFill>
              </a:rPr>
              <a:t>3. DM Server </a:t>
            </a:r>
            <a:r>
              <a:rPr lang="zh-CN" altLang="en-US" sz="2000" dirty="0" smtClean="0">
                <a:solidFill>
                  <a:srgbClr val="99CC99"/>
                </a:solidFill>
              </a:rPr>
              <a:t>为设备获得</a:t>
            </a:r>
            <a:r>
              <a:rPr lang="en-US" sz="2000" dirty="0" smtClean="0">
                <a:solidFill>
                  <a:srgbClr val="99CC99"/>
                </a:solidFill>
              </a:rPr>
              <a:t> OMA DM </a:t>
            </a:r>
            <a:r>
              <a:rPr lang="zh-CN" altLang="en-US" sz="2000" dirty="0" smtClean="0">
                <a:solidFill>
                  <a:srgbClr val="99CC99"/>
                </a:solidFill>
              </a:rPr>
              <a:t>命令</a:t>
            </a:r>
            <a:endParaRPr lang="en-US" sz="2000" dirty="0">
              <a:solidFill>
                <a:srgbClr val="99CC99"/>
              </a:solidFill>
            </a:endParaRPr>
          </a:p>
        </p:txBody>
      </p:sp>
      <p:sp>
        <p:nvSpPr>
          <p:cNvPr id="21" name="Rectangle 35"/>
          <p:cNvSpPr/>
          <p:nvPr/>
        </p:nvSpPr>
        <p:spPr>
          <a:xfrm>
            <a:off x="371474" y="4606932"/>
            <a:ext cx="8688977" cy="707886"/>
          </a:xfrm>
          <a:prstGeom prst="rect">
            <a:avLst/>
          </a:prstGeom>
        </p:spPr>
        <p:txBody>
          <a:bodyPr wrap="square">
            <a:spAutoFit/>
          </a:bodyPr>
          <a:lstStyle/>
          <a:p>
            <a:pPr marL="228600" lvl="0" indent="-228600"/>
            <a:r>
              <a:rPr lang="en-US" sz="2000" dirty="0" smtClean="0">
                <a:solidFill>
                  <a:srgbClr val="99CC99"/>
                </a:solidFill>
              </a:rPr>
              <a:t>4. DM Server</a:t>
            </a:r>
            <a:r>
              <a:rPr lang="zh-CN" altLang="en-US" sz="2000" dirty="0" smtClean="0">
                <a:solidFill>
                  <a:srgbClr val="99CC99"/>
                </a:solidFill>
              </a:rPr>
              <a:t>为设备提供软件安装包</a:t>
            </a:r>
            <a:r>
              <a:rPr lang="en-US" sz="2000" dirty="0" smtClean="0">
                <a:solidFill>
                  <a:srgbClr val="99CC99"/>
                </a:solidFill>
              </a:rPr>
              <a:t>;</a:t>
            </a:r>
            <a:br>
              <a:rPr lang="en-US" sz="2000" dirty="0" smtClean="0">
                <a:solidFill>
                  <a:srgbClr val="99CC99"/>
                </a:solidFill>
              </a:rPr>
            </a:br>
            <a:r>
              <a:rPr lang="zh-CN" altLang="en-US" sz="2000" dirty="0" smtClean="0">
                <a:solidFill>
                  <a:srgbClr val="99CC99"/>
                </a:solidFill>
              </a:rPr>
              <a:t>设备自动下载和安装软件包</a:t>
            </a:r>
            <a:endParaRPr lang="en-US" sz="2000" dirty="0">
              <a:solidFill>
                <a:srgbClr val="99CC99"/>
              </a:solidFill>
            </a:endParaRPr>
          </a:p>
        </p:txBody>
      </p:sp>
      <p:sp>
        <p:nvSpPr>
          <p:cNvPr id="22" name="Rectangle 37"/>
          <p:cNvSpPr/>
          <p:nvPr/>
        </p:nvSpPr>
        <p:spPr>
          <a:xfrm>
            <a:off x="371475" y="5374035"/>
            <a:ext cx="8605429" cy="400110"/>
          </a:xfrm>
          <a:prstGeom prst="rect">
            <a:avLst/>
          </a:prstGeom>
        </p:spPr>
        <p:txBody>
          <a:bodyPr wrap="square">
            <a:spAutoFit/>
          </a:bodyPr>
          <a:lstStyle/>
          <a:p>
            <a:pPr marL="231775" lvl="0" indent="-231775"/>
            <a:r>
              <a:rPr lang="en-US" sz="2000" dirty="0" smtClean="0">
                <a:solidFill>
                  <a:srgbClr val="99CC99"/>
                </a:solidFill>
              </a:rPr>
              <a:t>5. </a:t>
            </a:r>
            <a:r>
              <a:rPr lang="zh-CN" altLang="en-US" sz="2000" dirty="0" smtClean="0">
                <a:solidFill>
                  <a:srgbClr val="99CC99"/>
                </a:solidFill>
              </a:rPr>
              <a:t>设备将安装情况返回给</a:t>
            </a:r>
            <a:r>
              <a:rPr lang="en-US" sz="2000" dirty="0" smtClean="0">
                <a:solidFill>
                  <a:srgbClr val="99CC99"/>
                </a:solidFill>
              </a:rPr>
              <a:t>DM Server</a:t>
            </a:r>
            <a:endParaRPr lang="en-US" sz="2000" dirty="0">
              <a:solidFill>
                <a:srgbClr val="99CC99"/>
              </a:solidFill>
            </a:endParaRPr>
          </a:p>
        </p:txBody>
      </p:sp>
      <p:sp>
        <p:nvSpPr>
          <p:cNvPr id="23" name="TextBox 22"/>
          <p:cNvSpPr txBox="1"/>
          <p:nvPr/>
        </p:nvSpPr>
        <p:spPr>
          <a:xfrm>
            <a:off x="6895243" y="1382375"/>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3</a:t>
            </a:r>
            <a:endParaRPr lang="en-US" dirty="0">
              <a:effectLst>
                <a:outerShdw blurRad="38100" dist="38100" dir="2700000" algn="tl">
                  <a:srgbClr val="000000">
                    <a:alpha val="43137"/>
                  </a:srgbClr>
                </a:outerShdw>
              </a:effectLst>
              <a:latin typeface="Segoe" pitchFamily="34" charset="0"/>
            </a:endParaRPr>
          </a:p>
        </p:txBody>
      </p:sp>
      <p:sp>
        <p:nvSpPr>
          <p:cNvPr id="24" name="Right Arrow 42"/>
          <p:cNvSpPr/>
          <p:nvPr/>
        </p:nvSpPr>
        <p:spPr bwMode="auto">
          <a:xfrm rot="10800000">
            <a:off x="3890075" y="1873925"/>
            <a:ext cx="1728058" cy="176944"/>
          </a:xfrm>
          <a:prstGeom prs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43"/>
          <p:cNvSpPr/>
          <p:nvPr/>
        </p:nvSpPr>
        <p:spPr bwMode="auto">
          <a:xfrm rot="10800000">
            <a:off x="1155325" y="1876427"/>
            <a:ext cx="1562066" cy="171938"/>
          </a:xfrm>
          <a:prstGeom prs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1900959" y="2043636"/>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4</a:t>
            </a:r>
            <a:endParaRPr lang="en-US" dirty="0">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4607976" y="2035887"/>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4</a:t>
            </a:r>
            <a:endParaRPr lang="en-US" dirty="0">
              <a:effectLst>
                <a:outerShdw blurRad="38100" dist="38100" dir="2700000" algn="tl">
                  <a:srgbClr val="000000">
                    <a:alpha val="43137"/>
                  </a:srgbClr>
                </a:outerShdw>
              </a:effectLst>
              <a:latin typeface="Segoe" pitchFamily="34" charset="0"/>
            </a:endParaRPr>
          </a:p>
        </p:txBody>
      </p:sp>
      <p:sp>
        <p:nvSpPr>
          <p:cNvPr id="28" name="Right Arrow 46"/>
          <p:cNvSpPr/>
          <p:nvPr/>
        </p:nvSpPr>
        <p:spPr bwMode="auto">
          <a:xfrm>
            <a:off x="1235994" y="1872555"/>
            <a:ext cx="1724181" cy="179682"/>
          </a:xfrm>
          <a:prstGeom prs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29" name="Right Arrow 47"/>
          <p:cNvSpPr/>
          <p:nvPr/>
        </p:nvSpPr>
        <p:spPr bwMode="auto">
          <a:xfrm>
            <a:off x="4176226" y="1876429"/>
            <a:ext cx="1511652" cy="171934"/>
          </a:xfrm>
          <a:prstGeom prst="rightArrow">
            <a:avLst/>
          </a:prstGeom>
          <a:gradFill rotWithShape="0">
            <a:gsLst>
              <a:gs pos="0">
                <a:schemeClr val="accent2">
                  <a:gamma/>
                  <a:shade val="76078"/>
                  <a:invGamma/>
                </a:schemeClr>
              </a:gs>
              <a:gs pos="100000">
                <a:schemeClr val="accent2"/>
              </a:gs>
            </a:gsLst>
            <a:lin ang="5400000" scaled="1"/>
          </a:gra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1900959" y="2196036"/>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5</a:t>
            </a:r>
            <a:endParaRPr lang="en-US" dirty="0">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4607976" y="2188287"/>
            <a:ext cx="480636"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5</a:t>
            </a:r>
            <a:endParaRPr lang="en-US" dirty="0">
              <a:effectLst>
                <a:outerShdw blurRad="38100" dist="38100" dir="2700000" algn="tl">
                  <a:srgbClr val="000000">
                    <a:alpha val="43137"/>
                  </a:srgbClr>
                </a:outerShdw>
              </a:effectLst>
              <a:latin typeface="Sego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2"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4" presetClass="entr" presetSubtype="16" fill="hold" grpId="2"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left)">
                                      <p:cBhvr>
                                        <p:cTn id="27" dur="500"/>
                                        <p:tgtEl>
                                          <p:spTgt spid="19">
                                            <p:txEl>
                                              <p:pRg st="0" end="0"/>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ox(in)">
                                      <p:cBhvr>
                                        <p:cTn id="35" dur="500"/>
                                        <p:tgtEl>
                                          <p:spTgt spid="23">
                                            <p:txEl>
                                              <p:pRg st="0" end="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wipe(left)">
                                      <p:cBhvr>
                                        <p:cTn id="38" dur="500"/>
                                        <p:tgtEl>
                                          <p:spTgt spid="20">
                                            <p:txEl>
                                              <p:pRg st="0" end="0"/>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wipe(left)">
                                      <p:cBhvr>
                                        <p:cTn id="46" dur="500"/>
                                        <p:tgtEl>
                                          <p:spTgt spid="21">
                                            <p:txEl>
                                              <p:pRg st="0" end="0"/>
                                            </p:txEl>
                                          </p:spTgt>
                                        </p:tgtEl>
                                      </p:cBhvr>
                                    </p:animEffect>
                                  </p:childTnLst>
                                </p:cTn>
                              </p:par>
                              <p:par>
                                <p:cTn id="47" presetID="4" presetClass="exit" presetSubtype="16" fill="hold" grpId="1" nodeType="withEffect">
                                  <p:stCondLst>
                                    <p:cond delay="0"/>
                                  </p:stCondLst>
                                  <p:childTnLst>
                                    <p:animEffect transition="out" filter="box(in)">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4" presetClass="exit" presetSubtype="16" fill="hold" grpId="0" nodeType="withEffect">
                                  <p:stCondLst>
                                    <p:cond delay="0"/>
                                  </p:stCondLst>
                                  <p:childTnLst>
                                    <p:animEffect transition="out" filter="box(in)">
                                      <p:cBhvr>
                                        <p:cTn id="51" dur="500"/>
                                        <p:tgtEl>
                                          <p:spTgt spid="23">
                                            <p:txEl>
                                              <p:pRg st="0" end="0"/>
                                            </p:txEl>
                                          </p:spTgt>
                                        </p:tgtEl>
                                      </p:cBhvr>
                                    </p:animEffect>
                                    <p:set>
                                      <p:cBhvr>
                                        <p:cTn id="52" dur="1" fill="hold">
                                          <p:stCondLst>
                                            <p:cond delay="499"/>
                                          </p:stCondLst>
                                        </p:cTn>
                                        <p:tgtEl>
                                          <p:spTgt spid="23">
                                            <p:txEl>
                                              <p:pRg st="0" end="0"/>
                                            </p:txEl>
                                          </p:spTgt>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4"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500"/>
                                        <p:tgtEl>
                                          <p:spTgt spid="25"/>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ox(in)">
                                      <p:cBhvr>
                                        <p:cTn id="70" dur="500"/>
                                        <p:tgtEl>
                                          <p:spTgt spid="2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ox(in)">
                                      <p:cBhvr>
                                        <p:cTn id="73" dur="500"/>
                                        <p:tgtEl>
                                          <p:spTgt spid="27"/>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ox(in)">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wipe(left)">
                                      <p:cBhvr>
                                        <p:cTn id="81" dur="500"/>
                                        <p:tgtEl>
                                          <p:spTgt spid="22">
                                            <p:txEl>
                                              <p:pRg st="0" end="0"/>
                                            </p:txEl>
                                          </p:spTgt>
                                        </p:tgtEl>
                                      </p:cBhvr>
                                    </p:animEffect>
                                  </p:childTnLst>
                                </p:cTn>
                              </p:par>
                              <p:par>
                                <p:cTn id="82" presetID="4" presetClass="exit" presetSubtype="16" fill="hold" grpId="1" nodeType="withEffect">
                                  <p:stCondLst>
                                    <p:cond delay="0"/>
                                  </p:stCondLst>
                                  <p:childTnLst>
                                    <p:animEffect transition="out" filter="box(in)">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4" presetClass="exit" presetSubtype="16" fill="hold" grpId="1" nodeType="withEffect">
                                  <p:stCondLst>
                                    <p:cond delay="0"/>
                                  </p:stCondLst>
                                  <p:childTnLst>
                                    <p:animEffect transition="out" filter="box(in)">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4" presetClass="exit" presetSubtype="16" fill="hold" grpId="1" nodeType="withEffect">
                                  <p:stCondLst>
                                    <p:cond delay="0"/>
                                  </p:stCondLst>
                                  <p:childTnLst>
                                    <p:animEffect transition="out" filter="box(in)">
                                      <p:cBhvr>
                                        <p:cTn id="92" dur="500"/>
                                        <p:tgtEl>
                                          <p:spTgt spid="27"/>
                                        </p:tgtEl>
                                      </p:cBhvr>
                                    </p:animEffect>
                                    <p:set>
                                      <p:cBhvr>
                                        <p:cTn id="93" dur="1" fill="hold">
                                          <p:stCondLst>
                                            <p:cond delay="499"/>
                                          </p:stCondLst>
                                        </p:cTn>
                                        <p:tgtEl>
                                          <p:spTgt spid="27"/>
                                        </p:tgtEl>
                                        <p:attrNameLst>
                                          <p:attrName>style.visibility</p:attrName>
                                        </p:attrNameLst>
                                      </p:cBhvr>
                                      <p:to>
                                        <p:strVal val="hidden"/>
                                      </p:to>
                                    </p:set>
                                  </p:childTnLst>
                                </p:cTn>
                              </p:par>
                              <p:par>
                                <p:cTn id="94" presetID="4" presetClass="entr" presetSubtype="16"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ox(in)">
                                      <p:cBhvr>
                                        <p:cTn id="96" dur="500"/>
                                        <p:tgtEl>
                                          <p:spTgt spid="28"/>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ox(in)">
                                      <p:cBhvr>
                                        <p:cTn id="99" dur="500"/>
                                        <p:tgtEl>
                                          <p:spTgt spid="29"/>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ox(in)">
                                      <p:cBhvr>
                                        <p:cTn id="102" dur="500"/>
                                        <p:tgtEl>
                                          <p:spTgt spid="30"/>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ox(in)">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4" grpId="1" animBg="1"/>
      <p:bldP spid="14" grpId="2" animBg="1"/>
      <p:bldP spid="15" grpId="0" animBg="1"/>
      <p:bldP spid="15" grpId="1" animBg="1"/>
      <p:bldP spid="15" grpId="2" animBg="1"/>
      <p:bldP spid="16" grpId="0" animBg="1"/>
      <p:bldP spid="16" grpId="1" animBg="1"/>
      <p:bldP spid="17" grpId="0"/>
      <p:bldP spid="17" grpId="1"/>
      <p:bldP spid="23" grpId="0" build="allAtOnce"/>
      <p:bldP spid="24" grpId="0" animBg="1"/>
      <p:bldP spid="24" grpId="1" animBg="1"/>
      <p:bldP spid="25" grpId="0" animBg="1"/>
      <p:bldP spid="25" grpId="1" animBg="1"/>
      <p:bldP spid="26" grpId="0"/>
      <p:bldP spid="26" grpId="1"/>
      <p:bldP spid="27" grpId="0"/>
      <p:bldP spid="27" grpId="1"/>
      <p:bldP spid="28" grpId="0" animBg="1"/>
      <p:bldP spid="29" grpId="0" animBg="1"/>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制作</a:t>
            </a:r>
            <a:r>
              <a:rPr lang="en-US" altLang="zh-CN" dirty="0" smtClean="0"/>
              <a:t> SCMDM </a:t>
            </a:r>
            <a:r>
              <a:rPr lang="zh-CN" altLang="en-US" dirty="0" smtClean="0"/>
              <a:t>软件分发包</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安装</a:t>
            </a:r>
            <a:r>
              <a:rPr lang="en-US" altLang="zh-CN" dirty="0" smtClean="0"/>
              <a:t>MDM </a:t>
            </a:r>
            <a:r>
              <a:rPr lang="zh-CN" altLang="en-US" dirty="0" smtClean="0"/>
              <a:t>架构要求其他软件清单</a:t>
            </a:r>
            <a:endParaRPr lang="zh-CN" altLang="en-US" dirty="0"/>
          </a:p>
        </p:txBody>
      </p:sp>
      <p:sp>
        <p:nvSpPr>
          <p:cNvPr id="3" name="Rounded Rectangle 7"/>
          <p:cNvSpPr/>
          <p:nvPr/>
        </p:nvSpPr>
        <p:spPr bwMode="blackWhite">
          <a:xfrm>
            <a:off x="457199" y="1230924"/>
            <a:ext cx="3974124" cy="4618892"/>
          </a:xfrm>
          <a:prstGeom prst="roundRect">
            <a:avLst>
              <a:gd name="adj" fmla="val 8975"/>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a:r>
              <a:rPr lang="zh-CN" altLang="en-US" sz="3200" b="1" dirty="0" smtClean="0">
                <a:solidFill>
                  <a:schemeClr val="tx1"/>
                </a:solidFill>
              </a:rPr>
              <a:t>必选</a:t>
            </a:r>
            <a:endParaRPr lang="en-GB" sz="3200" b="1" dirty="0" smtClean="0">
              <a:solidFill>
                <a:schemeClr val="tx1"/>
              </a:solidFill>
            </a:endParaRPr>
          </a:p>
          <a:p>
            <a:pPr marL="396875" lvl="1" indent="-396875">
              <a:lnSpc>
                <a:spcPct val="90000"/>
              </a:lnSpc>
              <a:spcBef>
                <a:spcPct val="20000"/>
              </a:spcBef>
              <a:buBlip>
                <a:blip r:embed="rId3"/>
              </a:buBlip>
            </a:pPr>
            <a:r>
              <a:rPr lang="en-GB" sz="2400" dirty="0" smtClean="0">
                <a:solidFill>
                  <a:schemeClr val="tx1"/>
                </a:solidFill>
              </a:rPr>
              <a:t>Windows Server</a:t>
            </a:r>
            <a:br>
              <a:rPr lang="en-GB" sz="2400" dirty="0" smtClean="0">
                <a:solidFill>
                  <a:schemeClr val="tx1"/>
                </a:solidFill>
              </a:rPr>
            </a:br>
            <a:r>
              <a:rPr lang="en-GB" sz="2400" dirty="0" smtClean="0">
                <a:solidFill>
                  <a:schemeClr val="tx1"/>
                </a:solidFill>
              </a:rPr>
              <a:t>2003 SP2 64 bit</a:t>
            </a:r>
          </a:p>
          <a:p>
            <a:pPr marL="396875" lvl="1" indent="-396875">
              <a:lnSpc>
                <a:spcPct val="90000"/>
              </a:lnSpc>
              <a:spcBef>
                <a:spcPct val="20000"/>
              </a:spcBef>
              <a:buBlip>
                <a:blip r:embed="rId3"/>
              </a:buBlip>
            </a:pPr>
            <a:r>
              <a:rPr lang="en-GB" sz="2400" dirty="0" smtClean="0">
                <a:solidFill>
                  <a:schemeClr val="tx1"/>
                </a:solidFill>
              </a:rPr>
              <a:t>SQL Server 2005</a:t>
            </a:r>
          </a:p>
          <a:p>
            <a:pPr marL="396875" lvl="1" indent="-396875">
              <a:lnSpc>
                <a:spcPct val="90000"/>
              </a:lnSpc>
              <a:spcBef>
                <a:spcPct val="20000"/>
              </a:spcBef>
              <a:buBlip>
                <a:blip r:embed="rId3"/>
              </a:buBlip>
            </a:pPr>
            <a:r>
              <a:rPr lang="en-GB" sz="2400" dirty="0" smtClean="0">
                <a:solidFill>
                  <a:schemeClr val="tx1"/>
                </a:solidFill>
              </a:rPr>
              <a:t>Windows 2003/2008 Active Directory</a:t>
            </a:r>
          </a:p>
          <a:p>
            <a:pPr marL="396875" lvl="1" indent="-396875">
              <a:lnSpc>
                <a:spcPct val="90000"/>
              </a:lnSpc>
              <a:spcBef>
                <a:spcPct val="20000"/>
              </a:spcBef>
              <a:buBlip>
                <a:blip r:embed="rId3"/>
              </a:buBlip>
            </a:pPr>
            <a:r>
              <a:rPr lang="en-GB" sz="2400" dirty="0" smtClean="0">
                <a:solidFill>
                  <a:schemeClr val="tx1"/>
                </a:solidFill>
              </a:rPr>
              <a:t>Microsoft CA</a:t>
            </a:r>
          </a:p>
          <a:p>
            <a:pPr marL="396875" lvl="1" indent="-396875">
              <a:lnSpc>
                <a:spcPct val="90000"/>
              </a:lnSpc>
              <a:spcBef>
                <a:spcPct val="20000"/>
              </a:spcBef>
              <a:buBlip>
                <a:blip r:embed="rId3"/>
              </a:buBlip>
            </a:pPr>
            <a:r>
              <a:rPr lang="en-GB" sz="2400" dirty="0" smtClean="0">
                <a:solidFill>
                  <a:schemeClr val="tx1"/>
                </a:solidFill>
              </a:rPr>
              <a:t>Group Policy</a:t>
            </a:r>
          </a:p>
          <a:p>
            <a:pPr marL="396875" lvl="1" indent="-396875">
              <a:lnSpc>
                <a:spcPct val="90000"/>
              </a:lnSpc>
              <a:spcBef>
                <a:spcPct val="20000"/>
              </a:spcBef>
              <a:buBlip>
                <a:blip r:embed="rId3"/>
              </a:buBlip>
            </a:pPr>
            <a:r>
              <a:rPr lang="en-GB" sz="2400" dirty="0" smtClean="0">
                <a:solidFill>
                  <a:schemeClr val="tx1"/>
                </a:solidFill>
              </a:rPr>
              <a:t>Windows Mobile 6.x</a:t>
            </a:r>
          </a:p>
        </p:txBody>
      </p:sp>
      <p:sp>
        <p:nvSpPr>
          <p:cNvPr id="5" name="Rounded Rectangle 8"/>
          <p:cNvSpPr/>
          <p:nvPr/>
        </p:nvSpPr>
        <p:spPr bwMode="blackWhite">
          <a:xfrm>
            <a:off x="4783014" y="1230924"/>
            <a:ext cx="3974124" cy="4618892"/>
          </a:xfrm>
          <a:prstGeom prst="roundRect">
            <a:avLst>
              <a:gd name="adj" fmla="val 8975"/>
            </a:avLst>
          </a:prstGeom>
          <a:gradFill flip="none" rotWithShape="1">
            <a:gsLst>
              <a:gs pos="0">
                <a:srgbClr val="C00000">
                  <a:alpha val="40000"/>
                </a:srgbClr>
              </a:gs>
              <a:gs pos="50000">
                <a:srgbClr val="C00000">
                  <a:alpha val="20000"/>
                </a:srgbClr>
              </a:gs>
              <a:gs pos="100000">
                <a:schemeClr val="accent2">
                  <a:tint val="23500"/>
                  <a:satMod val="160000"/>
                  <a:alpha val="0"/>
                </a:scheme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a:r>
              <a:rPr lang="zh-CN" altLang="en-US" sz="3200" b="1" dirty="0" smtClean="0">
                <a:solidFill>
                  <a:schemeClr val="tx1"/>
                </a:solidFill>
              </a:rPr>
              <a:t>可选</a:t>
            </a:r>
            <a:endParaRPr lang="en-US" sz="3200" b="1" dirty="0" smtClean="0">
              <a:solidFill>
                <a:schemeClr val="tx1"/>
              </a:solidFill>
            </a:endParaRPr>
          </a:p>
          <a:p>
            <a:pPr marL="396875" lvl="1" indent="-396875">
              <a:lnSpc>
                <a:spcPct val="90000"/>
              </a:lnSpc>
              <a:spcBef>
                <a:spcPct val="20000"/>
              </a:spcBef>
              <a:buBlip>
                <a:blip r:embed="rId3"/>
              </a:buBlip>
            </a:pPr>
            <a:r>
              <a:rPr lang="en-US" sz="2400" dirty="0" smtClean="0">
                <a:solidFill>
                  <a:schemeClr val="tx1"/>
                </a:solidFill>
              </a:rPr>
              <a:t>Exchange Server</a:t>
            </a:r>
          </a:p>
          <a:p>
            <a:pPr marL="396875" lvl="1" indent="-396875">
              <a:lnSpc>
                <a:spcPct val="90000"/>
              </a:lnSpc>
              <a:spcBef>
                <a:spcPct val="20000"/>
              </a:spcBef>
              <a:buBlip>
                <a:blip r:embed="rId3"/>
              </a:buBlip>
            </a:pPr>
            <a:r>
              <a:rPr lang="en-US" sz="2400" dirty="0" smtClean="0">
                <a:solidFill>
                  <a:schemeClr val="tx1"/>
                </a:solidFill>
              </a:rPr>
              <a:t>System Center </a:t>
            </a:r>
            <a:br>
              <a:rPr lang="en-US" sz="2400" dirty="0" smtClean="0">
                <a:solidFill>
                  <a:schemeClr val="tx1"/>
                </a:solidFill>
              </a:rPr>
            </a:br>
            <a:r>
              <a:rPr lang="en-US" sz="2400" dirty="0" smtClean="0">
                <a:solidFill>
                  <a:schemeClr val="tx1"/>
                </a:solidFill>
              </a:rPr>
              <a:t>Operation Manager</a:t>
            </a:r>
          </a:p>
          <a:p>
            <a:pPr marL="396875" lvl="1" indent="-396875">
              <a:lnSpc>
                <a:spcPct val="90000"/>
              </a:lnSpc>
              <a:spcBef>
                <a:spcPct val="20000"/>
              </a:spcBef>
              <a:buBlip>
                <a:blip r:embed="rId3"/>
              </a:buBlip>
            </a:pPr>
            <a:r>
              <a:rPr lang="en-US" sz="2400" dirty="0" smtClean="0">
                <a:solidFill>
                  <a:schemeClr val="tx1"/>
                </a:solidFill>
              </a:rPr>
              <a:t>Systems Center Configuration Manager</a:t>
            </a:r>
          </a:p>
          <a:p>
            <a:pPr marL="396875" lvl="1" indent="-396875">
              <a:lnSpc>
                <a:spcPct val="90000"/>
              </a:lnSpc>
              <a:spcBef>
                <a:spcPct val="20000"/>
              </a:spcBef>
              <a:buBlip>
                <a:blip r:embed="rId3"/>
              </a:buBlip>
            </a:pPr>
            <a:r>
              <a:rPr lang="en-US" sz="2400" dirty="0" smtClean="0">
                <a:solidFill>
                  <a:schemeClr val="tx1"/>
                </a:solidFill>
              </a:rPr>
              <a:t>ISA Server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安装</a:t>
            </a:r>
            <a:r>
              <a:rPr lang="en-US" altLang="zh-CN" dirty="0" smtClean="0"/>
              <a:t>MDM</a:t>
            </a:r>
            <a:r>
              <a:rPr lang="zh-CN" altLang="en-US" dirty="0" smtClean="0"/>
              <a:t>涉及的其他软件和技术</a:t>
            </a:r>
            <a:endParaRPr lang="zh-CN" altLang="en-US" dirty="0"/>
          </a:p>
        </p:txBody>
      </p:sp>
      <p:sp>
        <p:nvSpPr>
          <p:cNvPr id="3" name="Rectangle 2"/>
          <p:cNvSpPr/>
          <p:nvPr/>
        </p:nvSpPr>
        <p:spPr bwMode="auto">
          <a:xfrm>
            <a:off x="167639" y="1608937"/>
            <a:ext cx="3705387"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000" b="1" dirty="0" smtClean="0">
                <a:solidFill>
                  <a:schemeClr val="tx1"/>
                </a:solidFill>
                <a:effectLst>
                  <a:glow rad="228600">
                    <a:schemeClr val="bg1">
                      <a:alpha val="40000"/>
                    </a:schemeClr>
                  </a:glow>
                  <a:outerShdw blurRad="63500" algn="ctr" rotWithShape="0">
                    <a:prstClr val="black">
                      <a:alpha val="40000"/>
                    </a:prstClr>
                  </a:outerShdw>
                </a:effectLst>
              </a:rPr>
              <a:t>系统软件</a:t>
            </a:r>
            <a:endParaRPr lang="en-US" sz="20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5" name="Rectangle 4"/>
          <p:cNvSpPr/>
          <p:nvPr/>
        </p:nvSpPr>
        <p:spPr bwMode="auto">
          <a:xfrm>
            <a:off x="5227319" y="1608937"/>
            <a:ext cx="3451171"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000" b="1" dirty="0" smtClean="0">
                <a:solidFill>
                  <a:schemeClr val="tx1"/>
                </a:solidFill>
                <a:effectLst>
                  <a:glow rad="228600">
                    <a:schemeClr val="bg1">
                      <a:alpha val="40000"/>
                    </a:schemeClr>
                  </a:glow>
                  <a:outerShdw blurRad="63500" algn="ctr" rotWithShape="0">
                    <a:prstClr val="black">
                      <a:alpha val="40000"/>
                    </a:prstClr>
                  </a:outerShdw>
                </a:effectLst>
              </a:rPr>
              <a:t>基础软件</a:t>
            </a:r>
            <a:endParaRPr lang="en-US" sz="20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6" name="Rectangle 5"/>
          <p:cNvSpPr/>
          <p:nvPr/>
        </p:nvSpPr>
        <p:spPr bwMode="auto">
          <a:xfrm>
            <a:off x="5227319" y="3971137"/>
            <a:ext cx="3451171"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000" b="1" dirty="0" smtClean="0">
                <a:solidFill>
                  <a:schemeClr val="tx1"/>
                </a:solidFill>
                <a:effectLst>
                  <a:glow rad="228600">
                    <a:schemeClr val="bg1">
                      <a:alpha val="40000"/>
                    </a:schemeClr>
                  </a:glow>
                  <a:outerShdw blurRad="63500" algn="ctr" rotWithShape="0">
                    <a:prstClr val="black">
                      <a:alpha val="40000"/>
                    </a:prstClr>
                  </a:outerShdw>
                </a:effectLst>
              </a:rPr>
              <a:t>工具</a:t>
            </a:r>
            <a:endParaRPr lang="en-US" sz="20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 name="Content Placeholder 2"/>
          <p:cNvSpPr txBox="1">
            <a:spLocks/>
          </p:cNvSpPr>
          <p:nvPr/>
        </p:nvSpPr>
        <p:spPr bwMode="black">
          <a:xfrm>
            <a:off x="167639" y="2242132"/>
            <a:ext cx="4625340" cy="111828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Windows Server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Windows Mobile </a:t>
            </a:r>
            <a:r>
              <a:rPr kumimoji="0" lang="en-US" sz="2000" b="0" i="0" u="none" strike="noStrike" kern="1200" cap="none" spc="0" normalizeH="0" baseline="0" noProof="0" dirty="0" err="1" smtClean="0">
                <a:ln>
                  <a:noFill/>
                </a:ln>
                <a:solidFill>
                  <a:srgbClr val="99CC99"/>
                </a:solidFill>
                <a:effectLst/>
                <a:uLnTx/>
                <a:uFillTx/>
                <a:latin typeface="+mn-lt"/>
                <a:ea typeface="+mn-ea"/>
                <a:cs typeface="+mn-cs"/>
              </a:rPr>
              <a:t>Smartphones</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IIS &amp; SQL</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SQL Server Reporting Services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000" b="0" i="0" u="none" strike="noStrike" kern="1200" cap="none" spc="0" normalizeH="0" baseline="0" noProof="0" dirty="0">
              <a:ln>
                <a:noFill/>
              </a:ln>
              <a:solidFill>
                <a:srgbClr val="99CC99"/>
              </a:solidFill>
              <a:effectLst/>
              <a:uLnTx/>
              <a:uFillTx/>
              <a:latin typeface="+mn-lt"/>
              <a:ea typeface="+mn-ea"/>
              <a:cs typeface="+mn-cs"/>
            </a:endParaRPr>
          </a:p>
        </p:txBody>
      </p:sp>
      <p:sp>
        <p:nvSpPr>
          <p:cNvPr id="8" name="Content Placeholder 2"/>
          <p:cNvSpPr txBox="1">
            <a:spLocks/>
          </p:cNvSpPr>
          <p:nvPr/>
        </p:nvSpPr>
        <p:spPr bwMode="black">
          <a:xfrm>
            <a:off x="5227319" y="2242132"/>
            <a:ext cx="3413760" cy="111828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Certificate Services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000" dirty="0" smtClean="0">
                <a:solidFill>
                  <a:srgbClr val="99CC99"/>
                </a:solidFill>
              </a:rPr>
              <a:t>Active Directory</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SSL and IKE</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000" dirty="0" smtClean="0">
                <a:solidFill>
                  <a:srgbClr val="99CC99"/>
                </a:solidFill>
              </a:rPr>
              <a:t>WSUS</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000" b="0" i="0" u="none" strike="noStrike" kern="1200" cap="none" spc="0" normalizeH="0" baseline="0" noProof="0" dirty="0">
              <a:ln>
                <a:noFill/>
              </a:ln>
              <a:solidFill>
                <a:srgbClr val="99CC99"/>
              </a:solidFill>
              <a:effectLst/>
              <a:uLnTx/>
              <a:uFillTx/>
              <a:latin typeface="+mn-lt"/>
              <a:ea typeface="+mn-ea"/>
              <a:cs typeface="+mn-cs"/>
            </a:endParaRPr>
          </a:p>
        </p:txBody>
      </p:sp>
      <p:sp>
        <p:nvSpPr>
          <p:cNvPr id="9" name="Content Placeholder 2"/>
          <p:cNvSpPr txBox="1">
            <a:spLocks/>
          </p:cNvSpPr>
          <p:nvPr/>
        </p:nvSpPr>
        <p:spPr bwMode="black">
          <a:xfrm>
            <a:off x="5227319" y="4604332"/>
            <a:ext cx="3413760" cy="111828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MMC</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000" dirty="0" smtClean="0">
                <a:solidFill>
                  <a:srgbClr val="99CC99"/>
                </a:solidFill>
              </a:rPr>
              <a:t>ADGP and </a:t>
            </a:r>
            <a:r>
              <a:rPr lang="en-US" sz="2000" dirty="0" err="1" smtClean="0">
                <a:solidFill>
                  <a:srgbClr val="99CC99"/>
                </a:solidFill>
              </a:rPr>
              <a:t>RSoP</a:t>
            </a:r>
            <a:endParaRPr lang="en-US" sz="2000" dirty="0" smtClean="0">
              <a:solidFill>
                <a:srgbClr val="99CC99"/>
              </a:solidFill>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Group Policy Editor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000" dirty="0" smtClean="0">
                <a:solidFill>
                  <a:srgbClr val="99CC99"/>
                </a:solidFill>
              </a:rPr>
              <a:t>Windows Mobile SDK</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000" b="0" i="0" u="none" strike="noStrike" kern="1200" cap="none" spc="0" normalizeH="0" baseline="0" noProof="0" dirty="0">
              <a:ln>
                <a:noFill/>
              </a:ln>
              <a:solidFill>
                <a:srgbClr val="99CC99"/>
              </a:solidFill>
              <a:effectLst/>
              <a:uLnTx/>
              <a:uFillTx/>
              <a:latin typeface="+mn-lt"/>
              <a:ea typeface="+mn-ea"/>
              <a:cs typeface="+mn-cs"/>
            </a:endParaRPr>
          </a:p>
        </p:txBody>
      </p:sp>
      <p:sp>
        <p:nvSpPr>
          <p:cNvPr id="10" name="Rectangle 10"/>
          <p:cNvSpPr/>
          <p:nvPr/>
        </p:nvSpPr>
        <p:spPr bwMode="auto">
          <a:xfrm>
            <a:off x="167639" y="3971137"/>
            <a:ext cx="3705387"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000" b="1" smtClean="0">
                <a:solidFill>
                  <a:schemeClr val="tx1"/>
                </a:solidFill>
                <a:effectLst>
                  <a:glow rad="228600">
                    <a:schemeClr val="bg1">
                      <a:alpha val="40000"/>
                    </a:schemeClr>
                  </a:glow>
                  <a:outerShdw blurRad="63500" algn="ctr" rotWithShape="0">
                    <a:prstClr val="black">
                      <a:alpha val="40000"/>
                    </a:prstClr>
                  </a:outerShdw>
                </a:effectLst>
              </a:rPr>
              <a:t>可变更软</a:t>
            </a:r>
            <a:r>
              <a:rPr lang="zh-CN" altLang="en-US" sz="2000" b="1" dirty="0" smtClean="0">
                <a:solidFill>
                  <a:schemeClr val="tx1"/>
                </a:solidFill>
                <a:effectLst>
                  <a:glow rad="228600">
                    <a:schemeClr val="bg1">
                      <a:alpha val="40000"/>
                    </a:schemeClr>
                  </a:glow>
                  <a:outerShdw blurRad="63500" algn="ctr" rotWithShape="0">
                    <a:prstClr val="black">
                      <a:alpha val="40000"/>
                    </a:prstClr>
                  </a:outerShdw>
                </a:effectLst>
              </a:rPr>
              <a:t>件</a:t>
            </a:r>
            <a:endParaRPr lang="en-US" sz="20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1" name="Content Placeholder 2"/>
          <p:cNvSpPr txBox="1">
            <a:spLocks/>
          </p:cNvSpPr>
          <p:nvPr/>
        </p:nvSpPr>
        <p:spPr bwMode="black">
          <a:xfrm>
            <a:off x="167639" y="4604332"/>
            <a:ext cx="4890307" cy="1118288"/>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ISA Server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Exchange Server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000" dirty="0" smtClean="0">
                <a:solidFill>
                  <a:srgbClr val="99CC99"/>
                </a:solidFill>
              </a:rPr>
              <a:t>Office SharePoint Server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Office Communications Server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000" b="0" i="0" u="none" strike="noStrike" kern="1200" cap="none" spc="0" normalizeH="0" baseline="0" noProof="0" dirty="0">
              <a:ln>
                <a:noFill/>
              </a:ln>
              <a:solidFill>
                <a:srgbClr val="99CC99"/>
              </a:solidFill>
              <a:effectLst/>
              <a:uLnTx/>
              <a:uFillTx/>
              <a:latin typeface="+mn-lt"/>
              <a:ea typeface="+mn-ea"/>
              <a:cs typeface="+mn-cs"/>
            </a:endParaRPr>
          </a:p>
        </p:txBody>
      </p:sp>
      <p:sp>
        <p:nvSpPr>
          <p:cNvPr id="12" name="矩形 11"/>
          <p:cNvSpPr/>
          <p:nvPr/>
        </p:nvSpPr>
        <p:spPr>
          <a:xfrm>
            <a:off x="2571736" y="1000108"/>
            <a:ext cx="4214842" cy="369332"/>
          </a:xfrm>
          <a:prstGeom prst="rect">
            <a:avLst/>
          </a:prstGeom>
        </p:spPr>
        <p:txBody>
          <a:bodyPr wrap="square">
            <a:spAutoFit/>
          </a:bodyPr>
          <a:lstStyle/>
          <a:p>
            <a:r>
              <a:rPr lang="en-US" altLang="zh-CN" dirty="0" smtClean="0"/>
              <a:t>– </a:t>
            </a:r>
            <a:r>
              <a:rPr lang="zh-CN" altLang="en-US" dirty="0" smtClean="0"/>
              <a:t>熟悉和稳定的技术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哪一种解决方案更适合</a:t>
            </a:r>
            <a:r>
              <a:rPr lang="en-US" altLang="zh-CN" dirty="0" smtClean="0"/>
              <a:t>? </a:t>
            </a:r>
            <a:endParaRPr lang="zh-CN" altLang="en-US" dirty="0"/>
          </a:p>
        </p:txBody>
      </p:sp>
      <p:sp>
        <p:nvSpPr>
          <p:cNvPr id="3" name="Rectangle 39"/>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
        <p:nvSpPr>
          <p:cNvPr id="5" name="Rectangle 53"/>
          <p:cNvSpPr/>
          <p:nvPr/>
        </p:nvSpPr>
        <p:spPr bwMode="auto">
          <a:xfrm>
            <a:off x="0" y="1617787"/>
            <a:ext cx="9144000" cy="1277814"/>
          </a:xfrm>
          <a:prstGeom prst="rect">
            <a:avLst/>
          </a:prstGeom>
          <a:gradFill flip="none" rotWithShape="1">
            <a:gsLst>
              <a:gs pos="0">
                <a:schemeClr val="tx2">
                  <a:shade val="30000"/>
                  <a:satMod val="115000"/>
                  <a:alpha val="30000"/>
                </a:schemeClr>
              </a:gs>
              <a:gs pos="50000">
                <a:schemeClr val="tx2">
                  <a:shade val="67500"/>
                  <a:satMod val="115000"/>
                  <a:alpha val="10000"/>
                </a:schemeClr>
              </a:gs>
              <a:gs pos="100000">
                <a:schemeClr val="tx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4"/>
          <p:cNvSpPr/>
          <p:nvPr/>
        </p:nvSpPr>
        <p:spPr bwMode="auto">
          <a:xfrm>
            <a:off x="0" y="3001109"/>
            <a:ext cx="9144000" cy="1277814"/>
          </a:xfrm>
          <a:prstGeom prst="rect">
            <a:avLst/>
          </a:prstGeom>
          <a:gradFill flip="none" rotWithShape="1">
            <a:gsLst>
              <a:gs pos="0">
                <a:schemeClr val="tx2">
                  <a:shade val="30000"/>
                  <a:satMod val="115000"/>
                  <a:alpha val="30000"/>
                </a:schemeClr>
              </a:gs>
              <a:gs pos="50000">
                <a:schemeClr val="tx2">
                  <a:shade val="67500"/>
                  <a:satMod val="115000"/>
                  <a:alpha val="10000"/>
                </a:schemeClr>
              </a:gs>
              <a:gs pos="100000">
                <a:schemeClr val="tx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55"/>
          <p:cNvSpPr/>
          <p:nvPr/>
        </p:nvSpPr>
        <p:spPr bwMode="auto">
          <a:xfrm>
            <a:off x="0" y="4384431"/>
            <a:ext cx="9144000" cy="1277814"/>
          </a:xfrm>
          <a:prstGeom prst="rect">
            <a:avLst/>
          </a:prstGeom>
          <a:gradFill flip="none" rotWithShape="1">
            <a:gsLst>
              <a:gs pos="0">
                <a:schemeClr val="tx2">
                  <a:shade val="30000"/>
                  <a:satMod val="115000"/>
                  <a:alpha val="30000"/>
                </a:schemeClr>
              </a:gs>
              <a:gs pos="50000">
                <a:schemeClr val="tx2">
                  <a:shade val="67500"/>
                  <a:satMod val="115000"/>
                  <a:alpha val="10000"/>
                </a:schemeClr>
              </a:gs>
              <a:gs pos="100000">
                <a:schemeClr val="tx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56"/>
          <p:cNvSpPr/>
          <p:nvPr/>
        </p:nvSpPr>
        <p:spPr bwMode="auto">
          <a:xfrm>
            <a:off x="0" y="5767753"/>
            <a:ext cx="9144000" cy="797169"/>
          </a:xfrm>
          <a:prstGeom prst="rect">
            <a:avLst/>
          </a:prstGeom>
          <a:gradFill flip="none" rotWithShape="1">
            <a:gsLst>
              <a:gs pos="0">
                <a:schemeClr val="tx2">
                  <a:shade val="30000"/>
                  <a:satMod val="115000"/>
                  <a:alpha val="30000"/>
                </a:schemeClr>
              </a:gs>
              <a:gs pos="50000">
                <a:schemeClr val="tx2">
                  <a:shade val="67500"/>
                  <a:satMod val="115000"/>
                  <a:alpha val="10000"/>
                </a:schemeClr>
              </a:gs>
              <a:gs pos="100000">
                <a:schemeClr val="tx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50"/>
          <p:cNvSpPr/>
          <p:nvPr/>
        </p:nvSpPr>
        <p:spPr bwMode="auto">
          <a:xfrm>
            <a:off x="3247292" y="527539"/>
            <a:ext cx="1735016" cy="6330462"/>
          </a:xfrm>
          <a:prstGeom prst="rect">
            <a:avLst/>
          </a:prstGeom>
          <a:gradFill flip="none" rotWithShape="1">
            <a:gsLst>
              <a:gs pos="0">
                <a:schemeClr val="tx2">
                  <a:shade val="30000"/>
                  <a:satMod val="115000"/>
                  <a:alpha val="40000"/>
                </a:schemeClr>
              </a:gs>
              <a:gs pos="50000">
                <a:schemeClr val="tx2">
                  <a:shade val="67500"/>
                  <a:satMod val="115000"/>
                  <a:alpha val="30000"/>
                </a:schemeClr>
              </a:gs>
              <a:gs pos="100000">
                <a:schemeClr val="tx2">
                  <a:shade val="100000"/>
                  <a:satMod val="115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ectangle 51"/>
          <p:cNvSpPr/>
          <p:nvPr/>
        </p:nvSpPr>
        <p:spPr bwMode="auto">
          <a:xfrm>
            <a:off x="5105399" y="527539"/>
            <a:ext cx="1735016" cy="6330462"/>
          </a:xfrm>
          <a:prstGeom prst="rect">
            <a:avLst/>
          </a:prstGeom>
          <a:gradFill flip="none" rotWithShape="1">
            <a:gsLst>
              <a:gs pos="0">
                <a:schemeClr val="tx2">
                  <a:shade val="30000"/>
                  <a:satMod val="115000"/>
                  <a:alpha val="40000"/>
                </a:schemeClr>
              </a:gs>
              <a:gs pos="50000">
                <a:schemeClr val="tx2">
                  <a:shade val="67500"/>
                  <a:satMod val="115000"/>
                  <a:alpha val="30000"/>
                </a:schemeClr>
              </a:gs>
              <a:gs pos="100000">
                <a:schemeClr val="tx2">
                  <a:shade val="100000"/>
                  <a:satMod val="115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Rectangle 52"/>
          <p:cNvSpPr/>
          <p:nvPr/>
        </p:nvSpPr>
        <p:spPr bwMode="auto">
          <a:xfrm>
            <a:off x="6963507" y="527539"/>
            <a:ext cx="1735016" cy="6330462"/>
          </a:xfrm>
          <a:prstGeom prst="rect">
            <a:avLst/>
          </a:prstGeom>
          <a:gradFill flip="none" rotWithShape="1">
            <a:gsLst>
              <a:gs pos="0">
                <a:schemeClr val="tx2">
                  <a:shade val="30000"/>
                  <a:satMod val="115000"/>
                  <a:alpha val="40000"/>
                </a:schemeClr>
              </a:gs>
              <a:gs pos="50000">
                <a:schemeClr val="tx2">
                  <a:shade val="67500"/>
                  <a:satMod val="115000"/>
                  <a:alpha val="30000"/>
                </a:schemeClr>
              </a:gs>
              <a:gs pos="100000">
                <a:schemeClr val="tx2">
                  <a:shade val="100000"/>
                  <a:satMod val="115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ounded Rectangle 5"/>
          <p:cNvSpPr/>
          <p:nvPr/>
        </p:nvSpPr>
        <p:spPr bwMode="auto">
          <a:xfrm>
            <a:off x="304800" y="1821142"/>
            <a:ext cx="2762250" cy="947737"/>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eaLnBrk="0" fontAlgn="auto" hangingPunct="0">
              <a:lnSpc>
                <a:spcPct val="85000"/>
              </a:lnSpc>
              <a:spcBef>
                <a:spcPct val="20000"/>
              </a:spcBef>
              <a:spcAft>
                <a:spcPts val="0"/>
              </a:spcAft>
              <a:defRPr/>
            </a:pPr>
            <a:r>
              <a:rPr lang="zh-CN" altLang="en-US" dirty="0" smtClean="0">
                <a:solidFill>
                  <a:schemeClr val="tx1"/>
                </a:solidFill>
                <a:effectLst>
                  <a:outerShdw blurRad="38100" dist="38100" dir="2700000" algn="tl">
                    <a:srgbClr val="000000">
                      <a:alpha val="43137"/>
                    </a:srgbClr>
                  </a:outerShdw>
                </a:effectLst>
              </a:rPr>
              <a:t>安全管理</a:t>
            </a:r>
            <a:endParaRPr lang="en-US" dirty="0">
              <a:solidFill>
                <a:schemeClr val="tx1"/>
              </a:solidFill>
              <a:effectLst>
                <a:outerShdw blurRad="38100" dist="38100" dir="2700000" algn="tl">
                  <a:srgbClr val="000000">
                    <a:alpha val="43137"/>
                  </a:srgbClr>
                </a:outerShdw>
              </a:effectLst>
            </a:endParaRPr>
          </a:p>
        </p:txBody>
      </p:sp>
      <p:sp>
        <p:nvSpPr>
          <p:cNvPr id="13" name="Rounded Rectangle 8"/>
          <p:cNvSpPr/>
          <p:nvPr/>
        </p:nvSpPr>
        <p:spPr bwMode="auto">
          <a:xfrm>
            <a:off x="314775" y="3210517"/>
            <a:ext cx="2743200" cy="947737"/>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fontAlgn="auto">
              <a:lnSpc>
                <a:spcPct val="85000"/>
              </a:lnSpc>
              <a:spcBef>
                <a:spcPct val="20000"/>
              </a:spcBef>
              <a:spcAft>
                <a:spcPts val="0"/>
              </a:spcAft>
              <a:defRPr/>
            </a:pPr>
            <a:r>
              <a:rPr lang="zh-CN" altLang="en-US" dirty="0" smtClean="0">
                <a:solidFill>
                  <a:schemeClr val="tx1"/>
                </a:solidFill>
              </a:rPr>
              <a:t>设备管理</a:t>
            </a:r>
            <a:endParaRPr lang="en-US" dirty="0">
              <a:solidFill>
                <a:schemeClr val="tx1"/>
              </a:solidFill>
            </a:endParaRPr>
          </a:p>
        </p:txBody>
      </p:sp>
      <p:sp>
        <p:nvSpPr>
          <p:cNvPr id="14" name="Rounded Rectangle 11"/>
          <p:cNvSpPr/>
          <p:nvPr/>
        </p:nvSpPr>
        <p:spPr bwMode="auto">
          <a:xfrm>
            <a:off x="348500" y="4581333"/>
            <a:ext cx="2743200" cy="996758"/>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marL="58736" indent="-58736" fontAlgn="auto">
              <a:lnSpc>
                <a:spcPct val="85000"/>
              </a:lnSpc>
              <a:spcBef>
                <a:spcPts val="0"/>
              </a:spcBef>
              <a:spcAft>
                <a:spcPts val="0"/>
              </a:spcAft>
              <a:defRPr/>
            </a:pPr>
            <a:r>
              <a:rPr lang="zh-CN" altLang="en-US" dirty="0" smtClean="0">
                <a:solidFill>
                  <a:schemeClr val="tx1"/>
                </a:solidFill>
                <a:effectLst>
                  <a:outerShdw blurRad="38100" dist="38100" dir="2700000" algn="tl">
                    <a:srgbClr val="000000">
                      <a:alpha val="43137"/>
                    </a:srgbClr>
                  </a:outerShdw>
                </a:effectLst>
              </a:rPr>
              <a:t>移动</a:t>
            </a:r>
            <a:r>
              <a:rPr lang="en-US" altLang="zh-CN" dirty="0" smtClean="0">
                <a:solidFill>
                  <a:schemeClr val="tx1"/>
                </a:solidFill>
                <a:effectLst>
                  <a:outerShdw blurRad="38100" dist="38100" dir="2700000" algn="tl">
                    <a:srgbClr val="000000">
                      <a:alpha val="43137"/>
                    </a:srgbClr>
                  </a:outerShdw>
                </a:effectLst>
              </a:rPr>
              <a:t>VPN</a:t>
            </a:r>
            <a:endParaRPr lang="en-US" dirty="0">
              <a:solidFill>
                <a:schemeClr val="tx1"/>
              </a:solidFill>
              <a:effectLst>
                <a:outerShdw blurRad="38100" dist="38100" dir="2700000" algn="tl">
                  <a:srgbClr val="000000">
                    <a:alpha val="43137"/>
                  </a:srgbClr>
                </a:outerShdw>
              </a:effectLst>
            </a:endParaRPr>
          </a:p>
        </p:txBody>
      </p:sp>
      <p:sp>
        <p:nvSpPr>
          <p:cNvPr id="15" name="Rectangle 20"/>
          <p:cNvSpPr/>
          <p:nvPr/>
        </p:nvSpPr>
        <p:spPr>
          <a:xfrm>
            <a:off x="5076824" y="1222358"/>
            <a:ext cx="1743076" cy="301617"/>
          </a:xfrm>
          <a:prstGeom prst="rect">
            <a:avLst/>
          </a:prstGeom>
        </p:spPr>
        <p:txBody>
          <a:bodyPr wrap="square" lIns="91436" tIns="45718" rIns="91436" bIns="45718">
            <a:spAutoFit/>
          </a:bodyPr>
          <a:lstStyle/>
          <a:p>
            <a:pPr algn="ctr" fontAlgn="auto">
              <a:lnSpc>
                <a:spcPct val="85000"/>
              </a:lnSpc>
              <a:spcBef>
                <a:spcPct val="20000"/>
              </a:spcBef>
              <a:spcAft>
                <a:spcPts val="0"/>
              </a:spcAft>
              <a:defRPr/>
            </a:pPr>
            <a:r>
              <a:rPr lang="en-US" sz="1600" dirty="0" smtClean="0">
                <a:solidFill>
                  <a:schemeClr val="tx1"/>
                </a:solidFill>
              </a:rPr>
              <a:t>SCCM 2007</a:t>
            </a:r>
            <a:endParaRPr lang="en-US" sz="1600" dirty="0">
              <a:solidFill>
                <a:schemeClr val="tx1"/>
              </a:solidFill>
            </a:endParaRPr>
          </a:p>
        </p:txBody>
      </p:sp>
      <p:sp>
        <p:nvSpPr>
          <p:cNvPr id="16" name="Rectangle 21"/>
          <p:cNvSpPr/>
          <p:nvPr/>
        </p:nvSpPr>
        <p:spPr>
          <a:xfrm>
            <a:off x="6962775" y="1222358"/>
            <a:ext cx="1790700" cy="301617"/>
          </a:xfrm>
          <a:prstGeom prst="rect">
            <a:avLst/>
          </a:prstGeom>
        </p:spPr>
        <p:txBody>
          <a:bodyPr wrap="square" lIns="91436" tIns="45718" rIns="91436" bIns="45718">
            <a:spAutoFit/>
          </a:bodyPr>
          <a:lstStyle/>
          <a:p>
            <a:pPr algn="ctr" fontAlgn="auto">
              <a:lnSpc>
                <a:spcPct val="85000"/>
              </a:lnSpc>
              <a:spcBef>
                <a:spcPct val="20000"/>
              </a:spcBef>
              <a:spcAft>
                <a:spcPts val="0"/>
              </a:spcAft>
              <a:defRPr/>
            </a:pPr>
            <a:r>
              <a:rPr lang="en-US" sz="1600" dirty="0" smtClean="0">
                <a:solidFill>
                  <a:schemeClr val="tx1"/>
                </a:solidFill>
              </a:rPr>
              <a:t>SCMDM 2008</a:t>
            </a:r>
            <a:endParaRPr lang="en-US" sz="1600" dirty="0">
              <a:solidFill>
                <a:schemeClr val="tx1"/>
              </a:solidFill>
            </a:endParaRPr>
          </a:p>
        </p:txBody>
      </p:sp>
      <p:sp>
        <p:nvSpPr>
          <p:cNvPr id="17" name="TextBox 16"/>
          <p:cNvSpPr txBox="1"/>
          <p:nvPr/>
        </p:nvSpPr>
        <p:spPr>
          <a:xfrm>
            <a:off x="343093" y="1062314"/>
            <a:ext cx="2743200" cy="461661"/>
          </a:xfrm>
          <a:prstGeom prst="rect">
            <a:avLst/>
          </a:prstGeom>
          <a:noFill/>
        </p:spPr>
        <p:txBody>
          <a:bodyPr wrap="square" lIns="91436" tIns="45718" rIns="91436" bIns="45718" rtlCol="0">
            <a:spAutoFit/>
          </a:bodyPr>
          <a:lstStyle/>
          <a:p>
            <a:r>
              <a:rPr lang="zh-CN" altLang="en-US" sz="2400" dirty="0" smtClean="0">
                <a:solidFill>
                  <a:schemeClr val="tx1"/>
                </a:solidFill>
              </a:rPr>
              <a:t>情景</a:t>
            </a:r>
            <a:endParaRPr lang="en-US" sz="2400" dirty="0">
              <a:solidFill>
                <a:schemeClr val="tx1"/>
              </a:solidFill>
            </a:endParaRPr>
          </a:p>
        </p:txBody>
      </p:sp>
      <p:sp>
        <p:nvSpPr>
          <p:cNvPr id="18" name="Rounded Rectangle 15"/>
          <p:cNvSpPr/>
          <p:nvPr/>
        </p:nvSpPr>
        <p:spPr bwMode="auto">
          <a:xfrm>
            <a:off x="5174616" y="2622932"/>
            <a:ext cx="1572768" cy="1384459"/>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marL="58736" indent="-58736" algn="ctr">
              <a:lnSpc>
                <a:spcPct val="85000"/>
              </a:lnSpc>
              <a:defRPr/>
            </a:pPr>
            <a:r>
              <a:rPr lang="en-US" dirty="0" smtClean="0">
                <a:solidFill>
                  <a:schemeClr val="tx1"/>
                </a:solidFill>
                <a:effectLst>
                  <a:outerShdw blurRad="38100" dist="38100" dir="2700000" algn="tl">
                    <a:srgbClr val="000000">
                      <a:alpha val="43137"/>
                    </a:srgbClr>
                  </a:outerShdw>
                </a:effectLst>
              </a:rPr>
              <a:t>SCCM</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2007</a:t>
            </a:r>
            <a:endParaRPr lang="en-US" dirty="0">
              <a:solidFill>
                <a:schemeClr val="tx1"/>
              </a:solidFill>
              <a:effectLst>
                <a:outerShdw blurRad="38100" dist="38100" dir="2700000" algn="tl">
                  <a:srgbClr val="000000">
                    <a:alpha val="43137"/>
                  </a:srgbClr>
                </a:outerShdw>
              </a:effectLst>
            </a:endParaRPr>
          </a:p>
        </p:txBody>
      </p:sp>
      <p:sp>
        <p:nvSpPr>
          <p:cNvPr id="19" name="Rounded Rectangle 17"/>
          <p:cNvSpPr/>
          <p:nvPr/>
        </p:nvSpPr>
        <p:spPr bwMode="auto">
          <a:xfrm>
            <a:off x="7058168" y="1617634"/>
            <a:ext cx="1572768" cy="4040227"/>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eaLnBrk="0" hangingPunct="0">
              <a:lnSpc>
                <a:spcPct val="85000"/>
              </a:lnSpc>
              <a:spcBef>
                <a:spcPct val="20000"/>
              </a:spcBef>
              <a:defRPr/>
            </a:pPr>
            <a:r>
              <a:rPr lang="en-US" dirty="0" smtClean="0">
                <a:solidFill>
                  <a:schemeClr val="tx1"/>
                </a:solidFill>
                <a:effectLst>
                  <a:outerShdw blurRad="38100" dist="38100" dir="2700000" algn="tl">
                    <a:srgbClr val="000000">
                      <a:alpha val="43137"/>
                    </a:srgbClr>
                  </a:outerShdw>
                </a:effectLst>
              </a:rPr>
              <a:t>SCMDM</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2008</a:t>
            </a:r>
            <a:endParaRPr lang="en-US" dirty="0">
              <a:solidFill>
                <a:schemeClr val="tx1"/>
              </a:solidFill>
              <a:effectLst>
                <a:outerShdw blurRad="38100" dist="38100" dir="2700000" algn="tl">
                  <a:srgbClr val="000000">
                    <a:alpha val="43137"/>
                  </a:srgbClr>
                </a:outerShdw>
              </a:effectLst>
            </a:endParaRPr>
          </a:p>
        </p:txBody>
      </p:sp>
      <p:sp>
        <p:nvSpPr>
          <p:cNvPr id="20" name="Rounded Rectangle 31"/>
          <p:cNvSpPr/>
          <p:nvPr/>
        </p:nvSpPr>
        <p:spPr bwMode="auto">
          <a:xfrm>
            <a:off x="359083" y="5889461"/>
            <a:ext cx="2743200" cy="553753"/>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marL="58736" indent="-58736" fontAlgn="auto">
              <a:lnSpc>
                <a:spcPct val="85000"/>
              </a:lnSpc>
              <a:spcBef>
                <a:spcPts val="0"/>
              </a:spcBef>
              <a:spcAft>
                <a:spcPts val="0"/>
              </a:spcAft>
              <a:defRPr/>
            </a:pPr>
            <a:r>
              <a:rPr lang="zh-CN" altLang="en-US" dirty="0" smtClean="0">
                <a:solidFill>
                  <a:schemeClr val="tx1"/>
                </a:solidFill>
              </a:rPr>
              <a:t>平台</a:t>
            </a:r>
            <a:endParaRPr lang="en-US" dirty="0">
              <a:solidFill>
                <a:schemeClr val="tx1"/>
              </a:solidFill>
            </a:endParaRPr>
          </a:p>
        </p:txBody>
      </p:sp>
      <p:sp>
        <p:nvSpPr>
          <p:cNvPr id="21" name="Rectangle 3"/>
          <p:cNvSpPr>
            <a:spLocks noChangeArrowheads="1"/>
          </p:cNvSpPr>
          <p:nvPr/>
        </p:nvSpPr>
        <p:spPr bwMode="auto">
          <a:xfrm>
            <a:off x="5125435" y="5904400"/>
            <a:ext cx="1684941" cy="523875"/>
          </a:xfrm>
          <a:prstGeom prst="rect">
            <a:avLst/>
          </a:prstGeom>
          <a:noFill/>
          <a:ln w="12700">
            <a:noFill/>
            <a:miter lim="800000"/>
            <a:headEnd type="none" w="sm" len="sm"/>
            <a:tailEnd type="none" w="sm" len="sm"/>
          </a:ln>
          <a:effectLst/>
        </p:spPr>
        <p:txBody>
          <a:bodyPr lIns="91432" tIns="45717" rIns="91432" bIns="45717" anchor="ctr"/>
          <a:lstStyle/>
          <a:p>
            <a:pPr marL="58736" indent="-58736" algn="ctr" fontAlgn="auto">
              <a:lnSpc>
                <a:spcPct val="85000"/>
              </a:lnSpc>
              <a:spcBef>
                <a:spcPts val="0"/>
              </a:spcBef>
              <a:spcAft>
                <a:spcPts val="0"/>
              </a:spcAft>
              <a:defRPr/>
            </a:pPr>
            <a:r>
              <a:rPr lang="en-US" sz="1600" dirty="0" smtClean="0">
                <a:solidFill>
                  <a:schemeClr val="tx1"/>
                </a:solidFill>
              </a:rPr>
              <a:t>WM 2003 to 6.x </a:t>
            </a:r>
          </a:p>
          <a:p>
            <a:pPr marL="58736" indent="-58736" algn="ctr" fontAlgn="auto">
              <a:lnSpc>
                <a:spcPct val="85000"/>
              </a:lnSpc>
              <a:spcBef>
                <a:spcPts val="0"/>
              </a:spcBef>
              <a:spcAft>
                <a:spcPts val="0"/>
              </a:spcAft>
              <a:defRPr/>
            </a:pPr>
            <a:r>
              <a:rPr lang="en-US" sz="1600" dirty="0" smtClean="0">
                <a:solidFill>
                  <a:schemeClr val="tx1"/>
                </a:solidFill>
              </a:rPr>
              <a:t>CE 4.2/5.0</a:t>
            </a:r>
            <a:endParaRPr lang="en-US" sz="1600" dirty="0">
              <a:solidFill>
                <a:schemeClr val="tx1"/>
              </a:solidFill>
            </a:endParaRPr>
          </a:p>
        </p:txBody>
      </p:sp>
      <p:sp>
        <p:nvSpPr>
          <p:cNvPr id="22" name="Rectangle 3"/>
          <p:cNvSpPr>
            <a:spLocks noChangeArrowheads="1"/>
          </p:cNvSpPr>
          <p:nvPr/>
        </p:nvSpPr>
        <p:spPr bwMode="auto">
          <a:xfrm>
            <a:off x="6953250" y="5906992"/>
            <a:ext cx="1777250" cy="518691"/>
          </a:xfrm>
          <a:prstGeom prst="rect">
            <a:avLst/>
          </a:prstGeom>
          <a:noFill/>
          <a:ln w="12700">
            <a:noFill/>
            <a:miter lim="800000"/>
            <a:headEnd type="none" w="sm" len="sm"/>
            <a:tailEnd type="none" w="sm" len="sm"/>
          </a:ln>
          <a:effectLst/>
        </p:spPr>
        <p:txBody>
          <a:bodyPr lIns="91432" tIns="45717" rIns="91432" bIns="45717" anchor="ctr"/>
          <a:lstStyle/>
          <a:p>
            <a:pPr marL="58736" indent="-58736" algn="ctr" fontAlgn="auto">
              <a:lnSpc>
                <a:spcPct val="85000"/>
              </a:lnSpc>
              <a:spcBef>
                <a:spcPts val="0"/>
              </a:spcBef>
              <a:spcAft>
                <a:spcPts val="0"/>
              </a:spcAft>
              <a:defRPr/>
            </a:pPr>
            <a:r>
              <a:rPr lang="en-US" dirty="0" smtClean="0">
                <a:solidFill>
                  <a:schemeClr val="tx1"/>
                </a:solidFill>
              </a:rPr>
              <a:t>WM 6.x</a:t>
            </a:r>
            <a:endParaRPr lang="en-US" dirty="0">
              <a:solidFill>
                <a:schemeClr val="tx1"/>
              </a:solidFill>
            </a:endParaRPr>
          </a:p>
        </p:txBody>
      </p:sp>
      <p:sp>
        <p:nvSpPr>
          <p:cNvPr id="23" name="Rectangle 28"/>
          <p:cNvSpPr/>
          <p:nvPr/>
        </p:nvSpPr>
        <p:spPr>
          <a:xfrm>
            <a:off x="3228975" y="1222358"/>
            <a:ext cx="1752600" cy="301617"/>
          </a:xfrm>
          <a:prstGeom prst="rect">
            <a:avLst/>
          </a:prstGeom>
        </p:spPr>
        <p:txBody>
          <a:bodyPr wrap="square" lIns="91436" tIns="45718" rIns="91436" bIns="45718">
            <a:spAutoFit/>
          </a:bodyPr>
          <a:lstStyle/>
          <a:p>
            <a:pPr algn="ctr" fontAlgn="auto">
              <a:lnSpc>
                <a:spcPct val="85000"/>
              </a:lnSpc>
              <a:spcBef>
                <a:spcPct val="20000"/>
              </a:spcBef>
              <a:spcAft>
                <a:spcPts val="0"/>
              </a:spcAft>
              <a:defRPr/>
            </a:pPr>
            <a:r>
              <a:rPr lang="en-US" sz="1600" dirty="0" smtClean="0">
                <a:solidFill>
                  <a:schemeClr val="tx1"/>
                </a:solidFill>
              </a:rPr>
              <a:t>Exch 2007 SP1</a:t>
            </a:r>
            <a:endParaRPr lang="en-US" sz="1600" dirty="0">
              <a:solidFill>
                <a:schemeClr val="tx1"/>
              </a:solidFill>
            </a:endParaRPr>
          </a:p>
        </p:txBody>
      </p:sp>
      <p:sp>
        <p:nvSpPr>
          <p:cNvPr id="24" name="Rounded Rectangle 29"/>
          <p:cNvSpPr/>
          <p:nvPr/>
        </p:nvSpPr>
        <p:spPr bwMode="auto">
          <a:xfrm>
            <a:off x="3336279" y="2149754"/>
            <a:ext cx="1569097" cy="619125"/>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a:lnSpc>
                <a:spcPct val="85000"/>
              </a:lnSpc>
              <a:spcBef>
                <a:spcPct val="20000"/>
              </a:spcBef>
              <a:defRPr/>
            </a:pPr>
            <a:r>
              <a:rPr lang="en-US" dirty="0" smtClean="0">
                <a:solidFill>
                  <a:schemeClr val="tx1"/>
                </a:solidFill>
                <a:effectLst>
                  <a:outerShdw blurRad="38100" dist="38100" dir="2700000" algn="tl">
                    <a:srgbClr val="000000">
                      <a:alpha val="43137"/>
                    </a:srgbClr>
                  </a:outerShdw>
                </a:effectLst>
              </a:rPr>
              <a:t>Exchange 2007 SP1</a:t>
            </a:r>
            <a:endParaRPr lang="en-US" dirty="0">
              <a:solidFill>
                <a:schemeClr val="tx1"/>
              </a:solidFill>
              <a:effectLst>
                <a:outerShdw blurRad="38100" dist="38100" dir="2700000" algn="tl">
                  <a:srgbClr val="000000">
                    <a:alpha val="43137"/>
                  </a:srgbClr>
                </a:outerShdw>
              </a:effectLst>
            </a:endParaRPr>
          </a:p>
        </p:txBody>
      </p:sp>
      <p:sp>
        <p:nvSpPr>
          <p:cNvPr id="25" name="Rectangle 3"/>
          <p:cNvSpPr>
            <a:spLocks noChangeArrowheads="1"/>
          </p:cNvSpPr>
          <p:nvPr/>
        </p:nvSpPr>
        <p:spPr bwMode="auto">
          <a:xfrm>
            <a:off x="3276600" y="5906992"/>
            <a:ext cx="1724025" cy="518691"/>
          </a:xfrm>
          <a:prstGeom prst="rect">
            <a:avLst/>
          </a:prstGeom>
          <a:noFill/>
          <a:ln w="12700">
            <a:noFill/>
            <a:miter lim="800000"/>
            <a:headEnd type="none" w="sm" len="sm"/>
            <a:tailEnd type="none" w="sm" len="sm"/>
          </a:ln>
          <a:effectLst/>
        </p:spPr>
        <p:txBody>
          <a:bodyPr lIns="91432" tIns="45717" rIns="91432" bIns="45717" anchor="ctr"/>
          <a:lstStyle/>
          <a:p>
            <a:pPr marL="58736" indent="-58736" algn="ctr" fontAlgn="auto">
              <a:lnSpc>
                <a:spcPct val="85000"/>
              </a:lnSpc>
              <a:spcBef>
                <a:spcPts val="0"/>
              </a:spcBef>
              <a:spcAft>
                <a:spcPts val="0"/>
              </a:spcAft>
              <a:defRPr/>
            </a:pPr>
            <a:r>
              <a:rPr lang="en-US" dirty="0" smtClean="0">
                <a:solidFill>
                  <a:schemeClr val="tx1"/>
                </a:solidFill>
              </a:rPr>
              <a:t>EAS Licensees</a:t>
            </a:r>
            <a:endParaRPr lang="en-US" dirty="0">
              <a:solidFill>
                <a:schemeClr val="tx1"/>
              </a:solidFill>
            </a:endParaRPr>
          </a:p>
        </p:txBody>
      </p:sp>
      <p:pic>
        <p:nvPicPr>
          <p:cNvPr id="26" name="Picture 2" descr="C:\Documents and Settings\Pennie\My Documents\ACERDATA (D)\Pennie's documents\MS Image\Shapes and Graphics\Windows_Vista_Icons_ for_Marketing_use\Security.png"/>
          <p:cNvPicPr>
            <a:picLocks noChangeAspect="1" noChangeArrowheads="1"/>
          </p:cNvPicPr>
          <p:nvPr/>
        </p:nvPicPr>
        <p:blipFill>
          <a:blip r:embed="rId3" cstate="print"/>
          <a:srcRect/>
          <a:stretch>
            <a:fillRect/>
          </a:stretch>
        </p:blipFill>
        <p:spPr bwMode="auto">
          <a:xfrm>
            <a:off x="2300361" y="1643868"/>
            <a:ext cx="923485" cy="923485"/>
          </a:xfrm>
          <a:prstGeom prst="rect">
            <a:avLst/>
          </a:prstGeom>
          <a:noFill/>
        </p:spPr>
      </p:pic>
      <p:grpSp>
        <p:nvGrpSpPr>
          <p:cNvPr id="27" name="Group 48"/>
          <p:cNvGrpSpPr/>
          <p:nvPr/>
        </p:nvGrpSpPr>
        <p:grpSpPr>
          <a:xfrm>
            <a:off x="2145379" y="2998470"/>
            <a:ext cx="1066745" cy="1069438"/>
            <a:chOff x="4967307" y="1931670"/>
            <a:chExt cx="1140122" cy="1143000"/>
          </a:xfrm>
        </p:grpSpPr>
        <p:pic>
          <p:nvPicPr>
            <p:cNvPr id="28"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5386118" y="1931670"/>
              <a:ext cx="721311" cy="1143000"/>
            </a:xfrm>
            <a:prstGeom prst="rect">
              <a:avLst/>
            </a:prstGeom>
            <a:noFill/>
          </p:spPr>
        </p:pic>
        <p:pic>
          <p:nvPicPr>
            <p:cNvPr id="29" name="Picture 3" descr="C:\Documents and Settings\Pennie\My Documents\Derek\hand.png"/>
            <p:cNvPicPr>
              <a:picLocks noChangeAspect="1" noChangeArrowheads="1"/>
            </p:cNvPicPr>
            <p:nvPr/>
          </p:nvPicPr>
          <p:blipFill>
            <a:blip r:embed="rId5" cstate="print"/>
            <a:srcRect/>
            <a:stretch>
              <a:fillRect/>
            </a:stretch>
          </p:blipFill>
          <p:spPr bwMode="auto">
            <a:xfrm flipH="1">
              <a:off x="4967307" y="2203133"/>
              <a:ext cx="737215" cy="585787"/>
            </a:xfrm>
            <a:prstGeom prst="rect">
              <a:avLst/>
            </a:prstGeom>
            <a:noFill/>
          </p:spPr>
        </p:pic>
      </p:grpSp>
      <p:grpSp>
        <p:nvGrpSpPr>
          <p:cNvPr id="30" name="Group 49"/>
          <p:cNvGrpSpPr/>
          <p:nvPr/>
        </p:nvGrpSpPr>
        <p:grpSpPr>
          <a:xfrm>
            <a:off x="2004645" y="4413179"/>
            <a:ext cx="1207479" cy="1029551"/>
            <a:chOff x="7643444" y="1931670"/>
            <a:chExt cx="1340535" cy="1143000"/>
          </a:xfrm>
        </p:grpSpPr>
        <p:pic>
          <p:nvPicPr>
            <p:cNvPr id="31"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8262668" y="1931670"/>
              <a:ext cx="721311" cy="1143000"/>
            </a:xfrm>
            <a:prstGeom prst="rect">
              <a:avLst/>
            </a:prstGeom>
            <a:noFill/>
          </p:spPr>
        </p:pic>
        <p:pic>
          <p:nvPicPr>
            <p:cNvPr id="32" name="Picture 5" descr="C:\Documents and Settings\Pennie\My Documents\ACERDATA (D)\Pennie's documents\MS Image\Shapes and Graphics\Windows_Vista_Icons_ for_Marketing_use\Computer.png"/>
            <p:cNvPicPr>
              <a:picLocks noChangeAspect="1" noChangeArrowheads="1"/>
            </p:cNvPicPr>
            <p:nvPr/>
          </p:nvPicPr>
          <p:blipFill>
            <a:blip r:embed="rId6" cstate="print"/>
            <a:srcRect/>
            <a:stretch>
              <a:fillRect/>
            </a:stretch>
          </p:blipFill>
          <p:spPr bwMode="auto">
            <a:xfrm flipH="1">
              <a:off x="7643444" y="2385646"/>
              <a:ext cx="586154" cy="586154"/>
            </a:xfrm>
            <a:prstGeom prst="rect">
              <a:avLst/>
            </a:prstGeom>
            <a:noFill/>
          </p:spPr>
        </p:pic>
        <p:cxnSp>
          <p:nvCxnSpPr>
            <p:cNvPr id="33" name="Straight Connector 47"/>
            <p:cNvCxnSpPr/>
            <p:nvPr/>
          </p:nvCxnSpPr>
          <p:spPr>
            <a:xfrm rot="10800000" flipV="1">
              <a:off x="7913077" y="2250831"/>
              <a:ext cx="715108" cy="422030"/>
            </a:xfrm>
            <a:prstGeom prst="line">
              <a:avLst/>
            </a:prstGeom>
            <a:ln w="53975" cap="rnd">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System Center </a:t>
            </a:r>
            <a:r>
              <a:rPr lang="zh-CN" altLang="en-US" dirty="0" smtClean="0"/>
              <a:t>的演变</a:t>
            </a:r>
            <a:endParaRPr lang="zh-CN" altLang="en-US" dirty="0"/>
          </a:p>
        </p:txBody>
      </p:sp>
      <p:pic>
        <p:nvPicPr>
          <p:cNvPr id="3" name="Picture 2" descr="C:\Documents and Settings\Pennie\My Documents\ACERDATA (D)\Pennie's documents\MS Image\Shapes and Graphics\fans - gradient\funnel shaped blue fade.png"/>
          <p:cNvPicPr>
            <a:picLocks noChangeAspect="1" noChangeArrowheads="1"/>
          </p:cNvPicPr>
          <p:nvPr/>
        </p:nvPicPr>
        <p:blipFill>
          <a:blip r:embed="rId3" cstate="print">
            <a:lum bright="-40000"/>
          </a:blip>
          <a:srcRect/>
          <a:stretch>
            <a:fillRect/>
          </a:stretch>
        </p:blipFill>
        <p:spPr bwMode="auto">
          <a:xfrm rot="5400000">
            <a:off x="3938952" y="1828802"/>
            <a:ext cx="3845172" cy="3376247"/>
          </a:xfrm>
          <a:prstGeom prst="rect">
            <a:avLst/>
          </a:prstGeom>
          <a:noFill/>
        </p:spPr>
      </p:pic>
      <p:sp>
        <p:nvSpPr>
          <p:cNvPr id="5" name="Rectangle 24"/>
          <p:cNvSpPr/>
          <p:nvPr/>
        </p:nvSpPr>
        <p:spPr bwMode="auto">
          <a:xfrm>
            <a:off x="0" y="1570892"/>
            <a:ext cx="4454769" cy="1688123"/>
          </a:xfrm>
          <a:prstGeom prst="rect">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fontAlgn="base">
              <a:spcBef>
                <a:spcPct val="0"/>
              </a:spcBef>
              <a:spcAft>
                <a:spcPct val="0"/>
              </a:spcAft>
            </a:pPr>
            <a:endParaRPr lang="en-US" sz="3200" b="1" dirty="0" smtClean="0">
              <a:solidFill>
                <a:schemeClr val="tx1"/>
              </a:solidFill>
            </a:endParaRPr>
          </a:p>
        </p:txBody>
      </p:sp>
      <p:sp>
        <p:nvSpPr>
          <p:cNvPr id="6" name="Rectangle 25"/>
          <p:cNvSpPr/>
          <p:nvPr/>
        </p:nvSpPr>
        <p:spPr bwMode="auto">
          <a:xfrm>
            <a:off x="0" y="3645876"/>
            <a:ext cx="4454769" cy="1688123"/>
          </a:xfrm>
          <a:prstGeom prst="rect">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fontAlgn="base">
              <a:spcBef>
                <a:spcPct val="0"/>
              </a:spcBef>
              <a:spcAft>
                <a:spcPct val="0"/>
              </a:spcAft>
            </a:pPr>
            <a:endParaRPr lang="en-US" sz="3200" b="1" dirty="0" smtClean="0">
              <a:solidFill>
                <a:schemeClr val="tx1"/>
              </a:solidFill>
            </a:endParaRPr>
          </a:p>
        </p:txBody>
      </p:sp>
      <p:pic>
        <p:nvPicPr>
          <p:cNvPr id="7" name="Picture 4" descr="\\SERVER3\InternalBin\Resource DVD 35\DVD_ART35\Logos\System Center Configuration Manager 2007\System Center Configuration Manager 2007 logo bl.png"/>
          <p:cNvPicPr>
            <a:picLocks noChangeAspect="1" noChangeArrowheads="1"/>
          </p:cNvPicPr>
          <p:nvPr/>
        </p:nvPicPr>
        <p:blipFill>
          <a:blip r:embed="rId4" cstate="print">
            <a:lum bright="100000"/>
          </a:blip>
          <a:srcRect/>
          <a:stretch>
            <a:fillRect/>
          </a:stretch>
        </p:blipFill>
        <p:spPr bwMode="auto">
          <a:xfrm>
            <a:off x="463379" y="4087509"/>
            <a:ext cx="3325853" cy="804856"/>
          </a:xfrm>
          <a:prstGeom prst="rect">
            <a:avLst/>
          </a:prstGeom>
          <a:noFill/>
        </p:spPr>
      </p:pic>
      <p:pic>
        <p:nvPicPr>
          <p:cNvPr id="8" name="Picture 2" descr="C:\Users\kellywag\Downloads\SysCenter-MDM-08_bL.png"/>
          <p:cNvPicPr>
            <a:picLocks noChangeAspect="1" noChangeArrowheads="1"/>
          </p:cNvPicPr>
          <p:nvPr/>
        </p:nvPicPr>
        <p:blipFill>
          <a:blip r:embed="rId5" cstate="print">
            <a:lum bright="100000"/>
          </a:blip>
          <a:srcRect/>
          <a:stretch>
            <a:fillRect/>
          </a:stretch>
        </p:blipFill>
        <p:spPr bwMode="auto">
          <a:xfrm>
            <a:off x="463380" y="2020785"/>
            <a:ext cx="3285654" cy="788337"/>
          </a:xfrm>
          <a:prstGeom prst="rect">
            <a:avLst/>
          </a:prstGeom>
          <a:noFill/>
        </p:spPr>
      </p:pic>
      <p:sp>
        <p:nvSpPr>
          <p:cNvPr id="9" name="Cross 26"/>
          <p:cNvSpPr/>
          <p:nvPr/>
        </p:nvSpPr>
        <p:spPr bwMode="auto">
          <a:xfrm>
            <a:off x="3751386" y="2889738"/>
            <a:ext cx="1125416" cy="1125416"/>
          </a:xfrm>
          <a:prstGeom prst="plus">
            <a:avLst>
              <a:gd name="adj" fmla="val 31250"/>
            </a:avLst>
          </a:prstGeom>
          <a:solidFill>
            <a:schemeClr val="accent2"/>
          </a:solidFill>
          <a:ln>
            <a:noFill/>
            <a:headEnd type="none" w="med" len="med"/>
            <a:tailEnd type="none" w="med" len="med"/>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0" name="Group 30"/>
          <p:cNvGrpSpPr/>
          <p:nvPr/>
        </p:nvGrpSpPr>
        <p:grpSpPr>
          <a:xfrm>
            <a:off x="5221358" y="1378226"/>
            <a:ext cx="3758520" cy="4108174"/>
            <a:chOff x="5404338" y="1852246"/>
            <a:chExt cx="3575539" cy="3048000"/>
          </a:xfrm>
        </p:grpSpPr>
        <p:sp>
          <p:nvSpPr>
            <p:cNvPr id="11" name="Rounded Rectangle 27"/>
            <p:cNvSpPr/>
            <p:nvPr/>
          </p:nvSpPr>
          <p:spPr bwMode="auto">
            <a:xfrm>
              <a:off x="5404338" y="1852246"/>
              <a:ext cx="3575539" cy="3048000"/>
            </a:xfrm>
            <a:prstGeom prst="roundRect">
              <a:avLst>
                <a:gd name="adj" fmla="val 1359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ctr" anchorCtr="0" compatLnSpc="1">
              <a:prstTxWarp prst="textNoShape">
                <a:avLst/>
              </a:prstTxWarp>
            </a:bodyPr>
            <a:lstStyle/>
            <a:p>
              <a:pPr lvl="0"/>
              <a:endParaRPr lang="en-US" sz="2000" dirty="0">
                <a:solidFill>
                  <a:schemeClr val="tx1"/>
                </a:solidFill>
                <a:effectLst>
                  <a:outerShdw blurRad="38100" dist="38100" dir="2700000" algn="tl">
                    <a:srgbClr val="000000">
                      <a:alpha val="43137"/>
                    </a:srgbClr>
                  </a:outerShdw>
                </a:effectLst>
              </a:endParaRPr>
            </a:p>
          </p:txBody>
        </p:sp>
        <p:sp>
          <p:nvSpPr>
            <p:cNvPr id="12" name="Rounded Rectangle 29"/>
            <p:cNvSpPr/>
            <p:nvPr/>
          </p:nvSpPr>
          <p:spPr bwMode="auto">
            <a:xfrm>
              <a:off x="5486851" y="1922585"/>
              <a:ext cx="3410513" cy="2907322"/>
            </a:xfrm>
            <a:prstGeom prst="roundRect">
              <a:avLst>
                <a:gd name="adj" fmla="val 13590"/>
              </a:avLst>
            </a:prstGeom>
            <a:solidFill>
              <a:schemeClr val="bg1">
                <a:alpha val="4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45718" rIns="0" bIns="45718" numCol="1" rtlCol="0" anchor="ctr" anchorCtr="0" compatLnSpc="1">
              <a:prstTxWarp prst="textNoShape">
                <a:avLst/>
              </a:prstTxWarp>
            </a:bodyPr>
            <a:lstStyle/>
            <a:p>
              <a:pPr marL="225425" lvl="0" indent="-225425"/>
              <a:r>
                <a:rPr lang="en-US" sz="2400" b="1" dirty="0" err="1" smtClean="0">
                  <a:solidFill>
                    <a:schemeClr val="tx1"/>
                  </a:solidFill>
                  <a:effectLst>
                    <a:outerShdw blurRad="38100" dist="38100" dir="2700000" algn="tl">
                      <a:srgbClr val="000000">
                        <a:alpha val="43137"/>
                      </a:srgbClr>
                    </a:outerShdw>
                  </a:effectLst>
                </a:rPr>
                <a:t>ConfigMgr</a:t>
              </a:r>
              <a:r>
                <a:rPr lang="en-US" sz="2400" b="1" dirty="0" smtClean="0">
                  <a:solidFill>
                    <a:schemeClr val="tx1"/>
                  </a:solidFill>
                  <a:effectLst>
                    <a:outerShdw blurRad="38100" dist="38100" dir="2700000" algn="tl">
                      <a:srgbClr val="000000">
                        <a:alpha val="43137"/>
                      </a:srgbClr>
                    </a:outerShdw>
                  </a:effectLst>
                </a:rPr>
                <a:t> </a:t>
              </a:r>
              <a:r>
                <a:rPr lang="en-US" sz="2400" b="1" dirty="0" err="1" smtClean="0">
                  <a:solidFill>
                    <a:schemeClr val="tx1"/>
                  </a:solidFill>
                  <a:effectLst>
                    <a:outerShdw blurRad="38100" dist="38100" dir="2700000" algn="tl">
                      <a:srgbClr val="000000">
                        <a:alpha val="43137"/>
                      </a:srgbClr>
                    </a:outerShdw>
                  </a:effectLst>
                </a:rPr>
                <a:t>v.Next</a:t>
              </a:r>
              <a:endParaRPr lang="en-US" sz="2400" b="1" dirty="0" smtClean="0">
                <a:solidFill>
                  <a:schemeClr val="tx1"/>
                </a:solidFill>
                <a:effectLst>
                  <a:outerShdw blurRad="38100" dist="38100" dir="2700000" algn="tl">
                    <a:srgbClr val="000000">
                      <a:alpha val="43137"/>
                    </a:srgbClr>
                  </a:outerShdw>
                </a:effectLst>
              </a:endParaRPr>
            </a:p>
            <a:p>
              <a:pPr marL="225425" lvl="0" indent="-225425">
                <a:buFont typeface="Arial" pitchFamily="34" charset="0"/>
                <a:buChar char="•"/>
              </a:pPr>
              <a:endParaRPr lang="en-US" dirty="0" smtClean="0">
                <a:solidFill>
                  <a:schemeClr val="tx1"/>
                </a:solidFill>
              </a:endParaRPr>
            </a:p>
            <a:p>
              <a:pPr marL="225425" lvl="0" indent="-225425">
                <a:spcAft>
                  <a:spcPts val="600"/>
                </a:spcAft>
                <a:buFont typeface="Arial" pitchFamily="34" charset="0"/>
                <a:buChar char="•"/>
              </a:pPr>
              <a:r>
                <a:rPr lang="zh-CN" altLang="en-US" dirty="0" smtClean="0">
                  <a:solidFill>
                    <a:schemeClr val="tx1"/>
                  </a:solidFill>
                </a:rPr>
                <a:t>保留</a:t>
              </a:r>
              <a:r>
                <a:rPr lang="en-US" dirty="0" smtClean="0">
                  <a:solidFill>
                    <a:schemeClr val="tx1"/>
                  </a:solidFill>
                </a:rPr>
                <a:t> MDM &amp; </a:t>
              </a:r>
              <a:r>
                <a:rPr lang="en-US" dirty="0" err="1" smtClean="0">
                  <a:solidFill>
                    <a:schemeClr val="tx1"/>
                  </a:solidFill>
                </a:rPr>
                <a:t>ConfigMgr</a:t>
              </a:r>
              <a:r>
                <a:rPr lang="en-US" dirty="0" smtClean="0">
                  <a:solidFill>
                    <a:schemeClr val="tx1"/>
                  </a:solidFill>
                </a:rPr>
                <a:t> 07 DM </a:t>
              </a:r>
              <a:endParaRPr lang="en-US" sz="2000" dirty="0" smtClean="0">
                <a:solidFill>
                  <a:schemeClr val="tx1"/>
                </a:solidFill>
              </a:endParaRPr>
            </a:p>
            <a:p>
              <a:pPr marL="225425" lvl="0" indent="-225425">
                <a:spcAft>
                  <a:spcPts val="600"/>
                </a:spcAft>
                <a:buFont typeface="Arial" pitchFamily="34" charset="0"/>
                <a:buChar char="•"/>
              </a:pPr>
              <a:r>
                <a:rPr lang="en-US" dirty="0" smtClean="0">
                  <a:solidFill>
                    <a:schemeClr val="tx1"/>
                  </a:solidFill>
                </a:rPr>
                <a:t>Windows Mobile </a:t>
              </a:r>
              <a:r>
                <a:rPr lang="zh-CN" altLang="en-US" dirty="0" smtClean="0">
                  <a:solidFill>
                    <a:schemeClr val="tx1"/>
                  </a:solidFill>
                </a:rPr>
                <a:t>和</a:t>
              </a:r>
              <a:r>
                <a:rPr lang="en-US" dirty="0" smtClean="0">
                  <a:solidFill>
                    <a:schemeClr val="tx1"/>
                  </a:solidFill>
                </a:rPr>
                <a:t>CE </a:t>
              </a:r>
              <a:r>
                <a:rPr lang="zh-CN" altLang="en-US" dirty="0" smtClean="0">
                  <a:solidFill>
                    <a:schemeClr val="tx1"/>
                  </a:solidFill>
                </a:rPr>
                <a:t>设备管理</a:t>
              </a:r>
              <a:r>
                <a:rPr lang="en-US" dirty="0" smtClean="0">
                  <a:solidFill>
                    <a:schemeClr val="tx1"/>
                  </a:solidFill>
                </a:rPr>
                <a:t> (</a:t>
              </a:r>
              <a:r>
                <a:rPr lang="zh-CN" altLang="en-US" dirty="0" smtClean="0">
                  <a:solidFill>
                    <a:schemeClr val="tx1"/>
                  </a:solidFill>
                </a:rPr>
                <a:t>依靠设备能力</a:t>
              </a:r>
              <a:r>
                <a:rPr lang="en-US" dirty="0" smtClean="0">
                  <a:solidFill>
                    <a:schemeClr val="tx1"/>
                  </a:solidFill>
                </a:rPr>
                <a:t>)</a:t>
              </a:r>
            </a:p>
            <a:p>
              <a:pPr marL="225425" lvl="0" indent="-225425">
                <a:spcAft>
                  <a:spcPts val="600"/>
                </a:spcAft>
                <a:buFont typeface="Arial" pitchFamily="34" charset="0"/>
                <a:buChar char="•"/>
              </a:pPr>
              <a:r>
                <a:rPr lang="zh-CN" altLang="en-US" dirty="0" smtClean="0">
                  <a:solidFill>
                    <a:schemeClr val="tx1"/>
                  </a:solidFill>
                </a:rPr>
                <a:t>对于</a:t>
              </a:r>
              <a:r>
                <a:rPr lang="en-US" dirty="0" smtClean="0">
                  <a:solidFill>
                    <a:schemeClr val="tx1"/>
                  </a:solidFill>
                </a:rPr>
                <a:t> </a:t>
              </a:r>
              <a:r>
                <a:rPr lang="zh-CN" altLang="en-US" dirty="0" smtClean="0">
                  <a:solidFill>
                    <a:schemeClr val="tx1"/>
                  </a:solidFill>
                </a:rPr>
                <a:t>台式机、笔记本和</a:t>
              </a:r>
              <a:r>
                <a:rPr lang="en-US" dirty="0" smtClean="0">
                  <a:solidFill>
                    <a:schemeClr val="tx1"/>
                  </a:solidFill>
                </a:rPr>
                <a:t>Windows Mobile </a:t>
              </a:r>
              <a:r>
                <a:rPr lang="zh-CN" altLang="en-US" dirty="0" smtClean="0">
                  <a:solidFill>
                    <a:schemeClr val="tx1"/>
                  </a:solidFill>
                </a:rPr>
                <a:t>设备</a:t>
              </a:r>
              <a:r>
                <a:rPr lang="en-US" dirty="0" smtClean="0">
                  <a:solidFill>
                    <a:schemeClr val="tx1"/>
                  </a:solidFill>
                </a:rPr>
                <a:t>:</a:t>
              </a:r>
            </a:p>
            <a:p>
              <a:pPr marL="682607" lvl="1" indent="-225425">
                <a:spcAft>
                  <a:spcPts val="600"/>
                </a:spcAft>
                <a:buFont typeface="Arial" pitchFamily="34" charset="0"/>
                <a:buChar char="•"/>
              </a:pPr>
              <a:r>
                <a:rPr lang="zh-CN" altLang="en-US" dirty="0" smtClean="0">
                  <a:solidFill>
                    <a:schemeClr val="tx1"/>
                  </a:solidFill>
                </a:rPr>
                <a:t>统一的管理界面</a:t>
              </a:r>
              <a:endParaRPr lang="en-US" dirty="0" smtClean="0">
                <a:solidFill>
                  <a:schemeClr val="tx1"/>
                </a:solidFill>
              </a:endParaRPr>
            </a:p>
            <a:p>
              <a:pPr marL="682607" lvl="1" indent="-225425">
                <a:spcAft>
                  <a:spcPts val="600"/>
                </a:spcAft>
                <a:buFont typeface="Arial" pitchFamily="34" charset="0"/>
                <a:buChar char="•"/>
              </a:pPr>
              <a:r>
                <a:rPr lang="zh-CN" altLang="en-US" dirty="0" smtClean="0">
                  <a:solidFill>
                    <a:schemeClr val="tx1"/>
                  </a:solidFill>
                </a:rPr>
                <a:t>统一的架构</a:t>
              </a:r>
              <a:endParaRPr lang="en-US" dirty="0" smtClean="0">
                <a:solidFill>
                  <a:schemeClr val="tx1"/>
                </a:solidFill>
              </a:endParaRPr>
            </a:p>
            <a:p>
              <a:pPr marL="225425" lvl="0" indent="-225425">
                <a:spcAft>
                  <a:spcPts val="600"/>
                </a:spcAft>
                <a:buFont typeface="Arial" pitchFamily="34" charset="0"/>
                <a:buChar char="•"/>
              </a:pPr>
              <a:r>
                <a:rPr lang="zh-CN" altLang="en-US" dirty="0" smtClean="0">
                  <a:solidFill>
                    <a:schemeClr val="tx1"/>
                  </a:solidFill>
                  <a:effectLst>
                    <a:outerShdw blurRad="38100" dist="38100" dir="2700000" algn="tl">
                      <a:srgbClr val="000000">
                        <a:alpha val="43137"/>
                      </a:srgbClr>
                    </a:outerShdw>
                  </a:effectLst>
                </a:rPr>
                <a:t>合并两款产品发展路线</a:t>
              </a:r>
              <a:endParaRPr lang="en-US" dirty="0">
                <a:solidFill>
                  <a:schemeClr val="tx1"/>
                </a:solidFill>
                <a:effectLst>
                  <a:outerShdw blurRad="38100" dist="38100" dir="2700000" algn="tl">
                    <a:srgbClr val="000000">
                      <a:alpha val="43137"/>
                    </a:srgbClr>
                  </a:outerShdw>
                </a:effectLst>
              </a:endParaRPr>
            </a:p>
          </p:txBody>
        </p:sp>
      </p:grpSp>
      <p:grpSp>
        <p:nvGrpSpPr>
          <p:cNvPr id="13" name="Group 43"/>
          <p:cNvGrpSpPr/>
          <p:nvPr/>
        </p:nvGrpSpPr>
        <p:grpSpPr>
          <a:xfrm>
            <a:off x="218417" y="1480500"/>
            <a:ext cx="3420438" cy="1881003"/>
            <a:chOff x="218417" y="1503946"/>
            <a:chExt cx="3420438" cy="1881003"/>
          </a:xfrm>
        </p:grpSpPr>
        <p:sp>
          <p:nvSpPr>
            <p:cNvPr id="14" name="Rounded Rectangle 38"/>
            <p:cNvSpPr/>
            <p:nvPr/>
          </p:nvSpPr>
          <p:spPr bwMode="auto">
            <a:xfrm>
              <a:off x="218417" y="1503946"/>
              <a:ext cx="3420438" cy="1881003"/>
            </a:xfrm>
            <a:prstGeom prst="roundRect">
              <a:avLst>
                <a:gd name="adj" fmla="val 1359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endParaRPr lang="en-US" sz="2000" dirty="0">
                <a:solidFill>
                  <a:schemeClr val="tx1"/>
                </a:solidFill>
                <a:effectLst>
                  <a:outerShdw blurRad="38100" dist="38100" dir="2700000" algn="tl">
                    <a:srgbClr val="000000">
                      <a:alpha val="43137"/>
                    </a:srgbClr>
                  </a:outerShdw>
                </a:effectLst>
              </a:endParaRPr>
            </a:p>
          </p:txBody>
        </p:sp>
        <p:sp>
          <p:nvSpPr>
            <p:cNvPr id="15" name="Rounded Rectangle 39"/>
            <p:cNvSpPr/>
            <p:nvPr/>
          </p:nvSpPr>
          <p:spPr bwMode="auto">
            <a:xfrm>
              <a:off x="297351" y="1547353"/>
              <a:ext cx="3262571" cy="1794188"/>
            </a:xfrm>
            <a:prstGeom prst="roundRect">
              <a:avLst>
                <a:gd name="adj" fmla="val 13590"/>
              </a:avLst>
            </a:prstGeom>
            <a:solidFill>
              <a:schemeClr val="bg1">
                <a:alpha val="4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r>
                <a:rPr lang="en-US" sz="2000" b="1" dirty="0" smtClean="0">
                  <a:solidFill>
                    <a:schemeClr val="tx1"/>
                  </a:solidFill>
                  <a:cs typeface="Segoe UI" pitchFamily="34" charset="0"/>
                </a:rPr>
                <a:t>MDM 2008 SP1</a:t>
              </a:r>
            </a:p>
            <a:p>
              <a:pPr lvl="0"/>
              <a:r>
                <a:rPr lang="zh-CN" altLang="en-US" dirty="0" smtClean="0">
                  <a:solidFill>
                    <a:schemeClr val="tx1"/>
                  </a:solidFill>
                  <a:cs typeface="Segoe UI" pitchFamily="34" charset="0"/>
                </a:rPr>
                <a:t>结合</a:t>
              </a:r>
              <a:r>
                <a:rPr lang="en-US" dirty="0" smtClean="0">
                  <a:solidFill>
                    <a:schemeClr val="tx1"/>
                  </a:solidFill>
                  <a:cs typeface="Segoe UI" pitchFamily="34" charset="0"/>
                </a:rPr>
                <a:t> Windows Mobile 6.x </a:t>
              </a:r>
              <a:r>
                <a:rPr lang="zh-CN" altLang="en-US" dirty="0" smtClean="0">
                  <a:solidFill>
                    <a:schemeClr val="tx1"/>
                  </a:solidFill>
                  <a:cs typeface="Segoe UI" pitchFamily="34" charset="0"/>
                </a:rPr>
                <a:t>系统完成</a:t>
              </a:r>
              <a:r>
                <a:rPr lang="en-US" altLang="zh-CN" dirty="0" smtClean="0"/>
                <a:t>IT</a:t>
              </a:r>
              <a:r>
                <a:rPr lang="zh-CN" altLang="en-US" dirty="0" smtClean="0"/>
                <a:t>安全管理和访问控制</a:t>
              </a:r>
              <a:endParaRPr lang="en-US" dirty="0" smtClean="0">
                <a:solidFill>
                  <a:schemeClr val="tx1"/>
                </a:solidFill>
                <a:cs typeface="Segoe UI" pitchFamily="34" charset="0"/>
              </a:endParaRPr>
            </a:p>
          </p:txBody>
        </p:sp>
      </p:grpSp>
      <p:grpSp>
        <p:nvGrpSpPr>
          <p:cNvPr id="16" name="Group 44"/>
          <p:cNvGrpSpPr/>
          <p:nvPr/>
        </p:nvGrpSpPr>
        <p:grpSpPr>
          <a:xfrm>
            <a:off x="218417" y="3543761"/>
            <a:ext cx="3420438" cy="1881003"/>
            <a:chOff x="218417" y="4528500"/>
            <a:chExt cx="3420438" cy="1881003"/>
          </a:xfrm>
        </p:grpSpPr>
        <p:sp>
          <p:nvSpPr>
            <p:cNvPr id="17" name="Rounded Rectangle 41"/>
            <p:cNvSpPr/>
            <p:nvPr/>
          </p:nvSpPr>
          <p:spPr bwMode="auto">
            <a:xfrm flipV="1">
              <a:off x="218417" y="4528500"/>
              <a:ext cx="3420438" cy="1881003"/>
            </a:xfrm>
            <a:prstGeom prst="roundRect">
              <a:avLst>
                <a:gd name="adj" fmla="val 1359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endParaRPr lang="en-US" sz="2000" dirty="0">
                <a:solidFill>
                  <a:schemeClr val="tx1"/>
                </a:solidFill>
                <a:effectLst>
                  <a:outerShdw blurRad="38100" dist="38100" dir="2700000" algn="tl">
                    <a:srgbClr val="000000">
                      <a:alpha val="43137"/>
                    </a:srgbClr>
                  </a:outerShdw>
                </a:effectLst>
              </a:endParaRPr>
            </a:p>
          </p:txBody>
        </p:sp>
        <p:sp>
          <p:nvSpPr>
            <p:cNvPr id="18" name="Rounded Rectangle 42"/>
            <p:cNvSpPr/>
            <p:nvPr/>
          </p:nvSpPr>
          <p:spPr bwMode="auto">
            <a:xfrm>
              <a:off x="297351" y="4571907"/>
              <a:ext cx="3262571" cy="1794188"/>
            </a:xfrm>
            <a:prstGeom prst="roundRect">
              <a:avLst>
                <a:gd name="adj" fmla="val 13590"/>
              </a:avLst>
            </a:prstGeom>
            <a:solidFill>
              <a:schemeClr val="bg1">
                <a:alpha val="4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b="1" dirty="0" err="1" smtClean="0">
                  <a:solidFill>
                    <a:schemeClr val="tx1"/>
                  </a:solidFill>
                  <a:cs typeface="Segoe UI" pitchFamily="34" charset="0"/>
                </a:rPr>
                <a:t>ConfigMgr</a:t>
              </a:r>
              <a:r>
                <a:rPr lang="en-US" sz="2000" b="1" dirty="0" smtClean="0">
                  <a:solidFill>
                    <a:schemeClr val="tx1"/>
                  </a:solidFill>
                  <a:cs typeface="Segoe UI" pitchFamily="34" charset="0"/>
                </a:rPr>
                <a:t> 2007</a:t>
              </a:r>
            </a:p>
            <a:p>
              <a:pPr lvl="0"/>
              <a:r>
                <a:rPr lang="zh-CN" altLang="en-US" dirty="0" smtClean="0">
                  <a:solidFill>
                    <a:schemeClr val="tx1"/>
                  </a:solidFill>
                  <a:cs typeface="Segoe UI" pitchFamily="34" charset="0"/>
                </a:rPr>
                <a:t>提供强大的</a:t>
              </a:r>
              <a:r>
                <a:rPr lang="en-US" altLang="zh-CN" dirty="0" smtClean="0">
                  <a:solidFill>
                    <a:schemeClr val="tx1"/>
                  </a:solidFill>
                  <a:cs typeface="Segoe UI" pitchFamily="34" charset="0"/>
                </a:rPr>
                <a:t>IT</a:t>
              </a:r>
              <a:r>
                <a:rPr lang="zh-CN" altLang="en-US" dirty="0" smtClean="0">
                  <a:solidFill>
                    <a:schemeClr val="tx1"/>
                  </a:solidFill>
                  <a:cs typeface="Segoe UI" pitchFamily="34" charset="0"/>
                </a:rPr>
                <a:t>管理功能，</a:t>
              </a:r>
              <a:r>
                <a:rPr lang="zh-CN" altLang="en-US" dirty="0" smtClean="0"/>
                <a:t>包括桌面，笔记本电脑，服务器以及移动设备。 </a:t>
              </a:r>
              <a:br>
                <a:rPr lang="zh-CN" altLang="en-US" dirty="0" smtClean="0"/>
              </a:br>
              <a:endParaRPr lang="en-US" dirty="0" smtClean="0">
                <a:solidFill>
                  <a:schemeClr val="tx1"/>
                </a:solidFill>
                <a:cs typeface="Segoe U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2000"/>
                            </p:stCondLst>
                            <p:childTnLst>
                              <p:par>
                                <p:cTn id="17" presetID="10" presetClass="exit" presetSubtype="0" fill="hold" nodeType="afterEffect">
                                  <p:stCondLst>
                                    <p:cond delay="1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par>
                                <p:cTn id="20" presetID="10" presetClass="exit" presetSubtype="0" fill="hold" nodeType="withEffect">
                                  <p:stCondLst>
                                    <p:cond delay="100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ntr" presetSubtype="0"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客户多方面的需求</a:t>
            </a:r>
            <a:endParaRPr lang="zh-CN" altLang="en-US" dirty="0"/>
          </a:p>
        </p:txBody>
      </p:sp>
      <p:pic>
        <p:nvPicPr>
          <p:cNvPr id="14" name="Picture 5" descr="C:\Program Files\Microsoft Resource DVD Artwork\DVD_ART\Artwork_Imagery\Shapes and Graphics\people\man happy customer satisfied person.png"/>
          <p:cNvPicPr>
            <a:picLocks noChangeAspect="1" noChangeArrowheads="1"/>
          </p:cNvPicPr>
          <p:nvPr/>
        </p:nvPicPr>
        <p:blipFill>
          <a:blip r:embed="rId3" cstate="print">
            <a:lum bright="-1000" contrast="-14000"/>
          </a:blip>
          <a:srcRect b="37866"/>
          <a:stretch>
            <a:fillRect/>
          </a:stretch>
        </p:blipFill>
        <p:spPr bwMode="auto">
          <a:xfrm flipH="1">
            <a:off x="3565368" y="916364"/>
            <a:ext cx="2023130" cy="1386259"/>
          </a:xfrm>
          <a:prstGeom prst="rect">
            <a:avLst/>
          </a:prstGeom>
          <a:noFill/>
          <a:effectLst>
            <a:outerShdw blurRad="50800" dist="38100" dir="2700000" algn="tl" rotWithShape="0">
              <a:prstClr val="black">
                <a:alpha val="40000"/>
              </a:prstClr>
            </a:outerShdw>
          </a:effectLst>
        </p:spPr>
      </p:pic>
      <p:pic>
        <p:nvPicPr>
          <p:cNvPr id="15" name="Picture 10" descr="C:\Program Files\Microsoft Resource DVD Artwork\DVD_ART\Artwork_Imagery\Photos_for_PPT\Soft-edge_photos\FY06 Brand - Windows Live\Windows live Primary\Windows Live 06 Priya woman smiling head outline cutout.png"/>
          <p:cNvPicPr>
            <a:picLocks noChangeAspect="1" noChangeArrowheads="1"/>
          </p:cNvPicPr>
          <p:nvPr/>
        </p:nvPicPr>
        <p:blipFill>
          <a:blip r:embed="rId4" cstate="print"/>
          <a:srcRect/>
          <a:stretch>
            <a:fillRect/>
          </a:stretch>
        </p:blipFill>
        <p:spPr bwMode="auto">
          <a:xfrm>
            <a:off x="6736487" y="916364"/>
            <a:ext cx="1433295" cy="1407162"/>
          </a:xfrm>
          <a:prstGeom prst="rect">
            <a:avLst/>
          </a:prstGeom>
          <a:noFill/>
          <a:effectLst>
            <a:outerShdw blurRad="50800" dist="38100" dir="2700000" algn="tl" rotWithShape="0">
              <a:prstClr val="black">
                <a:alpha val="40000"/>
              </a:prstClr>
            </a:outerShdw>
          </a:effectLst>
        </p:spPr>
      </p:pic>
      <p:pic>
        <p:nvPicPr>
          <p:cNvPr id="16" name="Picture 32" descr="man.png"/>
          <p:cNvPicPr>
            <a:picLocks noChangeAspect="1"/>
          </p:cNvPicPr>
          <p:nvPr/>
        </p:nvPicPr>
        <p:blipFill>
          <a:blip r:embed="rId5" cstate="print"/>
          <a:srcRect b="36274"/>
          <a:stretch>
            <a:fillRect/>
          </a:stretch>
        </p:blipFill>
        <p:spPr>
          <a:xfrm>
            <a:off x="947403" y="927794"/>
            <a:ext cx="1506661" cy="1275049"/>
          </a:xfrm>
          <a:prstGeom prst="rect">
            <a:avLst/>
          </a:prstGeom>
          <a:effectLst>
            <a:outerShdw blurRad="50800" dist="38100" dir="2700000" algn="tl" rotWithShape="0">
              <a:prstClr val="black">
                <a:alpha val="40000"/>
              </a:prstClr>
            </a:outerShdw>
          </a:effectLst>
        </p:spPr>
      </p:pic>
      <p:sp>
        <p:nvSpPr>
          <p:cNvPr id="17" name="Rectangle 31"/>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Rounded Rectangle 28"/>
          <p:cNvSpPr/>
          <p:nvPr/>
        </p:nvSpPr>
        <p:spPr bwMode="auto">
          <a:xfrm>
            <a:off x="329907" y="2205990"/>
            <a:ext cx="2741652" cy="4263390"/>
          </a:xfrm>
          <a:prstGeom prst="roundRect">
            <a:avLst>
              <a:gd name="adj" fmla="val 1375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a:lnSpc>
                <a:spcPct val="95000"/>
              </a:lnSpc>
              <a:spcBef>
                <a:spcPts val="1800"/>
              </a:spcBef>
              <a:defRPr/>
            </a:pPr>
            <a:r>
              <a:rPr lang="zh-CN" altLang="en-US" sz="2400" b="1" dirty="0" smtClean="0">
                <a:solidFill>
                  <a:schemeClr val="tx1"/>
                </a:solidFill>
                <a:effectLst>
                  <a:glow rad="228600">
                    <a:schemeClr val="bg1">
                      <a:alpha val="40000"/>
                    </a:schemeClr>
                  </a:glow>
                </a:effectLst>
              </a:rPr>
              <a:t>业务决策者</a:t>
            </a:r>
            <a:endParaRPr lang="en-US" sz="2400" b="1" dirty="0" smtClean="0">
              <a:solidFill>
                <a:schemeClr val="tx1"/>
              </a:solidFill>
              <a:effectLst>
                <a:glow rad="228600">
                  <a:schemeClr val="bg1">
                    <a:alpha val="40000"/>
                  </a:schemeClr>
                </a:glow>
              </a:effectLst>
            </a:endParaRPr>
          </a:p>
        </p:txBody>
      </p:sp>
      <p:sp>
        <p:nvSpPr>
          <p:cNvPr id="19" name="Rounded Rectangle 29"/>
          <p:cNvSpPr/>
          <p:nvPr/>
        </p:nvSpPr>
        <p:spPr bwMode="auto">
          <a:xfrm>
            <a:off x="3206107" y="2205990"/>
            <a:ext cx="2741652" cy="4263390"/>
          </a:xfrm>
          <a:prstGeom prst="roundRect">
            <a:avLst>
              <a:gd name="adj" fmla="val 1375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457200">
              <a:lnSpc>
                <a:spcPct val="95000"/>
              </a:lnSpc>
              <a:spcBef>
                <a:spcPts val="1800"/>
              </a:spcBef>
              <a:defRPr/>
            </a:pPr>
            <a:r>
              <a:rPr lang="en-US" altLang="zh-CN" sz="2400" b="1" dirty="0" smtClean="0">
                <a:solidFill>
                  <a:schemeClr val="tx1"/>
                </a:solidFill>
                <a:effectLst>
                  <a:glow rad="228600">
                    <a:schemeClr val="bg1">
                      <a:alpha val="40000"/>
                    </a:schemeClr>
                  </a:glow>
                </a:effectLst>
                <a:cs typeface="Segoe"/>
              </a:rPr>
              <a:t>IT</a:t>
            </a:r>
            <a:r>
              <a:rPr lang="zh-CN" altLang="en-US" sz="2400" b="1" dirty="0" smtClean="0">
                <a:solidFill>
                  <a:schemeClr val="tx1"/>
                </a:solidFill>
                <a:effectLst>
                  <a:glow rad="228600">
                    <a:schemeClr val="bg1">
                      <a:alpha val="40000"/>
                    </a:schemeClr>
                  </a:glow>
                </a:effectLst>
                <a:cs typeface="Segoe"/>
              </a:rPr>
              <a:t> 部门</a:t>
            </a:r>
            <a:r>
              <a:rPr lang="en-US" sz="2400" b="1" dirty="0" smtClean="0">
                <a:solidFill>
                  <a:schemeClr val="tx1"/>
                </a:solidFill>
                <a:effectLst>
                  <a:glow rad="228600">
                    <a:schemeClr val="bg1">
                      <a:alpha val="40000"/>
                    </a:schemeClr>
                  </a:glow>
                </a:effectLst>
                <a:cs typeface="Segoe"/>
              </a:rPr>
              <a:t> </a:t>
            </a:r>
          </a:p>
        </p:txBody>
      </p:sp>
      <p:sp>
        <p:nvSpPr>
          <p:cNvPr id="20" name="Rounded Rectangle 30"/>
          <p:cNvSpPr/>
          <p:nvPr/>
        </p:nvSpPr>
        <p:spPr bwMode="auto">
          <a:xfrm>
            <a:off x="6082308" y="2205990"/>
            <a:ext cx="2741652" cy="4263390"/>
          </a:xfrm>
          <a:prstGeom prst="roundRect">
            <a:avLst>
              <a:gd name="adj" fmla="val 1375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a:lnSpc>
                <a:spcPct val="95000"/>
              </a:lnSpc>
              <a:spcBef>
                <a:spcPts val="1800"/>
              </a:spcBef>
              <a:defRPr/>
            </a:pPr>
            <a:r>
              <a:rPr lang="zh-CN" altLang="en-US" sz="2400" b="1" dirty="0" smtClean="0">
                <a:solidFill>
                  <a:schemeClr val="tx1"/>
                </a:solidFill>
                <a:effectLst>
                  <a:glow rad="228600">
                    <a:schemeClr val="bg1">
                      <a:alpha val="40000"/>
                    </a:schemeClr>
                  </a:glow>
                </a:effectLst>
              </a:rPr>
              <a:t>最终用户</a:t>
            </a:r>
            <a:endParaRPr lang="en-US" sz="2400" b="1" dirty="0" smtClean="0">
              <a:solidFill>
                <a:schemeClr val="tx1"/>
              </a:solidFill>
              <a:effectLst>
                <a:glow rad="228600">
                  <a:schemeClr val="bg1">
                    <a:alpha val="40000"/>
                  </a:schemeClr>
                </a:glow>
              </a:effectLst>
            </a:endParaRPr>
          </a:p>
        </p:txBody>
      </p:sp>
      <p:sp>
        <p:nvSpPr>
          <p:cNvPr id="21" name="Rectangle 35"/>
          <p:cNvSpPr/>
          <p:nvPr/>
        </p:nvSpPr>
        <p:spPr bwMode="auto">
          <a:xfrm>
            <a:off x="329907" y="3090664"/>
            <a:ext cx="2743200" cy="1655064"/>
          </a:xfrm>
          <a:prstGeom prst="rect">
            <a:avLst/>
          </a:prstGeom>
          <a:solidFill>
            <a:schemeClr val="bg1">
              <a:alpha val="3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支持程序生成、部署和管理的平台</a:t>
            </a:r>
            <a:endParaRPr lang="en-US" altLang="zh-CN"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提高员工生产率</a:t>
            </a:r>
            <a:endParaRPr lang="en-US" altLang="zh-CN"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可靠支持业务的增长</a:t>
            </a:r>
            <a:endParaRPr lang="en-US" altLang="zh-CN"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最小的支持费用和总拥有成本（</a:t>
            </a:r>
            <a:r>
              <a:rPr lang="en-US" altLang="zh-CN" sz="1600" dirty="0" smtClean="0">
                <a:solidFill>
                  <a:schemeClr val="tx1"/>
                </a:solidFill>
                <a:effectLst>
                  <a:outerShdw blurRad="38100" dist="38100" dir="2700000" algn="tl">
                    <a:srgbClr val="000000">
                      <a:alpha val="43137"/>
                    </a:srgbClr>
                  </a:outerShdw>
                </a:effectLst>
              </a:rPr>
              <a:t>TCO</a:t>
            </a:r>
            <a:r>
              <a:rPr lang="zh-CN" altLang="en-US" sz="1600" dirty="0" smtClean="0">
                <a:solidFill>
                  <a:schemeClr val="tx1"/>
                </a:solidFill>
                <a:effectLst>
                  <a:outerShdw blurRad="38100" dist="38100" dir="2700000" algn="tl">
                    <a:srgbClr val="000000">
                      <a:alpha val="43137"/>
                    </a:srgbClr>
                  </a:outerShdw>
                </a:effectLst>
              </a:rPr>
              <a:t>）</a:t>
            </a:r>
            <a:endParaRPr lang="en-US" sz="1600" dirty="0" smtClean="0">
              <a:solidFill>
                <a:schemeClr val="tx1"/>
              </a:solidFill>
              <a:effectLst>
                <a:outerShdw blurRad="38100" dist="38100" dir="2700000" algn="tl">
                  <a:srgbClr val="000000">
                    <a:alpha val="43137"/>
                  </a:srgbClr>
                </a:outerShdw>
              </a:effectLst>
            </a:endParaRPr>
          </a:p>
        </p:txBody>
      </p:sp>
      <p:sp>
        <p:nvSpPr>
          <p:cNvPr id="22" name="Rectangle 36"/>
          <p:cNvSpPr/>
          <p:nvPr/>
        </p:nvSpPr>
        <p:spPr bwMode="auto">
          <a:xfrm>
            <a:off x="328359" y="4800600"/>
            <a:ext cx="2743200" cy="1463040"/>
          </a:xfrm>
          <a:prstGeom prst="rect">
            <a:avLst/>
          </a:prstGeom>
          <a:solidFill>
            <a:schemeClr val="bg1">
              <a:alpha val="6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0" lvl="1" defTabSz="488950" eaLnBrk="0" fontAlgn="base" hangingPunct="0">
              <a:lnSpc>
                <a:spcPct val="90000"/>
              </a:lnSpc>
              <a:spcAft>
                <a:spcPct val="0"/>
              </a:spcAft>
              <a:buClr>
                <a:schemeClr val="tx2"/>
              </a:buClr>
              <a:buSzPct val="95000"/>
            </a:pPr>
            <a:r>
              <a:rPr lang="en-US" sz="1400" dirty="0" smtClean="0">
                <a:solidFill>
                  <a:schemeClr val="tx1"/>
                </a:solidFill>
                <a:effectLst>
                  <a:outerShdw blurRad="38100" dist="38100" dir="2700000" algn="tl">
                    <a:srgbClr val="000000">
                      <a:alpha val="43137"/>
                    </a:srgbClr>
                  </a:outerShdw>
                </a:effectLst>
              </a:rPr>
              <a:t>“I need a strong ROI justification if I am going to roll out mobile devices to most of my organization and not just the managers.”</a:t>
            </a:r>
            <a:br>
              <a:rPr lang="en-US" sz="1400" dirty="0" smtClean="0">
                <a:solidFill>
                  <a:schemeClr val="tx1"/>
                </a:solidFill>
                <a:effectLst>
                  <a:outerShdw blurRad="38100" dist="38100" dir="2700000" algn="tl">
                    <a:srgbClr val="000000">
                      <a:alpha val="43137"/>
                    </a:srgbClr>
                  </a:outerShdw>
                </a:effectLst>
              </a:rPr>
            </a:br>
            <a:endParaRPr lang="en-US" sz="1400" dirty="0" smtClean="0">
              <a:solidFill>
                <a:schemeClr val="tx1"/>
              </a:solidFill>
              <a:effectLst>
                <a:outerShdw blurRad="38100" dist="38100" dir="2700000" algn="tl">
                  <a:srgbClr val="000000">
                    <a:alpha val="43137"/>
                  </a:srgbClr>
                </a:outerShdw>
              </a:effectLst>
            </a:endParaRPr>
          </a:p>
          <a:p>
            <a:pPr marL="0" lvl="1" algn="r" defTabSz="488950" eaLnBrk="0" fontAlgn="base" hangingPunct="0">
              <a:lnSpc>
                <a:spcPct val="90000"/>
              </a:lnSpc>
              <a:spcBef>
                <a:spcPts val="600"/>
              </a:spcBef>
              <a:spcAft>
                <a:spcPct val="0"/>
              </a:spcAft>
              <a:buClr>
                <a:schemeClr val="tx2"/>
              </a:buClr>
              <a:buSzPct val="95000"/>
            </a:pPr>
            <a:r>
              <a:rPr lang="en-US" sz="1400" b="1" i="1" dirty="0" smtClean="0">
                <a:solidFill>
                  <a:schemeClr val="tx1"/>
                </a:solidFill>
                <a:effectLst>
                  <a:outerShdw blurRad="38100" dist="38100" dir="2700000" algn="tl">
                    <a:srgbClr val="000000">
                      <a:alpha val="43137"/>
                    </a:srgbClr>
                  </a:outerShdw>
                </a:effectLst>
              </a:rPr>
              <a:t>Director of business group  for major manufacturer </a:t>
            </a:r>
          </a:p>
        </p:txBody>
      </p:sp>
      <p:sp>
        <p:nvSpPr>
          <p:cNvPr id="23" name="Rectangle 37"/>
          <p:cNvSpPr/>
          <p:nvPr/>
        </p:nvSpPr>
        <p:spPr bwMode="auto">
          <a:xfrm>
            <a:off x="3204559" y="3090665"/>
            <a:ext cx="2743200" cy="1909971"/>
          </a:xfrm>
          <a:prstGeom prst="rect">
            <a:avLst/>
          </a:prstGeom>
          <a:solidFill>
            <a:schemeClr val="bg1">
              <a:alpha val="3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安全的数据访问</a:t>
            </a:r>
            <a:endParaRPr lang="en-US" altLang="zh-CN"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可管理，可扩展的</a:t>
            </a:r>
            <a:r>
              <a:rPr lang="en-US" altLang="zh-CN" sz="1600" dirty="0" smtClean="0">
                <a:solidFill>
                  <a:schemeClr val="tx1"/>
                </a:solidFill>
                <a:effectLst>
                  <a:outerShdw blurRad="38100" dist="38100" dir="2700000" algn="tl">
                    <a:srgbClr val="000000">
                      <a:alpha val="43137"/>
                    </a:srgbClr>
                  </a:outerShdw>
                </a:effectLst>
              </a:rPr>
              <a:t>IT</a:t>
            </a:r>
            <a:r>
              <a:rPr lang="zh-CN" altLang="en-US" sz="1600" dirty="0" smtClean="0">
                <a:solidFill>
                  <a:schemeClr val="tx1"/>
                </a:solidFill>
                <a:effectLst>
                  <a:outerShdw blurRad="38100" dist="38100" dir="2700000" algn="tl">
                    <a:srgbClr val="000000">
                      <a:alpha val="43137"/>
                    </a:srgbClr>
                  </a:outerShdw>
                </a:effectLst>
              </a:rPr>
              <a:t>基础架构</a:t>
            </a:r>
            <a:endParaRPr lang="en-US"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标准化</a:t>
            </a:r>
            <a:endParaRPr lang="en-US"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与现有系统集成</a:t>
            </a:r>
            <a:endParaRPr lang="en-US"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减少培训和支持投入</a:t>
            </a:r>
            <a:endParaRPr lang="en-US" sz="1600" dirty="0" smtClean="0">
              <a:solidFill>
                <a:schemeClr val="tx1"/>
              </a:solidFill>
              <a:effectLst>
                <a:outerShdw blurRad="38100" dist="38100" dir="2700000" algn="tl">
                  <a:srgbClr val="000000">
                    <a:alpha val="43137"/>
                  </a:srgbClr>
                </a:outerShdw>
              </a:effectLst>
            </a:endParaRPr>
          </a:p>
        </p:txBody>
      </p:sp>
      <p:sp>
        <p:nvSpPr>
          <p:cNvPr id="24" name="Rectangle 38"/>
          <p:cNvSpPr/>
          <p:nvPr/>
        </p:nvSpPr>
        <p:spPr bwMode="auto">
          <a:xfrm>
            <a:off x="6080760" y="3090664"/>
            <a:ext cx="2743200" cy="1655064"/>
          </a:xfrm>
          <a:prstGeom prst="rect">
            <a:avLst/>
          </a:prstGeom>
          <a:solidFill>
            <a:schemeClr val="bg1">
              <a:alpha val="3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随时访问企业数据</a:t>
            </a:r>
            <a:endParaRPr lang="en-US"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可靠易用</a:t>
            </a:r>
            <a:endParaRPr lang="en-US" sz="1600" dirty="0" smtClean="0">
              <a:solidFill>
                <a:schemeClr val="tx1"/>
              </a:solidFill>
              <a:effectLst>
                <a:outerShdw blurRad="38100" dist="38100" dir="2700000" algn="tl">
                  <a:srgbClr val="000000">
                    <a:alpha val="43137"/>
                  </a:srgbClr>
                </a:outerShdw>
              </a:effectLst>
            </a:endParaRPr>
          </a:p>
          <a:p>
            <a:pPr marL="228600" lvl="1" indent="-228600" fontAlgn="base">
              <a:lnSpc>
                <a:spcPct val="90000"/>
              </a:lnSpc>
              <a:spcAft>
                <a:spcPts val="600"/>
              </a:spcAft>
              <a:buClr>
                <a:schemeClr val="tx2"/>
              </a:buClr>
              <a:buSzPct val="95000"/>
              <a:buBlip>
                <a:blip r:embed="rId6"/>
              </a:buBlip>
              <a:defRPr/>
            </a:pPr>
            <a:r>
              <a:rPr lang="zh-CN" altLang="en-US" sz="1600" dirty="0" smtClean="0">
                <a:solidFill>
                  <a:schemeClr val="tx1"/>
                </a:solidFill>
                <a:effectLst>
                  <a:outerShdw blurRad="38100" dist="38100" dir="2700000" algn="tl">
                    <a:srgbClr val="000000">
                      <a:alpha val="43137"/>
                    </a:srgbClr>
                  </a:outerShdw>
                </a:effectLst>
              </a:rPr>
              <a:t>操作统一，更高的工作效率</a:t>
            </a:r>
          </a:p>
          <a:p>
            <a:pPr marL="228600" lvl="1" indent="-228600" fontAlgn="base">
              <a:lnSpc>
                <a:spcPct val="90000"/>
              </a:lnSpc>
              <a:spcAft>
                <a:spcPts val="600"/>
              </a:spcAft>
              <a:buClr>
                <a:schemeClr val="tx2"/>
              </a:buClr>
              <a:buSzPct val="95000"/>
              <a:buBlip>
                <a:blip r:embed="rId6"/>
              </a:buBlip>
              <a:defRPr/>
            </a:pPr>
            <a:endParaRPr lang="en-US" sz="1600" dirty="0" smtClean="0">
              <a:solidFill>
                <a:schemeClr val="tx1"/>
              </a:solidFill>
              <a:effectLst>
                <a:outerShdw blurRad="38100" dist="38100" dir="2700000" algn="tl">
                  <a:srgbClr val="000000">
                    <a:alpha val="43137"/>
                  </a:srgbClr>
                </a:outerShdw>
              </a:effectLst>
            </a:endParaRPr>
          </a:p>
        </p:txBody>
      </p:sp>
      <p:sp>
        <p:nvSpPr>
          <p:cNvPr id="25" name="Rectangle 39"/>
          <p:cNvSpPr/>
          <p:nvPr/>
        </p:nvSpPr>
        <p:spPr bwMode="auto">
          <a:xfrm>
            <a:off x="3204559" y="4800600"/>
            <a:ext cx="2743200" cy="1463040"/>
          </a:xfrm>
          <a:prstGeom prst="rect">
            <a:avLst/>
          </a:prstGeom>
          <a:solidFill>
            <a:schemeClr val="bg1">
              <a:alpha val="6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0" lvl="1" defTabSz="488950" eaLnBrk="0" fontAlgn="base" hangingPunct="0">
              <a:lnSpc>
                <a:spcPct val="90000"/>
              </a:lnSpc>
              <a:spcBef>
                <a:spcPts val="400"/>
              </a:spcBef>
              <a:spcAft>
                <a:spcPct val="0"/>
              </a:spcAft>
              <a:buClr>
                <a:schemeClr val="tx2"/>
              </a:buClr>
              <a:buSzPct val="95000"/>
            </a:pPr>
            <a:r>
              <a:rPr lang="en-US" sz="1400" dirty="0" smtClean="0">
                <a:solidFill>
                  <a:schemeClr val="tx1"/>
                </a:solidFill>
                <a:effectLst>
                  <a:outerShdw blurRad="38100" dist="38100" dir="2700000" algn="tl">
                    <a:srgbClr val="000000">
                      <a:alpha val="43137"/>
                    </a:srgbClr>
                  </a:outerShdw>
                </a:effectLst>
              </a:rPr>
              <a:t>“Make it just another device on my network that I control and manage, and as an integral part of my existing architecture and security framework.”</a:t>
            </a:r>
          </a:p>
          <a:p>
            <a:pPr marL="0" lvl="1" algn="r" defTabSz="488950" eaLnBrk="0" fontAlgn="base" hangingPunct="0">
              <a:lnSpc>
                <a:spcPct val="90000"/>
              </a:lnSpc>
              <a:spcBef>
                <a:spcPts val="600"/>
              </a:spcBef>
              <a:spcAft>
                <a:spcPct val="0"/>
              </a:spcAft>
              <a:buClr>
                <a:schemeClr val="tx2"/>
              </a:buClr>
              <a:buSzPct val="95000"/>
            </a:pPr>
            <a:r>
              <a:rPr lang="en-US" sz="1400" b="1" i="1" dirty="0" smtClean="0">
                <a:solidFill>
                  <a:schemeClr val="tx1"/>
                </a:solidFill>
                <a:effectLst>
                  <a:outerShdw blurRad="38100" dist="38100" dir="2700000" algn="tl">
                    <a:srgbClr val="000000">
                      <a:alpha val="43137"/>
                    </a:srgbClr>
                  </a:outerShdw>
                </a:effectLst>
              </a:rPr>
              <a:t>VP of IT for large</a:t>
            </a:r>
            <a:br>
              <a:rPr lang="en-US" sz="1400" b="1" i="1" dirty="0" smtClean="0">
                <a:solidFill>
                  <a:schemeClr val="tx1"/>
                </a:solidFill>
                <a:effectLst>
                  <a:outerShdw blurRad="38100" dist="38100" dir="2700000" algn="tl">
                    <a:srgbClr val="000000">
                      <a:alpha val="43137"/>
                    </a:srgbClr>
                  </a:outerShdw>
                </a:effectLst>
              </a:rPr>
            </a:br>
            <a:r>
              <a:rPr lang="en-US" sz="1400" b="1" i="1" dirty="0" smtClean="0">
                <a:solidFill>
                  <a:schemeClr val="tx1"/>
                </a:solidFill>
                <a:effectLst>
                  <a:outerShdw blurRad="38100" dist="38100" dir="2700000" algn="tl">
                    <a:srgbClr val="000000">
                      <a:alpha val="43137"/>
                    </a:srgbClr>
                  </a:outerShdw>
                </a:effectLst>
              </a:rPr>
              <a:t>Wall Street bank</a:t>
            </a:r>
          </a:p>
        </p:txBody>
      </p:sp>
      <p:sp>
        <p:nvSpPr>
          <p:cNvPr id="26" name="Rectangle 41"/>
          <p:cNvSpPr/>
          <p:nvPr/>
        </p:nvSpPr>
        <p:spPr bwMode="auto">
          <a:xfrm>
            <a:off x="6080760" y="4800600"/>
            <a:ext cx="2743200" cy="1463040"/>
          </a:xfrm>
          <a:prstGeom prst="rect">
            <a:avLst/>
          </a:prstGeom>
          <a:solidFill>
            <a:schemeClr val="bg1">
              <a:alpha val="60000"/>
            </a:schemeClr>
          </a:solidFill>
          <a:ln>
            <a:no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0" lvl="1" defTabSz="488950" eaLnBrk="0" fontAlgn="base" hangingPunct="0">
              <a:lnSpc>
                <a:spcPct val="90000"/>
              </a:lnSpc>
              <a:spcBef>
                <a:spcPts val="200"/>
              </a:spcBef>
              <a:spcAft>
                <a:spcPct val="0"/>
              </a:spcAft>
              <a:buClr>
                <a:schemeClr val="tx2"/>
              </a:buClr>
              <a:buSzPct val="95000"/>
            </a:pPr>
            <a:r>
              <a:rPr lang="en-US" sz="1400" dirty="0" smtClean="0">
                <a:solidFill>
                  <a:schemeClr val="tx1"/>
                </a:solidFill>
                <a:effectLst>
                  <a:outerShdw blurRad="38100" dist="38100" dir="2700000" algn="tl">
                    <a:srgbClr val="000000">
                      <a:alpha val="43137"/>
                    </a:srgbClr>
                  </a:outerShdw>
                </a:effectLst>
              </a:rPr>
              <a:t>“Provide me with always available access to the people, information and applications I need even when I am on the go”</a:t>
            </a:r>
            <a:br>
              <a:rPr lang="en-US" sz="1400" dirty="0" smtClean="0">
                <a:solidFill>
                  <a:schemeClr val="tx1"/>
                </a:solidFill>
                <a:effectLst>
                  <a:outerShdw blurRad="38100" dist="38100" dir="2700000" algn="tl">
                    <a:srgbClr val="000000">
                      <a:alpha val="43137"/>
                    </a:srgbClr>
                  </a:outerShdw>
                </a:effectLst>
              </a:rPr>
            </a:br>
            <a:endParaRPr lang="en-US" sz="1400" dirty="0" smtClean="0">
              <a:solidFill>
                <a:schemeClr val="tx1"/>
              </a:solidFill>
              <a:effectLst>
                <a:outerShdw blurRad="38100" dist="38100" dir="2700000" algn="tl">
                  <a:srgbClr val="000000">
                    <a:alpha val="43137"/>
                  </a:srgbClr>
                </a:outerShdw>
              </a:effectLst>
            </a:endParaRPr>
          </a:p>
          <a:p>
            <a:pPr marL="0" lvl="1" algn="r" defTabSz="488950" eaLnBrk="0" fontAlgn="base" hangingPunct="0">
              <a:lnSpc>
                <a:spcPct val="90000"/>
              </a:lnSpc>
              <a:spcBef>
                <a:spcPts val="600"/>
              </a:spcBef>
              <a:spcAft>
                <a:spcPct val="0"/>
              </a:spcAft>
              <a:buClr>
                <a:schemeClr val="tx2"/>
              </a:buClr>
              <a:buSzPct val="95000"/>
            </a:pPr>
            <a:r>
              <a:rPr lang="en-US" sz="1400" b="1" i="1" dirty="0" smtClean="0">
                <a:solidFill>
                  <a:schemeClr val="tx1"/>
                </a:solidFill>
                <a:effectLst>
                  <a:outerShdw blurRad="38100" dist="38100" dir="2700000" algn="tl">
                    <a:srgbClr val="000000">
                      <a:alpha val="43137"/>
                    </a:srgbClr>
                  </a:outerShdw>
                </a:effectLst>
              </a:rPr>
              <a:t>Sales Manager at global pharmaceutical firm</a:t>
            </a:r>
            <a:br>
              <a:rPr lang="en-US" sz="1400" b="1" i="1" dirty="0" smtClean="0">
                <a:solidFill>
                  <a:schemeClr val="tx1"/>
                </a:solidFill>
                <a:effectLst>
                  <a:outerShdw blurRad="38100" dist="38100" dir="2700000" algn="tl">
                    <a:srgbClr val="000000">
                      <a:alpha val="43137"/>
                    </a:srgbClr>
                  </a:outerShdw>
                </a:effectLst>
              </a:rPr>
            </a:br>
            <a:endParaRPr lang="en-US" sz="1400" b="1" i="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路线图总结</a:t>
            </a:r>
            <a:endParaRPr lang="zh-CN" altLang="en-US" dirty="0"/>
          </a:p>
        </p:txBody>
      </p:sp>
      <p:sp>
        <p:nvSpPr>
          <p:cNvPr id="19" name="Rectangle 5"/>
          <p:cNvSpPr/>
          <p:nvPr/>
        </p:nvSpPr>
        <p:spPr bwMode="auto">
          <a:xfrm>
            <a:off x="0" y="926963"/>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MDM 2008 </a:t>
            </a: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是一款完整的移动解决方案</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20" name="Rectangle 6"/>
          <p:cNvSpPr/>
          <p:nvPr/>
        </p:nvSpPr>
        <p:spPr bwMode="auto">
          <a:xfrm>
            <a:off x="324852" y="1573249"/>
            <a:ext cx="8819148" cy="855228"/>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marL="4763" lvl="1" indent="-336550"/>
            <a:r>
              <a:rPr lang="zh-CN" altLang="en-US" sz="2000" dirty="0" smtClean="0">
                <a:solidFill>
                  <a:schemeClr val="tx1"/>
                </a:solidFill>
              </a:rPr>
              <a:t>新的设备新的网络环境与对企业内网数据的随时访问是至关重要的。</a:t>
            </a:r>
            <a:endParaRPr lang="en-US" sz="2000" dirty="0" smtClean="0">
              <a:solidFill>
                <a:schemeClr val="tx1"/>
              </a:solidFill>
            </a:endParaRPr>
          </a:p>
        </p:txBody>
      </p:sp>
      <p:sp>
        <p:nvSpPr>
          <p:cNvPr id="21" name="Rectangle 7"/>
          <p:cNvSpPr/>
          <p:nvPr/>
        </p:nvSpPr>
        <p:spPr bwMode="auto">
          <a:xfrm>
            <a:off x="0" y="2538168"/>
            <a:ext cx="8125428" cy="59609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System Center Configuration Manager 2007</a:t>
            </a:r>
          </a:p>
        </p:txBody>
      </p:sp>
      <p:sp>
        <p:nvSpPr>
          <p:cNvPr id="22" name="Rectangle 8"/>
          <p:cNvSpPr/>
          <p:nvPr/>
        </p:nvSpPr>
        <p:spPr bwMode="auto">
          <a:xfrm>
            <a:off x="0" y="4062430"/>
            <a:ext cx="9144000" cy="1652586"/>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algn="ctr"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两种产品都是完善的产品</a:t>
            </a:r>
            <a:endParaRPr lang="en-US" sz="800" b="1" dirty="0" smtClean="0">
              <a:solidFill>
                <a:schemeClr val="tx1"/>
              </a:solidFill>
              <a:effectLst>
                <a:glow rad="228600">
                  <a:schemeClr val="bg1">
                    <a:alpha val="40000"/>
                  </a:schemeClr>
                </a:glow>
                <a:outerShdw blurRad="63500" algn="ctr" rotWithShape="0">
                  <a:prstClr val="black">
                    <a:alpha val="40000"/>
                  </a:prstClr>
                </a:outerShdw>
              </a:effectLst>
            </a:endParaRPr>
          </a:p>
          <a:p>
            <a:pPr marL="1588" lvl="0" algn="ctr" fontAlgn="base">
              <a:spcAft>
                <a:spcPct val="0"/>
              </a:spcAft>
              <a:defRPr/>
            </a:pPr>
            <a:endParaRPr lang="en-US" b="1" dirty="0" smtClean="0">
              <a:solidFill>
                <a:schemeClr val="tx1"/>
              </a:solidFill>
              <a:effectLst>
                <a:glow rad="228600">
                  <a:schemeClr val="bg1">
                    <a:alpha val="40000"/>
                  </a:schemeClr>
                </a:glow>
                <a:outerShdw blurRad="63500" algn="ctr" rotWithShape="0">
                  <a:prstClr val="black">
                    <a:alpha val="40000"/>
                  </a:prstClr>
                </a:outerShdw>
              </a:effectLst>
            </a:endParaRPr>
          </a:p>
          <a:p>
            <a:pPr marL="1588" lvl="0" algn="ctr" fontAlgn="base">
              <a:spcAft>
                <a:spcPct val="0"/>
              </a:spcAft>
              <a:defRPr/>
            </a:pP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两种产品的路线图都指向</a:t>
            </a: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
            </a:r>
            <a:br>
              <a:rPr lang="en-US" sz="2800" b="1" dirty="0" smtClean="0">
                <a:solidFill>
                  <a:schemeClr val="tx1"/>
                </a:solidFill>
                <a:effectLst>
                  <a:glow rad="228600">
                    <a:schemeClr val="bg1">
                      <a:alpha val="40000"/>
                    </a:schemeClr>
                  </a:glow>
                  <a:outerShdw blurRad="63500" algn="ctr" rotWithShape="0">
                    <a:prstClr val="black">
                      <a:alpha val="40000"/>
                    </a:prstClr>
                  </a:outerShdw>
                </a:effectLst>
              </a:rPr>
            </a:b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SCCM </a:t>
            </a:r>
            <a:r>
              <a:rPr lang="en-US" sz="2800" b="1" dirty="0" err="1" smtClean="0">
                <a:solidFill>
                  <a:schemeClr val="tx1"/>
                </a:solidFill>
                <a:effectLst>
                  <a:glow rad="228600">
                    <a:schemeClr val="bg1">
                      <a:alpha val="40000"/>
                    </a:schemeClr>
                  </a:glow>
                  <a:outerShdw blurRad="63500" algn="ctr" rotWithShape="0">
                    <a:prstClr val="black">
                      <a:alpha val="40000"/>
                    </a:prstClr>
                  </a:outerShdw>
                </a:effectLst>
              </a:rPr>
              <a:t>v.Next</a:t>
            </a: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 </a:t>
            </a:r>
            <a:r>
              <a:rPr lang="zh-CN" altLang="en-US" sz="2800" b="1" dirty="0" smtClean="0">
                <a:solidFill>
                  <a:schemeClr val="tx1"/>
                </a:solidFill>
                <a:effectLst>
                  <a:glow rad="228600">
                    <a:schemeClr val="bg1">
                      <a:alpha val="40000"/>
                    </a:schemeClr>
                  </a:glow>
                  <a:outerShdw blurRad="63500" algn="ctr" rotWithShape="0">
                    <a:prstClr val="black">
                      <a:alpha val="40000"/>
                    </a:prstClr>
                  </a:outerShdw>
                </a:effectLst>
              </a:rPr>
              <a:t>去满足设备管理的需要</a:t>
            </a:r>
            <a:endParaRPr lang="en-US" sz="28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23" name="Rectangle 9"/>
          <p:cNvSpPr/>
          <p:nvPr/>
        </p:nvSpPr>
        <p:spPr bwMode="auto">
          <a:xfrm>
            <a:off x="324852" y="3184454"/>
            <a:ext cx="8819148" cy="860788"/>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0" bIns="45718" numCol="1" rtlCol="0" anchor="ctr" anchorCtr="0" compatLnSpc="1">
            <a:prstTxWarp prst="textNoShape">
              <a:avLst/>
            </a:prstTxWarp>
          </a:bodyPr>
          <a:lstStyle/>
          <a:p>
            <a:pPr marL="4763" lvl="1" indent="-336550"/>
            <a:r>
              <a:rPr lang="zh-CN" altLang="en-US" sz="2000" dirty="0" smtClean="0">
                <a:solidFill>
                  <a:schemeClr val="tx1"/>
                </a:solidFill>
              </a:rPr>
              <a:t>桌面系统与</a:t>
            </a:r>
            <a:r>
              <a:rPr lang="en-US" sz="2000" dirty="0" smtClean="0">
                <a:solidFill>
                  <a:schemeClr val="tx1"/>
                </a:solidFill>
              </a:rPr>
              <a:t>Windows Mobile </a:t>
            </a:r>
            <a:r>
              <a:rPr lang="zh-CN" altLang="en-US" sz="2000" dirty="0" smtClean="0">
                <a:solidFill>
                  <a:schemeClr val="tx1"/>
                </a:solidFill>
              </a:rPr>
              <a:t>设备使用统一的管理是至关重要的。</a:t>
            </a: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10" name="Content Placeholder 25"/>
          <p:cNvSpPr txBox="1">
            <a:spLocks/>
          </p:cNvSpPr>
          <p:nvPr/>
        </p:nvSpPr>
        <p:spPr>
          <a:xfrm>
            <a:off x="371296" y="1427499"/>
            <a:ext cx="8369300" cy="585395"/>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a:ea typeface="+mn-ea"/>
                <a:cs typeface="+mn-cs"/>
              </a:rPr>
              <a:t>MDM home page</a:t>
            </a:r>
          </a:p>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sng" strike="noStrike" kern="1200" cap="none" spc="0" normalizeH="0" baseline="0" noProof="0" smtClean="0">
                <a:ln>
                  <a:noFill/>
                </a:ln>
                <a:solidFill>
                  <a:srgbClr val="99CC99"/>
                </a:solidFill>
                <a:effectLst>
                  <a:outerShdw blurRad="38100" dist="38100" dir="2700000" algn="tl">
                    <a:srgbClr val="000000">
                      <a:alpha val="43137"/>
                    </a:srgbClr>
                  </a:outerShdw>
                </a:effectLst>
                <a:uLnTx/>
                <a:uFillTx/>
                <a:latin typeface="Calibri"/>
                <a:ea typeface="+mn-ea"/>
                <a:cs typeface="+mn-cs"/>
              </a:rPr>
              <a:t>http://www.microsoft.com/systemcenter/mobile/default.mspx</a:t>
            </a:r>
            <a:r>
              <a:rPr kumimoji="0" lang="en-US" sz="1800" b="0" i="0" u="none" strike="noStrike" kern="1200" cap="none" spc="0" normalizeH="0" baseline="0" noProof="0" smtClean="0">
                <a:ln>
                  <a:noFill/>
                </a:ln>
                <a:solidFill>
                  <a:srgbClr val="99CC99"/>
                </a:solidFill>
                <a:effectLst>
                  <a:outerShdw blurRad="38100" dist="38100" dir="2700000" algn="tl">
                    <a:srgbClr val="000000">
                      <a:alpha val="43137"/>
                    </a:srgbClr>
                  </a:outerShdw>
                </a:effectLst>
                <a:uLnTx/>
                <a:uFillTx/>
                <a:latin typeface="Calibri"/>
                <a:ea typeface="+mn-ea"/>
                <a:cs typeface="+mn-cs"/>
              </a:rPr>
              <a:t> </a:t>
            </a:r>
            <a:endParaRPr kumimoji="0" lang="en-US" sz="1800" b="0" i="0" u="none" strike="noStrike" kern="1200" cap="none" spc="0" normalizeH="0" baseline="0" noProof="0">
              <a:ln>
                <a:noFill/>
              </a:ln>
              <a:solidFill>
                <a:srgbClr val="99CC99"/>
              </a:solidFill>
              <a:effectLst>
                <a:outerShdw blurRad="38100" dist="38100" dir="2700000" algn="tl">
                  <a:srgbClr val="000000">
                    <a:alpha val="43137"/>
                  </a:srgbClr>
                </a:outerShdw>
              </a:effectLst>
              <a:uLnTx/>
              <a:uFillTx/>
              <a:latin typeface="Calibri"/>
              <a:ea typeface="+mn-ea"/>
              <a:cs typeface="+mn-cs"/>
            </a:endParaRPr>
          </a:p>
        </p:txBody>
      </p:sp>
      <p:sp>
        <p:nvSpPr>
          <p:cNvPr id="11" name="Content Placeholder 26"/>
          <p:cNvSpPr txBox="1">
            <a:spLocks/>
          </p:cNvSpPr>
          <p:nvPr/>
        </p:nvSpPr>
        <p:spPr>
          <a:xfrm>
            <a:off x="368121" y="2326366"/>
            <a:ext cx="8369300" cy="585395"/>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a:ea typeface="+mn-ea"/>
                <a:cs typeface="+mn-cs"/>
              </a:rPr>
              <a:t>Windows Mobile Devices</a:t>
            </a:r>
          </a:p>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sng" strike="noStrike" kern="1200" cap="none" spc="0" normalizeH="0" baseline="0" noProof="0" smtClean="0">
                <a:ln>
                  <a:noFill/>
                </a:ln>
                <a:solidFill>
                  <a:srgbClr val="99CC99"/>
                </a:solidFill>
                <a:effectLst>
                  <a:outerShdw blurRad="38100" dist="38100" dir="2700000" algn="tl">
                    <a:srgbClr val="000000">
                      <a:alpha val="43137"/>
                    </a:srgbClr>
                  </a:outerShdw>
                </a:effectLst>
                <a:uLnTx/>
                <a:uFillTx/>
                <a:latin typeface="Calibri"/>
                <a:ea typeface="+mn-ea"/>
                <a:cs typeface="+mn-cs"/>
              </a:rPr>
              <a:t>http://www.microsoft.com/windowsmobile/mobiledevicemanager/devices.mspx </a:t>
            </a:r>
            <a:endParaRPr kumimoji="0" lang="en-US" sz="1800" b="0" i="0" u="sng" strike="noStrike" kern="1200" cap="none" spc="0" normalizeH="0" baseline="0" noProof="0">
              <a:ln>
                <a:noFill/>
              </a:ln>
              <a:solidFill>
                <a:srgbClr val="99CC99"/>
              </a:solidFill>
              <a:effectLst>
                <a:outerShdw blurRad="38100" dist="38100" dir="2700000" algn="tl">
                  <a:srgbClr val="000000">
                    <a:alpha val="43137"/>
                  </a:srgbClr>
                </a:outerShdw>
              </a:effectLst>
              <a:uLnTx/>
              <a:uFillTx/>
              <a:latin typeface="Calibri"/>
              <a:ea typeface="+mn-ea"/>
              <a:cs typeface="+mn-cs"/>
              <a:hlinkClick r:id="rId3"/>
            </a:endParaRPr>
          </a:p>
        </p:txBody>
      </p:sp>
      <p:sp>
        <p:nvSpPr>
          <p:cNvPr id="12" name="Content Placeholder 27"/>
          <p:cNvSpPr txBox="1">
            <a:spLocks/>
          </p:cNvSpPr>
          <p:nvPr/>
        </p:nvSpPr>
        <p:spPr>
          <a:xfrm>
            <a:off x="364946" y="3225233"/>
            <a:ext cx="8369300" cy="585395"/>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a:ea typeface="+mn-ea"/>
                <a:cs typeface="+mn-cs"/>
              </a:rPr>
              <a:t>MDM TechCenter</a:t>
            </a:r>
          </a:p>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sng" strike="noStrike" kern="1200" cap="none" spc="0" normalizeH="0" baseline="0" noProof="0" smtClean="0">
                <a:ln>
                  <a:noFill/>
                </a:ln>
                <a:solidFill>
                  <a:srgbClr val="99CC99"/>
                </a:solidFill>
                <a:effectLst>
                  <a:outerShdw blurRad="38100" dist="38100" dir="2700000" algn="tl">
                    <a:srgbClr val="000000">
                      <a:alpha val="43137"/>
                    </a:srgbClr>
                  </a:outerShdw>
                </a:effectLst>
                <a:uLnTx/>
                <a:uFillTx/>
                <a:latin typeface="Calibri"/>
                <a:ea typeface="+mn-ea"/>
                <a:cs typeface="+mn-cs"/>
              </a:rPr>
              <a:t>http://technet.microsoft.com/en-us/scmdm/default.aspx</a:t>
            </a:r>
            <a:endParaRPr kumimoji="0" lang="en-US" sz="1800" b="0" i="0" u="sng" strike="noStrike" kern="1200" cap="none" spc="0" normalizeH="0" baseline="0" noProof="0">
              <a:ln>
                <a:noFill/>
              </a:ln>
              <a:solidFill>
                <a:srgbClr val="99CC99"/>
              </a:solidFill>
              <a:effectLst>
                <a:outerShdw blurRad="38100" dist="38100" dir="2700000" algn="tl">
                  <a:srgbClr val="000000">
                    <a:alpha val="43137"/>
                  </a:srgbClr>
                </a:outerShdw>
              </a:effectLst>
              <a:uLnTx/>
              <a:uFillTx/>
              <a:latin typeface="Calibri"/>
              <a:ea typeface="+mn-ea"/>
              <a:cs typeface="+mn-cs"/>
              <a:hlinkClick r:id="rId3"/>
            </a:endParaRPr>
          </a:p>
        </p:txBody>
      </p:sp>
      <p:sp>
        <p:nvSpPr>
          <p:cNvPr id="13" name="Content Placeholder 28"/>
          <p:cNvSpPr txBox="1">
            <a:spLocks/>
          </p:cNvSpPr>
          <p:nvPr/>
        </p:nvSpPr>
        <p:spPr>
          <a:xfrm>
            <a:off x="361771" y="4124100"/>
            <a:ext cx="8369300" cy="585395"/>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a:ea typeface="+mn-ea"/>
                <a:cs typeface="+mn-cs"/>
              </a:rPr>
              <a:t>Trial Software</a:t>
            </a:r>
          </a:p>
          <a:p>
            <a:pPr marL="0" marR="0" lvl="0" indent="114300" algn="l" defTabSz="914099" rtl="0" eaLnBrk="1" fontAlgn="base" latinLnBrk="0" hangingPunct="1">
              <a:lnSpc>
                <a:spcPct val="90000"/>
              </a:lnSpc>
              <a:spcBef>
                <a:spcPct val="0"/>
              </a:spcBef>
              <a:spcAft>
                <a:spcPct val="0"/>
              </a:spcAft>
              <a:buClrTx/>
              <a:buSzTx/>
              <a:buFont typeface="Arial" pitchFamily="34" charset="0"/>
              <a:buNone/>
              <a:tabLst/>
              <a:defRPr/>
            </a:pPr>
            <a:r>
              <a:rPr kumimoji="0" lang="en-US" sz="1800" b="0" i="0" u="sng" strike="noStrike" kern="1200" cap="none" spc="0" normalizeH="0" baseline="0" noProof="0" smtClean="0">
                <a:ln>
                  <a:noFill/>
                </a:ln>
                <a:solidFill>
                  <a:srgbClr val="99CC99"/>
                </a:solidFill>
                <a:effectLst>
                  <a:outerShdw blurRad="38100" dist="38100" dir="2700000" algn="tl">
                    <a:srgbClr val="000000">
                      <a:alpha val="43137"/>
                    </a:srgbClr>
                  </a:outerShdw>
                </a:effectLst>
                <a:uLnTx/>
                <a:uFillTx/>
                <a:latin typeface="Calibri"/>
                <a:ea typeface="+mn-ea"/>
                <a:cs typeface="+mn-cs"/>
              </a:rPr>
              <a:t>http://technet.microsoft.com/en-us/scmdm/bb986596.aspx</a:t>
            </a:r>
            <a:endParaRPr kumimoji="0" lang="en-US" sz="1800" b="0" i="0" u="sng" strike="noStrike" kern="1200" cap="none" spc="0" normalizeH="0" baseline="0" noProof="0">
              <a:ln>
                <a:noFill/>
              </a:ln>
              <a:solidFill>
                <a:srgbClr val="99CC99"/>
              </a:solidFill>
              <a:effectLst>
                <a:outerShdw blurRad="38100" dist="38100" dir="2700000" algn="tl">
                  <a:srgbClr val="000000">
                    <a:alpha val="43137"/>
                  </a:srgbClr>
                </a:outerShdw>
              </a:effectLst>
              <a:uLnTx/>
              <a:uFillTx/>
              <a:latin typeface="Calibri"/>
              <a:ea typeface="+mn-ea"/>
              <a:cs typeface="+mn-cs"/>
              <a:hlinkClick r:id="rId3"/>
            </a:endParaRPr>
          </a:p>
        </p:txBody>
      </p:sp>
      <p:sp>
        <p:nvSpPr>
          <p:cNvPr id="14" name="Content Placeholder 28"/>
          <p:cNvSpPr txBox="1">
            <a:spLocks/>
          </p:cNvSpPr>
          <p:nvPr/>
        </p:nvSpPr>
        <p:spPr>
          <a:xfrm>
            <a:off x="374470" y="5022967"/>
            <a:ext cx="8369301" cy="585395"/>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spAutoFit/>
          </a:bodyPr>
          <a:lstStyle/>
          <a:p>
            <a:pPr marL="0" marR="0" lvl="0" indent="114300" defTabSz="914099" eaLnBrk="1" fontAlgn="base" latinLnBrk="0" hangingPunct="1">
              <a:lnSpc>
                <a:spcPct val="90000"/>
              </a:lnSpc>
              <a:spcBef>
                <a:spcPct val="0"/>
              </a:spcBef>
              <a:spcAft>
                <a:spcPct val="0"/>
              </a:spcAft>
              <a:buClrTx/>
              <a:buSzPct val="120000"/>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Resource Kit Tools</a:t>
            </a:r>
          </a:p>
          <a:p>
            <a:pPr marL="0" marR="0" lvl="0" indent="114300" defTabSz="914099" eaLnBrk="1" fontAlgn="base" latinLnBrk="0" hangingPunct="1">
              <a:lnSpc>
                <a:spcPct val="90000"/>
              </a:lnSpc>
              <a:spcBef>
                <a:spcPct val="0"/>
              </a:spcBef>
              <a:spcAft>
                <a:spcPct val="0"/>
              </a:spcAft>
              <a:buClrTx/>
              <a:buSzPct val="120000"/>
              <a:buFontTx/>
              <a:buNone/>
              <a:tabLst/>
              <a:defRPr/>
            </a:pPr>
            <a:r>
              <a:rPr kumimoji="0" lang="en-US" sz="1800" b="0" i="0" u="sng" strike="noStrike" kern="0" cap="none" spc="0" normalizeH="0" baseline="0" noProof="0" dirty="0" smtClean="0">
                <a:ln>
                  <a:noFill/>
                </a:ln>
                <a:solidFill>
                  <a:srgbClr val="99CC99"/>
                </a:solidFill>
                <a:effectLst>
                  <a:outerShdw blurRad="38100" dist="38100" dir="2700000" algn="tl">
                    <a:srgbClr val="000000">
                      <a:alpha val="43137"/>
                    </a:srgbClr>
                  </a:outerShdw>
                </a:effectLst>
                <a:uLnTx/>
                <a:uFillTx/>
              </a:rPr>
              <a:t>http://technet.microsoft.com/en-us/scmdm/cc304591.aspx</a:t>
            </a:r>
            <a:r>
              <a:rPr kumimoji="0" lang="en-US" sz="1800" b="0" i="0" u="none" strike="noStrike" kern="0" cap="none" spc="0" normalizeH="0" baseline="0" noProof="0" dirty="0" smtClean="0">
                <a:ln>
                  <a:noFill/>
                </a:ln>
                <a:solidFill>
                  <a:srgbClr val="99CC99"/>
                </a:solidFill>
                <a:effectLst>
                  <a:outerShdw blurRad="38100" dist="38100" dir="2700000" algn="tl">
                    <a:srgbClr val="000000">
                      <a:alpha val="43137"/>
                    </a:srgbClr>
                  </a:outerShdw>
                </a:effectLst>
                <a:uLnTx/>
                <a:uFillTx/>
              </a:rPr>
              <a:t> </a:t>
            </a:r>
            <a:r>
              <a:rPr kumimoji="0" lang="en-US" sz="1800" b="0" i="0" u="none" strike="noStrike" kern="0" cap="none" spc="0" normalizeH="0" baseline="0" noProof="0" dirty="0" smtClean="0">
                <a:ln>
                  <a:noFill/>
                </a:ln>
                <a:solidFill>
                  <a:srgbClr val="99CC99"/>
                </a:solidFill>
                <a:effectLst>
                  <a:outerShdw blurRad="38100" dist="38100" dir="2700000" algn="tl">
                    <a:srgbClr val="000000">
                      <a:alpha val="43137"/>
                    </a:srgbClr>
                  </a:outerShdw>
                </a:effectLst>
                <a:uLnTx/>
                <a:uFillTx/>
                <a:hlinkClick r:id="rId3"/>
              </a:rPr>
              <a:t>  </a:t>
            </a:r>
          </a:p>
        </p:txBody>
      </p:sp>
      <p:sp>
        <p:nvSpPr>
          <p:cNvPr id="15" name="Content Placeholder 28"/>
          <p:cNvSpPr txBox="1">
            <a:spLocks/>
          </p:cNvSpPr>
          <p:nvPr/>
        </p:nvSpPr>
        <p:spPr>
          <a:xfrm>
            <a:off x="358596" y="5921834"/>
            <a:ext cx="8385176" cy="650438"/>
          </a:xfrm>
          <a:prstGeom prst="roundRect">
            <a:avLst>
              <a:gd name="adj" fmla="val 26651"/>
            </a:avLst>
          </a:prstGeom>
          <a:gradFill rotWithShape="1">
            <a:gsLst>
              <a:gs pos="0">
                <a:srgbClr val="FFFFFF">
                  <a:alpha val="18000"/>
                </a:srgbClr>
              </a:gs>
              <a:gs pos="100000">
                <a:srgbClr val="000000">
                  <a:alpha val="0"/>
                </a:srgbClr>
              </a:gs>
            </a:gsLst>
            <a:lin ang="5400000" scaled="1"/>
          </a:gradFill>
          <a:ln w="9525">
            <a:noFill/>
            <a:miter lim="800000"/>
            <a:headEnd/>
            <a:tailEnd/>
          </a:ln>
        </p:spPr>
        <p:txBody>
          <a:bodyPr vert="horz" wrap="square" lIns="0" tIns="0" rIns="0" bIns="0" rtlCol="0" anchor="ctr" anchorCtr="0">
            <a:spAutoFit/>
          </a:bodyPr>
          <a:lstStyle/>
          <a:p>
            <a:pPr marL="407988" marR="0" lvl="0" indent="-293688"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TechNet MDM Forum</a:t>
            </a:r>
          </a:p>
          <a:p>
            <a:pPr marL="407988" marR="0" lvl="0" indent="-293688"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srgbClr val="99CC99"/>
                </a:solidFill>
                <a:effectLst>
                  <a:outerShdw blurRad="38100" dist="38100" dir="2700000" algn="tl">
                    <a:srgbClr val="000000">
                      <a:alpha val="43137"/>
                    </a:srgbClr>
                  </a:outerShdw>
                </a:effectLst>
                <a:uLnTx/>
                <a:uFillTx/>
              </a:rPr>
              <a:t>http://forums.technet.microsoft.com/en-US/SCMDM/threads/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Windows Mobile® </a:t>
            </a:r>
            <a:r>
              <a:rPr lang="zh-CN" altLang="en-US" dirty="0" smtClean="0"/>
              <a:t>资源</a:t>
            </a:r>
            <a:endParaRPr lang="zh-CN" altLang="en-US" dirty="0"/>
          </a:p>
        </p:txBody>
      </p:sp>
      <p:sp>
        <p:nvSpPr>
          <p:cNvPr id="3" name="矩形 2"/>
          <p:cNvSpPr/>
          <p:nvPr/>
        </p:nvSpPr>
        <p:spPr>
          <a:xfrm>
            <a:off x="714348" y="1214422"/>
            <a:ext cx="8143932" cy="4862870"/>
          </a:xfrm>
          <a:prstGeom prst="rect">
            <a:avLst/>
          </a:prstGeom>
        </p:spPr>
        <p:txBody>
          <a:bodyPr wrap="square">
            <a:spAutoFit/>
          </a:bodyPr>
          <a:lstStyle/>
          <a:p>
            <a:pPr lvl="0" fontAlgn="ctr">
              <a:buClr>
                <a:schemeClr val="tx2"/>
              </a:buClr>
            </a:pPr>
            <a:r>
              <a:rPr lang="en-US" altLang="zh-CN" sz="1700" b="1" dirty="0" smtClean="0">
                <a:latin typeface="Segoe UI" pitchFamily="34" charset="0"/>
                <a:cs typeface="Segoe UI" pitchFamily="34" charset="0"/>
              </a:rPr>
              <a:t>TechNet </a:t>
            </a:r>
            <a:r>
              <a:rPr lang="en-US" altLang="zh-CN" sz="1700" b="1" dirty="0" err="1" smtClean="0">
                <a:latin typeface="Segoe UI" pitchFamily="34" charset="0"/>
                <a:cs typeface="Segoe UI" pitchFamily="34" charset="0"/>
              </a:rPr>
              <a:t>TechCenter</a:t>
            </a:r>
            <a:r>
              <a:rPr lang="en-US" altLang="zh-CN" sz="1700" b="1" dirty="0" smtClean="0">
                <a:latin typeface="Segoe UI" pitchFamily="34" charset="0"/>
                <a:cs typeface="Segoe UI" pitchFamily="34" charset="0"/>
              </a:rPr>
              <a:t> – System Center Mobile Device Manager 2008</a:t>
            </a:r>
            <a:r>
              <a:rPr lang="en-US" altLang="zh-CN" sz="1700" dirty="0" smtClean="0">
                <a:latin typeface="Segoe UI" pitchFamily="34" charset="0"/>
                <a:cs typeface="Segoe UI" pitchFamily="34" charset="0"/>
              </a:rPr>
              <a:t> </a:t>
            </a:r>
            <a:r>
              <a:rPr lang="en-US" altLang="zh-CN" sz="1500" u="sng" dirty="0" smtClean="0">
                <a:latin typeface="Segoe UI" pitchFamily="34" charset="0"/>
                <a:cs typeface="Segoe UI" pitchFamily="34" charset="0"/>
                <a:hlinkClick r:id="rId3"/>
              </a:rPr>
              <a:t>http://technet.microsoft.com/scmdm</a:t>
            </a:r>
            <a:endParaRPr lang="en-US" altLang="zh-CN" sz="1500" dirty="0" smtClean="0">
              <a:latin typeface="Segoe UI" pitchFamily="34" charset="0"/>
              <a:cs typeface="Segoe UI" pitchFamily="34" charset="0"/>
            </a:endParaRPr>
          </a:p>
          <a:p>
            <a:pPr>
              <a:buClr>
                <a:schemeClr val="tx2"/>
              </a:buClr>
              <a:buNone/>
            </a:pPr>
            <a:endParaRPr lang="en-US" altLang="zh-CN" sz="1400" dirty="0" smtClean="0">
              <a:latin typeface="Segoe UI" pitchFamily="34" charset="0"/>
              <a:cs typeface="Segoe UI" pitchFamily="34" charset="0"/>
            </a:endParaRPr>
          </a:p>
          <a:p>
            <a:pPr lvl="0" fontAlgn="ctr">
              <a:buClr>
                <a:schemeClr val="tx2"/>
              </a:buClr>
            </a:pPr>
            <a:r>
              <a:rPr lang="en-US" altLang="zh-CN" sz="1700" b="1" dirty="0" smtClean="0">
                <a:latin typeface="Segoe UI" pitchFamily="34" charset="0"/>
                <a:cs typeface="Segoe UI" pitchFamily="34" charset="0"/>
              </a:rPr>
              <a:t>TechNet </a:t>
            </a:r>
            <a:r>
              <a:rPr lang="en-US" altLang="zh-CN" sz="1700" b="1" dirty="0" err="1" smtClean="0">
                <a:latin typeface="Segoe UI" pitchFamily="34" charset="0"/>
                <a:cs typeface="Segoe UI" pitchFamily="34" charset="0"/>
              </a:rPr>
              <a:t>TechCenter</a:t>
            </a:r>
            <a:r>
              <a:rPr lang="en-US" altLang="zh-CN" sz="1700" b="1" dirty="0" smtClean="0">
                <a:latin typeface="Segoe UI" pitchFamily="34" charset="0"/>
                <a:cs typeface="Segoe UI" pitchFamily="34" charset="0"/>
              </a:rPr>
              <a:t> – Windows Mobile </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latin typeface="Segoe UI" pitchFamily="34" charset="0"/>
                <a:cs typeface="Segoe UI" pitchFamily="34" charset="0"/>
                <a:hlinkClick r:id="rId4"/>
              </a:rPr>
              <a:t>http://technet.microsoft.com/windowsmobile</a:t>
            </a:r>
            <a:endParaRPr lang="en-US" altLang="zh-CN" sz="1500" u="sng" dirty="0" smtClean="0">
              <a:latin typeface="Segoe UI" pitchFamily="34" charset="0"/>
              <a:cs typeface="Segoe UI" pitchFamily="34" charset="0"/>
              <a:hlinkClick r:id="rId3"/>
            </a:endParaRPr>
          </a:p>
          <a:p>
            <a:pPr>
              <a:buClr>
                <a:schemeClr val="tx2"/>
              </a:buClr>
              <a:buNone/>
            </a:pPr>
            <a:r>
              <a:rPr lang="en-US" altLang="zh-CN" sz="1600" dirty="0" smtClean="0">
                <a:latin typeface="Segoe UI" pitchFamily="34" charset="0"/>
                <a:cs typeface="Segoe UI" pitchFamily="34" charset="0"/>
              </a:rPr>
              <a:t> </a:t>
            </a:r>
          </a:p>
          <a:p>
            <a:pPr lvl="0" fontAlgn="ctr">
              <a:buClr>
                <a:schemeClr val="tx2"/>
              </a:buClr>
            </a:pPr>
            <a:r>
              <a:rPr lang="en-US" altLang="zh-CN" sz="1700" b="1" dirty="0" smtClean="0">
                <a:latin typeface="Segoe UI" pitchFamily="34" charset="0"/>
                <a:cs typeface="Segoe UI" pitchFamily="34" charset="0"/>
              </a:rPr>
              <a:t>MSDN Center</a:t>
            </a:r>
            <a:r>
              <a:rPr lang="en-US" altLang="zh-CN" sz="1700" dirty="0" smtClean="0">
                <a:latin typeface="Segoe UI" pitchFamily="34" charset="0"/>
                <a:cs typeface="Segoe UI" pitchFamily="34" charset="0"/>
              </a:rPr>
              <a:t> </a:t>
            </a:r>
            <a:r>
              <a:rPr lang="en-US" altLang="zh-CN" sz="1700" b="1" dirty="0" smtClean="0">
                <a:latin typeface="Segoe UI" pitchFamily="34" charset="0"/>
                <a:cs typeface="Segoe UI" pitchFamily="34" charset="0"/>
              </a:rPr>
              <a:t>–</a:t>
            </a:r>
            <a:r>
              <a:rPr lang="en-US" altLang="zh-CN" sz="1700" dirty="0" smtClean="0">
                <a:latin typeface="Segoe UI" pitchFamily="34" charset="0"/>
                <a:cs typeface="Segoe UI" pitchFamily="34" charset="0"/>
              </a:rPr>
              <a:t> </a:t>
            </a:r>
            <a:r>
              <a:rPr lang="en-US" altLang="zh-CN" sz="1700" b="1" dirty="0" smtClean="0">
                <a:latin typeface="Segoe UI" pitchFamily="34" charset="0"/>
                <a:cs typeface="Segoe UI" pitchFamily="34" charset="0"/>
              </a:rPr>
              <a:t>Windows Mobile   </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latin typeface="Segoe UI" pitchFamily="34" charset="0"/>
                <a:cs typeface="Segoe UI" pitchFamily="34" charset="0"/>
                <a:hlinkClick r:id="rId5"/>
              </a:rPr>
              <a:t>http://msdn.microsoft.com/windowsmobile</a:t>
            </a:r>
            <a:endParaRPr lang="en-US" altLang="zh-CN" sz="1500" dirty="0" smtClean="0">
              <a:latin typeface="Segoe UI" pitchFamily="34" charset="0"/>
              <a:cs typeface="Segoe UI" pitchFamily="34" charset="0"/>
            </a:endParaRPr>
          </a:p>
          <a:p>
            <a:pPr>
              <a:buClr>
                <a:schemeClr val="tx2"/>
              </a:buClr>
              <a:buNone/>
            </a:pPr>
            <a:endParaRPr lang="en-US" altLang="zh-CN" sz="1400" dirty="0" smtClean="0">
              <a:latin typeface="Segoe UI" pitchFamily="34" charset="0"/>
              <a:cs typeface="Segoe UI" pitchFamily="34" charset="0"/>
            </a:endParaRPr>
          </a:p>
          <a:p>
            <a:pPr lvl="0" fontAlgn="ctr">
              <a:buClr>
                <a:schemeClr val="tx2"/>
              </a:buClr>
            </a:pPr>
            <a:r>
              <a:rPr lang="en-US" altLang="zh-CN" sz="1700" b="1" dirty="0" smtClean="0">
                <a:latin typeface="Segoe UI" pitchFamily="34" charset="0"/>
                <a:cs typeface="Segoe UI" pitchFamily="34" charset="0"/>
              </a:rPr>
              <a:t>Webcasts and Podcasts for IT – Windows Mobile</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latin typeface="Segoe UI" pitchFamily="34" charset="0"/>
                <a:cs typeface="Segoe UI" pitchFamily="34" charset="0"/>
                <a:hlinkClick r:id="rId6"/>
              </a:rPr>
              <a:t>http://www.microsoft.com/events/series/msecmobility.aspx</a:t>
            </a:r>
            <a:endParaRPr lang="en-US" altLang="zh-CN" sz="1500" dirty="0" smtClean="0">
              <a:latin typeface="Segoe UI" pitchFamily="34" charset="0"/>
              <a:cs typeface="Segoe UI" pitchFamily="34" charset="0"/>
            </a:endParaRPr>
          </a:p>
          <a:p>
            <a:pPr>
              <a:buClr>
                <a:schemeClr val="tx2"/>
              </a:buClr>
              <a:buNone/>
            </a:pPr>
            <a:endParaRPr lang="en-US" altLang="zh-CN" sz="1400" dirty="0" smtClean="0">
              <a:latin typeface="Segoe UI" pitchFamily="34" charset="0"/>
              <a:cs typeface="Segoe UI" pitchFamily="34" charset="0"/>
            </a:endParaRPr>
          </a:p>
          <a:p>
            <a:pPr lvl="0" fontAlgn="ctr">
              <a:buClr>
                <a:schemeClr val="tx2"/>
              </a:buClr>
            </a:pPr>
            <a:r>
              <a:rPr lang="en-US" altLang="zh-CN" sz="1700" b="1" dirty="0" smtClean="0">
                <a:latin typeface="Segoe UI" pitchFamily="34" charset="0"/>
                <a:cs typeface="Segoe UI" pitchFamily="34" charset="0"/>
              </a:rPr>
              <a:t>General Information – Windows Mobile</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latin typeface="Segoe UI" pitchFamily="34" charset="0"/>
                <a:cs typeface="Segoe UI" pitchFamily="34" charset="0"/>
                <a:hlinkClick r:id="rId7"/>
              </a:rPr>
              <a:t>http://www.windowsmobile.com</a:t>
            </a:r>
            <a:endParaRPr lang="en-US" altLang="zh-CN" sz="1500" dirty="0" smtClean="0">
              <a:latin typeface="Segoe UI" pitchFamily="34" charset="0"/>
              <a:cs typeface="Segoe UI" pitchFamily="34" charset="0"/>
            </a:endParaRPr>
          </a:p>
          <a:p>
            <a:pPr>
              <a:buClr>
                <a:schemeClr val="tx2"/>
              </a:buClr>
              <a:buNone/>
            </a:pPr>
            <a:endParaRPr lang="en-US" altLang="zh-CN" sz="1400" dirty="0" smtClean="0">
              <a:latin typeface="Segoe UI" pitchFamily="34" charset="0"/>
              <a:cs typeface="Segoe UI" pitchFamily="34" charset="0"/>
            </a:endParaRPr>
          </a:p>
          <a:p>
            <a:pPr lvl="0" fontAlgn="ctr">
              <a:buClr>
                <a:schemeClr val="tx2"/>
              </a:buClr>
            </a:pPr>
            <a:r>
              <a:rPr lang="en-US" altLang="zh-CN" sz="1700" b="1" dirty="0" smtClean="0">
                <a:latin typeface="Segoe UI" pitchFamily="34" charset="0"/>
                <a:cs typeface="Segoe UI" pitchFamily="34" charset="0"/>
              </a:rPr>
              <a:t>General Information – System Center Mobile Device Manager 2008</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latin typeface="Segoe UI" pitchFamily="34" charset="0"/>
                <a:cs typeface="Segoe UI" pitchFamily="34" charset="0"/>
                <a:hlinkClick r:id="rId8"/>
              </a:rPr>
              <a:t>http://www.windowsmobile.com/mobiledevicemanager</a:t>
            </a:r>
            <a:endParaRPr lang="en-US" altLang="zh-CN" sz="1500" u="sng" dirty="0" smtClean="0">
              <a:latin typeface="Segoe UI" pitchFamily="34" charset="0"/>
              <a:cs typeface="Segoe UI" pitchFamily="34" charset="0"/>
            </a:endParaRPr>
          </a:p>
          <a:p>
            <a:pPr lvl="1">
              <a:buClr>
                <a:schemeClr val="tx2"/>
              </a:buClr>
              <a:buNone/>
            </a:pPr>
            <a:endParaRPr lang="en-US" altLang="zh-CN" sz="1400" u="sng" dirty="0" smtClean="0">
              <a:latin typeface="Segoe UI" pitchFamily="34" charset="0"/>
              <a:cs typeface="Segoe UI" pitchFamily="34" charset="0"/>
            </a:endParaRPr>
          </a:p>
          <a:p>
            <a:pPr lvl="0" fontAlgn="ctr">
              <a:buClr>
                <a:schemeClr val="tx2"/>
              </a:buClr>
            </a:pPr>
            <a:r>
              <a:rPr lang="en-US" altLang="zh-CN" sz="1700" b="1" dirty="0" smtClean="0">
                <a:latin typeface="Segoe UI" pitchFamily="34" charset="0"/>
                <a:cs typeface="Segoe UI" pitchFamily="34" charset="0"/>
              </a:rPr>
              <a:t>Windows Marketplace Developer Portal</a:t>
            </a:r>
            <a:endParaRPr lang="en-US" altLang="zh-CN" sz="1700" dirty="0" smtClean="0">
              <a:latin typeface="Segoe UI" pitchFamily="34" charset="0"/>
              <a:cs typeface="Segoe UI" pitchFamily="34" charset="0"/>
            </a:endParaRPr>
          </a:p>
          <a:p>
            <a:pPr lvl="1">
              <a:buClr>
                <a:schemeClr val="tx2"/>
              </a:buClr>
              <a:buNone/>
            </a:pPr>
            <a:r>
              <a:rPr lang="en-US" altLang="zh-CN" sz="1500" u="sng" dirty="0" smtClean="0">
                <a:solidFill>
                  <a:srgbClr val="FFFF00"/>
                </a:solidFill>
                <a:latin typeface="Segoe UI" pitchFamily="34" charset="0"/>
                <a:cs typeface="Segoe UI" pitchFamily="34" charset="0"/>
                <a:hlinkClick r:id="rId8"/>
              </a:rPr>
              <a:t>http://</a:t>
            </a:r>
            <a:r>
              <a:rPr lang="en-US" altLang="zh-CN" sz="1500" u="sng" dirty="0" smtClean="0">
                <a:solidFill>
                  <a:srgbClr val="FFFF00"/>
                </a:solidFill>
                <a:latin typeface="Segoe UI" pitchFamily="34" charset="0"/>
                <a:cs typeface="Segoe UI" pitchFamily="34" charset="0"/>
              </a:rPr>
              <a:t>developer.windowsmobile.com</a:t>
            </a:r>
          </a:p>
        </p:txBody>
      </p:sp>
      <p:pic>
        <p:nvPicPr>
          <p:cNvPr id="5" name="Content Placeholder 5" descr="Att_Blackjack_II.png"/>
          <p:cNvPicPr>
            <a:picLocks noGrp="1" noChangeAspect="1"/>
          </p:cNvPicPr>
          <p:nvPr>
            <p:ph idx="4294967295"/>
          </p:nvPr>
        </p:nvPicPr>
        <p:blipFill>
          <a:blip r:embed="rId9" cstate="print"/>
          <a:stretch>
            <a:fillRect/>
          </a:stretch>
        </p:blipFill>
        <p:spPr>
          <a:xfrm rot="744640">
            <a:off x="7067540" y="1637902"/>
            <a:ext cx="1691347" cy="376772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man-with-bg.png"/>
          <p:cNvPicPr>
            <a:picLocks noChangeAspect="1"/>
          </p:cNvPicPr>
          <p:nvPr/>
        </p:nvPicPr>
        <p:blipFill>
          <a:blip r:embed="rId3" cstate="print"/>
          <a:srcRect t="7998" r="6085"/>
          <a:stretch>
            <a:fillRect/>
          </a:stretch>
        </p:blipFill>
        <p:spPr>
          <a:xfrm>
            <a:off x="-71470" y="139724"/>
            <a:ext cx="9144000" cy="6718300"/>
          </a:xfrm>
          <a:prstGeom prst="rect">
            <a:avLst/>
          </a:prstGeom>
        </p:spPr>
      </p:pic>
      <p:sp>
        <p:nvSpPr>
          <p:cNvPr id="4" name="标题 3"/>
          <p:cNvSpPr>
            <a:spLocks noGrp="1"/>
          </p:cNvSpPr>
          <p:nvPr>
            <p:ph type="title"/>
          </p:nvPr>
        </p:nvSpPr>
        <p:spPr>
          <a:xfrm>
            <a:off x="214282" y="500042"/>
            <a:ext cx="8229600" cy="1143000"/>
          </a:xfrm>
        </p:spPr>
        <p:txBody>
          <a:bodyPr>
            <a:normAutofit fontScale="90000"/>
          </a:bodyPr>
          <a:lstStyle/>
          <a:p>
            <a:r>
              <a:rPr lang="en-US" altLang="zh-CN" dirty="0" smtClean="0"/>
              <a:t>System Center Mobile Device Manager</a:t>
            </a:r>
            <a:endParaRPr lang="zh-CN" altLang="en-US" dirty="0"/>
          </a:p>
        </p:txBody>
      </p:sp>
      <p:sp>
        <p:nvSpPr>
          <p:cNvPr id="14" name="Rounded Rectangle 15"/>
          <p:cNvSpPr/>
          <p:nvPr/>
        </p:nvSpPr>
        <p:spPr bwMode="auto">
          <a:xfrm>
            <a:off x="1386547" y="1713255"/>
            <a:ext cx="7471733" cy="1190039"/>
          </a:xfrm>
          <a:prstGeom prst="roundRect">
            <a:avLst>
              <a:gd name="adj" fmla="val 50000"/>
            </a:avLst>
          </a:prstGeom>
          <a:gradFill flip="none" rotWithShape="1">
            <a:gsLst>
              <a:gs pos="0">
                <a:schemeClr val="accent2">
                  <a:shade val="30000"/>
                  <a:satMod val="115000"/>
                  <a:alpha val="0"/>
                </a:schemeClr>
              </a:gs>
              <a:gs pos="50000">
                <a:schemeClr val="bg1">
                  <a:alpha val="70000"/>
                </a:schemeClr>
              </a:gs>
              <a:gs pos="100000">
                <a:schemeClr val="bg1">
                  <a:alpha val="8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36" bIns="45718" numCol="1" rtlCol="0" anchor="ctr" anchorCtr="0" compatLnSpc="1">
            <a:prstTxWarp prst="textNoShape">
              <a:avLst/>
            </a:prstTxWarp>
          </a:bodyPr>
          <a:lstStyle/>
          <a:p>
            <a:pPr marL="280988" fontAlgn="base">
              <a:lnSpc>
                <a:spcPct val="90000"/>
              </a:lnSpc>
              <a:spcBef>
                <a:spcPct val="0"/>
              </a:spcBef>
              <a:spcAft>
                <a:spcPct val="0"/>
              </a:spcAft>
              <a:buClr>
                <a:schemeClr val="tx2"/>
              </a:buClr>
              <a:buSzPct val="95000"/>
              <a:defRPr/>
            </a:pPr>
            <a:r>
              <a:rPr lang="zh-CN" altLang="en-US" sz="2400" dirty="0" smtClean="0">
                <a:solidFill>
                  <a:schemeClr val="tx1"/>
                </a:solidFill>
              </a:rPr>
              <a:t>帮助</a:t>
            </a:r>
            <a:r>
              <a:rPr lang="en-US" altLang="zh-CN" sz="2400" dirty="0" smtClean="0">
                <a:solidFill>
                  <a:schemeClr val="tx1"/>
                </a:solidFill>
              </a:rPr>
              <a:t>IT</a:t>
            </a:r>
            <a:r>
              <a:rPr lang="zh-CN" altLang="en-US" sz="2400" dirty="0" smtClean="0">
                <a:solidFill>
                  <a:schemeClr val="tx1"/>
                </a:solidFill>
              </a:rPr>
              <a:t>专业人事实现管理</a:t>
            </a:r>
            <a:r>
              <a:rPr lang="en-US" altLang="zh-CN" sz="2400" dirty="0" smtClean="0">
                <a:solidFill>
                  <a:schemeClr val="tx1"/>
                </a:solidFill>
              </a:rPr>
              <a:t>Windows</a:t>
            </a:r>
            <a:r>
              <a:rPr lang="zh-CN" altLang="en-US" sz="2400" dirty="0" smtClean="0">
                <a:solidFill>
                  <a:schemeClr val="tx1"/>
                </a:solidFill>
              </a:rPr>
              <a:t> </a:t>
            </a:r>
            <a:r>
              <a:rPr lang="en-US" altLang="zh-CN" sz="2400" dirty="0" smtClean="0">
                <a:solidFill>
                  <a:schemeClr val="tx1"/>
                </a:solidFill>
              </a:rPr>
              <a:t>Mobile</a:t>
            </a:r>
            <a:r>
              <a:rPr lang="zh-CN" altLang="en-US" sz="2400" dirty="0" smtClean="0">
                <a:solidFill>
                  <a:schemeClr val="tx1"/>
                </a:solidFill>
              </a:rPr>
              <a:t> 设备就像管理</a:t>
            </a:r>
            <a:r>
              <a:rPr lang="en-US" altLang="zh-CN" sz="2400" dirty="0" smtClean="0">
                <a:solidFill>
                  <a:schemeClr val="tx1"/>
                </a:solidFill>
              </a:rPr>
              <a:t>PC</a:t>
            </a:r>
            <a:r>
              <a:rPr lang="zh-CN" altLang="en-US" sz="2400" dirty="0" smtClean="0">
                <a:solidFill>
                  <a:schemeClr val="tx1"/>
                </a:solidFill>
              </a:rPr>
              <a:t>一样简单</a:t>
            </a:r>
            <a:endParaRPr lang="en-US" sz="2400" dirty="0" smtClean="0">
              <a:solidFill>
                <a:schemeClr val="tx1"/>
              </a:solidFill>
            </a:endParaRPr>
          </a:p>
        </p:txBody>
      </p:sp>
      <p:sp>
        <p:nvSpPr>
          <p:cNvPr id="15" name="Rounded Rectangle 19"/>
          <p:cNvSpPr/>
          <p:nvPr/>
        </p:nvSpPr>
        <p:spPr bwMode="auto">
          <a:xfrm>
            <a:off x="2060624" y="3222748"/>
            <a:ext cx="7297722" cy="1190039"/>
          </a:xfrm>
          <a:prstGeom prst="roundRect">
            <a:avLst>
              <a:gd name="adj" fmla="val 50000"/>
            </a:avLst>
          </a:prstGeom>
          <a:gradFill flip="none" rotWithShape="1">
            <a:gsLst>
              <a:gs pos="0">
                <a:schemeClr val="accent2">
                  <a:shade val="30000"/>
                  <a:satMod val="115000"/>
                  <a:alpha val="0"/>
                </a:schemeClr>
              </a:gs>
              <a:gs pos="50000">
                <a:schemeClr val="bg1">
                  <a:alpha val="70000"/>
                </a:schemeClr>
              </a:gs>
              <a:gs pos="100000">
                <a:schemeClr val="bg1">
                  <a:alpha val="8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36" bIns="45718" numCol="1" rtlCol="0" anchor="ctr" anchorCtr="0" compatLnSpc="1">
            <a:prstTxWarp prst="textNoShape">
              <a:avLst/>
            </a:prstTxWarp>
          </a:bodyPr>
          <a:lstStyle/>
          <a:p>
            <a:pPr marL="280988" fontAlgn="base">
              <a:lnSpc>
                <a:spcPct val="90000"/>
              </a:lnSpc>
              <a:spcBef>
                <a:spcPct val="0"/>
              </a:spcBef>
              <a:spcAft>
                <a:spcPct val="0"/>
              </a:spcAft>
              <a:buClr>
                <a:schemeClr val="tx2"/>
              </a:buClr>
              <a:buSzPct val="95000"/>
              <a:defRPr/>
            </a:pPr>
            <a:endParaRPr lang="en-US" sz="2400" dirty="0" smtClean="0">
              <a:solidFill>
                <a:schemeClr val="tx1"/>
              </a:solidFill>
            </a:endParaRPr>
          </a:p>
          <a:p>
            <a:pPr marL="280988" fontAlgn="base">
              <a:lnSpc>
                <a:spcPct val="90000"/>
              </a:lnSpc>
              <a:spcBef>
                <a:spcPct val="0"/>
              </a:spcBef>
              <a:spcAft>
                <a:spcPct val="0"/>
              </a:spcAft>
              <a:buClr>
                <a:schemeClr val="tx2"/>
              </a:buClr>
              <a:buSzPct val="95000"/>
              <a:defRPr/>
            </a:pPr>
            <a:r>
              <a:rPr lang="zh-CN" altLang="en-US" sz="2400" dirty="0" smtClean="0">
                <a:solidFill>
                  <a:schemeClr val="tx1"/>
                </a:solidFill>
              </a:rPr>
              <a:t>为</a:t>
            </a:r>
            <a:r>
              <a:rPr lang="en-US" altLang="zh-CN" sz="2400" dirty="0" smtClean="0">
                <a:solidFill>
                  <a:schemeClr val="tx1"/>
                </a:solidFill>
              </a:rPr>
              <a:t>Windows</a:t>
            </a:r>
            <a:r>
              <a:rPr lang="zh-CN" altLang="en-US" sz="2400" dirty="0" smtClean="0">
                <a:solidFill>
                  <a:schemeClr val="tx1"/>
                </a:solidFill>
              </a:rPr>
              <a:t> </a:t>
            </a:r>
            <a:r>
              <a:rPr lang="en-US" altLang="zh-CN" sz="2400" dirty="0" smtClean="0">
                <a:solidFill>
                  <a:schemeClr val="tx1"/>
                </a:solidFill>
              </a:rPr>
              <a:t>Mobile</a:t>
            </a:r>
            <a:r>
              <a:rPr lang="zh-CN" altLang="en-US" sz="2400" dirty="0" smtClean="0">
                <a:solidFill>
                  <a:schemeClr val="tx1"/>
                </a:solidFill>
              </a:rPr>
              <a:t>设备提供安全管理、策略管理以及程序管理</a:t>
            </a:r>
            <a:endParaRPr lang="en-US" sz="2400" dirty="0" smtClean="0">
              <a:solidFill>
                <a:schemeClr val="tx1"/>
              </a:solidFill>
            </a:endParaRPr>
          </a:p>
        </p:txBody>
      </p:sp>
      <p:sp>
        <p:nvSpPr>
          <p:cNvPr id="16" name="Rounded Rectangle 22"/>
          <p:cNvSpPr/>
          <p:nvPr/>
        </p:nvSpPr>
        <p:spPr bwMode="auto">
          <a:xfrm>
            <a:off x="2734701" y="4732241"/>
            <a:ext cx="6695083" cy="1190039"/>
          </a:xfrm>
          <a:prstGeom prst="roundRect">
            <a:avLst>
              <a:gd name="adj" fmla="val 50000"/>
            </a:avLst>
          </a:prstGeom>
          <a:gradFill flip="none" rotWithShape="1">
            <a:gsLst>
              <a:gs pos="0">
                <a:schemeClr val="accent2">
                  <a:shade val="30000"/>
                  <a:satMod val="115000"/>
                  <a:alpha val="0"/>
                </a:schemeClr>
              </a:gs>
              <a:gs pos="50000">
                <a:schemeClr val="bg1">
                  <a:alpha val="70000"/>
                </a:schemeClr>
              </a:gs>
              <a:gs pos="100000">
                <a:schemeClr val="bg1">
                  <a:alpha val="8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36" bIns="45718" numCol="1" rtlCol="0" anchor="ctr" anchorCtr="0" compatLnSpc="1">
            <a:prstTxWarp prst="textNoShape">
              <a:avLst/>
            </a:prstTxWarp>
          </a:bodyPr>
          <a:lstStyle/>
          <a:p>
            <a:pPr marL="280988" fontAlgn="base">
              <a:lnSpc>
                <a:spcPct val="90000"/>
              </a:lnSpc>
              <a:spcBef>
                <a:spcPct val="0"/>
              </a:spcBef>
              <a:spcAft>
                <a:spcPct val="0"/>
              </a:spcAft>
              <a:buClr>
                <a:schemeClr val="tx2"/>
              </a:buClr>
              <a:buSzPct val="95000"/>
              <a:defRPr/>
            </a:pPr>
            <a:r>
              <a:rPr lang="zh-CN" altLang="en-US" sz="2400" dirty="0" smtClean="0">
                <a:solidFill>
                  <a:schemeClr val="tx1"/>
                </a:solidFill>
              </a:rPr>
              <a:t>通过</a:t>
            </a:r>
            <a:r>
              <a:rPr lang="en-US" altLang="zh-CN" sz="2400" dirty="0" smtClean="0">
                <a:solidFill>
                  <a:schemeClr val="tx1"/>
                </a:solidFill>
              </a:rPr>
              <a:t>VPN</a:t>
            </a:r>
            <a:r>
              <a:rPr lang="zh-CN" altLang="en-US" sz="2400" dirty="0" smtClean="0">
                <a:solidFill>
                  <a:schemeClr val="tx1"/>
                </a:solidFill>
              </a:rPr>
              <a:t>轻松访问企业内部数据，使用内部程序及服务</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核心功能</a:t>
            </a:r>
            <a:endParaRPr lang="zh-CN" altLang="en-US" dirty="0"/>
          </a:p>
        </p:txBody>
      </p:sp>
      <p:sp>
        <p:nvSpPr>
          <p:cNvPr id="3" name="Rounded Rectangle 2"/>
          <p:cNvSpPr/>
          <p:nvPr/>
        </p:nvSpPr>
        <p:spPr bwMode="auto">
          <a:xfrm>
            <a:off x="329907" y="2180810"/>
            <a:ext cx="2741652" cy="4034790"/>
          </a:xfrm>
          <a:prstGeom prst="roundRect">
            <a:avLst>
              <a:gd name="adj" fmla="val 1375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rPr>
              <a:t>安全管理</a:t>
            </a:r>
            <a:endParaRPr lang="en-US" sz="2800" b="1" dirty="0" smtClean="0">
              <a:solidFill>
                <a:schemeClr val="tx1"/>
              </a:solidFill>
              <a:effectLst>
                <a:glow rad="228600">
                  <a:schemeClr val="bg1">
                    <a:alpha val="40000"/>
                  </a:schemeClr>
                </a:glow>
              </a:effectLst>
            </a:endParaRPr>
          </a:p>
        </p:txBody>
      </p:sp>
      <p:sp>
        <p:nvSpPr>
          <p:cNvPr id="5" name="Rounded Rectangle 3"/>
          <p:cNvSpPr/>
          <p:nvPr/>
        </p:nvSpPr>
        <p:spPr bwMode="auto">
          <a:xfrm>
            <a:off x="3206107" y="2180810"/>
            <a:ext cx="2741652" cy="4034790"/>
          </a:xfrm>
          <a:prstGeom prst="roundRect">
            <a:avLst>
              <a:gd name="adj" fmla="val 1375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defTabSz="457200"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cs typeface="Segoe"/>
              </a:rPr>
              <a:t>设备管理</a:t>
            </a:r>
            <a:endParaRPr lang="en-US" sz="2800" b="1" dirty="0" smtClean="0">
              <a:solidFill>
                <a:schemeClr val="tx1"/>
              </a:solidFill>
              <a:effectLst>
                <a:glow rad="228600">
                  <a:schemeClr val="bg1">
                    <a:alpha val="40000"/>
                  </a:schemeClr>
                </a:glow>
              </a:effectLst>
              <a:cs typeface="Segoe"/>
            </a:endParaRPr>
          </a:p>
        </p:txBody>
      </p:sp>
      <p:sp>
        <p:nvSpPr>
          <p:cNvPr id="6" name="Rounded Rectangle 4"/>
          <p:cNvSpPr/>
          <p:nvPr/>
        </p:nvSpPr>
        <p:spPr bwMode="auto">
          <a:xfrm>
            <a:off x="6082308" y="2180810"/>
            <a:ext cx="2741652" cy="4034790"/>
          </a:xfrm>
          <a:prstGeom prst="roundRect">
            <a:avLst>
              <a:gd name="adj" fmla="val 1375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indent="-58738"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rPr>
              <a:t>移动</a:t>
            </a:r>
            <a:r>
              <a:rPr lang="en-US" altLang="zh-CN" sz="2800" b="1" dirty="0" smtClean="0">
                <a:solidFill>
                  <a:schemeClr val="tx1"/>
                </a:solidFill>
                <a:effectLst>
                  <a:glow rad="228600">
                    <a:schemeClr val="bg1">
                      <a:alpha val="40000"/>
                    </a:schemeClr>
                  </a:glow>
                </a:effectLst>
              </a:rPr>
              <a:t>VPN</a:t>
            </a:r>
            <a:endParaRPr lang="en-US" sz="2800" b="1" dirty="0" smtClean="0">
              <a:solidFill>
                <a:schemeClr val="tx1"/>
              </a:solidFill>
              <a:effectLst>
                <a:glow rad="228600">
                  <a:schemeClr val="bg1">
                    <a:alpha val="40000"/>
                  </a:schemeClr>
                </a:glow>
              </a:effectLst>
            </a:endParaRPr>
          </a:p>
        </p:txBody>
      </p:sp>
      <p:pic>
        <p:nvPicPr>
          <p:cNvPr id="7" name="Picture 2" descr="C:\Documents and Settings\Pennie\My Documents\ACERDATA (D)\Pennie's documents\MS Image\Shapes and Graphics\Windows_Vista_Icons_ for_Marketing_use\Security.png"/>
          <p:cNvPicPr>
            <a:picLocks noChangeAspect="1" noChangeArrowheads="1"/>
          </p:cNvPicPr>
          <p:nvPr/>
        </p:nvPicPr>
        <p:blipFill>
          <a:blip r:embed="rId3" cstate="print"/>
          <a:srcRect/>
          <a:stretch>
            <a:fillRect/>
          </a:stretch>
        </p:blipFill>
        <p:spPr bwMode="auto">
          <a:xfrm>
            <a:off x="333789" y="3215806"/>
            <a:ext cx="2727464" cy="2727464"/>
          </a:xfrm>
          <a:prstGeom prst="rect">
            <a:avLst/>
          </a:prstGeom>
          <a:noFill/>
        </p:spPr>
      </p:pic>
      <p:grpSp>
        <p:nvGrpSpPr>
          <p:cNvPr id="8" name="Group 14"/>
          <p:cNvGrpSpPr/>
          <p:nvPr/>
        </p:nvGrpSpPr>
        <p:grpSpPr>
          <a:xfrm>
            <a:off x="3284281" y="3270138"/>
            <a:ext cx="2554369" cy="2560818"/>
            <a:chOff x="4967307" y="1931670"/>
            <a:chExt cx="1140122" cy="1143000"/>
          </a:xfrm>
        </p:grpSpPr>
        <p:pic>
          <p:nvPicPr>
            <p:cNvPr id="9"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5386118" y="1931670"/>
              <a:ext cx="721311" cy="1143000"/>
            </a:xfrm>
            <a:prstGeom prst="rect">
              <a:avLst/>
            </a:prstGeom>
            <a:noFill/>
          </p:spPr>
        </p:pic>
        <p:pic>
          <p:nvPicPr>
            <p:cNvPr id="10" name="Picture 3" descr="C:\Documents and Settings\Pennie\My Documents\Derek\hand.png"/>
            <p:cNvPicPr>
              <a:picLocks noChangeAspect="1" noChangeArrowheads="1"/>
            </p:cNvPicPr>
            <p:nvPr/>
          </p:nvPicPr>
          <p:blipFill>
            <a:blip r:embed="rId5" cstate="print"/>
            <a:srcRect/>
            <a:stretch>
              <a:fillRect/>
            </a:stretch>
          </p:blipFill>
          <p:spPr bwMode="auto">
            <a:xfrm flipH="1">
              <a:off x="4967307" y="2203133"/>
              <a:ext cx="737215" cy="585787"/>
            </a:xfrm>
            <a:prstGeom prst="rect">
              <a:avLst/>
            </a:prstGeom>
            <a:noFill/>
          </p:spPr>
        </p:pic>
      </p:grpSp>
      <p:grpSp>
        <p:nvGrpSpPr>
          <p:cNvPr id="11" name="Group 15"/>
          <p:cNvGrpSpPr/>
          <p:nvPr/>
        </p:nvGrpSpPr>
        <p:grpSpPr>
          <a:xfrm>
            <a:off x="6053185" y="3326295"/>
            <a:ext cx="2782290" cy="2372305"/>
            <a:chOff x="7643444" y="1931670"/>
            <a:chExt cx="1340535" cy="1143000"/>
          </a:xfrm>
        </p:grpSpPr>
        <p:pic>
          <p:nvPicPr>
            <p:cNvPr id="12"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8262668" y="1931670"/>
              <a:ext cx="721311" cy="1143000"/>
            </a:xfrm>
            <a:prstGeom prst="rect">
              <a:avLst/>
            </a:prstGeom>
            <a:noFill/>
          </p:spPr>
        </p:pic>
        <p:pic>
          <p:nvPicPr>
            <p:cNvPr id="13" name="Picture 5" descr="C:\Documents and Settings\Pennie\My Documents\ACERDATA (D)\Pennie's documents\MS Image\Shapes and Graphics\Windows_Vista_Icons_ for_Marketing_use\Computer.png"/>
            <p:cNvPicPr>
              <a:picLocks noChangeAspect="1" noChangeArrowheads="1"/>
            </p:cNvPicPr>
            <p:nvPr/>
          </p:nvPicPr>
          <p:blipFill>
            <a:blip r:embed="rId6" cstate="print"/>
            <a:srcRect/>
            <a:stretch>
              <a:fillRect/>
            </a:stretch>
          </p:blipFill>
          <p:spPr bwMode="auto">
            <a:xfrm flipH="1">
              <a:off x="7643444" y="2385646"/>
              <a:ext cx="586154" cy="586154"/>
            </a:xfrm>
            <a:prstGeom prst="rect">
              <a:avLst/>
            </a:prstGeom>
            <a:noFill/>
          </p:spPr>
        </p:pic>
        <p:cxnSp>
          <p:nvCxnSpPr>
            <p:cNvPr id="14" name="Straight Connector 13"/>
            <p:cNvCxnSpPr/>
            <p:nvPr/>
          </p:nvCxnSpPr>
          <p:spPr>
            <a:xfrm rot="10800000" flipV="1">
              <a:off x="7913077" y="2250831"/>
              <a:ext cx="715108" cy="422030"/>
            </a:xfrm>
            <a:prstGeom prst="line">
              <a:avLst/>
            </a:prstGeom>
            <a:ln w="53975" cap="rnd">
              <a:gradFill flip="none" rotWithShape="1">
                <a:gsLst>
                  <a:gs pos="0">
                    <a:schemeClr val="accent1">
                      <a:tint val="66000"/>
                      <a:satMod val="160000"/>
                      <a:alpha val="0"/>
                    </a:schemeClr>
                  </a:gs>
                  <a:gs pos="50000">
                    <a:srgbClr val="FFC000"/>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grpSp>
      <p:sp>
        <p:nvSpPr>
          <p:cNvPr id="15" name="Rounded Rectangle 16"/>
          <p:cNvSpPr/>
          <p:nvPr/>
        </p:nvSpPr>
        <p:spPr bwMode="auto">
          <a:xfrm>
            <a:off x="291610" y="993912"/>
            <a:ext cx="8560780" cy="4881107"/>
          </a:xfrm>
          <a:prstGeom prst="roundRect">
            <a:avLst>
              <a:gd name="adj" fmla="val 8346"/>
            </a:avLst>
          </a:prstGeom>
          <a:gradFill flip="none" rotWithShape="1">
            <a:gsLst>
              <a:gs pos="0">
                <a:schemeClr val="tx1">
                  <a:alpha val="13000"/>
                </a:schemeClr>
              </a:gs>
              <a:gs pos="100000">
                <a:srgbClr val="000000">
                  <a:alpha val="0"/>
                </a:srgbClr>
              </a:gs>
            </a:gsLst>
            <a:lin ang="5400000" scaled="1"/>
            <a:tileRect/>
          </a:gradFill>
          <a:ln w="9525">
            <a:noFill/>
            <a:miter lim="800000"/>
            <a:headEnd/>
            <a:tailEnd/>
          </a:ln>
          <a:effectLst/>
        </p:spPr>
        <p:txBody>
          <a:bodyPr wrap="square" lIns="91440" tIns="45720" rIns="91440" bIns="91440" anchor="t" anchorCtr="0"/>
          <a:lstStyle/>
          <a:p>
            <a:pPr lvl="0" algn="ctr"/>
            <a:r>
              <a:rPr lang="en-US" dirty="0" smtClean="0">
                <a:effectLst>
                  <a:outerShdw blurRad="38100" dist="38100" dir="2700000" algn="tl">
                    <a:srgbClr val="000000">
                      <a:alpha val="43137"/>
                    </a:srgbClr>
                  </a:outerShdw>
                </a:effectLst>
                <a:latin typeface="Segoe" pitchFamily="34" charset="0"/>
              </a:rPr>
              <a:t>System Center Mobile Device Manager </a:t>
            </a:r>
            <a:r>
              <a:rPr lang="zh-CN" altLang="en-US" dirty="0" smtClean="0">
                <a:effectLst>
                  <a:outerShdw blurRad="38100" dist="38100" dir="2700000" algn="tl">
                    <a:srgbClr val="000000">
                      <a:alpha val="43137"/>
                    </a:srgbClr>
                  </a:outerShdw>
                </a:effectLst>
                <a:latin typeface="Segoe" pitchFamily="34" charset="0"/>
              </a:rPr>
              <a:t>可以对</a:t>
            </a:r>
            <a:r>
              <a:rPr lang="en-US" dirty="0" smtClean="0">
                <a:effectLst>
                  <a:outerShdw blurRad="38100" dist="38100" dir="2700000" algn="tl">
                    <a:srgbClr val="000000">
                      <a:alpha val="43137"/>
                    </a:srgbClr>
                  </a:outerShdw>
                </a:effectLst>
                <a:latin typeface="Segoe" pitchFamily="34" charset="0"/>
              </a:rPr>
              <a:t>Windows Mobile </a:t>
            </a:r>
            <a:r>
              <a:rPr lang="zh-CN" altLang="en-US" dirty="0" smtClean="0">
                <a:effectLst>
                  <a:outerShdw blurRad="38100" dist="38100" dir="2700000" algn="tl">
                    <a:srgbClr val="000000">
                      <a:alpha val="43137"/>
                    </a:srgbClr>
                  </a:outerShdw>
                </a:effectLst>
                <a:latin typeface="Segoe" pitchFamily="34" charset="0"/>
              </a:rPr>
              <a:t>设备进行安全管理和设备管理，就像设置和管理</a:t>
            </a:r>
            <a:r>
              <a:rPr lang="en-US" altLang="zh-CN" dirty="0" smtClean="0">
                <a:effectLst>
                  <a:outerShdw blurRad="38100" dist="38100" dir="2700000" algn="tl">
                    <a:srgbClr val="000000">
                      <a:alpha val="43137"/>
                    </a:srgbClr>
                  </a:outerShdw>
                </a:effectLst>
                <a:latin typeface="Segoe" pitchFamily="34" charset="0"/>
              </a:rPr>
              <a:t>PC</a:t>
            </a:r>
            <a:r>
              <a:rPr lang="zh-CN" altLang="en-US" dirty="0" smtClean="0">
                <a:effectLst>
                  <a:outerShdw blurRad="38100" dist="38100" dir="2700000" algn="tl">
                    <a:srgbClr val="000000">
                      <a:alpha val="43137"/>
                    </a:srgbClr>
                  </a:outerShdw>
                </a:effectLst>
                <a:latin typeface="Segoe" pitchFamily="34" charset="0"/>
              </a:rPr>
              <a:t>一样简单。并且提供了移动</a:t>
            </a:r>
            <a:r>
              <a:rPr lang="en-US" altLang="zh-CN" dirty="0" smtClean="0">
                <a:effectLst>
                  <a:outerShdw blurRad="38100" dist="38100" dir="2700000" algn="tl">
                    <a:srgbClr val="000000">
                      <a:alpha val="43137"/>
                    </a:srgbClr>
                  </a:outerShdw>
                </a:effectLst>
                <a:latin typeface="Segoe" pitchFamily="34" charset="0"/>
              </a:rPr>
              <a:t>VPN</a:t>
            </a:r>
            <a:r>
              <a:rPr lang="zh-CN" altLang="en-US" dirty="0" smtClean="0">
                <a:effectLst>
                  <a:outerShdw blurRad="38100" dist="38100" dir="2700000" algn="tl">
                    <a:srgbClr val="000000">
                      <a:alpha val="43137"/>
                    </a:srgbClr>
                  </a:outerShdw>
                </a:effectLst>
                <a:latin typeface="Segoe" pitchFamily="34" charset="0"/>
              </a:rPr>
              <a:t>支持，可以使</a:t>
            </a:r>
            <a:r>
              <a:rPr lang="en-US" dirty="0" smtClean="0">
                <a:effectLst>
                  <a:outerShdw blurRad="38100" dist="38100" dir="2700000" algn="tl">
                    <a:srgbClr val="000000">
                      <a:alpha val="43137"/>
                    </a:srgbClr>
                  </a:outerShdw>
                </a:effectLst>
                <a:latin typeface="Segoe" pitchFamily="34" charset="0"/>
              </a:rPr>
              <a:t>Windows Mobile </a:t>
            </a:r>
            <a:r>
              <a:rPr lang="zh-CN" altLang="en-US" dirty="0" smtClean="0">
                <a:effectLst>
                  <a:outerShdw blurRad="38100" dist="38100" dir="2700000" algn="tl">
                    <a:srgbClr val="000000">
                      <a:alpha val="43137"/>
                    </a:srgbClr>
                  </a:outerShdw>
                </a:effectLst>
                <a:latin typeface="Segoe" pitchFamily="34" charset="0"/>
              </a:rPr>
              <a:t>设备轻松访问企业内网数据。</a:t>
            </a:r>
            <a:endParaRPr lang="en-US" dirty="0" smtClean="0">
              <a:effectLst>
                <a:outerShdw blurRad="38100" dist="38100" dir="2700000" algn="tl">
                  <a:srgbClr val="000000">
                    <a:alpha val="43137"/>
                  </a:srgbClr>
                </a:outerShdw>
              </a:effectLst>
              <a:latin typeface="Segoe"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安全管理的优点</a:t>
            </a:r>
            <a:endParaRPr lang="zh-CN" altLang="en-US" dirty="0"/>
          </a:p>
        </p:txBody>
      </p:sp>
      <p:sp>
        <p:nvSpPr>
          <p:cNvPr id="3" name="Rectangle 11"/>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7"/>
          <p:cNvSpPr/>
          <p:nvPr/>
        </p:nvSpPr>
        <p:spPr bwMode="auto">
          <a:xfrm>
            <a:off x="347546" y="1061040"/>
            <a:ext cx="6144322" cy="1417118"/>
          </a:xfrm>
          <a:prstGeom prst="roundRect">
            <a:avLst>
              <a:gd name="adj" fmla="val 12960"/>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1371600" bIns="45718" numCol="1" rtlCol="0" anchor="ctr" anchorCtr="0" compatLnSpc="1">
            <a:prstTxWarp prst="textNoShape">
              <a:avLst/>
            </a:prstTxWarp>
          </a:bodyPr>
          <a:lstStyle/>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solidFill>
                  <a:schemeClr val="tx1"/>
                </a:solidFill>
              </a:rPr>
              <a:t>与原有</a:t>
            </a:r>
            <a:r>
              <a:rPr lang="en-US" sz="2000" dirty="0" smtClean="0">
                <a:solidFill>
                  <a:schemeClr val="tx1"/>
                </a:solidFill>
              </a:rPr>
              <a:t>Windows Active Directory</a:t>
            </a:r>
            <a:br>
              <a:rPr lang="en-US" sz="2000" dirty="0" smtClean="0">
                <a:solidFill>
                  <a:schemeClr val="tx1"/>
                </a:solidFill>
              </a:rPr>
            </a:br>
            <a:r>
              <a:rPr lang="zh-CN" altLang="en-US" sz="2000" dirty="0" smtClean="0">
                <a:solidFill>
                  <a:schemeClr val="tx1"/>
                </a:solidFill>
              </a:rPr>
              <a:t>集成</a:t>
            </a:r>
            <a:endParaRPr lang="en-US" sz="2000" dirty="0" smtClean="0">
              <a:solidFill>
                <a:schemeClr val="tx1">
                  <a:lumMod val="95000"/>
                </a:schemeClr>
              </a:solidFill>
            </a:endParaRPr>
          </a:p>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solidFill>
                  <a:schemeClr val="tx1">
                    <a:lumMod val="95000"/>
                  </a:schemeClr>
                </a:solidFill>
              </a:rPr>
              <a:t>基于</a:t>
            </a:r>
            <a:r>
              <a:rPr lang="en-US" altLang="zh-CN" sz="2000" dirty="0" smtClean="0">
                <a:solidFill>
                  <a:schemeClr val="tx1">
                    <a:lumMod val="95000"/>
                  </a:schemeClr>
                </a:solidFill>
              </a:rPr>
              <a:t>AD</a:t>
            </a:r>
            <a:r>
              <a:rPr lang="zh-CN" altLang="en-US" sz="2000" dirty="0" smtClean="0">
                <a:solidFill>
                  <a:schemeClr val="tx1">
                    <a:lumMod val="95000"/>
                  </a:schemeClr>
                </a:solidFill>
              </a:rPr>
              <a:t>的组策略管理</a:t>
            </a:r>
            <a:endParaRPr lang="en-US" sz="2000" dirty="0" smtClean="0">
              <a:solidFill>
                <a:schemeClr val="tx1">
                  <a:lumMod val="95000"/>
                </a:schemeClr>
              </a:solidFill>
            </a:endParaRPr>
          </a:p>
        </p:txBody>
      </p:sp>
      <p:sp>
        <p:nvSpPr>
          <p:cNvPr id="6" name="Rounded Rectangle 9"/>
          <p:cNvSpPr/>
          <p:nvPr/>
        </p:nvSpPr>
        <p:spPr bwMode="auto">
          <a:xfrm>
            <a:off x="347546" y="2721270"/>
            <a:ext cx="6144322" cy="2168782"/>
          </a:xfrm>
          <a:prstGeom prst="roundRect">
            <a:avLst>
              <a:gd name="adj" fmla="val 12960"/>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1371600" bIns="45718" numCol="1" rtlCol="0" anchor="ctr" anchorCtr="0" compatLnSpc="1">
            <a:prstTxWarp prst="textNoShape">
              <a:avLst/>
            </a:prstTxWarp>
          </a:bodyPr>
          <a:lstStyle/>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t>设置超过</a:t>
            </a:r>
            <a:r>
              <a:rPr lang="en-US" sz="2000" dirty="0" smtClean="0"/>
              <a:t>130</a:t>
            </a:r>
            <a:r>
              <a:rPr lang="zh-CN" altLang="en-US" sz="2000" dirty="0" smtClean="0"/>
              <a:t>种内置的策略</a:t>
            </a:r>
            <a:r>
              <a:rPr lang="en-US" sz="2000" dirty="0" smtClean="0">
                <a:solidFill>
                  <a:schemeClr val="tx1"/>
                </a:solidFill>
              </a:rPr>
              <a:t/>
            </a:r>
            <a:br>
              <a:rPr lang="en-US" sz="2000" dirty="0" smtClean="0">
                <a:solidFill>
                  <a:schemeClr val="tx1"/>
                </a:solidFill>
              </a:rPr>
            </a:br>
            <a:r>
              <a:rPr lang="en-US" sz="2000" dirty="0" smtClean="0">
                <a:solidFill>
                  <a:schemeClr val="tx1"/>
                </a:solidFill>
              </a:rPr>
              <a:t>  (Bluetooth, Wi-Fi, SMS/MMS, IR,</a:t>
            </a:r>
            <a:br>
              <a:rPr lang="en-US" sz="2000" dirty="0" smtClean="0">
                <a:solidFill>
                  <a:schemeClr val="tx1"/>
                </a:solidFill>
              </a:rPr>
            </a:br>
            <a:r>
              <a:rPr lang="en-US" sz="2000" dirty="0" smtClean="0">
                <a:solidFill>
                  <a:schemeClr val="tx1"/>
                </a:solidFill>
              </a:rPr>
              <a:t>  Camera, mail, </a:t>
            </a:r>
            <a:r>
              <a:rPr lang="zh-CN" altLang="en-US" sz="2000" dirty="0" smtClean="0">
                <a:solidFill>
                  <a:schemeClr val="tx1"/>
                </a:solidFill>
              </a:rPr>
              <a:t>等等</a:t>
            </a:r>
            <a:r>
              <a:rPr lang="en-US" sz="2000" dirty="0" smtClean="0">
                <a:solidFill>
                  <a:schemeClr val="tx1"/>
                </a:solidFill>
              </a:rPr>
              <a:t>.)</a:t>
            </a:r>
            <a:endParaRPr lang="en-US" sz="2000" dirty="0" smtClean="0">
              <a:solidFill>
                <a:schemeClr val="tx1">
                  <a:lumMod val="95000"/>
                </a:schemeClr>
              </a:solidFill>
            </a:endParaRPr>
          </a:p>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solidFill>
                  <a:schemeClr val="tx1"/>
                </a:solidFill>
              </a:rPr>
              <a:t>通过</a:t>
            </a:r>
            <a:r>
              <a:rPr lang="en-US" sz="2000" dirty="0" smtClean="0">
                <a:solidFill>
                  <a:schemeClr val="tx1"/>
                </a:solidFill>
              </a:rPr>
              <a:t>ADM </a:t>
            </a:r>
            <a:r>
              <a:rPr lang="zh-CN" altLang="en-US" sz="2000" dirty="0" smtClean="0">
                <a:solidFill>
                  <a:schemeClr val="tx1"/>
                </a:solidFill>
              </a:rPr>
              <a:t>模板扩展自定义组策略</a:t>
            </a:r>
            <a:endParaRPr lang="en-US" sz="2000" dirty="0" smtClean="0">
              <a:solidFill>
                <a:schemeClr val="tx1"/>
              </a:solidFill>
            </a:endParaRPr>
          </a:p>
        </p:txBody>
      </p:sp>
      <p:sp>
        <p:nvSpPr>
          <p:cNvPr id="7" name="Rounded Rectangle 10"/>
          <p:cNvSpPr/>
          <p:nvPr/>
        </p:nvSpPr>
        <p:spPr bwMode="auto">
          <a:xfrm>
            <a:off x="347546" y="5143512"/>
            <a:ext cx="6144322" cy="708660"/>
          </a:xfrm>
          <a:prstGeom prst="roundRect">
            <a:avLst>
              <a:gd name="adj" fmla="val 21024"/>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1371600" bIns="45718" numCol="1" rtlCol="0" anchor="ctr" anchorCtr="0" compatLnSpc="1">
            <a:prstTxWarp prst="textNoShape">
              <a:avLst/>
            </a:prstTxWarp>
          </a:bodyPr>
          <a:lstStyle/>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solidFill>
                  <a:schemeClr val="tx1"/>
                </a:solidFill>
              </a:rPr>
              <a:t>设备文件加密</a:t>
            </a:r>
            <a:endParaRPr lang="en-US" sz="2000" dirty="0" smtClean="0">
              <a:solidFill>
                <a:schemeClr val="tx1"/>
              </a:solidFill>
            </a:endParaRPr>
          </a:p>
          <a:p>
            <a:pPr marL="341313" lvl="1" indent="-341313" fontAlgn="base">
              <a:lnSpc>
                <a:spcPct val="90000"/>
              </a:lnSpc>
              <a:spcBef>
                <a:spcPct val="0"/>
              </a:spcBef>
              <a:spcAft>
                <a:spcPts val="600"/>
              </a:spcAft>
              <a:buClr>
                <a:schemeClr val="tx2"/>
              </a:buClr>
              <a:buSzPct val="75000"/>
              <a:buBlip>
                <a:blip r:embed="rId3"/>
              </a:buBlip>
            </a:pPr>
            <a:r>
              <a:rPr lang="zh-CN" altLang="en-US" sz="2000" dirty="0" smtClean="0">
                <a:solidFill>
                  <a:schemeClr val="tx1"/>
                </a:solidFill>
              </a:rPr>
              <a:t>远程擦除</a:t>
            </a:r>
            <a:endParaRPr lang="en-US" sz="2000" dirty="0" smtClean="0">
              <a:solidFill>
                <a:schemeClr val="tx1">
                  <a:lumMod val="95000"/>
                </a:schemeClr>
              </a:solidFill>
            </a:endParaRPr>
          </a:p>
        </p:txBody>
      </p:sp>
      <p:sp>
        <p:nvSpPr>
          <p:cNvPr id="8" name="Rounded Rectangle 12"/>
          <p:cNvSpPr/>
          <p:nvPr/>
        </p:nvSpPr>
        <p:spPr bwMode="auto">
          <a:xfrm>
            <a:off x="6137308" y="1531458"/>
            <a:ext cx="2741652" cy="4034790"/>
          </a:xfrm>
          <a:prstGeom prst="roundRect">
            <a:avLst>
              <a:gd name="adj" fmla="val 1375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rPr>
              <a:t>安全管理</a:t>
            </a:r>
            <a:endParaRPr lang="en-US" sz="2800" b="1" dirty="0" smtClean="0">
              <a:solidFill>
                <a:schemeClr val="tx1"/>
              </a:solidFill>
              <a:effectLst>
                <a:glow rad="228600">
                  <a:schemeClr val="bg1">
                    <a:alpha val="40000"/>
                  </a:schemeClr>
                </a:glow>
              </a:effectLst>
            </a:endParaRPr>
          </a:p>
        </p:txBody>
      </p:sp>
      <p:pic>
        <p:nvPicPr>
          <p:cNvPr id="9" name="Picture 2" descr="C:\Documents and Settings\Pennie\My Documents\ACERDATA (D)\Pennie's documents\MS Image\Shapes and Graphics\Windows_Vista_Icons_ for_Marketing_use\Security.png"/>
          <p:cNvPicPr>
            <a:picLocks noChangeAspect="1" noChangeArrowheads="1"/>
          </p:cNvPicPr>
          <p:nvPr/>
        </p:nvPicPr>
        <p:blipFill>
          <a:blip r:embed="rId4" cstate="print"/>
          <a:srcRect/>
          <a:stretch>
            <a:fillRect/>
          </a:stretch>
        </p:blipFill>
        <p:spPr bwMode="auto">
          <a:xfrm>
            <a:off x="6151496" y="2566454"/>
            <a:ext cx="2727464" cy="27274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设备管理的优点</a:t>
            </a:r>
            <a:endParaRPr lang="zh-CN" altLang="en-US" dirty="0"/>
          </a:p>
        </p:txBody>
      </p:sp>
      <p:sp>
        <p:nvSpPr>
          <p:cNvPr id="3" name="Rectangle 8"/>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6"/>
          <p:cNvSpPr/>
          <p:nvPr/>
        </p:nvSpPr>
        <p:spPr bwMode="auto">
          <a:xfrm>
            <a:off x="308800" y="1061040"/>
            <a:ext cx="6144322" cy="907246"/>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40" bIns="45718" numCol="1" rtlCol="0" anchor="ctr" anchorCtr="0" compatLnSpc="1">
            <a:prstTxWarp prst="textNoShape">
              <a:avLst/>
            </a:prstTxWarp>
          </a:bodyPr>
          <a:lstStyle/>
          <a:p>
            <a:pPr lvl="0" indent="-341313" fontAlgn="base">
              <a:spcAft>
                <a:spcPct val="0"/>
              </a:spcAft>
            </a:pPr>
            <a:r>
              <a:rPr lang="zh-CN" altLang="en-US" sz="2400" dirty="0" smtClean="0">
                <a:solidFill>
                  <a:schemeClr val="tx1"/>
                </a:solidFill>
              </a:rPr>
              <a:t>通过</a:t>
            </a:r>
            <a:r>
              <a:rPr lang="en-US" sz="2400" dirty="0" smtClean="0">
                <a:solidFill>
                  <a:schemeClr val="tx1"/>
                </a:solidFill>
              </a:rPr>
              <a:t>OTA</a:t>
            </a:r>
            <a:r>
              <a:rPr lang="zh-CN" altLang="en-US" sz="2400" dirty="0" smtClean="0">
                <a:solidFill>
                  <a:schemeClr val="tx1"/>
                </a:solidFill>
              </a:rPr>
              <a:t>进行企业软件分发</a:t>
            </a:r>
            <a:endParaRPr lang="en-US" sz="2400" dirty="0" smtClean="0">
              <a:solidFill>
                <a:schemeClr val="tx1"/>
              </a:solidFill>
            </a:endParaRPr>
          </a:p>
          <a:p>
            <a:pPr marL="0" lvl="1" indent="-341313" fontAlgn="base">
              <a:spcAft>
                <a:spcPct val="0"/>
              </a:spcAft>
            </a:pPr>
            <a:r>
              <a:rPr lang="zh-CN" altLang="en-US" dirty="0" smtClean="0">
                <a:solidFill>
                  <a:schemeClr val="tx1"/>
                </a:solidFill>
              </a:rPr>
              <a:t>使用 </a:t>
            </a:r>
            <a:r>
              <a:rPr lang="en-US" dirty="0" smtClean="0">
                <a:solidFill>
                  <a:schemeClr val="tx1"/>
                </a:solidFill>
              </a:rPr>
              <a:t>Windows Software Update Service (WSUS) 3.0 </a:t>
            </a:r>
          </a:p>
        </p:txBody>
      </p:sp>
      <p:sp>
        <p:nvSpPr>
          <p:cNvPr id="6" name="Rounded Rectangle 7"/>
          <p:cNvSpPr/>
          <p:nvPr/>
        </p:nvSpPr>
        <p:spPr bwMode="auto">
          <a:xfrm>
            <a:off x="308800" y="3376220"/>
            <a:ext cx="4365131" cy="1729051"/>
          </a:xfrm>
          <a:prstGeom prst="roundRect">
            <a:avLst>
              <a:gd name="adj" fmla="val 11750"/>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40" bIns="45718" numCol="1" rtlCol="0" anchor="ctr" anchorCtr="0" compatLnSpc="1">
            <a:prstTxWarp prst="textNoShape">
              <a:avLst/>
            </a:prstTxWarp>
          </a:bodyPr>
          <a:lstStyle/>
          <a:p>
            <a:pPr lvl="0" indent="-341313" fontAlgn="base">
              <a:spcAft>
                <a:spcPct val="0"/>
              </a:spcAft>
            </a:pPr>
            <a:r>
              <a:rPr lang="zh-CN" altLang="en-US" sz="2400" dirty="0" smtClean="0">
                <a:solidFill>
                  <a:schemeClr val="tx1"/>
                </a:solidFill>
              </a:rPr>
              <a:t>丰富的清单和报表</a:t>
            </a:r>
            <a:endParaRPr lang="en-US" sz="2400" dirty="0" smtClean="0">
              <a:solidFill>
                <a:schemeClr val="tx1"/>
              </a:solidFill>
            </a:endParaRPr>
          </a:p>
          <a:p>
            <a:pPr marL="341313" lvl="1" indent="-341313" fontAlgn="base">
              <a:spcAft>
                <a:spcPct val="0"/>
              </a:spcAft>
              <a:buBlip>
                <a:blip r:embed="rId3"/>
              </a:buBlip>
            </a:pPr>
            <a:r>
              <a:rPr lang="zh-CN" altLang="en-US" dirty="0" smtClean="0">
                <a:solidFill>
                  <a:schemeClr val="tx1">
                    <a:lumMod val="95000"/>
                  </a:schemeClr>
                </a:solidFill>
              </a:rPr>
              <a:t>强大的硬件和软件清单功能</a:t>
            </a:r>
            <a:endParaRPr lang="en-US" dirty="0" smtClean="0">
              <a:solidFill>
                <a:schemeClr val="tx1">
                  <a:lumMod val="95000"/>
                </a:schemeClr>
              </a:solidFill>
            </a:endParaRPr>
          </a:p>
          <a:p>
            <a:pPr marL="341313" lvl="1" indent="-341313" fontAlgn="base">
              <a:spcAft>
                <a:spcPct val="0"/>
              </a:spcAft>
              <a:buBlip>
                <a:blip r:embed="rId3"/>
              </a:buBlip>
            </a:pPr>
            <a:r>
              <a:rPr lang="zh-CN" altLang="en-US" dirty="0" smtClean="0">
                <a:solidFill>
                  <a:schemeClr val="tx1">
                    <a:lumMod val="95000"/>
                  </a:schemeClr>
                </a:solidFill>
              </a:rPr>
              <a:t>基于</a:t>
            </a:r>
            <a:r>
              <a:rPr lang="en-US" altLang="zh-CN" dirty="0" smtClean="0">
                <a:solidFill>
                  <a:schemeClr val="tx1">
                    <a:lumMod val="95000"/>
                  </a:schemeClr>
                </a:solidFill>
              </a:rPr>
              <a:t>SQL</a:t>
            </a:r>
            <a:r>
              <a:rPr lang="zh-CN" altLang="en-US" dirty="0" smtClean="0">
                <a:solidFill>
                  <a:schemeClr val="tx1">
                    <a:lumMod val="95000"/>
                  </a:schemeClr>
                </a:solidFill>
              </a:rPr>
              <a:t> </a:t>
            </a:r>
            <a:r>
              <a:rPr lang="en-US" altLang="zh-CN" dirty="0" smtClean="0">
                <a:solidFill>
                  <a:schemeClr val="tx1">
                    <a:lumMod val="95000"/>
                  </a:schemeClr>
                </a:solidFill>
              </a:rPr>
              <a:t>Reporter</a:t>
            </a:r>
            <a:r>
              <a:rPr lang="zh-CN" altLang="en-US" dirty="0" smtClean="0">
                <a:solidFill>
                  <a:schemeClr val="tx1">
                    <a:lumMod val="95000"/>
                  </a:schemeClr>
                </a:solidFill>
              </a:rPr>
              <a:t> </a:t>
            </a:r>
            <a:r>
              <a:rPr lang="en-US" altLang="zh-CN" dirty="0" smtClean="0">
                <a:solidFill>
                  <a:schemeClr val="tx1">
                    <a:lumMod val="95000"/>
                  </a:schemeClr>
                </a:solidFill>
              </a:rPr>
              <a:t>Server</a:t>
            </a:r>
            <a:endParaRPr lang="en-US" dirty="0" smtClean="0">
              <a:solidFill>
                <a:schemeClr val="tx1">
                  <a:lumMod val="95000"/>
                </a:schemeClr>
              </a:solidFill>
            </a:endParaRPr>
          </a:p>
        </p:txBody>
      </p:sp>
      <p:sp>
        <p:nvSpPr>
          <p:cNvPr id="7" name="Rounded Rectangle 11"/>
          <p:cNvSpPr/>
          <p:nvPr/>
        </p:nvSpPr>
        <p:spPr bwMode="auto">
          <a:xfrm>
            <a:off x="308800" y="2058354"/>
            <a:ext cx="6144322" cy="568865"/>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40" bIns="45718" numCol="1" rtlCol="0" anchor="ctr" anchorCtr="0" compatLnSpc="1">
            <a:prstTxWarp prst="textNoShape">
              <a:avLst/>
            </a:prstTxWarp>
          </a:bodyPr>
          <a:lstStyle/>
          <a:p>
            <a:pPr lvl="0" indent="-341313" fontAlgn="base">
              <a:spcAft>
                <a:spcPct val="0"/>
              </a:spcAft>
            </a:pPr>
            <a:r>
              <a:rPr lang="zh-CN" altLang="en-US" sz="2400" dirty="0" smtClean="0">
                <a:solidFill>
                  <a:schemeClr val="tx1"/>
                </a:solidFill>
              </a:rPr>
              <a:t>通过</a:t>
            </a:r>
            <a:r>
              <a:rPr lang="en-US" sz="2400" dirty="0" smtClean="0">
                <a:solidFill>
                  <a:schemeClr val="tx1"/>
                </a:solidFill>
              </a:rPr>
              <a:t>OTA</a:t>
            </a:r>
            <a:r>
              <a:rPr lang="zh-CN" altLang="en-US" sz="2400" dirty="0" smtClean="0">
                <a:solidFill>
                  <a:schemeClr val="tx1"/>
                </a:solidFill>
              </a:rPr>
              <a:t>进行设备管理</a:t>
            </a:r>
            <a:endParaRPr lang="en-US" dirty="0" smtClean="0">
              <a:solidFill>
                <a:schemeClr val="tx1"/>
              </a:solidFill>
            </a:endParaRPr>
          </a:p>
        </p:txBody>
      </p:sp>
      <p:sp>
        <p:nvSpPr>
          <p:cNvPr id="8" name="Rounded Rectangle 12"/>
          <p:cNvSpPr/>
          <p:nvPr/>
        </p:nvSpPr>
        <p:spPr bwMode="auto">
          <a:xfrm>
            <a:off x="308800" y="5195339"/>
            <a:ext cx="4365131" cy="1367623"/>
          </a:xfrm>
          <a:prstGeom prst="roundRect">
            <a:avLst>
              <a:gd name="adj" fmla="val 11750"/>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40" bIns="45718" numCol="1" rtlCol="0" anchor="ctr" anchorCtr="0" compatLnSpc="1">
            <a:prstTxWarp prst="textNoShape">
              <a:avLst/>
            </a:prstTxWarp>
          </a:bodyPr>
          <a:lstStyle/>
          <a:p>
            <a:pPr indent="-341313" fontAlgn="base">
              <a:spcAft>
                <a:spcPct val="0"/>
              </a:spcAft>
            </a:pPr>
            <a:r>
              <a:rPr lang="zh-CN" altLang="en-US" sz="2400" dirty="0" smtClean="0">
                <a:solidFill>
                  <a:schemeClr val="tx1"/>
                </a:solidFill>
              </a:rPr>
              <a:t>熟悉的管理工具</a:t>
            </a:r>
            <a:endParaRPr lang="en-US" sz="2400" dirty="0" smtClean="0">
              <a:solidFill>
                <a:schemeClr val="tx1"/>
              </a:solidFill>
            </a:endParaRPr>
          </a:p>
          <a:p>
            <a:pPr marL="341313" lvl="1" indent="-341313" fontAlgn="base">
              <a:spcAft>
                <a:spcPct val="0"/>
              </a:spcAft>
              <a:buBlip>
                <a:blip r:embed="rId3"/>
              </a:buBlip>
            </a:pPr>
            <a:r>
              <a:rPr lang="en-US" dirty="0" smtClean="0">
                <a:solidFill>
                  <a:schemeClr val="tx1">
                    <a:lumMod val="95000"/>
                  </a:schemeClr>
                </a:solidFill>
              </a:rPr>
              <a:t>MMC Snap-Ins</a:t>
            </a:r>
          </a:p>
          <a:p>
            <a:pPr marL="341313" lvl="1" indent="-341313" fontAlgn="base">
              <a:spcAft>
                <a:spcPct val="0"/>
              </a:spcAft>
              <a:buBlip>
                <a:blip r:embed="rId3"/>
              </a:buBlip>
            </a:pPr>
            <a:r>
              <a:rPr lang="en-US" dirty="0" smtClean="0">
                <a:solidFill>
                  <a:schemeClr val="tx1">
                    <a:lumMod val="95000"/>
                  </a:schemeClr>
                </a:solidFill>
              </a:rPr>
              <a:t>Windows </a:t>
            </a:r>
            <a:r>
              <a:rPr lang="en-US" dirty="0" err="1" smtClean="0">
                <a:solidFill>
                  <a:schemeClr val="tx1">
                    <a:lumMod val="95000"/>
                  </a:schemeClr>
                </a:solidFill>
              </a:rPr>
              <a:t>PowerShell</a:t>
            </a:r>
            <a:endParaRPr lang="en-US" dirty="0" smtClean="0">
              <a:solidFill>
                <a:schemeClr val="tx1">
                  <a:lumMod val="95000"/>
                </a:schemeClr>
              </a:solidFill>
            </a:endParaRPr>
          </a:p>
          <a:p>
            <a:pPr marL="341313" lvl="1" indent="-341313" fontAlgn="base">
              <a:spcAft>
                <a:spcPct val="0"/>
              </a:spcAft>
              <a:buBlip>
                <a:blip r:embed="rId3"/>
              </a:buBlip>
            </a:pPr>
            <a:r>
              <a:rPr lang="en-US" dirty="0" smtClean="0">
                <a:solidFill>
                  <a:schemeClr val="tx1">
                    <a:lumMod val="95000"/>
                  </a:schemeClr>
                </a:solidFill>
              </a:rPr>
              <a:t>ADGP, WSUS</a:t>
            </a:r>
          </a:p>
        </p:txBody>
      </p:sp>
      <p:sp>
        <p:nvSpPr>
          <p:cNvPr id="9" name="Rounded Rectangle 9"/>
          <p:cNvSpPr/>
          <p:nvPr/>
        </p:nvSpPr>
        <p:spPr bwMode="auto">
          <a:xfrm>
            <a:off x="6134837" y="1531461"/>
            <a:ext cx="2741652" cy="4034790"/>
          </a:xfrm>
          <a:prstGeom prst="roundRect">
            <a:avLst>
              <a:gd name="adj" fmla="val 1375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defTabSz="457200"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cs typeface="Segoe"/>
              </a:rPr>
              <a:t>设备管理</a:t>
            </a:r>
            <a:endParaRPr lang="en-US" sz="2800" b="1" dirty="0" smtClean="0">
              <a:solidFill>
                <a:schemeClr val="tx1"/>
              </a:solidFill>
              <a:effectLst>
                <a:glow rad="228600">
                  <a:schemeClr val="bg1">
                    <a:alpha val="40000"/>
                  </a:schemeClr>
                </a:glow>
              </a:effectLst>
              <a:cs typeface="Segoe"/>
            </a:endParaRPr>
          </a:p>
        </p:txBody>
      </p:sp>
      <p:grpSp>
        <p:nvGrpSpPr>
          <p:cNvPr id="10" name="Group 10"/>
          <p:cNvGrpSpPr/>
          <p:nvPr/>
        </p:nvGrpSpPr>
        <p:grpSpPr>
          <a:xfrm>
            <a:off x="6213011" y="2620789"/>
            <a:ext cx="2554369" cy="2560818"/>
            <a:chOff x="4967307" y="1931670"/>
            <a:chExt cx="1140122" cy="1143000"/>
          </a:xfrm>
        </p:grpSpPr>
        <p:pic>
          <p:nvPicPr>
            <p:cNvPr id="11"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5386118" y="1931670"/>
              <a:ext cx="721311" cy="1143000"/>
            </a:xfrm>
            <a:prstGeom prst="rect">
              <a:avLst/>
            </a:prstGeom>
            <a:noFill/>
          </p:spPr>
        </p:pic>
        <p:pic>
          <p:nvPicPr>
            <p:cNvPr id="12" name="Picture 3" descr="C:\Documents and Settings\Pennie\My Documents\Derek\hand.png"/>
            <p:cNvPicPr>
              <a:picLocks noChangeAspect="1" noChangeArrowheads="1"/>
            </p:cNvPicPr>
            <p:nvPr/>
          </p:nvPicPr>
          <p:blipFill>
            <a:blip r:embed="rId5" cstate="print"/>
            <a:srcRect/>
            <a:stretch>
              <a:fillRect/>
            </a:stretch>
          </p:blipFill>
          <p:spPr bwMode="auto">
            <a:xfrm flipH="1">
              <a:off x="4967307" y="2203133"/>
              <a:ext cx="737215" cy="585787"/>
            </a:xfrm>
            <a:prstGeom prst="rect">
              <a:avLst/>
            </a:prstGeom>
            <a:noFill/>
          </p:spPr>
        </p:pic>
      </p:grpSp>
      <p:sp>
        <p:nvSpPr>
          <p:cNvPr id="13" name="Rounded Rectangle 15"/>
          <p:cNvSpPr/>
          <p:nvPr/>
        </p:nvSpPr>
        <p:spPr bwMode="auto">
          <a:xfrm>
            <a:off x="302174" y="2717287"/>
            <a:ext cx="6144322" cy="568865"/>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18" rIns="91440" bIns="45718" numCol="1" rtlCol="0" anchor="ctr" anchorCtr="0" compatLnSpc="1">
            <a:prstTxWarp prst="textNoShape">
              <a:avLst/>
            </a:prstTxWarp>
          </a:bodyPr>
          <a:lstStyle/>
          <a:p>
            <a:pPr lvl="0" indent="-341313" fontAlgn="base">
              <a:spcAft>
                <a:spcPct val="0"/>
              </a:spcAft>
            </a:pPr>
            <a:r>
              <a:rPr lang="zh-CN" altLang="en-US" sz="2400" dirty="0" smtClean="0">
                <a:solidFill>
                  <a:schemeClr val="tx1"/>
                </a:solidFill>
              </a:rPr>
              <a:t>基于角色的管理</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smtClean="0"/>
              <a:t>移动</a:t>
            </a:r>
            <a:r>
              <a:rPr lang="en-US" altLang="zh-CN" dirty="0" smtClean="0"/>
              <a:t>VPN</a:t>
            </a:r>
            <a:r>
              <a:rPr lang="zh-CN" altLang="en-US" dirty="0" smtClean="0"/>
              <a:t>的优点</a:t>
            </a:r>
            <a:r>
              <a:rPr lang="en-US" altLang="zh-CN" dirty="0" smtClean="0"/>
              <a:t> </a:t>
            </a:r>
            <a:endParaRPr lang="zh-CN" altLang="en-US" dirty="0"/>
          </a:p>
        </p:txBody>
      </p:sp>
      <p:sp>
        <p:nvSpPr>
          <p:cNvPr id="3" name="Rounded Rectangle 103"/>
          <p:cNvSpPr/>
          <p:nvPr/>
        </p:nvSpPr>
        <p:spPr bwMode="auto">
          <a:xfrm>
            <a:off x="215025" y="1061040"/>
            <a:ext cx="8531759" cy="1009998"/>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737360" tIns="45718" rIns="91440" bIns="45718" numCol="1" rtlCol="0" anchor="ctr" anchorCtr="0" compatLnSpc="1">
            <a:prstTxWarp prst="textNoShape">
              <a:avLst/>
            </a:prstTxWarp>
          </a:bodyPr>
          <a:lstStyle/>
          <a:p>
            <a:pPr marL="341313" lvl="1" indent="-341313" fontAlgn="base">
              <a:lnSpc>
                <a:spcPct val="90000"/>
              </a:lnSpc>
              <a:spcAft>
                <a:spcPct val="0"/>
              </a:spcAft>
              <a:buClr>
                <a:schemeClr val="tx2"/>
              </a:buClr>
              <a:buSzPct val="75000"/>
              <a:buBlip>
                <a:blip r:embed="rId3"/>
              </a:buBlip>
            </a:pPr>
            <a:r>
              <a:rPr lang="zh-CN" altLang="en-US" dirty="0" smtClean="0">
                <a:solidFill>
                  <a:schemeClr val="tx1">
                    <a:lumMod val="95000"/>
                  </a:schemeClr>
                </a:solidFill>
              </a:rPr>
              <a:t>支持安全的终端到终端</a:t>
            </a:r>
            <a:endParaRPr lang="en-US" dirty="0" smtClean="0">
              <a:solidFill>
                <a:schemeClr val="tx1">
                  <a:lumMod val="95000"/>
                </a:schemeClr>
              </a:solidFill>
            </a:endParaRPr>
          </a:p>
          <a:p>
            <a:pPr marL="341313" lvl="1" indent="-341313" fontAlgn="base">
              <a:lnSpc>
                <a:spcPct val="90000"/>
              </a:lnSpc>
              <a:spcAft>
                <a:spcPct val="0"/>
              </a:spcAft>
              <a:buClr>
                <a:schemeClr val="tx2"/>
              </a:buClr>
              <a:buSzPct val="75000"/>
              <a:buBlip>
                <a:blip r:embed="rId3"/>
              </a:buBlip>
            </a:pPr>
            <a:r>
              <a:rPr lang="zh-CN" altLang="en-US" dirty="0" smtClean="0">
                <a:solidFill>
                  <a:schemeClr val="tx1">
                    <a:lumMod val="95000"/>
                  </a:schemeClr>
                </a:solidFill>
              </a:rPr>
              <a:t>网关部署在公司内网外的单独网段</a:t>
            </a:r>
            <a:endParaRPr lang="en-US" dirty="0" smtClean="0">
              <a:solidFill>
                <a:schemeClr val="tx1">
                  <a:lumMod val="95000"/>
                </a:schemeClr>
              </a:solidFill>
            </a:endParaRPr>
          </a:p>
          <a:p>
            <a:pPr marL="341313" lvl="1" indent="-341313" fontAlgn="base">
              <a:lnSpc>
                <a:spcPct val="90000"/>
              </a:lnSpc>
              <a:spcAft>
                <a:spcPct val="0"/>
              </a:spcAft>
              <a:buClr>
                <a:schemeClr val="tx2"/>
              </a:buClr>
              <a:buSzPct val="75000"/>
              <a:buBlip>
                <a:blip r:embed="rId3"/>
              </a:buBlip>
            </a:pPr>
            <a:r>
              <a:rPr lang="zh-CN" altLang="en-US" dirty="0" smtClean="0">
                <a:solidFill>
                  <a:schemeClr val="tx1">
                    <a:lumMod val="95000"/>
                  </a:schemeClr>
                </a:solidFill>
              </a:rPr>
              <a:t>基于标准协议</a:t>
            </a:r>
            <a:r>
              <a:rPr lang="en-US" dirty="0" smtClean="0">
                <a:solidFill>
                  <a:schemeClr val="tx1">
                    <a:lumMod val="95000"/>
                  </a:schemeClr>
                </a:solidFill>
              </a:rPr>
              <a:t> (</a:t>
            </a:r>
            <a:r>
              <a:rPr lang="en-US" dirty="0" smtClean="0">
                <a:solidFill>
                  <a:schemeClr val="tx1"/>
                </a:solidFill>
                <a:effectLst>
                  <a:outerShdw blurRad="38100" dist="38100" dir="2700000" algn="tl">
                    <a:srgbClr val="000000">
                      <a:alpha val="43137"/>
                    </a:srgbClr>
                  </a:outerShdw>
                </a:effectLst>
              </a:rPr>
              <a:t>IKEv2, IPSEC tunnel)</a:t>
            </a:r>
          </a:p>
        </p:txBody>
      </p:sp>
      <p:sp>
        <p:nvSpPr>
          <p:cNvPr id="5" name="Rectangle 104"/>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106"/>
          <p:cNvSpPr/>
          <p:nvPr/>
        </p:nvSpPr>
        <p:spPr bwMode="auto">
          <a:xfrm>
            <a:off x="215025" y="2194615"/>
            <a:ext cx="8531759" cy="1009998"/>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737360" tIns="45718" rIns="91440" bIns="45718" numCol="1" rtlCol="0" anchor="ctr" anchorCtr="0" compatLnSpc="1">
            <a:prstTxWarp prst="textNoShape">
              <a:avLst/>
            </a:prstTxWarp>
          </a:bodyPr>
          <a:lstStyle/>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使用最佳通道</a:t>
            </a:r>
            <a:endParaRPr lang="en-US" dirty="0" smtClean="0">
              <a:solidFill>
                <a:schemeClr val="tx1">
                  <a:lumMod val="95000"/>
                </a:schemeClr>
              </a:solidFill>
            </a:endParaRPr>
          </a:p>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尽量减少持久性的连接</a:t>
            </a:r>
            <a:endParaRPr lang="en-US" dirty="0" smtClean="0">
              <a:solidFill>
                <a:schemeClr val="tx1">
                  <a:lumMod val="95000"/>
                </a:schemeClr>
              </a:solidFill>
            </a:endParaRPr>
          </a:p>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快速重连接，保持</a:t>
            </a:r>
            <a:r>
              <a:rPr lang="en-US" altLang="zh-CN" dirty="0" smtClean="0">
                <a:solidFill>
                  <a:schemeClr val="tx1">
                    <a:lumMod val="95000"/>
                  </a:schemeClr>
                </a:solidFill>
              </a:rPr>
              <a:t>Session</a:t>
            </a:r>
            <a:endParaRPr lang="en-US" dirty="0" smtClean="0">
              <a:solidFill>
                <a:schemeClr val="tx1">
                  <a:lumMod val="95000"/>
                </a:schemeClr>
              </a:solidFill>
            </a:endParaRPr>
          </a:p>
        </p:txBody>
      </p:sp>
      <p:sp>
        <p:nvSpPr>
          <p:cNvPr id="7" name="Rounded Rectangle 107"/>
          <p:cNvSpPr/>
          <p:nvPr/>
        </p:nvSpPr>
        <p:spPr bwMode="auto">
          <a:xfrm>
            <a:off x="215025" y="3328190"/>
            <a:ext cx="8531759" cy="1009998"/>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737360" tIns="45718" rIns="91440" bIns="45718" numCol="1" rtlCol="0" anchor="ctr" anchorCtr="0" compatLnSpc="1">
            <a:prstTxWarp prst="textNoShape">
              <a:avLst/>
            </a:prstTxWarp>
          </a:bodyPr>
          <a:lstStyle/>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易调用的</a:t>
            </a:r>
            <a:r>
              <a:rPr lang="en-US" altLang="zh-CN" dirty="0" smtClean="0">
                <a:solidFill>
                  <a:schemeClr val="tx1">
                    <a:lumMod val="95000"/>
                  </a:schemeClr>
                </a:solidFill>
              </a:rPr>
              <a:t>mobile</a:t>
            </a:r>
            <a:r>
              <a:rPr lang="zh-CN" altLang="en-US" dirty="0" smtClean="0">
                <a:solidFill>
                  <a:schemeClr val="tx1">
                    <a:lumMod val="95000"/>
                  </a:schemeClr>
                </a:solidFill>
              </a:rPr>
              <a:t> 程序</a:t>
            </a:r>
            <a:r>
              <a:rPr lang="en-US" dirty="0" smtClean="0">
                <a:solidFill>
                  <a:schemeClr val="tx1">
                    <a:lumMod val="95000"/>
                  </a:schemeClr>
                </a:solidFill>
              </a:rPr>
              <a:t> </a:t>
            </a:r>
          </a:p>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易调用的</a:t>
            </a:r>
            <a:r>
              <a:rPr lang="en-US" dirty="0" smtClean="0">
                <a:solidFill>
                  <a:schemeClr val="tx1">
                    <a:lumMod val="95000"/>
                  </a:schemeClr>
                </a:solidFill>
              </a:rPr>
              <a:t>LOB </a:t>
            </a:r>
            <a:r>
              <a:rPr lang="zh-CN" altLang="en-US" dirty="0" smtClean="0">
                <a:solidFill>
                  <a:schemeClr val="tx1">
                    <a:lumMod val="95000"/>
                  </a:schemeClr>
                </a:solidFill>
              </a:rPr>
              <a:t>服务</a:t>
            </a:r>
            <a:endParaRPr lang="en-US" dirty="0" smtClean="0">
              <a:solidFill>
                <a:schemeClr val="tx1">
                  <a:lumMod val="95000"/>
                </a:schemeClr>
              </a:solidFill>
            </a:endParaRPr>
          </a:p>
        </p:txBody>
      </p:sp>
      <p:sp>
        <p:nvSpPr>
          <p:cNvPr id="8" name="Rounded Rectangle 108"/>
          <p:cNvSpPr/>
          <p:nvPr/>
        </p:nvSpPr>
        <p:spPr bwMode="auto">
          <a:xfrm>
            <a:off x="215025" y="4461765"/>
            <a:ext cx="8531759" cy="1009998"/>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737360" tIns="45718" rIns="91440" bIns="45718" numCol="1" rtlCol="0" anchor="ctr" anchorCtr="0" compatLnSpc="1">
            <a:prstTxWarp prst="textNoShape">
              <a:avLst/>
            </a:prstTxWarp>
          </a:bodyPr>
          <a:lstStyle/>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保持连接</a:t>
            </a:r>
            <a:endParaRPr lang="en-US" dirty="0" smtClean="0">
              <a:solidFill>
                <a:schemeClr val="tx1">
                  <a:lumMod val="95000"/>
                </a:schemeClr>
              </a:solidFill>
            </a:endParaRPr>
          </a:p>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支持</a:t>
            </a:r>
            <a:r>
              <a:rPr lang="en-US" altLang="zh-CN" dirty="0" smtClean="0">
                <a:solidFill>
                  <a:schemeClr val="tx1">
                    <a:lumMod val="95000"/>
                  </a:schemeClr>
                </a:solidFill>
              </a:rPr>
              <a:t>Push</a:t>
            </a:r>
            <a:r>
              <a:rPr lang="zh-CN" altLang="en-US" dirty="0" smtClean="0">
                <a:solidFill>
                  <a:schemeClr val="tx1">
                    <a:lumMod val="95000"/>
                  </a:schemeClr>
                </a:solidFill>
              </a:rPr>
              <a:t>技术</a:t>
            </a:r>
            <a:endParaRPr lang="en-US" dirty="0" smtClean="0">
              <a:solidFill>
                <a:schemeClr val="tx1">
                  <a:lumMod val="95000"/>
                </a:schemeClr>
              </a:solidFill>
            </a:endParaRPr>
          </a:p>
        </p:txBody>
      </p:sp>
      <p:sp>
        <p:nvSpPr>
          <p:cNvPr id="9" name="Rounded Rectangle 109"/>
          <p:cNvSpPr/>
          <p:nvPr/>
        </p:nvSpPr>
        <p:spPr bwMode="auto">
          <a:xfrm>
            <a:off x="215025" y="5595340"/>
            <a:ext cx="8531759" cy="1009998"/>
          </a:xfrm>
          <a:prstGeom prst="roundRect">
            <a:avLst>
              <a:gd name="adj" fmla="val 15945"/>
            </a:avLst>
          </a:prstGeom>
          <a:gradFill flip="none" rotWithShape="1">
            <a:gsLst>
              <a:gs pos="0">
                <a:schemeClr val="accent2">
                  <a:shade val="30000"/>
                  <a:satMod val="115000"/>
                  <a:alpha val="0"/>
                </a:schemeClr>
              </a:gs>
              <a:gs pos="50000">
                <a:schemeClr val="accent2">
                  <a:shade val="67500"/>
                  <a:satMod val="115000"/>
                  <a:alpha val="20000"/>
                </a:schemeClr>
              </a:gs>
              <a:gs pos="100000">
                <a:schemeClr val="accent2">
                  <a:shade val="100000"/>
                  <a:satMod val="115000"/>
                  <a:alpha val="5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737360" tIns="45718" rIns="91440" bIns="45718" numCol="1" rtlCol="0" anchor="ctr" anchorCtr="0" compatLnSpc="1">
            <a:prstTxWarp prst="textNoShape">
              <a:avLst/>
            </a:prstTxWarp>
          </a:bodyPr>
          <a:lstStyle/>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极少的用户配置</a:t>
            </a:r>
            <a:endParaRPr lang="en-US" dirty="0" smtClean="0">
              <a:solidFill>
                <a:schemeClr val="tx1">
                  <a:lumMod val="95000"/>
                </a:schemeClr>
              </a:solidFill>
            </a:endParaRPr>
          </a:p>
          <a:p>
            <a:pPr marL="341313" lvl="1" indent="-341313" fontAlgn="base">
              <a:lnSpc>
                <a:spcPct val="90000"/>
              </a:lnSpc>
              <a:spcBef>
                <a:spcPct val="0"/>
              </a:spcBef>
              <a:spcAft>
                <a:spcPct val="0"/>
              </a:spcAft>
              <a:buClr>
                <a:schemeClr val="tx2"/>
              </a:buClr>
              <a:buSzPct val="75000"/>
              <a:buBlip>
                <a:blip r:embed="rId3"/>
              </a:buBlip>
            </a:pPr>
            <a:r>
              <a:rPr lang="zh-CN" altLang="en-US" dirty="0" smtClean="0">
                <a:solidFill>
                  <a:schemeClr val="tx1">
                    <a:lumMod val="95000"/>
                  </a:schemeClr>
                </a:solidFill>
              </a:rPr>
              <a:t>易用的用户管理</a:t>
            </a:r>
            <a:r>
              <a:rPr lang="en-US" dirty="0" smtClean="0">
                <a:solidFill>
                  <a:schemeClr val="tx1">
                    <a:lumMod val="95000"/>
                  </a:schemeClr>
                </a:solidFill>
              </a:rPr>
              <a:t> </a:t>
            </a:r>
            <a:r>
              <a:rPr lang="zh-CN" altLang="en-US" dirty="0" smtClean="0">
                <a:solidFill>
                  <a:schemeClr val="tx1">
                    <a:lumMod val="95000"/>
                  </a:schemeClr>
                </a:solidFill>
              </a:rPr>
              <a:t>和</a:t>
            </a:r>
            <a:r>
              <a:rPr lang="en-US" dirty="0" smtClean="0">
                <a:solidFill>
                  <a:schemeClr val="tx1">
                    <a:lumMod val="95000"/>
                  </a:schemeClr>
                </a:solidFill>
              </a:rPr>
              <a:t> </a:t>
            </a:r>
            <a:r>
              <a:rPr lang="zh-CN" altLang="en-US" dirty="0" smtClean="0">
                <a:solidFill>
                  <a:schemeClr val="tx1">
                    <a:lumMod val="95000"/>
                  </a:schemeClr>
                </a:solidFill>
              </a:rPr>
              <a:t>程序管理</a:t>
            </a:r>
            <a:r>
              <a:rPr lang="en-US" dirty="0" smtClean="0">
                <a:solidFill>
                  <a:schemeClr val="tx1">
                    <a:lumMod val="95000"/>
                  </a:schemeClr>
                </a:solidFill>
              </a:rPr>
              <a:t> </a:t>
            </a:r>
          </a:p>
        </p:txBody>
      </p:sp>
      <p:sp>
        <p:nvSpPr>
          <p:cNvPr id="10" name="Rounded Rectangle 111"/>
          <p:cNvSpPr/>
          <p:nvPr/>
        </p:nvSpPr>
        <p:spPr bwMode="auto">
          <a:xfrm>
            <a:off x="300617" y="1144934"/>
            <a:ext cx="1422168" cy="842210"/>
          </a:xfrm>
          <a:prstGeom prst="roundRect">
            <a:avLst/>
          </a:prstGeom>
          <a:solidFill>
            <a:schemeClr val="bg1">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lgn="ctr" defTabSz="533400">
              <a:lnSpc>
                <a:spcPct val="90000"/>
              </a:lnSpc>
              <a:spcBef>
                <a:spcPct val="0"/>
              </a:spcBef>
              <a:spcAft>
                <a:spcPct val="35000"/>
              </a:spcAft>
            </a:pPr>
            <a:r>
              <a:rPr lang="zh-CN" altLang="en-US" sz="2000" b="1" dirty="0" smtClean="0">
                <a:solidFill>
                  <a:schemeClr val="tx1"/>
                </a:solidFill>
                <a:effectLst>
                  <a:outerShdw blurRad="38100" dist="38100" dir="2700000" algn="tl">
                    <a:srgbClr val="000000">
                      <a:alpha val="43137"/>
                    </a:srgbClr>
                  </a:outerShdw>
                </a:effectLst>
              </a:rPr>
              <a:t>安全</a:t>
            </a:r>
            <a:endParaRPr lang="en-US" sz="2000" b="1" dirty="0">
              <a:solidFill>
                <a:schemeClr val="tx1"/>
              </a:solidFill>
              <a:effectLst>
                <a:outerShdw blurRad="38100" dist="38100" dir="2700000" algn="tl">
                  <a:srgbClr val="000000">
                    <a:alpha val="43137"/>
                  </a:srgbClr>
                </a:outerShdw>
              </a:effectLst>
            </a:endParaRPr>
          </a:p>
        </p:txBody>
      </p:sp>
      <p:sp>
        <p:nvSpPr>
          <p:cNvPr id="11" name="Rounded Rectangle 112"/>
          <p:cNvSpPr/>
          <p:nvPr/>
        </p:nvSpPr>
        <p:spPr bwMode="auto">
          <a:xfrm>
            <a:off x="300617" y="2278509"/>
            <a:ext cx="1422168" cy="842210"/>
          </a:xfrm>
          <a:prstGeom prst="roundRect">
            <a:avLst/>
          </a:prstGeom>
          <a:solidFill>
            <a:schemeClr val="bg1">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lgn="ctr" defTabSz="533400">
              <a:lnSpc>
                <a:spcPct val="90000"/>
              </a:lnSpc>
              <a:spcBef>
                <a:spcPct val="0"/>
              </a:spcBef>
              <a:spcAft>
                <a:spcPct val="35000"/>
              </a:spcAft>
            </a:pPr>
            <a:r>
              <a:rPr lang="zh-CN" altLang="en-US" sz="2000" dirty="0" smtClean="0">
                <a:solidFill>
                  <a:schemeClr val="tx1"/>
                </a:solidFill>
                <a:effectLst>
                  <a:outerShdw blurRad="38100" dist="38100" dir="2700000" algn="tl">
                    <a:srgbClr val="000000">
                      <a:alpha val="43137"/>
                    </a:srgbClr>
                  </a:outerShdw>
                </a:effectLst>
              </a:rPr>
              <a:t>有效</a:t>
            </a:r>
            <a:endParaRPr lang="en-US" sz="2000" dirty="0">
              <a:solidFill>
                <a:schemeClr val="tx1"/>
              </a:solidFill>
              <a:effectLst>
                <a:outerShdw blurRad="38100" dist="38100" dir="2700000" algn="tl">
                  <a:srgbClr val="000000">
                    <a:alpha val="43137"/>
                  </a:srgbClr>
                </a:outerShdw>
              </a:effectLst>
            </a:endParaRPr>
          </a:p>
        </p:txBody>
      </p:sp>
      <p:sp>
        <p:nvSpPr>
          <p:cNvPr id="12" name="Rounded Rectangle 113"/>
          <p:cNvSpPr/>
          <p:nvPr/>
        </p:nvSpPr>
        <p:spPr bwMode="auto">
          <a:xfrm>
            <a:off x="300617" y="3412084"/>
            <a:ext cx="1422168" cy="842210"/>
          </a:xfrm>
          <a:prstGeom prst="roundRect">
            <a:avLst/>
          </a:prstGeom>
          <a:solidFill>
            <a:schemeClr val="bg1">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lgn="ctr" defTabSz="533400">
              <a:lnSpc>
                <a:spcPct val="90000"/>
              </a:lnSpc>
              <a:spcBef>
                <a:spcPct val="0"/>
              </a:spcBef>
              <a:spcAft>
                <a:spcPct val="35000"/>
              </a:spcAft>
            </a:pPr>
            <a:r>
              <a:rPr lang="zh-CN" altLang="en-US" sz="2000" dirty="0" smtClean="0">
                <a:solidFill>
                  <a:schemeClr val="tx1"/>
                </a:solidFill>
                <a:effectLst>
                  <a:outerShdw blurRad="38100" dist="38100" dir="2700000" algn="tl">
                    <a:srgbClr val="000000">
                      <a:alpha val="43137"/>
                    </a:srgbClr>
                  </a:outerShdw>
                </a:effectLst>
              </a:rPr>
              <a:t>可扩展</a:t>
            </a:r>
            <a:endParaRPr lang="en-US" sz="2000" dirty="0">
              <a:solidFill>
                <a:schemeClr val="tx1"/>
              </a:solidFill>
              <a:effectLst>
                <a:outerShdw blurRad="38100" dist="38100" dir="2700000" algn="tl">
                  <a:srgbClr val="000000">
                    <a:alpha val="43137"/>
                  </a:srgbClr>
                </a:outerShdw>
              </a:effectLst>
            </a:endParaRPr>
          </a:p>
        </p:txBody>
      </p:sp>
      <p:sp>
        <p:nvSpPr>
          <p:cNvPr id="13" name="Rounded Rectangle 114"/>
          <p:cNvSpPr/>
          <p:nvPr/>
        </p:nvSpPr>
        <p:spPr bwMode="auto">
          <a:xfrm>
            <a:off x="300617" y="4545659"/>
            <a:ext cx="1422168" cy="842210"/>
          </a:xfrm>
          <a:prstGeom prst="roundRect">
            <a:avLst/>
          </a:prstGeom>
          <a:solidFill>
            <a:schemeClr val="bg1">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lgn="ctr" defTabSz="533400">
              <a:lnSpc>
                <a:spcPct val="90000"/>
              </a:lnSpc>
              <a:spcBef>
                <a:spcPct val="0"/>
              </a:spcBef>
              <a:spcAft>
                <a:spcPct val="35000"/>
              </a:spcAft>
            </a:pPr>
            <a:r>
              <a:rPr lang="zh-CN" altLang="en-US" sz="2000" dirty="0" smtClean="0">
                <a:solidFill>
                  <a:schemeClr val="tx1"/>
                </a:solidFill>
                <a:effectLst>
                  <a:outerShdw blurRad="38100" dist="38100" dir="2700000" algn="tl">
                    <a:srgbClr val="000000">
                      <a:alpha val="43137"/>
                    </a:srgbClr>
                  </a:outerShdw>
                </a:effectLst>
              </a:rPr>
              <a:t>可靠</a:t>
            </a:r>
            <a:endParaRPr lang="en-US" sz="2000" dirty="0">
              <a:solidFill>
                <a:schemeClr val="tx1"/>
              </a:solidFill>
              <a:effectLst>
                <a:outerShdw blurRad="38100" dist="38100" dir="2700000" algn="tl">
                  <a:srgbClr val="000000">
                    <a:alpha val="43137"/>
                  </a:srgbClr>
                </a:outerShdw>
              </a:effectLst>
            </a:endParaRPr>
          </a:p>
        </p:txBody>
      </p:sp>
      <p:sp>
        <p:nvSpPr>
          <p:cNvPr id="14" name="Rounded Rectangle 115"/>
          <p:cNvSpPr/>
          <p:nvPr/>
        </p:nvSpPr>
        <p:spPr bwMode="auto">
          <a:xfrm>
            <a:off x="300617" y="5679234"/>
            <a:ext cx="1422168" cy="842210"/>
          </a:xfrm>
          <a:prstGeom prst="roundRect">
            <a:avLst/>
          </a:prstGeom>
          <a:solidFill>
            <a:schemeClr val="bg1">
              <a:alpha val="4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0" algn="ctr" defTabSz="533400">
              <a:lnSpc>
                <a:spcPct val="90000"/>
              </a:lnSpc>
              <a:spcBef>
                <a:spcPct val="0"/>
              </a:spcBef>
              <a:spcAft>
                <a:spcPct val="35000"/>
              </a:spcAft>
            </a:pPr>
            <a:r>
              <a:rPr lang="zh-CN" altLang="en-US" sz="2000" dirty="0" smtClean="0">
                <a:solidFill>
                  <a:schemeClr val="tx1"/>
                </a:solidFill>
                <a:effectLst>
                  <a:outerShdw blurRad="38100" dist="38100" dir="2700000" algn="tl">
                    <a:srgbClr val="000000">
                      <a:alpha val="43137"/>
                    </a:srgbClr>
                  </a:outerShdw>
                </a:effectLst>
              </a:rPr>
              <a:t>简单</a:t>
            </a:r>
            <a:endParaRPr lang="en-US" sz="2000" dirty="0">
              <a:solidFill>
                <a:schemeClr val="tx1"/>
              </a:solidFill>
              <a:effectLst>
                <a:outerShdw blurRad="38100" dist="38100" dir="2700000" algn="tl">
                  <a:srgbClr val="000000">
                    <a:alpha val="43137"/>
                  </a:srgbClr>
                </a:outerShdw>
              </a:effectLst>
            </a:endParaRPr>
          </a:p>
        </p:txBody>
      </p:sp>
      <p:sp>
        <p:nvSpPr>
          <p:cNvPr id="15" name="Rounded Rectangle 16"/>
          <p:cNvSpPr/>
          <p:nvPr/>
        </p:nvSpPr>
        <p:spPr bwMode="auto">
          <a:xfrm>
            <a:off x="6125790" y="1504953"/>
            <a:ext cx="2741652" cy="4034790"/>
          </a:xfrm>
          <a:prstGeom prst="roundRect">
            <a:avLst>
              <a:gd name="adj" fmla="val 1375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a:effectLst>
            <a:glow rad="101600">
              <a:schemeClr val="bg1">
                <a:lumMod val="75000"/>
                <a:lumOff val="25000"/>
                <a:alpha val="40000"/>
              </a:schemeClr>
            </a:glow>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18" rIns="91440" bIns="45718" numCol="1" rtlCol="0" anchor="t" anchorCtr="0" compatLnSpc="1">
            <a:prstTxWarp prst="textNoShape">
              <a:avLst/>
            </a:prstTxWarp>
          </a:bodyPr>
          <a:lstStyle/>
          <a:p>
            <a:pPr indent="-58738" fontAlgn="auto">
              <a:lnSpc>
                <a:spcPct val="95000"/>
              </a:lnSpc>
              <a:spcBef>
                <a:spcPts val="1800"/>
              </a:spcBef>
              <a:spcAft>
                <a:spcPts val="0"/>
              </a:spcAft>
              <a:defRPr/>
            </a:pPr>
            <a:r>
              <a:rPr lang="zh-CN" altLang="en-US" sz="2800" b="1" dirty="0" smtClean="0">
                <a:solidFill>
                  <a:schemeClr val="tx1"/>
                </a:solidFill>
                <a:effectLst>
                  <a:glow rad="228600">
                    <a:schemeClr val="bg1">
                      <a:alpha val="40000"/>
                    </a:schemeClr>
                  </a:glow>
                </a:effectLst>
              </a:rPr>
              <a:t>移动</a:t>
            </a:r>
            <a:r>
              <a:rPr lang="en-US" altLang="zh-CN" sz="2800" b="1" dirty="0" smtClean="0">
                <a:solidFill>
                  <a:schemeClr val="tx1"/>
                </a:solidFill>
                <a:effectLst>
                  <a:glow rad="228600">
                    <a:schemeClr val="bg1">
                      <a:alpha val="40000"/>
                    </a:schemeClr>
                  </a:glow>
                </a:effectLst>
              </a:rPr>
              <a:t>VPN</a:t>
            </a:r>
            <a:endParaRPr lang="en-US" sz="2800" b="1" dirty="0" smtClean="0">
              <a:solidFill>
                <a:schemeClr val="tx1"/>
              </a:solidFill>
              <a:effectLst>
                <a:glow rad="228600">
                  <a:schemeClr val="bg1">
                    <a:alpha val="40000"/>
                  </a:schemeClr>
                </a:glow>
              </a:effectLst>
            </a:endParaRPr>
          </a:p>
        </p:txBody>
      </p:sp>
      <p:grpSp>
        <p:nvGrpSpPr>
          <p:cNvPr id="16" name="Group 17"/>
          <p:cNvGrpSpPr/>
          <p:nvPr/>
        </p:nvGrpSpPr>
        <p:grpSpPr>
          <a:xfrm>
            <a:off x="6096667" y="2650438"/>
            <a:ext cx="2782290" cy="2372305"/>
            <a:chOff x="7643444" y="1931670"/>
            <a:chExt cx="1340535" cy="1143000"/>
          </a:xfrm>
        </p:grpSpPr>
        <p:pic>
          <p:nvPicPr>
            <p:cNvPr id="17" name="Picture 4" descr="C:\Documents and Settings\Pennie\My Documents\ACERDATA (D)\Pennie's documents\MS Image\Shapes and Graphics\Windows_Vista_Icons_ for_Marketing_use\Cellphone.png"/>
            <p:cNvPicPr>
              <a:picLocks noChangeAspect="1" noChangeArrowheads="1"/>
            </p:cNvPicPr>
            <p:nvPr/>
          </p:nvPicPr>
          <p:blipFill>
            <a:blip r:embed="rId4" cstate="print"/>
            <a:srcRect l="17476" r="19417"/>
            <a:stretch>
              <a:fillRect/>
            </a:stretch>
          </p:blipFill>
          <p:spPr bwMode="auto">
            <a:xfrm>
              <a:off x="8262668" y="1931670"/>
              <a:ext cx="721311" cy="1143000"/>
            </a:xfrm>
            <a:prstGeom prst="rect">
              <a:avLst/>
            </a:prstGeom>
            <a:noFill/>
          </p:spPr>
        </p:pic>
        <p:pic>
          <p:nvPicPr>
            <p:cNvPr id="18" name="Picture 5" descr="C:\Documents and Settings\Pennie\My Documents\ACERDATA (D)\Pennie's documents\MS Image\Shapes and Graphics\Windows_Vista_Icons_ for_Marketing_use\Computer.png"/>
            <p:cNvPicPr>
              <a:picLocks noChangeAspect="1" noChangeArrowheads="1"/>
            </p:cNvPicPr>
            <p:nvPr/>
          </p:nvPicPr>
          <p:blipFill>
            <a:blip r:embed="rId5" cstate="print"/>
            <a:srcRect/>
            <a:stretch>
              <a:fillRect/>
            </a:stretch>
          </p:blipFill>
          <p:spPr bwMode="auto">
            <a:xfrm flipH="1">
              <a:off x="7643444" y="2385646"/>
              <a:ext cx="586154" cy="586154"/>
            </a:xfrm>
            <a:prstGeom prst="rect">
              <a:avLst/>
            </a:prstGeom>
            <a:noFill/>
          </p:spPr>
        </p:pic>
        <p:cxnSp>
          <p:nvCxnSpPr>
            <p:cNvPr id="19" name="Straight Connector 20"/>
            <p:cNvCxnSpPr/>
            <p:nvPr/>
          </p:nvCxnSpPr>
          <p:spPr>
            <a:xfrm rot="10800000" flipV="1">
              <a:off x="7913077" y="2250831"/>
              <a:ext cx="715108" cy="422030"/>
            </a:xfrm>
            <a:prstGeom prst="line">
              <a:avLst/>
            </a:prstGeom>
            <a:ln w="53975" cap="rnd">
              <a:gradFill flip="none" rotWithShape="1">
                <a:gsLst>
                  <a:gs pos="0">
                    <a:schemeClr val="accent1">
                      <a:tint val="66000"/>
                      <a:satMod val="160000"/>
                      <a:alpha val="0"/>
                    </a:schemeClr>
                  </a:gs>
                  <a:gs pos="50000">
                    <a:srgbClr val="FFC000"/>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dirty="0" smtClean="0"/>
              <a:t>MDM</a:t>
            </a:r>
            <a:r>
              <a:rPr lang="zh-CN" altLang="en-US" dirty="0" smtClean="0"/>
              <a:t> </a:t>
            </a:r>
            <a:r>
              <a:rPr lang="en-US" dirty="0" smtClean="0"/>
              <a:t>SP1</a:t>
            </a:r>
            <a:r>
              <a:rPr lang="zh-CN" altLang="en-US" dirty="0" smtClean="0"/>
              <a:t>的功能更新</a:t>
            </a:r>
            <a:br>
              <a:rPr lang="zh-CN" altLang="en-US" dirty="0" smtClean="0"/>
            </a:br>
            <a:endParaRPr lang="zh-CN" altLang="en-US" dirty="0"/>
          </a:p>
        </p:txBody>
      </p:sp>
      <p:sp>
        <p:nvSpPr>
          <p:cNvPr id="3" name="Rectangle 16"/>
          <p:cNvSpPr/>
          <p:nvPr/>
        </p:nvSpPr>
        <p:spPr bwMode="auto">
          <a:xfrm flipH="1">
            <a:off x="0" y="5159023"/>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7"/>
          <p:cNvSpPr/>
          <p:nvPr/>
        </p:nvSpPr>
        <p:spPr bwMode="auto">
          <a:xfrm>
            <a:off x="324852" y="972276"/>
            <a:ext cx="8819148" cy="5674709"/>
          </a:xfrm>
          <a:prstGeom prst="roundRect">
            <a:avLst>
              <a:gd name="adj" fmla="val 6809"/>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6" name="Rectangle 8"/>
          <p:cNvSpPr/>
          <p:nvPr/>
        </p:nvSpPr>
        <p:spPr bwMode="auto">
          <a:xfrm>
            <a:off x="0" y="1284700"/>
            <a:ext cx="8125428" cy="482753"/>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400" b="1" dirty="0" smtClean="0">
                <a:solidFill>
                  <a:schemeClr val="tx1"/>
                </a:solidFill>
                <a:effectLst>
                  <a:glow rad="228600">
                    <a:schemeClr val="bg1">
                      <a:alpha val="40000"/>
                    </a:schemeClr>
                  </a:glow>
                  <a:outerShdw blurRad="63500" algn="ctr" rotWithShape="0">
                    <a:prstClr val="black">
                      <a:alpha val="40000"/>
                    </a:prstClr>
                  </a:outerShdw>
                </a:effectLst>
              </a:rPr>
              <a:t>多实例</a:t>
            </a: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7" name="Rectangle 9"/>
          <p:cNvSpPr/>
          <p:nvPr/>
        </p:nvSpPr>
        <p:spPr bwMode="auto">
          <a:xfrm>
            <a:off x="324852" y="1793826"/>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r>
              <a:rPr lang="zh-CN" altLang="en-US" dirty="0" smtClean="0">
                <a:solidFill>
                  <a:schemeClr val="tx1"/>
                </a:solidFill>
              </a:rPr>
              <a:t>在同一个</a:t>
            </a:r>
            <a:r>
              <a:rPr lang="en-US" dirty="0" smtClean="0">
                <a:solidFill>
                  <a:schemeClr val="tx1"/>
                </a:solidFill>
              </a:rPr>
              <a:t>AD Forest</a:t>
            </a:r>
            <a:r>
              <a:rPr lang="zh-CN" altLang="en-US" dirty="0" smtClean="0">
                <a:solidFill>
                  <a:schemeClr val="tx1"/>
                </a:solidFill>
              </a:rPr>
              <a:t>中可以创建多个实例</a:t>
            </a:r>
            <a:endParaRPr lang="en-US" dirty="0" smtClean="0">
              <a:solidFill>
                <a:schemeClr val="tx1"/>
              </a:solidFill>
            </a:endParaRPr>
          </a:p>
        </p:txBody>
      </p:sp>
      <p:sp>
        <p:nvSpPr>
          <p:cNvPr id="8" name="Rectangle 10"/>
          <p:cNvSpPr/>
          <p:nvPr/>
        </p:nvSpPr>
        <p:spPr bwMode="auto">
          <a:xfrm>
            <a:off x="0" y="2177368"/>
            <a:ext cx="8125428" cy="482753"/>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fontAlgn="base">
              <a:spcAft>
                <a:spcPct val="0"/>
              </a:spcAft>
              <a:defRPr/>
            </a:pPr>
            <a:r>
              <a:rPr lang="zh-CN" altLang="en-US" sz="2400" b="1" dirty="0" smtClean="0">
                <a:solidFill>
                  <a:schemeClr val="tx1"/>
                </a:solidFill>
                <a:effectLst>
                  <a:glow rad="228600">
                    <a:schemeClr val="bg1">
                      <a:alpha val="40000"/>
                    </a:schemeClr>
                  </a:glow>
                  <a:outerShdw blurRad="63500" algn="ctr" rotWithShape="0">
                    <a:prstClr val="black">
                      <a:alpha val="40000"/>
                    </a:prstClr>
                  </a:outerShdw>
                </a:effectLst>
              </a:rPr>
              <a:t>自动化注册</a:t>
            </a: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9" name="Rectangle 11"/>
          <p:cNvSpPr/>
          <p:nvPr/>
        </p:nvSpPr>
        <p:spPr bwMode="auto">
          <a:xfrm>
            <a:off x="0" y="3059194"/>
            <a:ext cx="8125428" cy="482753"/>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en-US" sz="2400" b="1" dirty="0" smtClean="0">
                <a:solidFill>
                  <a:schemeClr val="tx1"/>
                </a:solidFill>
                <a:effectLst>
                  <a:glow rad="228600">
                    <a:schemeClr val="bg1">
                      <a:alpha val="40000"/>
                    </a:schemeClr>
                  </a:glow>
                  <a:outerShdw blurRad="63500" algn="ctr" rotWithShape="0">
                    <a:prstClr val="black">
                      <a:alpha val="40000"/>
                    </a:prstClr>
                  </a:outerShdw>
                </a:effectLst>
              </a:rPr>
              <a:t>Windows Server </a:t>
            </a:r>
            <a:r>
              <a:rPr lang="zh-CN" altLang="en-US" sz="2400" b="1" dirty="0" smtClean="0">
                <a:solidFill>
                  <a:schemeClr val="tx1"/>
                </a:solidFill>
                <a:effectLst>
                  <a:glow rad="228600">
                    <a:schemeClr val="bg1">
                      <a:alpha val="40000"/>
                    </a:schemeClr>
                  </a:glow>
                  <a:outerShdw blurRad="63500" algn="ctr" rotWithShape="0">
                    <a:prstClr val="black">
                      <a:alpha val="40000"/>
                    </a:prstClr>
                  </a:outerShdw>
                </a:effectLst>
              </a:rPr>
              <a:t>基础结构</a:t>
            </a: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12"/>
          <p:cNvSpPr/>
          <p:nvPr/>
        </p:nvSpPr>
        <p:spPr bwMode="auto">
          <a:xfrm>
            <a:off x="324852" y="4773986"/>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r>
              <a:rPr lang="zh-CN" altLang="en-US" dirty="0" smtClean="0">
                <a:solidFill>
                  <a:schemeClr val="tx1"/>
                </a:solidFill>
              </a:rPr>
              <a:t>一个</a:t>
            </a:r>
            <a:r>
              <a:rPr lang="en-US" dirty="0" smtClean="0">
                <a:solidFill>
                  <a:schemeClr val="tx1"/>
                </a:solidFill>
              </a:rPr>
              <a:t>forest </a:t>
            </a:r>
            <a:r>
              <a:rPr lang="zh-CN" altLang="en-US" dirty="0" smtClean="0">
                <a:solidFill>
                  <a:schemeClr val="tx1"/>
                </a:solidFill>
              </a:rPr>
              <a:t>可支持</a:t>
            </a:r>
            <a:r>
              <a:rPr lang="en-US" dirty="0" smtClean="0">
                <a:solidFill>
                  <a:schemeClr val="tx1"/>
                </a:solidFill>
              </a:rPr>
              <a:t>30,000 </a:t>
            </a:r>
            <a:r>
              <a:rPr lang="zh-CN" altLang="en-US" dirty="0" smtClean="0">
                <a:solidFill>
                  <a:schemeClr val="tx1"/>
                </a:solidFill>
              </a:rPr>
              <a:t>台设备</a:t>
            </a:r>
            <a:endParaRPr lang="en-US" dirty="0" smtClean="0">
              <a:solidFill>
                <a:schemeClr val="tx1"/>
              </a:solidFill>
            </a:endParaRPr>
          </a:p>
        </p:txBody>
      </p:sp>
      <p:sp>
        <p:nvSpPr>
          <p:cNvPr id="11" name="Rectangle 13"/>
          <p:cNvSpPr/>
          <p:nvPr/>
        </p:nvSpPr>
        <p:spPr bwMode="auto">
          <a:xfrm>
            <a:off x="324852" y="2696269"/>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r>
              <a:rPr lang="zh-CN" altLang="en-US" dirty="0" smtClean="0">
                <a:solidFill>
                  <a:schemeClr val="tx1"/>
                </a:solidFill>
              </a:rPr>
              <a:t>注册服务器将会把注册用户自动指向对应的</a:t>
            </a:r>
            <a:r>
              <a:rPr lang="en-US" dirty="0" smtClean="0">
                <a:solidFill>
                  <a:schemeClr val="tx1"/>
                </a:solidFill>
              </a:rPr>
              <a:t>MDM</a:t>
            </a:r>
            <a:r>
              <a:rPr lang="zh-CN" altLang="en-US" dirty="0" smtClean="0">
                <a:solidFill>
                  <a:schemeClr val="tx1"/>
                </a:solidFill>
              </a:rPr>
              <a:t>实例</a:t>
            </a:r>
            <a:endParaRPr lang="en-US" dirty="0" smtClean="0">
              <a:solidFill>
                <a:schemeClr val="tx1"/>
              </a:solidFill>
            </a:endParaRPr>
          </a:p>
        </p:txBody>
      </p:sp>
      <p:sp>
        <p:nvSpPr>
          <p:cNvPr id="12" name="Rectangle 15"/>
          <p:cNvSpPr/>
          <p:nvPr/>
        </p:nvSpPr>
        <p:spPr bwMode="auto">
          <a:xfrm>
            <a:off x="324852" y="3714752"/>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r>
              <a:rPr lang="en-US" dirty="0" smtClean="0">
                <a:solidFill>
                  <a:schemeClr val="tx1"/>
                </a:solidFill>
              </a:rPr>
              <a:t>SP1 </a:t>
            </a:r>
            <a:r>
              <a:rPr lang="zh-CN" altLang="en-US" dirty="0" smtClean="0">
                <a:solidFill>
                  <a:schemeClr val="tx1"/>
                </a:solidFill>
              </a:rPr>
              <a:t>可以运行在</a:t>
            </a:r>
            <a:r>
              <a:rPr lang="en-US" dirty="0" smtClean="0">
                <a:solidFill>
                  <a:schemeClr val="tx1"/>
                </a:solidFill>
              </a:rPr>
              <a:t>Windows Server 2008 AD </a:t>
            </a:r>
            <a:r>
              <a:rPr lang="zh-CN" altLang="en-US" dirty="0" smtClean="0">
                <a:solidFill>
                  <a:schemeClr val="tx1"/>
                </a:solidFill>
              </a:rPr>
              <a:t>和</a:t>
            </a:r>
            <a:r>
              <a:rPr lang="en-US" dirty="0" smtClean="0">
                <a:solidFill>
                  <a:schemeClr val="tx1"/>
                </a:solidFill>
              </a:rPr>
              <a:t> CA Services</a:t>
            </a:r>
            <a:r>
              <a:rPr lang="zh-CN" altLang="en-US" dirty="0" smtClean="0">
                <a:solidFill>
                  <a:schemeClr val="tx1"/>
                </a:solidFill>
              </a:rPr>
              <a:t>上</a:t>
            </a:r>
            <a:endParaRPr lang="en-US" dirty="0" smtClean="0">
              <a:solidFill>
                <a:schemeClr val="tx1"/>
              </a:solidFill>
            </a:endParaRPr>
          </a:p>
        </p:txBody>
      </p:sp>
      <p:grpSp>
        <p:nvGrpSpPr>
          <p:cNvPr id="14" name="Group 20"/>
          <p:cNvGrpSpPr/>
          <p:nvPr/>
        </p:nvGrpSpPr>
        <p:grpSpPr>
          <a:xfrm>
            <a:off x="7491046" y="1178994"/>
            <a:ext cx="1319551" cy="1767812"/>
            <a:chOff x="6130801" y="3089855"/>
            <a:chExt cx="663425" cy="888795"/>
          </a:xfrm>
          <a:effectLst>
            <a:reflection blurRad="6350" stA="52000" endA="300" endPos="35000" dir="5400000" sy="-100000" algn="bl" rotWithShape="0"/>
          </a:effectLst>
        </p:grpSpPr>
        <p:pic>
          <p:nvPicPr>
            <p:cNvPr id="15"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130801" y="3089855"/>
              <a:ext cx="606274" cy="829638"/>
            </a:xfrm>
            <a:prstGeom prst="rect">
              <a:avLst/>
            </a:prstGeom>
            <a:noFill/>
          </p:spPr>
        </p:pic>
        <p:pic>
          <p:nvPicPr>
            <p:cNvPr id="16"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4" cstate="print"/>
            <a:srcRect/>
            <a:stretch>
              <a:fillRect/>
            </a:stretch>
          </p:blipFill>
          <p:spPr bwMode="auto">
            <a:xfrm>
              <a:off x="6270352" y="3454776"/>
              <a:ext cx="523874" cy="523874"/>
            </a:xfrm>
            <a:prstGeom prst="rect">
              <a:avLst/>
            </a:prstGeom>
            <a:noFill/>
          </p:spPr>
        </p:pic>
      </p:grpSp>
      <p:sp>
        <p:nvSpPr>
          <p:cNvPr id="17" name="Rectangle 19"/>
          <p:cNvSpPr/>
          <p:nvPr/>
        </p:nvSpPr>
        <p:spPr bwMode="auto">
          <a:xfrm>
            <a:off x="0" y="4271161"/>
            <a:ext cx="8125428" cy="482753"/>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400" b="1" dirty="0" smtClean="0">
                <a:solidFill>
                  <a:schemeClr val="tx1"/>
                </a:solidFill>
                <a:effectLst>
                  <a:glow rad="228600">
                    <a:schemeClr val="bg1">
                      <a:alpha val="40000"/>
                    </a:schemeClr>
                  </a:glow>
                  <a:outerShdw blurRad="63500" algn="ctr" rotWithShape="0">
                    <a:prstClr val="black">
                      <a:alpha val="40000"/>
                    </a:prstClr>
                  </a:outerShdw>
                </a:effectLst>
              </a:rPr>
              <a:t>性能和容量</a:t>
            </a: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8" name="Rectangle 20"/>
          <p:cNvSpPr/>
          <p:nvPr/>
        </p:nvSpPr>
        <p:spPr bwMode="auto">
          <a:xfrm>
            <a:off x="0" y="5163088"/>
            <a:ext cx="8125428" cy="482753"/>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0" tIns="45718" rIns="91436" bIns="45718" numCol="1" rtlCol="0" anchor="ctr" anchorCtr="0" compatLnSpc="1">
            <a:prstTxWarp prst="textNoShape">
              <a:avLst/>
            </a:prstTxWarp>
          </a:bodyPr>
          <a:lstStyle/>
          <a:p>
            <a:pPr marL="1588" lvl="0" fontAlgn="base">
              <a:spcAft>
                <a:spcPct val="0"/>
              </a:spcAft>
              <a:defRPr/>
            </a:pPr>
            <a:r>
              <a:rPr lang="zh-CN" altLang="en-US" sz="2400" b="1" dirty="0" smtClean="0">
                <a:solidFill>
                  <a:schemeClr val="tx1"/>
                </a:solidFill>
                <a:effectLst>
                  <a:glow rad="228600">
                    <a:schemeClr val="bg1">
                      <a:alpha val="40000"/>
                    </a:schemeClr>
                  </a:glow>
                  <a:outerShdw blurRad="63500" algn="ctr" rotWithShape="0">
                    <a:prstClr val="black">
                      <a:alpha val="40000"/>
                    </a:prstClr>
                  </a:outerShdw>
                </a:effectLst>
              </a:rPr>
              <a:t>其他更新</a:t>
            </a: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9" name="Rectangle 23"/>
          <p:cNvSpPr/>
          <p:nvPr/>
        </p:nvSpPr>
        <p:spPr bwMode="auto">
          <a:xfrm>
            <a:off x="324852" y="5685803"/>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a:tabLst>
                <a:tab pos="4114800" algn="l"/>
              </a:tabLst>
            </a:pPr>
            <a:r>
              <a:rPr lang="zh-CN" altLang="en-US" dirty="0" smtClean="0">
                <a:solidFill>
                  <a:schemeClr val="tx1"/>
                </a:solidFill>
              </a:rPr>
              <a:t>自助门户网站</a:t>
            </a:r>
            <a:r>
              <a:rPr lang="en-US" dirty="0" smtClean="0">
                <a:solidFill>
                  <a:schemeClr val="tx1"/>
                </a:solidFill>
              </a:rPr>
              <a:t>	</a:t>
            </a:r>
            <a:r>
              <a:rPr lang="zh-CN" altLang="en-US" dirty="0" smtClean="0">
                <a:solidFill>
                  <a:schemeClr val="tx1"/>
                </a:solidFill>
              </a:rPr>
              <a:t>软件程序（</a:t>
            </a:r>
            <a:r>
              <a:rPr lang="en-US" altLang="zh-CN" dirty="0" smtClean="0">
                <a:solidFill>
                  <a:schemeClr val="tx1"/>
                </a:solidFill>
              </a:rPr>
              <a:t>cab</a:t>
            </a:r>
            <a:r>
              <a:rPr lang="zh-CN" altLang="en-US" dirty="0" smtClean="0">
                <a:solidFill>
                  <a:schemeClr val="tx1"/>
                </a:solidFill>
              </a:rPr>
              <a:t>）的签名</a:t>
            </a:r>
            <a:endParaRPr lang="en-US" dirty="0" smtClean="0">
              <a:solidFill>
                <a:schemeClr val="tx1"/>
              </a:solidFill>
            </a:endParaRPr>
          </a:p>
        </p:txBody>
      </p:sp>
      <p:sp>
        <p:nvSpPr>
          <p:cNvPr id="20" name="Rectangle 24"/>
          <p:cNvSpPr/>
          <p:nvPr/>
        </p:nvSpPr>
        <p:spPr bwMode="auto">
          <a:xfrm>
            <a:off x="324852" y="6031931"/>
            <a:ext cx="8819148" cy="316527"/>
          </a:xfrm>
          <a:prstGeom prst="rect">
            <a:avLst/>
          </a:prstGeom>
          <a:gradFill flip="none" rotWithShape="1">
            <a:gsLst>
              <a:gs pos="0">
                <a:schemeClr val="bg1">
                  <a:lumMod val="75000"/>
                  <a:lumOff val="25000"/>
                  <a:alpha val="70000"/>
                </a:schemeClr>
              </a:gs>
              <a:gs pos="50000">
                <a:schemeClr val="bg1">
                  <a:lumMod val="75000"/>
                  <a:lumOff val="25000"/>
                  <a:alpha val="40000"/>
                </a:schemeClr>
              </a:gs>
              <a:gs pos="100000">
                <a:schemeClr val="accent2">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45718" rIns="91436" bIns="45718" numCol="1" rtlCol="0" anchor="ctr" anchorCtr="0" compatLnSpc="1">
            <a:prstTxWarp prst="textNoShape">
              <a:avLst/>
            </a:prstTxWarp>
          </a:bodyPr>
          <a:lstStyle/>
          <a:p>
            <a:pPr>
              <a:tabLst>
                <a:tab pos="4114800" algn="l"/>
              </a:tabLst>
            </a:pPr>
            <a:r>
              <a:rPr lang="zh-CN" altLang="en-US" dirty="0" smtClean="0">
                <a:solidFill>
                  <a:schemeClr val="tx1"/>
                </a:solidFill>
              </a:rPr>
              <a:t>设备</a:t>
            </a:r>
            <a:r>
              <a:rPr lang="en-US" dirty="0" smtClean="0">
                <a:solidFill>
                  <a:schemeClr val="tx1"/>
                </a:solidFill>
              </a:rPr>
              <a:t> PIN </a:t>
            </a:r>
            <a:r>
              <a:rPr lang="zh-CN" altLang="en-US" dirty="0" smtClean="0">
                <a:solidFill>
                  <a:schemeClr val="tx1"/>
                </a:solidFill>
              </a:rPr>
              <a:t>重或</a:t>
            </a:r>
            <a:r>
              <a:rPr lang="en-US" dirty="0" smtClean="0">
                <a:solidFill>
                  <a:schemeClr val="tx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全屏显示(4:3)</PresentationFormat>
  <Paragraphs>396</Paragraphs>
  <Slides>35</Slides>
  <Notes>35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如何使用Mobile Device Manager 2008 SP1进行设备管理以及实现安全访问</vt:lpstr>
      <vt:lpstr>客户多方面的需求</vt:lpstr>
      <vt:lpstr>System Center Mobile Device Manager</vt:lpstr>
      <vt:lpstr>核心功能</vt:lpstr>
      <vt:lpstr>安全管理的优点</vt:lpstr>
      <vt:lpstr>设备管理的优点</vt:lpstr>
      <vt:lpstr>移动VPN的优点 </vt:lpstr>
      <vt:lpstr>MDM SP1的功能更新 </vt:lpstr>
      <vt:lpstr>MDM 部署技术</vt:lpstr>
      <vt:lpstr>The Enrollment Server</vt:lpstr>
      <vt:lpstr>Enrollment Server</vt:lpstr>
      <vt:lpstr>注册过程</vt:lpstr>
      <vt:lpstr>演 示</vt:lpstr>
      <vt:lpstr>The Mobile VPN Gateway</vt:lpstr>
      <vt:lpstr>Mobile VPN Server</vt:lpstr>
      <vt:lpstr>VPN 情景: LOB 程序</vt:lpstr>
      <vt:lpstr>演 示</vt:lpstr>
      <vt:lpstr>Device Management Server</vt:lpstr>
      <vt:lpstr>Device Management Server</vt:lpstr>
      <vt:lpstr>演 示</vt:lpstr>
      <vt:lpstr>组策率</vt:lpstr>
      <vt:lpstr>演 示</vt:lpstr>
      <vt:lpstr>软件分发</vt:lpstr>
      <vt:lpstr>演 示</vt:lpstr>
      <vt:lpstr>安装MDM 架构要求其他软件清单</vt:lpstr>
      <vt:lpstr>安装MDM涉及的其他软件和技术</vt:lpstr>
      <vt:lpstr>哪一种解决方案更适合? </vt:lpstr>
      <vt:lpstr>System Center 的演变</vt:lpstr>
      <vt:lpstr>路线图总结</vt:lpstr>
      <vt:lpstr>参考资源</vt:lpstr>
      <vt:lpstr>Windows Mobile® 资源</vt:lpstr>
      <vt:lpstr>疑问和解答</vt:lpstr>
      <vt:lpstr>幻灯片 34</vt:lpstr>
      <vt:lpstr>幻灯片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2009-10-29T02:29:05Z</dcterms:created>
  <dcterms:modified xsi:type="dcterms:W3CDTF">2009-10-29T02:29:12Z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