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9"/>
  </p:notesMasterIdLst>
  <p:sldIdLst>
    <p:sldId id="256" r:id="rId2"/>
    <p:sldId id="257" r:id="rId3"/>
    <p:sldId id="276" r:id="rId4"/>
    <p:sldId id="277" r:id="rId5"/>
    <p:sldId id="278" r:id="rId6"/>
    <p:sldId id="287" r:id="rId7"/>
    <p:sldId id="279" r:id="rId8"/>
    <p:sldId id="281" r:id="rId9"/>
    <p:sldId id="283" r:id="rId10"/>
    <p:sldId id="284" r:id="rId11"/>
    <p:sldId id="288" r:id="rId12"/>
    <p:sldId id="289" r:id="rId13"/>
    <p:sldId id="308" r:id="rId14"/>
    <p:sldId id="309" r:id="rId15"/>
    <p:sldId id="290" r:id="rId16"/>
    <p:sldId id="291" r:id="rId17"/>
    <p:sldId id="292" r:id="rId18"/>
    <p:sldId id="293" r:id="rId19"/>
    <p:sldId id="294" r:id="rId20"/>
    <p:sldId id="295" r:id="rId21"/>
    <p:sldId id="310" r:id="rId22"/>
    <p:sldId id="296" r:id="rId23"/>
    <p:sldId id="297" r:id="rId24"/>
    <p:sldId id="311" r:id="rId25"/>
    <p:sldId id="316" r:id="rId26"/>
    <p:sldId id="300" r:id="rId27"/>
    <p:sldId id="301" r:id="rId28"/>
    <p:sldId id="302" r:id="rId29"/>
    <p:sldId id="303" r:id="rId30"/>
    <p:sldId id="304" r:id="rId31"/>
    <p:sldId id="305" r:id="rId32"/>
    <p:sldId id="306" r:id="rId33"/>
    <p:sldId id="307" r:id="rId34"/>
    <p:sldId id="314" r:id="rId35"/>
    <p:sldId id="315" r:id="rId36"/>
    <p:sldId id="313" r:id="rId37"/>
    <p:sldId id="312" r:id="rId38"/>
    <p:sldId id="317" r:id="rId39"/>
    <p:sldId id="318" r:id="rId40"/>
    <p:sldId id="320" r:id="rId41"/>
    <p:sldId id="321" r:id="rId42"/>
    <p:sldId id="322" r:id="rId43"/>
    <p:sldId id="272" r:id="rId44"/>
    <p:sldId id="273" r:id="rId45"/>
    <p:sldId id="299" r:id="rId46"/>
    <p:sldId id="274" r:id="rId47"/>
    <p:sldId id="275" r:id="rId4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__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___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___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style val="26"/>
  <c:chart>
    <c:autoTitleDeleted val="1"/>
    <c:plotArea>
      <c:layout>
        <c:manualLayout>
          <c:layoutTarget val="inner"/>
          <c:xMode val="edge"/>
          <c:yMode val="edge"/>
          <c:x val="2.0500048572055129E-2"/>
          <c:y val="0.16901194444444545"/>
          <c:w val="0.95899990285589576"/>
          <c:h val="0.68216277777777756"/>
        </c:manualLayout>
      </c:layout>
      <c:barChart>
        <c:barDir val="col"/>
        <c:grouping val="clustered"/>
        <c:ser>
          <c:idx val="0"/>
          <c:order val="0"/>
          <c:tx>
            <c:strRef>
              <c:f>Sheet1!$B$1</c:f>
              <c:strCache>
                <c:ptCount val="1"/>
                <c:pt idx="0">
                  <c:v>On The Fly</c:v>
                </c:pt>
              </c:strCache>
            </c:strRef>
          </c:tx>
          <c:dLbls>
            <c:dLbl>
              <c:idx val="0"/>
              <c:layout/>
              <c:tx>
                <c:rich>
                  <a:bodyPr/>
                  <a:lstStyle/>
                  <a:p>
                    <a:r>
                      <a:rPr lang="zh-CN" altLang="en-US"/>
                      <a:t>8.94</a:t>
                    </a:r>
                  </a:p>
                </c:rich>
              </c:tx>
              <c:showVal val="1"/>
            </c:dLbl>
            <c:txPr>
              <a:bodyPr/>
              <a:lstStyle/>
              <a:p>
                <a:pPr>
                  <a:defRPr lang="zh-CN" altLang="en-US"/>
                </a:pPr>
                <a:endParaRPr lang="zh-CN"/>
              </a:p>
            </c:txPr>
            <c:showVal val="1"/>
          </c:dLbls>
          <c:cat>
            <c:strRef>
              <c:f>Sheet1!$A$2</c:f>
              <c:strCache>
                <c:ptCount val="1"/>
                <c:pt idx="0">
                  <c:v>seconds</c:v>
                </c:pt>
              </c:strCache>
            </c:strRef>
          </c:cat>
          <c:val>
            <c:numRef>
              <c:f>Sheet1!$B$2</c:f>
              <c:numCache>
                <c:formatCode>General</c:formatCode>
                <c:ptCount val="1"/>
                <c:pt idx="0">
                  <c:v>8.94</c:v>
                </c:pt>
              </c:numCache>
            </c:numRef>
          </c:val>
        </c:ser>
        <c:ser>
          <c:idx val="1"/>
          <c:order val="1"/>
          <c:tx>
            <c:strRef>
              <c:f>Sheet1!$C$1</c:f>
              <c:strCache>
                <c:ptCount val="1"/>
                <c:pt idx="0">
                  <c:v>Pre-Computed</c:v>
                </c:pt>
              </c:strCache>
            </c:strRef>
          </c:tx>
          <c:dLbls>
            <c:showVal val="1"/>
          </c:dLbls>
          <c:cat>
            <c:strRef>
              <c:f>Sheet1!$A$2</c:f>
              <c:strCache>
                <c:ptCount val="1"/>
                <c:pt idx="0">
                  <c:v>seconds</c:v>
                </c:pt>
              </c:strCache>
            </c:strRef>
          </c:cat>
          <c:val>
            <c:numRef>
              <c:f>Sheet1!$C$2</c:f>
              <c:numCache>
                <c:formatCode>General</c:formatCode>
                <c:ptCount val="1"/>
                <c:pt idx="0">
                  <c:v>3.9699999999999998</c:v>
                </c:pt>
              </c:numCache>
            </c:numRef>
          </c:val>
        </c:ser>
        <c:dLbls>
          <c:showVal val="1"/>
        </c:dLbls>
        <c:axId val="172238720"/>
        <c:axId val="172240256"/>
      </c:barChart>
      <c:catAx>
        <c:axId val="172238720"/>
        <c:scaling>
          <c:orientation val="minMax"/>
        </c:scaling>
        <c:axPos val="b"/>
        <c:majorTickMark val="none"/>
        <c:tickLblPos val="nextTo"/>
        <c:txPr>
          <a:bodyPr/>
          <a:lstStyle/>
          <a:p>
            <a:pPr>
              <a:defRPr lang="zh-CN" altLang="en-US"/>
            </a:pPr>
            <a:endParaRPr lang="zh-CN"/>
          </a:p>
        </c:txPr>
        <c:crossAx val="172240256"/>
        <c:crosses val="autoZero"/>
        <c:auto val="1"/>
        <c:lblAlgn val="ctr"/>
        <c:lblOffset val="100"/>
      </c:catAx>
      <c:valAx>
        <c:axId val="172240256"/>
        <c:scaling>
          <c:orientation val="minMax"/>
        </c:scaling>
        <c:delete val="1"/>
        <c:axPos val="l"/>
        <c:numFmt formatCode="General" sourceLinked="1"/>
        <c:tickLblPos val="none"/>
        <c:crossAx val="172238720"/>
        <c:crosses val="autoZero"/>
        <c:crossBetween val="between"/>
        <c:majorUnit val="1"/>
      </c:valAx>
    </c:plotArea>
    <c:legend>
      <c:legendPos val="t"/>
      <c:layout>
        <c:manualLayout>
          <c:xMode val="edge"/>
          <c:yMode val="edge"/>
          <c:x val="0.23079151318533295"/>
          <c:y val="4.6854799096033434E-2"/>
          <c:w val="0.54400789596716936"/>
          <c:h val="7.8822009097969298E-2"/>
        </c:manualLayout>
      </c:layout>
      <c:txPr>
        <a:bodyPr/>
        <a:lstStyle/>
        <a:p>
          <a:pPr>
            <a:defRPr lang="zh-CN" altLang="en-US"/>
          </a:pPr>
          <a:endParaRPr lang="zh-CN"/>
        </a:p>
      </c:txPr>
    </c:legend>
    <c:plotVisOnly val="1"/>
  </c:chart>
  <c:txPr>
    <a:bodyPr/>
    <a:lstStyle/>
    <a:p>
      <a:pPr>
        <a:defRPr sz="18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style val="26"/>
  <c:chart>
    <c:title>
      <c:tx>
        <c:rich>
          <a:bodyPr/>
          <a:lstStyle/>
          <a:p>
            <a:pPr>
              <a:defRPr/>
            </a:pPr>
            <a:r>
              <a:rPr lang="en-US"/>
              <a:t>Base Table Seek versus Query</a:t>
            </a:r>
          </a:p>
        </c:rich>
      </c:tx>
      <c:layout/>
    </c:title>
    <c:plotArea>
      <c:layout/>
      <c:barChart>
        <c:barDir val="col"/>
        <c:grouping val="clustered"/>
        <c:ser>
          <c:idx val="0"/>
          <c:order val="0"/>
          <c:tx>
            <c:strRef>
              <c:f>Sheet1!$B$1</c:f>
              <c:strCache>
                <c:ptCount val="1"/>
                <c:pt idx="0">
                  <c:v>Base Table Seek</c:v>
                </c:pt>
              </c:strCache>
            </c:strRef>
          </c:tx>
          <c:dLbls>
            <c:showVal val="1"/>
          </c:dLbls>
          <c:cat>
            <c:strRef>
              <c:f>Sheet1!$A$2:$A$4</c:f>
              <c:strCache>
                <c:ptCount val="3"/>
                <c:pt idx="0">
                  <c:v>10 Iterations (sec)</c:v>
                </c:pt>
                <c:pt idx="1">
                  <c:v>100 Iterations (sec)</c:v>
                </c:pt>
                <c:pt idx="2">
                  <c:v>1000 Iterations (sec)</c:v>
                </c:pt>
              </c:strCache>
            </c:strRef>
          </c:cat>
          <c:val>
            <c:numRef>
              <c:f>Sheet1!$B$2:$B$4</c:f>
              <c:numCache>
                <c:formatCode>General</c:formatCode>
                <c:ptCount val="3"/>
                <c:pt idx="0">
                  <c:v>3.4000000000000002E-2</c:v>
                </c:pt>
                <c:pt idx="1">
                  <c:v>0.28900000000000031</c:v>
                </c:pt>
                <c:pt idx="2">
                  <c:v>2.5919999999999987</c:v>
                </c:pt>
              </c:numCache>
            </c:numRef>
          </c:val>
        </c:ser>
        <c:ser>
          <c:idx val="1"/>
          <c:order val="1"/>
          <c:tx>
            <c:strRef>
              <c:f>Sheet1!$C$1</c:f>
              <c:strCache>
                <c:ptCount val="1"/>
                <c:pt idx="0">
                  <c:v>SELECT Query</c:v>
                </c:pt>
              </c:strCache>
            </c:strRef>
          </c:tx>
          <c:dLbls>
            <c:showVal val="1"/>
          </c:dLbls>
          <c:cat>
            <c:strRef>
              <c:f>Sheet1!$A$2:$A$4</c:f>
              <c:strCache>
                <c:ptCount val="3"/>
                <c:pt idx="0">
                  <c:v>10 Iterations (sec)</c:v>
                </c:pt>
                <c:pt idx="1">
                  <c:v>100 Iterations (sec)</c:v>
                </c:pt>
                <c:pt idx="2">
                  <c:v>1000 Iterations (sec)</c:v>
                </c:pt>
              </c:strCache>
            </c:strRef>
          </c:cat>
          <c:val>
            <c:numRef>
              <c:f>Sheet1!$C$2:$C$4</c:f>
              <c:numCache>
                <c:formatCode>General</c:formatCode>
                <c:ptCount val="3"/>
                <c:pt idx="0">
                  <c:v>0.6420000000000029</c:v>
                </c:pt>
                <c:pt idx="1">
                  <c:v>5.069</c:v>
                </c:pt>
                <c:pt idx="2">
                  <c:v>47.903999999999996</c:v>
                </c:pt>
              </c:numCache>
            </c:numRef>
          </c:val>
        </c:ser>
        <c:dLbls>
          <c:showVal val="1"/>
        </c:dLbls>
        <c:axId val="178496256"/>
        <c:axId val="183440128"/>
      </c:barChart>
      <c:catAx>
        <c:axId val="178496256"/>
        <c:scaling>
          <c:orientation val="minMax"/>
        </c:scaling>
        <c:axPos val="b"/>
        <c:majorTickMark val="none"/>
        <c:tickLblPos val="nextTo"/>
        <c:crossAx val="183440128"/>
        <c:crosses val="autoZero"/>
        <c:auto val="1"/>
        <c:lblAlgn val="ctr"/>
        <c:lblOffset val="100"/>
      </c:catAx>
      <c:valAx>
        <c:axId val="183440128"/>
        <c:scaling>
          <c:orientation val="minMax"/>
        </c:scaling>
        <c:delete val="1"/>
        <c:axPos val="l"/>
        <c:numFmt formatCode="General" sourceLinked="1"/>
        <c:tickLblPos val="none"/>
        <c:crossAx val="178496256"/>
        <c:crosses val="autoZero"/>
        <c:crossBetween val="between"/>
        <c:majorUnit val="1"/>
      </c:valAx>
    </c:plotArea>
    <c:legend>
      <c:legendPos val="t"/>
      <c:layout/>
    </c:legend>
    <c:plotVisOnly val="1"/>
  </c:chart>
  <c:txPr>
    <a:bodyPr/>
    <a:lstStyle/>
    <a:p>
      <a:pPr>
        <a:defRPr sz="1800"/>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style val="26"/>
  <c:chart>
    <c:autoTitleDeleted val="1"/>
    <c:plotArea>
      <c:layout/>
      <c:barChart>
        <c:barDir val="col"/>
        <c:grouping val="clustered"/>
        <c:ser>
          <c:idx val="0"/>
          <c:order val="0"/>
          <c:tx>
            <c:strRef>
              <c:f>Sheet1!$B$1</c:f>
              <c:strCache>
                <c:ptCount val="1"/>
                <c:pt idx="0">
                  <c:v>SqlCeDataAdapter</c:v>
                </c:pt>
              </c:strCache>
            </c:strRef>
          </c:tx>
          <c:dLbls>
            <c:dLbl>
              <c:idx val="0"/>
              <c:layout/>
              <c:tx>
                <c:rich>
                  <a:bodyPr/>
                  <a:lstStyle/>
                  <a:p>
                    <a:r>
                      <a:rPr lang="zh-CN" altLang="en-US"/>
                      <a:t>1.759</a:t>
                    </a:r>
                  </a:p>
                </c:rich>
              </c:tx>
              <c:showVal val="1"/>
            </c:dLbl>
            <c:txPr>
              <a:bodyPr/>
              <a:lstStyle/>
              <a:p>
                <a:pPr>
                  <a:defRPr lang="zh-CN" altLang="en-US"/>
                </a:pPr>
                <a:endParaRPr lang="zh-CN"/>
              </a:p>
            </c:txPr>
            <c:showVal val="1"/>
          </c:dLbls>
          <c:cat>
            <c:strRef>
              <c:f>Sheet1!$A$2</c:f>
              <c:strCache>
                <c:ptCount val="1"/>
                <c:pt idx="0">
                  <c:v>seconds</c:v>
                </c:pt>
              </c:strCache>
            </c:strRef>
          </c:cat>
          <c:val>
            <c:numRef>
              <c:f>Sheet1!$B$2</c:f>
              <c:numCache>
                <c:formatCode>General</c:formatCode>
                <c:ptCount val="1"/>
                <c:pt idx="0">
                  <c:v>1.7589999999999923</c:v>
                </c:pt>
              </c:numCache>
            </c:numRef>
          </c:val>
        </c:ser>
        <c:ser>
          <c:idx val="1"/>
          <c:order val="1"/>
          <c:tx>
            <c:strRef>
              <c:f>Sheet1!$C$1</c:f>
              <c:strCache>
                <c:ptCount val="1"/>
                <c:pt idx="0">
                  <c:v>SqlCeResultSet</c:v>
                </c:pt>
              </c:strCache>
            </c:strRef>
          </c:tx>
          <c:dLbls>
            <c:showVal val="1"/>
          </c:dLbls>
          <c:cat>
            <c:strRef>
              <c:f>Sheet1!$A$2</c:f>
              <c:strCache>
                <c:ptCount val="1"/>
                <c:pt idx="0">
                  <c:v>seconds</c:v>
                </c:pt>
              </c:strCache>
            </c:strRef>
          </c:cat>
          <c:val>
            <c:numRef>
              <c:f>Sheet1!$C$2</c:f>
              <c:numCache>
                <c:formatCode>General</c:formatCode>
                <c:ptCount val="1"/>
                <c:pt idx="0">
                  <c:v>1.079</c:v>
                </c:pt>
              </c:numCache>
            </c:numRef>
          </c:val>
        </c:ser>
        <c:dLbls>
          <c:showVal val="1"/>
        </c:dLbls>
        <c:axId val="183670272"/>
        <c:axId val="183671808"/>
      </c:barChart>
      <c:catAx>
        <c:axId val="183670272"/>
        <c:scaling>
          <c:orientation val="minMax"/>
        </c:scaling>
        <c:axPos val="b"/>
        <c:majorTickMark val="none"/>
        <c:tickLblPos val="nextTo"/>
        <c:crossAx val="183671808"/>
        <c:crosses val="autoZero"/>
        <c:auto val="1"/>
        <c:lblAlgn val="ctr"/>
        <c:lblOffset val="100"/>
      </c:catAx>
      <c:valAx>
        <c:axId val="183671808"/>
        <c:scaling>
          <c:orientation val="minMax"/>
        </c:scaling>
        <c:delete val="1"/>
        <c:axPos val="l"/>
        <c:numFmt formatCode="General" sourceLinked="1"/>
        <c:tickLblPos val="none"/>
        <c:crossAx val="183670272"/>
        <c:crosses val="autoZero"/>
        <c:crossBetween val="between"/>
        <c:majorUnit val="1"/>
      </c:valAx>
    </c:plotArea>
    <c:legend>
      <c:legendPos val="t"/>
      <c:layout>
        <c:manualLayout>
          <c:xMode val="edge"/>
          <c:yMode val="edge"/>
          <c:x val="0.23079151318533292"/>
          <c:y val="4.6854799096033413E-2"/>
          <c:w val="0.57196250765633527"/>
          <c:h val="7.8822009097969228E-2"/>
        </c:manualLayout>
      </c:layout>
    </c:legend>
    <c:plotVisOnly val="1"/>
  </c:chart>
  <c:txPr>
    <a:bodyPr/>
    <a:lstStyle/>
    <a:p>
      <a:pPr>
        <a:defRPr sz="1800"/>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style val="26"/>
  <c:chart>
    <c:autoTitleDeleted val="1"/>
    <c:plotArea>
      <c:layout>
        <c:manualLayout>
          <c:layoutTarget val="inner"/>
          <c:xMode val="edge"/>
          <c:yMode val="edge"/>
          <c:x val="2.0500048572055122E-2"/>
          <c:y val="0.27657837126041379"/>
          <c:w val="0.95899990285589576"/>
          <c:h val="0.54641186085885096"/>
        </c:manualLayout>
      </c:layout>
      <c:barChart>
        <c:barDir val="col"/>
        <c:grouping val="clustered"/>
        <c:ser>
          <c:idx val="0"/>
          <c:order val="0"/>
          <c:tx>
            <c:strRef>
              <c:f>Sheet1!$B$1</c:f>
              <c:strCache>
                <c:ptCount val="1"/>
                <c:pt idx="0">
                  <c:v>No Index</c:v>
                </c:pt>
              </c:strCache>
            </c:strRef>
          </c:tx>
          <c:dLbls>
            <c:dLbl>
              <c:idx val="0"/>
              <c:layout/>
              <c:tx>
                <c:rich>
                  <a:bodyPr/>
                  <a:lstStyle/>
                  <a:p>
                    <a:r>
                      <a:rPr lang="zh-CN" altLang="en-US"/>
                      <a:t>0.265</a:t>
                    </a:r>
                  </a:p>
                </c:rich>
              </c:tx>
              <c:showVal val="1"/>
            </c:dLbl>
            <c:txPr>
              <a:bodyPr/>
              <a:lstStyle/>
              <a:p>
                <a:pPr>
                  <a:defRPr lang="zh-CN" altLang="en-US"/>
                </a:pPr>
                <a:endParaRPr lang="zh-CN"/>
              </a:p>
            </c:txPr>
            <c:showVal val="1"/>
          </c:dLbls>
          <c:cat>
            <c:strRef>
              <c:f>Sheet1!$A$2</c:f>
              <c:strCache>
                <c:ptCount val="1"/>
                <c:pt idx="0">
                  <c:v>seconds</c:v>
                </c:pt>
              </c:strCache>
            </c:strRef>
          </c:cat>
          <c:val>
            <c:numRef>
              <c:f>Sheet1!$B$2</c:f>
              <c:numCache>
                <c:formatCode>General</c:formatCode>
                <c:ptCount val="1"/>
                <c:pt idx="0">
                  <c:v>0.25700000000000001</c:v>
                </c:pt>
              </c:numCache>
            </c:numRef>
          </c:val>
        </c:ser>
        <c:ser>
          <c:idx val="1"/>
          <c:order val="1"/>
          <c:tx>
            <c:strRef>
              <c:f>Sheet1!$C$1</c:f>
              <c:strCache>
                <c:ptCount val="1"/>
                <c:pt idx="0">
                  <c:v>Indexed</c:v>
                </c:pt>
              </c:strCache>
            </c:strRef>
          </c:tx>
          <c:dLbls>
            <c:showVal val="1"/>
          </c:dLbls>
          <c:cat>
            <c:strRef>
              <c:f>Sheet1!$A$2</c:f>
              <c:strCache>
                <c:ptCount val="1"/>
                <c:pt idx="0">
                  <c:v>seconds</c:v>
                </c:pt>
              </c:strCache>
            </c:strRef>
          </c:cat>
          <c:val>
            <c:numRef>
              <c:f>Sheet1!$C$2</c:f>
              <c:numCache>
                <c:formatCode>General</c:formatCode>
                <c:ptCount val="1"/>
                <c:pt idx="0">
                  <c:v>6.5000000000000002E-2</c:v>
                </c:pt>
              </c:numCache>
            </c:numRef>
          </c:val>
        </c:ser>
        <c:dLbls>
          <c:showVal val="1"/>
        </c:dLbls>
        <c:axId val="183813632"/>
        <c:axId val="183815168"/>
      </c:barChart>
      <c:catAx>
        <c:axId val="183813632"/>
        <c:scaling>
          <c:orientation val="minMax"/>
        </c:scaling>
        <c:axPos val="b"/>
        <c:majorTickMark val="none"/>
        <c:tickLblPos val="nextTo"/>
        <c:crossAx val="183815168"/>
        <c:crosses val="autoZero"/>
        <c:auto val="1"/>
        <c:lblAlgn val="ctr"/>
        <c:lblOffset val="100"/>
      </c:catAx>
      <c:valAx>
        <c:axId val="183815168"/>
        <c:scaling>
          <c:orientation val="minMax"/>
        </c:scaling>
        <c:delete val="1"/>
        <c:axPos val="l"/>
        <c:numFmt formatCode="General" sourceLinked="1"/>
        <c:tickLblPos val="none"/>
        <c:crossAx val="183813632"/>
        <c:crosses val="autoZero"/>
        <c:crossBetween val="between"/>
        <c:majorUnit val="1"/>
      </c:valAx>
    </c:plotArea>
    <c:legend>
      <c:legendPos val="t"/>
      <c:layout>
        <c:manualLayout>
          <c:xMode val="edge"/>
          <c:yMode val="edge"/>
          <c:x val="0.23079151318533306"/>
          <c:y val="8.9687177492428466E-2"/>
          <c:w val="0.57196250765633527"/>
          <c:h val="0.13593190588718593"/>
        </c:manualLayout>
      </c:layout>
    </c:legend>
    <c:plotVisOnly val="1"/>
  </c:chart>
  <c:txPr>
    <a:bodyPr/>
    <a:lstStyle/>
    <a:p>
      <a:pPr>
        <a:defRPr sz="1800"/>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style val="26"/>
  <c:chart>
    <c:title>
      <c:tx>
        <c:rich>
          <a:bodyPr/>
          <a:lstStyle/>
          <a:p>
            <a:pPr>
              <a:defRPr/>
            </a:pPr>
            <a:r>
              <a:rPr lang="en-US"/>
              <a:t>ORDER BY</a:t>
            </a:r>
            <a:r>
              <a:rPr lang="zh-CN"/>
              <a:t>响应时间</a:t>
            </a:r>
            <a:r>
              <a:rPr lang="en-US"/>
              <a:t>: Index vs. Sort</a:t>
            </a:r>
            <a:endParaRPr lang="zh-CN"/>
          </a:p>
        </c:rich>
      </c:tx>
      <c:layout/>
    </c:title>
    <c:plotArea>
      <c:layout/>
      <c:barChart>
        <c:barDir val="col"/>
        <c:grouping val="clustered"/>
        <c:ser>
          <c:idx val="0"/>
          <c:order val="0"/>
          <c:tx>
            <c:strRef>
              <c:f>Sheet1!$B$1</c:f>
              <c:strCache>
                <c:ptCount val="1"/>
                <c:pt idx="0">
                  <c:v>Index</c:v>
                </c:pt>
              </c:strCache>
            </c:strRef>
          </c:tx>
          <c:dLbls>
            <c:showVal val="1"/>
          </c:dLbls>
          <c:cat>
            <c:strRef>
              <c:f>Sheet1!$A$2:$A$4</c:f>
              <c:strCache>
                <c:ptCount val="3"/>
                <c:pt idx="0">
                  <c:v>Customers (91 Rows)</c:v>
                </c:pt>
                <c:pt idx="1">
                  <c:v>Orders (1079 Rows)</c:v>
                </c:pt>
                <c:pt idx="2">
                  <c:v>Order Details (2820 Rows)</c:v>
                </c:pt>
              </c:strCache>
            </c:strRef>
          </c:cat>
          <c:val>
            <c:numRef>
              <c:f>Sheet1!$B$2:$B$4</c:f>
              <c:numCache>
                <c:formatCode>General</c:formatCode>
                <c:ptCount val="3"/>
                <c:pt idx="0">
                  <c:v>0.115</c:v>
                </c:pt>
                <c:pt idx="1">
                  <c:v>0.17100000000000001</c:v>
                </c:pt>
                <c:pt idx="2">
                  <c:v>0.114</c:v>
                </c:pt>
              </c:numCache>
            </c:numRef>
          </c:val>
        </c:ser>
        <c:ser>
          <c:idx val="1"/>
          <c:order val="1"/>
          <c:tx>
            <c:strRef>
              <c:f>Sheet1!$C$1</c:f>
              <c:strCache>
                <c:ptCount val="1"/>
                <c:pt idx="0">
                  <c:v>Sort</c:v>
                </c:pt>
              </c:strCache>
            </c:strRef>
          </c:tx>
          <c:dLbls>
            <c:showVal val="1"/>
          </c:dLbls>
          <c:cat>
            <c:strRef>
              <c:f>Sheet1!$A$2:$A$4</c:f>
              <c:strCache>
                <c:ptCount val="3"/>
                <c:pt idx="0">
                  <c:v>Customers (91 Rows)</c:v>
                </c:pt>
                <c:pt idx="1">
                  <c:v>Orders (1079 Rows)</c:v>
                </c:pt>
                <c:pt idx="2">
                  <c:v>Order Details (2820 Rows)</c:v>
                </c:pt>
              </c:strCache>
            </c:strRef>
          </c:cat>
          <c:val>
            <c:numRef>
              <c:f>Sheet1!$C$2:$C$4</c:f>
              <c:numCache>
                <c:formatCode>General</c:formatCode>
                <c:ptCount val="3"/>
                <c:pt idx="0">
                  <c:v>0.23500000000000001</c:v>
                </c:pt>
                <c:pt idx="1">
                  <c:v>0.95600000000000063</c:v>
                </c:pt>
                <c:pt idx="2">
                  <c:v>2.1429999999999998</c:v>
                </c:pt>
              </c:numCache>
            </c:numRef>
          </c:val>
        </c:ser>
        <c:dLbls>
          <c:showVal val="1"/>
        </c:dLbls>
        <c:overlap val="-25"/>
        <c:axId val="185065856"/>
        <c:axId val="185067392"/>
      </c:barChart>
      <c:catAx>
        <c:axId val="185065856"/>
        <c:scaling>
          <c:orientation val="minMax"/>
        </c:scaling>
        <c:axPos val="b"/>
        <c:numFmt formatCode="General" sourceLinked="1"/>
        <c:majorTickMark val="none"/>
        <c:tickLblPos val="nextTo"/>
        <c:crossAx val="185067392"/>
        <c:crosses val="autoZero"/>
        <c:auto val="1"/>
        <c:lblAlgn val="ctr"/>
        <c:lblOffset val="100"/>
      </c:catAx>
      <c:valAx>
        <c:axId val="185067392"/>
        <c:scaling>
          <c:orientation val="minMax"/>
        </c:scaling>
        <c:axPos val="l"/>
        <c:title>
          <c:tx>
            <c:rich>
              <a:bodyPr rot="-5400000" vert="horz"/>
              <a:lstStyle/>
              <a:p>
                <a:pPr>
                  <a:defRPr/>
                </a:pPr>
                <a:r>
                  <a:rPr lang="en-US"/>
                  <a:t>Running Time (Seconds)</a:t>
                </a:r>
                <a:endParaRPr lang="zh-CN"/>
              </a:p>
            </c:rich>
          </c:tx>
          <c:layout/>
        </c:title>
        <c:numFmt formatCode="General" sourceLinked="1"/>
        <c:tickLblPos val="nextTo"/>
        <c:crossAx val="185065856"/>
        <c:crosses val="autoZero"/>
        <c:crossBetween val="between"/>
      </c:valAx>
    </c:plotArea>
    <c:legend>
      <c:legendPos val="r"/>
      <c:layout/>
    </c:legend>
    <c:plotVisOnly val="1"/>
  </c:chart>
  <c:txPr>
    <a:bodyPr/>
    <a:lstStyle/>
    <a:p>
      <a:pPr>
        <a:defRPr sz="1800"/>
      </a:pPr>
      <a:endParaRPr lang="zh-CN"/>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CN"/>
  <c:style val="26"/>
  <c:chart>
    <c:title>
      <c:tx>
        <c:rich>
          <a:bodyPr/>
          <a:lstStyle/>
          <a:p>
            <a:pPr>
              <a:defRPr/>
            </a:pPr>
            <a:r>
              <a:rPr lang="en-US"/>
              <a:t>Base Table Seek versus Query</a:t>
            </a:r>
          </a:p>
        </c:rich>
      </c:tx>
      <c:layout/>
    </c:title>
    <c:plotArea>
      <c:layout/>
      <c:barChart>
        <c:barDir val="col"/>
        <c:grouping val="clustered"/>
        <c:ser>
          <c:idx val="0"/>
          <c:order val="0"/>
          <c:tx>
            <c:strRef>
              <c:f>Sheet1!$B$1</c:f>
              <c:strCache>
                <c:ptCount val="1"/>
                <c:pt idx="0">
                  <c:v>Subquery</c:v>
                </c:pt>
              </c:strCache>
            </c:strRef>
          </c:tx>
          <c:dLbls>
            <c:showVal val="1"/>
          </c:dLbls>
          <c:cat>
            <c:strRef>
              <c:f>Sheet1!$A$2:$A$3</c:f>
              <c:strCache>
                <c:ptCount val="2"/>
                <c:pt idx="0">
                  <c:v>响应时间</c:v>
                </c:pt>
                <c:pt idx="1">
                  <c:v>总时间</c:v>
                </c:pt>
              </c:strCache>
            </c:strRef>
          </c:cat>
          <c:val>
            <c:numRef>
              <c:f>Sheet1!$B$2:$B$3</c:f>
              <c:numCache>
                <c:formatCode>General</c:formatCode>
                <c:ptCount val="2"/>
                <c:pt idx="0">
                  <c:v>0.41000000000000031</c:v>
                </c:pt>
                <c:pt idx="1">
                  <c:v>8.3830000000000027</c:v>
                </c:pt>
              </c:numCache>
            </c:numRef>
          </c:val>
        </c:ser>
        <c:ser>
          <c:idx val="1"/>
          <c:order val="1"/>
          <c:tx>
            <c:strRef>
              <c:f>Sheet1!$C$1</c:f>
              <c:strCache>
                <c:ptCount val="1"/>
                <c:pt idx="0">
                  <c:v>JOIN</c:v>
                </c:pt>
              </c:strCache>
            </c:strRef>
          </c:tx>
          <c:dLbls>
            <c:showVal val="1"/>
          </c:dLbls>
          <c:cat>
            <c:strRef>
              <c:f>Sheet1!$A$2:$A$3</c:f>
              <c:strCache>
                <c:ptCount val="2"/>
                <c:pt idx="0">
                  <c:v>响应时间</c:v>
                </c:pt>
                <c:pt idx="1">
                  <c:v>总时间</c:v>
                </c:pt>
              </c:strCache>
            </c:strRef>
          </c:cat>
          <c:val>
            <c:numRef>
              <c:f>Sheet1!$C$2:$C$3</c:f>
              <c:numCache>
                <c:formatCode>General</c:formatCode>
                <c:ptCount val="2"/>
                <c:pt idx="0">
                  <c:v>0.37800000000000078</c:v>
                </c:pt>
                <c:pt idx="1">
                  <c:v>2.8969999999999967</c:v>
                </c:pt>
              </c:numCache>
            </c:numRef>
          </c:val>
        </c:ser>
        <c:dLbls>
          <c:showVal val="1"/>
        </c:dLbls>
        <c:axId val="207965568"/>
        <c:axId val="207971456"/>
      </c:barChart>
      <c:catAx>
        <c:axId val="207965568"/>
        <c:scaling>
          <c:orientation val="minMax"/>
        </c:scaling>
        <c:axPos val="b"/>
        <c:majorTickMark val="none"/>
        <c:tickLblPos val="nextTo"/>
        <c:crossAx val="207971456"/>
        <c:crosses val="autoZero"/>
        <c:auto val="1"/>
        <c:lblAlgn val="ctr"/>
        <c:lblOffset val="100"/>
      </c:catAx>
      <c:valAx>
        <c:axId val="207971456"/>
        <c:scaling>
          <c:orientation val="minMax"/>
        </c:scaling>
        <c:delete val="1"/>
        <c:axPos val="l"/>
        <c:numFmt formatCode="General" sourceLinked="1"/>
        <c:tickLblPos val="none"/>
        <c:crossAx val="207965568"/>
        <c:crosses val="autoZero"/>
        <c:crossBetween val="between"/>
        <c:majorUnit val="1"/>
      </c:valAx>
    </c:plotArea>
    <c:legend>
      <c:legendPos val="t"/>
      <c:layout/>
    </c:legend>
    <c:plotVisOnly val="1"/>
  </c:chart>
  <c:txPr>
    <a:bodyPr/>
    <a:lstStyle/>
    <a:p>
      <a:pPr>
        <a:defRPr sz="1800"/>
      </a:pPr>
      <a:endParaRPr lang="zh-CN"/>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zh-CN"/>
  <c:style val="26"/>
  <c:chart>
    <c:autoTitleDeleted val="1"/>
    <c:plotArea>
      <c:layout/>
      <c:barChart>
        <c:barDir val="col"/>
        <c:grouping val="clustered"/>
        <c:ser>
          <c:idx val="0"/>
          <c:order val="0"/>
          <c:tx>
            <c:strRef>
              <c:f>Sheet1!$B$1</c:f>
              <c:strCache>
                <c:ptCount val="1"/>
                <c:pt idx="0">
                  <c:v>非参数化查询</c:v>
                </c:pt>
              </c:strCache>
            </c:strRef>
          </c:tx>
          <c:dLbls>
            <c:showVal val="1"/>
          </c:dLbls>
          <c:cat>
            <c:numRef>
              <c:f>Sheet1!$A$2:$A$4</c:f>
              <c:numCache>
                <c:formatCode>General</c:formatCode>
                <c:ptCount val="3"/>
                <c:pt idx="0">
                  <c:v>10</c:v>
                </c:pt>
                <c:pt idx="1">
                  <c:v>100</c:v>
                </c:pt>
                <c:pt idx="2">
                  <c:v>1000</c:v>
                </c:pt>
              </c:numCache>
            </c:numRef>
          </c:cat>
          <c:val>
            <c:numRef>
              <c:f>Sheet1!$B$2:$B$4</c:f>
              <c:numCache>
                <c:formatCode>General</c:formatCode>
                <c:ptCount val="3"/>
                <c:pt idx="0">
                  <c:v>0.64300000000000279</c:v>
                </c:pt>
                <c:pt idx="1">
                  <c:v>5.069</c:v>
                </c:pt>
                <c:pt idx="2">
                  <c:v>47.904000000000003</c:v>
                </c:pt>
              </c:numCache>
            </c:numRef>
          </c:val>
        </c:ser>
        <c:ser>
          <c:idx val="1"/>
          <c:order val="1"/>
          <c:tx>
            <c:strRef>
              <c:f>Sheet1!$C$1</c:f>
              <c:strCache>
                <c:ptCount val="1"/>
                <c:pt idx="0">
                  <c:v>参数化查询</c:v>
                </c:pt>
              </c:strCache>
            </c:strRef>
          </c:tx>
          <c:dLbls>
            <c:showVal val="1"/>
          </c:dLbls>
          <c:cat>
            <c:numRef>
              <c:f>Sheet1!$A$2:$A$4</c:f>
              <c:numCache>
                <c:formatCode>General</c:formatCode>
                <c:ptCount val="3"/>
                <c:pt idx="0">
                  <c:v>10</c:v>
                </c:pt>
                <c:pt idx="1">
                  <c:v>100</c:v>
                </c:pt>
                <c:pt idx="2">
                  <c:v>1000</c:v>
                </c:pt>
              </c:numCache>
            </c:numRef>
          </c:cat>
          <c:val>
            <c:numRef>
              <c:f>Sheet1!$C$2:$C$4</c:f>
              <c:numCache>
                <c:formatCode>General</c:formatCode>
                <c:ptCount val="3"/>
                <c:pt idx="0">
                  <c:v>0.34600000000000031</c:v>
                </c:pt>
                <c:pt idx="1">
                  <c:v>0.28900000000000031</c:v>
                </c:pt>
                <c:pt idx="2">
                  <c:v>15.347</c:v>
                </c:pt>
              </c:numCache>
            </c:numRef>
          </c:val>
        </c:ser>
        <c:dLbls>
          <c:showVal val="1"/>
        </c:dLbls>
        <c:overlap val="-25"/>
        <c:axId val="172223488"/>
        <c:axId val="207463552"/>
      </c:barChart>
      <c:catAx>
        <c:axId val="172223488"/>
        <c:scaling>
          <c:orientation val="minMax"/>
        </c:scaling>
        <c:axPos val="b"/>
        <c:title>
          <c:tx>
            <c:rich>
              <a:bodyPr/>
              <a:lstStyle/>
              <a:p>
                <a:pPr>
                  <a:defRPr/>
                </a:pPr>
                <a:r>
                  <a:rPr lang="zh-CN"/>
                  <a:t>重复次数</a:t>
                </a:r>
                <a:endParaRPr lang="en-US"/>
              </a:p>
            </c:rich>
          </c:tx>
          <c:layout/>
        </c:title>
        <c:numFmt formatCode="General" sourceLinked="1"/>
        <c:majorTickMark val="none"/>
        <c:tickLblPos val="nextTo"/>
        <c:crossAx val="207463552"/>
        <c:crosses val="autoZero"/>
        <c:auto val="1"/>
        <c:lblAlgn val="ctr"/>
        <c:lblOffset val="100"/>
      </c:catAx>
      <c:valAx>
        <c:axId val="207463552"/>
        <c:scaling>
          <c:orientation val="minMax"/>
        </c:scaling>
        <c:axPos val="l"/>
        <c:title>
          <c:tx>
            <c:rich>
              <a:bodyPr rot="-5400000" vert="horz"/>
              <a:lstStyle/>
              <a:p>
                <a:pPr>
                  <a:defRPr/>
                </a:pPr>
                <a:r>
                  <a:rPr lang="en-US"/>
                  <a:t>Running Time (Seconds)</a:t>
                </a:r>
                <a:endParaRPr lang="zh-CN"/>
              </a:p>
            </c:rich>
          </c:tx>
          <c:layout/>
        </c:title>
        <c:numFmt formatCode="General" sourceLinked="1"/>
        <c:tickLblPos val="nextTo"/>
        <c:crossAx val="172223488"/>
        <c:crosses val="autoZero"/>
        <c:crossBetween val="between"/>
      </c:valAx>
    </c:plotArea>
    <c:legend>
      <c:legendPos val="t"/>
      <c:layout/>
    </c:legend>
    <c:plotVisOnly val="1"/>
  </c:chart>
  <c:txPr>
    <a:bodyPr/>
    <a:lstStyle/>
    <a:p>
      <a:pPr>
        <a:defRPr sz="1800"/>
      </a:pPr>
      <a:endParaRPr lang="zh-CN"/>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pPr>
              <a:defRPr/>
            </a:pPr>
            <a:fld id="{5E6FED9A-FFAD-4EB5-9C34-1332DE8EE873}" type="slidenum">
              <a:rPr lang="zh-CN" altLang="en-US" smtClean="0"/>
              <a:pPr>
                <a:defRPr/>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b="0" dirty="0"/>
          </a:p>
        </p:txBody>
      </p:sp>
      <p:sp>
        <p:nvSpPr>
          <p:cNvPr id="4" name="Slide Number Placeholder 3"/>
          <p:cNvSpPr>
            <a:spLocks noGrp="1"/>
          </p:cNvSpPr>
          <p:nvPr>
            <p:ph type="sldNum" sz="quarter" idx="10"/>
          </p:nvPr>
        </p:nvSpPr>
        <p:spPr/>
        <p:txBody>
          <a:bodyPr/>
          <a:lstStyle/>
          <a:p>
            <a:pPr>
              <a:defRPr/>
            </a:pPr>
            <a:fld id="{5E6FED9A-FFAD-4EB5-9C34-1332DE8EE873}" type="slidenum">
              <a:rPr lang="zh-CN" altLang="en-US" smtClean="0"/>
              <a:pPr>
                <a:defRPr/>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pPr>
              <a:defRPr/>
            </a:pPr>
            <a:fld id="{5E6FED9A-FFAD-4EB5-9C34-1332DE8EE873}" type="slidenum">
              <a:rPr lang="zh-CN" altLang="en-US" smtClean="0"/>
              <a:pPr>
                <a:defRPr/>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hyperlink" Target="http://download.microsoft.com/download/A/4/7/A47B7B0E-976D-4F49-B15D-F02ADE638EBE/SSCEOverview.doc" TargetMode="External"/><Relationship Id="rId3" Type="http://schemas.openxmlformats.org/officeDocument/2006/relationships/hyperlink" Target="http://www.microsoft.com/sql/compact" TargetMode="External"/><Relationship Id="rId7" Type="http://schemas.openxmlformats.org/officeDocument/2006/relationships/hyperlink" Target="http://upto.cnblogs.co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blogs.msdn.com/stevelasker" TargetMode="External"/><Relationship Id="rId11" Type="http://schemas.openxmlformats.org/officeDocument/2006/relationships/hyperlink" Target="http://technet.microsoft.com/en-us/library/bb380177(SQL.90).aspx" TargetMode="External"/><Relationship Id="rId5" Type="http://schemas.openxmlformats.org/officeDocument/2006/relationships/hyperlink" Target="http://blogs.msdn.com/SqlServerCompact" TargetMode="External"/><Relationship Id="rId10" Type="http://schemas.openxmlformats.org/officeDocument/2006/relationships/hyperlink" Target="http://download.microsoft.com/download/A/4/7/A47B7B0E-976D-4F49-B15D-F02ADE638EBE/Compact_Express_Comparison.doc" TargetMode="External"/><Relationship Id="rId4" Type="http://schemas.openxmlformats.org/officeDocument/2006/relationships/hyperlink" Target="http://msdn.microsoft.com/zh-cn/library/ms173053.aspx" TargetMode="External"/><Relationship Id="rId9" Type="http://schemas.openxmlformats.org/officeDocument/2006/relationships/hyperlink" Target="http://download.microsoft.com/download/7/f/c/7fc20778-4e2e-4944-b432-ed74b404e542/sqlservercompactdatasheet_final.doc"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blogs.msdn.com/davidklinems/archive/2005/12/09/502125.aspx"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优化查询性能（重点）</a:t>
            </a:r>
            <a:endParaRPr lang="zh-CN" altLang="en-US" dirty="0"/>
          </a:p>
        </p:txBody>
      </p:sp>
      <p:sp>
        <p:nvSpPr>
          <p:cNvPr id="3" name="Content Placeholder 2"/>
          <p:cNvSpPr>
            <a:spLocks noGrp="1"/>
          </p:cNvSpPr>
          <p:nvPr>
            <p:ph idx="1"/>
          </p:nvPr>
        </p:nvSpPr>
        <p:spPr/>
        <p:txBody>
          <a:bodyPr/>
          <a:lstStyle/>
          <a:p>
            <a:r>
              <a:rPr lang="zh-CN" altLang="en-US" dirty="0" smtClean="0"/>
              <a:t>根据 </a:t>
            </a:r>
            <a:r>
              <a:rPr lang="en-US" altLang="zh-CN" dirty="0" smtClean="0"/>
              <a:t>SQL</a:t>
            </a:r>
            <a:r>
              <a:rPr lang="zh-CN" altLang="en-US" dirty="0" smtClean="0"/>
              <a:t> </a:t>
            </a:r>
            <a:r>
              <a:rPr lang="en-US" altLang="zh-CN" dirty="0" smtClean="0"/>
              <a:t>CE</a:t>
            </a:r>
            <a:r>
              <a:rPr lang="zh-CN" altLang="en-US" dirty="0" smtClean="0"/>
              <a:t> 的特点进行数据库设计</a:t>
            </a:r>
            <a:endParaRPr lang="en-US" altLang="zh-CN" dirty="0" smtClean="0"/>
          </a:p>
          <a:p>
            <a:r>
              <a:rPr lang="en-US" altLang="zh-CN" dirty="0" err="1" smtClean="0"/>
              <a:t>SqlCeDataReader</a:t>
            </a:r>
            <a:r>
              <a:rPr lang="en-US" altLang="zh-CN" dirty="0" smtClean="0"/>
              <a:t> vs. </a:t>
            </a:r>
            <a:r>
              <a:rPr lang="en-US" altLang="zh-CN" dirty="0" err="1" smtClean="0"/>
              <a:t>DataSet</a:t>
            </a:r>
            <a:endParaRPr lang="en-US" altLang="zh-CN" dirty="0" smtClean="0"/>
          </a:p>
          <a:p>
            <a:r>
              <a:rPr lang="zh-CN" altLang="en-US" dirty="0" smtClean="0"/>
              <a:t>基表游标（</a:t>
            </a:r>
            <a:r>
              <a:rPr lang="en-US" altLang="zh-CN" dirty="0" err="1" smtClean="0"/>
              <a:t>TableDirect</a:t>
            </a:r>
            <a:r>
              <a:rPr lang="zh-CN" altLang="en-US" dirty="0" smtClean="0"/>
              <a:t>）</a:t>
            </a:r>
            <a:endParaRPr lang="en-US" altLang="zh-CN" dirty="0" smtClean="0"/>
          </a:p>
          <a:p>
            <a:r>
              <a:rPr lang="en-US" altLang="zh-CN" dirty="0" err="1" smtClean="0"/>
              <a:t>SqlCeResultSet</a:t>
            </a:r>
            <a:r>
              <a:rPr lang="en-US" altLang="zh-CN" dirty="0" smtClean="0"/>
              <a:t> vs. </a:t>
            </a:r>
            <a:r>
              <a:rPr lang="en-US" altLang="zh-CN" dirty="0" err="1" smtClean="0"/>
              <a:t>SqlCeDataAdapter</a:t>
            </a:r>
            <a:endParaRPr lang="en-US" altLang="zh-CN" dirty="0" smtClean="0"/>
          </a:p>
          <a:p>
            <a:r>
              <a:rPr lang="zh-CN" altLang="en-US" dirty="0" smtClean="0"/>
              <a:t>创建有效的索引</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优化数据库设计</a:t>
            </a:r>
            <a:endParaRPr lang="zh-CN" altLang="en-US" dirty="0"/>
          </a:p>
        </p:txBody>
      </p:sp>
      <p:sp>
        <p:nvSpPr>
          <p:cNvPr id="3" name="Content Placeholder 2"/>
          <p:cNvSpPr>
            <a:spLocks noGrp="1"/>
          </p:cNvSpPr>
          <p:nvPr>
            <p:ph idx="1"/>
          </p:nvPr>
        </p:nvSpPr>
        <p:spPr/>
        <p:txBody>
          <a:bodyPr/>
          <a:lstStyle/>
          <a:p>
            <a:r>
              <a:rPr lang="zh-CN" altLang="en-US" dirty="0" smtClean="0"/>
              <a:t>每个表的列数尽可能少</a:t>
            </a:r>
            <a:endParaRPr lang="en-US" altLang="zh-CN" dirty="0" smtClean="0"/>
          </a:p>
          <a:p>
            <a:r>
              <a:rPr lang="zh-CN" altLang="en-US" dirty="0" smtClean="0"/>
              <a:t>数据长度稳定且更新频繁时，建议使用固定长度列</a:t>
            </a:r>
            <a:endParaRPr lang="en-US" altLang="zh-CN" dirty="0" smtClean="0"/>
          </a:p>
          <a:p>
            <a:r>
              <a:rPr lang="zh-CN" altLang="en-US" dirty="0" smtClean="0"/>
              <a:t>使用可变长度列时，列长度尽可能小</a:t>
            </a:r>
            <a:endParaRPr lang="en-US" altLang="zh-CN" dirty="0" smtClean="0"/>
          </a:p>
          <a:p>
            <a:r>
              <a:rPr lang="zh-CN" altLang="en-US" u="sng" dirty="0" smtClean="0"/>
              <a:t>避免使用</a:t>
            </a:r>
            <a:r>
              <a:rPr lang="en-US" altLang="zh-CN" u="sng" dirty="0" smtClean="0"/>
              <a:t>:  				</a:t>
            </a:r>
            <a:r>
              <a:rPr lang="zh-CN" altLang="en-US" u="sng" dirty="0" smtClean="0"/>
              <a:t>最大值</a:t>
            </a:r>
            <a:r>
              <a:rPr lang="en-US" altLang="zh-CN" u="sng" dirty="0" smtClean="0"/>
              <a:t>	</a:t>
            </a:r>
            <a:r>
              <a:rPr lang="zh-CN" altLang="en-US" u="sng" dirty="0" smtClean="0"/>
              <a:t> 存储大小  </a:t>
            </a:r>
            <a:endParaRPr lang="en-US" altLang="zh-CN" u="sng" dirty="0" smtClean="0"/>
          </a:p>
          <a:p>
            <a:pPr lvl="1">
              <a:buNone/>
            </a:pPr>
            <a:r>
              <a:rPr lang="en-US" altLang="zh-CN" dirty="0" err="1" smtClean="0"/>
              <a:t>ntext</a:t>
            </a:r>
            <a:r>
              <a:rPr lang="en-US" altLang="zh-CN" dirty="0" smtClean="0"/>
              <a:t>				536M		2n </a:t>
            </a:r>
            <a:r>
              <a:rPr lang="zh-CN" altLang="en-US" dirty="0" smtClean="0"/>
              <a:t>字节</a:t>
            </a:r>
            <a:endParaRPr lang="en-US" altLang="zh-CN" dirty="0" smtClean="0"/>
          </a:p>
          <a:p>
            <a:pPr lvl="1">
              <a:buNone/>
            </a:pPr>
            <a:r>
              <a:rPr lang="en-US" altLang="zh-CN" dirty="0" err="1" smtClean="0"/>
              <a:t>nvarchar</a:t>
            </a:r>
            <a:r>
              <a:rPr lang="en-US" altLang="zh-CN" dirty="0" smtClean="0"/>
              <a:t>/</a:t>
            </a:r>
            <a:r>
              <a:rPr lang="en-US" altLang="zh-CN" dirty="0" err="1" smtClean="0"/>
              <a:t>nchar</a:t>
            </a:r>
            <a:r>
              <a:rPr lang="en-US" altLang="zh-CN" dirty="0" smtClean="0"/>
              <a:t>(n) 		4000		2n</a:t>
            </a:r>
            <a:r>
              <a:rPr lang="zh-CN" altLang="en-US" dirty="0" smtClean="0"/>
              <a:t> 字节</a:t>
            </a:r>
            <a:endParaRPr lang="en-US" altLang="zh-CN" dirty="0" smtClean="0"/>
          </a:p>
          <a:p>
            <a:pPr lvl="1">
              <a:buNone/>
            </a:pPr>
            <a:r>
              <a:rPr lang="en-US" altLang="zh-CN" dirty="0" err="1" smtClean="0"/>
              <a:t>varbinary</a:t>
            </a:r>
            <a:r>
              <a:rPr lang="en-US" altLang="zh-CN" dirty="0" smtClean="0"/>
              <a:t>/binary(n)  		8000		1n </a:t>
            </a:r>
            <a:r>
              <a:rPr lang="zh-CN" altLang="en-US" dirty="0" smtClean="0"/>
              <a:t>字节</a:t>
            </a:r>
            <a:endParaRPr lang="en-US" altLang="zh-CN" dirty="0" smtClean="0"/>
          </a:p>
          <a:p>
            <a:r>
              <a:rPr lang="zh-CN" altLang="en-US" dirty="0" smtClean="0"/>
              <a:t>考虑用反规范化设计数据库</a:t>
            </a:r>
            <a:endParaRPr lang="en-US" altLang="zh-CN" dirty="0" smtClean="0"/>
          </a:p>
          <a:p>
            <a:pPr lvl="1"/>
            <a:r>
              <a:rPr lang="zh-CN" altLang="en-US" dirty="0" smtClean="0"/>
              <a:t>表联接尽量不超过</a:t>
            </a:r>
            <a:r>
              <a:rPr lang="en-US" altLang="zh-CN" dirty="0" smtClean="0"/>
              <a:t>3~4</a:t>
            </a:r>
            <a:r>
              <a:rPr lang="zh-CN" altLang="en-US" dirty="0" smtClean="0"/>
              <a:t>个</a:t>
            </a:r>
            <a:endParaRPr lang="en-US" altLang="zh-CN" dirty="0" smtClean="0"/>
          </a:p>
          <a:p>
            <a:r>
              <a:rPr lang="zh-CN" altLang="en-US" dirty="0" smtClean="0"/>
              <a:t>使用预先计算的列</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smtClean="0"/>
              <a:t>使用预先计算的列</a:t>
            </a:r>
            <a:endParaRPr lang="zh-CN" altLang="en-US" dirty="0"/>
          </a:p>
        </p:txBody>
      </p:sp>
      <p:graphicFrame>
        <p:nvGraphicFramePr>
          <p:cNvPr id="5" name="Chart 4"/>
          <p:cNvGraphicFramePr/>
          <p:nvPr/>
        </p:nvGraphicFramePr>
        <p:xfrm>
          <a:off x="928662" y="2714620"/>
          <a:ext cx="6814618" cy="360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730250" y="1214422"/>
            <a:ext cx="7478329" cy="1323439"/>
          </a:xfrm>
          <a:prstGeom prst="rect">
            <a:avLst/>
          </a:prstGeom>
        </p:spPr>
        <p:txBody>
          <a:bodyPr wrap="none">
            <a:spAutoFit/>
          </a:bodyPr>
          <a:lstStyle/>
          <a:p>
            <a:r>
              <a:rPr lang="en-US" sz="2000" b="0" dirty="0" smtClean="0">
                <a:latin typeface="Calibri" pitchFamily="34" charset="0"/>
                <a:cs typeface="Calibri" pitchFamily="34" charset="0"/>
              </a:rPr>
              <a:t>SELECT </a:t>
            </a:r>
            <a:r>
              <a:rPr lang="en-US" sz="2000" b="0" dirty="0" err="1" smtClean="0">
                <a:latin typeface="Calibri" pitchFamily="34" charset="0"/>
                <a:cs typeface="Calibri" pitchFamily="34" charset="0"/>
              </a:rPr>
              <a:t>OrderID</a:t>
            </a:r>
            <a:r>
              <a:rPr lang="en-US" sz="2000" b="0" dirty="0" smtClean="0">
                <a:latin typeface="Calibri" pitchFamily="34" charset="0"/>
                <a:cs typeface="Calibri" pitchFamily="34" charset="0"/>
              </a:rPr>
              <a:t>, SUM(</a:t>
            </a:r>
            <a:r>
              <a:rPr lang="en-US" sz="2000" b="0" dirty="0" err="1" smtClean="0">
                <a:latin typeface="Calibri" pitchFamily="34" charset="0"/>
                <a:cs typeface="Calibri" pitchFamily="34" charset="0"/>
              </a:rPr>
              <a:t>UnitPrice</a:t>
            </a:r>
            <a:r>
              <a:rPr lang="en-US" sz="2000" b="0" dirty="0" smtClean="0">
                <a:latin typeface="Calibri" pitchFamily="34" charset="0"/>
                <a:cs typeface="Calibri" pitchFamily="34" charset="0"/>
              </a:rPr>
              <a:t> * Quantity * (1.0 - Discount)) AS Total </a:t>
            </a:r>
          </a:p>
          <a:p>
            <a:r>
              <a:rPr lang="en-US" sz="2000" b="0" dirty="0" smtClean="0">
                <a:latin typeface="Calibri" pitchFamily="34" charset="0"/>
                <a:cs typeface="Calibri" pitchFamily="34" charset="0"/>
              </a:rPr>
              <a:t>FROM </a:t>
            </a:r>
            <a:r>
              <a:rPr lang="en-US" sz="2000" b="0" dirty="0" err="1" smtClean="0">
                <a:latin typeface="Calibri" pitchFamily="34" charset="0"/>
                <a:cs typeface="Calibri" pitchFamily="34" charset="0"/>
              </a:rPr>
              <a:t>OrderDetails</a:t>
            </a:r>
            <a:r>
              <a:rPr lang="en-US" sz="2000" b="0" dirty="0" smtClean="0">
                <a:latin typeface="Calibri" pitchFamily="34" charset="0"/>
                <a:cs typeface="Calibri" pitchFamily="34" charset="0"/>
              </a:rPr>
              <a:t> GROUP BY </a:t>
            </a:r>
            <a:r>
              <a:rPr lang="en-US" sz="2000" b="0" dirty="0" err="1" smtClean="0">
                <a:latin typeface="Calibri" pitchFamily="34" charset="0"/>
                <a:cs typeface="Calibri" pitchFamily="34" charset="0"/>
              </a:rPr>
              <a:t>OrderID</a:t>
            </a:r>
            <a:endParaRPr lang="en-US" sz="2000" b="0" dirty="0" smtClean="0">
              <a:latin typeface="Calibri" pitchFamily="34" charset="0"/>
              <a:cs typeface="Calibri" pitchFamily="34" charset="0"/>
            </a:endParaRPr>
          </a:p>
          <a:p>
            <a:endParaRPr lang="en-US" sz="2000" b="0" dirty="0" smtClean="0">
              <a:latin typeface="Calibri" pitchFamily="34" charset="0"/>
              <a:cs typeface="Calibri" pitchFamily="34" charset="0"/>
            </a:endParaRPr>
          </a:p>
          <a:p>
            <a:r>
              <a:rPr lang="en-US" sz="2000" b="0" dirty="0" smtClean="0">
                <a:latin typeface="Calibri" pitchFamily="34" charset="0"/>
                <a:cs typeface="Calibri" pitchFamily="34" charset="0"/>
              </a:rPr>
              <a:t>SELECT </a:t>
            </a:r>
            <a:r>
              <a:rPr lang="en-US" sz="2000" b="0" dirty="0" err="1" smtClean="0">
                <a:latin typeface="Calibri" pitchFamily="34" charset="0"/>
                <a:cs typeface="Calibri" pitchFamily="34" charset="0"/>
              </a:rPr>
              <a:t>OrderID</a:t>
            </a:r>
            <a:r>
              <a:rPr lang="en-US" sz="2000" b="0" dirty="0" smtClean="0">
                <a:latin typeface="Calibri" pitchFamily="34" charset="0"/>
                <a:cs typeface="Calibri" pitchFamily="34" charset="0"/>
              </a:rPr>
              <a:t>, </a:t>
            </a:r>
            <a:r>
              <a:rPr lang="en-US" sz="2000" b="0" dirty="0" err="1" smtClean="0">
                <a:latin typeface="Calibri" pitchFamily="34" charset="0"/>
                <a:cs typeface="Calibri" pitchFamily="34" charset="0"/>
              </a:rPr>
              <a:t>OrderTotal</a:t>
            </a:r>
            <a:r>
              <a:rPr lang="en-US" sz="2000" b="0" dirty="0" smtClean="0">
                <a:latin typeface="Calibri" pitchFamily="34" charset="0"/>
                <a:cs typeface="Calibri" pitchFamily="34" charset="0"/>
              </a:rPr>
              <a:t> AS Total FROM Orders</a:t>
            </a:r>
          </a:p>
        </p:txBody>
      </p:sp>
      <p:sp>
        <p:nvSpPr>
          <p:cNvPr id="7" name="Rectangle 6"/>
          <p:cNvSpPr/>
          <p:nvPr/>
        </p:nvSpPr>
        <p:spPr bwMode="auto">
          <a:xfrm>
            <a:off x="412955" y="1439184"/>
            <a:ext cx="275303" cy="27530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headEnd type="none" w="med" len="med"/>
            <a:tailEnd type="none" w="med" len="med"/>
          </a:ln>
          <a:effectLst>
            <a:glow rad="63500">
              <a:schemeClr val="accent1">
                <a:satMod val="175000"/>
                <a:alpha val="40000"/>
              </a:schemeClr>
            </a:glow>
            <a:outerShdw blurRad="63500" dist="38100" dir="5400000" rotWithShape="0">
              <a:srgbClr val="000000">
                <a:alpha val="45000"/>
              </a:srgbClr>
            </a:outerShdw>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 name="Rectangle 7"/>
          <p:cNvSpPr/>
          <p:nvPr/>
        </p:nvSpPr>
        <p:spPr bwMode="auto">
          <a:xfrm>
            <a:off x="412955" y="2200938"/>
            <a:ext cx="275303" cy="275304"/>
          </a:xfrm>
          <a:prstGeom prst="rect">
            <a:avLst/>
          </a:prstGeom>
          <a:solidFill>
            <a:schemeClr val="accent2"/>
          </a:solidFill>
          <a:ln>
            <a:headEnd type="none" w="med" len="med"/>
            <a:tailEnd type="none" w="med" len="med"/>
          </a:ln>
          <a:effectLst>
            <a:glow rad="63500">
              <a:schemeClr val="accent1">
                <a:satMod val="175000"/>
                <a:alpha val="40000"/>
              </a:schemeClr>
            </a:glow>
            <a:outerShdw blurRad="63500" dist="38100" dir="5400000" rotWithShape="0">
              <a:srgbClr val="000000">
                <a:alpha val="45000"/>
              </a:srgbClr>
            </a:outerShdw>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n-NO" altLang="zh-CN" dirty="0" smtClean="0"/>
              <a:t>SqlCeDataReader vs. DataSet</a:t>
            </a:r>
            <a:endParaRPr lang="zh-CN" altLang="en-US" dirty="0"/>
          </a:p>
        </p:txBody>
      </p:sp>
      <p:sp>
        <p:nvSpPr>
          <p:cNvPr id="3" name="Content Placeholder 2"/>
          <p:cNvSpPr>
            <a:spLocks noGrp="1"/>
          </p:cNvSpPr>
          <p:nvPr>
            <p:ph idx="1"/>
          </p:nvPr>
        </p:nvSpPr>
        <p:spPr/>
        <p:txBody>
          <a:bodyPr/>
          <a:lstStyle/>
          <a:p>
            <a:r>
              <a:rPr lang="zh-CN" altLang="en-US" smtClean="0"/>
              <a:t>尽量使用 </a:t>
            </a:r>
            <a:r>
              <a:rPr lang="en-US" altLang="zh-CN" smtClean="0"/>
              <a:t>SqlCeDataReader </a:t>
            </a:r>
            <a:r>
              <a:rPr lang="zh-CN" altLang="en-US" smtClean="0"/>
              <a:t>读取数据</a:t>
            </a:r>
            <a:endParaRPr lang="en-US" altLang="zh-CN" smtClean="0"/>
          </a:p>
          <a:p>
            <a:r>
              <a:rPr lang="zh-CN" altLang="en-US" smtClean="0"/>
              <a:t>速度比 </a:t>
            </a:r>
            <a:r>
              <a:rPr lang="en-US" altLang="zh-CN" smtClean="0"/>
              <a:t>DataSet </a:t>
            </a:r>
            <a:r>
              <a:rPr lang="zh-CN" altLang="en-US" smtClean="0"/>
              <a:t>快很多，特别是加载大量数据时</a:t>
            </a:r>
            <a:endParaRPr lang="en-US" altLang="zh-CN" smtClean="0"/>
          </a:p>
          <a:p>
            <a:r>
              <a:rPr lang="zh-CN" altLang="en-US" smtClean="0"/>
              <a:t>直接访问数据库，不会在内存缓冲数据</a:t>
            </a:r>
            <a:endParaRPr lang="en-US" altLang="zh-CN" smtClean="0"/>
          </a:p>
          <a:p>
            <a:r>
              <a:rPr lang="en-US" altLang="zh-CN" smtClean="0"/>
              <a:t>DataSet </a:t>
            </a:r>
            <a:r>
              <a:rPr lang="zh-CN" altLang="en-US" smtClean="0"/>
              <a:t>会更新所有的列</a:t>
            </a:r>
            <a:endParaRPr lang="en-US" altLang="zh-CN" smtClean="0"/>
          </a:p>
          <a:p>
            <a:r>
              <a:rPr lang="zh-CN" altLang="en-US" smtClean="0"/>
              <a:t>缺点：</a:t>
            </a:r>
            <a:endParaRPr lang="en-US" altLang="zh-CN" smtClean="0"/>
          </a:p>
          <a:p>
            <a:pPr lvl="1"/>
            <a:r>
              <a:rPr lang="zh-CN" altLang="en-US" smtClean="0"/>
              <a:t>不能直接绑定到控件</a:t>
            </a:r>
            <a:endParaRPr lang="en-US" altLang="zh-CN" smtClean="0"/>
          </a:p>
          <a:p>
            <a:pPr lvl="1"/>
            <a:r>
              <a:rPr lang="zh-CN" altLang="en-US" smtClean="0"/>
              <a:t>不能用于数据更新</a:t>
            </a:r>
            <a:endParaRPr lang="en-US" altLang="zh-CN" smtClean="0"/>
          </a:p>
          <a:p>
            <a:pPr lvl="1"/>
            <a:r>
              <a:rPr lang="zh-CN" altLang="en-US" smtClean="0"/>
              <a:t>只读向前</a:t>
            </a:r>
            <a:endParaRPr lang="en-US" altLang="zh-CN" smtClean="0"/>
          </a:p>
          <a:p>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SqlCeDataReader</a:t>
            </a:r>
            <a:r>
              <a:rPr lang="en-US" altLang="zh-CN" dirty="0" smtClean="0"/>
              <a:t> </a:t>
            </a:r>
            <a:r>
              <a:rPr lang="zh-CN" altLang="en-US" dirty="0" smtClean="0"/>
              <a:t>优化技巧</a:t>
            </a:r>
            <a:endParaRPr lang="zh-CN" altLang="en-US" dirty="0"/>
          </a:p>
        </p:txBody>
      </p:sp>
      <p:sp>
        <p:nvSpPr>
          <p:cNvPr id="3" name="Content Placeholder 2"/>
          <p:cNvSpPr>
            <a:spLocks noGrp="1"/>
          </p:cNvSpPr>
          <p:nvPr>
            <p:ph idx="1"/>
          </p:nvPr>
        </p:nvSpPr>
        <p:spPr/>
        <p:txBody>
          <a:bodyPr/>
          <a:lstStyle/>
          <a:p>
            <a:r>
              <a:rPr lang="zh-CN" altLang="en-US" smtClean="0"/>
              <a:t>整行读取数据时，可以考虑用 </a:t>
            </a:r>
            <a:r>
              <a:rPr lang="en-US" altLang="zh-CN" smtClean="0"/>
              <a:t>GetValues()</a:t>
            </a:r>
            <a:r>
              <a:rPr lang="zh-CN" altLang="en-US" smtClean="0"/>
              <a:t>，而不是多次调用 </a:t>
            </a:r>
            <a:r>
              <a:rPr lang="en-US" altLang="zh-CN" smtClean="0"/>
              <a:t>GetXXX()</a:t>
            </a:r>
          </a:p>
          <a:p>
            <a:r>
              <a:rPr lang="zh-CN" altLang="en-US" smtClean="0"/>
              <a:t>用强类型的 </a:t>
            </a:r>
            <a:r>
              <a:rPr lang="en-US" altLang="zh-CN" smtClean="0"/>
              <a:t>GetXXX() </a:t>
            </a:r>
            <a:r>
              <a:rPr lang="zh-CN" altLang="en-US" smtClean="0"/>
              <a:t>方法代替 </a:t>
            </a:r>
            <a:r>
              <a:rPr lang="en-US" altLang="zh-CN" smtClean="0"/>
              <a:t>GetValue()</a:t>
            </a:r>
          </a:p>
          <a:p>
            <a:pPr lvl="1"/>
            <a:r>
              <a:rPr lang="zh-CN" altLang="en-US" smtClean="0"/>
              <a:t>如：</a:t>
            </a:r>
            <a:r>
              <a:rPr lang="en-US" altLang="zh-CN" smtClean="0"/>
              <a:t>GetInt32(), GetDouble(), GetString() ...</a:t>
            </a:r>
          </a:p>
          <a:p>
            <a:r>
              <a:rPr lang="zh-CN" altLang="en-US" smtClean="0"/>
              <a:t>用序号引用某一列，而不用列名</a:t>
            </a:r>
            <a:endParaRPr lang="en-US" altLang="zh-CN" dirty="0" smtClean="0"/>
          </a:p>
        </p:txBody>
      </p:sp>
      <p:sp>
        <p:nvSpPr>
          <p:cNvPr id="4" name="Rectangle 5"/>
          <p:cNvSpPr>
            <a:spLocks noChangeArrowheads="1"/>
          </p:cNvSpPr>
          <p:nvPr/>
        </p:nvSpPr>
        <p:spPr bwMode="blackWhite">
          <a:xfrm>
            <a:off x="900113" y="3857628"/>
            <a:ext cx="7405687" cy="20313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l" eaLnBrk="0" hangingPunct="0">
              <a:lnSpc>
                <a:spcPct val="100000"/>
              </a:lnSpc>
              <a:spcBef>
                <a:spcPct val="0"/>
              </a:spcBef>
            </a:pPr>
            <a:r>
              <a:rPr lang="en-US" altLang="zh-CN" b="0" dirty="0" smtClean="0">
                <a:latin typeface="Calibri" pitchFamily="34" charset="0"/>
                <a:cs typeface="Calibri" pitchFamily="34" charset="0"/>
              </a:rPr>
              <a:t>object</a:t>
            </a:r>
            <a:r>
              <a:rPr lang="en-US" altLang="zh-CN" b="0" dirty="0">
                <a:latin typeface="Calibri" pitchFamily="34" charset="0"/>
                <a:cs typeface="Calibri" pitchFamily="34" charset="0"/>
              </a:rPr>
              <a:t>[] row = new object[</a:t>
            </a:r>
            <a:r>
              <a:rPr lang="en-US" altLang="zh-CN" b="0" dirty="0" err="1">
                <a:latin typeface="Calibri" pitchFamily="34" charset="0"/>
                <a:cs typeface="Calibri" pitchFamily="34" charset="0"/>
              </a:rPr>
              <a:t>rdr.FieldCount</a:t>
            </a:r>
            <a:r>
              <a:rPr lang="en-US" altLang="zh-CN" b="0" dirty="0">
                <a:latin typeface="Calibri" pitchFamily="34" charset="0"/>
                <a:cs typeface="Calibri" pitchFamily="34" charset="0"/>
              </a:rPr>
              <a:t>];</a:t>
            </a:r>
          </a:p>
          <a:p>
            <a:pPr algn="l" eaLnBrk="0" hangingPunct="0">
              <a:lnSpc>
                <a:spcPct val="100000"/>
              </a:lnSpc>
              <a:spcBef>
                <a:spcPct val="0"/>
              </a:spcBef>
            </a:pPr>
            <a:r>
              <a:rPr lang="en-US" altLang="zh-CN" b="0" dirty="0">
                <a:latin typeface="Calibri" pitchFamily="34" charset="0"/>
                <a:cs typeface="Calibri" pitchFamily="34" charset="0"/>
              </a:rPr>
              <a:t>while (</a:t>
            </a:r>
            <a:r>
              <a:rPr lang="en-US" altLang="zh-CN" b="0" dirty="0" err="1">
                <a:latin typeface="Calibri" pitchFamily="34" charset="0"/>
                <a:cs typeface="Calibri" pitchFamily="34" charset="0"/>
              </a:rPr>
              <a:t>rdr.Read</a:t>
            </a:r>
            <a:r>
              <a:rPr lang="en-US" altLang="zh-CN" b="0" dirty="0">
                <a:latin typeface="Calibri" pitchFamily="34" charset="0"/>
                <a:cs typeface="Calibri" pitchFamily="34" charset="0"/>
              </a:rPr>
              <a:t>())</a:t>
            </a:r>
          </a:p>
          <a:p>
            <a:pPr algn="l" eaLnBrk="0" hangingPunct="0">
              <a:lnSpc>
                <a:spcPct val="100000"/>
              </a:lnSpc>
              <a:spcBef>
                <a:spcPct val="0"/>
              </a:spcBef>
            </a:pPr>
            <a:r>
              <a:rPr lang="en-US" altLang="zh-CN" b="0" dirty="0">
                <a:latin typeface="Calibri" pitchFamily="34" charset="0"/>
                <a:cs typeface="Calibri" pitchFamily="34" charset="0"/>
              </a:rPr>
              <a:t>{</a:t>
            </a:r>
          </a:p>
          <a:p>
            <a:pPr algn="l" eaLnBrk="0" hangingPunct="0">
              <a:lnSpc>
                <a:spcPct val="100000"/>
              </a:lnSpc>
              <a:spcBef>
                <a:spcPct val="0"/>
              </a:spcBef>
            </a:pPr>
            <a:r>
              <a:rPr lang="en-US" altLang="zh-CN" b="0" dirty="0">
                <a:solidFill>
                  <a:schemeClr val="hlink"/>
                </a:solidFill>
                <a:effectLst>
                  <a:outerShdw blurRad="38100" dist="38100" dir="2700000" algn="tl">
                    <a:srgbClr val="000000">
                      <a:alpha val="43137"/>
                    </a:srgbClr>
                  </a:outerShdw>
                </a:effectLst>
                <a:latin typeface="Calibri" pitchFamily="34" charset="0"/>
                <a:cs typeface="Calibri" pitchFamily="34" charset="0"/>
              </a:rPr>
              <a:t>    </a:t>
            </a:r>
            <a:r>
              <a:rPr lang="en-US" altLang="zh-CN" b="0" dirty="0">
                <a:solidFill>
                  <a:schemeClr val="accent1"/>
                </a:solidFill>
                <a:effectLst>
                  <a:outerShdw blurRad="38100" dist="38100" dir="2700000" algn="tl">
                    <a:srgbClr val="000000">
                      <a:alpha val="43137"/>
                    </a:srgbClr>
                  </a:outerShdw>
                </a:effectLst>
                <a:latin typeface="Calibri" pitchFamily="34" charset="0"/>
                <a:cs typeface="Calibri" pitchFamily="34" charset="0"/>
              </a:rPr>
              <a:t>// Fewer function calls inside the data provider</a:t>
            </a:r>
          </a:p>
          <a:p>
            <a:pPr algn="l" eaLnBrk="0" hangingPunct="0">
              <a:lnSpc>
                <a:spcPct val="100000"/>
              </a:lnSpc>
              <a:spcBef>
                <a:spcPct val="0"/>
              </a:spcBef>
            </a:pPr>
            <a:r>
              <a:rPr lang="en-US" altLang="zh-CN" b="0" dirty="0">
                <a:latin typeface="Calibri" pitchFamily="34" charset="0"/>
                <a:cs typeface="Calibri" pitchFamily="34" charset="0"/>
              </a:rPr>
              <a:t>    </a:t>
            </a:r>
            <a:r>
              <a:rPr lang="en-US" altLang="zh-CN" b="0" dirty="0" err="1">
                <a:latin typeface="Calibri" pitchFamily="34" charset="0"/>
                <a:cs typeface="Calibri" pitchFamily="34" charset="0"/>
              </a:rPr>
              <a:t>rdr.GetValues</a:t>
            </a:r>
            <a:r>
              <a:rPr lang="en-US" altLang="zh-CN" b="0" dirty="0">
                <a:latin typeface="Calibri" pitchFamily="34" charset="0"/>
                <a:cs typeface="Calibri" pitchFamily="34" charset="0"/>
              </a:rPr>
              <a:t>(row);</a:t>
            </a:r>
          </a:p>
          <a:p>
            <a:pPr algn="l" eaLnBrk="0" hangingPunct="0">
              <a:lnSpc>
                <a:spcPct val="100000"/>
              </a:lnSpc>
              <a:spcBef>
                <a:spcPct val="0"/>
              </a:spcBef>
            </a:pPr>
            <a:r>
              <a:rPr lang="en-US" altLang="zh-CN" b="0" dirty="0">
                <a:effectLst>
                  <a:outerShdw blurRad="38100" dist="38100" dir="2700000" algn="tl">
                    <a:srgbClr val="000000">
                      <a:alpha val="43137"/>
                    </a:srgbClr>
                  </a:outerShdw>
                </a:effectLst>
                <a:latin typeface="Calibri" pitchFamily="34" charset="0"/>
                <a:cs typeface="Calibri" pitchFamily="34" charset="0"/>
              </a:rPr>
              <a:t>    </a:t>
            </a:r>
            <a:r>
              <a:rPr lang="en-US" altLang="zh-CN" b="0" dirty="0">
                <a:solidFill>
                  <a:schemeClr val="accent1"/>
                </a:solidFill>
                <a:effectLst>
                  <a:outerShdw blurRad="38100" dist="38100" dir="2700000" algn="tl">
                    <a:srgbClr val="000000">
                      <a:alpha val="43137"/>
                    </a:srgbClr>
                  </a:outerShdw>
                </a:effectLst>
                <a:latin typeface="Calibri" pitchFamily="34" charset="0"/>
                <a:cs typeface="Calibri" pitchFamily="34" charset="0"/>
              </a:rPr>
              <a:t>// Process the row here</a:t>
            </a:r>
          </a:p>
          <a:p>
            <a:pPr algn="l" eaLnBrk="0" hangingPunct="0">
              <a:lnSpc>
                <a:spcPct val="100000"/>
              </a:lnSpc>
              <a:spcBef>
                <a:spcPct val="0"/>
              </a:spcBef>
            </a:pPr>
            <a:r>
              <a:rPr lang="en-US" altLang="zh-CN" b="0" dirty="0">
                <a:latin typeface="Calibri" pitchFamily="34" charset="0"/>
                <a:cs typeface="Calibri" pitchFamily="34"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基表游标（</a:t>
            </a:r>
            <a:r>
              <a:rPr lang="en-US" altLang="zh-CN" smtClean="0"/>
              <a:t>TableDirect</a:t>
            </a:r>
            <a:r>
              <a:rPr lang="zh-CN" altLang="en-US" smtClean="0"/>
              <a:t>）</a:t>
            </a:r>
            <a:endParaRPr lang="zh-CN" altLang="en-US" dirty="0"/>
          </a:p>
        </p:txBody>
      </p:sp>
      <p:sp>
        <p:nvSpPr>
          <p:cNvPr id="5" name="Content Placeholder 4"/>
          <p:cNvSpPr>
            <a:spLocks noGrp="1"/>
          </p:cNvSpPr>
          <p:nvPr>
            <p:ph idx="1"/>
          </p:nvPr>
        </p:nvSpPr>
        <p:spPr/>
        <p:txBody>
          <a:bodyPr/>
          <a:lstStyle/>
          <a:p>
            <a:pPr lvl="0"/>
            <a:r>
              <a:rPr lang="zh-CN" altLang="en-US" dirty="0" smtClean="0"/>
              <a:t>绕过查询处理器直接访问表</a:t>
            </a:r>
            <a:endParaRPr lang="en-US" altLang="zh-CN" dirty="0" smtClean="0"/>
          </a:p>
          <a:p>
            <a:pPr lvl="0"/>
            <a:r>
              <a:rPr lang="zh-CN" altLang="en-US" dirty="0" smtClean="0"/>
              <a:t>整行读取数据</a:t>
            </a:r>
            <a:endParaRPr lang="en-US" altLang="zh-CN" dirty="0" smtClean="0"/>
          </a:p>
          <a:p>
            <a:pPr lvl="0"/>
            <a:r>
              <a:rPr lang="zh-CN" altLang="en-US" dirty="0" smtClean="0"/>
              <a:t>从一个表读取所有列数据的最快方式</a:t>
            </a:r>
          </a:p>
          <a:p>
            <a:endParaRPr lang="zh-CN" altLang="en-US" dirty="0"/>
          </a:p>
        </p:txBody>
      </p:sp>
      <p:sp>
        <p:nvSpPr>
          <p:cNvPr id="4" name="Text Placeholder 8"/>
          <p:cNvSpPr txBox="1">
            <a:spLocks/>
          </p:cNvSpPr>
          <p:nvPr/>
        </p:nvSpPr>
        <p:spPr bwMode="auto">
          <a:xfrm>
            <a:off x="785786" y="3071810"/>
            <a:ext cx="6824234" cy="271464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defRPr/>
            </a:pPr>
            <a:r>
              <a:rPr kumimoji="0" lang="en-US" b="0" i="0" u="none" strike="noStrike" kern="1200" cap="none" spc="0" normalizeH="0" baseline="0" noProof="0" dirty="0" smtClean="0">
                <a:ln>
                  <a:noFill/>
                </a:ln>
                <a:solidFill>
                  <a:schemeClr val="accent1"/>
                </a:solidFill>
                <a:uLnTx/>
                <a:uFillTx/>
                <a:latin typeface="Calibri" pitchFamily="34" charset="0"/>
                <a:ea typeface="宋体" charset="-122"/>
                <a:cs typeface="Calibri" pitchFamily="34" charset="0"/>
              </a:rPr>
              <a:t>// </a:t>
            </a:r>
            <a:r>
              <a:rPr lang="en-US" dirty="0" smtClean="0">
                <a:solidFill>
                  <a:schemeClr val="accent1"/>
                </a:solidFill>
                <a:latin typeface="Calibri" pitchFamily="34" charset="0"/>
                <a:ea typeface="宋体" charset="-122"/>
                <a:cs typeface="Calibri" pitchFamily="34" charset="0"/>
              </a:rPr>
              <a:t>create and execute </a:t>
            </a:r>
            <a:r>
              <a:rPr lang="en-US" dirty="0" err="1" smtClean="0">
                <a:solidFill>
                  <a:schemeClr val="accent1"/>
                </a:solidFill>
                <a:latin typeface="Calibri" pitchFamily="34" charset="0"/>
                <a:ea typeface="宋体" charset="-122"/>
                <a:cs typeface="Calibri" pitchFamily="34" charset="0"/>
              </a:rPr>
              <a:t>SqlCeCommand</a:t>
            </a:r>
            <a:endParaRPr kumimoji="0" lang="en-US" b="0" i="0" u="none" strike="noStrike" kern="1200" cap="none" spc="0" normalizeH="0" baseline="0" noProof="0" dirty="0" smtClean="0">
              <a:ln>
                <a:noFill/>
              </a:ln>
              <a:solidFill>
                <a:schemeClr val="accent1"/>
              </a:solidFill>
              <a:uLnTx/>
              <a:uFillTx/>
              <a:latin typeface="Calibri" pitchFamily="34" charset="0"/>
              <a:ea typeface="宋体" charset="-122"/>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SqlCeCommand</a:t>
            </a:r>
            <a:r>
              <a:rPr kumimoji="0" lang="en-US"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a:t>
            </a:r>
            <a:r>
              <a:rPr kumimoji="0" lang="en-US"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cmd</a:t>
            </a:r>
            <a:r>
              <a:rPr kumimoji="0" lang="en-US"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 new </a:t>
            </a:r>
            <a:r>
              <a:rPr kumimoji="0" lang="en-US"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SqlCeCommand</a:t>
            </a:r>
            <a:r>
              <a:rPr kumimoji="0" lang="en-US"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r>
              <a:rPr kumimoji="0" lang="en-US"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Authors",cnn</a:t>
            </a:r>
            <a:r>
              <a:rPr kumimoji="0" lang="en-US"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cmd.CommandType</a:t>
            </a:r>
            <a:r>
              <a:rPr kumimoji="0" lang="en-US"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 </a:t>
            </a:r>
            <a:r>
              <a:rPr kumimoji="0" lang="en-US"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CommandType.TableDirect</a:t>
            </a:r>
            <a:r>
              <a:rPr kumimoji="0" lang="en-US"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using (</a:t>
            </a:r>
            <a:r>
              <a:rPr kumimoji="0" lang="en-US"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SqlCeDataReader</a:t>
            </a:r>
            <a:r>
              <a:rPr kumimoji="0" lang="en-US"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a:t>
            </a:r>
            <a:r>
              <a:rPr kumimoji="0" lang="en-US"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dr</a:t>
            </a:r>
            <a:r>
              <a:rPr kumimoji="0" lang="en-US"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 </a:t>
            </a:r>
            <a:r>
              <a:rPr kumimoji="0" lang="en-US"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cmd.ExecuteReader</a:t>
            </a:r>
            <a:r>
              <a:rPr kumimoji="0" lang="en-US"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r>
              <a:rPr lang="en-US" b="0" dirty="0" smtClean="0">
                <a:solidFill>
                  <a:schemeClr val="tx1"/>
                </a:solidFill>
                <a:latin typeface="Calibri" pitchFamily="34" charset="0"/>
                <a:ea typeface="宋体" charset="-122"/>
                <a:cs typeface="Calibri" pitchFamily="34" charset="0"/>
              </a:rPr>
              <a:t> </a:t>
            </a:r>
            <a:r>
              <a:rPr kumimoji="0" lang="en-US"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p>
          <a:p>
            <a:pPr lvl="0" eaLnBrk="0" fontAlgn="base" hangingPunct="0">
              <a:spcBef>
                <a:spcPct val="0"/>
              </a:spcBef>
              <a:spcAft>
                <a:spcPct val="0"/>
              </a:spcAft>
              <a:defRPr/>
            </a:pPr>
            <a:r>
              <a:rPr kumimoji="0" lang="en-US"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Calibri" pitchFamily="34" charset="0"/>
                <a:ea typeface="宋体" charset="-122"/>
                <a:cs typeface="Calibri" pitchFamily="34" charset="0"/>
              </a:rPr>
              <a:t>    </a:t>
            </a:r>
            <a:r>
              <a:rPr lang="en-US" dirty="0" smtClean="0">
                <a:solidFill>
                  <a:schemeClr val="accent1"/>
                </a:solidFill>
                <a:latin typeface="Calibri" pitchFamily="34" charset="0"/>
                <a:ea typeface="宋体" charset="-122"/>
                <a:cs typeface="Calibri" pitchFamily="34" charset="0"/>
              </a:rPr>
              <a:t>// process results as usual </a:t>
            </a:r>
            <a:endParaRPr kumimoji="0" lang="en-US" b="0" i="0" u="none" strike="noStrike" kern="1200" cap="none" spc="0" normalizeH="0" baseline="0" noProof="0" dirty="0" smtClean="0">
              <a:ln>
                <a:noFill/>
              </a:ln>
              <a:solidFill>
                <a:schemeClr val="accent1"/>
              </a:solidFill>
              <a:uLnTx/>
              <a:uFillTx/>
              <a:latin typeface="Calibri" pitchFamily="34" charset="0"/>
              <a:ea typeface="宋体" charset="-122"/>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while(</a:t>
            </a:r>
            <a:r>
              <a:rPr kumimoji="0" lang="en-US"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dr.Read</a:t>
            </a:r>
            <a:r>
              <a:rPr kumimoji="0" lang="en-US"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r>
              <a:rPr kumimoji="0" lang="en-US" b="0" i="0" u="none" strike="noStrike" kern="1200" cap="none" spc="0" normalizeH="0" noProof="0" dirty="0" smtClean="0">
                <a:ln>
                  <a:noFill/>
                </a:ln>
                <a:solidFill>
                  <a:schemeClr val="tx1"/>
                </a:solidFill>
                <a:effectLst/>
                <a:uLnTx/>
                <a:uFillTx/>
                <a:latin typeface="Calibri" pitchFamily="34" charset="0"/>
                <a:ea typeface="宋体" charset="-122"/>
                <a:cs typeface="Calibri" pitchFamily="34" charset="0"/>
              </a:rPr>
              <a:t> </a:t>
            </a:r>
            <a:r>
              <a:rPr kumimoji="0" lang="en-US"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a:t>
            </a:r>
            <a:r>
              <a:rPr kumimoji="0" lang="en-US"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MessageBox.Show</a:t>
            </a:r>
            <a:r>
              <a:rPr kumimoji="0" lang="en-US"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("Name = " + </a:t>
            </a:r>
            <a:r>
              <a:rPr kumimoji="0" lang="en-US"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dr</a:t>
            </a:r>
            <a:r>
              <a:rPr kumimoji="0" lang="en-US"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r>
              <a:rPr kumimoji="0" lang="en-US"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au_lname</a:t>
            </a:r>
            <a:r>
              <a:rPr kumimoji="0" lang="en-US"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SetRange/Seek</a:t>
            </a:r>
            <a:endParaRPr lang="zh-CN" altLang="en-US" dirty="0"/>
          </a:p>
        </p:txBody>
      </p:sp>
      <p:sp>
        <p:nvSpPr>
          <p:cNvPr id="3" name="Content Placeholder 2"/>
          <p:cNvSpPr>
            <a:spLocks noGrp="1"/>
          </p:cNvSpPr>
          <p:nvPr>
            <p:ph idx="1"/>
          </p:nvPr>
        </p:nvSpPr>
        <p:spPr>
          <a:xfrm>
            <a:off x="457200" y="1285860"/>
            <a:ext cx="8229600" cy="4525963"/>
          </a:xfrm>
        </p:spPr>
        <p:txBody>
          <a:bodyPr/>
          <a:lstStyle/>
          <a:p>
            <a:r>
              <a:rPr lang="zh-CN" altLang="en-US" dirty="0" smtClean="0"/>
              <a:t>绕过查询处理器，基于行的索引值迅速检索行集</a:t>
            </a:r>
            <a:endParaRPr lang="en-US" altLang="zh-CN" dirty="0" smtClean="0"/>
          </a:p>
          <a:p>
            <a:r>
              <a:rPr lang="zh-CN" altLang="en-US" dirty="0" smtClean="0"/>
              <a:t>指定要进行查找的索引的范围和选择行的方式</a:t>
            </a:r>
            <a:endParaRPr lang="en-US" altLang="zh-CN" dirty="0" smtClean="0"/>
          </a:p>
          <a:p>
            <a:r>
              <a:rPr lang="zh-CN" altLang="en-US" dirty="0" smtClean="0"/>
              <a:t>查询一个范围内的记录的最快方式</a:t>
            </a:r>
            <a:endParaRPr lang="zh-CN" altLang="en-US" dirty="0"/>
          </a:p>
        </p:txBody>
      </p:sp>
      <p:sp>
        <p:nvSpPr>
          <p:cNvPr id="4" name="Text Placeholder 8"/>
          <p:cNvSpPr txBox="1">
            <a:spLocks/>
          </p:cNvSpPr>
          <p:nvPr/>
        </p:nvSpPr>
        <p:spPr bwMode="auto">
          <a:xfrm>
            <a:off x="788696" y="2714620"/>
            <a:ext cx="7200898" cy="35004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cmd.CommandType</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 </a:t>
            </a: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CommandType.TableDirect</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cmd.CommandText</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 "Orders";</a:t>
            </a:r>
          </a:p>
          <a:p>
            <a:pPr lvl="0" eaLnBrk="0" hangingPunct="0">
              <a:defRPr/>
            </a:pP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cmd.IndexName</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 </a:t>
            </a:r>
            <a:r>
              <a:rPr lang="en-US" b="0" dirty="0" smtClean="0">
                <a:solidFill>
                  <a:schemeClr val="tx1"/>
                </a:solidFill>
                <a:latin typeface="Calibri" pitchFamily="34" charset="0"/>
                <a:ea typeface="宋体" charset="-122"/>
                <a:cs typeface="Calibri" pitchFamily="34" charset="0"/>
              </a:rPr>
              <a:t>"Order</a:t>
            </a:r>
            <a:r>
              <a:rPr kumimoji="0" lang="en-US" sz="1800" b="0" i="0" u="none" strike="noStrike" kern="1200" cap="none" spc="0" normalizeH="0" noProof="0" dirty="0" smtClean="0">
                <a:ln>
                  <a:noFill/>
                </a:ln>
                <a:solidFill>
                  <a:schemeClr val="tx1"/>
                </a:solidFill>
                <a:effectLst/>
                <a:uLnTx/>
                <a:uFillTx/>
                <a:latin typeface="Calibri" pitchFamily="34" charset="0"/>
                <a:ea typeface="宋体" charset="-122"/>
                <a:cs typeface="Calibri" pitchFamily="34" charset="0"/>
              </a:rPr>
              <a:t> Date</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p>
          <a:p>
            <a:pPr lvl="0" eaLnBrk="0" hangingPunct="0">
              <a:defRPr/>
            </a:pP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object[] </a:t>
            </a: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startData</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 new object</a:t>
            </a:r>
            <a:r>
              <a:rPr lang="en-US" b="0" dirty="0" smtClean="0">
                <a:solidFill>
                  <a:schemeClr val="tx1"/>
                </a:solidFill>
                <a:latin typeface="Calibri" pitchFamily="34" charset="0"/>
                <a:ea typeface="宋体" charset="-122"/>
                <a:cs typeface="Calibri" pitchFamily="34" charset="0"/>
              </a:rPr>
              <a:t>[] { new </a:t>
            </a:r>
            <a:r>
              <a:rPr lang="en-US" b="0" dirty="0" err="1" smtClean="0">
                <a:solidFill>
                  <a:schemeClr val="tx1"/>
                </a:solidFill>
                <a:latin typeface="Calibri" pitchFamily="34" charset="0"/>
                <a:ea typeface="宋体" charset="-122"/>
                <a:cs typeface="Calibri" pitchFamily="34" charset="0"/>
              </a:rPr>
              <a:t>DateTime</a:t>
            </a:r>
            <a:r>
              <a:rPr lang="en-US" b="0" dirty="0" smtClean="0">
                <a:solidFill>
                  <a:schemeClr val="tx1"/>
                </a:solidFill>
                <a:latin typeface="Calibri" pitchFamily="34" charset="0"/>
                <a:ea typeface="宋体" charset="-122"/>
                <a:cs typeface="Calibri" pitchFamily="34" charset="0"/>
              </a:rPr>
              <a:t>(1992, 6, 1) };</a:t>
            </a:r>
            <a:endPar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endParaRPr>
          </a:p>
          <a:p>
            <a:pPr lvl="0" eaLnBrk="0" hangingPunct="0">
              <a:defRPr/>
            </a:pP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object[] </a:t>
            </a: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endData</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 new object[]</a:t>
            </a:r>
            <a:r>
              <a:rPr lang="en-US" b="0" dirty="0" smtClean="0">
                <a:solidFill>
                  <a:schemeClr val="tx1"/>
                </a:solidFill>
                <a:latin typeface="Calibri" pitchFamily="34" charset="0"/>
                <a:ea typeface="宋体" charset="-122"/>
                <a:cs typeface="Calibri" pitchFamily="34" charset="0"/>
              </a:rPr>
              <a:t> { new </a:t>
            </a:r>
            <a:r>
              <a:rPr lang="en-US" b="0" dirty="0" err="1" smtClean="0">
                <a:solidFill>
                  <a:schemeClr val="tx1"/>
                </a:solidFill>
                <a:latin typeface="Calibri" pitchFamily="34" charset="0"/>
                <a:ea typeface="宋体" charset="-122"/>
                <a:cs typeface="Calibri" pitchFamily="34" charset="0"/>
              </a:rPr>
              <a:t>DateTime</a:t>
            </a:r>
            <a:r>
              <a:rPr lang="en-US" b="0" dirty="0" smtClean="0">
                <a:solidFill>
                  <a:schemeClr val="tx1"/>
                </a:solidFill>
                <a:latin typeface="Calibri" pitchFamily="34" charset="0"/>
                <a:ea typeface="宋体" charset="-122"/>
                <a:cs typeface="Calibri" pitchFamily="34" charset="0"/>
              </a:rPr>
              <a:t>(1992, 6, 30) }</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endParaRPr>
          </a:p>
          <a:p>
            <a:pPr lvl="0" eaLnBrk="0" hangingPunct="0">
              <a:defRPr/>
            </a:pP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cmd.SetRange</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DbRangeOptions</a:t>
            </a:r>
            <a:r>
              <a:rPr lang="en-US" b="0" dirty="0" smtClean="0">
                <a:solidFill>
                  <a:schemeClr val="tx1"/>
                </a:solidFill>
                <a:latin typeface="Calibri" pitchFamily="34" charset="0"/>
                <a:ea typeface="宋体" charset="-122"/>
                <a:cs typeface="Calibri" pitchFamily="34" charset="0"/>
              </a:rPr>
              <a:t>.Default, </a:t>
            </a:r>
            <a:r>
              <a:rPr lang="en-US" b="0" dirty="0" err="1" smtClean="0">
                <a:solidFill>
                  <a:schemeClr val="tx1"/>
                </a:solidFill>
                <a:latin typeface="Calibri" pitchFamily="34" charset="0"/>
                <a:ea typeface="宋体" charset="-122"/>
                <a:cs typeface="Calibri" pitchFamily="34" charset="0"/>
              </a:rPr>
              <a:t>startData</a:t>
            </a:r>
            <a:r>
              <a:rPr lang="en-US" b="0" dirty="0" smtClean="0">
                <a:solidFill>
                  <a:schemeClr val="tx1"/>
                </a:solidFill>
                <a:latin typeface="Calibri" pitchFamily="34" charset="0"/>
                <a:ea typeface="宋体" charset="-122"/>
                <a:cs typeface="Calibri" pitchFamily="34" charset="0"/>
              </a:rPr>
              <a:t>, </a:t>
            </a:r>
            <a:r>
              <a:rPr lang="en-US" b="0" dirty="0" err="1" smtClean="0">
                <a:solidFill>
                  <a:schemeClr val="tx1"/>
                </a:solidFill>
                <a:latin typeface="Calibri" pitchFamily="34" charset="0"/>
                <a:ea typeface="宋体" charset="-122"/>
                <a:cs typeface="Calibri" pitchFamily="34" charset="0"/>
              </a:rPr>
              <a:t>endData</a:t>
            </a:r>
            <a:r>
              <a:rPr lang="en-US" b="0" dirty="0" smtClean="0">
                <a:solidFill>
                  <a:schemeClr val="tx1"/>
                </a:solidFill>
                <a:latin typeface="Calibri" pitchFamily="34" charset="0"/>
                <a:ea typeface="宋体" charset="-122"/>
                <a:cs typeface="Calibri" pitchFamily="34" charset="0"/>
              </a:rPr>
              <a:t>);</a:t>
            </a:r>
          </a:p>
          <a:p>
            <a:pPr lvl="0" eaLnBrk="0" hangingPunct="0">
              <a:defRPr/>
            </a:pPr>
            <a:endPar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SqlCeDataReader</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a:t>
            </a: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dr</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 </a:t>
            </a: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cmd.ExecuteReader</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p>
          <a:p>
            <a:pPr lvl="0" eaLnBrk="0" hangingPunct="0">
              <a:defRPr/>
            </a:pP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dr.Seek</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DbSeekOptions.FirstEqual</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a:t>
            </a:r>
            <a:r>
              <a:rPr lang="en-US" altLang="zh-CN" b="0" dirty="0" smtClean="0">
                <a:latin typeface="Calibri" pitchFamily="34" charset="0"/>
                <a:cs typeface="Calibri" pitchFamily="34" charset="0"/>
              </a:rPr>
              <a:t>new </a:t>
            </a:r>
            <a:r>
              <a:rPr lang="en-US" altLang="zh-CN" b="0" dirty="0" err="1" smtClean="0">
                <a:latin typeface="Calibri" pitchFamily="34" charset="0"/>
                <a:cs typeface="Calibri" pitchFamily="34" charset="0"/>
              </a:rPr>
              <a:t>DateTime</a:t>
            </a:r>
            <a:r>
              <a:rPr lang="en-US" altLang="zh-CN" b="0" dirty="0" smtClean="0">
                <a:latin typeface="Calibri" pitchFamily="34" charset="0"/>
                <a:cs typeface="Calibri" pitchFamily="34" charset="0"/>
              </a:rPr>
              <a:t>(1992, 6, 1)</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while(</a:t>
            </a: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dr.Read</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 </a:t>
            </a:r>
            <a:r>
              <a:rPr kumimoji="0" lang="en-US" sz="18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Calibri" pitchFamily="34" charset="0"/>
                <a:ea typeface="宋体" charset="-122"/>
                <a:cs typeface="Calibri" pitchFamily="34" charset="0"/>
              </a:rPr>
              <a:t>// process results as usual </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smtClean="0"/>
              <a:t>基表游标（</a:t>
            </a:r>
            <a:r>
              <a:rPr lang="en-US" dirty="0" err="1" smtClean="0"/>
              <a:t>TableDirect</a:t>
            </a:r>
            <a:r>
              <a:rPr lang="zh-CN" altLang="en-US" dirty="0" smtClean="0"/>
              <a:t>）</a:t>
            </a:r>
            <a:endParaRPr lang="en-US" dirty="0"/>
          </a:p>
        </p:txBody>
      </p:sp>
      <p:graphicFrame>
        <p:nvGraphicFramePr>
          <p:cNvPr id="5" name="Chart 4"/>
          <p:cNvGraphicFramePr/>
          <p:nvPr/>
        </p:nvGraphicFramePr>
        <p:xfrm>
          <a:off x="642910" y="1357298"/>
          <a:ext cx="7143800" cy="477204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SqlCeResultSet</a:t>
            </a:r>
            <a:endParaRPr lang="zh-CN" altLang="en-US" dirty="0"/>
          </a:p>
        </p:txBody>
      </p:sp>
      <p:sp>
        <p:nvSpPr>
          <p:cNvPr id="3" name="Content Placeholder 2"/>
          <p:cNvSpPr>
            <a:spLocks noGrp="1"/>
          </p:cNvSpPr>
          <p:nvPr>
            <p:ph idx="1"/>
          </p:nvPr>
        </p:nvSpPr>
        <p:spPr>
          <a:xfrm>
            <a:off x="457200" y="1071546"/>
            <a:ext cx="8229600" cy="4525963"/>
          </a:xfrm>
        </p:spPr>
        <p:txBody>
          <a:bodyPr/>
          <a:lstStyle/>
          <a:p>
            <a:r>
              <a:rPr lang="zh-CN" altLang="en-US" sz="2400" dirty="0" smtClean="0"/>
              <a:t>性能跟 </a:t>
            </a:r>
            <a:r>
              <a:rPr lang="en-US" altLang="zh-CN" sz="2400" dirty="0" err="1" smtClean="0"/>
              <a:t>SqlCeDataReader</a:t>
            </a:r>
            <a:r>
              <a:rPr lang="en-US" altLang="zh-CN" sz="2400" dirty="0" smtClean="0"/>
              <a:t> </a:t>
            </a:r>
            <a:r>
              <a:rPr lang="zh-CN" altLang="en-US" sz="2400" dirty="0" smtClean="0"/>
              <a:t>比较接近</a:t>
            </a:r>
          </a:p>
          <a:p>
            <a:r>
              <a:rPr lang="zh-CN" altLang="en-US" sz="2400" dirty="0" smtClean="0"/>
              <a:t>数据操作性能非常好</a:t>
            </a:r>
          </a:p>
          <a:p>
            <a:r>
              <a:rPr lang="zh-CN" altLang="en-US" sz="2400" dirty="0" smtClean="0"/>
              <a:t>可以向前或向后滚动，</a:t>
            </a:r>
            <a:r>
              <a:rPr lang="zh-CN" altLang="en-US" dirty="0" smtClean="0"/>
              <a:t>还</a:t>
            </a:r>
            <a:r>
              <a:rPr lang="zh-CN" altLang="en-US" sz="2400" dirty="0" smtClean="0"/>
              <a:t>可以更新当前</a:t>
            </a:r>
            <a:r>
              <a:rPr lang="zh-CN" altLang="en-US" dirty="0" smtClean="0"/>
              <a:t>行</a:t>
            </a:r>
            <a:endParaRPr lang="en-US" altLang="zh-CN" dirty="0" smtClean="0"/>
          </a:p>
          <a:p>
            <a:r>
              <a:rPr lang="zh-CN" altLang="en-US" dirty="0" smtClean="0"/>
              <a:t>支持直接绑定到控件</a:t>
            </a:r>
            <a:endParaRPr lang="en-US" altLang="zh-CN" sz="2400" dirty="0" smtClean="0"/>
          </a:p>
        </p:txBody>
      </p:sp>
      <p:sp>
        <p:nvSpPr>
          <p:cNvPr id="4" name="Text Placeholder 8"/>
          <p:cNvSpPr txBox="1">
            <a:spLocks/>
          </p:cNvSpPr>
          <p:nvPr/>
        </p:nvSpPr>
        <p:spPr bwMode="auto">
          <a:xfrm>
            <a:off x="785786" y="2928934"/>
            <a:ext cx="6715172" cy="366984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private </a:t>
            </a: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SqlCeResultSet</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a:t>
            </a: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resultSet</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 null;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private </a:t>
            </a: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ResultSetView</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view1 = null;</a:t>
            </a:r>
            <a:endParaRPr kumimoji="0" lang="en-US" sz="1800" b="0" i="0" u="none" strike="noStrike" kern="1200" cap="none" spc="0" normalizeH="0" baseline="0" noProof="0" dirty="0" smtClean="0">
              <a:ln>
                <a:noFill/>
              </a:ln>
              <a:solidFill>
                <a:schemeClr val="tx1"/>
              </a:solidFill>
              <a:effectLst>
                <a:outerShdw blurRad="38100" dist="38100" dir="2700000" algn="tl">
                  <a:srgbClr val="000000"/>
                </a:outerShdw>
              </a:effectLst>
              <a:uLnTx/>
              <a:uFillTx/>
              <a:latin typeface="Calibri" pitchFamily="34" charset="0"/>
              <a:ea typeface="宋体" charset="-122"/>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private void </a:t>
            </a:r>
            <a:r>
              <a:rPr kumimoji="0" lang="en-US" altLang="zh-CN"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B</a:t>
            </a: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indData</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a:t>
            </a: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this.command.CommandText</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 “SELECT * FROM Orders”;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a:t>
            </a: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ResultSetOptions</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options = </a:t>
            </a: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ResultSetOptions.Scrollable</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a:t>
            </a: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ResultSetOptions.Updatable</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a:t>
            </a: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this.resultSet</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 </a:t>
            </a: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this.command.ExecuteResultSet</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(options);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this.view1 = </a:t>
            </a: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this.resultSet.ResultSetView</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a:t>
            </a: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int</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ordinals = new </a:t>
            </a: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int</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 1,3,5,8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this.view1.Ordinals = ordinals;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a:t>
            </a: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this.dataGrid.DataSource</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 view1;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ResultSet</a:t>
            </a:r>
            <a:r>
              <a:rPr lang="en-US" dirty="0" smtClean="0"/>
              <a:t> vs. </a:t>
            </a:r>
            <a:r>
              <a:rPr lang="en-US" dirty="0" err="1" smtClean="0"/>
              <a:t>DataAdapter</a:t>
            </a:r>
            <a:r>
              <a:rPr lang="en-US" dirty="0" smtClean="0"/>
              <a:t/>
            </a:r>
            <a:br>
              <a:rPr lang="en-US" dirty="0" smtClean="0"/>
            </a:br>
            <a:r>
              <a:rPr lang="en-US" altLang="en-US" sz="2400" dirty="0" smtClean="0">
                <a:solidFill>
                  <a:schemeClr val="accent1"/>
                </a:solidFill>
                <a:latin typeface="+mn-lt"/>
                <a:ea typeface="+mn-ea"/>
                <a:cs typeface="+mn-cs"/>
              </a:rPr>
              <a:t>1,078 orders</a:t>
            </a:r>
            <a:endParaRPr lang="en-US" altLang="en-US" sz="2400" dirty="0">
              <a:solidFill>
                <a:schemeClr val="accent1"/>
              </a:solidFill>
              <a:latin typeface="+mn-lt"/>
              <a:ea typeface="+mn-ea"/>
              <a:cs typeface="+mn-cs"/>
            </a:endParaRPr>
          </a:p>
        </p:txBody>
      </p:sp>
      <p:graphicFrame>
        <p:nvGraphicFramePr>
          <p:cNvPr id="5" name="Chart 4"/>
          <p:cNvGraphicFramePr/>
          <p:nvPr/>
        </p:nvGraphicFramePr>
        <p:xfrm>
          <a:off x="928662" y="2786058"/>
          <a:ext cx="6814618" cy="338552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861705" y="1643050"/>
            <a:ext cx="7210757" cy="1015663"/>
          </a:xfrm>
          <a:prstGeom prst="rect">
            <a:avLst/>
          </a:prstGeom>
        </p:spPr>
        <p:txBody>
          <a:bodyPr wrap="none">
            <a:spAutoFit/>
          </a:bodyPr>
          <a:lstStyle/>
          <a:p>
            <a:r>
              <a:rPr lang="en-US" sz="2000" b="0" dirty="0" smtClean="0">
                <a:latin typeface="Calibri" pitchFamily="34" charset="0"/>
                <a:cs typeface="Calibri" pitchFamily="34" charset="0"/>
              </a:rPr>
              <a:t>SELECT * FROM Orders	</a:t>
            </a:r>
            <a:r>
              <a:rPr lang="en-US" sz="2000" b="0" dirty="0" err="1" smtClean="0">
                <a:latin typeface="Calibri" pitchFamily="34" charset="0"/>
                <a:cs typeface="Calibri" pitchFamily="34" charset="0"/>
              </a:rPr>
              <a:t>SqlCeDataAdapter.Fill</a:t>
            </a:r>
            <a:r>
              <a:rPr lang="en-US" sz="2000" b="0" dirty="0" smtClean="0">
                <a:latin typeface="Calibri" pitchFamily="34" charset="0"/>
                <a:cs typeface="Calibri" pitchFamily="34" charset="0"/>
              </a:rPr>
              <a:t>(</a:t>
            </a:r>
            <a:r>
              <a:rPr lang="en-US" sz="2000" b="0" dirty="0" err="1" smtClean="0">
                <a:latin typeface="Calibri" pitchFamily="34" charset="0"/>
                <a:cs typeface="Calibri" pitchFamily="34" charset="0"/>
              </a:rPr>
              <a:t>DataSet</a:t>
            </a:r>
            <a:r>
              <a:rPr lang="en-US" sz="2000" b="0" dirty="0" smtClean="0">
                <a:latin typeface="Calibri" pitchFamily="34" charset="0"/>
                <a:cs typeface="Calibri" pitchFamily="34" charset="0"/>
              </a:rPr>
              <a:t>)</a:t>
            </a:r>
          </a:p>
          <a:p>
            <a:endParaRPr lang="en-US" sz="2000" b="0" dirty="0" smtClean="0">
              <a:latin typeface="Calibri" pitchFamily="34" charset="0"/>
              <a:cs typeface="Calibri" pitchFamily="34" charset="0"/>
            </a:endParaRPr>
          </a:p>
          <a:p>
            <a:r>
              <a:rPr lang="en-US" sz="2000" b="0" dirty="0" smtClean="0">
                <a:latin typeface="Calibri" pitchFamily="34" charset="0"/>
                <a:cs typeface="Calibri" pitchFamily="34" charset="0"/>
              </a:rPr>
              <a:t>SELECT * FROM Orders 	</a:t>
            </a:r>
            <a:r>
              <a:rPr lang="en-US" sz="2000" b="0" dirty="0" err="1" smtClean="0">
                <a:latin typeface="Calibri" pitchFamily="34" charset="0"/>
                <a:cs typeface="Calibri" pitchFamily="34" charset="0"/>
              </a:rPr>
              <a:t>cmd.ExecuteResultSet</a:t>
            </a:r>
            <a:r>
              <a:rPr lang="en-US" sz="2000" b="0" dirty="0" smtClean="0">
                <a:latin typeface="Calibri" pitchFamily="34" charset="0"/>
                <a:cs typeface="Calibri" pitchFamily="34" charset="0"/>
              </a:rPr>
              <a:t>(</a:t>
            </a:r>
            <a:r>
              <a:rPr lang="en-US" sz="2000" b="0" dirty="0" err="1" smtClean="0">
                <a:latin typeface="Calibri" pitchFamily="34" charset="0"/>
                <a:cs typeface="Calibri" pitchFamily="34" charset="0"/>
              </a:rPr>
              <a:t>ResultSetOptions</a:t>
            </a:r>
            <a:r>
              <a:rPr lang="en-US" sz="2000" b="0" dirty="0" smtClean="0">
                <a:latin typeface="Calibri" pitchFamily="34" charset="0"/>
                <a:cs typeface="Calibri" pitchFamily="34" charset="0"/>
              </a:rPr>
              <a:t>)</a:t>
            </a:r>
          </a:p>
        </p:txBody>
      </p:sp>
      <p:sp>
        <p:nvSpPr>
          <p:cNvPr id="7" name="Rectangle 6"/>
          <p:cNvSpPr/>
          <p:nvPr/>
        </p:nvSpPr>
        <p:spPr bwMode="auto">
          <a:xfrm>
            <a:off x="641224" y="1714488"/>
            <a:ext cx="216000" cy="216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headEnd type="none" w="med" len="med"/>
            <a:tailEnd type="none" w="med" len="med"/>
          </a:ln>
          <a:effectLst>
            <a:glow rad="63500">
              <a:schemeClr val="accent1">
                <a:satMod val="175000"/>
                <a:alpha val="40000"/>
              </a:schemeClr>
            </a:glow>
            <a:outerShdw blurRad="63500" dist="38100" dir="5400000" rotWithShape="0">
              <a:srgbClr val="000000">
                <a:alpha val="45000"/>
              </a:srgbClr>
            </a:outerShdw>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 name="Rectangle 7"/>
          <p:cNvSpPr/>
          <p:nvPr/>
        </p:nvSpPr>
        <p:spPr bwMode="auto">
          <a:xfrm>
            <a:off x="629882" y="2310056"/>
            <a:ext cx="216000" cy="216000"/>
          </a:xfrm>
          <a:prstGeom prst="rect">
            <a:avLst/>
          </a:prstGeom>
          <a:solidFill>
            <a:schemeClr val="accent2"/>
          </a:solidFill>
          <a:ln>
            <a:headEnd type="none" w="med" len="med"/>
            <a:tailEnd type="none" w="med" len="med"/>
          </a:ln>
          <a:effectLst>
            <a:glow rad="63500">
              <a:schemeClr val="accent1">
                <a:satMod val="175000"/>
                <a:alpha val="40000"/>
              </a:schemeClr>
            </a:glow>
            <a:outerShdw blurRad="63500" dist="38100" dir="5400000" rotWithShape="0">
              <a:srgbClr val="000000">
                <a:alpha val="45000"/>
              </a:srgbClr>
            </a:outerShdw>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786058"/>
            <a:ext cx="8229600" cy="1500198"/>
          </a:xfrm>
        </p:spPr>
        <p:txBody>
          <a:bodyPr/>
          <a:lstStyle/>
          <a:p>
            <a:r>
              <a:rPr lang="en-US" altLang="zh-CN" dirty="0" smtClean="0"/>
              <a:t>SQL Server Compact </a:t>
            </a:r>
            <a:br>
              <a:rPr lang="en-US" altLang="zh-CN" dirty="0" smtClean="0"/>
            </a:br>
            <a:r>
              <a:rPr lang="zh-CN" altLang="en-US" dirty="0" smtClean="0"/>
              <a:t>终极性能调校</a:t>
            </a:r>
            <a:endParaRPr lang="zh-CN" altLang="en-US" dirty="0"/>
          </a:p>
        </p:txBody>
      </p:sp>
      <p:sp>
        <p:nvSpPr>
          <p:cNvPr id="5" name="文本占位符 4"/>
          <p:cNvSpPr>
            <a:spLocks noGrp="1"/>
          </p:cNvSpPr>
          <p:nvPr>
            <p:ph type="body" sz="quarter" idx="10"/>
          </p:nvPr>
        </p:nvSpPr>
        <p:spPr/>
        <p:txBody>
          <a:bodyPr/>
          <a:lstStyle/>
          <a:p>
            <a:r>
              <a:rPr lang="zh-CN" altLang="en-US" dirty="0" smtClean="0"/>
              <a:t>课程编号</a:t>
            </a:r>
            <a:r>
              <a:rPr lang="en-US" altLang="zh-CN" dirty="0" smtClean="0"/>
              <a:t>: MBL311</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smtClean="0"/>
              <a:t>ResultSet </a:t>
            </a:r>
            <a:r>
              <a:rPr lang="zh-CN" altLang="en-US" smtClean="0"/>
              <a:t>的可滚动性</a:t>
            </a:r>
            <a:endParaRPr lang="zh-CN" altLang="en-US" dirty="0"/>
          </a:p>
        </p:txBody>
      </p:sp>
      <p:sp>
        <p:nvSpPr>
          <p:cNvPr id="5" name="Content Placeholder 4"/>
          <p:cNvSpPr>
            <a:spLocks noGrp="1"/>
          </p:cNvSpPr>
          <p:nvPr>
            <p:ph idx="1"/>
          </p:nvPr>
        </p:nvSpPr>
        <p:spPr>
          <a:xfrm>
            <a:off x="457200" y="1142984"/>
            <a:ext cx="8229600" cy="4525963"/>
          </a:xfrm>
        </p:spPr>
        <p:txBody>
          <a:bodyPr/>
          <a:lstStyle/>
          <a:p>
            <a:r>
              <a:rPr lang="en-US" altLang="zh-CN" dirty="0" err="1" smtClean="0"/>
              <a:t>SqlCeDataReader</a:t>
            </a:r>
            <a:r>
              <a:rPr lang="en-US" altLang="zh-CN" dirty="0" smtClean="0"/>
              <a:t> </a:t>
            </a:r>
            <a:r>
              <a:rPr lang="zh-CN" altLang="en-US" dirty="0" smtClean="0"/>
              <a:t>是只读向前的</a:t>
            </a:r>
            <a:endParaRPr lang="en-US" altLang="zh-CN" dirty="0" smtClean="0"/>
          </a:p>
          <a:p>
            <a:r>
              <a:rPr lang="en-US" altLang="zh-CN" dirty="0" err="1" smtClean="0"/>
              <a:t>SqlCeDataAdapter</a:t>
            </a:r>
            <a:r>
              <a:rPr lang="en-US" altLang="zh-CN" dirty="0" smtClean="0"/>
              <a:t> </a:t>
            </a:r>
            <a:r>
              <a:rPr lang="zh-CN" altLang="en-US" dirty="0" smtClean="0"/>
              <a:t>不能使用 </a:t>
            </a:r>
            <a:r>
              <a:rPr lang="en-US" altLang="zh-CN" dirty="0" err="1" smtClean="0"/>
              <a:t>SetRange</a:t>
            </a:r>
            <a:r>
              <a:rPr lang="en-US" altLang="zh-CN" dirty="0" smtClean="0"/>
              <a:t>/Seek</a:t>
            </a:r>
          </a:p>
          <a:p>
            <a:r>
              <a:rPr lang="en-US" altLang="zh-CN" dirty="0" err="1" smtClean="0"/>
              <a:t>SqlCeResultSet</a:t>
            </a:r>
            <a:r>
              <a:rPr lang="en-US" altLang="zh-CN" dirty="0" smtClean="0"/>
              <a:t> </a:t>
            </a:r>
            <a:r>
              <a:rPr lang="zh-CN" altLang="en-US" dirty="0" smtClean="0"/>
              <a:t>是可滚动的，而且速度很快</a:t>
            </a:r>
            <a:endParaRPr lang="zh-CN" altLang="en-US" dirty="0"/>
          </a:p>
        </p:txBody>
      </p:sp>
      <p:sp>
        <p:nvSpPr>
          <p:cNvPr id="6" name="Text Placeholder 8"/>
          <p:cNvSpPr txBox="1">
            <a:spLocks/>
          </p:cNvSpPr>
          <p:nvPr/>
        </p:nvSpPr>
        <p:spPr bwMode="auto">
          <a:xfrm>
            <a:off x="785786" y="2571744"/>
            <a:ext cx="7915278" cy="364618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Calibri" pitchFamily="34" charset="0"/>
                <a:ea typeface="宋体" charset="-122"/>
                <a:cs typeface="Calibri" pitchFamily="34" charset="0"/>
              </a:rPr>
              <a:t>// Set the index range</a:t>
            </a:r>
            <a:r>
              <a:rPr kumimoji="0" lang="en-US" sz="1800" b="0" i="0" u="none" strike="noStrike" kern="1200" cap="none" spc="0" normalizeH="0" baseline="0" noProof="0" dirty="0" smtClean="0">
                <a:ln>
                  <a:noFill/>
                </a:ln>
                <a:solidFill>
                  <a:schemeClr val="hlink"/>
                </a:solidFill>
                <a:effectLst>
                  <a:outerShdw blurRad="38100" dist="38100" dir="2700000" algn="tl">
                    <a:srgbClr val="000000">
                      <a:alpha val="43137"/>
                    </a:srgbClr>
                  </a:outerShdw>
                </a:effectLst>
                <a:uLnTx/>
                <a:uFillTx/>
                <a:latin typeface="Calibri" pitchFamily="34" charset="0"/>
                <a:ea typeface="宋体" charset="-122"/>
                <a:cs typeface="Calibri"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cmd.SetRange</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DbRangeOptions.InclusiveStart</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start, end);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SqlCeDataReader</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a:t>
            </a: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dr</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 </a:t>
            </a: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cmd.ExecuteReader</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chemeClr val="tx1"/>
              </a:solidFill>
              <a:effectLst>
                <a:outerShdw blurRad="38100" dist="38100" dir="2700000" algn="tl">
                  <a:srgbClr val="000000"/>
                </a:outerShdw>
              </a:effectLst>
              <a:uLnTx/>
              <a:uFillTx/>
              <a:latin typeface="Calibri" pitchFamily="34" charset="0"/>
              <a:ea typeface="宋体" charset="-122"/>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Calibri" pitchFamily="34" charset="0"/>
                <a:ea typeface="宋体" charset="-122"/>
                <a:cs typeface="Calibri" pitchFamily="34" charset="0"/>
              </a:rPr>
              <a:t>// Seek to a value (customer name)</a:t>
            </a:r>
            <a:endParaRPr kumimoji="0" lang="en-US" sz="1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宋体" charset="-122"/>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dr.Seek</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DbSeekOptions.FirstEqual,”Shaffer</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dr.Read</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Calibri" pitchFamily="34" charset="0"/>
                <a:ea typeface="宋体" charset="-122"/>
                <a:cs typeface="Calibri" pitchFamily="34" charset="0"/>
              </a:rPr>
              <a:t>// Process the row </a:t>
            </a:r>
            <a:r>
              <a:rPr kumimoji="0" lang="en-US" sz="1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宋体" charset="-122"/>
                <a:cs typeface="Calibri"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outerShdw blurRad="38100" dist="38100" dir="2700000" algn="tl">
                    <a:srgbClr val="000000"/>
                  </a:outerShdw>
                </a:effectLst>
                <a:uLnTx/>
                <a:uFillTx/>
                <a:latin typeface="Calibri" pitchFamily="34" charset="0"/>
                <a:ea typeface="宋体" charset="-122"/>
                <a:cs typeface="Calibri"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Calibri" pitchFamily="34" charset="0"/>
                <a:ea typeface="宋体" charset="-122"/>
                <a:cs typeface="Calibri" pitchFamily="34" charset="0"/>
              </a:rPr>
              <a:t>// Seek to another value (customer name)</a:t>
            </a:r>
            <a:endParaRPr kumimoji="0" lang="en-US" sz="1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宋体" charset="-122"/>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dr.Seek</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DbSeekOptions.LastEqual,”Snerdley</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smtClean="0">
                <a:ln>
                  <a:noFill/>
                </a:ln>
                <a:solidFill>
                  <a:schemeClr val="tx1"/>
                </a:solidFill>
                <a:effectLst/>
                <a:uLnTx/>
                <a:uFillTx/>
                <a:latin typeface="Calibri" pitchFamily="34" charset="0"/>
                <a:ea typeface="宋体" charset="-122"/>
                <a:cs typeface="Calibri" pitchFamily="34" charset="0"/>
              </a:rPr>
              <a:t>dr.Read</a:t>
            </a:r>
            <a:r>
              <a:rPr kumimoji="0" lang="en-US" sz="1800" b="0" i="0" u="none" strike="noStrike" kern="1200" cap="none" spc="0" normalizeH="0" baseline="0" noProof="0" dirty="0" smtClean="0">
                <a:ln>
                  <a:noFill/>
                </a:ln>
                <a:solidFill>
                  <a:schemeClr val="tx1"/>
                </a:solidFill>
                <a:effectLst/>
                <a:uLnTx/>
                <a:uFillTx/>
                <a:latin typeface="Calibri" pitchFamily="34" charset="0"/>
                <a:ea typeface="宋体" charset="-122"/>
                <a:cs typeface="Calibri"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Calibri" pitchFamily="34" charset="0"/>
                <a:ea typeface="宋体" charset="-122"/>
                <a:cs typeface="Calibri" pitchFamily="34" charset="0"/>
              </a:rPr>
              <a:t>// Process the row</a:t>
            </a:r>
            <a:endParaRPr kumimoji="0" lang="en-US" sz="1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宋体" charset="-122"/>
              <a:cs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基表游标和 </a:t>
            </a:r>
            <a:r>
              <a:rPr lang="en-US" altLang="zh-CN" dirty="0" err="1" smtClean="0"/>
              <a:t>SqlCeResultSet</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创建有效的索引</a:t>
            </a:r>
            <a:endParaRPr lang="zh-CN" altLang="en-US" dirty="0"/>
          </a:p>
        </p:txBody>
      </p:sp>
      <p:sp>
        <p:nvSpPr>
          <p:cNvPr id="3" name="Content Placeholder 2"/>
          <p:cNvSpPr>
            <a:spLocks noGrp="1"/>
          </p:cNvSpPr>
          <p:nvPr>
            <p:ph idx="1"/>
          </p:nvPr>
        </p:nvSpPr>
        <p:spPr>
          <a:xfrm>
            <a:off x="457200" y="1600200"/>
            <a:ext cx="8258204" cy="4525963"/>
          </a:xfrm>
        </p:spPr>
        <p:txBody>
          <a:bodyPr/>
          <a:lstStyle/>
          <a:p>
            <a:r>
              <a:rPr lang="zh-CN" altLang="en-US" dirty="0" smtClean="0"/>
              <a:t>有效的</a:t>
            </a:r>
            <a:r>
              <a:rPr lang="en-US" altLang="zh-CN" dirty="0" smtClean="0"/>
              <a:t> = </a:t>
            </a:r>
            <a:r>
              <a:rPr lang="zh-CN" altLang="en-US" dirty="0" smtClean="0"/>
              <a:t>具有高选择性且能够被查询处理器利用</a:t>
            </a:r>
            <a:endParaRPr lang="en-US" altLang="zh-CN" dirty="0" smtClean="0"/>
          </a:p>
          <a:p>
            <a:pPr lvl="1"/>
            <a:r>
              <a:rPr lang="zh-CN" altLang="en-US" dirty="0" smtClean="0"/>
              <a:t>选择性 </a:t>
            </a:r>
            <a:r>
              <a:rPr lang="en-US" altLang="zh-CN" dirty="0" smtClean="0"/>
              <a:t>= </a:t>
            </a:r>
            <a:r>
              <a:rPr lang="zh-CN" altLang="en-US" dirty="0" smtClean="0"/>
              <a:t>符合条件的行数 </a:t>
            </a:r>
            <a:r>
              <a:rPr lang="en-US" altLang="zh-CN" dirty="0" smtClean="0"/>
              <a:t>/ </a:t>
            </a:r>
            <a:r>
              <a:rPr lang="zh-CN" altLang="en-US" dirty="0" smtClean="0"/>
              <a:t>总行数 </a:t>
            </a:r>
            <a:r>
              <a:rPr lang="en-US" altLang="zh-CN" dirty="0" smtClean="0"/>
              <a:t>(</a:t>
            </a:r>
            <a:r>
              <a:rPr lang="zh-CN" altLang="en-US" dirty="0" smtClean="0"/>
              <a:t>比值越小越好</a:t>
            </a:r>
            <a:r>
              <a:rPr lang="en-US" altLang="zh-CN" dirty="0" smtClean="0"/>
              <a:t>)</a:t>
            </a:r>
          </a:p>
          <a:p>
            <a:pPr lvl="1"/>
            <a:r>
              <a:rPr lang="zh-CN" altLang="en-US" dirty="0" smtClean="0"/>
              <a:t>唯一索引具有最高的选择性</a:t>
            </a:r>
            <a:endParaRPr lang="en-US" altLang="zh-CN" dirty="0" smtClean="0"/>
          </a:p>
          <a:p>
            <a:pPr lvl="1"/>
            <a:r>
              <a:rPr lang="zh-CN" altLang="en-US" dirty="0" smtClean="0"/>
              <a:t>使用 </a:t>
            </a:r>
            <a:r>
              <a:rPr lang="en-US" altLang="zh-CN" dirty="0" err="1" smtClean="0"/>
              <a:t>sp_show_statistics</a:t>
            </a:r>
            <a:r>
              <a:rPr lang="en-US" altLang="zh-CN" dirty="0" smtClean="0"/>
              <a:t> </a:t>
            </a:r>
            <a:r>
              <a:rPr lang="zh-CN" altLang="en-US" dirty="0" smtClean="0"/>
              <a:t>存储过程可以评估索引的选择性</a:t>
            </a:r>
            <a:endParaRPr lang="en-US" altLang="zh-CN" dirty="0" smtClean="0"/>
          </a:p>
          <a:p>
            <a:r>
              <a:rPr lang="zh-CN" altLang="en-US" dirty="0" smtClean="0"/>
              <a:t>在查询计划中，每张表只能使用一个索引</a:t>
            </a:r>
            <a:endParaRPr lang="en-US" altLang="zh-CN" dirty="0" smtClean="0"/>
          </a:p>
          <a:p>
            <a:r>
              <a:rPr lang="zh-CN" altLang="en-US" dirty="0" smtClean="0"/>
              <a:t>创建索引会增加数据库的大小</a:t>
            </a:r>
            <a:endParaRPr lang="en-US" altLang="zh-CN" dirty="0" smtClean="0"/>
          </a:p>
          <a:p>
            <a:r>
              <a:rPr lang="zh-CN" altLang="en-US" dirty="0" smtClean="0"/>
              <a:t>不要对小表创建索引，进行表扫描效率会更高</a:t>
            </a:r>
            <a:endParaRPr lang="en-US" altLang="zh-CN" dirty="0" smtClean="0"/>
          </a:p>
          <a:p>
            <a:r>
              <a:rPr lang="zh-CN" altLang="en-US" dirty="0" smtClean="0"/>
              <a:t>以查询为主的表多建索引</a:t>
            </a:r>
            <a:endParaRPr lang="en-US" altLang="zh-CN" dirty="0" smtClean="0"/>
          </a:p>
          <a:p>
            <a:r>
              <a:rPr lang="zh-CN" altLang="en-US" dirty="0" smtClean="0"/>
              <a:t>以 </a:t>
            </a:r>
            <a:r>
              <a:rPr lang="en-US" altLang="zh-CN" dirty="0" smtClean="0"/>
              <a:t>DML </a:t>
            </a:r>
            <a:r>
              <a:rPr lang="zh-CN" altLang="en-US" dirty="0" smtClean="0"/>
              <a:t>操作为主的表少建索引</a:t>
            </a:r>
            <a:endParaRPr lang="en-US" altLang="zh-CN" dirty="0" smtClean="0"/>
          </a:p>
          <a:p>
            <a:r>
              <a:rPr lang="zh-CN" altLang="en-US" dirty="0" smtClean="0"/>
              <a:t>每张表最多</a:t>
            </a:r>
            <a:r>
              <a:rPr lang="en-US" altLang="zh-CN" dirty="0" smtClean="0"/>
              <a:t>249</a:t>
            </a:r>
            <a:r>
              <a:rPr lang="zh-CN" altLang="en-US" dirty="0" smtClean="0"/>
              <a:t>个索引，每个索引最多</a:t>
            </a:r>
            <a:r>
              <a:rPr lang="en-US" altLang="zh-CN" dirty="0" smtClean="0"/>
              <a:t>16</a:t>
            </a:r>
            <a:r>
              <a:rPr lang="zh-CN" altLang="en-US" dirty="0" smtClean="0"/>
              <a:t>个字段</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smtClean="0"/>
              <a:t>索引的影响</a:t>
            </a:r>
            <a:r>
              <a:rPr lang="en-US" dirty="0" smtClean="0"/>
              <a:t/>
            </a:r>
            <a:br>
              <a:rPr lang="en-US" dirty="0" smtClean="0"/>
            </a:br>
            <a:r>
              <a:rPr lang="en-US" altLang="en-US" sz="2400" dirty="0" smtClean="0">
                <a:solidFill>
                  <a:schemeClr val="accent1"/>
                </a:solidFill>
                <a:latin typeface="+mn-lt"/>
                <a:ea typeface="+mn-ea"/>
                <a:cs typeface="+mn-cs"/>
              </a:rPr>
              <a:t>2,820  </a:t>
            </a:r>
            <a:r>
              <a:rPr lang="en-US" altLang="en-US" sz="2400" dirty="0" err="1" smtClean="0">
                <a:solidFill>
                  <a:schemeClr val="accent1"/>
                </a:solidFill>
                <a:latin typeface="+mn-lt"/>
                <a:ea typeface="+mn-ea"/>
                <a:cs typeface="+mn-cs"/>
              </a:rPr>
              <a:t>OrderDetails</a:t>
            </a:r>
            <a:r>
              <a:rPr lang="en-US" altLang="en-US" sz="2400" dirty="0" smtClean="0">
                <a:solidFill>
                  <a:schemeClr val="accent1"/>
                </a:solidFill>
                <a:latin typeface="+mn-lt"/>
                <a:ea typeface="+mn-ea"/>
                <a:cs typeface="+mn-cs"/>
              </a:rPr>
              <a:t> records</a:t>
            </a:r>
            <a:endParaRPr lang="en-US" altLang="en-US" sz="2400" dirty="0">
              <a:solidFill>
                <a:schemeClr val="accent1"/>
              </a:solidFill>
              <a:latin typeface="+mn-lt"/>
              <a:ea typeface="+mn-ea"/>
              <a:cs typeface="+mn-cs"/>
            </a:endParaRPr>
          </a:p>
        </p:txBody>
      </p:sp>
      <p:graphicFrame>
        <p:nvGraphicFramePr>
          <p:cNvPr id="5" name="Chart 4"/>
          <p:cNvGraphicFramePr/>
          <p:nvPr/>
        </p:nvGraphicFramePr>
        <p:xfrm>
          <a:off x="975462" y="2975036"/>
          <a:ext cx="6814618" cy="302573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737354" y="1714488"/>
            <a:ext cx="6965433" cy="923330"/>
          </a:xfrm>
          <a:prstGeom prst="rect">
            <a:avLst/>
          </a:prstGeom>
        </p:spPr>
        <p:txBody>
          <a:bodyPr wrap="none">
            <a:spAutoFit/>
          </a:bodyPr>
          <a:lstStyle/>
          <a:p>
            <a:r>
              <a:rPr lang="en-US" dirty="0" smtClean="0"/>
              <a:t>SELECT </a:t>
            </a:r>
            <a:r>
              <a:rPr lang="en-US" dirty="0" err="1" smtClean="0"/>
              <a:t>OrderID</a:t>
            </a:r>
            <a:r>
              <a:rPr lang="en-US" dirty="0" smtClean="0"/>
              <a:t>, </a:t>
            </a:r>
            <a:r>
              <a:rPr lang="en-US" dirty="0" err="1" smtClean="0"/>
              <a:t>ProductID</a:t>
            </a:r>
            <a:r>
              <a:rPr lang="en-US" dirty="0" smtClean="0"/>
              <a:t> FROM </a:t>
            </a:r>
            <a:r>
              <a:rPr lang="en-US" dirty="0" err="1" smtClean="0"/>
              <a:t>OrderDetails</a:t>
            </a:r>
            <a:r>
              <a:rPr lang="en-US" dirty="0" smtClean="0"/>
              <a:t> WHERE </a:t>
            </a:r>
            <a:r>
              <a:rPr lang="en-US" dirty="0" err="1" smtClean="0"/>
              <a:t>OrderID</a:t>
            </a:r>
            <a:r>
              <a:rPr lang="en-US" dirty="0" smtClean="0"/>
              <a:t> = 10900 </a:t>
            </a:r>
          </a:p>
          <a:p>
            <a:endParaRPr lang="en-US" dirty="0" smtClean="0"/>
          </a:p>
          <a:p>
            <a:r>
              <a:rPr lang="en-US" dirty="0" smtClean="0"/>
              <a:t>ADD INDEX on </a:t>
            </a:r>
            <a:r>
              <a:rPr lang="en-US" dirty="0" err="1" smtClean="0"/>
              <a:t>OrderID</a:t>
            </a:r>
            <a:r>
              <a:rPr lang="en-US" dirty="0" smtClean="0"/>
              <a:t> </a:t>
            </a:r>
          </a:p>
        </p:txBody>
      </p:sp>
      <p:sp>
        <p:nvSpPr>
          <p:cNvPr id="7" name="Rectangle 6"/>
          <p:cNvSpPr/>
          <p:nvPr/>
        </p:nvSpPr>
        <p:spPr bwMode="auto">
          <a:xfrm>
            <a:off x="412955" y="1764394"/>
            <a:ext cx="275303" cy="27530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headEnd type="none" w="med" len="med"/>
            <a:tailEnd type="none" w="med" len="med"/>
          </a:ln>
          <a:effectLst>
            <a:glow rad="63500">
              <a:schemeClr val="accent1">
                <a:satMod val="175000"/>
                <a:alpha val="40000"/>
              </a:schemeClr>
            </a:glow>
            <a:outerShdw blurRad="63500" dist="38100" dir="5400000" rotWithShape="0">
              <a:srgbClr val="000000">
                <a:alpha val="45000"/>
              </a:srgbClr>
            </a:outerShdw>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 name="Rectangle 7"/>
          <p:cNvSpPr/>
          <p:nvPr/>
        </p:nvSpPr>
        <p:spPr bwMode="auto">
          <a:xfrm>
            <a:off x="412955" y="2319588"/>
            <a:ext cx="275303" cy="275304"/>
          </a:xfrm>
          <a:prstGeom prst="rect">
            <a:avLst/>
          </a:prstGeom>
          <a:solidFill>
            <a:schemeClr val="accent2"/>
          </a:solidFill>
          <a:ln>
            <a:headEnd type="none" w="med" len="med"/>
            <a:tailEnd type="none" w="med" len="med"/>
          </a:ln>
          <a:effectLst>
            <a:glow rad="63500">
              <a:schemeClr val="accent1">
                <a:satMod val="175000"/>
                <a:alpha val="40000"/>
              </a:schemeClr>
            </a:glow>
            <a:outerShdw blurRad="63500" dist="38100" dir="5400000" rotWithShape="0">
              <a:srgbClr val="000000">
                <a:alpha val="45000"/>
              </a:srgbClr>
            </a:outerShdw>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创建高选择性的索引</a:t>
            </a:r>
          </a:p>
          <a:p>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smtClean="0"/>
              <a:t>优化查询性能（其他）</a:t>
            </a:r>
            <a:endParaRPr lang="zh-CN" altLang="en-US" dirty="0"/>
          </a:p>
        </p:txBody>
      </p:sp>
      <p:sp>
        <p:nvSpPr>
          <p:cNvPr id="6" name="Content Placeholder 5"/>
          <p:cNvSpPr>
            <a:spLocks noGrp="1"/>
          </p:cNvSpPr>
          <p:nvPr>
            <p:ph idx="1"/>
          </p:nvPr>
        </p:nvSpPr>
        <p:spPr/>
        <p:txBody>
          <a:bodyPr/>
          <a:lstStyle/>
          <a:p>
            <a:r>
              <a:rPr lang="zh-CN" altLang="en-US" dirty="0" smtClean="0"/>
              <a:t>优化筛选子句</a:t>
            </a:r>
            <a:endParaRPr lang="en-US" altLang="zh-CN" dirty="0" smtClean="0"/>
          </a:p>
          <a:p>
            <a:r>
              <a:rPr lang="zh-CN" altLang="en-US" dirty="0" smtClean="0"/>
              <a:t>优化查询响应时间</a:t>
            </a:r>
            <a:endParaRPr lang="en-US" altLang="zh-CN" dirty="0" smtClean="0"/>
          </a:p>
          <a:p>
            <a:pPr lvl="1"/>
            <a:r>
              <a:rPr lang="en-US" altLang="zh-CN" dirty="0" smtClean="0"/>
              <a:t>ORDER BY/GROUP BY/DISTINCT</a:t>
            </a:r>
          </a:p>
          <a:p>
            <a:r>
              <a:rPr lang="zh-CN" altLang="en-US" dirty="0" smtClean="0"/>
              <a:t>使用 </a:t>
            </a:r>
            <a:r>
              <a:rPr lang="en-US" altLang="zh-CN" dirty="0" smtClean="0"/>
              <a:t>JOIN </a:t>
            </a:r>
            <a:r>
              <a:rPr lang="zh-CN" altLang="en-US" dirty="0" smtClean="0"/>
              <a:t>重写子查询</a:t>
            </a:r>
            <a:endParaRPr lang="en-US" altLang="zh-CN" dirty="0" smtClean="0"/>
          </a:p>
          <a:p>
            <a:r>
              <a:rPr lang="zh-CN" altLang="en-US" dirty="0" smtClean="0"/>
              <a:t>使用参数化查询</a:t>
            </a:r>
            <a:endParaRPr lang="en-US" altLang="zh-CN" dirty="0" smtClean="0"/>
          </a:p>
          <a:p>
            <a:r>
              <a:rPr lang="zh-CN" altLang="en-US" dirty="0" smtClean="0"/>
              <a:t>指定查询的列</a:t>
            </a: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对 </a:t>
            </a:r>
            <a:r>
              <a:rPr lang="en-US" altLang="zh-CN" smtClean="0"/>
              <a:t>WHERE </a:t>
            </a:r>
            <a:r>
              <a:rPr lang="zh-CN" altLang="en-US" smtClean="0"/>
              <a:t>列创建索引</a:t>
            </a:r>
            <a:endParaRPr lang="zh-CN" altLang="en-US" dirty="0"/>
          </a:p>
        </p:txBody>
      </p:sp>
      <p:sp>
        <p:nvSpPr>
          <p:cNvPr id="3" name="Content Placeholder 2"/>
          <p:cNvSpPr>
            <a:spLocks noGrp="1"/>
          </p:cNvSpPr>
          <p:nvPr>
            <p:ph idx="1"/>
          </p:nvPr>
        </p:nvSpPr>
        <p:spPr/>
        <p:txBody>
          <a:bodyPr/>
          <a:lstStyle/>
          <a:p>
            <a:r>
              <a:rPr lang="en-US" altLang="zh-CN" dirty="0" smtClean="0"/>
              <a:t>WHERE </a:t>
            </a:r>
            <a:r>
              <a:rPr lang="zh-CN" altLang="en-US" dirty="0" smtClean="0"/>
              <a:t>子句的列要创建索引，但性能提高多少取决于索引的选择性高低</a:t>
            </a:r>
            <a:endParaRPr lang="en-US" altLang="zh-CN" dirty="0" smtClean="0"/>
          </a:p>
          <a:p>
            <a:r>
              <a:rPr lang="zh-CN" altLang="en-US" dirty="0" smtClean="0"/>
              <a:t>多列索引 </a:t>
            </a:r>
            <a:r>
              <a:rPr lang="en-US" altLang="zh-CN" dirty="0" smtClean="0">
                <a:solidFill>
                  <a:schemeClr val="tx1"/>
                </a:solidFill>
              </a:rPr>
              <a:t>CREATE INDEX </a:t>
            </a:r>
            <a:r>
              <a:rPr lang="en-US" altLang="zh-CN" dirty="0" err="1" smtClean="0">
                <a:solidFill>
                  <a:schemeClr val="tx1"/>
                </a:solidFill>
              </a:rPr>
              <a:t>Emp_Name</a:t>
            </a:r>
            <a:r>
              <a:rPr lang="en-US" altLang="zh-CN" dirty="0" smtClean="0">
                <a:solidFill>
                  <a:schemeClr val="tx1"/>
                </a:solidFill>
              </a:rPr>
              <a:t> ON Employees ("Last Name", "First Name")</a:t>
            </a:r>
            <a:r>
              <a:rPr lang="en-US" altLang="zh-CN" dirty="0" smtClean="0"/>
              <a:t> </a:t>
            </a:r>
            <a:r>
              <a:rPr lang="zh-CN" altLang="en-US" dirty="0" smtClean="0"/>
              <a:t>有助于计算下列查询：</a:t>
            </a:r>
            <a:endParaRPr lang="en-US" altLang="zh-CN" dirty="0" smtClean="0"/>
          </a:p>
          <a:p>
            <a:pPr lvl="1"/>
            <a:r>
              <a:rPr lang="en-US" altLang="zh-CN" dirty="0" smtClean="0"/>
              <a:t>... WHERE "Last Name" = 'Doe'</a:t>
            </a:r>
          </a:p>
          <a:p>
            <a:pPr lvl="1"/>
            <a:r>
              <a:rPr lang="en-US" altLang="zh-CN" dirty="0" smtClean="0"/>
              <a:t>... WHERE "Last Name" = 'Doe' AND "First Name" = 'John'</a:t>
            </a:r>
          </a:p>
          <a:p>
            <a:pPr lvl="1"/>
            <a:r>
              <a:rPr lang="en-US" altLang="zh-CN" dirty="0" smtClean="0"/>
              <a:t>... WHERE "First Name" = 'John' AND "Last Name" = 'Doe'</a:t>
            </a:r>
          </a:p>
          <a:p>
            <a:r>
              <a:rPr lang="zh-CN" altLang="en-US" dirty="0" smtClean="0"/>
              <a:t>对下面的查询没有用：</a:t>
            </a:r>
          </a:p>
          <a:p>
            <a:pPr lvl="1"/>
            <a:r>
              <a:rPr lang="en-US" altLang="zh-CN" dirty="0" smtClean="0"/>
              <a:t>... WHERE "First Name" = 'John'</a:t>
            </a:r>
          </a:p>
          <a:p>
            <a:r>
              <a:rPr lang="zh-CN" altLang="en-US" dirty="0" smtClean="0"/>
              <a:t>创建多列索引时，将选择性最高的列放在最左端，这样索引的选择性更高</a:t>
            </a:r>
          </a:p>
          <a:p>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优化筛选子句</a:t>
            </a:r>
            <a:endParaRPr lang="zh-CN" altLang="en-US" dirty="0"/>
          </a:p>
        </p:txBody>
      </p:sp>
      <p:sp>
        <p:nvSpPr>
          <p:cNvPr id="3" name="Content Placeholder 2"/>
          <p:cNvSpPr>
            <a:spLocks noGrp="1"/>
          </p:cNvSpPr>
          <p:nvPr>
            <p:ph idx="1"/>
          </p:nvPr>
        </p:nvSpPr>
        <p:spPr/>
        <p:txBody>
          <a:bodyPr/>
          <a:lstStyle/>
          <a:p>
            <a:r>
              <a:rPr lang="zh-CN" altLang="en-US" smtClean="0"/>
              <a:t>使用 </a:t>
            </a:r>
            <a:r>
              <a:rPr lang="en-US" altLang="zh-CN" smtClean="0"/>
              <a:t>SARG </a:t>
            </a:r>
            <a:r>
              <a:rPr lang="zh-CN" altLang="en-US" smtClean="0"/>
              <a:t>运算符的筛选子句，可以利用索引提高性能</a:t>
            </a:r>
            <a:endParaRPr lang="en-US" altLang="zh-CN" smtClean="0"/>
          </a:p>
          <a:p>
            <a:r>
              <a:rPr lang="en-US" altLang="zh-CN" smtClean="0"/>
              <a:t>SARG </a:t>
            </a:r>
            <a:r>
              <a:rPr lang="zh-CN" altLang="en-US" smtClean="0"/>
              <a:t>运算符包括 </a:t>
            </a:r>
            <a:r>
              <a:rPr lang="en-US" altLang="zh-CN" smtClean="0"/>
              <a:t>=, &gt;, &lt;, &gt;=, &lt;=, IN, BETWEEN, LIKE 'ABC%'</a:t>
            </a:r>
          </a:p>
          <a:p>
            <a:pPr lvl="1"/>
            <a:r>
              <a:rPr lang="en-US" altLang="zh-CN" smtClean="0"/>
              <a:t>...WHERE OrderDate &gt;= '04/01/1992' AND </a:t>
            </a:r>
            <a:br>
              <a:rPr lang="en-US" altLang="zh-CN" smtClean="0"/>
            </a:br>
            <a:r>
              <a:rPr lang="en-US" altLang="zh-CN" smtClean="0"/>
              <a:t>OrderDate &lt; '05/01/1992'</a:t>
            </a:r>
          </a:p>
          <a:p>
            <a:pPr lvl="1"/>
            <a:endParaRPr lang="zh-CN" altLang="en-US" smtClean="0"/>
          </a:p>
          <a:p>
            <a:r>
              <a:rPr lang="zh-CN" altLang="en-US" smtClean="0"/>
              <a:t>非 </a:t>
            </a:r>
            <a:r>
              <a:rPr lang="en-US" altLang="zh-CN" smtClean="0"/>
              <a:t>SARG </a:t>
            </a:r>
            <a:r>
              <a:rPr lang="zh-CN" altLang="en-US" smtClean="0"/>
              <a:t>运算符包括 </a:t>
            </a:r>
            <a:r>
              <a:rPr lang="en-US" altLang="zh-CN" smtClean="0"/>
              <a:t>IS NULL, &lt;&gt;, </a:t>
            </a:r>
            <a:r>
              <a:rPr lang="en-US" smtClean="0"/>
              <a:t>!=, !&gt;, !&lt;, </a:t>
            </a:r>
            <a:r>
              <a:rPr lang="en-US" altLang="zh-CN" smtClean="0"/>
              <a:t>NOT, (NOT) EXISTS, NOT IN, NOT LIKE,  LIKE '%ABC' </a:t>
            </a:r>
            <a:r>
              <a:rPr lang="zh-CN" altLang="en-US" smtClean="0"/>
              <a:t>和内部函数</a:t>
            </a:r>
            <a:endParaRPr lang="en-US" altLang="zh-CN" smtClean="0"/>
          </a:p>
          <a:p>
            <a:pPr lvl="1"/>
            <a:r>
              <a:rPr lang="en-US" altLang="zh-CN" smtClean="0"/>
              <a:t>…WHERE DATEPART(YEAR, OrderDate) = 1992 AND DATEPART(MONTH, OrderDate) = 4</a:t>
            </a:r>
            <a:endParaRPr lang="en-US" altLang="zh-CN"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优化查询响应时间</a:t>
            </a:r>
            <a:endParaRPr lang="zh-CN" altLang="en-US" dirty="0"/>
          </a:p>
        </p:txBody>
      </p:sp>
      <p:sp>
        <p:nvSpPr>
          <p:cNvPr id="3" name="Content Placeholder 2"/>
          <p:cNvSpPr>
            <a:spLocks noGrp="1"/>
          </p:cNvSpPr>
          <p:nvPr>
            <p:ph idx="1"/>
          </p:nvPr>
        </p:nvSpPr>
        <p:spPr/>
        <p:txBody>
          <a:bodyPr/>
          <a:lstStyle/>
          <a:p>
            <a:r>
              <a:rPr lang="zh-CN" altLang="en-US" dirty="0" smtClean="0"/>
              <a:t>响应时间：返回第一条记录所用的时间</a:t>
            </a:r>
            <a:endParaRPr lang="en-US" altLang="zh-CN" dirty="0" smtClean="0"/>
          </a:p>
          <a:p>
            <a:r>
              <a:rPr lang="zh-CN" altLang="en-US" dirty="0" smtClean="0"/>
              <a:t>总时间：返回所有记录所用的时间</a:t>
            </a:r>
          </a:p>
          <a:p>
            <a:r>
              <a:rPr lang="en-US" altLang="zh-CN" dirty="0" smtClean="0"/>
              <a:t>ORDER BY/GROUP BY/DISTINCT </a:t>
            </a:r>
            <a:r>
              <a:rPr lang="zh-CN" altLang="en-US" dirty="0" smtClean="0"/>
              <a:t>都是排序类型的操作，创建索引可以缩短响应时间</a:t>
            </a: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ORDER BY/GROUP BY</a:t>
            </a:r>
            <a:endParaRPr lang="zh-CN" altLang="en-US" dirty="0"/>
          </a:p>
        </p:txBody>
      </p:sp>
      <p:sp>
        <p:nvSpPr>
          <p:cNvPr id="3" name="Content Placeholder 2"/>
          <p:cNvSpPr>
            <a:spLocks noGrp="1"/>
          </p:cNvSpPr>
          <p:nvPr>
            <p:ph idx="1"/>
          </p:nvPr>
        </p:nvSpPr>
        <p:spPr/>
        <p:txBody>
          <a:bodyPr/>
          <a:lstStyle/>
          <a:p>
            <a:r>
              <a:rPr lang="en-US" dirty="0" smtClean="0"/>
              <a:t>ORDER BY </a:t>
            </a:r>
            <a:r>
              <a:rPr lang="zh-CN" altLang="en-US" dirty="0" smtClean="0"/>
              <a:t>或 </a:t>
            </a:r>
            <a:r>
              <a:rPr lang="en-US" dirty="0" smtClean="0"/>
              <a:t>GROUP BY </a:t>
            </a:r>
            <a:r>
              <a:rPr lang="zh-CN" altLang="en-US" dirty="0" smtClean="0"/>
              <a:t>的列必须与多列索引的列匹配，顺序要完全相同</a:t>
            </a:r>
            <a:endParaRPr lang="en-US" altLang="zh-CN" dirty="0" smtClean="0"/>
          </a:p>
          <a:p>
            <a:r>
              <a:rPr lang="zh-CN" altLang="en-US" dirty="0" smtClean="0"/>
              <a:t>例如，索引 </a:t>
            </a:r>
            <a:r>
              <a:rPr lang="en-US" altLang="zh-CN" dirty="0" smtClean="0">
                <a:solidFill>
                  <a:schemeClr val="tx1"/>
                </a:solidFill>
              </a:rPr>
              <a:t>CREATE INDEX </a:t>
            </a:r>
            <a:r>
              <a:rPr lang="en-US" altLang="zh-CN" dirty="0" err="1" smtClean="0">
                <a:solidFill>
                  <a:schemeClr val="tx1"/>
                </a:solidFill>
              </a:rPr>
              <a:t>Emp_Name</a:t>
            </a:r>
            <a:r>
              <a:rPr lang="en-US" altLang="zh-CN" dirty="0" smtClean="0">
                <a:solidFill>
                  <a:schemeClr val="tx1"/>
                </a:solidFill>
              </a:rPr>
              <a:t> ON Employees ("Last Name", "First Name")</a:t>
            </a:r>
            <a:r>
              <a:rPr lang="en-US" altLang="zh-CN" dirty="0" smtClean="0"/>
              <a:t> </a:t>
            </a:r>
            <a:r>
              <a:rPr lang="zh-CN" altLang="en-US" dirty="0" smtClean="0"/>
              <a:t>有助于优化下列查询：</a:t>
            </a:r>
          </a:p>
          <a:p>
            <a:pPr lvl="1"/>
            <a:r>
              <a:rPr lang="en-US" altLang="zh-CN" dirty="0" smtClean="0"/>
              <a:t>...ORDER BY / GROUP BY "Last Name" ...</a:t>
            </a:r>
          </a:p>
          <a:p>
            <a:pPr lvl="1"/>
            <a:r>
              <a:rPr lang="en-US" altLang="zh-CN" dirty="0" smtClean="0"/>
              <a:t>...ORDER BY / GROUP BY "Last Name", "First Name" ...</a:t>
            </a:r>
          </a:p>
          <a:p>
            <a:r>
              <a:rPr lang="zh-CN" altLang="en-US" dirty="0" smtClean="0"/>
              <a:t>但对下列查询，它并没有帮助：</a:t>
            </a:r>
          </a:p>
          <a:p>
            <a:pPr lvl="1"/>
            <a:r>
              <a:rPr lang="en-US" altLang="zh-CN" dirty="0" smtClean="0"/>
              <a:t>...ORDER BY / GROUP BY "First Name" ...</a:t>
            </a:r>
          </a:p>
          <a:p>
            <a:pPr lvl="1"/>
            <a:r>
              <a:rPr lang="en-US" altLang="zh-CN" dirty="0" smtClean="0"/>
              <a:t>...ORDER BY / GROUP BY "First Name", "Last Name" ...</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议程</a:t>
            </a:r>
            <a:endParaRPr lang="zh-CN" altLang="en-US" dirty="0"/>
          </a:p>
        </p:txBody>
      </p:sp>
      <p:sp>
        <p:nvSpPr>
          <p:cNvPr id="3" name="内容占位符 2"/>
          <p:cNvSpPr>
            <a:spLocks noGrp="1"/>
          </p:cNvSpPr>
          <p:nvPr>
            <p:ph idx="1"/>
          </p:nvPr>
        </p:nvSpPr>
        <p:spPr/>
        <p:txBody>
          <a:bodyPr/>
          <a:lstStyle/>
          <a:p>
            <a:r>
              <a:rPr lang="en-US" altLang="zh-CN" dirty="0" smtClean="0"/>
              <a:t>SQL Server Compact </a:t>
            </a:r>
            <a:r>
              <a:rPr lang="zh-CN" altLang="en-US" dirty="0" smtClean="0"/>
              <a:t>架构</a:t>
            </a:r>
            <a:endParaRPr lang="en-US" altLang="zh-CN" dirty="0" smtClean="0"/>
          </a:p>
          <a:p>
            <a:r>
              <a:rPr lang="zh-CN" altLang="en-US" dirty="0" smtClean="0"/>
              <a:t>测量性能的方法</a:t>
            </a:r>
            <a:endParaRPr lang="en-US" altLang="zh-CN" dirty="0" smtClean="0"/>
          </a:p>
          <a:p>
            <a:r>
              <a:rPr lang="zh-CN" altLang="en-US" dirty="0" smtClean="0"/>
              <a:t>优化数据查询性能</a:t>
            </a:r>
            <a:endParaRPr lang="en-US" altLang="zh-CN" dirty="0" smtClean="0"/>
          </a:p>
          <a:p>
            <a:r>
              <a:rPr lang="zh-CN" altLang="en-US" dirty="0" smtClean="0"/>
              <a:t>优化数据操作性能</a:t>
            </a:r>
            <a:endParaRPr lang="en-US" altLang="zh-CN" dirty="0" smtClean="0"/>
          </a:p>
          <a:p>
            <a:r>
              <a:rPr lang="zh-CN" altLang="en-US" dirty="0" smtClean="0"/>
              <a:t>开发高性能的 </a:t>
            </a:r>
            <a:r>
              <a:rPr lang="en-US" altLang="zh-CN" dirty="0" smtClean="0"/>
              <a:t>SQL</a:t>
            </a:r>
            <a:r>
              <a:rPr lang="zh-CN" altLang="en-US" dirty="0" smtClean="0"/>
              <a:t> </a:t>
            </a:r>
            <a:r>
              <a:rPr lang="en-US" altLang="zh-CN" dirty="0" smtClean="0"/>
              <a:t>CE</a:t>
            </a:r>
            <a:r>
              <a:rPr lang="zh-CN" altLang="en-US" dirty="0" smtClean="0"/>
              <a:t> 应用</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ORDER BY: Index</a:t>
            </a:r>
            <a:r>
              <a:rPr lang="zh-CN" altLang="en-US" smtClean="0"/>
              <a:t> </a:t>
            </a:r>
            <a:r>
              <a:rPr lang="en-US" altLang="zh-CN" smtClean="0"/>
              <a:t>vs. Sort</a:t>
            </a:r>
            <a:endParaRPr lang="zh-CN" altLang="en-US" dirty="0"/>
          </a:p>
        </p:txBody>
      </p:sp>
      <p:sp>
        <p:nvSpPr>
          <p:cNvPr id="3" name="Content Placeholder 2"/>
          <p:cNvSpPr>
            <a:spLocks noGrp="1"/>
          </p:cNvSpPr>
          <p:nvPr>
            <p:ph idx="1"/>
          </p:nvPr>
        </p:nvSpPr>
        <p:spPr>
          <a:xfrm>
            <a:off x="457200" y="1214421"/>
            <a:ext cx="8229600" cy="1071571"/>
          </a:xfrm>
        </p:spPr>
        <p:txBody>
          <a:bodyPr/>
          <a:lstStyle/>
          <a:p>
            <a:pPr>
              <a:buNone/>
            </a:pPr>
            <a:r>
              <a:rPr lang="en-US" altLang="zh-CN" sz="2000" b="0" dirty="0" smtClean="0">
                <a:solidFill>
                  <a:schemeClr val="tx1"/>
                </a:solidFill>
                <a:latin typeface="Calibri" pitchFamily="34" charset="0"/>
                <a:cs typeface="Calibri" pitchFamily="34" charset="0"/>
              </a:rPr>
              <a:t>SELECT "Customer ID" FROM Customers ORDER BY "Customer ID"</a:t>
            </a:r>
          </a:p>
          <a:p>
            <a:pPr>
              <a:buNone/>
            </a:pPr>
            <a:r>
              <a:rPr lang="en-US" altLang="zh-CN" sz="2000" b="0" dirty="0" smtClean="0">
                <a:solidFill>
                  <a:schemeClr val="tx1"/>
                </a:solidFill>
                <a:latin typeface="Calibri" pitchFamily="34" charset="0"/>
                <a:cs typeface="Calibri" pitchFamily="34" charset="0"/>
              </a:rPr>
              <a:t>SELECT "Order ID" FROM Orders ORDER BY "Order ID"</a:t>
            </a:r>
          </a:p>
          <a:p>
            <a:pPr>
              <a:buNone/>
            </a:pPr>
            <a:r>
              <a:rPr lang="en-US" altLang="zh-CN" sz="2000" b="0" dirty="0" smtClean="0">
                <a:solidFill>
                  <a:schemeClr val="tx1"/>
                </a:solidFill>
                <a:latin typeface="Calibri" pitchFamily="34" charset="0"/>
                <a:cs typeface="Calibri" pitchFamily="34" charset="0"/>
              </a:rPr>
              <a:t>SELECT "Order ID" FROM "Order Details" ORDER BY "Order ID"</a:t>
            </a:r>
          </a:p>
          <a:p>
            <a:endParaRPr lang="zh-CN" altLang="en-US" sz="2000" b="0" dirty="0">
              <a:solidFill>
                <a:schemeClr val="tx1"/>
              </a:solidFill>
              <a:latin typeface="Calibri" pitchFamily="34" charset="0"/>
              <a:cs typeface="Calibri" pitchFamily="34" charset="0"/>
            </a:endParaRPr>
          </a:p>
        </p:txBody>
      </p:sp>
      <p:graphicFrame>
        <p:nvGraphicFramePr>
          <p:cNvPr id="4" name="Content Placeholder 9"/>
          <p:cNvGraphicFramePr>
            <a:graphicFrameLocks/>
          </p:cNvGraphicFramePr>
          <p:nvPr/>
        </p:nvGraphicFramePr>
        <p:xfrm>
          <a:off x="571472" y="2357430"/>
          <a:ext cx="7358114" cy="40005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DISTINCT</a:t>
            </a:r>
            <a:endParaRPr lang="zh-CN" altLang="en-US" dirty="0" smtClean="0"/>
          </a:p>
        </p:txBody>
      </p:sp>
      <p:sp>
        <p:nvSpPr>
          <p:cNvPr id="5" name="Content Placeholder 4"/>
          <p:cNvSpPr>
            <a:spLocks noGrp="1"/>
          </p:cNvSpPr>
          <p:nvPr>
            <p:ph idx="1"/>
          </p:nvPr>
        </p:nvSpPr>
        <p:spPr/>
        <p:txBody>
          <a:bodyPr/>
          <a:lstStyle/>
          <a:p>
            <a:r>
              <a:rPr lang="en-US" altLang="zh-CN" smtClean="0"/>
              <a:t>DISTINCT </a:t>
            </a:r>
            <a:r>
              <a:rPr lang="zh-CN" altLang="en-US" smtClean="0"/>
              <a:t>的列必须与多列索引的列匹配，顺序不必完全相同</a:t>
            </a:r>
            <a:endParaRPr lang="en-US" altLang="zh-CN" smtClean="0"/>
          </a:p>
          <a:p>
            <a:r>
              <a:rPr lang="zh-CN" altLang="en-US" smtClean="0"/>
              <a:t>例如，索引 </a:t>
            </a:r>
            <a:r>
              <a:rPr lang="en-US" altLang="zh-CN" smtClean="0">
                <a:solidFill>
                  <a:schemeClr val="tx1"/>
                </a:solidFill>
              </a:rPr>
              <a:t>CREATE INDEX Emp_Name ON Employees ("Last Name", "First Name")</a:t>
            </a:r>
            <a:r>
              <a:rPr lang="en-US" altLang="zh-CN" smtClean="0"/>
              <a:t> </a:t>
            </a:r>
            <a:r>
              <a:rPr lang="zh-CN" altLang="en-US" smtClean="0"/>
              <a:t>有助于优化下列查询：</a:t>
            </a:r>
            <a:endParaRPr lang="en-US" altLang="zh-CN" smtClean="0"/>
          </a:p>
          <a:p>
            <a:pPr lvl="1"/>
            <a:r>
              <a:rPr lang="en-US" altLang="zh-CN" smtClean="0"/>
              <a:t>...DISTINCT "Last Name", "First Name" ...</a:t>
            </a:r>
          </a:p>
          <a:p>
            <a:pPr lvl="1"/>
            <a:r>
              <a:rPr lang="en-US" altLang="zh-CN" smtClean="0"/>
              <a:t>...DISTINCT "First Name", "Last Name" ...</a:t>
            </a:r>
          </a:p>
          <a:p>
            <a:r>
              <a:rPr lang="zh-CN" altLang="en-US" smtClean="0"/>
              <a:t>对下列查询没有帮助：</a:t>
            </a:r>
          </a:p>
          <a:p>
            <a:pPr lvl="1"/>
            <a:r>
              <a:rPr lang="en-US" altLang="zh-CN" smtClean="0"/>
              <a:t>...DISTINCT "First Name" ...</a:t>
            </a:r>
          </a:p>
          <a:p>
            <a:pPr lvl="1"/>
            <a:r>
              <a:rPr lang="en-US" altLang="zh-CN" smtClean="0"/>
              <a:t>...DISTINCT "Last Name" ...</a:t>
            </a:r>
          </a:p>
          <a:p>
            <a:r>
              <a:rPr lang="zh-CN" altLang="en-US" smtClean="0"/>
              <a:t>如果查询结果没有重复行，不要指定 </a:t>
            </a:r>
            <a:r>
              <a:rPr lang="en-US" altLang="zh-CN" smtClean="0"/>
              <a:t>DISTINCT </a:t>
            </a:r>
            <a:r>
              <a:rPr lang="zh-CN" altLang="en-US" smtClean="0"/>
              <a:t>关键字，只会增加开销</a:t>
            </a:r>
            <a:endParaRPr lang="en-US" altLang="zh-CN" smtClean="0"/>
          </a:p>
          <a:p>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使用 </a:t>
            </a:r>
            <a:r>
              <a:rPr lang="en-US" altLang="zh-CN" dirty="0" smtClean="0"/>
              <a:t>JOIN </a:t>
            </a:r>
            <a:r>
              <a:rPr lang="zh-CN" altLang="en-US" dirty="0" smtClean="0"/>
              <a:t>重写子查询</a:t>
            </a:r>
            <a:endParaRPr lang="zh-CN" altLang="en-US" dirty="0"/>
          </a:p>
        </p:txBody>
      </p:sp>
      <p:sp>
        <p:nvSpPr>
          <p:cNvPr id="3" name="Content Placeholder 2"/>
          <p:cNvSpPr>
            <a:spLocks noGrp="1"/>
          </p:cNvSpPr>
          <p:nvPr>
            <p:ph idx="1"/>
          </p:nvPr>
        </p:nvSpPr>
        <p:spPr/>
        <p:txBody>
          <a:bodyPr/>
          <a:lstStyle/>
          <a:p>
            <a:r>
              <a:rPr lang="en-US" altLang="zh-CN" smtClean="0"/>
              <a:t>JOIN </a:t>
            </a:r>
            <a:r>
              <a:rPr lang="zh-CN" altLang="en-US" smtClean="0"/>
              <a:t>可以按不同的顺序评估表</a:t>
            </a:r>
            <a:endParaRPr lang="en-US" altLang="zh-CN" smtClean="0"/>
          </a:p>
          <a:p>
            <a:r>
              <a:rPr lang="zh-CN" altLang="en-US" smtClean="0"/>
              <a:t>子查询通常不必扫描子查询中的所有行</a:t>
            </a:r>
            <a:endParaRPr lang="en-US" altLang="zh-CN" smtClean="0"/>
          </a:p>
          <a:p>
            <a:pPr lvl="1"/>
            <a:r>
              <a:rPr lang="zh-CN" altLang="en-US" smtClean="0"/>
              <a:t>可以在找到第一个符合条件的行时就返回</a:t>
            </a:r>
            <a:r>
              <a:rPr lang="en-US" altLang="zh-CN" smtClean="0"/>
              <a:t>(EXISTS)</a:t>
            </a:r>
          </a:p>
          <a:p>
            <a:r>
              <a:rPr lang="en-US" altLang="zh-CN" smtClean="0"/>
              <a:t>IN </a:t>
            </a:r>
            <a:r>
              <a:rPr lang="zh-CN" altLang="en-US" smtClean="0"/>
              <a:t>子查询始终会重写为 </a:t>
            </a:r>
            <a:r>
              <a:rPr lang="en-US" altLang="zh-CN" smtClean="0"/>
              <a:t>JOIN</a:t>
            </a:r>
          </a:p>
          <a:p>
            <a:r>
              <a:rPr lang="zh-CN" altLang="en-US" smtClean="0"/>
              <a:t>优化器不会尝试重新排列 </a:t>
            </a:r>
            <a:r>
              <a:rPr lang="en-US" altLang="zh-CN" smtClean="0"/>
              <a:t>OUTTER JOIN </a:t>
            </a:r>
            <a:r>
              <a:rPr lang="zh-CN" altLang="en-US" smtClean="0"/>
              <a:t>表的联接顺序</a:t>
            </a:r>
            <a:endParaRPr lang="en-US" altLang="zh-CN" smtClean="0"/>
          </a:p>
          <a:p>
            <a:pPr lvl="1"/>
            <a:r>
              <a:rPr lang="zh-CN" altLang="en-US" smtClean="0"/>
              <a:t>先访问外部表，再访问内部表</a:t>
            </a:r>
            <a:endParaRPr lang="zh-CN"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Subquery</a:t>
            </a:r>
            <a:r>
              <a:rPr lang="zh-CN" altLang="en-US" dirty="0" smtClean="0"/>
              <a:t> </a:t>
            </a:r>
            <a:r>
              <a:rPr lang="en-US" altLang="zh-CN" dirty="0" smtClean="0"/>
              <a:t>vs. JOIN</a:t>
            </a:r>
            <a:endParaRPr lang="zh-CN" altLang="en-US" dirty="0"/>
          </a:p>
        </p:txBody>
      </p:sp>
      <p:sp>
        <p:nvSpPr>
          <p:cNvPr id="3" name="Content Placeholder 2"/>
          <p:cNvSpPr>
            <a:spLocks noGrp="1"/>
          </p:cNvSpPr>
          <p:nvPr>
            <p:ph idx="1"/>
          </p:nvPr>
        </p:nvSpPr>
        <p:spPr>
          <a:xfrm>
            <a:off x="457200" y="1214421"/>
            <a:ext cx="8229600" cy="1285885"/>
          </a:xfrm>
        </p:spPr>
        <p:txBody>
          <a:bodyPr/>
          <a:lstStyle/>
          <a:p>
            <a:r>
              <a:rPr lang="en-US" altLang="zh-CN" sz="1800" dirty="0" smtClean="0">
                <a:latin typeface="Calibri" pitchFamily="34" charset="0"/>
                <a:cs typeface="Calibri" pitchFamily="34" charset="0"/>
              </a:rPr>
              <a:t>SELECT "Order ID" FROM Orders O WHERE EXISTS (SELECT "Order ID" FROM "Order Details" OD WHERE O."Order ID" = OD."Order ID" AND Discount &gt;= 0.25) </a:t>
            </a:r>
          </a:p>
          <a:p>
            <a:r>
              <a:rPr lang="en-US" altLang="zh-CN" sz="1800" dirty="0" smtClean="0">
                <a:latin typeface="Calibri" pitchFamily="34" charset="0"/>
                <a:cs typeface="Calibri" pitchFamily="34" charset="0"/>
              </a:rPr>
              <a:t>SELECT DISTINCT O."Order ID" FROM Orders O INNER JOIN "Order Details" OD ON O."Order ID" = OD."Order ID" WHERE Discount &gt;= 0.25</a:t>
            </a:r>
          </a:p>
          <a:p>
            <a:endParaRPr lang="zh-CN" altLang="en-US" sz="1800" dirty="0">
              <a:latin typeface="Calibri" pitchFamily="34" charset="0"/>
              <a:cs typeface="Calibri" pitchFamily="34" charset="0"/>
            </a:endParaRPr>
          </a:p>
        </p:txBody>
      </p:sp>
      <p:graphicFrame>
        <p:nvGraphicFramePr>
          <p:cNvPr id="4" name="Chart 3"/>
          <p:cNvGraphicFramePr/>
          <p:nvPr/>
        </p:nvGraphicFramePr>
        <p:xfrm>
          <a:off x="1000100" y="2500306"/>
          <a:ext cx="6814618" cy="37147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使用参数化查询</a:t>
            </a:r>
            <a:endParaRPr lang="zh-CN" altLang="en-US" dirty="0"/>
          </a:p>
        </p:txBody>
      </p:sp>
      <p:sp>
        <p:nvSpPr>
          <p:cNvPr id="3" name="Content Placeholder 2"/>
          <p:cNvSpPr>
            <a:spLocks noGrp="1"/>
          </p:cNvSpPr>
          <p:nvPr>
            <p:ph idx="1"/>
          </p:nvPr>
        </p:nvSpPr>
        <p:spPr>
          <a:xfrm>
            <a:off x="457200" y="1214422"/>
            <a:ext cx="8229600" cy="4525963"/>
          </a:xfrm>
        </p:spPr>
        <p:txBody>
          <a:bodyPr/>
          <a:lstStyle/>
          <a:p>
            <a:r>
              <a:rPr lang="zh-CN" altLang="en-US" dirty="0" smtClean="0"/>
              <a:t>适合重复执行，只有一些常量不同的查询</a:t>
            </a:r>
            <a:endParaRPr lang="en-US" altLang="zh-CN" dirty="0" smtClean="0"/>
          </a:p>
          <a:p>
            <a:r>
              <a:rPr lang="zh-CN" altLang="en-US" dirty="0" smtClean="0"/>
              <a:t>查询编译一次，多次执行</a:t>
            </a:r>
            <a:r>
              <a:rPr lang="en-US" altLang="zh-CN" dirty="0" smtClean="0"/>
              <a:t>(</a:t>
            </a:r>
            <a:r>
              <a:rPr lang="zh-CN" altLang="en-US" dirty="0" smtClean="0"/>
              <a:t>查询执行计划</a:t>
            </a:r>
            <a:r>
              <a:rPr lang="en-US" altLang="zh-CN" dirty="0" smtClean="0"/>
              <a:t>)</a:t>
            </a:r>
          </a:p>
          <a:p>
            <a:r>
              <a:rPr lang="zh-CN" altLang="en-US" dirty="0" smtClean="0"/>
              <a:t>执行计划缓存在 </a:t>
            </a:r>
            <a:r>
              <a:rPr lang="en-US" altLang="zh-CN" dirty="0" err="1" smtClean="0"/>
              <a:t>SqlCeCommand</a:t>
            </a:r>
            <a:r>
              <a:rPr lang="en-US" altLang="zh-CN" dirty="0" smtClean="0"/>
              <a:t> </a:t>
            </a:r>
            <a:r>
              <a:rPr lang="zh-CN" altLang="en-US" dirty="0" smtClean="0"/>
              <a:t>对象中</a:t>
            </a:r>
            <a:endParaRPr lang="zh-CN" altLang="en-US" dirty="0"/>
          </a:p>
        </p:txBody>
      </p:sp>
      <p:sp>
        <p:nvSpPr>
          <p:cNvPr id="8" name="Rectangle 5"/>
          <p:cNvSpPr>
            <a:spLocks noChangeArrowheads="1"/>
          </p:cNvSpPr>
          <p:nvPr/>
        </p:nvSpPr>
        <p:spPr bwMode="blackWhite">
          <a:xfrm>
            <a:off x="857224" y="2643182"/>
            <a:ext cx="7405687" cy="369331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defTabSz="762000" eaLnBrk="0" hangingPunct="0"/>
            <a:r>
              <a:rPr lang="en-US" altLang="zh-CN" b="0" dirty="0" smtClean="0">
                <a:solidFill>
                  <a:schemeClr val="accent1"/>
                </a:solidFill>
                <a:effectLst>
                  <a:outerShdw blurRad="38100" dist="38100" dir="2700000" algn="tl">
                    <a:srgbClr val="000000">
                      <a:alpha val="43137"/>
                    </a:srgbClr>
                  </a:outerShdw>
                </a:effectLst>
                <a:latin typeface="Calibri" pitchFamily="34" charset="0"/>
                <a:cs typeface="Calibri" pitchFamily="34" charset="0"/>
              </a:rPr>
              <a:t>// Create a parameterized query</a:t>
            </a:r>
          </a:p>
          <a:p>
            <a:pPr defTabSz="762000" eaLnBrk="0" hangingPunct="0"/>
            <a:r>
              <a:rPr lang="en-US" altLang="zh-CN" b="0" dirty="0" err="1" smtClean="0">
                <a:solidFill>
                  <a:schemeClr val="tx1"/>
                </a:solidFill>
                <a:latin typeface="Calibri" pitchFamily="34" charset="0"/>
                <a:cs typeface="Calibri" pitchFamily="34" charset="0"/>
              </a:rPr>
              <a:t>cmd.CommandText</a:t>
            </a:r>
            <a:r>
              <a:rPr lang="en-US" altLang="zh-CN" b="0" dirty="0" smtClean="0">
                <a:solidFill>
                  <a:schemeClr val="tx1"/>
                </a:solidFill>
                <a:latin typeface="Calibri" pitchFamily="34" charset="0"/>
                <a:cs typeface="Calibri" pitchFamily="34" charset="0"/>
              </a:rPr>
              <a:t> = "UPDATE </a:t>
            </a:r>
            <a:r>
              <a:rPr lang="en-US" altLang="zh-CN" b="0" dirty="0" err="1" smtClean="0">
                <a:solidFill>
                  <a:schemeClr val="tx1"/>
                </a:solidFill>
                <a:latin typeface="Calibri" pitchFamily="34" charset="0"/>
                <a:cs typeface="Calibri" pitchFamily="34" charset="0"/>
              </a:rPr>
              <a:t>myTable</a:t>
            </a:r>
            <a:r>
              <a:rPr lang="en-US" altLang="zh-CN" b="0" dirty="0" smtClean="0">
                <a:solidFill>
                  <a:schemeClr val="tx1"/>
                </a:solidFill>
                <a:latin typeface="Calibri" pitchFamily="34" charset="0"/>
                <a:cs typeface="Calibri" pitchFamily="34" charset="0"/>
              </a:rPr>
              <a:t> SET col1=@p1 WHERE col2=@p2";</a:t>
            </a:r>
          </a:p>
          <a:p>
            <a:pPr defTabSz="762000" eaLnBrk="0" hangingPunct="0"/>
            <a:endParaRPr lang="en-US" altLang="zh-CN" b="0" dirty="0" smtClean="0">
              <a:solidFill>
                <a:schemeClr val="bg2"/>
              </a:solidFill>
              <a:latin typeface="Calibri" pitchFamily="34" charset="0"/>
              <a:cs typeface="Calibri" pitchFamily="34" charset="0"/>
            </a:endParaRPr>
          </a:p>
          <a:p>
            <a:pPr defTabSz="762000" eaLnBrk="0" hangingPunct="0"/>
            <a:r>
              <a:rPr lang="en-US" altLang="zh-CN" b="0" dirty="0" smtClean="0">
                <a:solidFill>
                  <a:schemeClr val="accent1"/>
                </a:solidFill>
                <a:effectLst>
                  <a:outerShdw blurRad="38100" dist="38100" dir="2700000" algn="tl">
                    <a:srgbClr val="000000">
                      <a:alpha val="43137"/>
                    </a:srgbClr>
                  </a:outerShdw>
                </a:effectLst>
                <a:latin typeface="Calibri" pitchFamily="34" charset="0"/>
                <a:cs typeface="Calibri" pitchFamily="34" charset="0"/>
              </a:rPr>
              <a:t>// Avoid </a:t>
            </a:r>
            <a:r>
              <a:rPr lang="en-US" altLang="zh-CN" b="0" dirty="0" err="1" smtClean="0">
                <a:solidFill>
                  <a:schemeClr val="accent1"/>
                </a:solidFill>
                <a:effectLst>
                  <a:outerShdw blurRad="38100" dist="38100" dir="2700000" algn="tl">
                    <a:srgbClr val="000000">
                      <a:alpha val="43137"/>
                    </a:srgbClr>
                  </a:outerShdw>
                </a:effectLst>
                <a:latin typeface="Calibri" pitchFamily="34" charset="0"/>
                <a:cs typeface="Calibri" pitchFamily="34" charset="0"/>
              </a:rPr>
              <a:t>SqlCeParameter</a:t>
            </a:r>
            <a:r>
              <a:rPr lang="en-US" altLang="zh-CN" b="0" dirty="0" smtClean="0">
                <a:solidFill>
                  <a:schemeClr val="accent1"/>
                </a:solidFill>
                <a:effectLst>
                  <a:outerShdw blurRad="38100" dist="38100" dir="2700000" algn="tl">
                    <a:srgbClr val="000000">
                      <a:alpha val="43137"/>
                    </a:srgbClr>
                  </a:outerShdw>
                </a:effectLst>
                <a:latin typeface="Calibri" pitchFamily="34" charset="0"/>
                <a:cs typeface="Calibri" pitchFamily="34" charset="0"/>
              </a:rPr>
              <a:t>(string, object) constructor</a:t>
            </a:r>
            <a:r>
              <a:rPr lang="en-US" altLang="zh-CN" b="0" dirty="0" smtClean="0">
                <a:solidFill>
                  <a:schemeClr val="hlink"/>
                </a:solidFill>
                <a:effectLst>
                  <a:outerShdw blurRad="38100" dist="38100" dir="2700000" algn="tl">
                    <a:srgbClr val="000000">
                      <a:alpha val="43137"/>
                    </a:srgbClr>
                  </a:outerShdw>
                </a:effectLst>
                <a:latin typeface="Calibri" pitchFamily="34" charset="0"/>
                <a:cs typeface="Calibri" pitchFamily="34" charset="0"/>
              </a:rPr>
              <a:t> </a:t>
            </a:r>
            <a:r>
              <a:rPr lang="en-US" altLang="zh-CN" b="0" dirty="0" err="1" smtClean="0">
                <a:solidFill>
                  <a:schemeClr val="tx1"/>
                </a:solidFill>
                <a:latin typeface="Calibri" pitchFamily="34" charset="0"/>
                <a:cs typeface="Calibri" pitchFamily="34" charset="0"/>
              </a:rPr>
              <a:t>cmd.Parameters.Add</a:t>
            </a:r>
            <a:r>
              <a:rPr lang="en-US" altLang="zh-CN" b="0" dirty="0" smtClean="0">
                <a:solidFill>
                  <a:schemeClr val="tx1"/>
                </a:solidFill>
                <a:latin typeface="Calibri" pitchFamily="34" charset="0"/>
                <a:cs typeface="Calibri" pitchFamily="34" charset="0"/>
              </a:rPr>
              <a:t>("p1", </a:t>
            </a:r>
            <a:r>
              <a:rPr lang="en-US" altLang="zh-CN" b="0" dirty="0" err="1" smtClean="0">
                <a:solidFill>
                  <a:schemeClr val="tx1"/>
                </a:solidFill>
                <a:latin typeface="Calibri" pitchFamily="34" charset="0"/>
                <a:cs typeface="Calibri" pitchFamily="34" charset="0"/>
              </a:rPr>
              <a:t>SqlDbType.Decimal</a:t>
            </a:r>
            <a:r>
              <a:rPr lang="en-US" altLang="zh-CN" b="0" dirty="0" smtClean="0">
                <a:solidFill>
                  <a:schemeClr val="tx1"/>
                </a:solidFill>
                <a:latin typeface="Calibri" pitchFamily="34" charset="0"/>
                <a:cs typeface="Calibri" pitchFamily="34" charset="0"/>
              </a:rPr>
              <a:t>);</a:t>
            </a:r>
          </a:p>
          <a:p>
            <a:pPr defTabSz="762000" eaLnBrk="0" hangingPunct="0"/>
            <a:r>
              <a:rPr lang="en-US" altLang="zh-CN" b="0" dirty="0" err="1" smtClean="0">
                <a:solidFill>
                  <a:schemeClr val="tx1"/>
                </a:solidFill>
                <a:latin typeface="Calibri" pitchFamily="34" charset="0"/>
                <a:cs typeface="Calibri" pitchFamily="34" charset="0"/>
              </a:rPr>
              <a:t>cmd.Parameters.Add</a:t>
            </a:r>
            <a:r>
              <a:rPr lang="en-US" altLang="zh-CN" b="0" dirty="0" smtClean="0">
                <a:solidFill>
                  <a:schemeClr val="tx1"/>
                </a:solidFill>
                <a:latin typeface="Calibri" pitchFamily="34" charset="0"/>
                <a:cs typeface="Calibri" pitchFamily="34" charset="0"/>
              </a:rPr>
              <a:t>("p2", </a:t>
            </a:r>
            <a:r>
              <a:rPr lang="en-US" altLang="zh-CN" b="0" dirty="0" err="1" smtClean="0">
                <a:solidFill>
                  <a:schemeClr val="tx1"/>
                </a:solidFill>
                <a:latin typeface="Calibri" pitchFamily="34" charset="0"/>
                <a:cs typeface="Calibri" pitchFamily="34" charset="0"/>
              </a:rPr>
              <a:t>SqlDbType.SmallInt</a:t>
            </a:r>
            <a:r>
              <a:rPr lang="en-US" altLang="zh-CN" b="0" dirty="0" smtClean="0">
                <a:solidFill>
                  <a:schemeClr val="tx1"/>
                </a:solidFill>
                <a:latin typeface="Calibri" pitchFamily="34" charset="0"/>
                <a:cs typeface="Calibri" pitchFamily="34" charset="0"/>
              </a:rPr>
              <a:t>);</a:t>
            </a:r>
          </a:p>
          <a:p>
            <a:pPr defTabSz="762000" eaLnBrk="0" hangingPunct="0"/>
            <a:r>
              <a:rPr lang="en-US" altLang="zh-CN" b="0" dirty="0" err="1" smtClean="0">
                <a:solidFill>
                  <a:schemeClr val="tx1"/>
                </a:solidFill>
                <a:latin typeface="Calibri" pitchFamily="34" charset="0"/>
                <a:cs typeface="Calibri" pitchFamily="34" charset="0"/>
              </a:rPr>
              <a:t>cmd.Prepare</a:t>
            </a:r>
            <a:r>
              <a:rPr lang="en-US" altLang="zh-CN" b="0" dirty="0" smtClean="0">
                <a:solidFill>
                  <a:schemeClr val="tx1"/>
                </a:solidFill>
                <a:latin typeface="Calibri" pitchFamily="34" charset="0"/>
                <a:cs typeface="Calibri" pitchFamily="34" charset="0"/>
              </a:rPr>
              <a:t>();</a:t>
            </a:r>
          </a:p>
          <a:p>
            <a:pPr defTabSz="762000" eaLnBrk="0" hangingPunct="0"/>
            <a:endParaRPr lang="en-US" altLang="zh-CN" b="0" dirty="0" smtClean="0">
              <a:solidFill>
                <a:schemeClr val="bg2"/>
              </a:solidFill>
              <a:latin typeface="Calibri" pitchFamily="34" charset="0"/>
              <a:cs typeface="Calibri" pitchFamily="34" charset="0"/>
            </a:endParaRPr>
          </a:p>
          <a:p>
            <a:pPr defTabSz="762000" eaLnBrk="0" hangingPunct="0"/>
            <a:r>
              <a:rPr lang="en-US" altLang="zh-CN" b="0" dirty="0" smtClean="0">
                <a:solidFill>
                  <a:schemeClr val="accent1"/>
                </a:solidFill>
                <a:effectLst>
                  <a:outerShdw blurRad="38100" dist="38100" dir="2700000" algn="tl">
                    <a:srgbClr val="000000">
                      <a:alpha val="43137"/>
                    </a:srgbClr>
                  </a:outerShdw>
                </a:effectLst>
                <a:latin typeface="Calibri" pitchFamily="34" charset="0"/>
                <a:cs typeface="Calibri" pitchFamily="34" charset="0"/>
              </a:rPr>
              <a:t>// Execute multiple times …</a:t>
            </a:r>
            <a:r>
              <a:rPr lang="en-US" altLang="zh-CN" b="0" dirty="0" smtClean="0">
                <a:solidFill>
                  <a:schemeClr val="bg2"/>
                </a:solidFill>
                <a:effectLst>
                  <a:outerShdw blurRad="38100" dist="38100" dir="2700000" algn="tl">
                    <a:srgbClr val="000000">
                      <a:alpha val="43137"/>
                    </a:srgbClr>
                  </a:outerShdw>
                </a:effectLst>
                <a:latin typeface="Calibri" pitchFamily="34" charset="0"/>
                <a:cs typeface="Calibri" pitchFamily="34" charset="0"/>
              </a:rPr>
              <a:t>        </a:t>
            </a:r>
          </a:p>
          <a:p>
            <a:pPr defTabSz="762000" eaLnBrk="0" hangingPunct="0"/>
            <a:r>
              <a:rPr lang="en-US" altLang="zh-CN" b="0" dirty="0" err="1" smtClean="0">
                <a:solidFill>
                  <a:schemeClr val="tx1"/>
                </a:solidFill>
                <a:latin typeface="Calibri" pitchFamily="34" charset="0"/>
                <a:cs typeface="Calibri" pitchFamily="34" charset="0"/>
              </a:rPr>
              <a:t>cmd.Parameters</a:t>
            </a:r>
            <a:r>
              <a:rPr lang="en-US" altLang="zh-CN" b="0" dirty="0" smtClean="0">
                <a:solidFill>
                  <a:schemeClr val="tx1"/>
                </a:solidFill>
                <a:latin typeface="Calibri" pitchFamily="34" charset="0"/>
                <a:cs typeface="Calibri" pitchFamily="34" charset="0"/>
              </a:rPr>
              <a:t>["p1"].Value = 123456.54;</a:t>
            </a:r>
          </a:p>
          <a:p>
            <a:pPr defTabSz="762000" eaLnBrk="0" hangingPunct="0"/>
            <a:r>
              <a:rPr lang="en-US" altLang="zh-CN" b="0" dirty="0" err="1" smtClean="0">
                <a:solidFill>
                  <a:schemeClr val="tx1"/>
                </a:solidFill>
                <a:latin typeface="Calibri" pitchFamily="34" charset="0"/>
                <a:cs typeface="Calibri" pitchFamily="34" charset="0"/>
              </a:rPr>
              <a:t>cmd.Parameters</a:t>
            </a:r>
            <a:r>
              <a:rPr lang="en-US" altLang="zh-CN" b="0" dirty="0" smtClean="0">
                <a:solidFill>
                  <a:schemeClr val="tx1"/>
                </a:solidFill>
                <a:latin typeface="Calibri" pitchFamily="34" charset="0"/>
                <a:cs typeface="Calibri" pitchFamily="34" charset="0"/>
              </a:rPr>
              <a:t>["p2"].Value = 1;</a:t>
            </a:r>
          </a:p>
          <a:p>
            <a:pPr defTabSz="762000" eaLnBrk="0" hangingPunct="0"/>
            <a:r>
              <a:rPr lang="en-US" altLang="zh-CN" b="0" dirty="0" smtClean="0">
                <a:solidFill>
                  <a:schemeClr val="tx1"/>
                </a:solidFill>
                <a:latin typeface="Calibri" pitchFamily="34" charset="0"/>
                <a:cs typeface="Calibri" pitchFamily="34" charset="0"/>
              </a:rPr>
              <a:t>                    </a:t>
            </a:r>
          </a:p>
          <a:p>
            <a:pPr defTabSz="762000" eaLnBrk="0" hangingPunct="0"/>
            <a:r>
              <a:rPr lang="en-US" altLang="zh-CN" b="0" dirty="0" err="1" smtClean="0">
                <a:solidFill>
                  <a:schemeClr val="tx1"/>
                </a:solidFill>
                <a:latin typeface="Calibri" pitchFamily="34" charset="0"/>
                <a:cs typeface="Calibri" pitchFamily="34" charset="0"/>
              </a:rPr>
              <a:t>cmd.ExecuteNonQuery</a:t>
            </a:r>
            <a:r>
              <a:rPr lang="en-US" altLang="zh-CN" b="0" dirty="0" smtClean="0">
                <a:solidFill>
                  <a:schemeClr val="tx1"/>
                </a:solidFill>
                <a:latin typeface="Calibri" pitchFamily="34" charset="0"/>
                <a:cs typeface="Calibri" pitchFamily="34" charset="0"/>
              </a:rPr>
              <a:t>();</a:t>
            </a:r>
            <a:endParaRPr lang="en-US" altLang="zh-CN" b="0"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使用参数化查询</a:t>
            </a:r>
            <a:endParaRPr lang="zh-CN" altLang="en-US" dirty="0"/>
          </a:p>
        </p:txBody>
      </p:sp>
      <p:graphicFrame>
        <p:nvGraphicFramePr>
          <p:cNvPr id="10" name="Content Placeholder 9"/>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指定查询的列</a:t>
            </a:r>
            <a:endParaRPr lang="zh-CN" altLang="en-US" dirty="0"/>
          </a:p>
        </p:txBody>
      </p:sp>
      <p:sp>
        <p:nvSpPr>
          <p:cNvPr id="3" name="Content Placeholder 2"/>
          <p:cNvSpPr>
            <a:spLocks noGrp="1"/>
          </p:cNvSpPr>
          <p:nvPr>
            <p:ph idx="1"/>
          </p:nvPr>
        </p:nvSpPr>
        <p:spPr/>
        <p:txBody>
          <a:bodyPr/>
          <a:lstStyle/>
          <a:p>
            <a:r>
              <a:rPr lang="en-US" altLang="zh-CN" dirty="0" smtClean="0"/>
              <a:t>SELECT * FROM		SELECT </a:t>
            </a:r>
            <a:r>
              <a:rPr lang="en-US" altLang="zh-CN" dirty="0" err="1" smtClean="0"/>
              <a:t>ColumnName</a:t>
            </a:r>
            <a:r>
              <a:rPr lang="en-US" altLang="zh-CN" dirty="0" smtClean="0"/>
              <a:t> FROM</a:t>
            </a:r>
          </a:p>
          <a:p>
            <a:endParaRPr lang="en-US" altLang="zh-CN" dirty="0" smtClean="0"/>
          </a:p>
          <a:p>
            <a:r>
              <a:rPr lang="zh-CN" altLang="en-US" dirty="0" smtClean="0"/>
              <a:t>可以提高 </a:t>
            </a:r>
            <a:r>
              <a:rPr lang="en-US" altLang="zh-CN" dirty="0" smtClean="0"/>
              <a:t>70%</a:t>
            </a:r>
            <a:r>
              <a:rPr lang="zh-CN" altLang="en-US" dirty="0" smtClean="0"/>
              <a:t>的性能</a:t>
            </a:r>
            <a:endParaRPr lang="zh-CN" altLang="en-US" dirty="0"/>
          </a:p>
        </p:txBody>
      </p:sp>
      <p:sp>
        <p:nvSpPr>
          <p:cNvPr id="4" name="Right Arrow 3"/>
          <p:cNvSpPr/>
          <p:nvPr/>
        </p:nvSpPr>
        <p:spPr bwMode="black">
          <a:xfrm>
            <a:off x="3257550" y="1599067"/>
            <a:ext cx="651723" cy="472611"/>
          </a:xfrm>
          <a:prstGeom prst="rightArrow">
            <a:avLst/>
          </a:prstGeom>
          <a:gradFill flip="none" rotWithShape="1">
            <a:gsLst>
              <a:gs pos="0">
                <a:schemeClr val="accent2">
                  <a:shade val="30000"/>
                  <a:satMod val="115000"/>
                  <a:alpha val="0"/>
                </a:schemeClr>
              </a:gs>
              <a:gs pos="50000">
                <a:schemeClr val="accent2">
                  <a:shade val="67500"/>
                  <a:satMod val="115000"/>
                  <a:alpha val="70000"/>
                </a:schemeClr>
              </a:gs>
              <a:gs pos="100000">
                <a:schemeClr val="accent2">
                  <a:shade val="100000"/>
                  <a:satMod val="115000"/>
                </a:schemeClr>
              </a:gs>
            </a:gsLst>
            <a:lin ang="0" scaled="1"/>
            <a:tileRect/>
          </a:gradFill>
          <a:ln>
            <a:no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优化查询性能</a:t>
            </a:r>
            <a:endParaRPr lang="en-US" altLang="zh-CN"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优化数据操作性能</a:t>
            </a:r>
            <a:endParaRPr lang="zh-CN" altLang="en-US" dirty="0"/>
          </a:p>
        </p:txBody>
      </p:sp>
      <p:sp>
        <p:nvSpPr>
          <p:cNvPr id="6" name="Content Placeholder 5"/>
          <p:cNvSpPr>
            <a:spLocks noGrp="1"/>
          </p:cNvSpPr>
          <p:nvPr>
            <p:ph idx="1"/>
          </p:nvPr>
        </p:nvSpPr>
        <p:spPr/>
        <p:txBody>
          <a:bodyPr/>
          <a:lstStyle/>
          <a:p>
            <a:r>
              <a:rPr lang="zh-CN" altLang="en-US" dirty="0" smtClean="0"/>
              <a:t>预先加载参考数据表</a:t>
            </a:r>
            <a:endParaRPr lang="en-US" altLang="zh-CN" dirty="0" smtClean="0"/>
          </a:p>
          <a:p>
            <a:r>
              <a:rPr lang="zh-CN" altLang="en-US" dirty="0" smtClean="0"/>
              <a:t>参数化数据操作查询（指定精度）</a:t>
            </a:r>
            <a:endParaRPr lang="en-US" altLang="zh-CN" dirty="0" smtClean="0"/>
          </a:p>
          <a:p>
            <a:r>
              <a:rPr lang="zh-CN" altLang="en-US" dirty="0" smtClean="0"/>
              <a:t>使用 </a:t>
            </a:r>
            <a:r>
              <a:rPr lang="en-US" altLang="zh-CN" dirty="0" err="1" smtClean="0"/>
              <a:t>SqlCeResultSet</a:t>
            </a:r>
            <a:r>
              <a:rPr lang="zh-CN" altLang="en-US" dirty="0" smtClean="0"/>
              <a:t> 更新当前位置的行</a:t>
            </a:r>
            <a:endParaRPr lang="en-US" altLang="zh-CN" dirty="0" smtClean="0"/>
          </a:p>
          <a:p>
            <a:r>
              <a:rPr lang="zh-CN" altLang="en-US" dirty="0" smtClean="0"/>
              <a:t>先删除索引，完成批量数据操作后再重新添加索引</a:t>
            </a:r>
          </a:p>
          <a:p>
            <a:r>
              <a:rPr lang="zh-CN" altLang="en-US" dirty="0" smtClean="0"/>
              <a:t>增加 </a:t>
            </a:r>
            <a:r>
              <a:rPr lang="en-US" altLang="zh-CN" dirty="0" err="1" smtClean="0"/>
              <a:t>MaxBufferSize</a:t>
            </a:r>
            <a:r>
              <a:rPr lang="en-US" altLang="zh-CN" dirty="0" smtClean="0"/>
              <a:t> </a:t>
            </a:r>
            <a:r>
              <a:rPr lang="zh-CN" altLang="en-US" dirty="0" smtClean="0"/>
              <a:t>的值（数据库连接语句）</a:t>
            </a:r>
          </a:p>
          <a:p>
            <a:r>
              <a:rPr lang="zh-CN" altLang="en-US" dirty="0" smtClean="0"/>
              <a:t>使用更快的存储媒介</a:t>
            </a:r>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优化数据操作性能</a:t>
            </a:r>
            <a:endParaRPr lang="en-US" altLang="zh-CN"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SQL Server Compact </a:t>
            </a:r>
            <a:r>
              <a:rPr lang="zh-CN" altLang="en-US" dirty="0" smtClean="0"/>
              <a:t>体系结构</a:t>
            </a:r>
            <a:endParaRPr lang="zh-CN" altLang="en-US" dirty="0"/>
          </a:p>
        </p:txBody>
      </p:sp>
      <p:sp>
        <p:nvSpPr>
          <p:cNvPr id="4" name="AutoShape 3"/>
          <p:cNvSpPr>
            <a:spLocks noChangeArrowheads="1"/>
          </p:cNvSpPr>
          <p:nvPr/>
        </p:nvSpPr>
        <p:spPr bwMode="ltGray">
          <a:xfrm>
            <a:off x="5017507" y="1147875"/>
            <a:ext cx="3194050" cy="2699296"/>
          </a:xfrm>
          <a:prstGeom prst="roundRect">
            <a:avLst>
              <a:gd name="adj" fmla="val 7032"/>
            </a:avLst>
          </a:prstGeom>
          <a:gradFill flip="none" rotWithShape="1">
            <a:gsLst>
              <a:gs pos="0">
                <a:schemeClr val="accent2">
                  <a:shade val="30000"/>
                  <a:satMod val="115000"/>
                  <a:alpha val="50000"/>
                </a:schemeClr>
              </a:gs>
              <a:gs pos="50000">
                <a:schemeClr val="accent2">
                  <a:shade val="67500"/>
                  <a:satMod val="115000"/>
                  <a:alpha val="60000"/>
                </a:schemeClr>
              </a:gs>
              <a:gs pos="100000">
                <a:schemeClr val="accent2">
                  <a:shade val="100000"/>
                  <a:satMod val="115000"/>
                  <a:alpha val="70000"/>
                </a:schemeClr>
              </a:gs>
            </a:gsLst>
            <a:lin ang="16200000" scaled="1"/>
            <a:tileRect/>
          </a:gradFill>
          <a:ln>
            <a:noFill/>
            <a:headEnd type="none" w="med" len="lg"/>
            <a:tailEnd type="none" w="med" len="lg"/>
          </a:ln>
        </p:spPr>
        <p:style>
          <a:lnRef idx="2">
            <a:schemeClr val="accent6"/>
          </a:lnRef>
          <a:fillRef idx="1">
            <a:schemeClr val="lt1"/>
          </a:fillRef>
          <a:effectRef idx="0">
            <a:schemeClr val="accent6"/>
          </a:effectRef>
          <a:fontRef idx="minor">
            <a:schemeClr val="dk1"/>
          </a:fontRef>
        </p:style>
        <p:txBody>
          <a:bodyPr wrap="none" anchor="t"/>
          <a:lstStyle/>
          <a:p>
            <a:pPr algn="ctr">
              <a:spcBef>
                <a:spcPct val="50000"/>
              </a:spcBef>
            </a:pPr>
            <a:r>
              <a:rPr lang="zh-CN" altLang="en-US" sz="2800" dirty="0" smtClean="0"/>
              <a:t>托管代码</a:t>
            </a:r>
            <a:endParaRPr lang="en-US" sz="2800" dirty="0"/>
          </a:p>
        </p:txBody>
      </p:sp>
      <p:sp>
        <p:nvSpPr>
          <p:cNvPr id="5" name="AutoShape 3"/>
          <p:cNvSpPr>
            <a:spLocks noChangeArrowheads="1"/>
          </p:cNvSpPr>
          <p:nvPr/>
        </p:nvSpPr>
        <p:spPr bwMode="ltGray">
          <a:xfrm>
            <a:off x="932443" y="1147875"/>
            <a:ext cx="3194050" cy="2699296"/>
          </a:xfrm>
          <a:prstGeom prst="roundRect">
            <a:avLst>
              <a:gd name="adj" fmla="val 7032"/>
            </a:avLst>
          </a:prstGeom>
          <a:gradFill flip="none" rotWithShape="1">
            <a:gsLst>
              <a:gs pos="0">
                <a:schemeClr val="accent2">
                  <a:shade val="30000"/>
                  <a:satMod val="115000"/>
                  <a:alpha val="50000"/>
                </a:schemeClr>
              </a:gs>
              <a:gs pos="50000">
                <a:schemeClr val="accent2">
                  <a:shade val="67500"/>
                  <a:satMod val="115000"/>
                  <a:alpha val="60000"/>
                </a:schemeClr>
              </a:gs>
              <a:gs pos="100000">
                <a:schemeClr val="accent2">
                  <a:shade val="100000"/>
                  <a:satMod val="115000"/>
                  <a:alpha val="70000"/>
                </a:schemeClr>
              </a:gs>
            </a:gsLst>
            <a:lin ang="16200000" scaled="1"/>
            <a:tileRect/>
          </a:gradFill>
          <a:ln>
            <a:noFill/>
            <a:headEnd type="none" w="med" len="lg"/>
            <a:tailEnd type="none" w="med" len="lg"/>
          </a:ln>
        </p:spPr>
        <p:style>
          <a:lnRef idx="2">
            <a:schemeClr val="accent6"/>
          </a:lnRef>
          <a:fillRef idx="1">
            <a:schemeClr val="lt1"/>
          </a:fillRef>
          <a:effectRef idx="0">
            <a:schemeClr val="accent6"/>
          </a:effectRef>
          <a:fontRef idx="minor">
            <a:schemeClr val="dk1"/>
          </a:fontRef>
        </p:style>
        <p:txBody>
          <a:bodyPr wrap="none" anchor="t"/>
          <a:lstStyle/>
          <a:p>
            <a:pPr algn="ctr">
              <a:spcBef>
                <a:spcPct val="50000"/>
              </a:spcBef>
            </a:pPr>
            <a:r>
              <a:rPr lang="zh-CN" altLang="en-US" sz="2800" dirty="0" smtClean="0"/>
              <a:t>本机代码</a:t>
            </a:r>
            <a:endParaRPr lang="en-US" sz="2800" dirty="0"/>
          </a:p>
        </p:txBody>
      </p:sp>
      <p:sp>
        <p:nvSpPr>
          <p:cNvPr id="6" name="AutoShape 7"/>
          <p:cNvSpPr>
            <a:spLocks noChangeArrowheads="1"/>
          </p:cNvSpPr>
          <p:nvPr/>
        </p:nvSpPr>
        <p:spPr bwMode="invGray">
          <a:xfrm>
            <a:off x="1695473" y="5261901"/>
            <a:ext cx="5753055" cy="762000"/>
          </a:xfrm>
          <a:prstGeom prst="roundRect">
            <a:avLst>
              <a:gd name="adj" fmla="val 21057"/>
            </a:avLst>
          </a:prstGeom>
          <a:gradFill flip="none" rotWithShape="1">
            <a:gsLst>
              <a:gs pos="0">
                <a:schemeClr val="accent2">
                  <a:shade val="30000"/>
                  <a:satMod val="115000"/>
                  <a:alpha val="50000"/>
                </a:schemeClr>
              </a:gs>
              <a:gs pos="50000">
                <a:schemeClr val="accent2">
                  <a:shade val="67500"/>
                  <a:satMod val="115000"/>
                  <a:alpha val="60000"/>
                </a:schemeClr>
              </a:gs>
              <a:gs pos="100000">
                <a:schemeClr val="accent2">
                  <a:shade val="100000"/>
                  <a:satMod val="115000"/>
                  <a:alpha val="70000"/>
                </a:schemeClr>
              </a:gs>
            </a:gsLst>
            <a:lin ang="16200000" scaled="1"/>
            <a:tileRect/>
          </a:gradFill>
          <a:ln>
            <a:noFill/>
            <a:headEnd type="none" w="med" len="lg"/>
            <a:tailEnd type="none" w="med" len="lg"/>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50000"/>
              </a:spcBef>
              <a:spcAft>
                <a:spcPct val="0"/>
              </a:spcAft>
            </a:pPr>
            <a:r>
              <a:rPr lang="zh-CN" altLang="en-US" sz="2800" dirty="0" smtClean="0"/>
              <a:t>存储引擎</a:t>
            </a:r>
            <a:r>
              <a:rPr lang="en-US" sz="2800" dirty="0" smtClean="0"/>
              <a:t>/</a:t>
            </a:r>
            <a:r>
              <a:rPr lang="zh-CN" altLang="en-US" sz="2800" dirty="0" smtClean="0"/>
              <a:t>复制数据跟踪</a:t>
            </a:r>
            <a:endParaRPr lang="en-US" sz="2800" dirty="0" smtClean="0"/>
          </a:p>
        </p:txBody>
      </p:sp>
      <p:sp>
        <p:nvSpPr>
          <p:cNvPr id="7" name="AutoShape 8"/>
          <p:cNvSpPr>
            <a:spLocks noChangeArrowheads="1"/>
          </p:cNvSpPr>
          <p:nvPr/>
        </p:nvSpPr>
        <p:spPr bwMode="invGray">
          <a:xfrm>
            <a:off x="3201194" y="4339602"/>
            <a:ext cx="2741612" cy="758952"/>
          </a:xfrm>
          <a:prstGeom prst="roundRect">
            <a:avLst>
              <a:gd name="adj" fmla="val 16667"/>
            </a:avLst>
          </a:prstGeom>
          <a:gradFill flip="none" rotWithShape="1">
            <a:gsLst>
              <a:gs pos="0">
                <a:schemeClr val="accent2">
                  <a:shade val="30000"/>
                  <a:satMod val="115000"/>
                  <a:alpha val="50000"/>
                </a:schemeClr>
              </a:gs>
              <a:gs pos="50000">
                <a:schemeClr val="accent2">
                  <a:shade val="67500"/>
                  <a:satMod val="115000"/>
                  <a:alpha val="60000"/>
                </a:schemeClr>
              </a:gs>
              <a:gs pos="100000">
                <a:schemeClr val="accent2">
                  <a:shade val="100000"/>
                  <a:satMod val="115000"/>
                  <a:alpha val="70000"/>
                </a:schemeClr>
              </a:gs>
            </a:gsLst>
            <a:lin ang="16200000" scaled="1"/>
            <a:tileRect/>
          </a:gradFill>
          <a:ln>
            <a:noFill/>
            <a:headEnd type="none" w="med" len="lg"/>
            <a:tailEnd type="none" w="med" len="lg"/>
          </a:ln>
        </p:spPr>
        <p:style>
          <a:lnRef idx="2">
            <a:schemeClr val="accent6"/>
          </a:lnRef>
          <a:fillRef idx="1">
            <a:schemeClr val="lt1"/>
          </a:fillRef>
          <a:effectRef idx="0">
            <a:schemeClr val="accent6"/>
          </a:effectRef>
          <a:fontRef idx="minor">
            <a:schemeClr val="dk1"/>
          </a:fontRef>
        </p:style>
        <p:txBody>
          <a:bodyPr wrap="none" anchor="ctr"/>
          <a:lstStyle/>
          <a:p>
            <a:pPr algn="ctr" fontAlgn="base">
              <a:lnSpc>
                <a:spcPct val="100000"/>
              </a:lnSpc>
              <a:spcBef>
                <a:spcPct val="50000"/>
              </a:spcBef>
              <a:spcAft>
                <a:spcPct val="0"/>
              </a:spcAft>
            </a:pPr>
            <a:r>
              <a:rPr lang="zh-CN" altLang="en-US" sz="2800" dirty="0" smtClean="0"/>
              <a:t>查询处理器</a:t>
            </a:r>
            <a:endParaRPr lang="en-US" sz="2800" dirty="0" smtClean="0"/>
          </a:p>
        </p:txBody>
      </p:sp>
      <p:sp>
        <p:nvSpPr>
          <p:cNvPr id="8" name="AutoShape 10"/>
          <p:cNvSpPr>
            <a:spLocks noChangeArrowheads="1"/>
          </p:cNvSpPr>
          <p:nvPr/>
        </p:nvSpPr>
        <p:spPr bwMode="black">
          <a:xfrm>
            <a:off x="5279508" y="2622333"/>
            <a:ext cx="2670048" cy="681019"/>
          </a:xfrm>
          <a:prstGeom prst="roundRect">
            <a:avLst>
              <a:gd name="adj" fmla="val 16667"/>
            </a:avLst>
          </a:prstGeom>
          <a:ln>
            <a:headEnd type="none" w="med" len="lg"/>
            <a:tailEnd type="none" w="med" len="lg"/>
          </a:ln>
        </p:spPr>
        <p:style>
          <a:lnRef idx="1">
            <a:schemeClr val="accent1"/>
          </a:lnRef>
          <a:fillRef idx="2">
            <a:schemeClr val="accent1"/>
          </a:fillRef>
          <a:effectRef idx="1">
            <a:schemeClr val="accent1"/>
          </a:effectRef>
          <a:fontRef idx="minor">
            <a:schemeClr val="dk1"/>
          </a:fontRef>
        </p:style>
        <p:txBody>
          <a:bodyPr wrap="none" anchor="ctr"/>
          <a:lstStyle/>
          <a:p>
            <a:pPr algn="ctr" fontAlgn="base">
              <a:spcBef>
                <a:spcPct val="50000"/>
              </a:spcBef>
              <a:spcAft>
                <a:spcPct val="0"/>
              </a:spcAft>
            </a:pPr>
            <a:r>
              <a:rPr lang="en-US" sz="2000" dirty="0" smtClean="0">
                <a:solidFill>
                  <a:schemeClr val="tx1"/>
                </a:solidFill>
              </a:rPr>
              <a:t>SQL Server CE </a:t>
            </a:r>
            <a:br>
              <a:rPr lang="en-US" sz="2000" dirty="0" smtClean="0">
                <a:solidFill>
                  <a:schemeClr val="tx1"/>
                </a:solidFill>
              </a:rPr>
            </a:br>
            <a:r>
              <a:rPr lang="en-US" sz="2000" dirty="0" smtClean="0">
                <a:solidFill>
                  <a:schemeClr val="tx1"/>
                </a:solidFill>
              </a:rPr>
              <a:t>Data Provider</a:t>
            </a:r>
          </a:p>
        </p:txBody>
      </p:sp>
      <p:sp>
        <p:nvSpPr>
          <p:cNvPr id="9" name="AutoShape 13"/>
          <p:cNvSpPr>
            <a:spLocks noChangeArrowheads="1"/>
          </p:cNvSpPr>
          <p:nvPr/>
        </p:nvSpPr>
        <p:spPr bwMode="black">
          <a:xfrm>
            <a:off x="1194444" y="2457485"/>
            <a:ext cx="2670048" cy="393123"/>
          </a:xfrm>
          <a:prstGeom prst="roundRect">
            <a:avLst>
              <a:gd name="adj" fmla="val 22791"/>
            </a:avLst>
          </a:prstGeom>
          <a:ln>
            <a:headEnd type="none" w="med" len="lg"/>
            <a:tailEnd type="none" w="med" len="lg"/>
          </a:ln>
        </p:spPr>
        <p:style>
          <a:lnRef idx="1">
            <a:schemeClr val="accent2"/>
          </a:lnRef>
          <a:fillRef idx="2">
            <a:schemeClr val="accent2"/>
          </a:fillRef>
          <a:effectRef idx="1">
            <a:schemeClr val="accent2"/>
          </a:effectRef>
          <a:fontRef idx="minor">
            <a:schemeClr val="dk1"/>
          </a:fontRef>
        </p:style>
        <p:txBody>
          <a:bodyPr wrap="none" anchor="ctr"/>
          <a:lstStyle/>
          <a:p>
            <a:pPr algn="ctr">
              <a:spcBef>
                <a:spcPct val="50000"/>
              </a:spcBef>
            </a:pPr>
            <a:r>
              <a:rPr lang="en-US" sz="2000" dirty="0" smtClean="0">
                <a:solidFill>
                  <a:schemeClr val="tx1"/>
                </a:solidFill>
                <a:effectLst/>
              </a:rPr>
              <a:t>OLEDB CE</a:t>
            </a:r>
          </a:p>
        </p:txBody>
      </p:sp>
      <p:sp>
        <p:nvSpPr>
          <p:cNvPr id="10" name="AutoShape 14"/>
          <p:cNvSpPr>
            <a:spLocks noChangeArrowheads="1"/>
          </p:cNvSpPr>
          <p:nvPr/>
        </p:nvSpPr>
        <p:spPr bwMode="black">
          <a:xfrm>
            <a:off x="1194444" y="1718321"/>
            <a:ext cx="2670048" cy="679192"/>
          </a:xfrm>
          <a:prstGeom prst="roundRect">
            <a:avLst>
              <a:gd name="adj" fmla="val 16667"/>
            </a:avLst>
          </a:prstGeom>
          <a:ln>
            <a:headEnd type="none" w="med" len="lg"/>
            <a:tailEnd type="none" w="med" len="lg"/>
          </a:ln>
        </p:spPr>
        <p:style>
          <a:lnRef idx="1">
            <a:schemeClr val="accent2"/>
          </a:lnRef>
          <a:fillRef idx="2">
            <a:schemeClr val="accent2"/>
          </a:fillRef>
          <a:effectRef idx="1">
            <a:schemeClr val="accent2"/>
          </a:effectRef>
          <a:fontRef idx="minor">
            <a:schemeClr val="dk1"/>
          </a:fontRef>
        </p:style>
        <p:txBody>
          <a:bodyPr wrap="none" anchor="ctr"/>
          <a:lstStyle/>
          <a:p>
            <a:pPr algn="ctr">
              <a:lnSpc>
                <a:spcPct val="100000"/>
              </a:lnSpc>
              <a:spcBef>
                <a:spcPct val="50000"/>
              </a:spcBef>
            </a:pPr>
            <a:r>
              <a:rPr lang="en-US" sz="2000" dirty="0" smtClean="0">
                <a:solidFill>
                  <a:schemeClr val="tx1"/>
                </a:solidFill>
                <a:effectLst/>
              </a:rPr>
              <a:t>VS 2005/2008 (C++)</a:t>
            </a:r>
          </a:p>
        </p:txBody>
      </p:sp>
      <p:sp>
        <p:nvSpPr>
          <p:cNvPr id="11" name="AutoShape 15"/>
          <p:cNvSpPr>
            <a:spLocks noChangeArrowheads="1"/>
          </p:cNvSpPr>
          <p:nvPr/>
        </p:nvSpPr>
        <p:spPr bwMode="black">
          <a:xfrm>
            <a:off x="1194444" y="3362235"/>
            <a:ext cx="2670048" cy="393123"/>
          </a:xfrm>
          <a:prstGeom prst="roundRect">
            <a:avLst>
              <a:gd name="adj" fmla="val 28013"/>
            </a:avLst>
          </a:prstGeom>
          <a:ln>
            <a:headEnd type="none" w="med" len="lg"/>
            <a:tailEnd type="none" w="med" len="lg"/>
          </a:ln>
        </p:spPr>
        <p:style>
          <a:lnRef idx="1">
            <a:schemeClr val="accent2"/>
          </a:lnRef>
          <a:fillRef idx="2">
            <a:schemeClr val="accent2"/>
          </a:fillRef>
          <a:effectRef idx="1">
            <a:schemeClr val="accent2"/>
          </a:effectRef>
          <a:fontRef idx="minor">
            <a:schemeClr val="dk1"/>
          </a:fontRef>
        </p:style>
        <p:txBody>
          <a:bodyPr wrap="none" anchor="ctr"/>
          <a:lstStyle/>
          <a:p>
            <a:pPr algn="ctr">
              <a:lnSpc>
                <a:spcPct val="100000"/>
              </a:lnSpc>
              <a:spcBef>
                <a:spcPct val="50000"/>
              </a:spcBef>
            </a:pPr>
            <a:r>
              <a:rPr lang="en-US" sz="2000" dirty="0" smtClean="0">
                <a:solidFill>
                  <a:schemeClr val="tx1"/>
                </a:solidFill>
                <a:effectLst/>
              </a:rPr>
              <a:t>OLEDB Provider</a:t>
            </a:r>
          </a:p>
        </p:txBody>
      </p:sp>
      <p:sp>
        <p:nvSpPr>
          <p:cNvPr id="12" name="Down Arrow 11"/>
          <p:cNvSpPr/>
          <p:nvPr/>
        </p:nvSpPr>
        <p:spPr bwMode="black">
          <a:xfrm>
            <a:off x="2312019" y="2854712"/>
            <a:ext cx="434898" cy="505708"/>
          </a:xfrm>
          <a:prstGeom prst="downArrow">
            <a:avLst/>
          </a:prstGeom>
          <a:gradFill flip="none" rotWithShape="1">
            <a:gsLst>
              <a:gs pos="0">
                <a:schemeClr val="tx1"/>
              </a:gs>
              <a:gs pos="50000">
                <a:schemeClr val="tx1">
                  <a:alpha val="47000"/>
                </a:schemeClr>
              </a:gs>
              <a:gs pos="100000">
                <a:schemeClr val="tx2">
                  <a:shade val="100000"/>
                  <a:satMod val="115000"/>
                  <a:alpha val="0"/>
                </a:schemeClr>
              </a:gs>
            </a:gsLst>
            <a:lin ang="16200000" scaled="1"/>
            <a:tileRect/>
          </a:gradFill>
          <a:ln>
            <a:noFill/>
            <a:headEnd type="none" w="med" len="med"/>
            <a:tailEnd type="none" w="med" len="med"/>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 name="AutoShape 15"/>
          <p:cNvSpPr>
            <a:spLocks noChangeArrowheads="1"/>
          </p:cNvSpPr>
          <p:nvPr/>
        </p:nvSpPr>
        <p:spPr bwMode="black">
          <a:xfrm>
            <a:off x="5279508" y="3362235"/>
            <a:ext cx="2670048" cy="393123"/>
          </a:xfrm>
          <a:prstGeom prst="roundRect">
            <a:avLst>
              <a:gd name="adj" fmla="val 28013"/>
            </a:avLst>
          </a:prstGeom>
          <a:ln>
            <a:headEnd type="none" w="med" len="lg"/>
            <a:tailEnd type="none" w="med" len="lg"/>
          </a:ln>
        </p:spPr>
        <p:style>
          <a:lnRef idx="1">
            <a:schemeClr val="accent1"/>
          </a:lnRef>
          <a:fillRef idx="2">
            <a:schemeClr val="accent1"/>
          </a:fillRef>
          <a:effectRef idx="1">
            <a:schemeClr val="accent1"/>
          </a:effectRef>
          <a:fontRef idx="minor">
            <a:schemeClr val="dk1"/>
          </a:fontRef>
        </p:style>
        <p:txBody>
          <a:bodyPr wrap="none" anchor="ctr"/>
          <a:lstStyle/>
          <a:p>
            <a:pPr algn="ctr" fontAlgn="base">
              <a:spcBef>
                <a:spcPct val="50000"/>
              </a:spcBef>
              <a:spcAft>
                <a:spcPct val="0"/>
              </a:spcAft>
            </a:pPr>
            <a:r>
              <a:rPr lang="en-US" sz="2000" dirty="0" smtClean="0">
                <a:solidFill>
                  <a:schemeClr val="tx1"/>
                </a:solidFill>
              </a:rPr>
              <a:t>CLR / .NET CF</a:t>
            </a:r>
          </a:p>
        </p:txBody>
      </p:sp>
      <p:sp>
        <p:nvSpPr>
          <p:cNvPr id="14" name="AutoShape 15"/>
          <p:cNvSpPr>
            <a:spLocks noChangeArrowheads="1"/>
          </p:cNvSpPr>
          <p:nvPr/>
        </p:nvSpPr>
        <p:spPr bwMode="black">
          <a:xfrm>
            <a:off x="5279508" y="2170327"/>
            <a:ext cx="2670048" cy="393123"/>
          </a:xfrm>
          <a:prstGeom prst="roundRect">
            <a:avLst>
              <a:gd name="adj" fmla="val 28013"/>
            </a:avLst>
          </a:prstGeom>
          <a:ln>
            <a:headEnd type="none" w="med" len="lg"/>
            <a:tailEnd type="none" w="med" len="lg"/>
          </a:ln>
        </p:spPr>
        <p:style>
          <a:lnRef idx="1">
            <a:schemeClr val="accent1"/>
          </a:lnRef>
          <a:fillRef idx="2">
            <a:schemeClr val="accent1"/>
          </a:fillRef>
          <a:effectRef idx="1">
            <a:schemeClr val="accent1"/>
          </a:effectRef>
          <a:fontRef idx="minor">
            <a:schemeClr val="dk1"/>
          </a:fontRef>
        </p:style>
        <p:txBody>
          <a:bodyPr wrap="none" anchor="ctr"/>
          <a:lstStyle/>
          <a:p>
            <a:pPr algn="ctr" fontAlgn="base">
              <a:spcBef>
                <a:spcPct val="50000"/>
              </a:spcBef>
              <a:spcAft>
                <a:spcPct val="0"/>
              </a:spcAft>
            </a:pPr>
            <a:r>
              <a:rPr lang="en-US" sz="2000" dirty="0" smtClean="0">
                <a:solidFill>
                  <a:schemeClr val="tx1"/>
                </a:solidFill>
              </a:rPr>
              <a:t>ADO.NET</a:t>
            </a:r>
          </a:p>
        </p:txBody>
      </p:sp>
      <p:sp>
        <p:nvSpPr>
          <p:cNvPr id="15" name="AutoShape 15"/>
          <p:cNvSpPr>
            <a:spLocks noChangeArrowheads="1"/>
          </p:cNvSpPr>
          <p:nvPr/>
        </p:nvSpPr>
        <p:spPr bwMode="black">
          <a:xfrm>
            <a:off x="5279508" y="1718321"/>
            <a:ext cx="2670048" cy="393123"/>
          </a:xfrm>
          <a:prstGeom prst="roundRect">
            <a:avLst>
              <a:gd name="adj" fmla="val 28013"/>
            </a:avLst>
          </a:prstGeom>
          <a:ln>
            <a:headEnd type="none" w="med" len="lg"/>
            <a:tailEnd type="none" w="med" len="lg"/>
          </a:ln>
        </p:spPr>
        <p:style>
          <a:lnRef idx="1">
            <a:schemeClr val="accent1"/>
          </a:lnRef>
          <a:fillRef idx="2">
            <a:schemeClr val="accent1"/>
          </a:fillRef>
          <a:effectRef idx="1">
            <a:schemeClr val="accent1"/>
          </a:effectRef>
          <a:fontRef idx="minor">
            <a:schemeClr val="dk1"/>
          </a:fontRef>
        </p:style>
        <p:txBody>
          <a:bodyPr wrap="none" anchor="ctr"/>
          <a:lstStyle/>
          <a:p>
            <a:pPr algn="ctr" fontAlgn="base">
              <a:spcBef>
                <a:spcPct val="50000"/>
              </a:spcBef>
              <a:spcAft>
                <a:spcPct val="0"/>
              </a:spcAft>
            </a:pPr>
            <a:r>
              <a:rPr lang="en-US" sz="2000" dirty="0" smtClean="0">
                <a:solidFill>
                  <a:schemeClr val="tx1"/>
                </a:solidFill>
              </a:rPr>
              <a:t>VB.NET &amp; C#</a:t>
            </a:r>
          </a:p>
        </p:txBody>
      </p:sp>
      <p:sp>
        <p:nvSpPr>
          <p:cNvPr id="16" name="Down Arrow 15"/>
          <p:cNvSpPr/>
          <p:nvPr/>
        </p:nvSpPr>
        <p:spPr bwMode="black">
          <a:xfrm>
            <a:off x="2312019" y="3876907"/>
            <a:ext cx="434898" cy="1364166"/>
          </a:xfrm>
          <a:prstGeom prst="downArrow">
            <a:avLst/>
          </a:prstGeom>
          <a:gradFill flip="none" rotWithShape="1">
            <a:gsLst>
              <a:gs pos="0">
                <a:schemeClr val="tx1"/>
              </a:gs>
              <a:gs pos="50000">
                <a:schemeClr val="tx1">
                  <a:alpha val="47000"/>
                </a:schemeClr>
              </a:gs>
              <a:gs pos="100000">
                <a:schemeClr val="tx2">
                  <a:shade val="100000"/>
                  <a:satMod val="115000"/>
                  <a:alpha val="0"/>
                </a:schemeClr>
              </a:gs>
            </a:gsLst>
            <a:lin ang="16200000" scaled="1"/>
            <a:tileRect/>
          </a:gradFill>
          <a:ln>
            <a:noFill/>
            <a:headEnd type="none" w="med" len="med"/>
            <a:tailEnd type="none" w="med" len="med"/>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7" name="Down Arrow 16"/>
          <p:cNvSpPr/>
          <p:nvPr/>
        </p:nvSpPr>
        <p:spPr bwMode="black">
          <a:xfrm>
            <a:off x="6397083" y="3876907"/>
            <a:ext cx="434898" cy="1364166"/>
          </a:xfrm>
          <a:prstGeom prst="downArrow">
            <a:avLst/>
          </a:prstGeom>
          <a:gradFill flip="none" rotWithShape="1">
            <a:gsLst>
              <a:gs pos="0">
                <a:schemeClr val="tx1"/>
              </a:gs>
              <a:gs pos="50000">
                <a:schemeClr val="tx1">
                  <a:alpha val="47000"/>
                </a:schemeClr>
              </a:gs>
              <a:gs pos="100000">
                <a:schemeClr val="tx2">
                  <a:shade val="100000"/>
                  <a:satMod val="115000"/>
                  <a:alpha val="0"/>
                </a:schemeClr>
              </a:gs>
            </a:gsLst>
            <a:lin ang="16200000" scaled="1"/>
            <a:tileRect/>
          </a:gradFill>
          <a:ln>
            <a:noFill/>
            <a:headEnd type="none" w="med" len="med"/>
            <a:tailEnd type="none" w="med" len="med"/>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8" name="Down Arrow 17"/>
          <p:cNvSpPr/>
          <p:nvPr/>
        </p:nvSpPr>
        <p:spPr bwMode="black">
          <a:xfrm>
            <a:off x="3535481" y="3832302"/>
            <a:ext cx="434898" cy="505708"/>
          </a:xfrm>
          <a:prstGeom prst="downArrow">
            <a:avLst/>
          </a:prstGeom>
          <a:gradFill flip="none" rotWithShape="1">
            <a:gsLst>
              <a:gs pos="0">
                <a:schemeClr val="tx1"/>
              </a:gs>
              <a:gs pos="50000">
                <a:schemeClr val="tx1">
                  <a:alpha val="47000"/>
                </a:schemeClr>
              </a:gs>
              <a:gs pos="100000">
                <a:schemeClr val="tx2">
                  <a:shade val="100000"/>
                  <a:satMod val="115000"/>
                  <a:alpha val="0"/>
                </a:schemeClr>
              </a:gs>
            </a:gsLst>
            <a:lin ang="16200000" scaled="1"/>
            <a:tileRect/>
          </a:gradFill>
          <a:ln>
            <a:noFill/>
            <a:headEnd type="none" w="med" len="med"/>
            <a:tailEnd type="none" w="med" len="med"/>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 name="Down Arrow 18"/>
          <p:cNvSpPr/>
          <p:nvPr/>
        </p:nvSpPr>
        <p:spPr bwMode="black">
          <a:xfrm>
            <a:off x="5173621" y="3832302"/>
            <a:ext cx="434898" cy="505708"/>
          </a:xfrm>
          <a:prstGeom prst="downArrow">
            <a:avLst/>
          </a:prstGeom>
          <a:gradFill flip="none" rotWithShape="1">
            <a:gsLst>
              <a:gs pos="0">
                <a:schemeClr val="tx1"/>
              </a:gs>
              <a:gs pos="50000">
                <a:schemeClr val="tx1">
                  <a:alpha val="47000"/>
                </a:schemeClr>
              </a:gs>
              <a:gs pos="100000">
                <a:schemeClr val="tx2">
                  <a:shade val="100000"/>
                  <a:satMod val="115000"/>
                  <a:alpha val="0"/>
                </a:schemeClr>
              </a:gs>
            </a:gsLst>
            <a:lin ang="16200000" scaled="1"/>
            <a:tileRect/>
          </a:gradFill>
          <a:ln>
            <a:noFill/>
            <a:headEnd type="none" w="med" len="med"/>
            <a:tailEnd type="none" w="med" len="med"/>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54098"/>
          </a:xfrm>
        </p:spPr>
        <p:txBody>
          <a:bodyPr>
            <a:normAutofit/>
          </a:bodyPr>
          <a:lstStyle/>
          <a:p>
            <a:r>
              <a:rPr lang="zh-CN" altLang="en-US" dirty="0" smtClean="0"/>
              <a:t>开发高性能的 </a:t>
            </a:r>
            <a:r>
              <a:rPr lang="en-US" altLang="zh-CN" dirty="0" smtClean="0"/>
              <a:t>SQL</a:t>
            </a:r>
            <a:r>
              <a:rPr lang="zh-CN" altLang="en-US" dirty="0" smtClean="0"/>
              <a:t> </a:t>
            </a:r>
            <a:r>
              <a:rPr lang="en-US" altLang="zh-CN" dirty="0" smtClean="0"/>
              <a:t>CE</a:t>
            </a:r>
            <a:r>
              <a:rPr lang="zh-CN" altLang="en-US" dirty="0" smtClean="0"/>
              <a:t> 应用</a:t>
            </a:r>
            <a:r>
              <a:rPr lang="en-US" altLang="zh-CN" dirty="0" smtClean="0"/>
              <a:t/>
            </a:r>
            <a:br>
              <a:rPr lang="en-US" altLang="zh-CN" dirty="0" smtClean="0"/>
            </a:br>
            <a:r>
              <a:rPr lang="zh-CN" altLang="en-US" sz="2800" dirty="0" smtClean="0">
                <a:solidFill>
                  <a:schemeClr val="accent1"/>
                </a:solidFill>
                <a:latin typeface="+mn-lt"/>
                <a:ea typeface="+mn-ea"/>
                <a:cs typeface="+mn-cs"/>
              </a:rPr>
              <a:t>值得考虑的</a:t>
            </a:r>
            <a:r>
              <a:rPr lang="en-US" altLang="zh-CN" sz="2800" dirty="0" smtClean="0">
                <a:solidFill>
                  <a:schemeClr val="accent1"/>
                </a:solidFill>
                <a:latin typeface="+mn-lt"/>
                <a:ea typeface="+mn-ea"/>
                <a:cs typeface="+mn-cs"/>
              </a:rPr>
              <a:t>…</a:t>
            </a:r>
            <a:endParaRPr lang="en-US" sz="2400" dirty="0">
              <a:solidFill>
                <a:schemeClr val="accent1"/>
              </a:solidFill>
              <a:latin typeface="+mn-lt"/>
              <a:ea typeface="+mn-ea"/>
              <a:cs typeface="+mn-cs"/>
            </a:endParaRPr>
          </a:p>
        </p:txBody>
      </p:sp>
      <p:sp>
        <p:nvSpPr>
          <p:cNvPr id="3" name="Content Placeholder 2"/>
          <p:cNvSpPr>
            <a:spLocks noGrp="1"/>
          </p:cNvSpPr>
          <p:nvPr>
            <p:ph idx="1"/>
          </p:nvPr>
        </p:nvSpPr>
        <p:spPr/>
        <p:txBody>
          <a:bodyPr/>
          <a:lstStyle/>
          <a:p>
            <a:endParaRPr lang="en-US" dirty="0" smtClean="0"/>
          </a:p>
          <a:p>
            <a:r>
              <a:rPr lang="en-US" dirty="0" smtClean="0"/>
              <a:t>SQL </a:t>
            </a:r>
            <a:r>
              <a:rPr lang="en-US" altLang="zh-CN" dirty="0" smtClean="0"/>
              <a:t>Server</a:t>
            </a:r>
            <a:r>
              <a:rPr lang="zh-CN" altLang="en-US" dirty="0" smtClean="0"/>
              <a:t> </a:t>
            </a:r>
            <a:r>
              <a:rPr lang="en-US" altLang="zh-CN" dirty="0" smtClean="0"/>
              <a:t>Compact</a:t>
            </a:r>
            <a:r>
              <a:rPr lang="zh-CN" altLang="en-US" dirty="0" smtClean="0"/>
              <a:t> 版本</a:t>
            </a:r>
            <a:endParaRPr lang="en-US" dirty="0" smtClean="0"/>
          </a:p>
          <a:p>
            <a:r>
              <a:rPr lang="zh-CN" altLang="en-US" dirty="0" smtClean="0"/>
              <a:t>目标部署平台</a:t>
            </a:r>
            <a:endParaRPr lang="en-US" dirty="0" smtClean="0"/>
          </a:p>
          <a:p>
            <a:r>
              <a:rPr lang="zh-CN" altLang="en-US" dirty="0" smtClean="0"/>
              <a:t>数据库连接语句</a:t>
            </a:r>
            <a:endParaRPr lang="en-US" dirty="0" smtClean="0"/>
          </a:p>
          <a:p>
            <a:r>
              <a:rPr lang="zh-CN" altLang="en-US" dirty="0" smtClean="0"/>
              <a:t>缓存数据库连接</a:t>
            </a:r>
            <a:endParaRPr lang="en-US" altLang="zh-CN" dirty="0" smtClean="0"/>
          </a:p>
          <a:p>
            <a:r>
              <a:rPr lang="zh-CN" altLang="en-US" dirty="0" smtClean="0"/>
              <a:t>缓存频繁使用的参考数据</a:t>
            </a:r>
            <a:endParaRPr lang="en-US" dirty="0" smtClean="0"/>
          </a:p>
          <a:p>
            <a:r>
              <a:rPr lang="zh-CN" altLang="en-US" dirty="0" smtClean="0"/>
              <a:t>加密</a:t>
            </a:r>
            <a:endParaRPr lang="en-US" dirty="0" smtClean="0"/>
          </a:p>
          <a:p>
            <a:r>
              <a:rPr lang="zh-CN" altLang="en-US" dirty="0" smtClean="0"/>
              <a:t>将初始数据库和应用程序一起部署</a:t>
            </a:r>
            <a:endParaRPr lang="en-US" altLang="zh-CN" dirty="0" smtClean="0"/>
          </a:p>
          <a:p>
            <a:r>
              <a:rPr lang="zh-CN" altLang="en-US" dirty="0" smtClean="0"/>
              <a:t>数据库维护</a:t>
            </a:r>
            <a:endParaRPr lang="en-US" dirty="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zh-CN" altLang="en-US" dirty="0" smtClean="0"/>
              <a:t>开发高性能的 </a:t>
            </a:r>
            <a:r>
              <a:rPr lang="en-US" altLang="zh-CN" dirty="0" smtClean="0"/>
              <a:t>SQL</a:t>
            </a:r>
            <a:r>
              <a:rPr lang="zh-CN" altLang="en-US" dirty="0" smtClean="0"/>
              <a:t> </a:t>
            </a:r>
            <a:r>
              <a:rPr lang="en-US" altLang="zh-CN" dirty="0" smtClean="0"/>
              <a:t>CE</a:t>
            </a:r>
            <a:r>
              <a:rPr lang="zh-CN" altLang="en-US" dirty="0" smtClean="0"/>
              <a:t> 应用</a:t>
            </a:r>
            <a:r>
              <a:rPr lang="en-US" altLang="zh-CN" dirty="0" smtClean="0"/>
              <a:t/>
            </a:r>
            <a:br>
              <a:rPr lang="en-US" altLang="zh-CN" dirty="0" smtClean="0"/>
            </a:br>
            <a:r>
              <a:rPr lang="zh-CN" altLang="en-US" sz="2800" dirty="0" smtClean="0">
                <a:solidFill>
                  <a:schemeClr val="accent1"/>
                </a:solidFill>
              </a:rPr>
              <a:t>不应该做的</a:t>
            </a:r>
            <a:r>
              <a:rPr lang="en-US" altLang="zh-CN" sz="2800" dirty="0" smtClean="0">
                <a:solidFill>
                  <a:schemeClr val="accent1"/>
                </a:solidFill>
              </a:rPr>
              <a:t>…</a:t>
            </a:r>
            <a:endParaRPr lang="zh-CN" altLang="en-US" dirty="0"/>
          </a:p>
        </p:txBody>
      </p:sp>
      <p:sp>
        <p:nvSpPr>
          <p:cNvPr id="3" name="Content Placeholder 2"/>
          <p:cNvSpPr>
            <a:spLocks noGrp="1"/>
          </p:cNvSpPr>
          <p:nvPr>
            <p:ph idx="1"/>
          </p:nvPr>
        </p:nvSpPr>
        <p:spPr/>
        <p:txBody>
          <a:bodyPr/>
          <a:lstStyle/>
          <a:p>
            <a:endParaRPr lang="en-US" dirty="0" smtClean="0"/>
          </a:p>
          <a:p>
            <a:r>
              <a:rPr lang="zh-CN" altLang="en-US" dirty="0" smtClean="0"/>
              <a:t>将 </a:t>
            </a:r>
            <a:r>
              <a:rPr lang="en-US" altLang="zh-CN" dirty="0" smtClean="0"/>
              <a:t>SQL</a:t>
            </a:r>
            <a:r>
              <a:rPr lang="zh-CN" altLang="en-US" dirty="0" smtClean="0"/>
              <a:t> 语句放在 </a:t>
            </a:r>
            <a:r>
              <a:rPr lang="en-US" altLang="zh-CN" dirty="0" smtClean="0"/>
              <a:t>UI</a:t>
            </a:r>
            <a:r>
              <a:rPr lang="zh-CN" altLang="en-US" dirty="0" smtClean="0"/>
              <a:t> 层</a:t>
            </a:r>
            <a:endParaRPr lang="en-US" dirty="0" smtClean="0"/>
          </a:p>
          <a:p>
            <a:r>
              <a:rPr lang="zh-CN" altLang="en-US" dirty="0" smtClean="0"/>
              <a:t>用字符串拼接的方式构造 </a:t>
            </a:r>
            <a:r>
              <a:rPr lang="en-US" altLang="zh-CN" dirty="0" smtClean="0"/>
              <a:t>SQL</a:t>
            </a:r>
            <a:r>
              <a:rPr lang="zh-CN" altLang="en-US" dirty="0" smtClean="0"/>
              <a:t> 语句</a:t>
            </a:r>
            <a:endParaRPr lang="en-US" dirty="0" smtClean="0"/>
          </a:p>
          <a:p>
            <a:r>
              <a:rPr lang="zh-CN" altLang="en-US" dirty="0" smtClean="0"/>
              <a:t>用 </a:t>
            </a:r>
            <a:r>
              <a:rPr lang="en-US" dirty="0" err="1" smtClean="0"/>
              <a:t>string.Replace</a:t>
            </a:r>
            <a:r>
              <a:rPr lang="en-US" dirty="0" smtClean="0"/>
              <a:t>()</a:t>
            </a:r>
            <a:r>
              <a:rPr lang="zh-CN" altLang="en-US" dirty="0" smtClean="0"/>
              <a:t> 设置参数值</a:t>
            </a:r>
            <a:endParaRPr lang="en-US" dirty="0" smtClean="0"/>
          </a:p>
          <a:p>
            <a:r>
              <a:rPr lang="zh-CN" altLang="en-US" dirty="0" smtClean="0"/>
              <a:t>使用</a:t>
            </a:r>
            <a:r>
              <a:rPr lang="en-US" dirty="0" smtClean="0"/>
              <a:t> </a:t>
            </a:r>
            <a:r>
              <a:rPr lang="en-US" dirty="0" err="1" smtClean="0"/>
              <a:t>SqlCeDataAdapter</a:t>
            </a:r>
            <a:endParaRPr lang="en-US" dirty="0" smtClean="0"/>
          </a:p>
          <a:p>
            <a:r>
              <a:rPr lang="zh-CN" altLang="en-US" dirty="0" smtClean="0"/>
              <a:t>忘记关闭和销毁 </a:t>
            </a:r>
            <a:r>
              <a:rPr lang="en-US" dirty="0" err="1" smtClean="0"/>
              <a:t>SqlCeDataReader</a:t>
            </a:r>
            <a:r>
              <a:rPr lang="zh-CN" altLang="en-US" dirty="0" smtClean="0"/>
              <a:t> 对象</a:t>
            </a:r>
            <a:endParaRPr lang="en-US" dirty="0" smtClean="0"/>
          </a:p>
          <a:p>
            <a:r>
              <a:rPr lang="zh-CN" altLang="en-US" dirty="0" smtClean="0"/>
              <a:t>忘记销毁 </a:t>
            </a:r>
            <a:r>
              <a:rPr lang="en-US" dirty="0" err="1" smtClean="0"/>
              <a:t>SqlCeCommand</a:t>
            </a:r>
            <a:r>
              <a:rPr lang="zh-CN" altLang="en-US" dirty="0" smtClean="0"/>
              <a:t> 对象</a:t>
            </a:r>
            <a:endParaRPr lang="en-US" dirty="0" smtClean="0"/>
          </a:p>
          <a:p>
            <a:r>
              <a:rPr lang="zh-CN" altLang="en-US" dirty="0" smtClean="0"/>
              <a:t>忘记使用</a:t>
            </a:r>
            <a:r>
              <a:rPr lang="en-US" dirty="0" smtClean="0"/>
              <a:t> </a:t>
            </a:r>
            <a:r>
              <a:rPr lang="en-US" dirty="0" err="1" smtClean="0"/>
              <a:t>SqlCeTransaction</a:t>
            </a:r>
            <a:r>
              <a:rPr lang="zh-CN" altLang="en-US" dirty="0" smtClean="0"/>
              <a:t> 进行数据操作</a:t>
            </a:r>
            <a:endParaRPr lang="en-US" dirty="0" smtClean="0"/>
          </a:p>
          <a:p>
            <a:r>
              <a:rPr lang="zh-CN" altLang="en-US" dirty="0" smtClean="0"/>
              <a:t>将</a:t>
            </a:r>
            <a:r>
              <a:rPr lang="en-US" dirty="0" smtClean="0"/>
              <a:t> </a:t>
            </a:r>
            <a:r>
              <a:rPr lang="en-US" dirty="0" err="1" smtClean="0"/>
              <a:t>SqlCeException</a:t>
            </a:r>
            <a:r>
              <a:rPr lang="zh-CN" altLang="en-US" dirty="0" smtClean="0"/>
              <a:t> 异常信息直接展示给用户</a:t>
            </a:r>
            <a:endParaRPr lang="en-US" dirty="0" smtClean="0"/>
          </a:p>
          <a:p>
            <a:r>
              <a:rPr lang="zh-CN" altLang="en-US" dirty="0" smtClean="0"/>
              <a:t>在多个线程中使用同一个数据库连接</a:t>
            </a: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p:txBody>
          <a:bodyPr/>
          <a:lstStyle/>
          <a:p>
            <a:r>
              <a:rPr lang="zh-CN" altLang="en-US" dirty="0" smtClean="0"/>
              <a:t>开发高性能的 </a:t>
            </a:r>
            <a:r>
              <a:rPr lang="en-US" altLang="zh-CN" dirty="0" smtClean="0"/>
              <a:t>SQL</a:t>
            </a:r>
            <a:r>
              <a:rPr lang="zh-CN" altLang="en-US" dirty="0" smtClean="0"/>
              <a:t> </a:t>
            </a:r>
            <a:r>
              <a:rPr lang="en-US" altLang="zh-CN" dirty="0" smtClean="0"/>
              <a:t>CE</a:t>
            </a:r>
            <a:r>
              <a:rPr lang="zh-CN" altLang="en-US" dirty="0" smtClean="0"/>
              <a:t> 应用</a:t>
            </a:r>
            <a:r>
              <a:rPr lang="en-US" altLang="zh-CN" dirty="0" smtClean="0"/>
              <a:t/>
            </a:r>
            <a:br>
              <a:rPr lang="en-US" altLang="zh-CN" dirty="0" smtClean="0"/>
            </a:br>
            <a:r>
              <a:rPr lang="zh-CN" altLang="en-US" sz="2800" dirty="0" smtClean="0">
                <a:solidFill>
                  <a:schemeClr val="accent1"/>
                </a:solidFill>
              </a:rPr>
              <a:t>典型架构</a:t>
            </a:r>
            <a:r>
              <a:rPr lang="en-US" altLang="zh-CN" sz="2800" dirty="0" smtClean="0">
                <a:solidFill>
                  <a:schemeClr val="accent1"/>
                </a:solidFill>
              </a:rPr>
              <a:t>…</a:t>
            </a:r>
            <a:endParaRPr lang="en-US" dirty="0"/>
          </a:p>
        </p:txBody>
      </p:sp>
      <p:sp>
        <p:nvSpPr>
          <p:cNvPr id="18" name="AutoShape 3"/>
          <p:cNvSpPr>
            <a:spLocks noChangeArrowheads="1"/>
          </p:cNvSpPr>
          <p:nvPr/>
        </p:nvSpPr>
        <p:spPr bwMode="ltGray">
          <a:xfrm>
            <a:off x="2820058" y="1147874"/>
            <a:ext cx="3503884" cy="2877716"/>
          </a:xfrm>
          <a:prstGeom prst="roundRect">
            <a:avLst>
              <a:gd name="adj" fmla="val 7032"/>
            </a:avLst>
          </a:prstGeom>
          <a:gradFill flip="none" rotWithShape="1">
            <a:gsLst>
              <a:gs pos="0">
                <a:schemeClr val="accent2">
                  <a:shade val="30000"/>
                  <a:satMod val="115000"/>
                  <a:alpha val="50000"/>
                </a:schemeClr>
              </a:gs>
              <a:gs pos="50000">
                <a:schemeClr val="accent2">
                  <a:shade val="67500"/>
                  <a:satMod val="115000"/>
                  <a:alpha val="60000"/>
                </a:schemeClr>
              </a:gs>
              <a:gs pos="100000">
                <a:schemeClr val="accent2">
                  <a:shade val="100000"/>
                  <a:satMod val="115000"/>
                  <a:alpha val="70000"/>
                </a:schemeClr>
              </a:gs>
            </a:gsLst>
            <a:lin ang="16200000" scaled="1"/>
            <a:tileRect/>
          </a:gradFill>
          <a:ln>
            <a:noFill/>
            <a:headEnd type="none" w="med" len="lg"/>
            <a:tailEnd type="none" w="med" len="lg"/>
          </a:ln>
        </p:spPr>
        <p:style>
          <a:lnRef idx="2">
            <a:schemeClr val="accent6"/>
          </a:lnRef>
          <a:fillRef idx="1">
            <a:schemeClr val="lt1"/>
          </a:fillRef>
          <a:effectRef idx="0">
            <a:schemeClr val="accent6"/>
          </a:effectRef>
          <a:fontRef idx="minor">
            <a:schemeClr val="dk1"/>
          </a:fontRef>
        </p:style>
        <p:txBody>
          <a:bodyPr wrap="none" anchor="t"/>
          <a:lstStyle/>
          <a:p>
            <a:pPr algn="ctr">
              <a:spcBef>
                <a:spcPct val="50000"/>
              </a:spcBef>
            </a:pPr>
            <a:r>
              <a:rPr lang="zh-CN" altLang="en-US" sz="2800" dirty="0" smtClean="0"/>
              <a:t>客户端应用程序</a:t>
            </a:r>
            <a:endParaRPr lang="en-US" sz="2800" dirty="0"/>
          </a:p>
        </p:txBody>
      </p:sp>
      <p:sp>
        <p:nvSpPr>
          <p:cNvPr id="21" name="AutoShape 13"/>
          <p:cNvSpPr>
            <a:spLocks noChangeArrowheads="1"/>
          </p:cNvSpPr>
          <p:nvPr/>
        </p:nvSpPr>
        <p:spPr bwMode="black">
          <a:xfrm>
            <a:off x="3096954" y="1773044"/>
            <a:ext cx="2950092" cy="486549"/>
          </a:xfrm>
          <a:prstGeom prst="roundRect">
            <a:avLst>
              <a:gd name="adj" fmla="val 22791"/>
            </a:avLst>
          </a:prstGeom>
          <a:solidFill>
            <a:schemeClr val="bg1">
              <a:alpha val="30000"/>
            </a:schemeClr>
          </a:solidFill>
          <a:ln>
            <a:noFill/>
            <a:headEnd type="none" w="med" len="lg"/>
            <a:tailEnd type="none" w="med" len="lg"/>
          </a:ln>
        </p:spPr>
        <p:style>
          <a:lnRef idx="2">
            <a:schemeClr val="accent6"/>
          </a:lnRef>
          <a:fillRef idx="1">
            <a:schemeClr val="lt1"/>
          </a:fillRef>
          <a:effectRef idx="0">
            <a:schemeClr val="accent6"/>
          </a:effectRef>
          <a:fontRef idx="minor">
            <a:schemeClr val="dk1"/>
          </a:fontRef>
        </p:style>
        <p:txBody>
          <a:bodyPr wrap="none" anchor="ctr"/>
          <a:lstStyle/>
          <a:p>
            <a:pPr algn="ctr">
              <a:spcBef>
                <a:spcPct val="50000"/>
              </a:spcBef>
            </a:pPr>
            <a:r>
              <a:rPr lang="en-US" sz="2000" dirty="0" smtClean="0">
                <a:solidFill>
                  <a:schemeClr val="tx1"/>
                </a:solidFill>
              </a:rPr>
              <a:t>Presentation</a:t>
            </a:r>
          </a:p>
        </p:txBody>
      </p:sp>
      <p:sp>
        <p:nvSpPr>
          <p:cNvPr id="23" name="AutoShape 15"/>
          <p:cNvSpPr>
            <a:spLocks noChangeArrowheads="1"/>
          </p:cNvSpPr>
          <p:nvPr/>
        </p:nvSpPr>
        <p:spPr bwMode="black">
          <a:xfrm>
            <a:off x="3096954" y="2321193"/>
            <a:ext cx="2950092" cy="486549"/>
          </a:xfrm>
          <a:prstGeom prst="roundRect">
            <a:avLst>
              <a:gd name="adj" fmla="val 28013"/>
            </a:avLst>
          </a:prstGeom>
          <a:solidFill>
            <a:schemeClr val="bg1">
              <a:alpha val="30000"/>
            </a:schemeClr>
          </a:solidFill>
          <a:ln>
            <a:noFill/>
            <a:headEnd type="none" w="med" len="lg"/>
            <a:tailEnd type="none" w="med" len="lg"/>
          </a:ln>
        </p:spPr>
        <p:style>
          <a:lnRef idx="2">
            <a:schemeClr val="accent6"/>
          </a:lnRef>
          <a:fillRef idx="1">
            <a:schemeClr val="lt1"/>
          </a:fillRef>
          <a:effectRef idx="0">
            <a:schemeClr val="accent6"/>
          </a:effectRef>
          <a:fontRef idx="minor">
            <a:schemeClr val="dk1"/>
          </a:fontRef>
        </p:style>
        <p:txBody>
          <a:bodyPr wrap="none" anchor="ctr"/>
          <a:lstStyle/>
          <a:p>
            <a:pPr algn="ctr">
              <a:spcBef>
                <a:spcPct val="50000"/>
              </a:spcBef>
            </a:pPr>
            <a:r>
              <a:rPr lang="en-US" sz="2000" dirty="0" smtClean="0">
                <a:solidFill>
                  <a:schemeClr val="tx1"/>
                </a:solidFill>
              </a:rPr>
              <a:t>Logic</a:t>
            </a:r>
          </a:p>
        </p:txBody>
      </p:sp>
      <p:sp>
        <p:nvSpPr>
          <p:cNvPr id="32" name="AutoShape 15"/>
          <p:cNvSpPr>
            <a:spLocks noChangeArrowheads="1"/>
          </p:cNvSpPr>
          <p:nvPr/>
        </p:nvSpPr>
        <p:spPr bwMode="black">
          <a:xfrm>
            <a:off x="3096954" y="2869342"/>
            <a:ext cx="2950092" cy="486549"/>
          </a:xfrm>
          <a:prstGeom prst="roundRect">
            <a:avLst>
              <a:gd name="adj" fmla="val 28013"/>
            </a:avLst>
          </a:prstGeom>
          <a:solidFill>
            <a:schemeClr val="accent4">
              <a:lumMod val="75000"/>
              <a:alpha val="47000"/>
            </a:schemeClr>
          </a:solidFill>
          <a:ln>
            <a:noFill/>
            <a:headEnd type="none" w="med" len="lg"/>
            <a:tailEnd type="none" w="med" len="lg"/>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50000"/>
              </a:spcBef>
              <a:spcAft>
                <a:spcPct val="0"/>
              </a:spcAft>
            </a:pPr>
            <a:r>
              <a:rPr lang="en-US" sz="2000" dirty="0" smtClean="0">
                <a:solidFill>
                  <a:schemeClr val="tx1"/>
                </a:solidFill>
              </a:rPr>
              <a:t>Data Access</a:t>
            </a:r>
          </a:p>
        </p:txBody>
      </p:sp>
      <p:sp>
        <p:nvSpPr>
          <p:cNvPr id="33" name="AutoShape 15"/>
          <p:cNvSpPr>
            <a:spLocks noChangeArrowheads="1"/>
          </p:cNvSpPr>
          <p:nvPr/>
        </p:nvSpPr>
        <p:spPr bwMode="black">
          <a:xfrm>
            <a:off x="3096954" y="3417491"/>
            <a:ext cx="2950092" cy="486549"/>
          </a:xfrm>
          <a:prstGeom prst="roundRect">
            <a:avLst>
              <a:gd name="adj" fmla="val 28013"/>
            </a:avLst>
          </a:prstGeom>
          <a:solidFill>
            <a:schemeClr val="accent4">
              <a:lumMod val="75000"/>
              <a:alpha val="47000"/>
            </a:schemeClr>
          </a:solidFill>
          <a:ln>
            <a:noFill/>
            <a:headEnd type="none" w="med" len="lg"/>
            <a:tailEnd type="none" w="med" len="lg"/>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50000"/>
              </a:spcBef>
              <a:spcAft>
                <a:spcPct val="0"/>
              </a:spcAft>
            </a:pPr>
            <a:r>
              <a:rPr lang="en-US" sz="2000" dirty="0" smtClean="0">
                <a:solidFill>
                  <a:schemeClr val="tx1"/>
                </a:solidFill>
              </a:rPr>
              <a:t>DB Manager</a:t>
            </a:r>
          </a:p>
        </p:txBody>
      </p:sp>
      <p:pic>
        <p:nvPicPr>
          <p:cNvPr id="3074" name="Picture 2" descr="C:\Documents and Settings\Pennie\My Documents\ACERDATA (D)\Pennie's documents\MS Image\Shapes and Graphics\_WINDOWS SERVER ICONS\Misc\Database cylinder.png"/>
          <p:cNvPicPr>
            <a:picLocks noChangeAspect="1" noChangeArrowheads="1"/>
          </p:cNvPicPr>
          <p:nvPr/>
        </p:nvPicPr>
        <p:blipFill>
          <a:blip r:embed="rId3" cstate="print"/>
          <a:srcRect/>
          <a:stretch>
            <a:fillRect/>
          </a:stretch>
        </p:blipFill>
        <p:spPr bwMode="auto">
          <a:xfrm>
            <a:off x="3593771" y="4527396"/>
            <a:ext cx="1956458" cy="1498910"/>
          </a:xfrm>
          <a:prstGeom prst="rect">
            <a:avLst/>
          </a:prstGeom>
          <a:noFill/>
        </p:spPr>
      </p:pic>
      <p:sp>
        <p:nvSpPr>
          <p:cNvPr id="34" name="Rectangle 33"/>
          <p:cNvSpPr/>
          <p:nvPr/>
        </p:nvSpPr>
        <p:spPr>
          <a:xfrm>
            <a:off x="3635686" y="5184647"/>
            <a:ext cx="1872629" cy="461665"/>
          </a:xfrm>
          <a:prstGeom prst="rect">
            <a:avLst/>
          </a:prstGeom>
        </p:spPr>
        <p:txBody>
          <a:bodyPr wrap="none">
            <a:spAutoFit/>
          </a:bodyPr>
          <a:lstStyle/>
          <a:p>
            <a:pPr algn="ctr" defTabSz="914099" fontAlgn="base">
              <a:spcBef>
                <a:spcPct val="0"/>
              </a:spcBef>
              <a:spcAft>
                <a:spcPct val="0"/>
              </a:spcAft>
            </a:pPr>
            <a:r>
              <a:rPr lang="en-US" sz="2400" b="1" dirty="0" smtClean="0">
                <a:latin typeface="Calibri" pitchFamily="34" charset="0"/>
              </a:rPr>
              <a:t>SQL Compact</a:t>
            </a:r>
          </a:p>
        </p:txBody>
      </p:sp>
      <p:sp>
        <p:nvSpPr>
          <p:cNvPr id="30" name="Down Arrow 29"/>
          <p:cNvSpPr/>
          <p:nvPr/>
        </p:nvSpPr>
        <p:spPr bwMode="black">
          <a:xfrm>
            <a:off x="4276765" y="3999568"/>
            <a:ext cx="590471" cy="884665"/>
          </a:xfrm>
          <a:prstGeom prst="downArrow">
            <a:avLst/>
          </a:prstGeom>
          <a:gradFill flip="none" rotWithShape="1">
            <a:gsLst>
              <a:gs pos="0">
                <a:schemeClr val="accent2">
                  <a:shade val="30000"/>
                  <a:satMod val="115000"/>
                  <a:alpha val="0"/>
                </a:schemeClr>
              </a:gs>
              <a:gs pos="50000">
                <a:schemeClr val="accent2">
                  <a:shade val="67500"/>
                  <a:satMod val="115000"/>
                  <a:alpha val="70000"/>
                </a:schemeClr>
              </a:gs>
              <a:gs pos="100000">
                <a:schemeClr val="accent2">
                  <a:shade val="100000"/>
                  <a:satMod val="115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3" name="TextBox 2"/>
          <p:cNvSpPr txBox="1"/>
          <p:nvPr/>
        </p:nvSpPr>
        <p:spPr>
          <a:xfrm>
            <a:off x="571472" y="1928802"/>
            <a:ext cx="7572428" cy="4847481"/>
          </a:xfrm>
          <a:prstGeom prst="rect">
            <a:avLst/>
          </a:prstGeom>
          <a:noFill/>
        </p:spPr>
        <p:txBody>
          <a:bodyPr wrap="square" rtlCol="0">
            <a:spAutoFit/>
          </a:bodyPr>
          <a:lstStyle/>
          <a:p>
            <a:pPr>
              <a:spcBef>
                <a:spcPct val="0"/>
              </a:spcBef>
              <a:defRPr/>
            </a:pPr>
            <a:r>
              <a:rPr lang="en-US" altLang="zh-CN" sz="2400" dirty="0" smtClean="0">
                <a:solidFill>
                  <a:schemeClr val="bg1"/>
                </a:solidFill>
              </a:rPr>
              <a:t>SQL Server Compact </a:t>
            </a:r>
            <a:r>
              <a:rPr lang="zh-CN" altLang="en-US" sz="2400" dirty="0" smtClean="0">
                <a:solidFill>
                  <a:schemeClr val="bg1"/>
                </a:solidFill>
              </a:rPr>
              <a:t>官方网站</a:t>
            </a:r>
            <a:endParaRPr lang="en-US" altLang="zh-CN" sz="2400" dirty="0" smtClean="0">
              <a:solidFill>
                <a:schemeClr val="bg1"/>
              </a:solidFill>
            </a:endParaRPr>
          </a:p>
          <a:p>
            <a:pPr lvl="1">
              <a:spcBef>
                <a:spcPct val="0"/>
              </a:spcBef>
              <a:buNone/>
              <a:defRPr/>
            </a:pPr>
            <a:r>
              <a:rPr lang="en-US" altLang="zh-CN" sz="2000" b="1" dirty="0" smtClean="0">
                <a:solidFill>
                  <a:srgbClr val="FFC000"/>
                </a:solidFill>
                <a:ea typeface="宋体" pitchFamily="2" charset="-122"/>
                <a:hlinkClick r:id="rId3"/>
              </a:rPr>
              <a:t>www.microsoft.com/sql/compact</a:t>
            </a:r>
            <a:r>
              <a:rPr lang="en-US" altLang="zh-CN" sz="2000" b="1" dirty="0" smtClean="0">
                <a:ea typeface="宋体" pitchFamily="2" charset="-122"/>
              </a:rPr>
              <a:t>  </a:t>
            </a:r>
            <a:r>
              <a:rPr lang="en-US" altLang="zh-CN" b="1" dirty="0" smtClean="0">
                <a:ea typeface="宋体" pitchFamily="2" charset="-122"/>
              </a:rPr>
              <a:t/>
            </a:r>
            <a:br>
              <a:rPr lang="en-US" altLang="zh-CN" b="1" dirty="0" smtClean="0">
                <a:ea typeface="宋体" pitchFamily="2" charset="-122"/>
              </a:rPr>
            </a:br>
            <a:endParaRPr lang="en-US" altLang="zh-CN" sz="900" b="1" dirty="0" smtClean="0">
              <a:ea typeface="宋体" pitchFamily="2" charset="-122"/>
            </a:endParaRPr>
          </a:p>
          <a:p>
            <a:pPr>
              <a:spcBef>
                <a:spcPct val="0"/>
              </a:spcBef>
              <a:defRPr/>
            </a:pPr>
            <a:r>
              <a:rPr lang="en-US" altLang="zh-CN" sz="2400" dirty="0" smtClean="0">
                <a:solidFill>
                  <a:schemeClr val="bg1"/>
                </a:solidFill>
              </a:rPr>
              <a:t>SQL Server Compact </a:t>
            </a:r>
            <a:r>
              <a:rPr lang="zh-CN" altLang="en-US" sz="2400" dirty="0" smtClean="0">
                <a:solidFill>
                  <a:schemeClr val="bg1"/>
                </a:solidFill>
              </a:rPr>
              <a:t>联机丛书</a:t>
            </a:r>
            <a:endParaRPr lang="en-US" altLang="zh-CN" sz="2400" dirty="0" smtClean="0">
              <a:solidFill>
                <a:schemeClr val="bg1"/>
              </a:solidFill>
            </a:endParaRPr>
          </a:p>
          <a:p>
            <a:pPr lvl="1">
              <a:spcBef>
                <a:spcPct val="0"/>
              </a:spcBef>
              <a:buNone/>
              <a:defRPr/>
            </a:pPr>
            <a:r>
              <a:rPr lang="en-US" altLang="zh-CN" sz="2000" b="1" dirty="0" smtClean="0">
                <a:ea typeface="宋体" pitchFamily="2" charset="-122"/>
                <a:hlinkClick r:id="rId4"/>
              </a:rPr>
              <a:t>msdn.microsoft.com/library/ms173053.aspx</a:t>
            </a:r>
            <a:endParaRPr lang="en-US" altLang="zh-CN" sz="2000" b="1" dirty="0" smtClean="0">
              <a:ea typeface="宋体" pitchFamily="2" charset="-122"/>
            </a:endParaRPr>
          </a:p>
          <a:p>
            <a:pPr>
              <a:spcBef>
                <a:spcPct val="0"/>
              </a:spcBef>
              <a:defRPr/>
            </a:pPr>
            <a:r>
              <a:rPr lang="en-US" altLang="zh-CN" sz="2400" dirty="0" smtClean="0">
                <a:solidFill>
                  <a:schemeClr val="bg1"/>
                </a:solidFill>
              </a:rPr>
              <a:t>SQL Server Compact </a:t>
            </a:r>
            <a:r>
              <a:rPr lang="zh-CN" altLang="en-US" sz="2400" dirty="0" smtClean="0">
                <a:solidFill>
                  <a:schemeClr val="bg1"/>
                </a:solidFill>
              </a:rPr>
              <a:t>博客</a:t>
            </a:r>
            <a:endParaRPr lang="en-US" altLang="zh-CN" sz="2400" dirty="0" smtClean="0">
              <a:solidFill>
                <a:schemeClr val="bg1"/>
              </a:solidFill>
            </a:endParaRPr>
          </a:p>
          <a:p>
            <a:pPr lvl="1">
              <a:spcBef>
                <a:spcPct val="0"/>
              </a:spcBef>
              <a:buNone/>
              <a:defRPr/>
            </a:pPr>
            <a:r>
              <a:rPr lang="en-US" altLang="zh-CN" sz="2000" b="1" dirty="0" smtClean="0">
                <a:ea typeface="宋体" pitchFamily="2" charset="-122"/>
                <a:hlinkClick r:id="rId5"/>
              </a:rPr>
              <a:t>blogs.msdn.com/</a:t>
            </a:r>
            <a:r>
              <a:rPr lang="en-US" altLang="zh-CN" sz="2000" b="1" dirty="0" err="1" smtClean="0">
                <a:ea typeface="宋体" pitchFamily="2" charset="-122"/>
                <a:hlinkClick r:id="rId5"/>
              </a:rPr>
              <a:t>sqlservercompact</a:t>
            </a:r>
            <a:endParaRPr lang="en-US" altLang="zh-CN" sz="2000" b="1" dirty="0" smtClean="0">
              <a:ea typeface="宋体" pitchFamily="2" charset="-122"/>
            </a:endParaRPr>
          </a:p>
          <a:p>
            <a:pPr lvl="1">
              <a:spcBef>
                <a:spcPct val="0"/>
              </a:spcBef>
              <a:buNone/>
              <a:defRPr/>
            </a:pPr>
            <a:r>
              <a:rPr lang="en-US" altLang="zh-CN" sz="2000" b="1" dirty="0" smtClean="0">
                <a:ea typeface="宋体" pitchFamily="2" charset="-122"/>
                <a:hlinkClick r:id="rId6"/>
              </a:rPr>
              <a:t>blogs.msdn.com/</a:t>
            </a:r>
            <a:r>
              <a:rPr lang="en-US" altLang="zh-CN" sz="2000" b="1" dirty="0" err="1" smtClean="0">
                <a:ea typeface="宋体" pitchFamily="2" charset="-122"/>
                <a:hlinkClick r:id="rId6"/>
              </a:rPr>
              <a:t>stevelasker</a:t>
            </a:r>
            <a:endParaRPr lang="en-US" altLang="zh-CN" sz="2000" b="1" dirty="0" smtClean="0">
              <a:ea typeface="宋体" pitchFamily="2" charset="-122"/>
            </a:endParaRPr>
          </a:p>
          <a:p>
            <a:pPr lvl="1">
              <a:spcBef>
                <a:spcPct val="0"/>
              </a:spcBef>
              <a:buNone/>
              <a:defRPr/>
            </a:pPr>
            <a:r>
              <a:rPr lang="en-US" altLang="zh-CN" sz="2000" b="1" dirty="0" smtClean="0">
                <a:ea typeface="宋体" pitchFamily="2" charset="-122"/>
                <a:hlinkClick r:id="rId7"/>
              </a:rPr>
              <a:t>upto.cnblogs.com</a:t>
            </a:r>
            <a:endParaRPr lang="en-US" altLang="zh-CN" b="1" dirty="0" smtClean="0">
              <a:ea typeface="宋体" pitchFamily="2" charset="-122"/>
            </a:endParaRPr>
          </a:p>
          <a:p>
            <a:pPr>
              <a:spcBef>
                <a:spcPct val="0"/>
              </a:spcBef>
              <a:defRPr/>
            </a:pPr>
            <a:r>
              <a:rPr lang="en-US" altLang="zh-CN" sz="2400" dirty="0" smtClean="0">
                <a:solidFill>
                  <a:schemeClr val="bg1"/>
                </a:solidFill>
              </a:rPr>
              <a:t>SQL Server Compact </a:t>
            </a:r>
            <a:r>
              <a:rPr lang="zh-CN" altLang="en-US" sz="2400" dirty="0" smtClean="0">
                <a:solidFill>
                  <a:schemeClr val="bg1"/>
                </a:solidFill>
              </a:rPr>
              <a:t>参考资料</a:t>
            </a:r>
            <a:endParaRPr lang="en-US" altLang="zh-CN" sz="2400" dirty="0" smtClean="0">
              <a:solidFill>
                <a:schemeClr val="bg1"/>
              </a:solidFill>
            </a:endParaRPr>
          </a:p>
          <a:p>
            <a:pPr lvl="1">
              <a:spcBef>
                <a:spcPct val="0"/>
              </a:spcBef>
              <a:buNone/>
              <a:defRPr/>
            </a:pPr>
            <a:r>
              <a:rPr lang="en-US" altLang="zh-CN" sz="2000" b="1" dirty="0" smtClean="0">
                <a:hlinkClick r:id="rId8" tooltip="SQL Server Compact 3.5 Overview"/>
              </a:rPr>
              <a:t>SQL Server Compact  Overview</a:t>
            </a:r>
            <a:endParaRPr lang="en-US" altLang="zh-CN" sz="2000" b="1" dirty="0" smtClean="0"/>
          </a:p>
          <a:p>
            <a:pPr lvl="1">
              <a:spcBef>
                <a:spcPct val="0"/>
              </a:spcBef>
              <a:buNone/>
              <a:defRPr/>
            </a:pPr>
            <a:r>
              <a:rPr lang="en-US" altLang="zh-CN" sz="2000" b="1" dirty="0" smtClean="0">
                <a:hlinkClick r:id="rId9" tooltip="SQL Server Compact 3.5 Features Datasheet"/>
              </a:rPr>
              <a:t>SQL Server Compact 3.5 Features Datasheet</a:t>
            </a:r>
            <a:endParaRPr lang="en-US" altLang="zh-CN" sz="2000" b="1" dirty="0" smtClean="0">
              <a:ea typeface="宋体" pitchFamily="2" charset="-122"/>
              <a:hlinkClick r:id="rId10"/>
            </a:endParaRPr>
          </a:p>
          <a:p>
            <a:pPr lvl="1">
              <a:spcBef>
                <a:spcPct val="0"/>
              </a:spcBef>
              <a:buNone/>
              <a:defRPr/>
            </a:pPr>
            <a:r>
              <a:rPr lang="en-US" altLang="zh-CN" sz="2000" b="1" dirty="0" smtClean="0">
                <a:ea typeface="宋体" pitchFamily="2" charset="-122"/>
                <a:hlinkClick r:id="rId10"/>
              </a:rPr>
              <a:t>Choosing Between SQL Compact and SQL Express</a:t>
            </a:r>
            <a:endParaRPr lang="en-US" altLang="zh-CN" sz="2000" b="1" dirty="0" smtClean="0">
              <a:ea typeface="宋体" pitchFamily="2" charset="-122"/>
            </a:endParaRPr>
          </a:p>
          <a:p>
            <a:pPr lvl="1">
              <a:spcBef>
                <a:spcPct val="0"/>
              </a:spcBef>
              <a:buNone/>
              <a:defRPr/>
            </a:pPr>
            <a:r>
              <a:rPr lang="en-US" altLang="zh-CN" sz="2000" b="1" dirty="0" smtClean="0">
                <a:ea typeface="宋体" pitchFamily="2" charset="-122"/>
                <a:hlinkClick r:id="rId11"/>
              </a:rPr>
              <a:t>Data Storage Architecture with SQL Server 2005 Compact</a:t>
            </a:r>
            <a:endParaRPr lang="en-US" altLang="zh-CN" sz="2000" b="1" dirty="0" smtClean="0">
              <a:ea typeface="宋体" pitchFamily="2" charset="-122"/>
            </a:endParaRPr>
          </a:p>
          <a:p>
            <a:endParaRPr lang="zh-CN" altLang="en-US" sz="24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SQL</a:t>
            </a:r>
            <a:r>
              <a:rPr lang="zh-CN" altLang="en-US" dirty="0" smtClean="0"/>
              <a:t> </a:t>
            </a:r>
            <a:r>
              <a:rPr lang="en-US" altLang="zh-CN" dirty="0" smtClean="0"/>
              <a:t>CE </a:t>
            </a:r>
            <a:r>
              <a:rPr lang="zh-CN" altLang="en-US" dirty="0" smtClean="0"/>
              <a:t>查询处理器</a:t>
            </a:r>
            <a:endParaRPr lang="zh-CN" altLang="en-US" dirty="0"/>
          </a:p>
        </p:txBody>
      </p:sp>
      <p:sp>
        <p:nvSpPr>
          <p:cNvPr id="3" name="Content Placeholder 2"/>
          <p:cNvSpPr>
            <a:spLocks noGrp="1"/>
          </p:cNvSpPr>
          <p:nvPr>
            <p:ph idx="1"/>
          </p:nvPr>
        </p:nvSpPr>
        <p:spPr>
          <a:xfrm>
            <a:off x="457200" y="1071546"/>
            <a:ext cx="8229600" cy="4525963"/>
          </a:xfrm>
        </p:spPr>
        <p:txBody>
          <a:bodyPr/>
          <a:lstStyle/>
          <a:p>
            <a:r>
              <a:rPr lang="zh-CN" altLang="en-US" dirty="0" smtClean="0"/>
              <a:t>启发式和最优化的查询处理器</a:t>
            </a:r>
            <a:endParaRPr lang="en-US" altLang="zh-CN" dirty="0" smtClean="0"/>
          </a:p>
          <a:p>
            <a:r>
              <a:rPr lang="zh-CN" altLang="en-US" dirty="0" smtClean="0"/>
              <a:t>启发式</a:t>
            </a:r>
            <a:endParaRPr lang="en-US" altLang="zh-CN" dirty="0" smtClean="0"/>
          </a:p>
          <a:p>
            <a:pPr lvl="1"/>
            <a:r>
              <a:rPr lang="zh-CN" altLang="en-US" sz="2000" dirty="0" smtClean="0"/>
              <a:t>重写查询语句，以获得语义不变且性能更好的执行计划</a:t>
            </a:r>
            <a:endParaRPr lang="en-US" altLang="zh-CN" sz="2000" dirty="0" smtClean="0"/>
          </a:p>
          <a:p>
            <a:pPr lvl="1"/>
            <a:r>
              <a:rPr lang="zh-CN" altLang="en-US" sz="2000" dirty="0" smtClean="0"/>
              <a:t>基于语法</a:t>
            </a:r>
            <a:endParaRPr lang="en-US" altLang="zh-CN" sz="2000" dirty="0" smtClean="0"/>
          </a:p>
          <a:p>
            <a:r>
              <a:rPr lang="zh-CN" altLang="en-US" dirty="0" smtClean="0"/>
              <a:t>基于开销的优化</a:t>
            </a:r>
            <a:endParaRPr lang="en-US" altLang="zh-CN" dirty="0" smtClean="0"/>
          </a:p>
          <a:p>
            <a:pPr lvl="1"/>
            <a:r>
              <a:rPr lang="zh-CN" altLang="en-US" sz="2000" dirty="0" smtClean="0"/>
              <a:t>主要因素</a:t>
            </a:r>
            <a:endParaRPr lang="en-US" altLang="zh-CN" sz="2000" dirty="0" smtClean="0"/>
          </a:p>
          <a:p>
            <a:pPr lvl="2"/>
            <a:r>
              <a:rPr lang="zh-CN" altLang="en-US" sz="1800" dirty="0" smtClean="0"/>
              <a:t>基表扫描类型</a:t>
            </a:r>
            <a:r>
              <a:rPr lang="en-US" altLang="zh-CN" sz="1800" dirty="0" smtClean="0"/>
              <a:t> (</a:t>
            </a:r>
            <a:r>
              <a:rPr lang="zh-CN" altLang="en-US" sz="1800" dirty="0" smtClean="0"/>
              <a:t>文件扫描</a:t>
            </a:r>
            <a:r>
              <a:rPr lang="en-US" altLang="zh-CN" sz="1800" dirty="0" smtClean="0"/>
              <a:t>/</a:t>
            </a:r>
            <a:r>
              <a:rPr lang="zh-CN" altLang="en-US" sz="1800" dirty="0" smtClean="0"/>
              <a:t>索引扫描</a:t>
            </a:r>
            <a:r>
              <a:rPr lang="en-US" altLang="zh-CN" sz="1800" dirty="0" smtClean="0"/>
              <a:t>)</a:t>
            </a:r>
          </a:p>
          <a:p>
            <a:pPr lvl="2"/>
            <a:r>
              <a:rPr lang="zh-CN" altLang="en-US" sz="1800" dirty="0" smtClean="0"/>
              <a:t>索引</a:t>
            </a:r>
            <a:endParaRPr lang="en-US" altLang="zh-CN" sz="1800" dirty="0" smtClean="0"/>
          </a:p>
          <a:p>
            <a:pPr lvl="2"/>
            <a:r>
              <a:rPr lang="zh-CN" altLang="en-US" sz="1800" dirty="0" smtClean="0"/>
              <a:t>联接顺序和算法</a:t>
            </a:r>
            <a:endParaRPr lang="en-US" altLang="zh-CN" sz="1800" dirty="0" smtClean="0"/>
          </a:p>
          <a:p>
            <a:pPr lvl="2"/>
            <a:r>
              <a:rPr lang="zh-CN" altLang="en-US" sz="1800" dirty="0" smtClean="0"/>
              <a:t>排序或过滤的位置</a:t>
            </a:r>
            <a:endParaRPr lang="en-US" altLang="zh-CN" sz="1800" dirty="0" smtClean="0"/>
          </a:p>
          <a:p>
            <a:pPr lvl="1"/>
            <a:r>
              <a:rPr lang="zh-CN" altLang="en-US" sz="2200" dirty="0" smtClean="0"/>
              <a:t>工作原理</a:t>
            </a:r>
            <a:endParaRPr lang="en-US" altLang="zh-CN" sz="2200" dirty="0" smtClean="0"/>
          </a:p>
          <a:p>
            <a:pPr lvl="2"/>
            <a:r>
              <a:rPr lang="zh-CN" altLang="en-US" sz="1800" dirty="0" smtClean="0"/>
              <a:t>遍历从所有执行计划中挑选出来的计划子集</a:t>
            </a:r>
            <a:endParaRPr lang="en-US" altLang="zh-CN" sz="1800" dirty="0" smtClean="0"/>
          </a:p>
          <a:p>
            <a:pPr lvl="2"/>
            <a:r>
              <a:rPr lang="zh-CN" altLang="en-US" sz="1800" dirty="0" smtClean="0"/>
              <a:t>找出估算成本最低的执行计划</a:t>
            </a:r>
            <a:endParaRPr lang="en-US" altLang="zh-CN" sz="1800" dirty="0" smtClean="0"/>
          </a:p>
          <a:p>
            <a:pPr lvl="2"/>
            <a:r>
              <a:rPr lang="zh-CN" altLang="en-US" sz="1800" dirty="0" smtClean="0"/>
              <a:t>生成可执行的数据结构，然后执行计划</a:t>
            </a:r>
            <a:endParaRPr lang="en-US" altLang="zh-CN" sz="1800" dirty="0" smtClean="0"/>
          </a:p>
          <a:p>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查询处理器</a:t>
            </a:r>
            <a:endParaRPr lang="zh-CN" altLang="en-US" dirty="0"/>
          </a:p>
        </p:txBody>
      </p:sp>
      <p:sp>
        <p:nvSpPr>
          <p:cNvPr id="5" name="Rectangle 4"/>
          <p:cNvSpPr/>
          <p:nvPr/>
        </p:nvSpPr>
        <p:spPr bwMode="auto">
          <a:xfrm>
            <a:off x="1131736" y="2285992"/>
            <a:ext cx="1620000" cy="5400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zh-CN" altLang="en-US" sz="2400" i="0" u="none" strike="noStrike" cap="none" normalizeH="0" baseline="0" dirty="0" smtClean="0">
                <a:ln>
                  <a:noFill/>
                </a:ln>
                <a:solidFill>
                  <a:schemeClr val="tx1"/>
                </a:solidFill>
                <a:effectLst/>
                <a:latin typeface="+mn-lt"/>
                <a:cs typeface="Calibri" pitchFamily="34" charset="0"/>
              </a:rPr>
              <a:t>解析</a:t>
            </a:r>
          </a:p>
        </p:txBody>
      </p:sp>
      <p:sp>
        <p:nvSpPr>
          <p:cNvPr id="7" name="Rectangle 6"/>
          <p:cNvSpPr/>
          <p:nvPr/>
        </p:nvSpPr>
        <p:spPr bwMode="auto">
          <a:xfrm>
            <a:off x="1131736" y="3214686"/>
            <a:ext cx="1620000" cy="5400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zh-CN" altLang="en-US" sz="2400" b="0" dirty="0" smtClean="0">
                <a:cs typeface="Calibri" pitchFamily="34" charset="0"/>
              </a:rPr>
              <a:t>编译</a:t>
            </a:r>
          </a:p>
        </p:txBody>
      </p:sp>
      <p:sp>
        <p:nvSpPr>
          <p:cNvPr id="9" name="Rectangle 8"/>
          <p:cNvSpPr/>
          <p:nvPr/>
        </p:nvSpPr>
        <p:spPr bwMode="auto">
          <a:xfrm>
            <a:off x="1131736" y="4143380"/>
            <a:ext cx="1620000" cy="5400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zh-CN" altLang="en-US" sz="2400" i="0" u="none" strike="noStrike" cap="none" normalizeH="0" baseline="0" dirty="0" smtClean="0">
                <a:ln>
                  <a:noFill/>
                </a:ln>
                <a:solidFill>
                  <a:schemeClr val="tx1"/>
                </a:solidFill>
                <a:effectLst/>
                <a:latin typeface="+mn-lt"/>
                <a:cs typeface="Calibri" pitchFamily="34" charset="0"/>
              </a:rPr>
              <a:t>优化</a:t>
            </a:r>
          </a:p>
        </p:txBody>
      </p:sp>
      <p:sp>
        <p:nvSpPr>
          <p:cNvPr id="11" name="Rectangle 10"/>
          <p:cNvSpPr/>
          <p:nvPr/>
        </p:nvSpPr>
        <p:spPr bwMode="auto">
          <a:xfrm>
            <a:off x="1131736" y="5103578"/>
            <a:ext cx="1620000" cy="5400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zh-CN" altLang="en-US" sz="2400" b="0" dirty="0" smtClean="0">
                <a:cs typeface="Calibri" pitchFamily="34" charset="0"/>
              </a:rPr>
              <a:t>执行</a:t>
            </a:r>
          </a:p>
        </p:txBody>
      </p:sp>
      <p:sp>
        <p:nvSpPr>
          <p:cNvPr id="13" name="Rectangle 12"/>
          <p:cNvSpPr/>
          <p:nvPr/>
        </p:nvSpPr>
        <p:spPr bwMode="auto">
          <a:xfrm>
            <a:off x="3629256" y="3138752"/>
            <a:ext cx="2016000" cy="576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zh-CN" altLang="en-US" sz="2400" b="0" dirty="0" smtClean="0">
                <a:cs typeface="Calibri" pitchFamily="34" charset="0"/>
              </a:rPr>
              <a:t>表达式服务</a:t>
            </a:r>
          </a:p>
        </p:txBody>
      </p:sp>
      <p:sp>
        <p:nvSpPr>
          <p:cNvPr id="15" name="Rectangle 14"/>
          <p:cNvSpPr/>
          <p:nvPr/>
        </p:nvSpPr>
        <p:spPr bwMode="auto">
          <a:xfrm>
            <a:off x="3629256" y="4096427"/>
            <a:ext cx="2016000" cy="576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zh-CN" altLang="en-US" sz="2400" b="0" dirty="0" smtClean="0">
                <a:cs typeface="Calibri" pitchFamily="34" charset="0"/>
              </a:rPr>
              <a:t>存储层</a:t>
            </a:r>
          </a:p>
        </p:txBody>
      </p:sp>
      <p:sp>
        <p:nvSpPr>
          <p:cNvPr id="17" name="TextBox 16"/>
          <p:cNvSpPr txBox="1"/>
          <p:nvPr/>
        </p:nvSpPr>
        <p:spPr>
          <a:xfrm>
            <a:off x="1214414" y="1285860"/>
            <a:ext cx="1714512" cy="461665"/>
          </a:xfrm>
          <a:prstGeom prst="rect">
            <a:avLst/>
          </a:prstGeom>
          <a:noFill/>
        </p:spPr>
        <p:txBody>
          <a:bodyPr wrap="square" rtlCol="0">
            <a:spAutoFit/>
          </a:bodyPr>
          <a:lstStyle/>
          <a:p>
            <a:r>
              <a:rPr lang="en-US" altLang="zh-CN" sz="2400" dirty="0" smtClean="0"/>
              <a:t>"SELECT…"</a:t>
            </a:r>
            <a:endParaRPr lang="zh-CN" altLang="en-US" sz="2400" dirty="0"/>
          </a:p>
        </p:txBody>
      </p:sp>
      <p:cxnSp>
        <p:nvCxnSpPr>
          <p:cNvPr id="19" name="Straight Arrow Connector 18"/>
          <p:cNvCxnSpPr/>
          <p:nvPr/>
        </p:nvCxnSpPr>
        <p:spPr bwMode="auto">
          <a:xfrm rot="5400000">
            <a:off x="1658794" y="1983694"/>
            <a:ext cx="540000" cy="1588"/>
          </a:xfrm>
          <a:prstGeom prst="straightConnector1">
            <a:avLst/>
          </a:prstGeom>
          <a:ln>
            <a:solidFill>
              <a:srgbClr val="A6EAF8"/>
            </a:solidFill>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20" name="Straight Arrow Connector 19"/>
          <p:cNvCxnSpPr/>
          <p:nvPr/>
        </p:nvCxnSpPr>
        <p:spPr bwMode="auto">
          <a:xfrm rot="5400000">
            <a:off x="1749588" y="3037496"/>
            <a:ext cx="360000" cy="0"/>
          </a:xfrm>
          <a:prstGeom prst="straightConnector1">
            <a:avLst/>
          </a:prstGeom>
          <a:ln>
            <a:solidFill>
              <a:srgbClr val="A6EAF8"/>
            </a:solidFill>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21" name="Straight Arrow Connector 20"/>
          <p:cNvCxnSpPr/>
          <p:nvPr/>
        </p:nvCxnSpPr>
        <p:spPr bwMode="auto">
          <a:xfrm rot="5400000">
            <a:off x="1749588" y="3963380"/>
            <a:ext cx="360000" cy="0"/>
          </a:xfrm>
          <a:prstGeom prst="straightConnector1">
            <a:avLst/>
          </a:prstGeom>
          <a:ln>
            <a:solidFill>
              <a:srgbClr val="A6EAF8"/>
            </a:solidFill>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22" name="Straight Arrow Connector 21"/>
          <p:cNvCxnSpPr/>
          <p:nvPr/>
        </p:nvCxnSpPr>
        <p:spPr bwMode="auto">
          <a:xfrm rot="5400000">
            <a:off x="1749588" y="4892074"/>
            <a:ext cx="360000" cy="0"/>
          </a:xfrm>
          <a:prstGeom prst="straightConnector1">
            <a:avLst/>
          </a:prstGeom>
          <a:ln>
            <a:solidFill>
              <a:srgbClr val="A6EAF8"/>
            </a:solidFill>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24" name="Elbow Connector 23"/>
          <p:cNvCxnSpPr/>
          <p:nvPr/>
        </p:nvCxnSpPr>
        <p:spPr bwMode="auto">
          <a:xfrm>
            <a:off x="2777494" y="2588058"/>
            <a:ext cx="828000" cy="648000"/>
          </a:xfrm>
          <a:prstGeom prst="bentConnector3">
            <a:avLst>
              <a:gd name="adj1" fmla="val 50000"/>
            </a:avLst>
          </a:prstGeom>
          <a:ln>
            <a:solidFill>
              <a:schemeClr val="accent2">
                <a:lumMod val="40000"/>
                <a:lumOff val="60000"/>
              </a:schemeClr>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bwMode="auto">
          <a:xfrm>
            <a:off x="2777494" y="3364432"/>
            <a:ext cx="828000" cy="0"/>
          </a:xfrm>
          <a:prstGeom prst="straightConnector1">
            <a:avLst/>
          </a:prstGeom>
          <a:ln>
            <a:solidFill>
              <a:schemeClr val="accent2">
                <a:lumMod val="40000"/>
                <a:lumOff val="60000"/>
              </a:schemeClr>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30" name="Elbow Connector 29"/>
          <p:cNvCxnSpPr/>
          <p:nvPr/>
        </p:nvCxnSpPr>
        <p:spPr bwMode="auto">
          <a:xfrm flipV="1">
            <a:off x="2777494" y="3490322"/>
            <a:ext cx="828000" cy="900000"/>
          </a:xfrm>
          <a:prstGeom prst="bentConnector3">
            <a:avLst>
              <a:gd name="adj1" fmla="val 37557"/>
            </a:avLst>
          </a:prstGeom>
          <a:ln>
            <a:solidFill>
              <a:schemeClr val="accent2">
                <a:lumMod val="40000"/>
                <a:lumOff val="60000"/>
              </a:schemeClr>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31" name="Elbow Connector 30"/>
          <p:cNvCxnSpPr/>
          <p:nvPr/>
        </p:nvCxnSpPr>
        <p:spPr bwMode="auto">
          <a:xfrm flipV="1">
            <a:off x="2769626" y="3594950"/>
            <a:ext cx="828000" cy="1620000"/>
          </a:xfrm>
          <a:prstGeom prst="bentConnector3">
            <a:avLst>
              <a:gd name="adj1" fmla="val 57778"/>
            </a:avLst>
          </a:prstGeom>
          <a:ln>
            <a:solidFill>
              <a:schemeClr val="accent2">
                <a:lumMod val="40000"/>
                <a:lumOff val="60000"/>
              </a:schemeClr>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35" name="Elbow Connector 34"/>
          <p:cNvCxnSpPr/>
          <p:nvPr/>
        </p:nvCxnSpPr>
        <p:spPr bwMode="auto">
          <a:xfrm flipV="1">
            <a:off x="2769626" y="4493826"/>
            <a:ext cx="828000" cy="864000"/>
          </a:xfrm>
          <a:prstGeom prst="bentConnector3">
            <a:avLst>
              <a:gd name="adj1" fmla="val 73332"/>
            </a:avLst>
          </a:prstGeom>
          <a:ln>
            <a:solidFill>
              <a:srgbClr val="66FF66"/>
            </a:solidFill>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39" name="Rectangle 38"/>
          <p:cNvSpPr/>
          <p:nvPr/>
        </p:nvSpPr>
        <p:spPr bwMode="auto">
          <a:xfrm>
            <a:off x="6291570" y="3604504"/>
            <a:ext cx="1800000" cy="5760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zh-CN" altLang="en-US" sz="2400" b="0" dirty="0" smtClean="0">
                <a:cs typeface="Calibri" pitchFamily="34" charset="0"/>
              </a:rPr>
              <a:t>类型系统</a:t>
            </a:r>
          </a:p>
        </p:txBody>
      </p:sp>
      <p:cxnSp>
        <p:nvCxnSpPr>
          <p:cNvPr id="41" name="Elbow Connector 40"/>
          <p:cNvCxnSpPr/>
          <p:nvPr/>
        </p:nvCxnSpPr>
        <p:spPr bwMode="auto">
          <a:xfrm>
            <a:off x="5643570" y="3386256"/>
            <a:ext cx="648000" cy="432000"/>
          </a:xfrm>
          <a:prstGeom prst="bentConnector3">
            <a:avLst>
              <a:gd name="adj1" fmla="val 50000"/>
            </a:avLst>
          </a:prstGeom>
          <a:ln>
            <a:solidFill>
              <a:schemeClr val="accent5">
                <a:lumMod val="60000"/>
                <a:lumOff val="40000"/>
              </a:schemeClr>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42" name="Elbow Connector 41"/>
          <p:cNvCxnSpPr/>
          <p:nvPr/>
        </p:nvCxnSpPr>
        <p:spPr bwMode="auto">
          <a:xfrm flipV="1">
            <a:off x="5643570" y="4033132"/>
            <a:ext cx="648000" cy="360000"/>
          </a:xfrm>
          <a:prstGeom prst="bentConnector3">
            <a:avLst>
              <a:gd name="adj1" fmla="val 51469"/>
            </a:avLst>
          </a:prstGeom>
          <a:ln>
            <a:solidFill>
              <a:schemeClr val="accent5">
                <a:lumMod val="60000"/>
                <a:lumOff val="40000"/>
              </a:schemeClr>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44" name="Elbow Connector 43"/>
          <p:cNvCxnSpPr/>
          <p:nvPr/>
        </p:nvCxnSpPr>
        <p:spPr bwMode="auto">
          <a:xfrm>
            <a:off x="2773171" y="3533066"/>
            <a:ext cx="828000" cy="720000"/>
          </a:xfrm>
          <a:prstGeom prst="bentConnector3">
            <a:avLst>
              <a:gd name="adj1" fmla="val 20447"/>
            </a:avLst>
          </a:prstGeom>
          <a:ln>
            <a:solidFill>
              <a:srgbClr val="66FF66"/>
            </a:solidFill>
            <a:headEnd type="none" w="med" len="med"/>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SQL</a:t>
            </a:r>
            <a:r>
              <a:rPr lang="zh-CN" altLang="en-US" dirty="0" smtClean="0"/>
              <a:t> </a:t>
            </a:r>
            <a:r>
              <a:rPr lang="en-US" altLang="zh-CN" dirty="0" smtClean="0"/>
              <a:t>CE</a:t>
            </a:r>
            <a:r>
              <a:rPr lang="zh-CN" altLang="en-US" dirty="0" smtClean="0"/>
              <a:t> 存储引擎</a:t>
            </a:r>
            <a:endParaRPr lang="zh-CN" altLang="en-US" dirty="0"/>
          </a:p>
        </p:txBody>
      </p:sp>
      <p:sp>
        <p:nvSpPr>
          <p:cNvPr id="3" name="Content Placeholder 2"/>
          <p:cNvSpPr>
            <a:spLocks noGrp="1"/>
          </p:cNvSpPr>
          <p:nvPr>
            <p:ph idx="1"/>
          </p:nvPr>
        </p:nvSpPr>
        <p:spPr/>
        <p:txBody>
          <a:bodyPr/>
          <a:lstStyle/>
          <a:p>
            <a:r>
              <a:rPr lang="zh-CN" altLang="en-US" dirty="0" smtClean="0"/>
              <a:t>在</a:t>
            </a:r>
            <a:r>
              <a:rPr lang="en-US" altLang="zh-CN" dirty="0" smtClean="0"/>
              <a:t> v3.1</a:t>
            </a:r>
            <a:r>
              <a:rPr lang="zh-CN" altLang="en-US" dirty="0" smtClean="0"/>
              <a:t> 版中推出全新的存储引擎</a:t>
            </a:r>
            <a:endParaRPr lang="en-US" altLang="zh-CN" dirty="0" smtClean="0"/>
          </a:p>
          <a:p>
            <a:r>
              <a:rPr lang="zh-CN" altLang="en-US" dirty="0" smtClean="0"/>
              <a:t>页大小为</a:t>
            </a:r>
            <a:r>
              <a:rPr lang="en-US" altLang="zh-CN" dirty="0" smtClean="0"/>
              <a:t>4KB</a:t>
            </a:r>
            <a:r>
              <a:rPr lang="zh-CN" altLang="en-US" dirty="0" smtClean="0"/>
              <a:t>，数据库大小为</a:t>
            </a:r>
            <a:r>
              <a:rPr lang="en-US" altLang="zh-CN" dirty="0" smtClean="0"/>
              <a:t>4GB</a:t>
            </a:r>
          </a:p>
          <a:p>
            <a:r>
              <a:rPr lang="zh-CN" altLang="en-US" dirty="0" smtClean="0"/>
              <a:t>确保事务具有原子性、一致性、隔离性和持续性 </a:t>
            </a:r>
            <a:r>
              <a:rPr lang="en-US" altLang="zh-CN" dirty="0" smtClean="0"/>
              <a:t>(ACID)</a:t>
            </a:r>
          </a:p>
          <a:p>
            <a:r>
              <a:rPr lang="zh-CN" altLang="en-US" dirty="0" smtClean="0"/>
              <a:t>支持智能设备</a:t>
            </a:r>
            <a:endParaRPr lang="en-US" altLang="zh-CN" dirty="0" smtClean="0"/>
          </a:p>
          <a:p>
            <a:r>
              <a:rPr lang="zh-CN" altLang="en-US" dirty="0" smtClean="0"/>
              <a:t>行级锁定</a:t>
            </a:r>
            <a:endParaRPr lang="en-US" altLang="zh-CN" dirty="0" smtClean="0"/>
          </a:p>
          <a:p>
            <a:r>
              <a:rPr lang="zh-CN" altLang="en-US" dirty="0" smtClean="0"/>
              <a:t>自动重用空白页</a:t>
            </a:r>
            <a:endParaRPr lang="en-US" altLang="zh-CN" dirty="0" smtClean="0"/>
          </a:p>
          <a:p>
            <a:r>
              <a:rPr lang="zh-CN" altLang="en-US" dirty="0" smtClean="0"/>
              <a:t>提供数据库维护和优化工具</a:t>
            </a: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dirty="0" smtClean="0"/>
              <a:t>来自</a:t>
            </a:r>
            <a:r>
              <a:rPr lang="en-US" altLang="zh-CN" dirty="0" smtClean="0"/>
              <a:t> SQL CE </a:t>
            </a:r>
            <a:r>
              <a:rPr lang="zh-CN" altLang="en-US" dirty="0" smtClean="0"/>
              <a:t>新闻组的帖子</a:t>
            </a:r>
            <a:r>
              <a:rPr lang="en-US" altLang="zh-CN" dirty="0" smtClean="0"/>
              <a:t>:</a:t>
            </a:r>
            <a:endParaRPr lang="zh-CN" altLang="en-US" dirty="0"/>
          </a:p>
        </p:txBody>
      </p:sp>
      <p:sp>
        <p:nvSpPr>
          <p:cNvPr id="7" name="Text Placeholder 8"/>
          <p:cNvSpPr txBox="1">
            <a:spLocks/>
          </p:cNvSpPr>
          <p:nvPr/>
        </p:nvSpPr>
        <p:spPr>
          <a:xfrm>
            <a:off x="71406" y="1372638"/>
            <a:ext cx="8346073" cy="2642454"/>
          </a:xfrm>
          <a:prstGeom prst="rect">
            <a:avLst/>
          </a:prstGeom>
        </p:spPr>
        <p:txBody>
          <a:bodyPr lIns="457200"/>
          <a:lstStyle/>
          <a:p>
            <a:pPr marL="342900" marR="0" lvl="0" indent="-342900" algn="l" defTabSz="914400" rtl="0" eaLnBrk="1" fontAlgn="auto" latinLnBrk="0" hangingPunct="1">
              <a:lnSpc>
                <a:spcPct val="100000"/>
              </a:lnSpc>
              <a:spcBef>
                <a:spcPct val="5000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effectLst/>
              <a:uLnTx/>
              <a:uFillTx/>
              <a:cs typeface="Courier New" pitchFamily="49" charset="0"/>
            </a:endParaRPr>
          </a:p>
          <a:p>
            <a:pPr marL="342900" marR="0" lvl="0" indent="-342900" algn="l" defTabSz="914400" rtl="0" eaLnBrk="1" fontAlgn="auto" latinLnBrk="0" hangingPunct="1">
              <a:lnSpc>
                <a:spcPct val="100000"/>
              </a:lnSpc>
              <a:spcBef>
                <a:spcPct val="50000"/>
              </a:spcBef>
              <a:spcAft>
                <a:spcPts val="0"/>
              </a:spcAft>
              <a:buClrTx/>
              <a:buSzTx/>
              <a:tabLst/>
              <a:defRPr/>
            </a:pPr>
            <a:r>
              <a:rPr lang="en-US" sz="1200" dirty="0" smtClean="0">
                <a:cs typeface="Courier New" pitchFamily="49" charset="0"/>
              </a:rPr>
              <a:t>	</a:t>
            </a:r>
            <a:r>
              <a:rPr kumimoji="0" lang="en-US" sz="1200" b="0" i="0" u="none" strike="noStrike" kern="1200" cap="none" spc="0" normalizeH="0" baseline="0" noProof="0" dirty="0" smtClean="0">
                <a:ln>
                  <a:noFill/>
                </a:ln>
                <a:effectLst/>
                <a:uLnTx/>
                <a:uFillTx/>
                <a:cs typeface="Courier New" pitchFamily="49" charset="0"/>
              </a:rPr>
              <a:t>SELECT IMEI, </a:t>
            </a:r>
            <a:r>
              <a:rPr kumimoji="0" lang="en-US" sz="1200" b="0" i="0" u="none" strike="noStrike" kern="1200" cap="none" spc="0" normalizeH="0" baseline="0" noProof="0" dirty="0" err="1" smtClean="0">
                <a:ln>
                  <a:noFill/>
                </a:ln>
                <a:effectLst/>
                <a:uLnTx/>
                <a:uFillTx/>
                <a:cs typeface="Courier New" pitchFamily="49" charset="0"/>
              </a:rPr>
              <a:t>ProductCode</a:t>
            </a:r>
            <a:r>
              <a:rPr kumimoji="0" lang="en-US" sz="1200" b="0" i="0" u="none" strike="noStrike" kern="1200" cap="none" spc="0" normalizeH="0" baseline="0" noProof="0" dirty="0" smtClean="0">
                <a:ln>
                  <a:noFill/>
                </a:ln>
                <a:effectLst/>
                <a:uLnTx/>
                <a:uFillTx/>
                <a:cs typeface="Courier New" pitchFamily="49" charset="0"/>
              </a:rPr>
              <a:t>, Quantity FROM (SELECT NULL AS IMEI, product AS</a:t>
            </a:r>
            <a:br>
              <a:rPr kumimoji="0" lang="en-US" sz="1200" b="0" i="0" u="none" strike="noStrike" kern="1200" cap="none" spc="0" normalizeH="0" baseline="0" noProof="0" dirty="0" smtClean="0">
                <a:ln>
                  <a:noFill/>
                </a:ln>
                <a:effectLst/>
                <a:uLnTx/>
                <a:uFillTx/>
                <a:cs typeface="Courier New" pitchFamily="49" charset="0"/>
              </a:rPr>
            </a:br>
            <a:r>
              <a:rPr kumimoji="0" lang="en-US" sz="1200" b="0" i="0" u="none" strike="noStrike" kern="1200" cap="none" spc="0" normalizeH="0" baseline="0" noProof="0" dirty="0" err="1" smtClean="0">
                <a:ln>
                  <a:noFill/>
                </a:ln>
                <a:effectLst/>
                <a:uLnTx/>
                <a:uFillTx/>
                <a:cs typeface="Courier New" pitchFamily="49" charset="0"/>
              </a:rPr>
              <a:t>ProductCode</a:t>
            </a:r>
            <a:r>
              <a:rPr kumimoji="0" lang="en-US" sz="1200" b="0" i="0" u="none" strike="noStrike" kern="1200" cap="none" spc="0" normalizeH="0" baseline="0" noProof="0" dirty="0" smtClean="0">
                <a:ln>
                  <a:noFill/>
                </a:ln>
                <a:effectLst/>
                <a:uLnTx/>
                <a:uFillTx/>
                <a:cs typeface="Courier New" pitchFamily="49" charset="0"/>
              </a:rPr>
              <a:t>, (</a:t>
            </a:r>
            <a:r>
              <a:rPr kumimoji="0" lang="en-US" sz="1200" b="0" i="0" u="none" strike="noStrike" kern="1200" cap="none" spc="0" normalizeH="0" baseline="0" noProof="0" dirty="0" err="1" smtClean="0">
                <a:ln>
                  <a:noFill/>
                </a:ln>
                <a:effectLst/>
                <a:uLnTx/>
                <a:uFillTx/>
                <a:cs typeface="Courier New" pitchFamily="49" charset="0"/>
              </a:rPr>
              <a:t>physicalqty</a:t>
            </a:r>
            <a:r>
              <a:rPr kumimoji="0" lang="en-US" sz="1200" b="0" i="0" u="none" strike="noStrike" kern="1200" cap="none" spc="0" normalizeH="0" baseline="0" noProof="0" dirty="0" smtClean="0">
                <a:ln>
                  <a:noFill/>
                </a:ln>
                <a:effectLst/>
                <a:uLnTx/>
                <a:uFillTx/>
                <a:cs typeface="Courier New" pitchFamily="49" charset="0"/>
              </a:rPr>
              <a:t> - </a:t>
            </a:r>
            <a:r>
              <a:rPr kumimoji="0" lang="en-US" sz="1200" b="0" i="0" u="none" strike="noStrike" kern="1200" cap="none" spc="0" normalizeH="0" baseline="0" noProof="0" dirty="0" err="1" smtClean="0">
                <a:ln>
                  <a:noFill/>
                </a:ln>
                <a:effectLst/>
                <a:uLnTx/>
                <a:uFillTx/>
                <a:cs typeface="Courier New" pitchFamily="49" charset="0"/>
              </a:rPr>
              <a:t>allocatedqty</a:t>
            </a:r>
            <a:r>
              <a:rPr kumimoji="0" lang="en-US" sz="1200" b="0" i="0" u="none" strike="noStrike" kern="1200" cap="none" spc="0" normalizeH="0" baseline="0" noProof="0" dirty="0" smtClean="0">
                <a:ln>
                  <a:noFill/>
                </a:ln>
                <a:effectLst/>
                <a:uLnTx/>
                <a:uFillTx/>
                <a:cs typeface="Courier New" pitchFamily="49" charset="0"/>
              </a:rPr>
              <a:t>) AS Quantity FROM </a:t>
            </a:r>
            <a:r>
              <a:rPr kumimoji="0" lang="en-US" sz="1200" b="0" i="0" u="none" strike="noStrike" kern="1200" cap="none" spc="0" normalizeH="0" baseline="0" noProof="0" dirty="0" err="1" smtClean="0">
                <a:ln>
                  <a:noFill/>
                </a:ln>
                <a:effectLst/>
                <a:uLnTx/>
                <a:uFillTx/>
                <a:cs typeface="Courier New" pitchFamily="49" charset="0"/>
              </a:rPr>
              <a:t>importstock</a:t>
            </a:r>
            <a:r>
              <a:rPr kumimoji="0" lang="en-US" sz="1200" b="0" i="0" u="none" strike="noStrike" kern="1200" cap="none" spc="0" normalizeH="0" baseline="0" noProof="0" dirty="0" smtClean="0">
                <a:ln>
                  <a:noFill/>
                </a:ln>
                <a:effectLst/>
                <a:uLnTx/>
                <a:uFillTx/>
                <a:cs typeface="Courier New" pitchFamily="49" charset="0"/>
              </a:rPr>
              <a:t/>
            </a:r>
            <a:br>
              <a:rPr kumimoji="0" lang="en-US" sz="1200" b="0" i="0" u="none" strike="noStrike" kern="1200" cap="none" spc="0" normalizeH="0" baseline="0" noProof="0" dirty="0" smtClean="0">
                <a:ln>
                  <a:noFill/>
                </a:ln>
                <a:effectLst/>
                <a:uLnTx/>
                <a:uFillTx/>
                <a:cs typeface="Courier New" pitchFamily="49" charset="0"/>
              </a:rPr>
            </a:br>
            <a:r>
              <a:rPr kumimoji="0" lang="en-US" sz="1200" b="0" i="0" u="none" strike="noStrike" kern="1200" cap="none" spc="0" normalizeH="0" baseline="0" noProof="0" dirty="0" smtClean="0">
                <a:ln>
                  <a:noFill/>
                </a:ln>
                <a:effectLst/>
                <a:uLnTx/>
                <a:uFillTx/>
                <a:cs typeface="Courier New" pitchFamily="49" charset="0"/>
              </a:rPr>
              <a:t>WHERE (NOT </a:t>
            </a:r>
            <a:r>
              <a:rPr kumimoji="0" lang="en-US" sz="1200" b="0" i="0" u="none" strike="noStrike" kern="1200" cap="none" spc="0" normalizeH="0" baseline="0" noProof="0" dirty="0" err="1" smtClean="0">
                <a:ln>
                  <a:noFill/>
                </a:ln>
                <a:effectLst/>
                <a:uLnTx/>
                <a:uFillTx/>
                <a:cs typeface="Courier New" pitchFamily="49" charset="0"/>
              </a:rPr>
              <a:t>mpstype</a:t>
            </a:r>
            <a:r>
              <a:rPr kumimoji="0" lang="en-US" sz="1200" b="0" i="0" u="none" strike="noStrike" kern="1200" cap="none" spc="0" normalizeH="0" baseline="0" noProof="0" dirty="0" smtClean="0">
                <a:ln>
                  <a:noFill/>
                </a:ln>
                <a:effectLst/>
                <a:uLnTx/>
                <a:uFillTx/>
                <a:cs typeface="Courier New" pitchFamily="49" charset="0"/>
              </a:rPr>
              <a:t> IN(N'U', N'C', N'M', N'X', N'Y', N'P')) AND product IN</a:t>
            </a:r>
            <a:br>
              <a:rPr kumimoji="0" lang="en-US" sz="1200" b="0" i="0" u="none" strike="noStrike" kern="1200" cap="none" spc="0" normalizeH="0" baseline="0" noProof="0" dirty="0" smtClean="0">
                <a:ln>
                  <a:noFill/>
                </a:ln>
                <a:effectLst/>
                <a:uLnTx/>
                <a:uFillTx/>
                <a:cs typeface="Courier New" pitchFamily="49" charset="0"/>
              </a:rPr>
            </a:br>
            <a:r>
              <a:rPr kumimoji="0" lang="en-US" sz="1200" b="0" i="0" u="none" strike="noStrike" kern="1200" cap="none" spc="0" normalizeH="0" baseline="0" noProof="0" dirty="0" smtClean="0">
                <a:ln>
                  <a:noFill/>
                </a:ln>
                <a:effectLst/>
                <a:uLnTx/>
                <a:uFillTx/>
                <a:cs typeface="Courier New" pitchFamily="49" charset="0"/>
              </a:rPr>
              <a:t>(SELECT </a:t>
            </a:r>
            <a:r>
              <a:rPr kumimoji="0" lang="en-US" sz="1200" b="0" i="0" u="none" strike="noStrike" kern="1200" cap="none" spc="0" normalizeH="0" baseline="0" noProof="0" dirty="0" err="1" smtClean="0">
                <a:ln>
                  <a:noFill/>
                </a:ln>
                <a:effectLst/>
                <a:uLnTx/>
                <a:uFillTx/>
                <a:cs typeface="Courier New" pitchFamily="49" charset="0"/>
              </a:rPr>
              <a:t>ProductCode</a:t>
            </a:r>
            <a:r>
              <a:rPr kumimoji="0" lang="en-US" sz="1200" b="0" i="0" u="none" strike="noStrike" kern="1200" cap="none" spc="0" normalizeH="0" baseline="0" noProof="0" dirty="0" smtClean="0">
                <a:ln>
                  <a:noFill/>
                </a:ln>
                <a:effectLst/>
                <a:uLnTx/>
                <a:uFillTx/>
                <a:cs typeface="Courier New" pitchFamily="49" charset="0"/>
              </a:rPr>
              <a:t> FROM (SELECT </a:t>
            </a:r>
            <a:r>
              <a:rPr kumimoji="0" lang="en-US" sz="1200" b="0" i="0" u="none" strike="noStrike" kern="1200" cap="none" spc="0" normalizeH="0" baseline="0" noProof="0" dirty="0" err="1" smtClean="0">
                <a:ln>
                  <a:noFill/>
                </a:ln>
                <a:effectLst/>
                <a:uLnTx/>
                <a:uFillTx/>
                <a:cs typeface="Courier New" pitchFamily="49" charset="0"/>
              </a:rPr>
              <a:t>importstock.product</a:t>
            </a:r>
            <a:r>
              <a:rPr kumimoji="0" lang="en-US" sz="1200" b="0" i="0" u="none" strike="noStrike" kern="1200" cap="none" spc="0" normalizeH="0" baseline="0" noProof="0" dirty="0" smtClean="0">
                <a:ln>
                  <a:noFill/>
                </a:ln>
                <a:effectLst/>
                <a:uLnTx/>
                <a:uFillTx/>
                <a:cs typeface="Courier New" pitchFamily="49" charset="0"/>
              </a:rPr>
              <a:t> AS </a:t>
            </a:r>
            <a:r>
              <a:rPr kumimoji="0" lang="en-US" sz="1200" b="0" i="0" u="none" strike="noStrike" kern="1200" cap="none" spc="0" normalizeH="0" baseline="0" noProof="0" dirty="0" err="1" smtClean="0">
                <a:ln>
                  <a:noFill/>
                </a:ln>
                <a:effectLst/>
                <a:uLnTx/>
                <a:uFillTx/>
                <a:cs typeface="Courier New" pitchFamily="49" charset="0"/>
              </a:rPr>
              <a:t>ProductCode</a:t>
            </a:r>
            <a:r>
              <a:rPr kumimoji="0" lang="en-US" sz="1200" b="0" i="0" u="none" strike="noStrike" kern="1200" cap="none" spc="0" normalizeH="0" baseline="0" noProof="0" dirty="0" smtClean="0">
                <a:ln>
                  <a:noFill/>
                </a:ln>
                <a:effectLst/>
                <a:uLnTx/>
                <a:uFillTx/>
                <a:cs typeface="Courier New" pitchFamily="49" charset="0"/>
              </a:rPr>
              <a:t> FROM</a:t>
            </a:r>
            <a:br>
              <a:rPr kumimoji="0" lang="en-US" sz="1200" b="0" i="0" u="none" strike="noStrike" kern="1200" cap="none" spc="0" normalizeH="0" baseline="0" noProof="0" dirty="0" smtClean="0">
                <a:ln>
                  <a:noFill/>
                </a:ln>
                <a:effectLst/>
                <a:uLnTx/>
                <a:uFillTx/>
                <a:cs typeface="Courier New" pitchFamily="49" charset="0"/>
              </a:rPr>
            </a:br>
            <a:r>
              <a:rPr kumimoji="0" lang="en-US" sz="1200" b="0" i="0" u="none" strike="noStrike" kern="1200" cap="none" spc="0" normalizeH="0" baseline="0" noProof="0" dirty="0" err="1" smtClean="0">
                <a:ln>
                  <a:noFill/>
                </a:ln>
                <a:effectLst/>
                <a:uLnTx/>
                <a:uFillTx/>
                <a:cs typeface="Courier New" pitchFamily="49" charset="0"/>
              </a:rPr>
              <a:t>StockCountSchedule</a:t>
            </a:r>
            <a:r>
              <a:rPr kumimoji="0" lang="en-US" sz="1200" b="0" i="0" u="none" strike="noStrike" kern="1200" cap="none" spc="0" normalizeH="0" baseline="0" noProof="0" dirty="0" smtClean="0">
                <a:ln>
                  <a:noFill/>
                </a:ln>
                <a:effectLst/>
                <a:uLnTx/>
                <a:uFillTx/>
                <a:cs typeface="Courier New" pitchFamily="49" charset="0"/>
              </a:rPr>
              <a:t> INNER JOIN </a:t>
            </a:r>
            <a:r>
              <a:rPr kumimoji="0" lang="en-US" sz="1200" b="0" i="0" u="none" strike="noStrike" kern="1200" cap="none" spc="0" normalizeH="0" baseline="0" noProof="0" dirty="0" err="1" smtClean="0">
                <a:ln>
                  <a:noFill/>
                </a:ln>
                <a:effectLst/>
                <a:uLnTx/>
                <a:uFillTx/>
                <a:cs typeface="Courier New" pitchFamily="49" charset="0"/>
              </a:rPr>
              <a:t>StockCountProductCategories</a:t>
            </a:r>
            <a:r>
              <a:rPr kumimoji="0" lang="en-US" sz="1200" b="0" i="0" u="none" strike="noStrike" kern="1200" cap="none" spc="0" normalizeH="0" baseline="0" noProof="0" dirty="0" smtClean="0">
                <a:ln>
                  <a:noFill/>
                </a:ln>
                <a:effectLst/>
                <a:uLnTx/>
                <a:uFillTx/>
                <a:cs typeface="Courier New" pitchFamily="49" charset="0"/>
              </a:rPr>
              <a:t> ON</a:t>
            </a:r>
            <a:br>
              <a:rPr kumimoji="0" lang="en-US" sz="1200" b="0" i="0" u="none" strike="noStrike" kern="1200" cap="none" spc="0" normalizeH="0" baseline="0" noProof="0" dirty="0" smtClean="0">
                <a:ln>
                  <a:noFill/>
                </a:ln>
                <a:effectLst/>
                <a:uLnTx/>
                <a:uFillTx/>
                <a:cs typeface="Courier New" pitchFamily="49" charset="0"/>
              </a:rPr>
            </a:br>
            <a:r>
              <a:rPr kumimoji="0" lang="en-US" sz="1200" b="0" i="0" u="none" strike="noStrike" kern="1200" cap="none" spc="0" normalizeH="0" baseline="0" noProof="0" dirty="0" smtClean="0">
                <a:ln>
                  <a:noFill/>
                </a:ln>
                <a:effectLst/>
                <a:uLnTx/>
                <a:uFillTx/>
                <a:cs typeface="Courier New" pitchFamily="49" charset="0"/>
              </a:rPr>
              <a:t>(StockCountSchedule.ID = StockCountProductCategories.ID) INNER JOIN</a:t>
            </a:r>
            <a:br>
              <a:rPr kumimoji="0" lang="en-US" sz="1200" b="0" i="0" u="none" strike="noStrike" kern="1200" cap="none" spc="0" normalizeH="0" baseline="0" noProof="0" dirty="0" smtClean="0">
                <a:ln>
                  <a:noFill/>
                </a:ln>
                <a:effectLst/>
                <a:uLnTx/>
                <a:uFillTx/>
                <a:cs typeface="Courier New" pitchFamily="49" charset="0"/>
              </a:rPr>
            </a:br>
            <a:r>
              <a:rPr kumimoji="0" lang="en-US" sz="1200" b="0" i="0" u="none" strike="noStrike" kern="1200" cap="none" spc="0" normalizeH="0" baseline="0" noProof="0" dirty="0" err="1" smtClean="0">
                <a:ln>
                  <a:noFill/>
                </a:ln>
                <a:effectLst/>
                <a:uLnTx/>
                <a:uFillTx/>
                <a:cs typeface="Courier New" pitchFamily="49" charset="0"/>
              </a:rPr>
              <a:t>importstock</a:t>
            </a:r>
            <a:r>
              <a:rPr kumimoji="0" lang="en-US" sz="1200" b="0" i="0" u="none" strike="noStrike" kern="1200" cap="none" spc="0" normalizeH="0" baseline="0" noProof="0" dirty="0" smtClean="0">
                <a:ln>
                  <a:noFill/>
                </a:ln>
                <a:effectLst/>
                <a:uLnTx/>
                <a:uFillTx/>
                <a:cs typeface="Courier New" pitchFamily="49" charset="0"/>
              </a:rPr>
              <a:t> ON (</a:t>
            </a:r>
            <a:r>
              <a:rPr kumimoji="0" lang="en-US" sz="1200" b="0" i="0" u="none" strike="noStrike" kern="1200" cap="none" spc="0" normalizeH="0" baseline="0" noProof="0" dirty="0" err="1" smtClean="0">
                <a:ln>
                  <a:noFill/>
                </a:ln>
                <a:effectLst/>
                <a:uLnTx/>
                <a:uFillTx/>
                <a:cs typeface="Courier New" pitchFamily="49" charset="0"/>
              </a:rPr>
              <a:t>StockCountProductCategories.Product_Type</a:t>
            </a:r>
            <a:r>
              <a:rPr kumimoji="0" lang="en-US" sz="1200" b="0" i="0" u="none" strike="noStrike" kern="1200" cap="none" spc="0" normalizeH="0" baseline="0" noProof="0" dirty="0" smtClean="0">
                <a:ln>
                  <a:noFill/>
                </a:ln>
                <a:effectLst/>
                <a:uLnTx/>
                <a:uFillTx/>
                <a:cs typeface="Courier New" pitchFamily="49" charset="0"/>
              </a:rPr>
              <a:t> =</a:t>
            </a:r>
            <a:br>
              <a:rPr kumimoji="0" lang="en-US" sz="1200" b="0" i="0" u="none" strike="noStrike" kern="1200" cap="none" spc="0" normalizeH="0" baseline="0" noProof="0" dirty="0" smtClean="0">
                <a:ln>
                  <a:noFill/>
                </a:ln>
                <a:effectLst/>
                <a:uLnTx/>
                <a:uFillTx/>
                <a:cs typeface="Courier New" pitchFamily="49" charset="0"/>
              </a:rPr>
            </a:br>
            <a:r>
              <a:rPr kumimoji="0" lang="en-US" sz="1200" b="0" i="0" u="none" strike="noStrike" kern="1200" cap="none" spc="0" normalizeH="0" baseline="0" noProof="0" dirty="0" err="1" smtClean="0">
                <a:ln>
                  <a:noFill/>
                </a:ln>
                <a:effectLst/>
                <a:uLnTx/>
                <a:uFillTx/>
                <a:cs typeface="Courier New" pitchFamily="49" charset="0"/>
              </a:rPr>
              <a:t>importstock.product_type</a:t>
            </a:r>
            <a:r>
              <a:rPr kumimoji="0" lang="en-US" sz="1200" b="0" i="0" u="none" strike="noStrike" kern="1200" cap="none" spc="0" normalizeH="0" baseline="0" noProof="0" dirty="0" smtClean="0">
                <a:ln>
                  <a:noFill/>
                </a:ln>
                <a:effectLst/>
                <a:uLnTx/>
                <a:uFillTx/>
                <a:cs typeface="Courier New" pitchFamily="49" charset="0"/>
              </a:rPr>
              <a:t>) WHERE (</a:t>
            </a:r>
            <a:r>
              <a:rPr kumimoji="0" lang="en-US" sz="1200" b="0" i="0" u="none" strike="noStrike" kern="1200" cap="none" spc="0" normalizeH="0" baseline="0" noProof="0" dirty="0" err="1" smtClean="0">
                <a:ln>
                  <a:noFill/>
                </a:ln>
                <a:effectLst/>
                <a:uLnTx/>
                <a:uFillTx/>
                <a:cs typeface="Courier New" pitchFamily="49" charset="0"/>
              </a:rPr>
              <a:t>StockCountSchedule.IsRecount</a:t>
            </a:r>
            <a:r>
              <a:rPr kumimoji="0" lang="en-US" sz="1200" b="0" i="0" u="none" strike="noStrike" kern="1200" cap="none" spc="0" normalizeH="0" baseline="0" noProof="0" dirty="0" smtClean="0">
                <a:ln>
                  <a:noFill/>
                </a:ln>
                <a:effectLst/>
                <a:uLnTx/>
                <a:uFillTx/>
                <a:cs typeface="Courier New" pitchFamily="49" charset="0"/>
              </a:rPr>
              <a:t> = 0) AND</a:t>
            </a:r>
            <a:br>
              <a:rPr kumimoji="0" lang="en-US" sz="1200" b="0" i="0" u="none" strike="noStrike" kern="1200" cap="none" spc="0" normalizeH="0" baseline="0" noProof="0" dirty="0" smtClean="0">
                <a:ln>
                  <a:noFill/>
                </a:ln>
                <a:effectLst/>
                <a:uLnTx/>
                <a:uFillTx/>
                <a:cs typeface="Courier New" pitchFamily="49" charset="0"/>
              </a:rPr>
            </a:br>
            <a:r>
              <a:rPr kumimoji="0" lang="en-US" sz="1200" b="0" i="0" u="none" strike="noStrike" kern="1200" cap="none" spc="0" normalizeH="0" baseline="0" noProof="0" dirty="0" smtClean="0">
                <a:ln>
                  <a:noFill/>
                </a:ln>
                <a:effectLst/>
                <a:uLnTx/>
                <a:uFillTx/>
                <a:cs typeface="Courier New" pitchFamily="49" charset="0"/>
              </a:rPr>
              <a:t>(StockCountSchedule.ID = 121231) UNION SELECT </a:t>
            </a:r>
            <a:r>
              <a:rPr kumimoji="0" lang="en-US" sz="1200" b="0" i="0" u="none" strike="noStrike" kern="1200" cap="none" spc="0" normalizeH="0" baseline="0" noProof="0" dirty="0" err="1" smtClean="0">
                <a:ln>
                  <a:noFill/>
                </a:ln>
                <a:effectLst/>
                <a:uLnTx/>
                <a:uFillTx/>
                <a:cs typeface="Courier New" pitchFamily="49" charset="0"/>
              </a:rPr>
              <a:t>ProductCode</a:t>
            </a:r>
            <a:r>
              <a:rPr kumimoji="0" lang="en-US" sz="1200" b="0" i="0" u="none" strike="noStrike" kern="1200" cap="none" spc="0" normalizeH="0" baseline="0" noProof="0" dirty="0" smtClean="0">
                <a:ln>
                  <a:noFill/>
                </a:ln>
                <a:effectLst/>
                <a:uLnTx/>
                <a:uFillTx/>
                <a:cs typeface="Courier New" pitchFamily="49" charset="0"/>
              </a:rPr>
              <a:t> FROM</a:t>
            </a:r>
            <a:br>
              <a:rPr kumimoji="0" lang="en-US" sz="1200" b="0" i="0" u="none" strike="noStrike" kern="1200" cap="none" spc="0" normalizeH="0" baseline="0" noProof="0" dirty="0" smtClean="0">
                <a:ln>
                  <a:noFill/>
                </a:ln>
                <a:effectLst/>
                <a:uLnTx/>
                <a:uFillTx/>
                <a:cs typeface="Courier New" pitchFamily="49" charset="0"/>
              </a:rPr>
            </a:br>
            <a:r>
              <a:rPr kumimoji="0" lang="en-US" sz="1200" b="0" i="0" u="none" strike="noStrike" kern="1200" cap="none" spc="0" normalizeH="0" baseline="0" noProof="0" dirty="0" err="1" smtClean="0">
                <a:ln>
                  <a:noFill/>
                </a:ln>
                <a:effectLst/>
                <a:uLnTx/>
                <a:uFillTx/>
                <a:cs typeface="Courier New" pitchFamily="49" charset="0"/>
              </a:rPr>
              <a:t>StockCountSchedule</a:t>
            </a:r>
            <a:r>
              <a:rPr kumimoji="0" lang="en-US" sz="1200" b="0" i="0" u="none" strike="noStrike" kern="1200" cap="none" spc="0" normalizeH="0" baseline="0" noProof="0" dirty="0" smtClean="0">
                <a:ln>
                  <a:noFill/>
                </a:ln>
                <a:effectLst/>
                <a:uLnTx/>
                <a:uFillTx/>
                <a:cs typeface="Courier New" pitchFamily="49" charset="0"/>
              </a:rPr>
              <a:t> INNER JOIN </a:t>
            </a:r>
            <a:r>
              <a:rPr kumimoji="0" lang="en-US" sz="1200" b="0" i="0" u="none" strike="noStrike" kern="1200" cap="none" spc="0" normalizeH="0" baseline="0" noProof="0" dirty="0" err="1" smtClean="0">
                <a:ln>
                  <a:noFill/>
                </a:ln>
                <a:effectLst/>
                <a:uLnTx/>
                <a:uFillTx/>
                <a:cs typeface="Courier New" pitchFamily="49" charset="0"/>
              </a:rPr>
              <a:t>CrossDevice_ProductsToRecount</a:t>
            </a:r>
            <a:r>
              <a:rPr kumimoji="0" lang="en-US" sz="1200" b="0" i="0" u="none" strike="noStrike" kern="1200" cap="none" spc="0" normalizeH="0" baseline="0" noProof="0" dirty="0" smtClean="0">
                <a:ln>
                  <a:noFill/>
                </a:ln>
                <a:effectLst/>
                <a:uLnTx/>
                <a:uFillTx/>
                <a:cs typeface="Courier New" pitchFamily="49" charset="0"/>
              </a:rPr>
              <a:t> ON</a:t>
            </a:r>
            <a:br>
              <a:rPr kumimoji="0" lang="en-US" sz="1200" b="0" i="0" u="none" strike="noStrike" kern="1200" cap="none" spc="0" normalizeH="0" baseline="0" noProof="0" dirty="0" smtClean="0">
                <a:ln>
                  <a:noFill/>
                </a:ln>
                <a:effectLst/>
                <a:uLnTx/>
                <a:uFillTx/>
                <a:cs typeface="Courier New" pitchFamily="49" charset="0"/>
              </a:rPr>
            </a:br>
            <a:r>
              <a:rPr kumimoji="0" lang="en-US" sz="1200" b="0" i="0" u="none" strike="noStrike" kern="1200" cap="none" spc="0" normalizeH="0" baseline="0" noProof="0" dirty="0" smtClean="0">
                <a:ln>
                  <a:noFill/>
                </a:ln>
                <a:effectLst/>
                <a:uLnTx/>
                <a:uFillTx/>
                <a:cs typeface="Courier New" pitchFamily="49" charset="0"/>
              </a:rPr>
              <a:t>(StockCountSchedule.ID = </a:t>
            </a:r>
            <a:r>
              <a:rPr kumimoji="0" lang="en-US" sz="1200" b="0" i="0" u="none" strike="noStrike" kern="1200" cap="none" spc="0" normalizeH="0" baseline="0" noProof="0" dirty="0" err="1" smtClean="0">
                <a:ln>
                  <a:noFill/>
                </a:ln>
                <a:effectLst/>
                <a:uLnTx/>
                <a:uFillTx/>
                <a:cs typeface="Courier New" pitchFamily="49" charset="0"/>
              </a:rPr>
              <a:t>CrossDevice_ProductsToRecount.StockCountID</a:t>
            </a:r>
            <a:r>
              <a:rPr kumimoji="0" lang="en-US" sz="1200" b="0" i="0" u="none" strike="noStrike" kern="1200" cap="none" spc="0" normalizeH="0" baseline="0" noProof="0" dirty="0" smtClean="0">
                <a:ln>
                  <a:noFill/>
                </a:ln>
                <a:effectLst/>
                <a:uLnTx/>
                <a:uFillTx/>
                <a:cs typeface="Courier New" pitchFamily="49" charset="0"/>
              </a:rPr>
              <a:t>) WHERE</a:t>
            </a:r>
            <a:br>
              <a:rPr kumimoji="0" lang="en-US" sz="1200" b="0" i="0" u="none" strike="noStrike" kern="1200" cap="none" spc="0" normalizeH="0" baseline="0" noProof="0" dirty="0" smtClean="0">
                <a:ln>
                  <a:noFill/>
                </a:ln>
                <a:effectLst/>
                <a:uLnTx/>
                <a:uFillTx/>
                <a:cs typeface="Courier New" pitchFamily="49" charset="0"/>
              </a:rPr>
            </a:br>
            <a:r>
              <a:rPr kumimoji="0" lang="en-US" sz="1200" b="0" i="0" u="none" strike="noStrike" kern="1200" cap="none" spc="0" normalizeH="0" baseline="0" noProof="0" dirty="0" smtClean="0">
                <a:ln>
                  <a:noFill/>
                </a:ln>
                <a:effectLst/>
                <a:uLnTx/>
                <a:uFillTx/>
                <a:cs typeface="Courier New" pitchFamily="49" charset="0"/>
              </a:rPr>
              <a:t>(</a:t>
            </a:r>
            <a:r>
              <a:rPr kumimoji="0" lang="en-US" sz="1200" b="0" i="0" u="none" strike="noStrike" kern="1200" cap="none" spc="0" normalizeH="0" baseline="0" noProof="0" dirty="0" err="1" smtClean="0">
                <a:ln>
                  <a:noFill/>
                </a:ln>
                <a:effectLst/>
                <a:uLnTx/>
                <a:uFillTx/>
                <a:cs typeface="Courier New" pitchFamily="49" charset="0"/>
              </a:rPr>
              <a:t>StockCountSchedule.IsRecount</a:t>
            </a:r>
            <a:r>
              <a:rPr kumimoji="0" lang="en-US" sz="1200" b="0" i="0" u="none" strike="noStrike" kern="1200" cap="none" spc="0" normalizeH="0" baseline="0" noProof="0" dirty="0" smtClean="0">
                <a:ln>
                  <a:noFill/>
                </a:ln>
                <a:effectLst/>
                <a:uLnTx/>
                <a:uFillTx/>
                <a:cs typeface="Courier New" pitchFamily="49" charset="0"/>
              </a:rPr>
              <a:t> = 1) AND (StockCountSchedule.ID = 121231)) AS</a:t>
            </a:r>
            <a:br>
              <a:rPr kumimoji="0" lang="en-US" sz="1200" b="0" i="0" u="none" strike="noStrike" kern="1200" cap="none" spc="0" normalizeH="0" baseline="0" noProof="0" dirty="0" smtClean="0">
                <a:ln>
                  <a:noFill/>
                </a:ln>
                <a:effectLst/>
                <a:uLnTx/>
                <a:uFillTx/>
                <a:cs typeface="Courier New" pitchFamily="49" charset="0"/>
              </a:rPr>
            </a:br>
            <a:r>
              <a:rPr kumimoji="0" lang="en-US" sz="1200" b="0" i="0" u="none" strike="noStrike" kern="1200" cap="none" spc="0" normalizeH="0" baseline="0" noProof="0" dirty="0" err="1" smtClean="0">
                <a:ln>
                  <a:noFill/>
                </a:ln>
                <a:effectLst/>
                <a:uLnTx/>
                <a:uFillTx/>
                <a:cs typeface="Courier New" pitchFamily="49" charset="0"/>
              </a:rPr>
              <a:t>StockCountProducts</a:t>
            </a:r>
            <a:r>
              <a:rPr kumimoji="0" lang="en-US" sz="1200" b="0" i="0" u="none" strike="noStrike" kern="1200" cap="none" spc="0" normalizeH="0" baseline="0" noProof="0" dirty="0" smtClean="0">
                <a:ln>
                  <a:noFill/>
                </a:ln>
                <a:effectLst/>
                <a:uLnTx/>
                <a:uFillTx/>
                <a:cs typeface="Courier New" pitchFamily="49" charset="0"/>
              </a:rPr>
              <a:t>) UNION SELECT </a:t>
            </a:r>
            <a:r>
              <a:rPr kumimoji="0" lang="en-US" sz="1200" b="0" i="0" u="none" strike="noStrike" kern="1200" cap="none" spc="0" normalizeH="0" baseline="0" noProof="0" dirty="0" err="1" smtClean="0">
                <a:ln>
                  <a:noFill/>
                </a:ln>
                <a:effectLst/>
                <a:uLnTx/>
                <a:uFillTx/>
                <a:cs typeface="Courier New" pitchFamily="49" charset="0"/>
              </a:rPr>
              <a:t>IMEI.imei</a:t>
            </a:r>
            <a:r>
              <a:rPr kumimoji="0" lang="en-US" sz="1200" b="0" i="0" u="none" strike="noStrike" kern="1200" cap="none" spc="0" normalizeH="0" baseline="0" noProof="0" dirty="0" smtClean="0">
                <a:ln>
                  <a:noFill/>
                </a:ln>
                <a:effectLst/>
                <a:uLnTx/>
                <a:uFillTx/>
                <a:cs typeface="Courier New" pitchFamily="49" charset="0"/>
              </a:rPr>
              <a:t> AS IMEI, NULL AS </a:t>
            </a:r>
            <a:r>
              <a:rPr kumimoji="0" lang="en-US" sz="1200" b="0" i="0" u="none" strike="noStrike" kern="1200" cap="none" spc="0" normalizeH="0" baseline="0" noProof="0" dirty="0" err="1" smtClean="0">
                <a:ln>
                  <a:noFill/>
                </a:ln>
                <a:effectLst/>
                <a:uLnTx/>
                <a:uFillTx/>
                <a:cs typeface="Courier New" pitchFamily="49" charset="0"/>
              </a:rPr>
              <a:t>ProductCode</a:t>
            </a:r>
            <a:r>
              <a:rPr kumimoji="0" lang="en-US" sz="1200" b="0" i="0" u="none" strike="noStrike" kern="1200" cap="none" spc="0" normalizeH="0" baseline="0" noProof="0" dirty="0" smtClean="0">
                <a:ln>
                  <a:noFill/>
                </a:ln>
                <a:effectLst/>
                <a:uLnTx/>
                <a:uFillTx/>
                <a:cs typeface="Courier New" pitchFamily="49" charset="0"/>
              </a:rPr>
              <a:t>,</a:t>
            </a:r>
            <a:br>
              <a:rPr kumimoji="0" lang="en-US" sz="1200" b="0" i="0" u="none" strike="noStrike" kern="1200" cap="none" spc="0" normalizeH="0" baseline="0" noProof="0" dirty="0" smtClean="0">
                <a:ln>
                  <a:noFill/>
                </a:ln>
                <a:effectLst/>
                <a:uLnTx/>
                <a:uFillTx/>
                <a:cs typeface="Courier New" pitchFamily="49" charset="0"/>
              </a:rPr>
            </a:br>
            <a:r>
              <a:rPr kumimoji="0" lang="en-US" sz="1200" b="0" i="0" u="none" strike="noStrike" kern="1200" cap="none" spc="0" normalizeH="0" baseline="0" noProof="0" dirty="0" smtClean="0">
                <a:ln>
                  <a:noFill/>
                </a:ln>
                <a:effectLst/>
                <a:uLnTx/>
                <a:uFillTx/>
                <a:cs typeface="Courier New" pitchFamily="49" charset="0"/>
              </a:rPr>
              <a:t>NULL AS Quantity FROM </a:t>
            </a:r>
            <a:r>
              <a:rPr kumimoji="0" lang="en-US" sz="1200" b="0" i="0" u="none" strike="noStrike" kern="1200" cap="none" spc="0" normalizeH="0" baseline="0" noProof="0" dirty="0" err="1" smtClean="0">
                <a:ln>
                  <a:noFill/>
                </a:ln>
                <a:effectLst/>
                <a:uLnTx/>
                <a:uFillTx/>
                <a:cs typeface="Courier New" pitchFamily="49" charset="0"/>
              </a:rPr>
              <a:t>importstock</a:t>
            </a:r>
            <a:r>
              <a:rPr kumimoji="0" lang="en-US" sz="1200" b="0" i="0" u="none" strike="noStrike" kern="1200" cap="none" spc="0" normalizeH="0" baseline="0" noProof="0" dirty="0" smtClean="0">
                <a:ln>
                  <a:noFill/>
                </a:ln>
                <a:effectLst/>
                <a:uLnTx/>
                <a:uFillTx/>
                <a:cs typeface="Courier New" pitchFamily="49" charset="0"/>
              </a:rPr>
              <a:t> INNER JOIN IMEI ON </a:t>
            </a:r>
            <a:r>
              <a:rPr kumimoji="0" lang="en-US" sz="1200" b="0" i="0" u="none" strike="noStrike" kern="1200" cap="none" spc="0" normalizeH="0" baseline="0" noProof="0" dirty="0" err="1" smtClean="0">
                <a:ln>
                  <a:noFill/>
                </a:ln>
                <a:effectLst/>
                <a:uLnTx/>
                <a:uFillTx/>
                <a:cs typeface="Courier New" pitchFamily="49" charset="0"/>
              </a:rPr>
              <a:t>importstock.product</a:t>
            </a:r>
            <a:r>
              <a:rPr kumimoji="0" lang="en-US" sz="1200" b="0" i="0" u="none" strike="noStrike" kern="1200" cap="none" spc="0" normalizeH="0" baseline="0" noProof="0" dirty="0" smtClean="0">
                <a:ln>
                  <a:noFill/>
                </a:ln>
                <a:effectLst/>
                <a:uLnTx/>
                <a:uFillTx/>
                <a:cs typeface="Courier New" pitchFamily="49" charset="0"/>
              </a:rPr>
              <a:t> =</a:t>
            </a:r>
            <a:br>
              <a:rPr kumimoji="0" lang="en-US" sz="1200" b="0" i="0" u="none" strike="noStrike" kern="1200" cap="none" spc="0" normalizeH="0" baseline="0" noProof="0" dirty="0" smtClean="0">
                <a:ln>
                  <a:noFill/>
                </a:ln>
                <a:effectLst/>
                <a:uLnTx/>
                <a:uFillTx/>
                <a:cs typeface="Courier New" pitchFamily="49" charset="0"/>
              </a:rPr>
            </a:br>
            <a:r>
              <a:rPr kumimoji="0" lang="en-US" sz="1200" b="0" i="0" u="none" strike="noStrike" kern="1200" cap="none" spc="0" normalizeH="0" baseline="0" noProof="0" dirty="0" err="1" smtClean="0">
                <a:ln>
                  <a:noFill/>
                </a:ln>
                <a:effectLst/>
                <a:uLnTx/>
                <a:uFillTx/>
                <a:cs typeface="Courier New" pitchFamily="49" charset="0"/>
              </a:rPr>
              <a:t>IMEI.product</a:t>
            </a:r>
            <a:r>
              <a:rPr kumimoji="0" lang="en-US" sz="1200" b="0" i="0" u="none" strike="noStrike" kern="1200" cap="none" spc="0" normalizeH="0" baseline="0" noProof="0" dirty="0" smtClean="0">
                <a:ln>
                  <a:noFill/>
                </a:ln>
                <a:effectLst/>
                <a:uLnTx/>
                <a:uFillTx/>
                <a:cs typeface="Courier New" pitchFamily="49" charset="0"/>
              </a:rPr>
              <a:t> WHERE (</a:t>
            </a:r>
            <a:r>
              <a:rPr kumimoji="0" lang="en-US" sz="1200" b="0" i="0" u="none" strike="noStrike" kern="1200" cap="none" spc="0" normalizeH="0" baseline="0" noProof="0" dirty="0" err="1" smtClean="0">
                <a:ln>
                  <a:noFill/>
                </a:ln>
                <a:effectLst/>
                <a:uLnTx/>
                <a:uFillTx/>
                <a:cs typeface="Courier New" pitchFamily="49" charset="0"/>
              </a:rPr>
              <a:t>mpstype</a:t>
            </a:r>
            <a:r>
              <a:rPr kumimoji="0" lang="en-US" sz="1200" b="0" i="0" u="none" strike="noStrike" kern="1200" cap="none" spc="0" normalizeH="0" baseline="0" noProof="0" dirty="0" smtClean="0">
                <a:ln>
                  <a:noFill/>
                </a:ln>
                <a:effectLst/>
                <a:uLnTx/>
                <a:uFillTx/>
                <a:cs typeface="Courier New" pitchFamily="49" charset="0"/>
              </a:rPr>
              <a:t> IN(N'U', N'C', N'M', N'X', N'Y', N'P')) AND</a:t>
            </a:r>
            <a:br>
              <a:rPr kumimoji="0" lang="en-US" sz="1200" b="0" i="0" u="none" strike="noStrike" kern="1200" cap="none" spc="0" normalizeH="0" baseline="0" noProof="0" dirty="0" smtClean="0">
                <a:ln>
                  <a:noFill/>
                </a:ln>
                <a:effectLst/>
                <a:uLnTx/>
                <a:uFillTx/>
                <a:cs typeface="Courier New" pitchFamily="49" charset="0"/>
              </a:rPr>
            </a:br>
            <a:r>
              <a:rPr kumimoji="0" lang="en-US" sz="1200" b="0" i="0" u="none" strike="noStrike" kern="1200" cap="none" spc="0" normalizeH="0" baseline="0" noProof="0" dirty="0" err="1" smtClean="0">
                <a:ln>
                  <a:noFill/>
                </a:ln>
                <a:effectLst/>
                <a:uLnTx/>
                <a:uFillTx/>
                <a:cs typeface="Courier New" pitchFamily="49" charset="0"/>
              </a:rPr>
              <a:t>importstock.product</a:t>
            </a:r>
            <a:r>
              <a:rPr kumimoji="0" lang="en-US" sz="1200" b="0" i="0" u="none" strike="noStrike" kern="1200" cap="none" spc="0" normalizeH="0" baseline="0" noProof="0" dirty="0" smtClean="0">
                <a:ln>
                  <a:noFill/>
                </a:ln>
                <a:effectLst/>
                <a:uLnTx/>
                <a:uFillTx/>
                <a:cs typeface="Courier New" pitchFamily="49" charset="0"/>
              </a:rPr>
              <a:t> IN (SELECT </a:t>
            </a:r>
            <a:r>
              <a:rPr kumimoji="0" lang="en-US" sz="1200" b="0" i="0" u="none" strike="noStrike" kern="1200" cap="none" spc="0" normalizeH="0" baseline="0" noProof="0" dirty="0" err="1" smtClean="0">
                <a:ln>
                  <a:noFill/>
                </a:ln>
                <a:effectLst/>
                <a:uLnTx/>
                <a:uFillTx/>
                <a:cs typeface="Courier New" pitchFamily="49" charset="0"/>
              </a:rPr>
              <a:t>ProductCode</a:t>
            </a:r>
            <a:r>
              <a:rPr kumimoji="0" lang="en-US" sz="1200" b="0" i="0" u="none" strike="noStrike" kern="1200" cap="none" spc="0" normalizeH="0" baseline="0" noProof="0" dirty="0" smtClean="0">
                <a:ln>
                  <a:noFill/>
                </a:ln>
                <a:effectLst/>
                <a:uLnTx/>
                <a:uFillTx/>
                <a:cs typeface="Courier New" pitchFamily="49" charset="0"/>
              </a:rPr>
              <a:t> FROM (SELECT</a:t>
            </a:r>
            <a:br>
              <a:rPr kumimoji="0" lang="en-US" sz="1200" b="0" i="0" u="none" strike="noStrike" kern="1200" cap="none" spc="0" normalizeH="0" baseline="0" noProof="0" dirty="0" smtClean="0">
                <a:ln>
                  <a:noFill/>
                </a:ln>
                <a:effectLst/>
                <a:uLnTx/>
                <a:uFillTx/>
                <a:cs typeface="Courier New" pitchFamily="49" charset="0"/>
              </a:rPr>
            </a:br>
            <a:r>
              <a:rPr kumimoji="0" lang="en-US" sz="1200" b="0" i="0" u="none" strike="noStrike" kern="1200" cap="none" spc="0" normalizeH="0" baseline="0" noProof="0" dirty="0" smtClean="0">
                <a:ln>
                  <a:noFill/>
                </a:ln>
                <a:effectLst/>
                <a:uLnTx/>
                <a:uFillTx/>
                <a:cs typeface="Courier New" pitchFamily="49" charset="0"/>
              </a:rPr>
              <a:t>StockCountSchedule.ID AS </a:t>
            </a:r>
            <a:r>
              <a:rPr kumimoji="0" lang="en-US" sz="1200" b="0" i="0" u="none" strike="noStrike" kern="1200" cap="none" spc="0" normalizeH="0" baseline="0" noProof="0" dirty="0" err="1" smtClean="0">
                <a:ln>
                  <a:noFill/>
                </a:ln>
                <a:effectLst/>
                <a:uLnTx/>
                <a:uFillTx/>
                <a:cs typeface="Courier New" pitchFamily="49" charset="0"/>
              </a:rPr>
              <a:t>StockCountID</a:t>
            </a:r>
            <a:r>
              <a:rPr kumimoji="0" lang="en-US" sz="1200" b="0" i="0" u="none" strike="noStrike" kern="1200" cap="none" spc="0" normalizeH="0" baseline="0" noProof="0" dirty="0" smtClean="0">
                <a:ln>
                  <a:noFill/>
                </a:ln>
                <a:effectLst/>
                <a:uLnTx/>
                <a:uFillTx/>
                <a:cs typeface="Courier New" pitchFamily="49" charset="0"/>
              </a:rPr>
              <a:t>, </a:t>
            </a:r>
            <a:r>
              <a:rPr kumimoji="0" lang="en-US" sz="1200" b="0" i="0" u="none" strike="noStrike" kern="1200" cap="none" spc="0" normalizeH="0" baseline="0" noProof="0" dirty="0" err="1" smtClean="0">
                <a:ln>
                  <a:noFill/>
                </a:ln>
                <a:effectLst/>
                <a:uLnTx/>
                <a:uFillTx/>
                <a:cs typeface="Courier New" pitchFamily="49" charset="0"/>
              </a:rPr>
              <a:t>importstock</a:t>
            </a:r>
            <a:r>
              <a:rPr kumimoji="0" lang="en-US" sz="1200" b="0" i="0" u="none" strike="noStrike" kern="1200" cap="none" spc="0" normalizeH="0" baseline="0" noProof="0" dirty="0" smtClean="0">
                <a:ln>
                  <a:noFill/>
                </a:ln>
                <a:effectLst/>
                <a:uLnTx/>
                <a:uFillTx/>
                <a:cs typeface="Courier New" pitchFamily="49" charset="0"/>
              </a:rPr>
              <a:t>. product AS </a:t>
            </a:r>
            <a:r>
              <a:rPr kumimoji="0" lang="en-US" sz="1200" b="0" i="0" u="none" strike="noStrike" kern="1200" cap="none" spc="0" normalizeH="0" baseline="0" noProof="0" dirty="0" err="1" smtClean="0">
                <a:ln>
                  <a:noFill/>
                </a:ln>
                <a:effectLst/>
                <a:uLnTx/>
                <a:uFillTx/>
                <a:cs typeface="Courier New" pitchFamily="49" charset="0"/>
              </a:rPr>
              <a:t>ProductCode</a:t>
            </a:r>
            <a:r>
              <a:rPr kumimoji="0" lang="en-US" sz="1200" b="0" i="0" u="none" strike="noStrike" kern="1200" cap="none" spc="0" normalizeH="0" baseline="0" noProof="0" dirty="0" smtClean="0">
                <a:ln>
                  <a:noFill/>
                </a:ln>
                <a:effectLst/>
                <a:uLnTx/>
                <a:uFillTx/>
                <a:cs typeface="Courier New" pitchFamily="49" charset="0"/>
              </a:rPr>
              <a:t/>
            </a:r>
            <a:br>
              <a:rPr kumimoji="0" lang="en-US" sz="1200" b="0" i="0" u="none" strike="noStrike" kern="1200" cap="none" spc="0" normalizeH="0" baseline="0" noProof="0" dirty="0" smtClean="0">
                <a:ln>
                  <a:noFill/>
                </a:ln>
                <a:effectLst/>
                <a:uLnTx/>
                <a:uFillTx/>
                <a:cs typeface="Courier New" pitchFamily="49" charset="0"/>
              </a:rPr>
            </a:br>
            <a:r>
              <a:rPr kumimoji="0" lang="en-US" sz="1200" b="0" i="0" u="none" strike="noStrike" kern="1200" cap="none" spc="0" normalizeH="0" baseline="0" noProof="0" dirty="0" smtClean="0">
                <a:ln>
                  <a:noFill/>
                </a:ln>
                <a:effectLst/>
                <a:uLnTx/>
                <a:uFillTx/>
                <a:cs typeface="Courier New" pitchFamily="49" charset="0"/>
              </a:rPr>
              <a:t>FROM </a:t>
            </a:r>
            <a:r>
              <a:rPr kumimoji="0" lang="en-US" sz="1200" b="0" i="0" u="none" strike="noStrike" kern="1200" cap="none" spc="0" normalizeH="0" baseline="0" noProof="0" dirty="0" err="1" smtClean="0">
                <a:ln>
                  <a:noFill/>
                </a:ln>
                <a:effectLst/>
                <a:uLnTx/>
                <a:uFillTx/>
                <a:cs typeface="Courier New" pitchFamily="49" charset="0"/>
              </a:rPr>
              <a:t>StockCountSchedule</a:t>
            </a:r>
            <a:r>
              <a:rPr kumimoji="0" lang="en-US" sz="1200" b="0" i="0" u="none" strike="noStrike" kern="1200" cap="none" spc="0" normalizeH="0" baseline="0" noProof="0" dirty="0" smtClean="0">
                <a:ln>
                  <a:noFill/>
                </a:ln>
                <a:effectLst/>
                <a:uLnTx/>
                <a:uFillTx/>
                <a:cs typeface="Courier New" pitchFamily="49" charset="0"/>
              </a:rPr>
              <a:t> INNER JOIN </a:t>
            </a:r>
            <a:r>
              <a:rPr kumimoji="0" lang="en-US" sz="1200" b="0" i="0" u="none" strike="noStrike" kern="1200" cap="none" spc="0" normalizeH="0" baseline="0" noProof="0" dirty="0" err="1" smtClean="0">
                <a:ln>
                  <a:noFill/>
                </a:ln>
                <a:effectLst/>
                <a:uLnTx/>
                <a:uFillTx/>
                <a:cs typeface="Courier New" pitchFamily="49" charset="0"/>
              </a:rPr>
              <a:t>StockCountProductCategories</a:t>
            </a:r>
            <a:r>
              <a:rPr kumimoji="0" lang="en-US" sz="1200" b="0" i="0" u="none" strike="noStrike" kern="1200" cap="none" spc="0" normalizeH="0" baseline="0" noProof="0" dirty="0" smtClean="0">
                <a:ln>
                  <a:noFill/>
                </a:ln>
                <a:effectLst/>
                <a:uLnTx/>
                <a:uFillTx/>
                <a:cs typeface="Courier New" pitchFamily="49" charset="0"/>
              </a:rPr>
              <a:t> ON</a:t>
            </a:r>
            <a:br>
              <a:rPr kumimoji="0" lang="en-US" sz="1200" b="0" i="0" u="none" strike="noStrike" kern="1200" cap="none" spc="0" normalizeH="0" baseline="0" noProof="0" dirty="0" smtClean="0">
                <a:ln>
                  <a:noFill/>
                </a:ln>
                <a:effectLst/>
                <a:uLnTx/>
                <a:uFillTx/>
                <a:cs typeface="Courier New" pitchFamily="49" charset="0"/>
              </a:rPr>
            </a:br>
            <a:r>
              <a:rPr kumimoji="0" lang="en-US" sz="1200" b="0" i="0" u="none" strike="noStrike" kern="1200" cap="none" spc="0" normalizeH="0" baseline="0" noProof="0" dirty="0" smtClean="0">
                <a:ln>
                  <a:noFill/>
                </a:ln>
                <a:effectLst/>
                <a:uLnTx/>
                <a:uFillTx/>
                <a:cs typeface="Courier New" pitchFamily="49" charset="0"/>
              </a:rPr>
              <a:t>(StockCountSchedule.ID = StockCountProductCategories.ID) INNER JOIN</a:t>
            </a:r>
            <a:br>
              <a:rPr kumimoji="0" lang="en-US" sz="1200" b="0" i="0" u="none" strike="noStrike" kern="1200" cap="none" spc="0" normalizeH="0" baseline="0" noProof="0" dirty="0" smtClean="0">
                <a:ln>
                  <a:noFill/>
                </a:ln>
                <a:effectLst/>
                <a:uLnTx/>
                <a:uFillTx/>
                <a:cs typeface="Courier New" pitchFamily="49" charset="0"/>
              </a:rPr>
            </a:br>
            <a:r>
              <a:rPr kumimoji="0" lang="en-US" sz="1200" b="0" i="0" u="none" strike="noStrike" kern="1200" cap="none" spc="0" normalizeH="0" baseline="0" noProof="0" dirty="0" err="1" smtClean="0">
                <a:ln>
                  <a:noFill/>
                </a:ln>
                <a:effectLst/>
                <a:uLnTx/>
                <a:uFillTx/>
                <a:cs typeface="Courier New" pitchFamily="49" charset="0"/>
              </a:rPr>
              <a:t>importstock</a:t>
            </a:r>
            <a:r>
              <a:rPr kumimoji="0" lang="en-US" sz="1200" b="0" i="0" u="none" strike="noStrike" kern="1200" cap="none" spc="0" normalizeH="0" baseline="0" noProof="0" dirty="0" smtClean="0">
                <a:ln>
                  <a:noFill/>
                </a:ln>
                <a:effectLst/>
                <a:uLnTx/>
                <a:uFillTx/>
                <a:cs typeface="Courier New" pitchFamily="49" charset="0"/>
              </a:rPr>
              <a:t> ON (</a:t>
            </a:r>
            <a:r>
              <a:rPr kumimoji="0" lang="en-US" sz="1200" b="0" i="0" u="none" strike="noStrike" kern="1200" cap="none" spc="0" normalizeH="0" baseline="0" noProof="0" dirty="0" err="1" smtClean="0">
                <a:ln>
                  <a:noFill/>
                </a:ln>
                <a:effectLst/>
                <a:uLnTx/>
                <a:uFillTx/>
                <a:cs typeface="Courier New" pitchFamily="49" charset="0"/>
              </a:rPr>
              <a:t>StockCountProductCategories.Product_Type</a:t>
            </a:r>
            <a:r>
              <a:rPr kumimoji="0" lang="en-US" sz="1200" b="0" i="0" u="none" strike="noStrike" kern="1200" cap="none" spc="0" normalizeH="0" baseline="0" noProof="0" dirty="0" smtClean="0">
                <a:ln>
                  <a:noFill/>
                </a:ln>
                <a:effectLst/>
                <a:uLnTx/>
                <a:uFillTx/>
                <a:cs typeface="Courier New" pitchFamily="49" charset="0"/>
              </a:rPr>
              <a:t> =</a:t>
            </a:r>
            <a:br>
              <a:rPr kumimoji="0" lang="en-US" sz="1200" b="0" i="0" u="none" strike="noStrike" kern="1200" cap="none" spc="0" normalizeH="0" baseline="0" noProof="0" dirty="0" smtClean="0">
                <a:ln>
                  <a:noFill/>
                </a:ln>
                <a:effectLst/>
                <a:uLnTx/>
                <a:uFillTx/>
                <a:cs typeface="Courier New" pitchFamily="49" charset="0"/>
              </a:rPr>
            </a:br>
            <a:r>
              <a:rPr kumimoji="0" lang="en-US" sz="1200" b="0" i="0" u="none" strike="noStrike" kern="1200" cap="none" spc="0" normalizeH="0" baseline="0" noProof="0" dirty="0" err="1" smtClean="0">
                <a:ln>
                  <a:noFill/>
                </a:ln>
                <a:effectLst/>
                <a:uLnTx/>
                <a:uFillTx/>
                <a:cs typeface="Courier New" pitchFamily="49" charset="0"/>
              </a:rPr>
              <a:t>importstock.product_type</a:t>
            </a:r>
            <a:r>
              <a:rPr kumimoji="0" lang="en-US" sz="1200" b="0" i="0" u="none" strike="noStrike" kern="1200" cap="none" spc="0" normalizeH="0" baseline="0" noProof="0" dirty="0" smtClean="0">
                <a:ln>
                  <a:noFill/>
                </a:ln>
                <a:effectLst/>
                <a:uLnTx/>
                <a:uFillTx/>
                <a:cs typeface="Courier New" pitchFamily="49" charset="0"/>
              </a:rPr>
              <a:t>) WHERE (</a:t>
            </a:r>
            <a:r>
              <a:rPr kumimoji="0" lang="en-US" sz="1200" b="0" i="0" u="none" strike="noStrike" kern="1200" cap="none" spc="0" normalizeH="0" baseline="0" noProof="0" dirty="0" err="1" smtClean="0">
                <a:ln>
                  <a:noFill/>
                </a:ln>
                <a:effectLst/>
                <a:uLnTx/>
                <a:uFillTx/>
                <a:cs typeface="Courier New" pitchFamily="49" charset="0"/>
              </a:rPr>
              <a:t>StockCountSchedule.IsRecount</a:t>
            </a:r>
            <a:r>
              <a:rPr kumimoji="0" lang="en-US" sz="1200" b="0" i="0" u="none" strike="noStrike" kern="1200" cap="none" spc="0" normalizeH="0" baseline="0" noProof="0" dirty="0" smtClean="0">
                <a:ln>
                  <a:noFill/>
                </a:ln>
                <a:effectLst/>
                <a:uLnTx/>
                <a:uFillTx/>
                <a:cs typeface="Courier New" pitchFamily="49" charset="0"/>
              </a:rPr>
              <a:t> = 0) UNION</a:t>
            </a:r>
            <a:br>
              <a:rPr kumimoji="0" lang="en-US" sz="1200" b="0" i="0" u="none" strike="noStrike" kern="1200" cap="none" spc="0" normalizeH="0" baseline="0" noProof="0" dirty="0" smtClean="0">
                <a:ln>
                  <a:noFill/>
                </a:ln>
                <a:effectLst/>
                <a:uLnTx/>
                <a:uFillTx/>
                <a:cs typeface="Courier New" pitchFamily="49" charset="0"/>
              </a:rPr>
            </a:br>
            <a:r>
              <a:rPr kumimoji="0" lang="en-US" sz="1200" b="0" i="0" u="none" strike="noStrike" kern="1200" cap="none" spc="0" normalizeH="0" baseline="0" noProof="0" dirty="0" smtClean="0">
                <a:ln>
                  <a:noFill/>
                </a:ln>
                <a:effectLst/>
                <a:uLnTx/>
                <a:uFillTx/>
                <a:cs typeface="Courier New" pitchFamily="49" charset="0"/>
              </a:rPr>
              <a:t>SELECT StockCountSchedule.ID AS </a:t>
            </a:r>
            <a:r>
              <a:rPr kumimoji="0" lang="en-US" sz="1200" b="0" i="0" u="none" strike="noStrike" kern="1200" cap="none" spc="0" normalizeH="0" baseline="0" noProof="0" dirty="0" err="1" smtClean="0">
                <a:ln>
                  <a:noFill/>
                </a:ln>
                <a:effectLst/>
                <a:uLnTx/>
                <a:uFillTx/>
                <a:cs typeface="Courier New" pitchFamily="49" charset="0"/>
              </a:rPr>
              <a:t>StockCountID</a:t>
            </a:r>
            <a:r>
              <a:rPr kumimoji="0" lang="en-US" sz="1200" b="0" i="0" u="none" strike="noStrike" kern="1200" cap="none" spc="0" normalizeH="0" baseline="0" noProof="0" dirty="0" smtClean="0">
                <a:ln>
                  <a:noFill/>
                </a:ln>
                <a:effectLst/>
                <a:uLnTx/>
                <a:uFillTx/>
                <a:cs typeface="Courier New" pitchFamily="49" charset="0"/>
              </a:rPr>
              <a:t>, </a:t>
            </a:r>
            <a:r>
              <a:rPr kumimoji="0" lang="en-US" sz="1200" b="0" i="0" u="none" strike="noStrike" kern="1200" cap="none" spc="0" normalizeH="0" baseline="0" noProof="0" dirty="0" err="1" smtClean="0">
                <a:ln>
                  <a:noFill/>
                </a:ln>
                <a:effectLst/>
                <a:uLnTx/>
                <a:uFillTx/>
                <a:cs typeface="Courier New" pitchFamily="49" charset="0"/>
              </a:rPr>
              <a:t>ProductCode</a:t>
            </a:r>
            <a:r>
              <a:rPr kumimoji="0" lang="en-US" sz="1200" b="0" i="0" u="none" strike="noStrike" kern="1200" cap="none" spc="0" normalizeH="0" baseline="0" noProof="0" dirty="0" smtClean="0">
                <a:ln>
                  <a:noFill/>
                </a:ln>
                <a:effectLst/>
                <a:uLnTx/>
                <a:uFillTx/>
                <a:cs typeface="Courier New" pitchFamily="49" charset="0"/>
              </a:rPr>
              <a:t> FROM</a:t>
            </a:r>
            <a:br>
              <a:rPr kumimoji="0" lang="en-US" sz="1200" b="0" i="0" u="none" strike="noStrike" kern="1200" cap="none" spc="0" normalizeH="0" baseline="0" noProof="0" dirty="0" smtClean="0">
                <a:ln>
                  <a:noFill/>
                </a:ln>
                <a:effectLst/>
                <a:uLnTx/>
                <a:uFillTx/>
                <a:cs typeface="Courier New" pitchFamily="49" charset="0"/>
              </a:rPr>
            </a:br>
            <a:r>
              <a:rPr kumimoji="0" lang="en-US" sz="1200" b="0" i="0" u="none" strike="noStrike" kern="1200" cap="none" spc="0" normalizeH="0" baseline="0" noProof="0" dirty="0" err="1" smtClean="0">
                <a:ln>
                  <a:noFill/>
                </a:ln>
                <a:effectLst/>
                <a:uLnTx/>
                <a:uFillTx/>
                <a:cs typeface="Courier New" pitchFamily="49" charset="0"/>
              </a:rPr>
              <a:t>StockCountSchedule</a:t>
            </a:r>
            <a:r>
              <a:rPr kumimoji="0" lang="en-US" sz="1200" b="0" i="0" u="none" strike="noStrike" kern="1200" cap="none" spc="0" normalizeH="0" baseline="0" noProof="0" dirty="0" smtClean="0">
                <a:ln>
                  <a:noFill/>
                </a:ln>
                <a:effectLst/>
                <a:uLnTx/>
                <a:uFillTx/>
                <a:cs typeface="Courier New" pitchFamily="49" charset="0"/>
              </a:rPr>
              <a:t> INNER JOIN </a:t>
            </a:r>
            <a:r>
              <a:rPr kumimoji="0" lang="en-US" sz="1200" b="0" i="0" u="none" strike="noStrike" kern="1200" cap="none" spc="0" normalizeH="0" baseline="0" noProof="0" dirty="0" err="1" smtClean="0">
                <a:ln>
                  <a:noFill/>
                </a:ln>
                <a:effectLst/>
                <a:uLnTx/>
                <a:uFillTx/>
                <a:cs typeface="Courier New" pitchFamily="49" charset="0"/>
              </a:rPr>
              <a:t>CrossDevice_ProductsToRecount</a:t>
            </a:r>
            <a:r>
              <a:rPr kumimoji="0" lang="en-US" sz="1200" b="0" i="0" u="none" strike="noStrike" kern="1200" cap="none" spc="0" normalizeH="0" baseline="0" noProof="0" dirty="0" smtClean="0">
                <a:ln>
                  <a:noFill/>
                </a:ln>
                <a:effectLst/>
                <a:uLnTx/>
                <a:uFillTx/>
                <a:cs typeface="Courier New" pitchFamily="49" charset="0"/>
              </a:rPr>
              <a:t> ON</a:t>
            </a:r>
            <a:br>
              <a:rPr kumimoji="0" lang="en-US" sz="1200" b="0" i="0" u="none" strike="noStrike" kern="1200" cap="none" spc="0" normalizeH="0" baseline="0" noProof="0" dirty="0" smtClean="0">
                <a:ln>
                  <a:noFill/>
                </a:ln>
                <a:effectLst/>
                <a:uLnTx/>
                <a:uFillTx/>
                <a:cs typeface="Courier New" pitchFamily="49" charset="0"/>
              </a:rPr>
            </a:br>
            <a:r>
              <a:rPr kumimoji="0" lang="en-US" sz="1200" b="0" i="0" u="none" strike="noStrike" kern="1200" cap="none" spc="0" normalizeH="0" baseline="0" noProof="0" dirty="0" smtClean="0">
                <a:ln>
                  <a:noFill/>
                </a:ln>
                <a:effectLst/>
                <a:uLnTx/>
                <a:uFillTx/>
                <a:cs typeface="Courier New" pitchFamily="49" charset="0"/>
              </a:rPr>
              <a:t>(StockCountSchedule.ID = </a:t>
            </a:r>
            <a:r>
              <a:rPr kumimoji="0" lang="en-US" sz="1200" b="0" i="0" u="none" strike="noStrike" kern="1200" cap="none" spc="0" normalizeH="0" baseline="0" noProof="0" dirty="0" err="1" smtClean="0">
                <a:ln>
                  <a:noFill/>
                </a:ln>
                <a:effectLst/>
                <a:uLnTx/>
                <a:uFillTx/>
                <a:cs typeface="Courier New" pitchFamily="49" charset="0"/>
              </a:rPr>
              <a:t>CrossDevice_ProductsToRecount.StockCountID</a:t>
            </a:r>
            <a:r>
              <a:rPr kumimoji="0" lang="en-US" sz="1200" b="0" i="0" u="none" strike="noStrike" kern="1200" cap="none" spc="0" normalizeH="0" baseline="0" noProof="0" dirty="0" smtClean="0">
                <a:ln>
                  <a:noFill/>
                </a:ln>
                <a:effectLst/>
                <a:uLnTx/>
                <a:uFillTx/>
                <a:cs typeface="Courier New" pitchFamily="49" charset="0"/>
              </a:rPr>
              <a:t>) WHERE</a:t>
            </a:r>
            <a:br>
              <a:rPr kumimoji="0" lang="en-US" sz="1200" b="0" i="0" u="none" strike="noStrike" kern="1200" cap="none" spc="0" normalizeH="0" baseline="0" noProof="0" dirty="0" smtClean="0">
                <a:ln>
                  <a:noFill/>
                </a:ln>
                <a:effectLst/>
                <a:uLnTx/>
                <a:uFillTx/>
                <a:cs typeface="Courier New" pitchFamily="49" charset="0"/>
              </a:rPr>
            </a:br>
            <a:r>
              <a:rPr kumimoji="0" lang="en-US" sz="1200" b="0" i="0" u="none" strike="noStrike" kern="1200" cap="none" spc="0" normalizeH="0" baseline="0" noProof="0" dirty="0" smtClean="0">
                <a:ln>
                  <a:noFill/>
                </a:ln>
                <a:effectLst/>
                <a:uLnTx/>
                <a:uFillTx/>
                <a:cs typeface="Courier New" pitchFamily="49" charset="0"/>
              </a:rPr>
              <a:t>(</a:t>
            </a:r>
            <a:r>
              <a:rPr kumimoji="0" lang="en-US" sz="1200" b="0" i="0" u="none" strike="noStrike" kern="1200" cap="none" spc="0" normalizeH="0" baseline="0" noProof="0" dirty="0" err="1" smtClean="0">
                <a:ln>
                  <a:noFill/>
                </a:ln>
                <a:effectLst/>
                <a:uLnTx/>
                <a:uFillTx/>
                <a:cs typeface="Courier New" pitchFamily="49" charset="0"/>
              </a:rPr>
              <a:t>StockCountSchedule.IsRecount</a:t>
            </a:r>
            <a:r>
              <a:rPr kumimoji="0" lang="en-US" sz="1200" b="0" i="0" u="none" strike="noStrike" kern="1200" cap="none" spc="0" normalizeH="0" baseline="0" noProof="0" dirty="0" smtClean="0">
                <a:ln>
                  <a:noFill/>
                </a:ln>
                <a:effectLst/>
                <a:uLnTx/>
                <a:uFillTx/>
                <a:cs typeface="Courier New" pitchFamily="49" charset="0"/>
              </a:rPr>
              <a:t> = 1)) AS </a:t>
            </a:r>
            <a:r>
              <a:rPr kumimoji="0" lang="en-US" sz="1200" b="0" i="0" u="none" strike="noStrike" kern="1200" cap="none" spc="0" normalizeH="0" baseline="0" noProof="0" dirty="0" err="1" smtClean="0">
                <a:ln>
                  <a:noFill/>
                </a:ln>
                <a:effectLst/>
                <a:uLnTx/>
                <a:uFillTx/>
                <a:cs typeface="Courier New" pitchFamily="49" charset="0"/>
              </a:rPr>
              <a:t>StockCountProducts</a:t>
            </a:r>
            <a:r>
              <a:rPr kumimoji="0" lang="en-US" sz="1200" b="0" i="0" u="none" strike="noStrike" kern="1200" cap="none" spc="0" normalizeH="0" baseline="0" noProof="0" dirty="0" smtClean="0">
                <a:ln>
                  <a:noFill/>
                </a:ln>
                <a:effectLst/>
                <a:uLnTx/>
                <a:uFillTx/>
                <a:cs typeface="Courier New" pitchFamily="49" charset="0"/>
              </a:rPr>
              <a:t>)) AS</a:t>
            </a:r>
            <a:br>
              <a:rPr kumimoji="0" lang="en-US" sz="1200" b="0" i="0" u="none" strike="noStrike" kern="1200" cap="none" spc="0" normalizeH="0" baseline="0" noProof="0" dirty="0" smtClean="0">
                <a:ln>
                  <a:noFill/>
                </a:ln>
                <a:effectLst/>
                <a:uLnTx/>
                <a:uFillTx/>
                <a:cs typeface="Courier New" pitchFamily="49" charset="0"/>
              </a:rPr>
            </a:br>
            <a:r>
              <a:rPr kumimoji="0" lang="en-US" sz="1200" b="0" i="0" u="none" strike="noStrike" kern="1200" cap="none" spc="0" normalizeH="0" baseline="0" noProof="0" dirty="0" err="1" smtClean="0">
                <a:ln>
                  <a:noFill/>
                </a:ln>
                <a:effectLst/>
                <a:uLnTx/>
                <a:uFillTx/>
                <a:cs typeface="Courier New" pitchFamily="49" charset="0"/>
              </a:rPr>
              <a:t>StockCountItems</a:t>
            </a:r>
            <a:endParaRPr kumimoji="0" lang="en-US" sz="1200" b="0" i="0" u="none" strike="noStrike" kern="1200" cap="none" spc="0" normalizeH="0" baseline="0" noProof="0" dirty="0" smtClean="0">
              <a:ln>
                <a:noFill/>
              </a:ln>
              <a:effectLst/>
              <a:uLnTx/>
              <a:uFillTx/>
              <a:cs typeface="Courier New" pitchFamily="49" charset="0"/>
            </a:endParaRPr>
          </a:p>
          <a:p>
            <a:pPr marL="742950" marR="0" lvl="1" indent="-285750" algn="l" defTabSz="914400" rtl="0" eaLnBrk="1" fontAlgn="auto" latinLnBrk="0" hangingPunct="1">
              <a:lnSpc>
                <a:spcPct val="100000"/>
              </a:lnSpc>
              <a:spcBef>
                <a:spcPct val="20000"/>
              </a:spcBef>
              <a:spcAft>
                <a:spcPts val="0"/>
              </a:spcAft>
              <a:buClrTx/>
              <a:buSzTx/>
              <a:tabLst/>
              <a:defRPr/>
            </a:pPr>
            <a:r>
              <a:rPr kumimoji="0" lang="en-US" sz="1200" b="0" i="0" u="none" strike="noStrike" kern="1200" cap="none" spc="0" normalizeH="0" baseline="0" noProof="0" dirty="0" smtClean="0">
                <a:ln>
                  <a:noFill/>
                </a:ln>
                <a:effectLst/>
                <a:uLnTx/>
                <a:uFillTx/>
                <a:cs typeface="Courier New" pitchFamily="49" charset="0"/>
              </a:rPr>
              <a:t> </a:t>
            </a:r>
          </a:p>
        </p:txBody>
      </p:sp>
      <p:sp>
        <p:nvSpPr>
          <p:cNvPr id="8" name="Rectangle 7"/>
          <p:cNvSpPr/>
          <p:nvPr/>
        </p:nvSpPr>
        <p:spPr>
          <a:xfrm>
            <a:off x="547035" y="1142984"/>
            <a:ext cx="8168369" cy="461665"/>
          </a:xfrm>
          <a:prstGeom prst="rect">
            <a:avLst/>
          </a:prstGeom>
        </p:spPr>
        <p:txBody>
          <a:bodyPr wrap="square" anchor="ctr">
            <a:spAutoFit/>
          </a:bodyPr>
          <a:lstStyle/>
          <a:p>
            <a:pPr>
              <a:spcBef>
                <a:spcPct val="30000"/>
              </a:spcBef>
              <a:buClr>
                <a:schemeClr val="tx2"/>
              </a:buClr>
              <a:buFont typeface="Wingdings 2" pitchFamily="18" charset="2"/>
              <a:buNone/>
            </a:pPr>
            <a:r>
              <a:rPr lang="en-US" altLang="en-US" sz="2400" b="1" dirty="0" smtClean="0">
                <a:solidFill>
                  <a:schemeClr val="accent1"/>
                </a:solidFill>
              </a:rPr>
              <a:t>“</a:t>
            </a:r>
            <a:r>
              <a:rPr lang="zh-CN" altLang="en-US" sz="2400" b="1" dirty="0" smtClean="0">
                <a:solidFill>
                  <a:schemeClr val="accent1"/>
                </a:solidFill>
              </a:rPr>
              <a:t>在 </a:t>
            </a:r>
            <a:r>
              <a:rPr lang="en-US" altLang="en-US" sz="2400" b="1" dirty="0" smtClean="0">
                <a:solidFill>
                  <a:schemeClr val="accent1"/>
                </a:solidFill>
              </a:rPr>
              <a:t>SQL Server 2000</a:t>
            </a:r>
            <a:r>
              <a:rPr lang="zh-CN" altLang="en-US" sz="2400" b="1" dirty="0" smtClean="0">
                <a:solidFill>
                  <a:schemeClr val="accent1"/>
                </a:solidFill>
              </a:rPr>
              <a:t> 上运行好好的，但是在 </a:t>
            </a:r>
            <a:r>
              <a:rPr lang="en-US" altLang="en-US" sz="2400" b="1" dirty="0" smtClean="0">
                <a:solidFill>
                  <a:schemeClr val="accent1"/>
                </a:solidFill>
              </a:rPr>
              <a:t>SQL CE</a:t>
            </a:r>
            <a:r>
              <a:rPr lang="zh-CN" altLang="en-US" sz="2400" b="1" dirty="0" smtClean="0">
                <a:solidFill>
                  <a:schemeClr val="accent1"/>
                </a:solidFill>
              </a:rPr>
              <a:t> 上却</a:t>
            </a:r>
            <a:r>
              <a:rPr lang="en-US" altLang="en-US" sz="2400" b="1" dirty="0" smtClean="0">
                <a:solidFill>
                  <a:schemeClr val="accent1"/>
                </a:solidFill>
              </a:rPr>
              <a:t>…”</a:t>
            </a:r>
            <a:endParaRPr lang="en-US" altLang="en-US" sz="2400" b="1" dirty="0">
              <a:solidFill>
                <a:schemeClr val="accent1"/>
              </a:solidFill>
            </a:endParaRPr>
          </a:p>
        </p:txBody>
      </p:sp>
      <p:pic>
        <p:nvPicPr>
          <p:cNvPr id="10" name="Picture 2" descr="C:\Documents and Settings\Darren Shaffer\Local Settings\Temporary Internet Files\Content.IE5\LYQYQM7A\MCj02403750000[1].wmf"/>
          <p:cNvPicPr>
            <a:picLocks noChangeAspect="1" noChangeArrowheads="1"/>
          </p:cNvPicPr>
          <p:nvPr/>
        </p:nvPicPr>
        <p:blipFill>
          <a:blip r:embed="rId3" cstate="print"/>
          <a:srcRect/>
          <a:stretch>
            <a:fillRect/>
          </a:stretch>
        </p:blipFill>
        <p:spPr bwMode="auto">
          <a:xfrm>
            <a:off x="7212039" y="4394219"/>
            <a:ext cx="1146175" cy="182086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hidden">
          <a:xfrm>
            <a:off x="0" y="5177480"/>
            <a:ext cx="9144000" cy="1680520"/>
          </a:xfrm>
          <a:prstGeom prst="rect">
            <a:avLst/>
          </a:prstGeom>
          <a:gradFill flip="none" rotWithShape="1">
            <a:gsLst>
              <a:gs pos="0">
                <a:schemeClr val="bg1"/>
              </a:gs>
              <a:gs pos="50000">
                <a:schemeClr val="bg1"/>
              </a:gs>
              <a:gs pos="100000">
                <a:schemeClr val="bg1">
                  <a:alpha val="0"/>
                </a:scheme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p:txBody>
          <a:bodyPr/>
          <a:lstStyle/>
          <a:p>
            <a:r>
              <a:rPr lang="zh-CN" altLang="en-US" dirty="0" smtClean="0"/>
              <a:t>测量性能的方法</a:t>
            </a:r>
            <a:endParaRPr lang="en-US" dirty="0"/>
          </a:p>
        </p:txBody>
      </p:sp>
      <p:sp>
        <p:nvSpPr>
          <p:cNvPr id="3" name="Content Placeholder 2"/>
          <p:cNvSpPr>
            <a:spLocks noGrp="1"/>
          </p:cNvSpPr>
          <p:nvPr>
            <p:ph idx="1"/>
          </p:nvPr>
        </p:nvSpPr>
        <p:spPr>
          <a:xfrm>
            <a:off x="457200" y="1142984"/>
            <a:ext cx="8229600" cy="4525963"/>
          </a:xfrm>
        </p:spPr>
        <p:txBody>
          <a:bodyPr/>
          <a:lstStyle/>
          <a:p>
            <a:r>
              <a:rPr lang="en-US" dirty="0" smtClean="0"/>
              <a:t>Code instrumentation</a:t>
            </a:r>
          </a:p>
          <a:p>
            <a:pPr lvl="1"/>
            <a:r>
              <a:rPr lang="en-US" sz="2000" dirty="0" err="1" smtClean="0"/>
              <a:t>System.Diagnostics.StopWatch</a:t>
            </a:r>
            <a:r>
              <a:rPr lang="en-US" sz="2000" dirty="0" smtClean="0"/>
              <a:t> (new in NET CF 3.5)</a:t>
            </a:r>
          </a:p>
          <a:p>
            <a:pPr lvl="1"/>
            <a:r>
              <a:rPr lang="en-US" sz="2000" dirty="0" err="1" smtClean="0"/>
              <a:t>System.Environment.TickCount</a:t>
            </a:r>
            <a:r>
              <a:rPr lang="en-US" sz="2000" dirty="0" smtClean="0"/>
              <a:t> (.1 - .5 sec resolution)</a:t>
            </a:r>
          </a:p>
          <a:p>
            <a:pPr lvl="1"/>
            <a:r>
              <a:rPr lang="en-US" sz="2000" dirty="0" err="1" smtClean="0"/>
              <a:t>System.DateTime.Now</a:t>
            </a:r>
            <a:r>
              <a:rPr lang="en-US" sz="2000" dirty="0" smtClean="0"/>
              <a:t> (1 sec or worse resolution)</a:t>
            </a:r>
          </a:p>
          <a:p>
            <a:r>
              <a:rPr lang="en-US" dirty="0" smtClean="0"/>
              <a:t>.NET CF profiling tools</a:t>
            </a:r>
          </a:p>
          <a:p>
            <a:pPr lvl="1"/>
            <a:r>
              <a:rPr lang="en-US" sz="2000" dirty="0" smtClean="0"/>
              <a:t>System Information on SOTI’s </a:t>
            </a:r>
            <a:r>
              <a:rPr lang="en-US" sz="2000" dirty="0" err="1" smtClean="0"/>
              <a:t>PocketController</a:t>
            </a:r>
            <a:endParaRPr lang="en-US" sz="2000" dirty="0" smtClean="0"/>
          </a:p>
          <a:p>
            <a:pPr lvl="1"/>
            <a:r>
              <a:rPr lang="en-US" sz="2000" dirty="0" smtClean="0"/>
              <a:t>HKEY_LOCAL_MACHINE\SOFTWARE\Microsoft\.</a:t>
            </a:r>
            <a:r>
              <a:rPr lang="en-US" sz="2000" dirty="0" err="1" smtClean="0"/>
              <a:t>NETCompactFramework</a:t>
            </a:r>
            <a:r>
              <a:rPr lang="en-US" sz="2000" dirty="0" smtClean="0"/>
              <a:t>\</a:t>
            </a:r>
            <a:r>
              <a:rPr lang="en-US" sz="2000" dirty="0" err="1" smtClean="0"/>
              <a:t>PerfMonitor</a:t>
            </a:r>
            <a:r>
              <a:rPr lang="en-US" sz="2000" dirty="0" smtClean="0"/>
              <a:t>\ </a:t>
            </a:r>
            <a:r>
              <a:rPr lang="en-US" sz="2000" dirty="0" smtClean="0">
                <a:sym typeface="Wingdings" pitchFamily="2" charset="2"/>
              </a:rPr>
              <a:t></a:t>
            </a:r>
            <a:r>
              <a:rPr lang="en-US" sz="2000" dirty="0" smtClean="0"/>
              <a:t> set (DWORD) Counters = 1 </a:t>
            </a:r>
          </a:p>
          <a:p>
            <a:pPr lvl="1"/>
            <a:r>
              <a:rPr lang="en-US" sz="2000" dirty="0" smtClean="0"/>
              <a:t>Performance Counters</a:t>
            </a:r>
          </a:p>
          <a:p>
            <a:pPr lvl="2">
              <a:buNone/>
            </a:pPr>
            <a:r>
              <a:rPr lang="en-US" sz="1800" dirty="0" smtClean="0">
                <a:hlinkClick r:id="rId3"/>
              </a:rPr>
              <a:t>http://blogs.msdn.com/davidklinems/archive/2005/12/09/502125.aspx</a:t>
            </a:r>
            <a:endParaRPr lang="en-US" sz="1800" dirty="0" smtClean="0"/>
          </a:p>
          <a:p>
            <a:pPr lvl="1"/>
            <a:r>
              <a:rPr lang="en-US" sz="2000" dirty="0" smtClean="0"/>
              <a:t>Remote Performance Monitor (.NET CF 3.5 </a:t>
            </a:r>
            <a:r>
              <a:rPr lang="en-US" sz="2000" dirty="0" err="1" smtClean="0"/>
              <a:t>PowerToys</a:t>
            </a:r>
            <a:r>
              <a:rPr lang="en-US" sz="2000" dirty="0" smtClean="0"/>
              <a:t>)</a:t>
            </a:r>
          </a:p>
          <a:p>
            <a:pPr lvl="2">
              <a:buNone/>
            </a:pPr>
            <a:r>
              <a:rPr lang="en-US" sz="1600" dirty="0" smtClean="0">
                <a:hlinkClick r:id="rId3"/>
              </a:rPr>
              <a:t>http://www.microsoft.com/downloads/details.aspx?FamilyID=c8174c14-a27d-4148-bf01-86c2e0953eab&amp;displaylang=en</a:t>
            </a:r>
          </a:p>
          <a:p>
            <a:r>
              <a:rPr lang="en-US" dirty="0" smtClean="0"/>
              <a:t>SQL Server Management Studio</a:t>
            </a:r>
          </a:p>
          <a:p>
            <a:pPr lvl="1"/>
            <a:r>
              <a:rPr lang="en-US" sz="2000" dirty="0" smtClean="0"/>
              <a:t>Display Query Execution Plan</a:t>
            </a:r>
          </a:p>
          <a:p>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2037</Words>
  <Application>Microsoft Office PowerPoint</Application>
  <PresentationFormat>全屏显示(4:3)</PresentationFormat>
  <Paragraphs>392</Paragraphs>
  <Slides>47</Slides>
  <Notes>47</Notes>
  <HiddenSlides>0</HiddenSlides>
  <MMClips>0</MMClips>
  <ScaleCrop>false</ScaleCrop>
  <HeadingPairs>
    <vt:vector size="4" baseType="variant">
      <vt:variant>
        <vt:lpstr>主题</vt:lpstr>
      </vt:variant>
      <vt:variant>
        <vt:i4>1</vt:i4>
      </vt:variant>
      <vt:variant>
        <vt:lpstr>幻灯片标题</vt:lpstr>
      </vt:variant>
      <vt:variant>
        <vt:i4>47</vt:i4>
      </vt:variant>
    </vt:vector>
  </HeadingPairs>
  <TitlesOfParts>
    <vt:vector size="48" baseType="lpstr">
      <vt:lpstr>Office 主题</vt:lpstr>
      <vt:lpstr>幻灯片 1</vt:lpstr>
      <vt:lpstr>SQL Server Compact  终极性能调校</vt:lpstr>
      <vt:lpstr>议程</vt:lpstr>
      <vt:lpstr>SQL Server Compact 体系结构</vt:lpstr>
      <vt:lpstr>SQL CE 查询处理器</vt:lpstr>
      <vt:lpstr>查询处理器</vt:lpstr>
      <vt:lpstr>SQL CE 存储引擎</vt:lpstr>
      <vt:lpstr>来自 SQL CE 新闻组的帖子:</vt:lpstr>
      <vt:lpstr>测量性能的方法</vt:lpstr>
      <vt:lpstr>优化查询性能（重点）</vt:lpstr>
      <vt:lpstr>优化数据库设计</vt:lpstr>
      <vt:lpstr>使用预先计算的列</vt:lpstr>
      <vt:lpstr>SqlCeDataReader vs. DataSet</vt:lpstr>
      <vt:lpstr>SqlCeDataReader 优化技巧</vt:lpstr>
      <vt:lpstr>基表游标（TableDirect）</vt:lpstr>
      <vt:lpstr>SetRange/Seek</vt:lpstr>
      <vt:lpstr>基表游标（TableDirect）</vt:lpstr>
      <vt:lpstr>SqlCeResultSet</vt:lpstr>
      <vt:lpstr>ResultSet vs. DataAdapter 1,078 orders</vt:lpstr>
      <vt:lpstr>ResultSet 的可滚动性</vt:lpstr>
      <vt:lpstr>演 示</vt:lpstr>
      <vt:lpstr>创建有效的索引</vt:lpstr>
      <vt:lpstr>索引的影响 2,820  OrderDetails records</vt:lpstr>
      <vt:lpstr>演 示</vt:lpstr>
      <vt:lpstr>优化查询性能（其他）</vt:lpstr>
      <vt:lpstr>对 WHERE 列创建索引</vt:lpstr>
      <vt:lpstr>优化筛选子句</vt:lpstr>
      <vt:lpstr>优化查询响应时间</vt:lpstr>
      <vt:lpstr>ORDER BY/GROUP BY</vt:lpstr>
      <vt:lpstr>ORDER BY: Index vs. Sort</vt:lpstr>
      <vt:lpstr>DISTINCT</vt:lpstr>
      <vt:lpstr>使用 JOIN 重写子查询</vt:lpstr>
      <vt:lpstr>Subquery vs. JOIN</vt:lpstr>
      <vt:lpstr>使用参数化查询</vt:lpstr>
      <vt:lpstr>使用参数化查询</vt:lpstr>
      <vt:lpstr>指定查询的列</vt:lpstr>
      <vt:lpstr>演 示</vt:lpstr>
      <vt:lpstr>优化数据操作性能</vt:lpstr>
      <vt:lpstr>演 示</vt:lpstr>
      <vt:lpstr>开发高性能的 SQL CE 应用 值得考虑的…</vt:lpstr>
      <vt:lpstr>开发高性能的 SQL CE 应用 不应该做的…</vt:lpstr>
      <vt:lpstr>开发高性能的 SQL CE 应用 典型架构…</vt:lpstr>
      <vt:lpstr>疑问和解答</vt:lpstr>
      <vt:lpstr>参考资源</vt:lpstr>
      <vt:lpstr>专家问答区 (F4) 本课程结束后，我将在接下来的70分钟内于4层专家问答区与您交流答疑</vt:lpstr>
      <vt:lpstr>幻灯片 46</vt:lpstr>
      <vt:lpstr>幻灯片 47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2009-10-29T02:28:04Z</dcterms:created>
  <dcterms:modified xsi:type="dcterms:W3CDTF">2009-10-29T02:28:10Z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