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57" r:id="rId3"/>
    <p:sldId id="280" r:id="rId4"/>
    <p:sldId id="278" r:id="rId5"/>
    <p:sldId id="279" r:id="rId6"/>
    <p:sldId id="281" r:id="rId7"/>
    <p:sldId id="282" r:id="rId8"/>
    <p:sldId id="283" r:id="rId9"/>
    <p:sldId id="284" r:id="rId10"/>
    <p:sldId id="285" r:id="rId11"/>
    <p:sldId id="286" r:id="rId12"/>
    <p:sldId id="287" r:id="rId13"/>
    <p:sldId id="293" r:id="rId14"/>
    <p:sldId id="295" r:id="rId15"/>
    <p:sldId id="296" r:id="rId16"/>
    <p:sldId id="297" r:id="rId17"/>
    <p:sldId id="294" r:id="rId18"/>
    <p:sldId id="288" r:id="rId19"/>
    <p:sldId id="289" r:id="rId20"/>
    <p:sldId id="290" r:id="rId21"/>
    <p:sldId id="291" r:id="rId22"/>
    <p:sldId id="272" r:id="rId23"/>
    <p:sldId id="274" r:id="rId24"/>
    <p:sldId id="275"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715A8A-C703-4FA0-B56B-ABBB939801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7AB9ED-2C63-4C06-B658-A491743BCF44}" type="slidenum">
              <a:rPr lang="en-US"/>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369A2F7-6792-4838-B5EF-F2FBEB11974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Slide Number Placeholder 3"/>
          <p:cNvSpPr>
            <a:spLocks noGrp="1"/>
          </p:cNvSpPr>
          <p:nvPr>
            <p:ph type="sldNum" sz="quarter" idx="10"/>
          </p:nvPr>
        </p:nvSpPr>
        <p:spPr/>
        <p:txBody>
          <a:bodyPr/>
          <a:lstStyle/>
          <a:p>
            <a:fld id="{77225538-68AC-4B41-A766-462BA783E00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0FB877-ED6F-4E37-AFC7-428643FC5AC7}"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4DE2761-BE31-44CA-95B9-07720E2EDC4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7B676B-5629-4522-A126-4C0ABC13B3F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715A8A-C703-4FA0-B56B-ABBB939801B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EAC65-FABD-4E2B-B43D-79286C831729}" type="slidenum">
              <a:rPr lang="en-US"/>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715A8A-C703-4FA0-B56B-ABBB939801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1F7DCE-31DB-4126-B420-B668DC2A8DB5}"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715A8A-C703-4FA0-B56B-ABBB939801B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71856E-003A-45E7-A596-3432883EC62D}"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FA369A-5516-49D0-8D94-2651C904B3E7}" type="slidenum">
              <a:rPr lang="en-US"/>
              <a:pPr fontAlgn="base">
                <a:spcBef>
                  <a:spcPct val="0"/>
                </a:spcBef>
                <a:spcAft>
                  <a:spcPct val="0"/>
                </a:spcAft>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ACB7B-1478-4F49-A23D-F92B96D86373}" type="slidenum">
              <a:rPr lang="en-US"/>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000" b="1" cap="none" spc="0">
                <a:ln>
                  <a:noFill/>
                </a:ln>
                <a:gradFill flip="none" rotWithShape="1">
                  <a:gsLst>
                    <a:gs pos="0">
                      <a:schemeClr val="accent1">
                        <a:lumMod val="20000"/>
                        <a:lumOff val="80000"/>
                      </a:schemeClr>
                    </a:gs>
                    <a:gs pos="50000">
                      <a:schemeClr val="accent3"/>
                    </a:gs>
                    <a:gs pos="100000">
                      <a:schemeClr val="accent3"/>
                    </a:gs>
                  </a:gsLst>
                  <a:lin ang="16200000" scaled="1"/>
                  <a:tileRect/>
                </a:gradFill>
                <a:effectLst>
                  <a:outerShdw blurRad="38100" dist="38100" dir="2700000" algn="tl">
                    <a:srgbClr val="000000">
                      <a:alpha val="43137"/>
                    </a:srgbClr>
                  </a:outerShdw>
                  <a:reflection blurRad="6350" stA="55000" endA="300" endPos="45500" dir="5400000" sy="-100000" algn="bl" rotWithShape="0"/>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925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000" b="1" cap="none" spc="0">
                <a:ln>
                  <a:noFill/>
                </a:ln>
                <a:gradFill>
                  <a:gsLst>
                    <a:gs pos="0">
                      <a:schemeClr val="accent1">
                        <a:lumMod val="20000"/>
                        <a:lumOff val="80000"/>
                      </a:schemeClr>
                    </a:gs>
                    <a:gs pos="50000">
                      <a:schemeClr val="accent3"/>
                    </a:gs>
                    <a:gs pos="100000">
                      <a:schemeClr val="accent3"/>
                    </a:gs>
                  </a:gsLst>
                  <a:lin ang="16200000" scaled="1"/>
                </a:gradFill>
                <a:effectLst>
                  <a:outerShdw blurRad="38100" dist="38100" dir="2700000" algn="tl">
                    <a:srgbClr val="000000">
                      <a:alpha val="43137"/>
                    </a:srgbClr>
                  </a:outerShdw>
                  <a:reflection blurRad="6350" stA="55000" endA="300" endPos="45500" dir="5400000" sy="-100000" algn="bl" rotWithShape="0"/>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39" name="Rounded Rectangle 38"/>
          <p:cNvSpPr/>
          <p:nvPr/>
        </p:nvSpPr>
        <p:spPr>
          <a:xfrm>
            <a:off x="152400" y="1545771"/>
            <a:ext cx="8839200" cy="1562100"/>
          </a:xfrm>
          <a:prstGeom prst="roundRect">
            <a:avLst>
              <a:gd name="adj" fmla="val 7451"/>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4" name="Title 3"/>
          <p:cNvSpPr>
            <a:spLocks noGrp="1"/>
          </p:cNvSpPr>
          <p:nvPr>
            <p:ph type="title"/>
          </p:nvPr>
        </p:nvSpPr>
        <p:spPr/>
        <p:txBody>
          <a:bodyPr/>
          <a:lstStyle/>
          <a:p>
            <a:r>
              <a:rPr lang="en-US" dirty="0" smtClean="0"/>
              <a:t>Release Sooner and More Often</a:t>
            </a:r>
            <a:endParaRPr lang="en-US" dirty="0"/>
          </a:p>
        </p:txBody>
      </p:sp>
      <p:sp>
        <p:nvSpPr>
          <p:cNvPr id="5" name="TextBox 4"/>
          <p:cNvSpPr txBox="1"/>
          <p:nvPr/>
        </p:nvSpPr>
        <p:spPr>
          <a:xfrm>
            <a:off x="152400" y="1545771"/>
            <a:ext cx="6286500" cy="381000"/>
          </a:xfrm>
          <a:prstGeom prst="round2SameRect">
            <a:avLst>
              <a:gd name="adj1" fmla="val 41667"/>
              <a:gd name="adj2" fmla="val 0"/>
            </a:avLst>
          </a:prstGeom>
          <a:noFill/>
        </p:spPr>
        <p:txBody>
          <a:bodyPr wrap="square" lIns="91440" tIns="0" anchor="ctr">
            <a:noAutofit/>
          </a:bodyPr>
          <a:lstStyle/>
          <a:p>
            <a:pPr>
              <a:defRPr/>
            </a:pPr>
            <a:r>
              <a:rPr lang="zh-CN" altLang="en-US" sz="2000" b="1" dirty="0" smtClean="0">
                <a:solidFill>
                  <a:schemeClr val="bg2">
                    <a:lumMod val="75000"/>
                  </a:schemeClr>
                </a:solidFill>
                <a:latin typeface="Segoe" pitchFamily="34" charset="0"/>
              </a:rPr>
              <a:t>传统模式</a:t>
            </a:r>
            <a:r>
              <a:rPr lang="en-US" sz="2000" b="1" dirty="0" smtClean="0">
                <a:solidFill>
                  <a:schemeClr val="bg2">
                    <a:lumMod val="75000"/>
                  </a:schemeClr>
                </a:solidFill>
                <a:latin typeface="Segoe" pitchFamily="34" charset="0"/>
              </a:rPr>
              <a:t>: </a:t>
            </a:r>
            <a:r>
              <a:rPr lang="zh-CN" altLang="en-US" sz="2000" b="1" dirty="0" smtClean="0">
                <a:solidFill>
                  <a:schemeClr val="bg2">
                    <a:lumMod val="75000"/>
                  </a:schemeClr>
                </a:solidFill>
                <a:latin typeface="Segoe" pitchFamily="34" charset="0"/>
              </a:rPr>
              <a:t>每次更新都需要修改代码</a:t>
            </a:r>
            <a:endParaRPr lang="en-US" sz="2000" dirty="0">
              <a:solidFill>
                <a:schemeClr val="bg2">
                  <a:lumMod val="75000"/>
                </a:schemeClr>
              </a:solidFill>
              <a:latin typeface="Segoe" pitchFamily="34" charset="0"/>
            </a:endParaRPr>
          </a:p>
        </p:txBody>
      </p:sp>
      <p:sp>
        <p:nvSpPr>
          <p:cNvPr id="7" name="Rectangle 6"/>
          <p:cNvSpPr/>
          <p:nvPr/>
        </p:nvSpPr>
        <p:spPr>
          <a:xfrm>
            <a:off x="342900" y="2307771"/>
            <a:ext cx="1104900" cy="533400"/>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Design</a:t>
            </a:r>
          </a:p>
        </p:txBody>
      </p:sp>
      <p:sp>
        <p:nvSpPr>
          <p:cNvPr id="8" name="Rectangle 7"/>
          <p:cNvSpPr/>
          <p:nvPr/>
        </p:nvSpPr>
        <p:spPr>
          <a:xfrm>
            <a:off x="1447800" y="2307771"/>
            <a:ext cx="1104900" cy="5334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Code</a:t>
            </a:r>
          </a:p>
        </p:txBody>
      </p:sp>
      <p:sp>
        <p:nvSpPr>
          <p:cNvPr id="9" name="Rectangle 8"/>
          <p:cNvSpPr/>
          <p:nvPr/>
        </p:nvSpPr>
        <p:spPr>
          <a:xfrm>
            <a:off x="3086100" y="2307771"/>
            <a:ext cx="1104900" cy="533400"/>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Design</a:t>
            </a:r>
          </a:p>
        </p:txBody>
      </p:sp>
      <p:sp>
        <p:nvSpPr>
          <p:cNvPr id="10" name="Rectangle 9"/>
          <p:cNvSpPr/>
          <p:nvPr/>
        </p:nvSpPr>
        <p:spPr>
          <a:xfrm>
            <a:off x="4191000" y="2307771"/>
            <a:ext cx="1104900" cy="5334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Code</a:t>
            </a:r>
          </a:p>
        </p:txBody>
      </p:sp>
      <p:sp>
        <p:nvSpPr>
          <p:cNvPr id="11" name="Rectangle 10"/>
          <p:cNvSpPr/>
          <p:nvPr/>
        </p:nvSpPr>
        <p:spPr>
          <a:xfrm>
            <a:off x="5829300" y="2307771"/>
            <a:ext cx="1104900" cy="533400"/>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Design</a:t>
            </a:r>
          </a:p>
        </p:txBody>
      </p:sp>
      <p:sp>
        <p:nvSpPr>
          <p:cNvPr id="12" name="Rectangle 11"/>
          <p:cNvSpPr/>
          <p:nvPr/>
        </p:nvSpPr>
        <p:spPr>
          <a:xfrm>
            <a:off x="6934200" y="2307771"/>
            <a:ext cx="1104900" cy="5334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tx1">
                    <a:lumMod val="75000"/>
                    <a:lumOff val="25000"/>
                  </a:schemeClr>
                </a:solidFill>
                <a:latin typeface="Segoe" pitchFamily="34" charset="0"/>
              </a:rPr>
              <a:t>Code</a:t>
            </a:r>
          </a:p>
        </p:txBody>
      </p:sp>
      <p:sp>
        <p:nvSpPr>
          <p:cNvPr id="13" name="Right Arrow 12"/>
          <p:cNvSpPr/>
          <p:nvPr/>
        </p:nvSpPr>
        <p:spPr>
          <a:xfrm>
            <a:off x="2552700" y="2422071"/>
            <a:ext cx="533400" cy="342900"/>
          </a:xfrm>
          <a:prstGeom prst="rightArrow">
            <a:avLst>
              <a:gd name="adj1" fmla="val 50000"/>
              <a:gd name="adj2" fmla="val 63889"/>
            </a:avLst>
          </a:prstGeom>
          <a:gradFill>
            <a:gsLst>
              <a:gs pos="0">
                <a:schemeClr val="bg2">
                  <a:lumMod val="60000"/>
                  <a:lumOff val="40000"/>
                </a:schemeClr>
              </a:gs>
              <a:gs pos="100000">
                <a:schemeClr val="bg2">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4" name="Right Arrow 13"/>
          <p:cNvSpPr/>
          <p:nvPr/>
        </p:nvSpPr>
        <p:spPr>
          <a:xfrm>
            <a:off x="5295900" y="2422071"/>
            <a:ext cx="533400" cy="342900"/>
          </a:xfrm>
          <a:prstGeom prst="rightArrow">
            <a:avLst>
              <a:gd name="adj1" fmla="val 50000"/>
              <a:gd name="adj2" fmla="val 63889"/>
            </a:avLst>
          </a:prstGeom>
          <a:gradFill>
            <a:gsLst>
              <a:gs pos="0">
                <a:schemeClr val="bg2">
                  <a:lumMod val="60000"/>
                  <a:lumOff val="40000"/>
                </a:schemeClr>
              </a:gs>
              <a:gs pos="100000">
                <a:schemeClr val="bg2">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5" name="Rectangle 14"/>
          <p:cNvSpPr/>
          <p:nvPr/>
        </p:nvSpPr>
        <p:spPr>
          <a:xfrm>
            <a:off x="2286000" y="2002971"/>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chemeClr val="bg2">
                    <a:lumMod val="50000"/>
                  </a:schemeClr>
                </a:solidFill>
                <a:latin typeface="Segoe" pitchFamily="34" charset="0"/>
              </a:rPr>
              <a:t>Release 1</a:t>
            </a:r>
          </a:p>
        </p:txBody>
      </p:sp>
      <p:sp>
        <p:nvSpPr>
          <p:cNvPr id="16" name="Rectangle 15"/>
          <p:cNvSpPr/>
          <p:nvPr/>
        </p:nvSpPr>
        <p:spPr>
          <a:xfrm>
            <a:off x="5067300" y="2002971"/>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chemeClr val="bg2">
                    <a:lumMod val="50000"/>
                  </a:schemeClr>
                </a:solidFill>
                <a:latin typeface="Segoe" pitchFamily="34" charset="0"/>
              </a:rPr>
              <a:t>Release 2</a:t>
            </a:r>
          </a:p>
        </p:txBody>
      </p:sp>
      <p:sp>
        <p:nvSpPr>
          <p:cNvPr id="17" name="Rectangle 16"/>
          <p:cNvSpPr/>
          <p:nvPr/>
        </p:nvSpPr>
        <p:spPr>
          <a:xfrm>
            <a:off x="7772400" y="2002971"/>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chemeClr val="bg2">
                    <a:lumMod val="50000"/>
                  </a:schemeClr>
                </a:solidFill>
                <a:latin typeface="Segoe" pitchFamily="34" charset="0"/>
              </a:rPr>
              <a:t>Release 3</a:t>
            </a:r>
          </a:p>
        </p:txBody>
      </p:sp>
      <p:sp>
        <p:nvSpPr>
          <p:cNvPr id="18" name="Right Arrow 17"/>
          <p:cNvSpPr/>
          <p:nvPr/>
        </p:nvSpPr>
        <p:spPr>
          <a:xfrm>
            <a:off x="8039100" y="2422071"/>
            <a:ext cx="533400" cy="342900"/>
          </a:xfrm>
          <a:prstGeom prst="rightArrow">
            <a:avLst>
              <a:gd name="adj1" fmla="val 50000"/>
              <a:gd name="adj2" fmla="val 63889"/>
            </a:avLst>
          </a:prstGeom>
          <a:gradFill>
            <a:gsLst>
              <a:gs pos="0">
                <a:schemeClr val="bg2">
                  <a:lumMod val="60000"/>
                  <a:lumOff val="40000"/>
                </a:schemeClr>
              </a:gs>
              <a:gs pos="100000">
                <a:schemeClr val="bg2">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grpSp>
        <p:nvGrpSpPr>
          <p:cNvPr id="2" name="Group 40"/>
          <p:cNvGrpSpPr/>
          <p:nvPr/>
        </p:nvGrpSpPr>
        <p:grpSpPr bwMode="gray">
          <a:xfrm>
            <a:off x="152400" y="4002481"/>
            <a:ext cx="8839200" cy="1792675"/>
            <a:chOff x="152400" y="3800600"/>
            <a:chExt cx="8839200" cy="1792675"/>
          </a:xfrm>
        </p:grpSpPr>
        <p:sp>
          <p:nvSpPr>
            <p:cNvPr id="38" name="Rounded Rectangle 37"/>
            <p:cNvSpPr/>
            <p:nvPr/>
          </p:nvSpPr>
          <p:spPr bwMode="gray">
            <a:xfrm flipV="1">
              <a:off x="152400" y="4869375"/>
              <a:ext cx="8839200" cy="723900"/>
            </a:xfrm>
            <a:prstGeom prst="roundRect">
              <a:avLst>
                <a:gd name="adj" fmla="val 2061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6" name="TextBox 5"/>
            <p:cNvSpPr txBox="1"/>
            <p:nvPr/>
          </p:nvSpPr>
          <p:spPr bwMode="gray">
            <a:xfrm>
              <a:off x="152400" y="3800600"/>
              <a:ext cx="6286500" cy="381000"/>
            </a:xfrm>
            <a:prstGeom prst="round2SameRect">
              <a:avLst>
                <a:gd name="adj1" fmla="val 46667"/>
                <a:gd name="adj2" fmla="val 0"/>
              </a:avLst>
            </a:prstGeom>
            <a:noFill/>
          </p:spPr>
          <p:txBody>
            <a:bodyPr wrap="square" lIns="91440" tIns="0" anchor="ctr">
              <a:noAutofit/>
            </a:bodyPr>
            <a:lstStyle/>
            <a:p>
              <a:pPr>
                <a:defRPr/>
              </a:pPr>
              <a:r>
                <a:rPr lang="en-US" sz="2000" b="1" dirty="0" smtClean="0">
                  <a:solidFill>
                    <a:schemeClr val="bg1"/>
                  </a:solidFill>
                  <a:effectLst>
                    <a:glow rad="228600">
                      <a:schemeClr val="accent1">
                        <a:lumMod val="50000"/>
                        <a:alpha val="40000"/>
                      </a:schemeClr>
                    </a:glow>
                  </a:effectLst>
                  <a:latin typeface="Segoe" pitchFamily="34" charset="0"/>
                </a:rPr>
                <a:t>Silverlight:</a:t>
              </a:r>
              <a:r>
                <a:rPr lang="en-US" sz="2000" dirty="0" smtClean="0">
                  <a:solidFill>
                    <a:schemeClr val="bg1"/>
                  </a:solidFill>
                  <a:effectLst>
                    <a:glow rad="228600">
                      <a:schemeClr val="accent1">
                        <a:lumMod val="50000"/>
                        <a:alpha val="40000"/>
                      </a:schemeClr>
                    </a:glow>
                  </a:effectLst>
                  <a:latin typeface="Segoe" pitchFamily="34" charset="0"/>
                </a:rPr>
                <a:t> </a:t>
              </a:r>
              <a:r>
                <a:rPr lang="zh-CN" altLang="en-US" sz="2000" dirty="0" smtClean="0">
                  <a:solidFill>
                    <a:schemeClr val="bg1"/>
                  </a:solidFill>
                  <a:effectLst>
                    <a:glow rad="228600">
                      <a:schemeClr val="accent1">
                        <a:lumMod val="50000"/>
                        <a:alpha val="40000"/>
                      </a:schemeClr>
                    </a:glow>
                  </a:effectLst>
                  <a:latin typeface="Segoe" pitchFamily="34" charset="0"/>
                </a:rPr>
                <a:t>更新 </a:t>
              </a:r>
              <a:r>
                <a:rPr lang="en-US" sz="2000" dirty="0" smtClean="0">
                  <a:solidFill>
                    <a:schemeClr val="bg1"/>
                  </a:solidFill>
                  <a:effectLst>
                    <a:glow rad="228600">
                      <a:schemeClr val="accent1">
                        <a:lumMod val="50000"/>
                        <a:alpha val="40000"/>
                      </a:schemeClr>
                    </a:glow>
                  </a:effectLst>
                  <a:latin typeface="Segoe" pitchFamily="34" charset="0"/>
                </a:rPr>
                <a:t>UX </a:t>
              </a:r>
              <a:r>
                <a:rPr lang="zh-CN" altLang="en-US" sz="2000" dirty="0" smtClean="0">
                  <a:solidFill>
                    <a:schemeClr val="bg1"/>
                  </a:solidFill>
                  <a:effectLst>
                    <a:glow rad="228600">
                      <a:schemeClr val="accent1">
                        <a:lumMod val="50000"/>
                        <a:alpha val="40000"/>
                      </a:schemeClr>
                    </a:glow>
                  </a:effectLst>
                  <a:latin typeface="Segoe" pitchFamily="34" charset="0"/>
                </a:rPr>
                <a:t>无需修改代码</a:t>
              </a:r>
              <a:endParaRPr lang="en-US" sz="2000" dirty="0">
                <a:solidFill>
                  <a:schemeClr val="bg1"/>
                </a:solidFill>
                <a:effectLst>
                  <a:glow rad="228600">
                    <a:schemeClr val="accent1">
                      <a:lumMod val="50000"/>
                      <a:alpha val="40000"/>
                    </a:schemeClr>
                  </a:glow>
                </a:effectLst>
                <a:latin typeface="Segoe" pitchFamily="34" charset="0"/>
              </a:endParaRPr>
            </a:p>
          </p:txBody>
        </p:sp>
        <p:sp>
          <p:nvSpPr>
            <p:cNvPr id="22" name="Rectangle 21"/>
            <p:cNvSpPr/>
            <p:nvPr/>
          </p:nvSpPr>
          <p:spPr bwMode="gray">
            <a:xfrm>
              <a:off x="342900" y="4572000"/>
              <a:ext cx="952500" cy="5334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Design</a:t>
              </a:r>
            </a:p>
          </p:txBody>
        </p:sp>
        <p:sp>
          <p:nvSpPr>
            <p:cNvPr id="23" name="Rectangle 22"/>
            <p:cNvSpPr/>
            <p:nvPr/>
          </p:nvSpPr>
          <p:spPr bwMode="gray">
            <a:xfrm>
              <a:off x="1295400" y="4572000"/>
              <a:ext cx="952500"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Code</a:t>
              </a:r>
            </a:p>
          </p:txBody>
        </p:sp>
        <p:sp>
          <p:nvSpPr>
            <p:cNvPr id="24" name="Right Arrow 23"/>
            <p:cNvSpPr/>
            <p:nvPr/>
          </p:nvSpPr>
          <p:spPr bwMode="gray">
            <a:xfrm>
              <a:off x="2247900" y="4686300"/>
              <a:ext cx="533400" cy="342900"/>
            </a:xfrm>
            <a:prstGeom prst="rightArrow">
              <a:avLst>
                <a:gd name="adj1" fmla="val 50000"/>
                <a:gd name="adj2" fmla="val 63889"/>
              </a:avLst>
            </a:prstGeom>
            <a:gradFill>
              <a:gsLst>
                <a:gs pos="0">
                  <a:srgbClr val="92D050"/>
                </a:gs>
                <a:gs pos="100000">
                  <a:srgbClr val="00B05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5" name="Rectangle 24"/>
            <p:cNvSpPr/>
            <p:nvPr/>
          </p:nvSpPr>
          <p:spPr bwMode="gray">
            <a:xfrm>
              <a:off x="1981200" y="424345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rgbClr val="FF9A05"/>
                  </a:solidFill>
                  <a:latin typeface="Segoe" pitchFamily="34" charset="0"/>
                </a:rPr>
                <a:t>Release 1</a:t>
              </a:r>
            </a:p>
          </p:txBody>
        </p:sp>
        <p:sp>
          <p:nvSpPr>
            <p:cNvPr id="26" name="Rectangle 25"/>
            <p:cNvSpPr/>
            <p:nvPr/>
          </p:nvSpPr>
          <p:spPr bwMode="gray">
            <a:xfrm>
              <a:off x="2781300" y="4572000"/>
              <a:ext cx="952500" cy="5334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Design</a:t>
              </a:r>
            </a:p>
          </p:txBody>
        </p:sp>
        <p:sp>
          <p:nvSpPr>
            <p:cNvPr id="27" name="Right Arrow 26"/>
            <p:cNvSpPr/>
            <p:nvPr/>
          </p:nvSpPr>
          <p:spPr bwMode="gray">
            <a:xfrm>
              <a:off x="3733800" y="4686300"/>
              <a:ext cx="533400" cy="342900"/>
            </a:xfrm>
            <a:prstGeom prst="rightArrow">
              <a:avLst>
                <a:gd name="adj1" fmla="val 50000"/>
                <a:gd name="adj2" fmla="val 63889"/>
              </a:avLst>
            </a:prstGeom>
            <a:gradFill>
              <a:gsLst>
                <a:gs pos="0">
                  <a:srgbClr val="92D050"/>
                </a:gs>
                <a:gs pos="100000">
                  <a:srgbClr val="00B05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8" name="Rectangle 27"/>
            <p:cNvSpPr/>
            <p:nvPr/>
          </p:nvSpPr>
          <p:spPr bwMode="gray">
            <a:xfrm>
              <a:off x="3390900" y="424345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rgbClr val="FF9A05"/>
                  </a:solidFill>
                  <a:latin typeface="Segoe" pitchFamily="34" charset="0"/>
                </a:rPr>
                <a:t>Release 2</a:t>
              </a:r>
            </a:p>
          </p:txBody>
        </p:sp>
        <p:sp>
          <p:nvSpPr>
            <p:cNvPr id="29" name="Rectangle 28"/>
            <p:cNvSpPr/>
            <p:nvPr/>
          </p:nvSpPr>
          <p:spPr bwMode="gray">
            <a:xfrm>
              <a:off x="4267200" y="4572000"/>
              <a:ext cx="952500" cy="5334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Design</a:t>
              </a:r>
            </a:p>
          </p:txBody>
        </p:sp>
        <p:sp>
          <p:nvSpPr>
            <p:cNvPr id="30" name="Right Arrow 29"/>
            <p:cNvSpPr/>
            <p:nvPr/>
          </p:nvSpPr>
          <p:spPr bwMode="gray">
            <a:xfrm>
              <a:off x="5219700" y="4686300"/>
              <a:ext cx="533400" cy="342900"/>
            </a:xfrm>
            <a:prstGeom prst="rightArrow">
              <a:avLst>
                <a:gd name="adj1" fmla="val 50000"/>
                <a:gd name="adj2" fmla="val 63889"/>
              </a:avLst>
            </a:prstGeom>
            <a:gradFill>
              <a:gsLst>
                <a:gs pos="0">
                  <a:srgbClr val="92D050"/>
                </a:gs>
                <a:gs pos="100000">
                  <a:srgbClr val="00B05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1" name="Rectangle 30"/>
            <p:cNvSpPr/>
            <p:nvPr/>
          </p:nvSpPr>
          <p:spPr bwMode="gray">
            <a:xfrm>
              <a:off x="4876800" y="424345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rgbClr val="FF9A05"/>
                  </a:solidFill>
                  <a:latin typeface="Segoe" pitchFamily="34" charset="0"/>
                </a:rPr>
                <a:t>Release 3</a:t>
              </a:r>
            </a:p>
          </p:txBody>
        </p:sp>
        <p:sp>
          <p:nvSpPr>
            <p:cNvPr id="32" name="Rectangle 31"/>
            <p:cNvSpPr/>
            <p:nvPr/>
          </p:nvSpPr>
          <p:spPr bwMode="gray">
            <a:xfrm>
              <a:off x="5753100" y="4572000"/>
              <a:ext cx="952500" cy="5334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Design</a:t>
              </a:r>
            </a:p>
          </p:txBody>
        </p:sp>
        <p:sp>
          <p:nvSpPr>
            <p:cNvPr id="33" name="Right Arrow 32"/>
            <p:cNvSpPr/>
            <p:nvPr/>
          </p:nvSpPr>
          <p:spPr bwMode="gray">
            <a:xfrm>
              <a:off x="6705600" y="4686300"/>
              <a:ext cx="533400" cy="342900"/>
            </a:xfrm>
            <a:prstGeom prst="rightArrow">
              <a:avLst>
                <a:gd name="adj1" fmla="val 50000"/>
                <a:gd name="adj2" fmla="val 63889"/>
              </a:avLst>
            </a:prstGeom>
            <a:gradFill>
              <a:gsLst>
                <a:gs pos="0">
                  <a:srgbClr val="92D050"/>
                </a:gs>
                <a:gs pos="100000">
                  <a:srgbClr val="00B05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4" name="Rectangle 33"/>
            <p:cNvSpPr/>
            <p:nvPr/>
          </p:nvSpPr>
          <p:spPr bwMode="gray">
            <a:xfrm>
              <a:off x="6400800" y="424345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rgbClr val="FF9A05"/>
                  </a:solidFill>
                  <a:latin typeface="Segoe" pitchFamily="34" charset="0"/>
                </a:rPr>
                <a:t>Release 4</a:t>
              </a:r>
            </a:p>
          </p:txBody>
        </p:sp>
        <p:sp>
          <p:nvSpPr>
            <p:cNvPr id="35" name="Rectangle 34"/>
            <p:cNvSpPr/>
            <p:nvPr/>
          </p:nvSpPr>
          <p:spPr bwMode="gray">
            <a:xfrm>
              <a:off x="7239000" y="4572000"/>
              <a:ext cx="952500" cy="5334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sz="1600" dirty="0" smtClean="0">
                  <a:solidFill>
                    <a:schemeClr val="bg1"/>
                  </a:solidFill>
                  <a:effectLst>
                    <a:outerShdw blurRad="38100" dist="38100" dir="2700000" algn="tl">
                      <a:srgbClr val="000000">
                        <a:alpha val="43137"/>
                      </a:srgbClr>
                    </a:outerShdw>
                  </a:effectLst>
                  <a:latin typeface="Segoe" pitchFamily="34" charset="0"/>
                </a:rPr>
                <a:t>Design</a:t>
              </a:r>
            </a:p>
          </p:txBody>
        </p:sp>
        <p:sp>
          <p:nvSpPr>
            <p:cNvPr id="36" name="Right Arrow 35"/>
            <p:cNvSpPr/>
            <p:nvPr/>
          </p:nvSpPr>
          <p:spPr bwMode="gray">
            <a:xfrm>
              <a:off x="8191500" y="4686300"/>
              <a:ext cx="533400" cy="342900"/>
            </a:xfrm>
            <a:prstGeom prst="rightArrow">
              <a:avLst>
                <a:gd name="adj1" fmla="val 50000"/>
                <a:gd name="adj2" fmla="val 63889"/>
              </a:avLst>
            </a:prstGeom>
            <a:gradFill>
              <a:gsLst>
                <a:gs pos="0">
                  <a:srgbClr val="92D050"/>
                </a:gs>
                <a:gs pos="100000">
                  <a:srgbClr val="00B05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7" name="Rectangle 36"/>
            <p:cNvSpPr/>
            <p:nvPr/>
          </p:nvSpPr>
          <p:spPr bwMode="gray">
            <a:xfrm>
              <a:off x="7886700" y="424345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rgbClr val="FF9A05"/>
                  </a:solidFill>
                  <a:latin typeface="Segoe" pitchFamily="34" charset="0"/>
                </a:rPr>
                <a:t>Release 5</a:t>
              </a:r>
            </a:p>
          </p:txBody>
        </p:sp>
      </p:grpSp>
      <p:sp>
        <p:nvSpPr>
          <p:cNvPr id="40" name="Right Arrow 39"/>
          <p:cNvSpPr/>
          <p:nvPr/>
        </p:nvSpPr>
        <p:spPr>
          <a:xfrm>
            <a:off x="0" y="3333502"/>
            <a:ext cx="8991600" cy="609600"/>
          </a:xfrm>
          <a:prstGeom prst="rightArrow">
            <a:avLst>
              <a:gd name="adj1" fmla="val 72727"/>
              <a:gd name="adj2" fmla="val 63589"/>
            </a:avLst>
          </a:prstGeom>
          <a:gradFill flip="none" rotWithShape="1">
            <a:gsLst>
              <a:gs pos="0">
                <a:schemeClr val="accent1">
                  <a:alpha val="15000"/>
                </a:schemeClr>
              </a:gs>
              <a:gs pos="100000">
                <a:schemeClr val="accent1">
                  <a:lumMod val="40000"/>
                  <a:lumOff val="60000"/>
                </a:schemeClr>
              </a:gs>
            </a:gsLst>
            <a:lin ang="0" scaled="1"/>
            <a:tileRect/>
          </a:gradFill>
          <a:ln w="50800" cmpd="sng">
            <a:noFill/>
            <a:miter lim="800000"/>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tIns="91440" rIns="731520" rtlCol="0" anchor="ctr"/>
          <a:lstStyle/>
          <a:p>
            <a:pPr algn="r" fontAlgn="base">
              <a:lnSpc>
                <a:spcPct val="80000"/>
              </a:lnSpc>
              <a:spcBef>
                <a:spcPct val="0"/>
              </a:spcBef>
              <a:spcAft>
                <a:spcPct val="0"/>
              </a:spcAft>
              <a:defRPr/>
            </a:pPr>
            <a:r>
              <a:rPr lang="en-US" sz="2400" b="1" i="1" dirty="0" smtClean="0">
                <a:solidFill>
                  <a:schemeClr val="bg1"/>
                </a:solidFill>
                <a:effectLst>
                  <a:outerShdw blurRad="38100" dist="38100" dir="2700000" algn="tl">
                    <a:srgbClr val="000000">
                      <a:alpha val="43137"/>
                    </a:srgbClr>
                  </a:outerShdw>
                </a:effectLst>
                <a:latin typeface="Segoe" pitchFamily="34" charset="0"/>
              </a:rPr>
              <a:t>TIME</a:t>
            </a:r>
            <a:endParaRPr lang="en-US" sz="2400" b="1" i="1" dirty="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grpSp>
        <p:nvGrpSpPr>
          <p:cNvPr id="2" name="Group 52"/>
          <p:cNvGrpSpPr/>
          <p:nvPr/>
        </p:nvGrpSpPr>
        <p:grpSpPr>
          <a:xfrm>
            <a:off x="2550226" y="1971304"/>
            <a:ext cx="4043548" cy="1541815"/>
            <a:chOff x="2550226" y="1971304"/>
            <a:chExt cx="4043548" cy="1541815"/>
          </a:xfrm>
        </p:grpSpPr>
        <p:sp>
          <p:nvSpPr>
            <p:cNvPr id="33" name="Isosceles Triangle 32"/>
            <p:cNvSpPr/>
            <p:nvPr/>
          </p:nvSpPr>
          <p:spPr>
            <a:xfrm flipV="1">
              <a:off x="2550226" y="2111830"/>
              <a:ext cx="4043548" cy="1401289"/>
            </a:xfrm>
            <a:prstGeom prst="triangle">
              <a:avLst/>
            </a:prstGeom>
            <a:gradFill flip="none" rotWithShape="1">
              <a:gsLst>
                <a:gs pos="0">
                  <a:schemeClr val="accent1">
                    <a:tint val="66000"/>
                    <a:satMod val="160000"/>
                    <a:alpha val="0"/>
                  </a:schemeClr>
                </a:gs>
                <a:gs pos="50000">
                  <a:schemeClr val="accent1">
                    <a:lumMod val="50000"/>
                    <a:alpha val="36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2550226" y="1971304"/>
              <a:ext cx="4043548" cy="1401289"/>
            </a:xfrm>
            <a:prstGeom prst="triangle">
              <a:avLst/>
            </a:prstGeom>
            <a:gradFill flip="none" rotWithShape="1">
              <a:gsLst>
                <a:gs pos="0">
                  <a:schemeClr val="accent1">
                    <a:tint val="66000"/>
                    <a:satMod val="160000"/>
                    <a:alpha val="0"/>
                  </a:schemeClr>
                </a:gs>
                <a:gs pos="50000">
                  <a:schemeClr val="accent1">
                    <a:alpha val="4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73" name="Title 1"/>
          <p:cNvSpPr>
            <a:spLocks noGrp="1"/>
          </p:cNvSpPr>
          <p:nvPr>
            <p:ph type="title"/>
          </p:nvPr>
        </p:nvSpPr>
        <p:spPr/>
        <p:txBody>
          <a:bodyPr/>
          <a:lstStyle/>
          <a:p>
            <a:r>
              <a:rPr lang="en-US" sz="2800" dirty="0" smtClean="0"/>
              <a:t>Silverlight </a:t>
            </a:r>
            <a:r>
              <a:rPr lang="zh-CN" altLang="en-US" sz="2800" dirty="0" smtClean="0"/>
              <a:t>跨平台开发</a:t>
            </a:r>
            <a:endParaRPr lang="en-US" sz="2800" dirty="0" smtClean="0"/>
          </a:p>
        </p:txBody>
      </p:sp>
      <p:sp>
        <p:nvSpPr>
          <p:cNvPr id="30" name="TextBox 29"/>
          <p:cNvSpPr txBox="1">
            <a:spLocks noChangeArrowheads="1"/>
          </p:cNvSpPr>
          <p:nvPr/>
        </p:nvSpPr>
        <p:spPr bwMode="white">
          <a:xfrm>
            <a:off x="3848100" y="5963390"/>
            <a:ext cx="1447800" cy="338554"/>
          </a:xfrm>
          <a:prstGeom prst="rect">
            <a:avLst/>
          </a:prstGeom>
          <a:noFill/>
          <a:ln w="9525">
            <a:noFill/>
            <a:miter lim="800000"/>
            <a:headEnd/>
            <a:tailEnd/>
          </a:ln>
        </p:spPr>
        <p:txBody>
          <a:bodyPr wrap="square">
            <a:spAutoFit/>
          </a:bodyPr>
          <a:lstStyle/>
          <a:p>
            <a:pPr algn="ctr"/>
            <a:r>
              <a:rPr lang="en-US" sz="1600" b="1" dirty="0" smtClean="0">
                <a:solidFill>
                  <a:schemeClr val="accent1">
                    <a:lumMod val="20000"/>
                    <a:lumOff val="80000"/>
                  </a:schemeClr>
                </a:solidFill>
                <a:latin typeface="Segoe" pitchFamily="34" charset="0"/>
              </a:rPr>
              <a:t>Desktop App</a:t>
            </a:r>
            <a:endParaRPr lang="en-US" sz="1600" b="1" dirty="0">
              <a:solidFill>
                <a:schemeClr val="accent1">
                  <a:lumMod val="20000"/>
                  <a:lumOff val="80000"/>
                </a:schemeClr>
              </a:solidFill>
              <a:latin typeface="Segoe" pitchFamily="34" charset="0"/>
            </a:endParaRPr>
          </a:p>
        </p:txBody>
      </p:sp>
      <p:grpSp>
        <p:nvGrpSpPr>
          <p:cNvPr id="3" name="Group 50"/>
          <p:cNvGrpSpPr/>
          <p:nvPr/>
        </p:nvGrpSpPr>
        <p:grpSpPr bwMode="invGray">
          <a:xfrm>
            <a:off x="3848164" y="1272203"/>
            <a:ext cx="2552637" cy="1600142"/>
            <a:chOff x="3848164" y="1272203"/>
            <a:chExt cx="2552637" cy="1600142"/>
          </a:xfrm>
        </p:grpSpPr>
        <p:sp>
          <p:nvSpPr>
            <p:cNvPr id="25" name="Rounded Rectangle 24"/>
            <p:cNvSpPr/>
            <p:nvPr/>
          </p:nvSpPr>
          <p:spPr bwMode="invGray">
            <a:xfrm>
              <a:off x="4572000" y="1330037"/>
              <a:ext cx="1828801" cy="653143"/>
            </a:xfrm>
            <a:prstGeom prst="roundRect">
              <a:avLst>
                <a:gd name="adj" fmla="val 29394"/>
              </a:avLst>
            </a:prstGeom>
            <a:gradFill flip="none" rotWithShape="1">
              <a:gsLst>
                <a:gs pos="0">
                  <a:schemeClr val="tx1">
                    <a:lumMod val="85000"/>
                    <a:lumOff val="15000"/>
                    <a:alpha val="65000"/>
                  </a:schemeClr>
                </a:gs>
                <a:gs pos="50000">
                  <a:schemeClr val="tx1">
                    <a:lumMod val="85000"/>
                    <a:lumOff val="15000"/>
                    <a:alpha val="3500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8" name="Picture 4" descr="C:\Users\mike\Documents\Crimson\Editing\Graphics from Dion\ExpBlendEN_3DS.png"/>
            <p:cNvPicPr>
              <a:picLocks noChangeAspect="1" noChangeArrowheads="1"/>
            </p:cNvPicPr>
            <p:nvPr/>
          </p:nvPicPr>
          <p:blipFill>
            <a:blip r:embed="rId3" cstate="print"/>
            <a:srcRect/>
            <a:stretch>
              <a:fillRect/>
            </a:stretch>
          </p:blipFill>
          <p:spPr bwMode="invGray">
            <a:xfrm>
              <a:off x="3848164" y="1272203"/>
              <a:ext cx="1447673" cy="1600142"/>
            </a:xfrm>
            <a:prstGeom prst="rect">
              <a:avLst/>
            </a:prstGeom>
            <a:noFill/>
            <a:ln w="9525">
              <a:noFill/>
              <a:miter lim="800000"/>
              <a:headEnd/>
              <a:tailEnd/>
            </a:ln>
          </p:spPr>
        </p:pic>
        <p:sp>
          <p:nvSpPr>
            <p:cNvPr id="77829" name="TextBox 22"/>
            <p:cNvSpPr txBox="1">
              <a:spLocks noChangeArrowheads="1"/>
            </p:cNvSpPr>
            <p:nvPr/>
          </p:nvSpPr>
          <p:spPr bwMode="invGray">
            <a:xfrm>
              <a:off x="5021617" y="1410911"/>
              <a:ext cx="1295287" cy="511012"/>
            </a:xfrm>
            <a:prstGeom prst="rect">
              <a:avLst/>
            </a:prstGeom>
            <a:noFill/>
            <a:ln w="9525">
              <a:noFill/>
              <a:miter lim="800000"/>
              <a:headEnd/>
              <a:tailEnd/>
            </a:ln>
          </p:spPr>
          <p:txBody>
            <a:bodyPr>
              <a:spAutoFit/>
            </a:bodyPr>
            <a:lstStyle/>
            <a:p>
              <a:pPr algn="r">
                <a:lnSpc>
                  <a:spcPct val="85000"/>
                </a:lnSpc>
              </a:pPr>
              <a:r>
                <a:rPr lang="en-US" sz="1600" b="1" dirty="0">
                  <a:solidFill>
                    <a:schemeClr val="bg1"/>
                  </a:solidFill>
                  <a:latin typeface="Segoe" pitchFamily="34" charset="0"/>
                </a:rPr>
                <a:t>Expression Blend</a:t>
              </a:r>
            </a:p>
          </p:txBody>
        </p:sp>
      </p:grpSp>
      <p:pic>
        <p:nvPicPr>
          <p:cNvPr id="3075" name="Picture 3"/>
          <p:cNvPicPr>
            <a:picLocks noChangeAspect="1" noChangeArrowheads="1"/>
          </p:cNvPicPr>
          <p:nvPr/>
        </p:nvPicPr>
        <p:blipFill>
          <a:blip r:embed="rId4" cstate="print"/>
          <a:srcRect/>
          <a:stretch>
            <a:fillRect/>
          </a:stretch>
        </p:blipFill>
        <p:spPr bwMode="auto">
          <a:xfrm>
            <a:off x="3585277" y="5509821"/>
            <a:ext cx="1973446" cy="375618"/>
          </a:xfrm>
          <a:prstGeom prst="rect">
            <a:avLst/>
          </a:prstGeom>
          <a:noFill/>
          <a:ln w="9525">
            <a:noFill/>
            <a:miter lim="800000"/>
            <a:headEnd/>
            <a:tailEnd/>
          </a:ln>
          <a:effectLst/>
        </p:spPr>
      </p:pic>
      <p:sp>
        <p:nvSpPr>
          <p:cNvPr id="44" name="Left Arrow 43"/>
          <p:cNvSpPr/>
          <p:nvPr/>
        </p:nvSpPr>
        <p:spPr>
          <a:xfrm>
            <a:off x="1959429" y="4025735"/>
            <a:ext cx="1842654" cy="486888"/>
          </a:xfrm>
          <a:prstGeom prst="leftArrow">
            <a:avLst/>
          </a:prstGeom>
          <a:gradFill flip="none" rotWithShape="1">
            <a:gsLst>
              <a:gs pos="0">
                <a:schemeClr val="tx2">
                  <a:shade val="30000"/>
                  <a:satMod val="115000"/>
                  <a:alpha val="0"/>
                </a:schemeClr>
              </a:gs>
              <a:gs pos="50000">
                <a:schemeClr val="accent1">
                  <a:lumMod val="60000"/>
                  <a:lumOff val="40000"/>
                  <a:alpha val="51000"/>
                </a:schemeClr>
              </a:gs>
              <a:gs pos="100000">
                <a:schemeClr val="accent1">
                  <a:lumMod val="60000"/>
                  <a:lumOff val="40000"/>
                  <a:alpha val="80000"/>
                </a:scheme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Left Arrow 44"/>
          <p:cNvSpPr/>
          <p:nvPr/>
        </p:nvSpPr>
        <p:spPr>
          <a:xfrm flipH="1">
            <a:off x="5341917" y="4025735"/>
            <a:ext cx="1842654" cy="486888"/>
          </a:xfrm>
          <a:prstGeom prst="leftArrow">
            <a:avLst/>
          </a:prstGeom>
          <a:gradFill flip="none" rotWithShape="1">
            <a:gsLst>
              <a:gs pos="0">
                <a:schemeClr val="tx2">
                  <a:shade val="30000"/>
                  <a:satMod val="115000"/>
                  <a:alpha val="0"/>
                </a:schemeClr>
              </a:gs>
              <a:gs pos="50000">
                <a:schemeClr val="accent1">
                  <a:lumMod val="60000"/>
                  <a:lumOff val="40000"/>
                  <a:alpha val="51000"/>
                </a:schemeClr>
              </a:gs>
              <a:gs pos="100000">
                <a:schemeClr val="accent1">
                  <a:lumMod val="60000"/>
                  <a:lumOff val="40000"/>
                  <a:alpha val="80000"/>
                </a:scheme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Down Arrow 46"/>
          <p:cNvSpPr/>
          <p:nvPr/>
        </p:nvSpPr>
        <p:spPr>
          <a:xfrm>
            <a:off x="4329684" y="4738255"/>
            <a:ext cx="484632" cy="717152"/>
          </a:xfrm>
          <a:prstGeom prst="downArrow">
            <a:avLst/>
          </a:prstGeom>
          <a:gradFill flip="none" rotWithShape="1">
            <a:gsLst>
              <a:gs pos="0">
                <a:schemeClr val="tx2">
                  <a:shade val="30000"/>
                  <a:satMod val="115000"/>
                  <a:alpha val="0"/>
                </a:schemeClr>
              </a:gs>
              <a:gs pos="50000">
                <a:schemeClr val="accent1">
                  <a:lumMod val="60000"/>
                  <a:lumOff val="40000"/>
                  <a:alpha val="51000"/>
                </a:schemeClr>
              </a:gs>
              <a:gs pos="100000">
                <a:schemeClr val="accent1">
                  <a:lumMod val="60000"/>
                  <a:lumOff val="40000"/>
                  <a:alpha val="8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Isosceles Triangle 47"/>
          <p:cNvSpPr/>
          <p:nvPr/>
        </p:nvSpPr>
        <p:spPr>
          <a:xfrm>
            <a:off x="-1" y="2945081"/>
            <a:ext cx="3918858" cy="3431967"/>
          </a:xfrm>
          <a:prstGeom prst="triangle">
            <a:avLst>
              <a:gd name="adj" fmla="val 0"/>
            </a:avLst>
          </a:prstGeom>
          <a:gradFill flip="none" rotWithShape="1">
            <a:gsLst>
              <a:gs pos="0">
                <a:schemeClr val="accent1">
                  <a:lumMod val="50000"/>
                  <a:shade val="30000"/>
                  <a:satMod val="115000"/>
                  <a:alpha val="50000"/>
                </a:schemeClr>
              </a:gs>
              <a:gs pos="50000">
                <a:schemeClr val="accent1">
                  <a:lumMod val="50000"/>
                  <a:shade val="67500"/>
                  <a:satMod val="115000"/>
                  <a:alpha val="20000"/>
                </a:schemeClr>
              </a:gs>
              <a:gs pos="100000">
                <a:schemeClr val="accent1">
                  <a:lumMod val="50000"/>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1"/>
          <p:cNvSpPr txBox="1">
            <a:spLocks noChangeArrowheads="1"/>
          </p:cNvSpPr>
          <p:nvPr/>
        </p:nvSpPr>
        <p:spPr bwMode="white">
          <a:xfrm>
            <a:off x="501266" y="5818307"/>
            <a:ext cx="1274064" cy="338554"/>
          </a:xfrm>
          <a:prstGeom prst="rect">
            <a:avLst/>
          </a:prstGeom>
          <a:noFill/>
          <a:ln w="9525">
            <a:noFill/>
            <a:miter lim="800000"/>
            <a:headEnd/>
            <a:tailEnd/>
          </a:ln>
        </p:spPr>
        <p:txBody>
          <a:bodyPr wrap="square">
            <a:spAutoFit/>
          </a:bodyPr>
          <a:lstStyle/>
          <a:p>
            <a:pPr algn="ctr"/>
            <a:r>
              <a:rPr lang="en-US" sz="1600" b="1" dirty="0" smtClean="0">
                <a:solidFill>
                  <a:schemeClr val="accent1">
                    <a:lumMod val="20000"/>
                    <a:lumOff val="80000"/>
                  </a:schemeClr>
                </a:solidFill>
                <a:latin typeface="Segoe" pitchFamily="34" charset="0"/>
              </a:rPr>
              <a:t>Web App</a:t>
            </a:r>
            <a:endParaRPr lang="en-US" sz="1600" b="1" dirty="0">
              <a:solidFill>
                <a:schemeClr val="accent1">
                  <a:lumMod val="20000"/>
                  <a:lumOff val="80000"/>
                </a:schemeClr>
              </a:solidFill>
              <a:latin typeface="Segoe" pitchFamily="34" charset="0"/>
            </a:endParaRPr>
          </a:p>
        </p:txBody>
      </p:sp>
      <p:grpSp>
        <p:nvGrpSpPr>
          <p:cNvPr id="4" name="Group 38"/>
          <p:cNvGrpSpPr/>
          <p:nvPr/>
        </p:nvGrpSpPr>
        <p:grpSpPr>
          <a:xfrm>
            <a:off x="437654" y="4242139"/>
            <a:ext cx="1401289" cy="1563908"/>
            <a:chOff x="1104405" y="3122624"/>
            <a:chExt cx="1401289" cy="1563908"/>
          </a:xfrm>
        </p:grpSpPr>
        <p:pic>
          <p:nvPicPr>
            <p:cNvPr id="38" name="Picture 3" descr="C:\Documents and Settings\Pennie\My Documents\James Pratt\Sl_v_rgb.png"/>
            <p:cNvPicPr>
              <a:picLocks noChangeAspect="1" noChangeArrowheads="1"/>
            </p:cNvPicPr>
            <p:nvPr/>
          </p:nvPicPr>
          <p:blipFill>
            <a:blip r:embed="rId5" cstate="print">
              <a:lum bright="100000"/>
            </a:blip>
            <a:srcRect t="66226"/>
            <a:stretch>
              <a:fillRect/>
            </a:stretch>
          </p:blipFill>
          <p:spPr bwMode="auto">
            <a:xfrm>
              <a:off x="1104405" y="4158344"/>
              <a:ext cx="1401289" cy="528188"/>
            </a:xfrm>
            <a:prstGeom prst="rect">
              <a:avLst/>
            </a:prstGeom>
            <a:noFill/>
          </p:spPr>
        </p:pic>
        <p:pic>
          <p:nvPicPr>
            <p:cNvPr id="37" name="Picture 3" descr="C:\Documents and Settings\Pennie\My Documents\James Pratt\Sl_v_rgb.png"/>
            <p:cNvPicPr>
              <a:picLocks noChangeAspect="1" noChangeArrowheads="1"/>
            </p:cNvPicPr>
            <p:nvPr/>
          </p:nvPicPr>
          <p:blipFill>
            <a:blip r:embed="rId5" cstate="print"/>
            <a:srcRect b="30863"/>
            <a:stretch>
              <a:fillRect/>
            </a:stretch>
          </p:blipFill>
          <p:spPr bwMode="auto">
            <a:xfrm>
              <a:off x="1104405" y="3122624"/>
              <a:ext cx="1401289" cy="1081241"/>
            </a:xfrm>
            <a:prstGeom prst="rect">
              <a:avLst/>
            </a:prstGeom>
            <a:noFill/>
          </p:spPr>
        </p:pic>
      </p:grpSp>
      <p:sp>
        <p:nvSpPr>
          <p:cNvPr id="49" name="Isosceles Triangle 48"/>
          <p:cNvSpPr/>
          <p:nvPr/>
        </p:nvSpPr>
        <p:spPr>
          <a:xfrm flipH="1">
            <a:off x="5225142" y="2945081"/>
            <a:ext cx="3918858" cy="3431967"/>
          </a:xfrm>
          <a:prstGeom prst="triangle">
            <a:avLst>
              <a:gd name="adj" fmla="val 0"/>
            </a:avLst>
          </a:prstGeom>
          <a:gradFill flip="none" rotWithShape="1">
            <a:gsLst>
              <a:gs pos="0">
                <a:schemeClr val="accent1">
                  <a:lumMod val="50000"/>
                  <a:shade val="30000"/>
                  <a:satMod val="115000"/>
                  <a:alpha val="50000"/>
                </a:schemeClr>
              </a:gs>
              <a:gs pos="50000">
                <a:schemeClr val="accent1">
                  <a:lumMod val="50000"/>
                  <a:shade val="67500"/>
                  <a:satMod val="115000"/>
                  <a:alpha val="20000"/>
                </a:schemeClr>
              </a:gs>
              <a:gs pos="100000">
                <a:schemeClr val="accent1">
                  <a:lumMod val="50000"/>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gps_alpine_MD.png"/>
          <p:cNvPicPr>
            <a:picLocks noChangeAspect="1"/>
          </p:cNvPicPr>
          <p:nvPr/>
        </p:nvPicPr>
        <p:blipFill>
          <a:blip r:embed="rId6" cstate="print"/>
          <a:stretch>
            <a:fillRect/>
          </a:stretch>
        </p:blipFill>
        <p:spPr>
          <a:xfrm>
            <a:off x="7470011" y="4301517"/>
            <a:ext cx="1265835" cy="1173007"/>
          </a:xfrm>
          <a:prstGeom prst="rect">
            <a:avLst/>
          </a:prstGeom>
        </p:spPr>
      </p:pic>
      <p:sp>
        <p:nvSpPr>
          <p:cNvPr id="31" name="TextBox 30"/>
          <p:cNvSpPr txBox="1">
            <a:spLocks noChangeArrowheads="1"/>
          </p:cNvSpPr>
          <p:nvPr/>
        </p:nvSpPr>
        <p:spPr bwMode="white">
          <a:xfrm>
            <a:off x="7379028" y="5818307"/>
            <a:ext cx="1447800" cy="338554"/>
          </a:xfrm>
          <a:prstGeom prst="rect">
            <a:avLst/>
          </a:prstGeom>
          <a:noFill/>
          <a:ln w="9525">
            <a:noFill/>
            <a:miter lim="800000"/>
            <a:headEnd/>
            <a:tailEnd/>
          </a:ln>
        </p:spPr>
        <p:txBody>
          <a:bodyPr wrap="square">
            <a:spAutoFit/>
          </a:bodyPr>
          <a:lstStyle/>
          <a:p>
            <a:pPr algn="ctr"/>
            <a:r>
              <a:rPr lang="en-US" sz="1600" b="1" dirty="0" smtClean="0">
                <a:solidFill>
                  <a:schemeClr val="accent1">
                    <a:lumMod val="20000"/>
                    <a:lumOff val="80000"/>
                  </a:schemeClr>
                </a:solidFill>
                <a:latin typeface="Segoe" pitchFamily="34" charset="0"/>
              </a:rPr>
              <a:t>SWE UX</a:t>
            </a:r>
            <a:endParaRPr lang="en-US" sz="1600" b="1" dirty="0">
              <a:solidFill>
                <a:schemeClr val="accent1">
                  <a:lumMod val="20000"/>
                  <a:lumOff val="80000"/>
                </a:schemeClr>
              </a:solidFill>
              <a:latin typeface="Segoe" pitchFamily="34" charset="0"/>
            </a:endParaRPr>
          </a:p>
        </p:txBody>
      </p:sp>
      <p:grpSp>
        <p:nvGrpSpPr>
          <p:cNvPr id="5" name="Group 51"/>
          <p:cNvGrpSpPr/>
          <p:nvPr/>
        </p:nvGrpSpPr>
        <p:grpSpPr>
          <a:xfrm>
            <a:off x="3895152" y="3419181"/>
            <a:ext cx="1353696" cy="1404238"/>
            <a:chOff x="3895152" y="3419181"/>
            <a:chExt cx="1353696" cy="1404238"/>
          </a:xfrm>
        </p:grpSpPr>
        <p:grpSp>
          <p:nvGrpSpPr>
            <p:cNvPr id="6" name="Group 27"/>
            <p:cNvGrpSpPr>
              <a:grpSpLocks/>
            </p:cNvGrpSpPr>
            <p:nvPr/>
          </p:nvGrpSpPr>
          <p:grpSpPr bwMode="auto">
            <a:xfrm>
              <a:off x="3895152" y="3419181"/>
              <a:ext cx="1353696" cy="1404238"/>
              <a:chOff x="2057400" y="2209800"/>
              <a:chExt cx="1175657" cy="1219200"/>
            </a:xfrm>
          </p:grpSpPr>
          <p:sp>
            <p:nvSpPr>
              <p:cNvPr id="34" name="Flowchart: Document 33"/>
              <p:cNvSpPr/>
              <p:nvPr/>
            </p:nvSpPr>
            <p:spPr>
              <a:xfrm>
                <a:off x="2057511" y="2210010"/>
                <a:ext cx="1175321" cy="1218542"/>
              </a:xfrm>
              <a:prstGeom prst="flowChartDocument">
                <a:avLst/>
              </a:prstGeom>
              <a:solidFill>
                <a:schemeClr val="bg1"/>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pitchFamily="34" charset="0"/>
                </a:endParaRPr>
              </a:p>
            </p:txBody>
          </p:sp>
          <p:pic>
            <p:nvPicPr>
              <p:cNvPr id="77841" name="Picture 34" descr="Code_Faded.png"/>
              <p:cNvPicPr>
                <a:picLocks noChangeAspect="1"/>
              </p:cNvPicPr>
              <p:nvPr/>
            </p:nvPicPr>
            <p:blipFill>
              <a:blip r:embed="rId7" cstate="print"/>
              <a:srcRect/>
              <a:stretch>
                <a:fillRect/>
              </a:stretch>
            </p:blipFill>
            <p:spPr bwMode="auto">
              <a:xfrm>
                <a:off x="2117747" y="2272937"/>
                <a:ext cx="1032579" cy="965886"/>
              </a:xfrm>
              <a:prstGeom prst="rect">
                <a:avLst/>
              </a:prstGeom>
              <a:noFill/>
              <a:ln w="9525">
                <a:noFill/>
                <a:miter lim="800000"/>
                <a:headEnd/>
                <a:tailEnd/>
              </a:ln>
            </p:spPr>
          </p:pic>
        </p:grpSp>
        <p:sp>
          <p:nvSpPr>
            <p:cNvPr id="27" name="TextBox 26"/>
            <p:cNvSpPr txBox="1">
              <a:spLocks noChangeArrowheads="1"/>
            </p:cNvSpPr>
            <p:nvPr/>
          </p:nvSpPr>
          <p:spPr bwMode="auto">
            <a:xfrm>
              <a:off x="3999707" y="3776169"/>
              <a:ext cx="1144587" cy="461665"/>
            </a:xfrm>
            <a:prstGeom prst="rect">
              <a:avLst/>
            </a:prstGeom>
            <a:noFill/>
            <a:ln w="9525">
              <a:noFill/>
              <a:miter lim="800000"/>
              <a:headEnd/>
              <a:tailEnd/>
            </a:ln>
          </p:spPr>
          <p:txBody>
            <a:bodyPr>
              <a:spAutoFit/>
            </a:bodyPr>
            <a:lstStyle/>
            <a:p>
              <a:pPr algn="ctr">
                <a:defRPr/>
              </a:pPr>
              <a:r>
                <a:rPr lang="en-US" sz="2400" b="1" dirty="0">
                  <a:solidFill>
                    <a:schemeClr val="accent1">
                      <a:lumMod val="50000"/>
                    </a:schemeClr>
                  </a:solidFill>
                  <a:effectLst>
                    <a:glow rad="228600">
                      <a:schemeClr val="accent3">
                        <a:satMod val="175000"/>
                        <a:alpha val="40000"/>
                      </a:schemeClr>
                    </a:glow>
                  </a:effectLst>
                  <a:latin typeface="Segoe" pitchFamily="34" charset="0"/>
                </a:rPr>
                <a:t>XAML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right)">
                                      <p:cBhvr>
                                        <p:cTn id="20" dur="500"/>
                                        <p:tgtEl>
                                          <p:spTgt spid="4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500"/>
                                        <p:tgtEl>
                                          <p:spTgt spid="307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5" grpId="0" animBg="1"/>
      <p:bldP spid="47" grpId="0" animBg="1"/>
      <p:bldP spid="48" grpId="0" animBg="1"/>
      <p:bldP spid="29" grpId="0"/>
      <p:bldP spid="49"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grpSp>
        <p:nvGrpSpPr>
          <p:cNvPr id="3" name="Group 19"/>
          <p:cNvGrpSpPr/>
          <p:nvPr/>
        </p:nvGrpSpPr>
        <p:grpSpPr>
          <a:xfrm>
            <a:off x="0" y="2678052"/>
            <a:ext cx="3886200" cy="2236848"/>
            <a:chOff x="0" y="2678052"/>
            <a:chExt cx="3886200" cy="2236848"/>
          </a:xfrm>
        </p:grpSpPr>
        <p:sp>
          <p:nvSpPr>
            <p:cNvPr id="35" name="Freeform 34"/>
            <p:cNvSpPr/>
            <p:nvPr/>
          </p:nvSpPr>
          <p:spPr>
            <a:xfrm flipH="1">
              <a:off x="0" y="3086100"/>
              <a:ext cx="3886200" cy="1828800"/>
            </a:xfrm>
            <a:custGeom>
              <a:avLst/>
              <a:gdLst>
                <a:gd name="connsiteX0" fmla="*/ 0 w 3886200"/>
                <a:gd name="connsiteY0" fmla="*/ 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524000">
                  <a:moveTo>
                    <a:pt x="0" y="1257300"/>
                  </a:moveTo>
                  <a:cubicBezTo>
                    <a:pt x="1114425" y="285750"/>
                    <a:pt x="2562225" y="19050"/>
                    <a:pt x="3886200" y="0"/>
                  </a:cubicBezTo>
                  <a:lnTo>
                    <a:pt x="3886200" y="1181100"/>
                  </a:lnTo>
                  <a:cubicBezTo>
                    <a:pt x="2695575" y="914400"/>
                    <a:pt x="704850" y="1219200"/>
                    <a:pt x="0" y="1524000"/>
                  </a:cubicBezTo>
                  <a:lnTo>
                    <a:pt x="0" y="125730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pic>
          <p:nvPicPr>
            <p:cNvPr id="15" name="Picture 14" descr="ExpBlend.png"/>
            <p:cNvPicPr>
              <a:picLocks noChangeAspect="1"/>
            </p:cNvPicPr>
            <p:nvPr/>
          </p:nvPicPr>
          <p:blipFill>
            <a:blip r:embed="rId3" cstate="print"/>
            <a:stretch>
              <a:fillRect/>
            </a:stretch>
          </p:blipFill>
          <p:spPr>
            <a:xfrm rot="21072757">
              <a:off x="1030628" y="3144655"/>
              <a:ext cx="1250743" cy="1692672"/>
            </a:xfrm>
            <a:prstGeom prst="rect">
              <a:avLst/>
            </a:prstGeom>
          </p:spPr>
        </p:pic>
        <p:sp>
          <p:nvSpPr>
            <p:cNvPr id="21" name="TextBox 20"/>
            <p:cNvSpPr txBox="1"/>
            <p:nvPr/>
          </p:nvSpPr>
          <p:spPr>
            <a:xfrm>
              <a:off x="609600" y="2678052"/>
              <a:ext cx="1905000" cy="461963"/>
            </a:xfrm>
            <a:prstGeom prst="rect">
              <a:avLst/>
            </a:prstGeom>
            <a:noFill/>
          </p:spPr>
          <p:txBody>
            <a:bodyPr>
              <a:spAutoFit/>
            </a:bodyPr>
            <a:lstStyle/>
            <a:p>
              <a:pPr algn="ctr">
                <a:defRPr/>
              </a:pPr>
              <a:r>
                <a:rPr lang="en-US" sz="2400" b="1" i="1" dirty="0">
                  <a:solidFill>
                    <a:schemeClr val="accent1">
                      <a:lumMod val="20000"/>
                      <a:lumOff val="80000"/>
                    </a:schemeClr>
                  </a:solidFill>
                  <a:latin typeface="Segoe" pitchFamily="34" charset="0"/>
                </a:rPr>
                <a:t>Design</a:t>
              </a:r>
            </a:p>
          </p:txBody>
        </p:sp>
      </p:grpSp>
      <p:grpSp>
        <p:nvGrpSpPr>
          <p:cNvPr id="4" name="Group 26"/>
          <p:cNvGrpSpPr/>
          <p:nvPr/>
        </p:nvGrpSpPr>
        <p:grpSpPr>
          <a:xfrm>
            <a:off x="5257800" y="2678052"/>
            <a:ext cx="3886200" cy="2236848"/>
            <a:chOff x="5257800" y="2678052"/>
            <a:chExt cx="3886200" cy="2236848"/>
          </a:xfrm>
        </p:grpSpPr>
        <p:sp>
          <p:nvSpPr>
            <p:cNvPr id="34" name="Freeform 33"/>
            <p:cNvSpPr/>
            <p:nvPr/>
          </p:nvSpPr>
          <p:spPr>
            <a:xfrm>
              <a:off x="5257800" y="3086100"/>
              <a:ext cx="3886200" cy="1828800"/>
            </a:xfrm>
            <a:custGeom>
              <a:avLst/>
              <a:gdLst>
                <a:gd name="connsiteX0" fmla="*/ 0 w 3886200"/>
                <a:gd name="connsiteY0" fmla="*/ 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5240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 name="connsiteX0" fmla="*/ 0 w 3886200"/>
                <a:gd name="connsiteY0" fmla="*/ 1257300 h 1524000"/>
                <a:gd name="connsiteX1" fmla="*/ 3886200 w 3886200"/>
                <a:gd name="connsiteY1" fmla="*/ 0 h 1524000"/>
                <a:gd name="connsiteX2" fmla="*/ 3886200 w 3886200"/>
                <a:gd name="connsiteY2" fmla="*/ 1181100 h 1524000"/>
                <a:gd name="connsiteX3" fmla="*/ 0 w 3886200"/>
                <a:gd name="connsiteY3" fmla="*/ 1524000 h 1524000"/>
                <a:gd name="connsiteX4" fmla="*/ 0 w 3886200"/>
                <a:gd name="connsiteY4" fmla="*/ 12573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524000">
                  <a:moveTo>
                    <a:pt x="0" y="1257300"/>
                  </a:moveTo>
                  <a:cubicBezTo>
                    <a:pt x="1114425" y="285750"/>
                    <a:pt x="2562225" y="19050"/>
                    <a:pt x="3886200" y="0"/>
                  </a:cubicBezTo>
                  <a:lnTo>
                    <a:pt x="3886200" y="1181100"/>
                  </a:lnTo>
                  <a:cubicBezTo>
                    <a:pt x="2695575" y="914400"/>
                    <a:pt x="704850" y="1219200"/>
                    <a:pt x="0" y="1524000"/>
                  </a:cubicBezTo>
                  <a:lnTo>
                    <a:pt x="0" y="125730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pic>
          <p:nvPicPr>
            <p:cNvPr id="26" name="Picture 25" descr="ieframe.dll_I00be_0409.png"/>
            <p:cNvPicPr>
              <a:picLocks noChangeAspect="1"/>
            </p:cNvPicPr>
            <p:nvPr/>
          </p:nvPicPr>
          <p:blipFill>
            <a:blip r:embed="rId4" cstate="print"/>
            <a:stretch>
              <a:fillRect/>
            </a:stretch>
          </p:blipFill>
          <p:spPr>
            <a:xfrm>
              <a:off x="6778752" y="3349752"/>
              <a:ext cx="1104266" cy="1104266"/>
            </a:xfrm>
            <a:prstGeom prst="rect">
              <a:avLst/>
            </a:prstGeom>
          </p:spPr>
        </p:pic>
        <p:sp>
          <p:nvSpPr>
            <p:cNvPr id="22" name="TextBox 21"/>
            <p:cNvSpPr txBox="1"/>
            <p:nvPr/>
          </p:nvSpPr>
          <p:spPr>
            <a:xfrm>
              <a:off x="6400800" y="2678052"/>
              <a:ext cx="1905000" cy="460375"/>
            </a:xfrm>
            <a:prstGeom prst="rect">
              <a:avLst/>
            </a:prstGeom>
            <a:noFill/>
          </p:spPr>
          <p:txBody>
            <a:bodyPr>
              <a:spAutoFit/>
            </a:bodyPr>
            <a:lstStyle/>
            <a:p>
              <a:pPr algn="ctr">
                <a:defRPr/>
              </a:pPr>
              <a:r>
                <a:rPr lang="en-US" sz="2400" b="1" i="1" dirty="0">
                  <a:solidFill>
                    <a:schemeClr val="accent1">
                      <a:lumMod val="20000"/>
                      <a:lumOff val="80000"/>
                    </a:schemeClr>
                  </a:solidFill>
                  <a:latin typeface="Segoe" pitchFamily="34" charset="0"/>
                </a:rPr>
                <a:t>Collaborate</a:t>
              </a:r>
            </a:p>
          </p:txBody>
        </p:sp>
      </p:grpSp>
      <p:sp>
        <p:nvSpPr>
          <p:cNvPr id="2" name="Title 1"/>
          <p:cNvSpPr>
            <a:spLocks noGrp="1"/>
          </p:cNvSpPr>
          <p:nvPr>
            <p:ph type="title"/>
          </p:nvPr>
        </p:nvSpPr>
        <p:spPr/>
        <p:txBody>
          <a:bodyPr/>
          <a:lstStyle/>
          <a:p>
            <a:pPr>
              <a:defRPr/>
            </a:pPr>
            <a:r>
              <a:rPr lang="en-US" dirty="0" smtClean="0"/>
              <a:t>Silverlight: </a:t>
            </a:r>
            <a:r>
              <a:rPr lang="zh-CN" altLang="en-US" dirty="0" smtClean="0"/>
              <a:t>内置标准</a:t>
            </a:r>
            <a:endParaRPr lang="en-US" dirty="0"/>
          </a:p>
        </p:txBody>
      </p:sp>
      <p:pic>
        <p:nvPicPr>
          <p:cNvPr id="4098" name="Picture 2" descr="C:\Documents and Settings\Pennie\My Documents\Maxine Coo\WinEmbed_h_rgb_r.png"/>
          <p:cNvPicPr>
            <a:picLocks noChangeAspect="1" noChangeArrowheads="1"/>
          </p:cNvPicPr>
          <p:nvPr/>
        </p:nvPicPr>
        <p:blipFill>
          <a:blip r:embed="rId5" cstate="print"/>
          <a:srcRect/>
          <a:stretch>
            <a:fillRect/>
          </a:stretch>
        </p:blipFill>
        <p:spPr bwMode="auto">
          <a:xfrm>
            <a:off x="2402465" y="5522976"/>
            <a:ext cx="4339071" cy="639317"/>
          </a:xfrm>
          <a:prstGeom prst="rect">
            <a:avLst/>
          </a:prstGeom>
          <a:noFill/>
        </p:spPr>
      </p:pic>
      <p:grpSp>
        <p:nvGrpSpPr>
          <p:cNvPr id="5" name="Group 31"/>
          <p:cNvGrpSpPr/>
          <p:nvPr/>
        </p:nvGrpSpPr>
        <p:grpSpPr>
          <a:xfrm>
            <a:off x="2819400" y="1239838"/>
            <a:ext cx="3505200" cy="2151062"/>
            <a:chOff x="2819400" y="1239838"/>
            <a:chExt cx="3505200" cy="2151062"/>
          </a:xfrm>
        </p:grpSpPr>
        <p:sp>
          <p:nvSpPr>
            <p:cNvPr id="33" name="Freeform 32"/>
            <p:cNvSpPr/>
            <p:nvPr/>
          </p:nvSpPr>
          <p:spPr>
            <a:xfrm>
              <a:off x="2819400" y="1239838"/>
              <a:ext cx="3505200" cy="2151062"/>
            </a:xfrm>
            <a:custGeom>
              <a:avLst/>
              <a:gdLst>
                <a:gd name="connsiteX0" fmla="*/ 0 w 1981200"/>
                <a:gd name="connsiteY0" fmla="*/ 0 h 2171700"/>
                <a:gd name="connsiteX1" fmla="*/ 1981200 w 1981200"/>
                <a:gd name="connsiteY1" fmla="*/ 0 h 2171700"/>
                <a:gd name="connsiteX2" fmla="*/ 1981200 w 1981200"/>
                <a:gd name="connsiteY2" fmla="*/ 2171700 h 2171700"/>
                <a:gd name="connsiteX3" fmla="*/ 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981200 w 1981200"/>
                <a:gd name="connsiteY2" fmla="*/ 2171700 h 2171700"/>
                <a:gd name="connsiteX3" fmla="*/ 80010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219200 w 1981200"/>
                <a:gd name="connsiteY2" fmla="*/ 2171700 h 2171700"/>
                <a:gd name="connsiteX3" fmla="*/ 80010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219200 w 1981200"/>
                <a:gd name="connsiteY2" fmla="*/ 2171700 h 2171700"/>
                <a:gd name="connsiteX3" fmla="*/ 80010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219200 w 1981200"/>
                <a:gd name="connsiteY2" fmla="*/ 2171700 h 2171700"/>
                <a:gd name="connsiteX3" fmla="*/ 80010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219200 w 1981200"/>
                <a:gd name="connsiteY2" fmla="*/ 2171700 h 2171700"/>
                <a:gd name="connsiteX3" fmla="*/ 800100 w 1981200"/>
                <a:gd name="connsiteY3" fmla="*/ 2171700 h 2171700"/>
                <a:gd name="connsiteX4" fmla="*/ 0 w 1981200"/>
                <a:gd name="connsiteY4" fmla="*/ 0 h 2171700"/>
                <a:gd name="connsiteX0" fmla="*/ 0 w 1981200"/>
                <a:gd name="connsiteY0" fmla="*/ 0 h 2171700"/>
                <a:gd name="connsiteX1" fmla="*/ 1981200 w 1981200"/>
                <a:gd name="connsiteY1" fmla="*/ 0 h 2171700"/>
                <a:gd name="connsiteX2" fmla="*/ 1219200 w 1981200"/>
                <a:gd name="connsiteY2" fmla="*/ 2171700 h 2171700"/>
                <a:gd name="connsiteX3" fmla="*/ 800100 w 1981200"/>
                <a:gd name="connsiteY3" fmla="*/ 2171700 h 2171700"/>
                <a:gd name="connsiteX4" fmla="*/ 0 w 19812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2171700">
                  <a:moveTo>
                    <a:pt x="0" y="0"/>
                  </a:moveTo>
                  <a:lnTo>
                    <a:pt x="1981200" y="0"/>
                  </a:lnTo>
                  <a:cubicBezTo>
                    <a:pt x="1612900" y="438150"/>
                    <a:pt x="1301750" y="1219200"/>
                    <a:pt x="1219200" y="2171700"/>
                  </a:cubicBezTo>
                  <a:lnTo>
                    <a:pt x="800100" y="2171700"/>
                  </a:lnTo>
                  <a:cubicBezTo>
                    <a:pt x="733425" y="1314450"/>
                    <a:pt x="504825" y="476250"/>
                    <a:pt x="0"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3" name="TextBox 22"/>
            <p:cNvSpPr txBox="1"/>
            <p:nvPr/>
          </p:nvSpPr>
          <p:spPr>
            <a:xfrm>
              <a:off x="4022556" y="1405235"/>
              <a:ext cx="1098889" cy="461665"/>
            </a:xfrm>
            <a:prstGeom prst="rect">
              <a:avLst/>
            </a:prstGeom>
            <a:noFill/>
          </p:spPr>
          <p:txBody>
            <a:bodyPr wrap="square">
              <a:spAutoFit/>
            </a:bodyPr>
            <a:lstStyle/>
            <a:p>
              <a:pPr algn="ctr">
                <a:defRPr/>
              </a:pPr>
              <a:r>
                <a:rPr lang="en-US" sz="2400" b="1" i="1" dirty="0" smtClean="0">
                  <a:solidFill>
                    <a:schemeClr val="accent1">
                      <a:lumMod val="20000"/>
                      <a:lumOff val="80000"/>
                    </a:schemeClr>
                  </a:solidFill>
                  <a:latin typeface="Segoe" pitchFamily="34" charset="0"/>
                </a:rPr>
                <a:t>Code</a:t>
              </a:r>
              <a:endParaRPr lang="en-US" sz="2400" b="1" i="1" dirty="0">
                <a:solidFill>
                  <a:schemeClr val="accent1">
                    <a:lumMod val="20000"/>
                    <a:lumOff val="80000"/>
                  </a:schemeClr>
                </a:solidFill>
                <a:latin typeface="Segoe" pitchFamily="34" charset="0"/>
              </a:endParaRPr>
            </a:p>
          </p:txBody>
        </p:sp>
        <p:pic>
          <p:nvPicPr>
            <p:cNvPr id="4099" name="Picture 3"/>
            <p:cNvPicPr>
              <a:picLocks noChangeAspect="1" noChangeArrowheads="1"/>
            </p:cNvPicPr>
            <p:nvPr/>
          </p:nvPicPr>
          <p:blipFill>
            <a:blip r:embed="rId6" cstate="print"/>
            <a:srcRect/>
            <a:stretch>
              <a:fillRect/>
            </a:stretch>
          </p:blipFill>
          <p:spPr bwMode="auto">
            <a:xfrm>
              <a:off x="3301715" y="1915926"/>
              <a:ext cx="2540571" cy="405475"/>
            </a:xfrm>
            <a:prstGeom prst="rect">
              <a:avLst/>
            </a:prstGeom>
            <a:noFill/>
            <a:ln w="9525">
              <a:noFill/>
              <a:miter lim="800000"/>
              <a:headEnd/>
              <a:tailEnd/>
            </a:ln>
            <a:effectLst/>
          </p:spPr>
        </p:pic>
      </p:grpSp>
      <p:sp>
        <p:nvSpPr>
          <p:cNvPr id="27" name="Oval 26"/>
          <p:cNvSpPr/>
          <p:nvPr/>
        </p:nvSpPr>
        <p:spPr>
          <a:xfrm>
            <a:off x="2926080" y="3279648"/>
            <a:ext cx="3291840" cy="1975104"/>
          </a:xfrm>
          <a:prstGeom prst="ellipse">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glow rad="228600">
              <a:schemeClr val="accent5">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Freeform 36"/>
          <p:cNvSpPr/>
          <p:nvPr/>
        </p:nvSpPr>
        <p:spPr>
          <a:xfrm>
            <a:off x="2286000" y="3057525"/>
            <a:ext cx="3508375" cy="1857375"/>
          </a:xfrm>
          <a:custGeom>
            <a:avLst/>
            <a:gdLst>
              <a:gd name="connsiteX0" fmla="*/ 1552575 w 3362325"/>
              <a:gd name="connsiteY0" fmla="*/ 1676400 h 1676400"/>
              <a:gd name="connsiteX1" fmla="*/ 1209675 w 3362325"/>
              <a:gd name="connsiteY1" fmla="*/ 1676400 h 1676400"/>
              <a:gd name="connsiteX2" fmla="*/ 0 w 3362325"/>
              <a:gd name="connsiteY2" fmla="*/ 771525 h 1676400"/>
              <a:gd name="connsiteX3" fmla="*/ 19050 w 3362325"/>
              <a:gd name="connsiteY3" fmla="*/ 466725 h 1676400"/>
              <a:gd name="connsiteX4" fmla="*/ 1876425 w 3362325"/>
              <a:gd name="connsiteY4" fmla="*/ 0 h 1676400"/>
              <a:gd name="connsiteX5" fmla="*/ 3362325 w 3362325"/>
              <a:gd name="connsiteY5" fmla="*/ 752475 h 1676400"/>
              <a:gd name="connsiteX6" fmla="*/ 3343275 w 3362325"/>
              <a:gd name="connsiteY6" fmla="*/ 981075 h 1676400"/>
              <a:gd name="connsiteX7" fmla="*/ 1552575 w 3362325"/>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724025"/>
              <a:gd name="connsiteX1" fmla="*/ 1289050 w 3441700"/>
              <a:gd name="connsiteY1" fmla="*/ 1676400 h 1724025"/>
              <a:gd name="connsiteX2" fmla="*/ 79375 w 3441700"/>
              <a:gd name="connsiteY2" fmla="*/ 771525 h 1724025"/>
              <a:gd name="connsiteX3" fmla="*/ 98425 w 3441700"/>
              <a:gd name="connsiteY3" fmla="*/ 466725 h 1724025"/>
              <a:gd name="connsiteX4" fmla="*/ 1955800 w 3441700"/>
              <a:gd name="connsiteY4" fmla="*/ 0 h 1724025"/>
              <a:gd name="connsiteX5" fmla="*/ 3441700 w 3441700"/>
              <a:gd name="connsiteY5" fmla="*/ 752475 h 1724025"/>
              <a:gd name="connsiteX6" fmla="*/ 3422650 w 3441700"/>
              <a:gd name="connsiteY6" fmla="*/ 981075 h 1724025"/>
              <a:gd name="connsiteX7" fmla="*/ 1631950 w 3441700"/>
              <a:gd name="connsiteY7" fmla="*/ 1676400 h 1724025"/>
              <a:gd name="connsiteX0" fmla="*/ 1631950 w 3441700"/>
              <a:gd name="connsiteY0" fmla="*/ 1676400 h 1752600"/>
              <a:gd name="connsiteX1" fmla="*/ 1289050 w 3441700"/>
              <a:gd name="connsiteY1" fmla="*/ 1676400 h 1752600"/>
              <a:gd name="connsiteX2" fmla="*/ 79375 w 3441700"/>
              <a:gd name="connsiteY2" fmla="*/ 771525 h 1752600"/>
              <a:gd name="connsiteX3" fmla="*/ 98425 w 3441700"/>
              <a:gd name="connsiteY3" fmla="*/ 466725 h 1752600"/>
              <a:gd name="connsiteX4" fmla="*/ 1955800 w 3441700"/>
              <a:gd name="connsiteY4" fmla="*/ 0 h 1752600"/>
              <a:gd name="connsiteX5" fmla="*/ 3441700 w 3441700"/>
              <a:gd name="connsiteY5" fmla="*/ 752475 h 1752600"/>
              <a:gd name="connsiteX6" fmla="*/ 3422650 w 3441700"/>
              <a:gd name="connsiteY6" fmla="*/ 981075 h 1752600"/>
              <a:gd name="connsiteX7" fmla="*/ 1631950 w 3441700"/>
              <a:gd name="connsiteY7" fmla="*/ 1676400 h 1752600"/>
              <a:gd name="connsiteX0" fmla="*/ 1631950 w 3441700"/>
              <a:gd name="connsiteY0" fmla="*/ 1676400 h 1743075"/>
              <a:gd name="connsiteX1" fmla="*/ 1289050 w 3441700"/>
              <a:gd name="connsiteY1" fmla="*/ 1676400 h 1743075"/>
              <a:gd name="connsiteX2" fmla="*/ 79375 w 3441700"/>
              <a:gd name="connsiteY2" fmla="*/ 771525 h 1743075"/>
              <a:gd name="connsiteX3" fmla="*/ 98425 w 3441700"/>
              <a:gd name="connsiteY3" fmla="*/ 466725 h 1743075"/>
              <a:gd name="connsiteX4" fmla="*/ 1955800 w 3441700"/>
              <a:gd name="connsiteY4" fmla="*/ 0 h 1743075"/>
              <a:gd name="connsiteX5" fmla="*/ 3441700 w 3441700"/>
              <a:gd name="connsiteY5" fmla="*/ 752475 h 1743075"/>
              <a:gd name="connsiteX6" fmla="*/ 3422650 w 3441700"/>
              <a:gd name="connsiteY6" fmla="*/ 981075 h 1743075"/>
              <a:gd name="connsiteX7" fmla="*/ 1631950 w 3441700"/>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44650 w 3508375"/>
              <a:gd name="connsiteY0" fmla="*/ 1676400 h 1743075"/>
              <a:gd name="connsiteX1" fmla="*/ 1301750 w 3508375"/>
              <a:gd name="connsiteY1" fmla="*/ 1676400 h 1743075"/>
              <a:gd name="connsiteX2" fmla="*/ 92075 w 3508375"/>
              <a:gd name="connsiteY2" fmla="*/ 771525 h 1743075"/>
              <a:gd name="connsiteX3" fmla="*/ 111125 w 3508375"/>
              <a:gd name="connsiteY3" fmla="*/ 466725 h 1743075"/>
              <a:gd name="connsiteX4" fmla="*/ 1968500 w 3508375"/>
              <a:gd name="connsiteY4" fmla="*/ 0 h 1743075"/>
              <a:gd name="connsiteX5" fmla="*/ 3454400 w 3508375"/>
              <a:gd name="connsiteY5" fmla="*/ 752475 h 1743075"/>
              <a:gd name="connsiteX6" fmla="*/ 3435350 w 3508375"/>
              <a:gd name="connsiteY6" fmla="*/ 981075 h 1743075"/>
              <a:gd name="connsiteX7" fmla="*/ 1644650 w 3508375"/>
              <a:gd name="connsiteY7" fmla="*/ 1676400 h 1743075"/>
              <a:gd name="connsiteX0" fmla="*/ 1644650 w 3508375"/>
              <a:gd name="connsiteY0" fmla="*/ 1790700 h 1857375"/>
              <a:gd name="connsiteX1" fmla="*/ 1301750 w 3508375"/>
              <a:gd name="connsiteY1" fmla="*/ 1790700 h 1857375"/>
              <a:gd name="connsiteX2" fmla="*/ 92075 w 3508375"/>
              <a:gd name="connsiteY2" fmla="*/ 885825 h 1857375"/>
              <a:gd name="connsiteX3" fmla="*/ 111125 w 3508375"/>
              <a:gd name="connsiteY3" fmla="*/ 581025 h 1857375"/>
              <a:gd name="connsiteX4" fmla="*/ 1968500 w 3508375"/>
              <a:gd name="connsiteY4" fmla="*/ 0 h 1857375"/>
              <a:gd name="connsiteX5" fmla="*/ 3454400 w 3508375"/>
              <a:gd name="connsiteY5" fmla="*/ 866775 h 1857375"/>
              <a:gd name="connsiteX6" fmla="*/ 3435350 w 3508375"/>
              <a:gd name="connsiteY6" fmla="*/ 1095375 h 1857375"/>
              <a:gd name="connsiteX7" fmla="*/ 1644650 w 3508375"/>
              <a:gd name="connsiteY7" fmla="*/ 179070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8375" h="1857375">
                <a:moveTo>
                  <a:pt x="1644650" y="1790700"/>
                </a:moveTo>
                <a:cubicBezTo>
                  <a:pt x="1501775" y="1857375"/>
                  <a:pt x="1368425" y="1838325"/>
                  <a:pt x="1301750" y="1790700"/>
                </a:cubicBezTo>
                <a:lnTo>
                  <a:pt x="92075" y="885825"/>
                </a:lnTo>
                <a:cubicBezTo>
                  <a:pt x="12700" y="793750"/>
                  <a:pt x="0" y="615950"/>
                  <a:pt x="111125" y="581025"/>
                </a:cubicBezTo>
                <a:lnTo>
                  <a:pt x="1968500" y="0"/>
                </a:lnTo>
                <a:lnTo>
                  <a:pt x="3454400" y="866775"/>
                </a:lnTo>
                <a:cubicBezTo>
                  <a:pt x="3505200" y="962025"/>
                  <a:pt x="3508375" y="1066800"/>
                  <a:pt x="3435350" y="1095375"/>
                </a:cubicBezTo>
                <a:lnTo>
                  <a:pt x="1644650" y="1790700"/>
                </a:lnTo>
                <a:close/>
              </a:path>
            </a:pathLst>
          </a:custGeom>
          <a:gradFill flip="none" rotWithShape="1">
            <a:gsLst>
              <a:gs pos="25000">
                <a:schemeClr val="tx1">
                  <a:alpha val="0"/>
                </a:schemeClr>
              </a:gs>
              <a:gs pos="100000">
                <a:schemeClr val="tx1">
                  <a:alpha val="7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pic>
        <p:nvPicPr>
          <p:cNvPr id="25" name="Picture 24" descr="gps_alpine_MD.png"/>
          <p:cNvPicPr>
            <a:picLocks noChangeAspect="1"/>
          </p:cNvPicPr>
          <p:nvPr/>
        </p:nvPicPr>
        <p:blipFill>
          <a:blip r:embed="rId7" cstate="print"/>
          <a:stretch>
            <a:fillRect/>
          </a:stretch>
        </p:blipFill>
        <p:spPr>
          <a:xfrm>
            <a:off x="3467100" y="2628900"/>
            <a:ext cx="2221861" cy="2058921"/>
          </a:xfrm>
          <a:prstGeom prst="rect">
            <a:avLst/>
          </a:prstGeom>
          <a:noFill/>
          <a:ln>
            <a:noFill/>
          </a:ln>
          <a:effectLst/>
        </p:spPr>
      </p:pic>
      <p:sp>
        <p:nvSpPr>
          <p:cNvPr id="31" name="TextBox 30"/>
          <p:cNvSpPr txBox="1"/>
          <p:nvPr/>
        </p:nvSpPr>
        <p:spPr bwMode="white">
          <a:xfrm>
            <a:off x="3789383" y="4587681"/>
            <a:ext cx="1784690" cy="584775"/>
          </a:xfrm>
          <a:prstGeom prst="rect">
            <a:avLst/>
          </a:prstGeom>
          <a:noFill/>
        </p:spPr>
        <p:txBody>
          <a:bodyPr wrap="square">
            <a:spAutoFit/>
          </a:bodyPr>
          <a:lstStyle/>
          <a:p>
            <a:pPr algn="ctr">
              <a:defRPr/>
            </a:pPr>
            <a:r>
              <a:rPr lang="en-US" sz="3200" b="1" dirty="0" smtClean="0">
                <a:solidFill>
                  <a:schemeClr val="bg1"/>
                </a:solidFill>
                <a:latin typeface="Segoe" pitchFamily="34" charset="0"/>
              </a:rPr>
              <a:t>XAML</a:t>
            </a:r>
            <a:endParaRPr lang="en-US" sz="3200" b="1" dirty="0">
              <a:solidFill>
                <a:schemeClr val="bg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6600" smtClean="0"/>
              <a:t>Blend</a:t>
            </a:r>
            <a:r>
              <a:rPr lang="zh-CN" altLang="en-US" sz="6600" smtClean="0"/>
              <a:t>与</a:t>
            </a:r>
            <a:r>
              <a:rPr lang="en-US" altLang="zh-CN" sz="6600" smtClean="0"/>
              <a:t>XAML</a:t>
            </a:r>
            <a:r>
              <a:rPr lang="zh-CN" altLang="en-US" sz="6600" smtClean="0"/>
              <a:t>介绍</a:t>
            </a:r>
            <a:endParaRPr lang="zh-CN" altLang="en-US" sz="6600" dirty="0"/>
          </a:p>
        </p:txBody>
      </p:sp>
      <p:sp>
        <p:nvSpPr>
          <p:cNvPr id="3" name="文本占位符 2"/>
          <p:cNvSpPr>
            <a:spLocks noGrp="1"/>
          </p:cNvSpPr>
          <p:nvPr>
            <p:ph type="body" sz="quarter" idx="10"/>
          </p:nvPr>
        </p:nvSpPr>
        <p:spPr/>
        <p:txBody>
          <a:bodyPr/>
          <a:lstStyle/>
          <a:p>
            <a:endParaRPr lang="zh-CN" altLang="en-US" dirty="0"/>
          </a:p>
        </p:txBody>
      </p:sp>
      <p:sp>
        <p:nvSpPr>
          <p:cNvPr id="4" name="文本占位符 3"/>
          <p:cNvSpPr>
            <a:spLocks noGrp="1"/>
          </p:cNvSpPr>
          <p:nvPr>
            <p:ph type="body" sz="quarter" idx="11"/>
          </p:nvPr>
        </p:nvSpPr>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Expression Blend </a:t>
            </a:r>
            <a:r>
              <a:rPr lang="zh-CN" altLang="en-US" sz="3600" dirty="0" smtClean="0"/>
              <a:t> 界面元素和功能区域</a:t>
            </a:r>
            <a:endParaRPr lang="en-US" sz="3600"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28600" y="4314008"/>
            <a:ext cx="4343400" cy="25439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Expression Blend </a:t>
            </a:r>
            <a:r>
              <a:rPr lang="zh-CN" altLang="en-US" sz="3600" dirty="0" smtClean="0"/>
              <a:t> 的安装和</a:t>
            </a:r>
            <a:r>
              <a:rPr lang="en-US" altLang="zh-CN" sz="3600" dirty="0" smtClean="0"/>
              <a:t>XAML</a:t>
            </a:r>
            <a:r>
              <a:rPr lang="zh-CN" altLang="en-US" sz="3600" dirty="0" smtClean="0"/>
              <a:t>的组成</a:t>
            </a:r>
            <a:endParaRPr lang="en-US" sz="3600" dirty="0"/>
          </a:p>
        </p:txBody>
      </p:sp>
      <p:sp>
        <p:nvSpPr>
          <p:cNvPr id="3" name="Content Placeholder 2"/>
          <p:cNvSpPr>
            <a:spLocks noGrp="1"/>
          </p:cNvSpPr>
          <p:nvPr>
            <p:ph idx="1"/>
          </p:nvPr>
        </p:nvSpPr>
        <p:spPr>
          <a:xfrm>
            <a:off x="457200" y="1600200"/>
            <a:ext cx="8229600" cy="4625609"/>
          </a:xfrm>
        </p:spPr>
        <p:txBody>
          <a:bodyPr>
            <a:normAutofit fontScale="92500" lnSpcReduction="20000"/>
          </a:bodyPr>
          <a:lstStyle/>
          <a:p>
            <a:r>
              <a:rPr lang="en-US" altLang="zh-CN" sz="2800" dirty="0" smtClean="0"/>
              <a:t>Expression Blend</a:t>
            </a:r>
            <a:r>
              <a:rPr lang="zh-CN" altLang="en-US" sz="2800" dirty="0" smtClean="0"/>
              <a:t>软件的安装和环境准备</a:t>
            </a:r>
            <a:endParaRPr lang="en-US" altLang="zh-CN" sz="2800" dirty="0" smtClean="0"/>
          </a:p>
          <a:p>
            <a:pPr lvl="1"/>
            <a:r>
              <a:rPr lang="en-US" altLang="zh-CN" sz="2400" dirty="0" smtClean="0"/>
              <a:t>Expression</a:t>
            </a:r>
            <a:r>
              <a:rPr lang="zh-CN" altLang="en-US" sz="2400" dirty="0" smtClean="0"/>
              <a:t> </a:t>
            </a:r>
            <a:r>
              <a:rPr lang="en-US" altLang="zh-CN" sz="2400" dirty="0" smtClean="0"/>
              <a:t>Blend2.0 </a:t>
            </a:r>
            <a:r>
              <a:rPr lang="zh-CN" altLang="en-US" sz="2400" dirty="0" smtClean="0"/>
              <a:t>和 </a:t>
            </a:r>
            <a:r>
              <a:rPr lang="en-US" altLang="zh-CN" sz="2400" dirty="0" smtClean="0"/>
              <a:t>Expression</a:t>
            </a:r>
            <a:r>
              <a:rPr lang="zh-CN" altLang="en-US" sz="2400" dirty="0" smtClean="0"/>
              <a:t> </a:t>
            </a:r>
            <a:r>
              <a:rPr lang="en-US" altLang="zh-CN" sz="2400" dirty="0" smtClean="0"/>
              <a:t>Blend2.0 sp1</a:t>
            </a:r>
          </a:p>
          <a:p>
            <a:pPr lvl="1"/>
            <a:r>
              <a:rPr lang="en-US" altLang="zh-CN" sz="2400" dirty="0" err="1" smtClean="0"/>
              <a:t>DotNet</a:t>
            </a:r>
            <a:r>
              <a:rPr lang="en-US" altLang="zh-CN" sz="2400" dirty="0" smtClean="0"/>
              <a:t> Framework 3.5 </a:t>
            </a:r>
            <a:r>
              <a:rPr lang="zh-CN" altLang="en-US" sz="2400" dirty="0" smtClean="0"/>
              <a:t>和</a:t>
            </a:r>
            <a:r>
              <a:rPr lang="en-US" altLang="zh-CN" sz="2400" dirty="0" smtClean="0"/>
              <a:t>Silverlight plug-in for IE</a:t>
            </a:r>
          </a:p>
          <a:p>
            <a:pPr lvl="1">
              <a:buNone/>
            </a:pPr>
            <a:endParaRPr lang="en-US" altLang="zh-CN" sz="2400" dirty="0" smtClean="0"/>
          </a:p>
          <a:p>
            <a:pPr>
              <a:lnSpc>
                <a:spcPct val="160000"/>
              </a:lnSpc>
            </a:pPr>
            <a:r>
              <a:rPr lang="zh-CN" altLang="en-US" sz="2800" dirty="0" smtClean="0"/>
              <a:t>创建</a:t>
            </a:r>
            <a:r>
              <a:rPr lang="en-US" altLang="zh-CN" sz="2800" dirty="0" smtClean="0"/>
              <a:t>Silverlight App</a:t>
            </a:r>
            <a:r>
              <a:rPr lang="zh-CN" altLang="en-US" sz="2800" dirty="0" smtClean="0"/>
              <a:t>工程，安放控件和更改控件属性</a:t>
            </a:r>
            <a:endParaRPr lang="en-US" altLang="zh-CN" sz="2800" dirty="0" smtClean="0"/>
          </a:p>
          <a:p>
            <a:pPr>
              <a:lnSpc>
                <a:spcPct val="160000"/>
              </a:lnSpc>
            </a:pPr>
            <a:r>
              <a:rPr lang="zh-CN" altLang="en-US" sz="2800" dirty="0" smtClean="0"/>
              <a:t>使用图片，需要添加图片到工程之中</a:t>
            </a:r>
            <a:endParaRPr lang="en-US" altLang="zh-CN" sz="2800" dirty="0" smtClean="0"/>
          </a:p>
          <a:p>
            <a:pPr>
              <a:lnSpc>
                <a:spcPct val="160000"/>
              </a:lnSpc>
            </a:pPr>
            <a:r>
              <a:rPr lang="zh-CN" altLang="en-US" sz="2800" dirty="0" smtClean="0"/>
              <a:t>通常的</a:t>
            </a:r>
            <a:r>
              <a:rPr lang="en-US" altLang="zh-CN" sz="2800" dirty="0" smtClean="0"/>
              <a:t>XAML</a:t>
            </a:r>
            <a:r>
              <a:rPr lang="zh-CN" altLang="en-US" sz="2800" dirty="0"/>
              <a:t>以如下</a:t>
            </a:r>
            <a:r>
              <a:rPr lang="zh-CN" altLang="en-US" sz="2800" dirty="0" smtClean="0"/>
              <a:t>的方式构成</a:t>
            </a:r>
            <a:r>
              <a:rPr lang="zh-CN" altLang="en-US" sz="2800" dirty="0"/>
              <a:t>一</a:t>
            </a:r>
            <a:r>
              <a:rPr lang="zh-CN" altLang="en-US" sz="2800" dirty="0" smtClean="0"/>
              <a:t>套</a:t>
            </a:r>
            <a:r>
              <a:rPr lang="en-US" altLang="zh-CN" sz="2800" dirty="0" smtClean="0"/>
              <a:t>UI:</a:t>
            </a:r>
          </a:p>
          <a:p>
            <a:pPr lvl="1"/>
            <a:r>
              <a:rPr lang="zh-CN" altLang="en-US" sz="1800" dirty="0" smtClean="0"/>
              <a:t>由控件为编程主体</a:t>
            </a:r>
            <a:endParaRPr lang="en-US" altLang="zh-CN" sz="1800" dirty="0"/>
          </a:p>
          <a:p>
            <a:pPr lvl="1"/>
            <a:r>
              <a:rPr lang="zh-CN" altLang="en-US" sz="1800" dirty="0" smtClean="0"/>
              <a:t>以主要控件的动画</a:t>
            </a:r>
            <a:r>
              <a:rPr lang="en-US" altLang="zh-CN" sz="1800" dirty="0" smtClean="0"/>
              <a:t>Storyboard</a:t>
            </a:r>
            <a:r>
              <a:rPr lang="zh-CN" altLang="en-US" sz="1800" dirty="0"/>
              <a:t>增</a:t>
            </a:r>
            <a:r>
              <a:rPr lang="zh-CN" altLang="en-US" sz="1800" dirty="0" smtClean="0"/>
              <a:t>加交互的美观和动感</a:t>
            </a:r>
            <a:endParaRPr lang="en-US" altLang="zh-CN" sz="1800" dirty="0" smtClean="0"/>
          </a:p>
          <a:p>
            <a:pPr lvl="1"/>
            <a:r>
              <a:rPr lang="zh-CN" altLang="en-US" sz="1800" dirty="0" smtClean="0"/>
              <a:t>辅助以负责</a:t>
            </a:r>
            <a:r>
              <a:rPr lang="zh-CN" altLang="en-US" sz="1800" dirty="0"/>
              <a:t>布局</a:t>
            </a:r>
            <a:r>
              <a:rPr lang="zh-CN" altLang="en-US" sz="1800" dirty="0" smtClean="0"/>
              <a:t>的控件负责主体控件的位置，如</a:t>
            </a:r>
            <a:r>
              <a:rPr lang="en-US" altLang="zh-CN" sz="1800" dirty="0" smtClean="0"/>
              <a:t>Grid</a:t>
            </a:r>
          </a:p>
          <a:p>
            <a:pPr lvl="1"/>
            <a:r>
              <a:rPr lang="zh-CN" altLang="en-US" sz="1800" dirty="0"/>
              <a:t>使</a:t>
            </a:r>
            <a:r>
              <a:rPr lang="zh-CN" altLang="en-US" sz="1800" dirty="0" smtClean="0"/>
              <a:t>用边框与阴影美化，如</a:t>
            </a:r>
            <a:r>
              <a:rPr lang="en-US" altLang="zh-CN" sz="1800" dirty="0" smtClean="0"/>
              <a:t>Border,</a:t>
            </a:r>
            <a:r>
              <a:rPr lang="zh-CN" altLang="en-US" sz="1800" dirty="0" smtClean="0"/>
              <a:t> </a:t>
            </a:r>
            <a:r>
              <a:rPr lang="en-US" altLang="zh-CN" sz="1800" dirty="0" smtClean="0"/>
              <a:t>Rectangle, Eclipse</a:t>
            </a:r>
            <a:r>
              <a:rPr lang="zh-CN" altLang="en-US" sz="1800" dirty="0" smtClean="0"/>
              <a:t>和</a:t>
            </a:r>
            <a:r>
              <a:rPr lang="en-US" altLang="zh-CN" sz="1800" dirty="0" smtClean="0"/>
              <a:t>Path</a:t>
            </a:r>
            <a:r>
              <a:rPr lang="zh-CN" altLang="en-US" sz="1800" dirty="0" smtClean="0"/>
              <a:t>等的边框和渐变</a:t>
            </a:r>
            <a:endParaRPr lang="en-US" altLang="zh-CN" sz="1800" dirty="0" smtClean="0"/>
          </a:p>
          <a:p>
            <a:pPr lvl="1">
              <a:buNone/>
            </a:pPr>
            <a:endParaRPr lang="en-US" altLang="zh-CN" sz="1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Expression Blend </a:t>
            </a:r>
            <a:r>
              <a:rPr lang="zh-CN" altLang="en-US" sz="3600" dirty="0" smtClean="0"/>
              <a:t> 制作</a:t>
            </a:r>
            <a:r>
              <a:rPr lang="en-US" altLang="zh-CN" sz="3600" dirty="0" smtClean="0"/>
              <a:t>XAML</a:t>
            </a:r>
            <a:r>
              <a:rPr lang="zh-CN" altLang="en-US" sz="3600" dirty="0" smtClean="0"/>
              <a:t>的基本操作</a:t>
            </a:r>
            <a:endParaRPr lang="en-US" sz="3600" dirty="0"/>
          </a:p>
        </p:txBody>
      </p:sp>
      <p:sp>
        <p:nvSpPr>
          <p:cNvPr id="3" name="Content Placeholder 2"/>
          <p:cNvSpPr>
            <a:spLocks noGrp="1"/>
          </p:cNvSpPr>
          <p:nvPr>
            <p:ph idx="1"/>
          </p:nvPr>
        </p:nvSpPr>
        <p:spPr>
          <a:xfrm>
            <a:off x="457200" y="1524000"/>
            <a:ext cx="8229600" cy="4876801"/>
          </a:xfrm>
        </p:spPr>
        <p:txBody>
          <a:bodyPr>
            <a:normAutofit fontScale="47500" lnSpcReduction="20000"/>
          </a:bodyPr>
          <a:lstStyle/>
          <a:p>
            <a:pPr>
              <a:lnSpc>
                <a:spcPct val="170000"/>
              </a:lnSpc>
            </a:pPr>
            <a:r>
              <a:rPr lang="zh-CN" altLang="en-US" sz="3400" dirty="0" smtClean="0"/>
              <a:t>设</a:t>
            </a:r>
            <a:r>
              <a:rPr lang="zh-CN" altLang="en-US" sz="3400" dirty="0"/>
              <a:t>置控</a:t>
            </a:r>
            <a:r>
              <a:rPr lang="zh-CN" altLang="en-US" sz="3400" dirty="0" smtClean="0"/>
              <a:t>件的</a:t>
            </a:r>
            <a:r>
              <a:rPr lang="en-US" altLang="zh-CN" sz="3400" dirty="0" smtClean="0"/>
              <a:t>Visual State</a:t>
            </a:r>
            <a:r>
              <a:rPr lang="zh-CN" altLang="en-US" sz="3400" dirty="0" smtClean="0"/>
              <a:t>以满足</a:t>
            </a:r>
            <a:r>
              <a:rPr lang="en-US" altLang="zh-CN" sz="3400" dirty="0" smtClean="0"/>
              <a:t>Focus/Disable</a:t>
            </a:r>
            <a:r>
              <a:rPr lang="zh-CN" altLang="en-US" sz="3400" dirty="0" smtClean="0"/>
              <a:t>等效果</a:t>
            </a:r>
            <a:endParaRPr lang="en-US" altLang="zh-CN" sz="3400" dirty="0" smtClean="0"/>
          </a:p>
          <a:p>
            <a:pPr>
              <a:lnSpc>
                <a:spcPct val="170000"/>
              </a:lnSpc>
            </a:pPr>
            <a:r>
              <a:rPr lang="zh-CN" altLang="en-US" sz="3400" dirty="0" smtClean="0"/>
              <a:t>在</a:t>
            </a:r>
            <a:r>
              <a:rPr lang="en-US" altLang="zh-CN" sz="3400" dirty="0" smtClean="0"/>
              <a:t>Expression Blend</a:t>
            </a:r>
            <a:r>
              <a:rPr lang="zh-CN" altLang="en-US" sz="3400" dirty="0" smtClean="0"/>
              <a:t>中调试</a:t>
            </a:r>
            <a:r>
              <a:rPr lang="en-US" altLang="zh-CN" sz="3400" dirty="0" smtClean="0"/>
              <a:t>XAML</a:t>
            </a:r>
            <a:r>
              <a:rPr lang="zh-CN" altLang="en-US" sz="3400" dirty="0" smtClean="0"/>
              <a:t>及</a:t>
            </a:r>
            <a:r>
              <a:rPr lang="en-US" altLang="zh-CN" sz="3400" dirty="0" smtClean="0"/>
              <a:t>UI</a:t>
            </a:r>
            <a:r>
              <a:rPr lang="zh-CN" altLang="en-US" sz="3400" dirty="0" smtClean="0"/>
              <a:t>效果</a:t>
            </a:r>
            <a:endParaRPr lang="en-US" altLang="zh-CN" sz="3400" dirty="0" smtClean="0"/>
          </a:p>
          <a:p>
            <a:pPr>
              <a:lnSpc>
                <a:spcPct val="170000"/>
              </a:lnSpc>
            </a:pPr>
            <a:r>
              <a:rPr lang="zh-CN" altLang="en-US" sz="3400" dirty="0" smtClean="0"/>
              <a:t>设置控件的动画</a:t>
            </a:r>
            <a:r>
              <a:rPr lang="en-US" altLang="zh-CN" sz="3400" dirty="0" smtClean="0"/>
              <a:t>storyboard</a:t>
            </a:r>
            <a:r>
              <a:rPr lang="zh-CN" altLang="en-US" sz="3400" dirty="0" smtClean="0"/>
              <a:t>，提供丰富的用户体验 </a:t>
            </a:r>
            <a:endParaRPr lang="en-US" altLang="zh-CN" sz="3400" dirty="0" smtClean="0"/>
          </a:p>
          <a:p>
            <a:pPr>
              <a:lnSpc>
                <a:spcPct val="170000"/>
              </a:lnSpc>
            </a:pPr>
            <a:r>
              <a:rPr lang="en-US" altLang="zh-CN" sz="3400" dirty="0" smtClean="0"/>
              <a:t>Storyboard</a:t>
            </a:r>
            <a:r>
              <a:rPr lang="zh-CN" altLang="en-US" sz="3400" dirty="0" smtClean="0"/>
              <a:t>和</a:t>
            </a:r>
            <a:r>
              <a:rPr lang="en-US" altLang="zh-CN" sz="3400" dirty="0" smtClean="0"/>
              <a:t>Visual State</a:t>
            </a:r>
            <a:r>
              <a:rPr lang="zh-CN" altLang="en-US" sz="3400" dirty="0" smtClean="0"/>
              <a:t>的</a:t>
            </a:r>
            <a:r>
              <a:rPr lang="en-US" altLang="zh-CN" sz="3400" dirty="0" smtClean="0"/>
              <a:t>XAML</a:t>
            </a:r>
            <a:r>
              <a:rPr lang="zh-CN" altLang="en-US" sz="3400" dirty="0" smtClean="0"/>
              <a:t>源码理解</a:t>
            </a:r>
            <a:endParaRPr lang="en-US" altLang="zh-CN" sz="3400" dirty="0" smtClean="0"/>
          </a:p>
          <a:p>
            <a:pPr>
              <a:lnSpc>
                <a:spcPct val="170000"/>
              </a:lnSpc>
            </a:pPr>
            <a:r>
              <a:rPr lang="en-US" altLang="zh-CN" sz="3400" dirty="0" smtClean="0"/>
              <a:t>Grid</a:t>
            </a:r>
            <a:r>
              <a:rPr lang="zh-CN" altLang="en-US" sz="3400" dirty="0" smtClean="0"/>
              <a:t>的应用</a:t>
            </a:r>
            <a:r>
              <a:rPr lang="en-US" altLang="zh-CN" sz="3400" dirty="0" smtClean="0"/>
              <a:t>:</a:t>
            </a:r>
          </a:p>
          <a:p>
            <a:pPr lvl="1"/>
            <a:r>
              <a:rPr lang="en-US" altLang="zh-CN" sz="2200" dirty="0" smtClean="0"/>
              <a:t> &lt;Grid x:Name="</a:t>
            </a:r>
            <a:r>
              <a:rPr lang="en-US" altLang="zh-CN" sz="2200" dirty="0" err="1" smtClean="0"/>
              <a:t>LayoutRoot</a:t>
            </a:r>
            <a:r>
              <a:rPr lang="en-US" altLang="zh-CN" sz="2200" dirty="0" smtClean="0"/>
              <a:t>" Background="#FF879025" </a:t>
            </a:r>
            <a:r>
              <a:rPr lang="en-US" altLang="zh-CN" sz="2200" dirty="0" err="1" smtClean="0"/>
              <a:t>SizeChanged</a:t>
            </a:r>
            <a:r>
              <a:rPr lang="en-US" altLang="zh-CN" sz="2200" dirty="0" smtClean="0"/>
              <a:t>="</a:t>
            </a:r>
            <a:r>
              <a:rPr lang="en-US" altLang="zh-CN" sz="2200" dirty="0" err="1" smtClean="0"/>
              <a:t>LayoutRoot_SizeChanged</a:t>
            </a:r>
            <a:r>
              <a:rPr lang="en-US" altLang="zh-CN" sz="2200" dirty="0" smtClean="0"/>
              <a:t>"&gt;</a:t>
            </a:r>
          </a:p>
          <a:p>
            <a:pPr lvl="1"/>
            <a:r>
              <a:rPr lang="en-US" altLang="zh-CN" sz="2200" dirty="0" smtClean="0"/>
              <a:t>        &lt;</a:t>
            </a:r>
            <a:r>
              <a:rPr lang="en-US" altLang="zh-CN" sz="2200" dirty="0" err="1" smtClean="0"/>
              <a:t>Grid.RowDefinitions</a:t>
            </a:r>
            <a:r>
              <a:rPr lang="en-US" altLang="zh-CN" sz="2200" dirty="0" smtClean="0"/>
              <a:t>&gt;</a:t>
            </a:r>
          </a:p>
          <a:p>
            <a:pPr lvl="1"/>
            <a:r>
              <a:rPr lang="en-US" altLang="zh-CN" sz="2200" dirty="0" smtClean="0"/>
              <a:t>            &lt;</a:t>
            </a:r>
            <a:r>
              <a:rPr lang="en-US" altLang="zh-CN" sz="2200" dirty="0" err="1" smtClean="0"/>
              <a:t>RowDefinition</a:t>
            </a:r>
            <a:r>
              <a:rPr lang="en-US" altLang="zh-CN" sz="2200" dirty="0" smtClean="0"/>
              <a:t> Height="Auto" /&gt;</a:t>
            </a:r>
          </a:p>
          <a:p>
            <a:pPr lvl="1"/>
            <a:r>
              <a:rPr lang="en-US" altLang="zh-CN" sz="2200" dirty="0" smtClean="0"/>
              <a:t>            &lt;</a:t>
            </a:r>
            <a:r>
              <a:rPr lang="en-US" altLang="zh-CN" sz="2200" dirty="0" err="1" smtClean="0"/>
              <a:t>RowDefinition</a:t>
            </a:r>
            <a:r>
              <a:rPr lang="en-US" altLang="zh-CN" sz="2200" dirty="0" smtClean="0"/>
              <a:t> /&gt;</a:t>
            </a:r>
          </a:p>
          <a:p>
            <a:pPr lvl="1"/>
            <a:r>
              <a:rPr lang="en-US" altLang="zh-CN" sz="2200" dirty="0" smtClean="0"/>
              <a:t>            &lt;</a:t>
            </a:r>
            <a:r>
              <a:rPr lang="en-US" altLang="zh-CN" sz="2200" dirty="0" err="1" smtClean="0"/>
              <a:t>RowDefinition</a:t>
            </a:r>
            <a:r>
              <a:rPr lang="en-US" altLang="zh-CN" sz="2200" dirty="0" smtClean="0"/>
              <a:t> Height="*" /&gt;</a:t>
            </a:r>
          </a:p>
          <a:p>
            <a:pPr lvl="1"/>
            <a:r>
              <a:rPr lang="en-US" altLang="zh-CN" sz="2200" dirty="0" smtClean="0"/>
              <a:t>            &lt;</a:t>
            </a:r>
            <a:r>
              <a:rPr lang="en-US" altLang="zh-CN" sz="2200" dirty="0" err="1" smtClean="0"/>
              <a:t>RowDefinition</a:t>
            </a:r>
            <a:r>
              <a:rPr lang="en-US" altLang="zh-CN" sz="2200" dirty="0" smtClean="0"/>
              <a:t> Height="20" /&gt;</a:t>
            </a:r>
          </a:p>
          <a:p>
            <a:pPr lvl="1"/>
            <a:r>
              <a:rPr lang="en-US" altLang="zh-CN" sz="2200" dirty="0" smtClean="0"/>
              <a:t>        &lt;/</a:t>
            </a:r>
            <a:r>
              <a:rPr lang="en-US" altLang="zh-CN" sz="2200" dirty="0" err="1" smtClean="0"/>
              <a:t>Grid.RowDefinitions</a:t>
            </a:r>
            <a:r>
              <a:rPr lang="en-US" altLang="zh-CN" sz="2200" dirty="0" smtClean="0"/>
              <a:t>&gt;</a:t>
            </a:r>
          </a:p>
          <a:p>
            <a:pPr lvl="1"/>
            <a:r>
              <a:rPr lang="en-US" altLang="zh-CN" sz="2200" dirty="0" smtClean="0"/>
              <a:t>        &lt;Grid x:Name="</a:t>
            </a:r>
            <a:r>
              <a:rPr lang="en-US" altLang="zh-CN" sz="2200" dirty="0" err="1" smtClean="0"/>
              <a:t>TopGrid</a:t>
            </a:r>
            <a:r>
              <a:rPr lang="en-US" altLang="zh-CN" sz="2200" dirty="0" smtClean="0"/>
              <a:t>" Visibility="Visible"&gt;</a:t>
            </a:r>
          </a:p>
          <a:p>
            <a:pPr lvl="1"/>
            <a:r>
              <a:rPr lang="en-US" altLang="zh-CN" sz="2200" dirty="0" smtClean="0"/>
              <a:t>            &lt;Grid x:Name="</a:t>
            </a:r>
            <a:r>
              <a:rPr lang="en-US" altLang="zh-CN" sz="2200" dirty="0" err="1" smtClean="0"/>
              <a:t>TitleBar</a:t>
            </a:r>
            <a:r>
              <a:rPr lang="en-US" altLang="zh-CN" sz="2200" dirty="0" smtClean="0"/>
              <a:t>" Height="16" </a:t>
            </a:r>
            <a:r>
              <a:rPr lang="en-US" altLang="zh-CN" sz="2200" dirty="0" err="1" smtClean="0"/>
              <a:t>VerticalAlignment</a:t>
            </a:r>
            <a:r>
              <a:rPr lang="en-US" altLang="zh-CN" sz="2200" dirty="0" smtClean="0"/>
              <a:t>="Top"&gt;</a:t>
            </a:r>
          </a:p>
          <a:p>
            <a:pPr lvl="1"/>
            <a:r>
              <a:rPr lang="en-US" altLang="zh-CN" sz="2200" dirty="0" smtClean="0"/>
              <a:t>                &lt;</a:t>
            </a:r>
            <a:r>
              <a:rPr lang="en-US" altLang="zh-CN" sz="2200" dirty="0" err="1" smtClean="0"/>
              <a:t>Grid.ColumnDefinitions</a:t>
            </a:r>
            <a:r>
              <a:rPr lang="en-US" altLang="zh-CN" sz="2200" dirty="0" smtClean="0"/>
              <a:t>&gt;</a:t>
            </a:r>
          </a:p>
          <a:p>
            <a:pPr lvl="1"/>
            <a:r>
              <a:rPr lang="en-US" altLang="zh-CN" sz="2200" dirty="0" smtClean="0"/>
              <a:t>                    &lt;</a:t>
            </a:r>
            <a:r>
              <a:rPr lang="en-US" altLang="zh-CN" sz="2200" dirty="0" err="1" smtClean="0"/>
              <a:t>ColumnDefinition</a:t>
            </a:r>
            <a:r>
              <a:rPr lang="en-US" altLang="zh-CN" sz="2200" dirty="0" smtClean="0"/>
              <a:t> Width="6" /&gt;</a:t>
            </a:r>
          </a:p>
          <a:p>
            <a:pPr lvl="1"/>
            <a:r>
              <a:rPr lang="en-US" altLang="zh-CN" sz="2200" dirty="0" smtClean="0"/>
              <a:t>                    &lt;</a:t>
            </a:r>
            <a:r>
              <a:rPr lang="en-US" altLang="zh-CN" sz="2200" dirty="0" err="1" smtClean="0"/>
              <a:t>ColumnDefinition</a:t>
            </a:r>
            <a:r>
              <a:rPr lang="en-US" altLang="zh-CN" sz="2200" dirty="0" smtClean="0"/>
              <a:t> /&gt;</a:t>
            </a:r>
          </a:p>
          <a:p>
            <a:pPr lvl="1"/>
            <a:r>
              <a:rPr lang="en-US" altLang="zh-CN" sz="2200" dirty="0" smtClean="0"/>
              <a:t>                &lt;/</a:t>
            </a:r>
            <a:r>
              <a:rPr lang="en-US" altLang="zh-CN" sz="2200" dirty="0" err="1" smtClean="0"/>
              <a:t>Grid.ColumnDefinitions</a:t>
            </a:r>
            <a:r>
              <a:rPr lang="en-US" altLang="zh-CN" sz="2200" dirty="0" smtClean="0"/>
              <a:t>&gt;</a:t>
            </a:r>
          </a:p>
          <a:p>
            <a:pPr lvl="1"/>
            <a:r>
              <a:rPr lang="en-US" altLang="zh-CN" sz="2200" dirty="0" smtClean="0"/>
              <a:t>                &lt;Rectangle x:Name="TitleBarBG2" Opacity="0.8" </a:t>
            </a:r>
            <a:r>
              <a:rPr lang="en-US" altLang="zh-CN" sz="2200" dirty="0" err="1" smtClean="0"/>
              <a:t>Grid.Column</a:t>
            </a:r>
            <a:r>
              <a:rPr lang="en-US" altLang="zh-CN" sz="2200" dirty="0" smtClean="0"/>
              <a:t>="1" </a:t>
            </a:r>
            <a:r>
              <a:rPr lang="en-US" altLang="zh-CN" sz="2200" dirty="0" err="1" smtClean="0"/>
              <a:t>Grid.ColumnSpan</a:t>
            </a:r>
            <a:r>
              <a:rPr lang="en-US" altLang="zh-CN" sz="2200" dirty="0" smtClean="0"/>
              <a:t>="3” /&gt;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6600" dirty="0" smtClean="0"/>
              <a:t>开发环境介绍</a:t>
            </a:r>
            <a:endParaRPr lang="zh-CN" altLang="en-US" sz="6600" dirty="0"/>
          </a:p>
        </p:txBody>
      </p:sp>
      <p:sp>
        <p:nvSpPr>
          <p:cNvPr id="3" name="文本占位符 2"/>
          <p:cNvSpPr>
            <a:spLocks noGrp="1"/>
          </p:cNvSpPr>
          <p:nvPr>
            <p:ph type="body" sz="quarter" idx="10"/>
          </p:nvPr>
        </p:nvSpPr>
        <p:spPr/>
        <p:txBody>
          <a:bodyPr/>
          <a:lstStyle/>
          <a:p>
            <a:endParaRPr lang="zh-CN" altLang="en-US" dirty="0"/>
          </a:p>
        </p:txBody>
      </p:sp>
      <p:sp>
        <p:nvSpPr>
          <p:cNvPr id="4" name="文本占位符 3"/>
          <p:cNvSpPr>
            <a:spLocks noGrp="1"/>
          </p:cNvSpPr>
          <p:nvPr>
            <p:ph type="body" sz="quarter" idx="11"/>
          </p:nvPr>
        </p:nvSpPr>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1" name="Rectangle 40"/>
          <p:cNvSpPr/>
          <p:nvPr/>
        </p:nvSpPr>
        <p:spPr>
          <a:xfrm>
            <a:off x="0" y="1833250"/>
            <a:ext cx="9144000" cy="3848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5" name="Rounded Rectangle 34"/>
          <p:cNvSpPr/>
          <p:nvPr/>
        </p:nvSpPr>
        <p:spPr>
          <a:xfrm>
            <a:off x="266700" y="1597725"/>
            <a:ext cx="5372100" cy="4343400"/>
          </a:xfrm>
          <a:prstGeom prst="roundRect">
            <a:avLst>
              <a:gd name="adj" fmla="val 6360"/>
            </a:avLst>
          </a:prstGeom>
          <a:gradFill>
            <a:gsLst>
              <a:gs pos="6000">
                <a:schemeClr val="accent1">
                  <a:tint val="66000"/>
                  <a:satMod val="160000"/>
                </a:schemeClr>
              </a:gs>
              <a:gs pos="20000">
                <a:schemeClr val="bg1"/>
              </a:gs>
              <a:gs pos="100000">
                <a:schemeClr val="accent1">
                  <a:lumMod val="20000"/>
                  <a:lumOff val="80000"/>
                </a:schemeClr>
              </a:gs>
            </a:gsLst>
            <a:lin ang="5400000" scaled="0"/>
          </a:gradFill>
          <a:ln w="12700">
            <a:gradFill>
              <a:gsLst>
                <a:gs pos="0">
                  <a:schemeClr val="accent1">
                    <a:tint val="66000"/>
                    <a:satMod val="160000"/>
                  </a:schemeClr>
                </a:gs>
                <a:gs pos="50000">
                  <a:schemeClr val="accent1">
                    <a:tint val="44500"/>
                    <a:satMod val="160000"/>
                  </a:schemeClr>
                </a:gs>
                <a:gs pos="100000">
                  <a:schemeClr val="accent1">
                    <a:lumMod val="40000"/>
                    <a:lumOff val="60000"/>
                  </a:schemeClr>
                </a:gs>
              </a:gsLst>
              <a:lin ang="5400000" scaled="0"/>
            </a:gra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 name="Title 1"/>
          <p:cNvSpPr>
            <a:spLocks noGrp="1"/>
          </p:cNvSpPr>
          <p:nvPr>
            <p:ph type="title"/>
          </p:nvPr>
        </p:nvSpPr>
        <p:spPr>
          <a:xfrm>
            <a:off x="457200" y="274638"/>
            <a:ext cx="7258072" cy="1143000"/>
          </a:xfrm>
        </p:spPr>
        <p:txBody>
          <a:bodyPr/>
          <a:lstStyle/>
          <a:p>
            <a:pPr fontAlgn="auto">
              <a:spcAft>
                <a:spcPts val="0"/>
              </a:spcAft>
              <a:defRPr/>
            </a:pPr>
            <a:r>
              <a:rPr lang="en-US" sz="3200" dirty="0" smtClean="0">
                <a:latin typeface="Segoe" pitchFamily="2" charset="0"/>
              </a:rPr>
              <a:t>Silverlight For Windows Embedded </a:t>
            </a:r>
            <a:br>
              <a:rPr lang="en-US" sz="3200" dirty="0" smtClean="0">
                <a:latin typeface="Segoe" pitchFamily="2" charset="0"/>
              </a:rPr>
            </a:br>
            <a:r>
              <a:rPr lang="zh-CN" altLang="en-US" sz="3200" dirty="0" smtClean="0">
                <a:latin typeface="Segoe" pitchFamily="2" charset="0"/>
              </a:rPr>
              <a:t>开发环境</a:t>
            </a:r>
            <a:endParaRPr lang="en-US" sz="3200" dirty="0">
              <a:latin typeface="Segoe" pitchFamily="2" charset="0"/>
            </a:endParaRPr>
          </a:p>
        </p:txBody>
      </p:sp>
      <p:sp>
        <p:nvSpPr>
          <p:cNvPr id="27654" name="Content Placeholder 2"/>
          <p:cNvSpPr>
            <a:spLocks noGrp="1"/>
          </p:cNvSpPr>
          <p:nvPr>
            <p:ph idx="4294967295"/>
          </p:nvPr>
        </p:nvSpPr>
        <p:spPr>
          <a:xfrm>
            <a:off x="5753100" y="1833250"/>
            <a:ext cx="3390900" cy="3848100"/>
          </a:xfrm>
          <a:prstGeom prst="rect">
            <a:avLst/>
          </a:prstGeom>
        </p:spPr>
        <p:txBody>
          <a:bodyPr anchor="ctr"/>
          <a:lstStyle/>
          <a:p>
            <a:pPr marL="0" indent="0">
              <a:spcBef>
                <a:spcPts val="1200"/>
              </a:spcBef>
              <a:buNone/>
            </a:pPr>
            <a:r>
              <a:rPr lang="en-US" sz="1800" dirty="0" smtClean="0">
                <a:solidFill>
                  <a:schemeClr val="bg1"/>
                </a:solidFill>
                <a:latin typeface="Segoe"/>
                <a:ea typeface="Segoe"/>
                <a:cs typeface="Segoe"/>
              </a:rPr>
              <a:t>SWE </a:t>
            </a:r>
            <a:r>
              <a:rPr lang="zh-CN" altLang="en-US" sz="1800" dirty="0" smtClean="0">
                <a:solidFill>
                  <a:schemeClr val="bg1"/>
                </a:solidFill>
                <a:latin typeface="Segoe"/>
                <a:ea typeface="Segoe"/>
                <a:cs typeface="Segoe"/>
              </a:rPr>
              <a:t>开发环境是一个基于</a:t>
            </a:r>
            <a:r>
              <a:rPr lang="en-US" altLang="zh-CN" sz="1800" dirty="0" smtClean="0">
                <a:solidFill>
                  <a:schemeClr val="bg1"/>
                </a:solidFill>
                <a:latin typeface="Segoe"/>
                <a:ea typeface="Segoe"/>
                <a:cs typeface="Segoe"/>
              </a:rPr>
              <a:t>Silverlight</a:t>
            </a:r>
            <a:r>
              <a:rPr lang="zh-CN" altLang="en-US" sz="1800" dirty="0" smtClean="0">
                <a:solidFill>
                  <a:schemeClr val="bg1"/>
                </a:solidFill>
                <a:latin typeface="Segoe"/>
                <a:ea typeface="Segoe"/>
                <a:cs typeface="Segoe"/>
              </a:rPr>
              <a:t>的</a:t>
            </a:r>
            <a:r>
              <a:rPr lang="en-US" sz="1800" dirty="0" smtClean="0">
                <a:solidFill>
                  <a:schemeClr val="bg1"/>
                </a:solidFill>
                <a:latin typeface="Segoe"/>
                <a:ea typeface="Segoe"/>
                <a:cs typeface="Segoe"/>
              </a:rPr>
              <a:t>C++ XAML </a:t>
            </a:r>
            <a:r>
              <a:rPr lang="zh-CN" altLang="en-US" sz="1800" dirty="0" smtClean="0">
                <a:solidFill>
                  <a:schemeClr val="bg1"/>
                </a:solidFill>
                <a:latin typeface="Segoe"/>
                <a:ea typeface="Segoe"/>
                <a:cs typeface="Segoe"/>
              </a:rPr>
              <a:t>用户界面框架，支持</a:t>
            </a:r>
            <a:r>
              <a:rPr lang="en-US" sz="1800" dirty="0" smtClean="0">
                <a:solidFill>
                  <a:schemeClr val="bg1"/>
                </a:solidFill>
                <a:latin typeface="Segoe"/>
                <a:ea typeface="Segoe"/>
                <a:cs typeface="Segoe"/>
              </a:rPr>
              <a:t>Windows CE</a:t>
            </a:r>
          </a:p>
          <a:p>
            <a:pPr marL="0" indent="0">
              <a:spcBef>
                <a:spcPts val="1200"/>
              </a:spcBef>
              <a:buNone/>
            </a:pPr>
            <a:r>
              <a:rPr lang="zh-CN" altLang="en-US" sz="1800" dirty="0" smtClean="0">
                <a:solidFill>
                  <a:schemeClr val="bg1"/>
                </a:solidFill>
                <a:latin typeface="Segoe"/>
                <a:ea typeface="Segoe"/>
                <a:cs typeface="Segoe"/>
              </a:rPr>
              <a:t>设计者专注于</a:t>
            </a:r>
            <a:r>
              <a:rPr lang="en-US" sz="1800" dirty="0" smtClean="0">
                <a:solidFill>
                  <a:schemeClr val="bg1"/>
                </a:solidFill>
                <a:latin typeface="Segoe"/>
                <a:ea typeface="Segoe"/>
                <a:cs typeface="Segoe"/>
              </a:rPr>
              <a:t>Expression Blend</a:t>
            </a:r>
            <a:r>
              <a:rPr lang="zh-CN" altLang="en-US" sz="1800" dirty="0" smtClean="0">
                <a:solidFill>
                  <a:schemeClr val="bg1"/>
                </a:solidFill>
                <a:latin typeface="Segoe"/>
                <a:ea typeface="Segoe"/>
                <a:cs typeface="Segoe"/>
              </a:rPr>
              <a:t>等设计工具</a:t>
            </a:r>
            <a:endParaRPr lang="en-US" sz="1800" dirty="0" smtClean="0">
              <a:solidFill>
                <a:schemeClr val="bg1"/>
              </a:solidFill>
              <a:latin typeface="Segoe"/>
              <a:ea typeface="Segoe"/>
              <a:cs typeface="Segoe"/>
            </a:endParaRPr>
          </a:p>
          <a:p>
            <a:pPr marL="0" indent="0">
              <a:spcBef>
                <a:spcPts val="1200"/>
              </a:spcBef>
              <a:buNone/>
            </a:pPr>
            <a:r>
              <a:rPr lang="zh-CN" altLang="en-US" sz="1800" dirty="0" smtClean="0">
                <a:solidFill>
                  <a:schemeClr val="bg1"/>
                </a:solidFill>
                <a:latin typeface="Segoe"/>
                <a:ea typeface="Segoe"/>
                <a:cs typeface="Segoe"/>
              </a:rPr>
              <a:t>开发者专注于</a:t>
            </a:r>
            <a:r>
              <a:rPr lang="en-US" sz="1800" dirty="0" smtClean="0">
                <a:solidFill>
                  <a:schemeClr val="bg1"/>
                </a:solidFill>
                <a:latin typeface="Segoe"/>
                <a:ea typeface="Segoe"/>
                <a:cs typeface="Segoe"/>
              </a:rPr>
              <a:t>Platform Builder </a:t>
            </a:r>
            <a:br>
              <a:rPr lang="en-US" sz="1800" dirty="0" smtClean="0">
                <a:solidFill>
                  <a:schemeClr val="bg1"/>
                </a:solidFill>
                <a:latin typeface="Segoe"/>
                <a:ea typeface="Segoe"/>
                <a:cs typeface="Segoe"/>
              </a:rPr>
            </a:br>
            <a:r>
              <a:rPr lang="zh-CN" altLang="en-US" sz="1800" dirty="0" smtClean="0">
                <a:solidFill>
                  <a:schemeClr val="bg1"/>
                </a:solidFill>
                <a:latin typeface="Segoe"/>
                <a:ea typeface="Segoe"/>
                <a:cs typeface="Segoe"/>
              </a:rPr>
              <a:t>和 </a:t>
            </a:r>
            <a:r>
              <a:rPr lang="en-US" sz="1800" dirty="0" smtClean="0">
                <a:solidFill>
                  <a:schemeClr val="bg1"/>
                </a:solidFill>
                <a:latin typeface="Segoe"/>
                <a:ea typeface="Segoe"/>
                <a:cs typeface="Segoe"/>
              </a:rPr>
              <a:t>Visual Studio</a:t>
            </a:r>
            <a:r>
              <a:rPr lang="zh-CN" altLang="en-US" sz="1800" dirty="0" smtClean="0">
                <a:solidFill>
                  <a:schemeClr val="bg1"/>
                </a:solidFill>
                <a:latin typeface="Segoe"/>
                <a:ea typeface="Segoe"/>
                <a:cs typeface="Segoe"/>
              </a:rPr>
              <a:t>等开发工具</a:t>
            </a:r>
            <a:endParaRPr lang="en-US" sz="1800" dirty="0" smtClean="0">
              <a:solidFill>
                <a:schemeClr val="bg1"/>
              </a:solidFill>
              <a:latin typeface="Segoe"/>
              <a:ea typeface="Segoe"/>
              <a:cs typeface="Segoe"/>
            </a:endParaRPr>
          </a:p>
        </p:txBody>
      </p:sp>
      <p:grpSp>
        <p:nvGrpSpPr>
          <p:cNvPr id="4" name="NewXAML"/>
          <p:cNvGrpSpPr/>
          <p:nvPr/>
        </p:nvGrpSpPr>
        <p:grpSpPr>
          <a:xfrm>
            <a:off x="1637211" y="3655125"/>
            <a:ext cx="1334589" cy="977537"/>
            <a:chOff x="1637211" y="3619500"/>
            <a:chExt cx="1334589" cy="977537"/>
          </a:xfrm>
        </p:grpSpPr>
        <p:sp>
          <p:nvSpPr>
            <p:cNvPr id="29" name="Rectangle 28"/>
            <p:cNvSpPr/>
            <p:nvPr/>
          </p:nvSpPr>
          <p:spPr>
            <a:xfrm>
              <a:off x="1637211" y="3848100"/>
              <a:ext cx="1066800" cy="6858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latin typeface="Segoe UI" pitchFamily="34" charset="0"/>
                  <a:cs typeface="Segoe UI" pitchFamily="34" charset="0"/>
                </a:rPr>
                <a:t>New XAML </a:t>
              </a:r>
              <a:r>
                <a:rPr lang="en-US" sz="1200" dirty="0">
                  <a:solidFill>
                    <a:schemeClr val="tx1"/>
                  </a:solidFill>
                  <a:latin typeface="Segoe UI" pitchFamily="34" charset="0"/>
                  <a:cs typeface="Segoe UI" pitchFamily="34" charset="0"/>
                  <a:sym typeface="Wingdings"/>
                </a:rPr>
                <a:t> New </a:t>
              </a:r>
              <a:r>
                <a:rPr lang="en-US" sz="1200" dirty="0" smtClean="0">
                  <a:solidFill>
                    <a:schemeClr val="tx1"/>
                  </a:solidFill>
                  <a:latin typeface="Segoe UI" pitchFamily="34" charset="0"/>
                  <a:cs typeface="Segoe UI" pitchFamily="34" charset="0"/>
                  <a:sym typeface="Wingdings"/>
                </a:rPr>
                <a:t>UI</a:t>
              </a:r>
              <a:endParaRPr lang="en-US" sz="1200" dirty="0">
                <a:solidFill>
                  <a:schemeClr val="tx1"/>
                </a:solidFill>
                <a:latin typeface="Segoe UI" pitchFamily="34" charset="0"/>
                <a:cs typeface="Segoe UI" pitchFamily="34" charset="0"/>
              </a:endParaRPr>
            </a:p>
          </p:txBody>
        </p:sp>
        <p:sp>
          <p:nvSpPr>
            <p:cNvPr id="40" name="Right Arrow 39"/>
            <p:cNvSpPr/>
            <p:nvPr/>
          </p:nvSpPr>
          <p:spPr>
            <a:xfrm rot="5400000">
              <a:off x="2279831" y="3905069"/>
              <a:ext cx="977537" cy="406400"/>
            </a:xfrm>
            <a:prstGeom prst="rightArrow">
              <a:avLst/>
            </a:prstGeom>
            <a:gradFill flip="none" rotWithShape="1">
              <a:gsLst>
                <a:gs pos="0">
                  <a:schemeClr val="bg1">
                    <a:alpha val="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Designer"/>
          <p:cNvGrpSpPr/>
          <p:nvPr/>
        </p:nvGrpSpPr>
        <p:grpSpPr>
          <a:xfrm>
            <a:off x="228600" y="2245425"/>
            <a:ext cx="1406433" cy="1543050"/>
            <a:chOff x="228600" y="2209800"/>
            <a:chExt cx="1406433" cy="1543050"/>
          </a:xfrm>
        </p:grpSpPr>
        <p:pic>
          <p:nvPicPr>
            <p:cNvPr id="2050" name="Picture 2" descr="C:\Documents and Settings\MCG\My Documents\My Pictures\Microsoft Clip Organizer\j0433942.png"/>
            <p:cNvPicPr>
              <a:picLocks noChangeAspect="1" noChangeArrowheads="1"/>
            </p:cNvPicPr>
            <p:nvPr/>
          </p:nvPicPr>
          <p:blipFill>
            <a:blip r:embed="rId3" cstate="print"/>
            <a:srcRect/>
            <a:stretch>
              <a:fillRect/>
            </a:stretch>
          </p:blipFill>
          <p:spPr bwMode="auto">
            <a:xfrm flipH="1">
              <a:off x="228600" y="2381250"/>
              <a:ext cx="1371600" cy="1371600"/>
            </a:xfrm>
            <a:prstGeom prst="rect">
              <a:avLst/>
            </a:prstGeom>
            <a:noFill/>
          </p:spPr>
        </p:pic>
        <p:sp>
          <p:nvSpPr>
            <p:cNvPr id="42" name="TextBox 41"/>
            <p:cNvSpPr txBox="1">
              <a:spLocks noChangeArrowheads="1"/>
            </p:cNvSpPr>
            <p:nvPr/>
          </p:nvSpPr>
          <p:spPr bwMode="auto">
            <a:xfrm>
              <a:off x="339633" y="2209800"/>
              <a:ext cx="1295400" cy="301621"/>
            </a:xfrm>
            <a:prstGeom prst="rect">
              <a:avLst/>
            </a:prstGeom>
            <a:noFill/>
            <a:ln w="9525">
              <a:noFill/>
              <a:miter lim="800000"/>
              <a:headEnd/>
              <a:tailEnd/>
            </a:ln>
          </p:spPr>
          <p:txBody>
            <a:bodyPr wrap="square">
              <a:spAutoFit/>
            </a:bodyPr>
            <a:lstStyle/>
            <a:p>
              <a:pPr algn="ctr">
                <a:lnSpc>
                  <a:spcPct val="85000"/>
                </a:lnSpc>
              </a:pPr>
              <a:r>
                <a:rPr lang="en-US" sz="1600" b="1" dirty="0" smtClean="0">
                  <a:latin typeface="Segoe UI" pitchFamily="34" charset="0"/>
                </a:rPr>
                <a:t>Designer</a:t>
              </a:r>
              <a:endParaRPr lang="en-US" sz="1600" b="1" dirty="0">
                <a:latin typeface="Segoe UI" pitchFamily="34" charset="0"/>
              </a:endParaRPr>
            </a:p>
          </p:txBody>
        </p:sp>
      </p:grpSp>
      <p:grpSp>
        <p:nvGrpSpPr>
          <p:cNvPr id="6" name="Developer"/>
          <p:cNvGrpSpPr/>
          <p:nvPr/>
        </p:nvGrpSpPr>
        <p:grpSpPr>
          <a:xfrm>
            <a:off x="4076700" y="2245425"/>
            <a:ext cx="1562100" cy="1543050"/>
            <a:chOff x="4076700" y="2209800"/>
            <a:chExt cx="1562100" cy="1543050"/>
          </a:xfrm>
        </p:grpSpPr>
        <p:pic>
          <p:nvPicPr>
            <p:cNvPr id="3" name="Picture 3" descr="C:\Documents and Settings\MCG\My Documents\My Pictures\Microsoft Clip Organizer\j0433941.png"/>
            <p:cNvPicPr>
              <a:picLocks noChangeAspect="1" noChangeArrowheads="1"/>
            </p:cNvPicPr>
            <p:nvPr/>
          </p:nvPicPr>
          <p:blipFill>
            <a:blip r:embed="rId4" cstate="print"/>
            <a:srcRect/>
            <a:stretch>
              <a:fillRect/>
            </a:stretch>
          </p:blipFill>
          <p:spPr bwMode="auto">
            <a:xfrm>
              <a:off x="4267200" y="2381250"/>
              <a:ext cx="1371600" cy="1371600"/>
            </a:xfrm>
            <a:prstGeom prst="rect">
              <a:avLst/>
            </a:prstGeom>
            <a:noFill/>
          </p:spPr>
        </p:pic>
        <p:sp>
          <p:nvSpPr>
            <p:cNvPr id="43" name="TextBox 42"/>
            <p:cNvSpPr txBox="1">
              <a:spLocks noChangeArrowheads="1"/>
            </p:cNvSpPr>
            <p:nvPr/>
          </p:nvSpPr>
          <p:spPr bwMode="auto">
            <a:xfrm>
              <a:off x="4076700" y="2209800"/>
              <a:ext cx="1295400" cy="301621"/>
            </a:xfrm>
            <a:prstGeom prst="rect">
              <a:avLst/>
            </a:prstGeom>
            <a:noFill/>
            <a:ln w="9525">
              <a:noFill/>
              <a:miter lim="800000"/>
              <a:headEnd/>
              <a:tailEnd/>
            </a:ln>
          </p:spPr>
          <p:txBody>
            <a:bodyPr wrap="square">
              <a:spAutoFit/>
            </a:bodyPr>
            <a:lstStyle/>
            <a:p>
              <a:pPr algn="ctr">
                <a:lnSpc>
                  <a:spcPct val="85000"/>
                </a:lnSpc>
              </a:pPr>
              <a:r>
                <a:rPr lang="en-US" sz="1600" b="1" dirty="0" smtClean="0">
                  <a:latin typeface="Segoe UI" pitchFamily="34" charset="0"/>
                </a:rPr>
                <a:t>Developer</a:t>
              </a:r>
              <a:endParaRPr lang="en-US" sz="1600" b="1" dirty="0">
                <a:latin typeface="Segoe UI" pitchFamily="34" charset="0"/>
              </a:endParaRPr>
            </a:p>
          </p:txBody>
        </p:sp>
      </p:grpSp>
      <p:sp>
        <p:nvSpPr>
          <p:cNvPr id="44" name="TextBox 43"/>
          <p:cNvSpPr txBox="1">
            <a:spLocks noChangeArrowheads="1"/>
          </p:cNvSpPr>
          <p:nvPr/>
        </p:nvSpPr>
        <p:spPr bwMode="auto">
          <a:xfrm>
            <a:off x="266700" y="1597725"/>
            <a:ext cx="5372100" cy="419100"/>
          </a:xfrm>
          <a:prstGeom prst="rect">
            <a:avLst/>
          </a:prstGeom>
          <a:noFill/>
          <a:ln w="9525">
            <a:noFill/>
            <a:miter lim="800000"/>
            <a:headEnd/>
            <a:tailEnd/>
          </a:ln>
        </p:spPr>
        <p:txBody>
          <a:bodyPr wrap="square" anchor="ctr">
            <a:noAutofit/>
          </a:bodyPr>
          <a:lstStyle/>
          <a:p>
            <a:pPr algn="ctr">
              <a:lnSpc>
                <a:spcPct val="85000"/>
              </a:lnSpc>
            </a:pPr>
            <a:r>
              <a:rPr lang="zh-CN" altLang="en-US" sz="2000" dirty="0" smtClean="0">
                <a:solidFill>
                  <a:schemeClr val="bg1"/>
                </a:solidFill>
                <a:effectLst>
                  <a:outerShdw blurRad="38100" dist="38100" dir="2700000" algn="tl">
                    <a:srgbClr val="000000">
                      <a:alpha val="43137"/>
                    </a:srgbClr>
                  </a:outerShdw>
                </a:effectLst>
                <a:latin typeface="Segoe UI" pitchFamily="34" charset="0"/>
              </a:rPr>
              <a:t>通过</a:t>
            </a:r>
            <a:r>
              <a:rPr lang="en-US" sz="2000" dirty="0" smtClean="0">
                <a:solidFill>
                  <a:schemeClr val="bg1"/>
                </a:solidFill>
                <a:effectLst>
                  <a:outerShdw blurRad="38100" dist="38100" dir="2700000" algn="tl">
                    <a:srgbClr val="000000">
                      <a:alpha val="43137"/>
                    </a:srgbClr>
                  </a:outerShdw>
                </a:effectLst>
                <a:latin typeface="Segoe UI" pitchFamily="34" charset="0"/>
              </a:rPr>
              <a:t>Web</a:t>
            </a:r>
            <a:r>
              <a:rPr lang="zh-CN" altLang="en-US" sz="2000" dirty="0" smtClean="0">
                <a:solidFill>
                  <a:schemeClr val="bg1"/>
                </a:solidFill>
                <a:effectLst>
                  <a:outerShdw blurRad="38100" dist="38100" dir="2700000" algn="tl">
                    <a:srgbClr val="000000">
                      <a:alpha val="43137"/>
                    </a:srgbClr>
                  </a:outerShdw>
                </a:effectLst>
                <a:latin typeface="Segoe UI" pitchFamily="34" charset="0"/>
              </a:rPr>
              <a:t>或原型协作</a:t>
            </a:r>
            <a:endParaRPr lang="en-US" sz="2000" dirty="0">
              <a:solidFill>
                <a:schemeClr val="bg1"/>
              </a:solidFill>
              <a:effectLst>
                <a:outerShdw blurRad="38100" dist="38100" dir="2700000" algn="tl">
                  <a:srgbClr val="000000">
                    <a:alpha val="43137"/>
                  </a:srgbClr>
                </a:outerShdw>
              </a:effectLst>
              <a:latin typeface="Segoe UI" pitchFamily="34" charset="0"/>
            </a:endParaRPr>
          </a:p>
        </p:txBody>
      </p:sp>
      <p:grpSp>
        <p:nvGrpSpPr>
          <p:cNvPr id="7" name="VisStudio"/>
          <p:cNvGrpSpPr/>
          <p:nvPr/>
        </p:nvGrpSpPr>
        <p:grpSpPr>
          <a:xfrm>
            <a:off x="4051663" y="4009288"/>
            <a:ext cx="1472837" cy="791120"/>
            <a:chOff x="4051663" y="3973663"/>
            <a:chExt cx="1472837" cy="791120"/>
          </a:xfrm>
        </p:grpSpPr>
        <p:pic>
          <p:nvPicPr>
            <p:cNvPr id="27" name="Picture 8" descr="C:\Users\mike\Documents\Crimson\Editing\Graphics from Dion\VS08_v_rgb.png"/>
            <p:cNvPicPr>
              <a:picLocks noChangeAspect="1" noChangeArrowheads="1"/>
            </p:cNvPicPr>
            <p:nvPr/>
          </p:nvPicPr>
          <p:blipFill>
            <a:blip r:embed="rId5" cstate="screen"/>
            <a:srcRect/>
            <a:stretch>
              <a:fillRect/>
            </a:stretch>
          </p:blipFill>
          <p:spPr bwMode="auto">
            <a:xfrm>
              <a:off x="4076700" y="3973663"/>
              <a:ext cx="1447800" cy="431957"/>
            </a:xfrm>
            <a:prstGeom prst="rect">
              <a:avLst/>
            </a:prstGeom>
            <a:noFill/>
          </p:spPr>
        </p:pic>
        <p:sp>
          <p:nvSpPr>
            <p:cNvPr id="46" name="TextBox 45"/>
            <p:cNvSpPr txBox="1">
              <a:spLocks noChangeArrowheads="1"/>
            </p:cNvSpPr>
            <p:nvPr/>
          </p:nvSpPr>
          <p:spPr bwMode="auto">
            <a:xfrm>
              <a:off x="4051663" y="4437001"/>
              <a:ext cx="1295400" cy="327782"/>
            </a:xfrm>
            <a:prstGeom prst="rect">
              <a:avLst/>
            </a:prstGeom>
            <a:noFill/>
            <a:ln w="9525">
              <a:noFill/>
              <a:miter lim="800000"/>
              <a:headEnd/>
              <a:tailEnd/>
            </a:ln>
          </p:spPr>
          <p:txBody>
            <a:bodyPr wrap="square">
              <a:spAutoFit/>
            </a:bodyPr>
            <a:lstStyle/>
            <a:p>
              <a:pPr algn="ctr">
                <a:lnSpc>
                  <a:spcPct val="85000"/>
                </a:lnSpc>
              </a:pPr>
              <a:r>
                <a:rPr lang="en-US" b="1" dirty="0" smtClean="0">
                  <a:solidFill>
                    <a:schemeClr val="accent1">
                      <a:lumMod val="75000"/>
                    </a:schemeClr>
                  </a:solidFill>
                  <a:latin typeface="Segoe UI" pitchFamily="34" charset="0"/>
                </a:rPr>
                <a:t>C++</a:t>
              </a:r>
              <a:endParaRPr lang="en-US" b="1" dirty="0">
                <a:solidFill>
                  <a:schemeClr val="accent1">
                    <a:lumMod val="75000"/>
                  </a:schemeClr>
                </a:solidFill>
                <a:latin typeface="Segoe UI" pitchFamily="34" charset="0"/>
              </a:endParaRPr>
            </a:p>
          </p:txBody>
        </p:sp>
      </p:grpSp>
      <p:grpSp>
        <p:nvGrpSpPr>
          <p:cNvPr id="8" name="cloud"/>
          <p:cNvGrpSpPr/>
          <p:nvPr/>
        </p:nvGrpSpPr>
        <p:grpSpPr>
          <a:xfrm>
            <a:off x="1844395" y="2274224"/>
            <a:ext cx="2194206" cy="1672728"/>
            <a:chOff x="1844395" y="2238599"/>
            <a:chExt cx="2194206" cy="1672728"/>
          </a:xfrm>
        </p:grpSpPr>
        <p:sp>
          <p:nvSpPr>
            <p:cNvPr id="48" name="Cloud 47"/>
            <p:cNvSpPr/>
            <p:nvPr/>
          </p:nvSpPr>
          <p:spPr>
            <a:xfrm>
              <a:off x="1844395" y="2238599"/>
              <a:ext cx="2194206" cy="1672728"/>
            </a:xfrm>
            <a:prstGeom prst="cloud">
              <a:avLst/>
            </a:prstGeom>
            <a:gradFill flip="none" rotWithShape="1">
              <a:gsLst>
                <a:gs pos="52000">
                  <a:schemeClr val="bg1"/>
                </a:gs>
                <a:gs pos="100000">
                  <a:schemeClr val="accent1">
                    <a:lumMod val="40000"/>
                    <a:lumOff val="60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nvGrpSpPr>
            <p:cNvPr id="9" name="Group 50"/>
            <p:cNvGrpSpPr/>
            <p:nvPr/>
          </p:nvGrpSpPr>
          <p:grpSpPr>
            <a:xfrm>
              <a:off x="2293454" y="2450105"/>
              <a:ext cx="1295400" cy="1343378"/>
              <a:chOff x="2057400" y="2209800"/>
              <a:chExt cx="1175657" cy="1219200"/>
            </a:xfrm>
          </p:grpSpPr>
          <p:sp>
            <p:nvSpPr>
              <p:cNvPr id="37" name="Flowchart: Document 36"/>
              <p:cNvSpPr/>
              <p:nvPr/>
            </p:nvSpPr>
            <p:spPr>
              <a:xfrm>
                <a:off x="2057400" y="2209800"/>
                <a:ext cx="1175657" cy="1219200"/>
              </a:xfrm>
              <a:prstGeom prst="flowChartDocument">
                <a:avLst/>
              </a:prstGeom>
              <a:solidFill>
                <a:schemeClr val="bg1"/>
              </a:solidFill>
              <a:ln w="3175">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Code_Faded.png"/>
              <p:cNvPicPr>
                <a:picLocks noChangeAspect="1"/>
              </p:cNvPicPr>
              <p:nvPr/>
            </p:nvPicPr>
            <p:blipFill>
              <a:blip r:embed="rId6" cstate="screen"/>
              <a:stretch>
                <a:fillRect/>
              </a:stretch>
            </p:blipFill>
            <p:spPr>
              <a:xfrm>
                <a:off x="2117747" y="2272937"/>
                <a:ext cx="1032579" cy="965886"/>
              </a:xfrm>
              <a:prstGeom prst="rect">
                <a:avLst/>
              </a:prstGeom>
            </p:spPr>
          </p:pic>
        </p:grpSp>
      </p:grpSp>
      <p:sp>
        <p:nvSpPr>
          <p:cNvPr id="52" name="DesArw"/>
          <p:cNvSpPr/>
          <p:nvPr/>
        </p:nvSpPr>
        <p:spPr>
          <a:xfrm>
            <a:off x="1587137" y="2969325"/>
            <a:ext cx="762000" cy="3810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DevArw"/>
          <p:cNvSpPr/>
          <p:nvPr/>
        </p:nvSpPr>
        <p:spPr>
          <a:xfrm>
            <a:off x="3505200" y="2969325"/>
            <a:ext cx="762000" cy="3810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binaryArw"/>
          <p:cNvGrpSpPr/>
          <p:nvPr/>
        </p:nvGrpSpPr>
        <p:grpSpPr>
          <a:xfrm>
            <a:off x="3285300" y="3900918"/>
            <a:ext cx="1374760" cy="406400"/>
            <a:chOff x="3285300" y="3865293"/>
            <a:chExt cx="1374760" cy="406400"/>
          </a:xfrm>
        </p:grpSpPr>
        <p:sp>
          <p:nvSpPr>
            <p:cNvPr id="45" name="TextBox 44"/>
            <p:cNvSpPr txBox="1">
              <a:spLocks noChangeArrowheads="1"/>
            </p:cNvSpPr>
            <p:nvPr/>
          </p:nvSpPr>
          <p:spPr bwMode="auto">
            <a:xfrm rot="19117652">
              <a:off x="3308116" y="3898011"/>
              <a:ext cx="762000" cy="249299"/>
            </a:xfrm>
            <a:prstGeom prst="rect">
              <a:avLst/>
            </a:prstGeom>
            <a:noFill/>
            <a:ln w="9525">
              <a:noFill/>
              <a:miter lim="800000"/>
              <a:headEnd/>
              <a:tailEnd/>
            </a:ln>
          </p:spPr>
          <p:txBody>
            <a:bodyPr wrap="square">
              <a:spAutoFit/>
            </a:bodyPr>
            <a:lstStyle/>
            <a:p>
              <a:pPr algn="ctr">
                <a:lnSpc>
                  <a:spcPct val="85000"/>
                </a:lnSpc>
              </a:pPr>
              <a:r>
                <a:rPr lang="en-US" sz="1200" dirty="0" smtClean="0">
                  <a:latin typeface="Segoe UI" pitchFamily="34" charset="0"/>
                </a:rPr>
                <a:t>Binary</a:t>
              </a:r>
              <a:endParaRPr lang="en-US" sz="1200" dirty="0">
                <a:latin typeface="Segoe UI" pitchFamily="34" charset="0"/>
              </a:endParaRPr>
            </a:p>
          </p:txBody>
        </p:sp>
        <p:sp>
          <p:nvSpPr>
            <p:cNvPr id="54" name="Right Arrow 53"/>
            <p:cNvSpPr/>
            <p:nvPr/>
          </p:nvSpPr>
          <p:spPr>
            <a:xfrm rot="8296736">
              <a:off x="3285300" y="3865293"/>
              <a:ext cx="1374760" cy="406400"/>
            </a:xfrm>
            <a:prstGeom prst="rightArrow">
              <a:avLst/>
            </a:prstGeom>
            <a:gradFill flip="none" rotWithShape="1">
              <a:gsLst>
                <a:gs pos="0">
                  <a:schemeClr val="bg1">
                    <a:alpha val="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PS"/>
          <p:cNvGrpSpPr/>
          <p:nvPr/>
        </p:nvGrpSpPr>
        <p:grpSpPr>
          <a:xfrm>
            <a:off x="1600200" y="4645725"/>
            <a:ext cx="1943100" cy="1276350"/>
            <a:chOff x="1298575" y="4572000"/>
            <a:chExt cx="1943100" cy="1276350"/>
          </a:xfrm>
        </p:grpSpPr>
        <p:sp>
          <p:nvSpPr>
            <p:cNvPr id="25" name="Freeform 24"/>
            <p:cNvSpPr/>
            <p:nvPr/>
          </p:nvSpPr>
          <p:spPr>
            <a:xfrm>
              <a:off x="1298575" y="4819650"/>
              <a:ext cx="1943100" cy="1028700"/>
            </a:xfrm>
            <a:custGeom>
              <a:avLst/>
              <a:gdLst>
                <a:gd name="connsiteX0" fmla="*/ 1552575 w 3362325"/>
                <a:gd name="connsiteY0" fmla="*/ 1676400 h 1676400"/>
                <a:gd name="connsiteX1" fmla="*/ 1209675 w 3362325"/>
                <a:gd name="connsiteY1" fmla="*/ 1676400 h 1676400"/>
                <a:gd name="connsiteX2" fmla="*/ 0 w 3362325"/>
                <a:gd name="connsiteY2" fmla="*/ 771525 h 1676400"/>
                <a:gd name="connsiteX3" fmla="*/ 19050 w 3362325"/>
                <a:gd name="connsiteY3" fmla="*/ 466725 h 1676400"/>
                <a:gd name="connsiteX4" fmla="*/ 1876425 w 3362325"/>
                <a:gd name="connsiteY4" fmla="*/ 0 h 1676400"/>
                <a:gd name="connsiteX5" fmla="*/ 3362325 w 3362325"/>
                <a:gd name="connsiteY5" fmla="*/ 752475 h 1676400"/>
                <a:gd name="connsiteX6" fmla="*/ 3343275 w 3362325"/>
                <a:gd name="connsiteY6" fmla="*/ 981075 h 1676400"/>
                <a:gd name="connsiteX7" fmla="*/ 1552575 w 3362325"/>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724025"/>
                <a:gd name="connsiteX1" fmla="*/ 1289050 w 3441700"/>
                <a:gd name="connsiteY1" fmla="*/ 1676400 h 1724025"/>
                <a:gd name="connsiteX2" fmla="*/ 79375 w 3441700"/>
                <a:gd name="connsiteY2" fmla="*/ 771525 h 1724025"/>
                <a:gd name="connsiteX3" fmla="*/ 98425 w 3441700"/>
                <a:gd name="connsiteY3" fmla="*/ 466725 h 1724025"/>
                <a:gd name="connsiteX4" fmla="*/ 1955800 w 3441700"/>
                <a:gd name="connsiteY4" fmla="*/ 0 h 1724025"/>
                <a:gd name="connsiteX5" fmla="*/ 3441700 w 3441700"/>
                <a:gd name="connsiteY5" fmla="*/ 752475 h 1724025"/>
                <a:gd name="connsiteX6" fmla="*/ 3422650 w 3441700"/>
                <a:gd name="connsiteY6" fmla="*/ 981075 h 1724025"/>
                <a:gd name="connsiteX7" fmla="*/ 1631950 w 3441700"/>
                <a:gd name="connsiteY7" fmla="*/ 1676400 h 1724025"/>
                <a:gd name="connsiteX0" fmla="*/ 1631950 w 3441700"/>
                <a:gd name="connsiteY0" fmla="*/ 1676400 h 1752600"/>
                <a:gd name="connsiteX1" fmla="*/ 1289050 w 3441700"/>
                <a:gd name="connsiteY1" fmla="*/ 1676400 h 1752600"/>
                <a:gd name="connsiteX2" fmla="*/ 79375 w 3441700"/>
                <a:gd name="connsiteY2" fmla="*/ 771525 h 1752600"/>
                <a:gd name="connsiteX3" fmla="*/ 98425 w 3441700"/>
                <a:gd name="connsiteY3" fmla="*/ 466725 h 1752600"/>
                <a:gd name="connsiteX4" fmla="*/ 1955800 w 3441700"/>
                <a:gd name="connsiteY4" fmla="*/ 0 h 1752600"/>
                <a:gd name="connsiteX5" fmla="*/ 3441700 w 3441700"/>
                <a:gd name="connsiteY5" fmla="*/ 752475 h 1752600"/>
                <a:gd name="connsiteX6" fmla="*/ 3422650 w 3441700"/>
                <a:gd name="connsiteY6" fmla="*/ 981075 h 1752600"/>
                <a:gd name="connsiteX7" fmla="*/ 1631950 w 3441700"/>
                <a:gd name="connsiteY7" fmla="*/ 1676400 h 1752600"/>
                <a:gd name="connsiteX0" fmla="*/ 1631950 w 3441700"/>
                <a:gd name="connsiteY0" fmla="*/ 1676400 h 1743075"/>
                <a:gd name="connsiteX1" fmla="*/ 1289050 w 3441700"/>
                <a:gd name="connsiteY1" fmla="*/ 1676400 h 1743075"/>
                <a:gd name="connsiteX2" fmla="*/ 79375 w 3441700"/>
                <a:gd name="connsiteY2" fmla="*/ 771525 h 1743075"/>
                <a:gd name="connsiteX3" fmla="*/ 98425 w 3441700"/>
                <a:gd name="connsiteY3" fmla="*/ 466725 h 1743075"/>
                <a:gd name="connsiteX4" fmla="*/ 1955800 w 3441700"/>
                <a:gd name="connsiteY4" fmla="*/ 0 h 1743075"/>
                <a:gd name="connsiteX5" fmla="*/ 3441700 w 3441700"/>
                <a:gd name="connsiteY5" fmla="*/ 752475 h 1743075"/>
                <a:gd name="connsiteX6" fmla="*/ 3422650 w 3441700"/>
                <a:gd name="connsiteY6" fmla="*/ 981075 h 1743075"/>
                <a:gd name="connsiteX7" fmla="*/ 1631950 w 3441700"/>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44650 w 3508375"/>
                <a:gd name="connsiteY0" fmla="*/ 1676400 h 1743075"/>
                <a:gd name="connsiteX1" fmla="*/ 1301750 w 3508375"/>
                <a:gd name="connsiteY1" fmla="*/ 1676400 h 1743075"/>
                <a:gd name="connsiteX2" fmla="*/ 92075 w 3508375"/>
                <a:gd name="connsiteY2" fmla="*/ 771525 h 1743075"/>
                <a:gd name="connsiteX3" fmla="*/ 111125 w 3508375"/>
                <a:gd name="connsiteY3" fmla="*/ 466725 h 1743075"/>
                <a:gd name="connsiteX4" fmla="*/ 1968500 w 3508375"/>
                <a:gd name="connsiteY4" fmla="*/ 0 h 1743075"/>
                <a:gd name="connsiteX5" fmla="*/ 3454400 w 3508375"/>
                <a:gd name="connsiteY5" fmla="*/ 752475 h 1743075"/>
                <a:gd name="connsiteX6" fmla="*/ 3435350 w 3508375"/>
                <a:gd name="connsiteY6" fmla="*/ 981075 h 1743075"/>
                <a:gd name="connsiteX7" fmla="*/ 1644650 w 3508375"/>
                <a:gd name="connsiteY7" fmla="*/ 1676400 h 1743075"/>
                <a:gd name="connsiteX0" fmla="*/ 1644650 w 3508375"/>
                <a:gd name="connsiteY0" fmla="*/ 1790700 h 1857375"/>
                <a:gd name="connsiteX1" fmla="*/ 1301750 w 3508375"/>
                <a:gd name="connsiteY1" fmla="*/ 1790700 h 1857375"/>
                <a:gd name="connsiteX2" fmla="*/ 92075 w 3508375"/>
                <a:gd name="connsiteY2" fmla="*/ 885825 h 1857375"/>
                <a:gd name="connsiteX3" fmla="*/ 111125 w 3508375"/>
                <a:gd name="connsiteY3" fmla="*/ 581025 h 1857375"/>
                <a:gd name="connsiteX4" fmla="*/ 1968500 w 3508375"/>
                <a:gd name="connsiteY4" fmla="*/ 0 h 1857375"/>
                <a:gd name="connsiteX5" fmla="*/ 3454400 w 3508375"/>
                <a:gd name="connsiteY5" fmla="*/ 866775 h 1857375"/>
                <a:gd name="connsiteX6" fmla="*/ 3435350 w 3508375"/>
                <a:gd name="connsiteY6" fmla="*/ 1095375 h 1857375"/>
                <a:gd name="connsiteX7" fmla="*/ 1644650 w 3508375"/>
                <a:gd name="connsiteY7" fmla="*/ 179070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8375" h="1857375">
                  <a:moveTo>
                    <a:pt x="1644650" y="1790700"/>
                  </a:moveTo>
                  <a:cubicBezTo>
                    <a:pt x="1501775" y="1857375"/>
                    <a:pt x="1368425" y="1838325"/>
                    <a:pt x="1301750" y="1790700"/>
                  </a:cubicBezTo>
                  <a:lnTo>
                    <a:pt x="92075" y="885825"/>
                  </a:lnTo>
                  <a:cubicBezTo>
                    <a:pt x="12700" y="793750"/>
                    <a:pt x="0" y="615950"/>
                    <a:pt x="111125" y="581025"/>
                  </a:cubicBezTo>
                  <a:lnTo>
                    <a:pt x="1968500" y="0"/>
                  </a:lnTo>
                  <a:lnTo>
                    <a:pt x="3454400" y="866775"/>
                  </a:lnTo>
                  <a:cubicBezTo>
                    <a:pt x="3505200" y="962025"/>
                    <a:pt x="3508375" y="1066800"/>
                    <a:pt x="3435350" y="1095375"/>
                  </a:cubicBezTo>
                  <a:lnTo>
                    <a:pt x="1644650" y="1790700"/>
                  </a:lnTo>
                  <a:close/>
                </a:path>
              </a:pathLst>
            </a:custGeom>
            <a:gradFill flip="none" rotWithShape="1">
              <a:gsLst>
                <a:gs pos="25000">
                  <a:schemeClr val="tx1">
                    <a:alpha val="0"/>
                  </a:schemeClr>
                </a:gs>
                <a:gs pos="100000">
                  <a:schemeClr val="tx1">
                    <a:alpha val="7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pic>
          <p:nvPicPr>
            <p:cNvPr id="49" name="Picture 2" descr="Z:\Files\Crimson\Crimson ToE #3543 - Jim\Archive\alpine.png"/>
            <p:cNvPicPr>
              <a:picLocks noChangeAspect="1" noChangeArrowheads="1"/>
            </p:cNvPicPr>
            <p:nvPr/>
          </p:nvPicPr>
          <p:blipFill>
            <a:blip r:embed="rId7" cstate="print"/>
            <a:stretch>
              <a:fillRect/>
            </a:stretch>
          </p:blipFill>
          <p:spPr bwMode="auto">
            <a:xfrm>
              <a:off x="1948195" y="4572000"/>
              <a:ext cx="1224712" cy="1134900"/>
            </a:xfrm>
            <a:prstGeom prst="rect">
              <a:avLst/>
            </a:prstGeom>
            <a:noFill/>
          </p:spPr>
        </p:pic>
      </p:grpSp>
      <p:grpSp>
        <p:nvGrpSpPr>
          <p:cNvPr id="12" name="ExpBlend"/>
          <p:cNvGrpSpPr/>
          <p:nvPr/>
        </p:nvGrpSpPr>
        <p:grpSpPr>
          <a:xfrm>
            <a:off x="152400" y="3845625"/>
            <a:ext cx="1676400" cy="1781044"/>
            <a:chOff x="38100" y="3962400"/>
            <a:chExt cx="1676400" cy="1781044"/>
          </a:xfrm>
        </p:grpSpPr>
        <p:grpSp>
          <p:nvGrpSpPr>
            <p:cNvPr id="13" name="Group 30"/>
            <p:cNvGrpSpPr/>
            <p:nvPr/>
          </p:nvGrpSpPr>
          <p:grpSpPr>
            <a:xfrm>
              <a:off x="38100" y="3962400"/>
              <a:ext cx="1533525" cy="1346094"/>
              <a:chOff x="-228600" y="3886200"/>
              <a:chExt cx="1714500" cy="1504950"/>
            </a:xfrm>
          </p:grpSpPr>
          <p:sp>
            <p:nvSpPr>
              <p:cNvPr id="26" name="Freeform 25"/>
              <p:cNvSpPr/>
              <p:nvPr/>
            </p:nvSpPr>
            <p:spPr>
              <a:xfrm>
                <a:off x="-228600" y="4362450"/>
                <a:ext cx="1714500" cy="1028700"/>
              </a:xfrm>
              <a:custGeom>
                <a:avLst/>
                <a:gdLst>
                  <a:gd name="connsiteX0" fmla="*/ 1552575 w 3362325"/>
                  <a:gd name="connsiteY0" fmla="*/ 1676400 h 1676400"/>
                  <a:gd name="connsiteX1" fmla="*/ 1209675 w 3362325"/>
                  <a:gd name="connsiteY1" fmla="*/ 1676400 h 1676400"/>
                  <a:gd name="connsiteX2" fmla="*/ 0 w 3362325"/>
                  <a:gd name="connsiteY2" fmla="*/ 771525 h 1676400"/>
                  <a:gd name="connsiteX3" fmla="*/ 19050 w 3362325"/>
                  <a:gd name="connsiteY3" fmla="*/ 466725 h 1676400"/>
                  <a:gd name="connsiteX4" fmla="*/ 1876425 w 3362325"/>
                  <a:gd name="connsiteY4" fmla="*/ 0 h 1676400"/>
                  <a:gd name="connsiteX5" fmla="*/ 3362325 w 3362325"/>
                  <a:gd name="connsiteY5" fmla="*/ 752475 h 1676400"/>
                  <a:gd name="connsiteX6" fmla="*/ 3343275 w 3362325"/>
                  <a:gd name="connsiteY6" fmla="*/ 981075 h 1676400"/>
                  <a:gd name="connsiteX7" fmla="*/ 1552575 w 3362325"/>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676400"/>
                  <a:gd name="connsiteX1" fmla="*/ 1289050 w 3441700"/>
                  <a:gd name="connsiteY1" fmla="*/ 1676400 h 1676400"/>
                  <a:gd name="connsiteX2" fmla="*/ 79375 w 3441700"/>
                  <a:gd name="connsiteY2" fmla="*/ 771525 h 1676400"/>
                  <a:gd name="connsiteX3" fmla="*/ 98425 w 3441700"/>
                  <a:gd name="connsiteY3" fmla="*/ 466725 h 1676400"/>
                  <a:gd name="connsiteX4" fmla="*/ 1955800 w 3441700"/>
                  <a:gd name="connsiteY4" fmla="*/ 0 h 1676400"/>
                  <a:gd name="connsiteX5" fmla="*/ 3441700 w 3441700"/>
                  <a:gd name="connsiteY5" fmla="*/ 752475 h 1676400"/>
                  <a:gd name="connsiteX6" fmla="*/ 3422650 w 3441700"/>
                  <a:gd name="connsiteY6" fmla="*/ 981075 h 1676400"/>
                  <a:gd name="connsiteX7" fmla="*/ 1631950 w 3441700"/>
                  <a:gd name="connsiteY7" fmla="*/ 1676400 h 1676400"/>
                  <a:gd name="connsiteX0" fmla="*/ 1631950 w 3441700"/>
                  <a:gd name="connsiteY0" fmla="*/ 1676400 h 1724025"/>
                  <a:gd name="connsiteX1" fmla="*/ 1289050 w 3441700"/>
                  <a:gd name="connsiteY1" fmla="*/ 1676400 h 1724025"/>
                  <a:gd name="connsiteX2" fmla="*/ 79375 w 3441700"/>
                  <a:gd name="connsiteY2" fmla="*/ 771525 h 1724025"/>
                  <a:gd name="connsiteX3" fmla="*/ 98425 w 3441700"/>
                  <a:gd name="connsiteY3" fmla="*/ 466725 h 1724025"/>
                  <a:gd name="connsiteX4" fmla="*/ 1955800 w 3441700"/>
                  <a:gd name="connsiteY4" fmla="*/ 0 h 1724025"/>
                  <a:gd name="connsiteX5" fmla="*/ 3441700 w 3441700"/>
                  <a:gd name="connsiteY5" fmla="*/ 752475 h 1724025"/>
                  <a:gd name="connsiteX6" fmla="*/ 3422650 w 3441700"/>
                  <a:gd name="connsiteY6" fmla="*/ 981075 h 1724025"/>
                  <a:gd name="connsiteX7" fmla="*/ 1631950 w 3441700"/>
                  <a:gd name="connsiteY7" fmla="*/ 1676400 h 1724025"/>
                  <a:gd name="connsiteX0" fmla="*/ 1631950 w 3441700"/>
                  <a:gd name="connsiteY0" fmla="*/ 1676400 h 1752600"/>
                  <a:gd name="connsiteX1" fmla="*/ 1289050 w 3441700"/>
                  <a:gd name="connsiteY1" fmla="*/ 1676400 h 1752600"/>
                  <a:gd name="connsiteX2" fmla="*/ 79375 w 3441700"/>
                  <a:gd name="connsiteY2" fmla="*/ 771525 h 1752600"/>
                  <a:gd name="connsiteX3" fmla="*/ 98425 w 3441700"/>
                  <a:gd name="connsiteY3" fmla="*/ 466725 h 1752600"/>
                  <a:gd name="connsiteX4" fmla="*/ 1955800 w 3441700"/>
                  <a:gd name="connsiteY4" fmla="*/ 0 h 1752600"/>
                  <a:gd name="connsiteX5" fmla="*/ 3441700 w 3441700"/>
                  <a:gd name="connsiteY5" fmla="*/ 752475 h 1752600"/>
                  <a:gd name="connsiteX6" fmla="*/ 3422650 w 3441700"/>
                  <a:gd name="connsiteY6" fmla="*/ 981075 h 1752600"/>
                  <a:gd name="connsiteX7" fmla="*/ 1631950 w 3441700"/>
                  <a:gd name="connsiteY7" fmla="*/ 1676400 h 1752600"/>
                  <a:gd name="connsiteX0" fmla="*/ 1631950 w 3441700"/>
                  <a:gd name="connsiteY0" fmla="*/ 1676400 h 1743075"/>
                  <a:gd name="connsiteX1" fmla="*/ 1289050 w 3441700"/>
                  <a:gd name="connsiteY1" fmla="*/ 1676400 h 1743075"/>
                  <a:gd name="connsiteX2" fmla="*/ 79375 w 3441700"/>
                  <a:gd name="connsiteY2" fmla="*/ 771525 h 1743075"/>
                  <a:gd name="connsiteX3" fmla="*/ 98425 w 3441700"/>
                  <a:gd name="connsiteY3" fmla="*/ 466725 h 1743075"/>
                  <a:gd name="connsiteX4" fmla="*/ 1955800 w 3441700"/>
                  <a:gd name="connsiteY4" fmla="*/ 0 h 1743075"/>
                  <a:gd name="connsiteX5" fmla="*/ 3441700 w 3441700"/>
                  <a:gd name="connsiteY5" fmla="*/ 752475 h 1743075"/>
                  <a:gd name="connsiteX6" fmla="*/ 3422650 w 3441700"/>
                  <a:gd name="connsiteY6" fmla="*/ 981075 h 1743075"/>
                  <a:gd name="connsiteX7" fmla="*/ 1631950 w 3441700"/>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31950 w 3495675"/>
                  <a:gd name="connsiteY0" fmla="*/ 1676400 h 1743075"/>
                  <a:gd name="connsiteX1" fmla="*/ 1289050 w 3495675"/>
                  <a:gd name="connsiteY1" fmla="*/ 1676400 h 1743075"/>
                  <a:gd name="connsiteX2" fmla="*/ 79375 w 3495675"/>
                  <a:gd name="connsiteY2" fmla="*/ 771525 h 1743075"/>
                  <a:gd name="connsiteX3" fmla="*/ 98425 w 3495675"/>
                  <a:gd name="connsiteY3" fmla="*/ 466725 h 1743075"/>
                  <a:gd name="connsiteX4" fmla="*/ 1955800 w 3495675"/>
                  <a:gd name="connsiteY4" fmla="*/ 0 h 1743075"/>
                  <a:gd name="connsiteX5" fmla="*/ 3441700 w 3495675"/>
                  <a:gd name="connsiteY5" fmla="*/ 752475 h 1743075"/>
                  <a:gd name="connsiteX6" fmla="*/ 3422650 w 3495675"/>
                  <a:gd name="connsiteY6" fmla="*/ 981075 h 1743075"/>
                  <a:gd name="connsiteX7" fmla="*/ 1631950 w 3495675"/>
                  <a:gd name="connsiteY7" fmla="*/ 1676400 h 1743075"/>
                  <a:gd name="connsiteX0" fmla="*/ 1644650 w 3508375"/>
                  <a:gd name="connsiteY0" fmla="*/ 1676400 h 1743075"/>
                  <a:gd name="connsiteX1" fmla="*/ 1301750 w 3508375"/>
                  <a:gd name="connsiteY1" fmla="*/ 1676400 h 1743075"/>
                  <a:gd name="connsiteX2" fmla="*/ 92075 w 3508375"/>
                  <a:gd name="connsiteY2" fmla="*/ 771525 h 1743075"/>
                  <a:gd name="connsiteX3" fmla="*/ 111125 w 3508375"/>
                  <a:gd name="connsiteY3" fmla="*/ 466725 h 1743075"/>
                  <a:gd name="connsiteX4" fmla="*/ 1968500 w 3508375"/>
                  <a:gd name="connsiteY4" fmla="*/ 0 h 1743075"/>
                  <a:gd name="connsiteX5" fmla="*/ 3454400 w 3508375"/>
                  <a:gd name="connsiteY5" fmla="*/ 752475 h 1743075"/>
                  <a:gd name="connsiteX6" fmla="*/ 3435350 w 3508375"/>
                  <a:gd name="connsiteY6" fmla="*/ 981075 h 1743075"/>
                  <a:gd name="connsiteX7" fmla="*/ 1644650 w 3508375"/>
                  <a:gd name="connsiteY7" fmla="*/ 1676400 h 1743075"/>
                  <a:gd name="connsiteX0" fmla="*/ 1644650 w 3508375"/>
                  <a:gd name="connsiteY0" fmla="*/ 1790700 h 1857375"/>
                  <a:gd name="connsiteX1" fmla="*/ 1301750 w 3508375"/>
                  <a:gd name="connsiteY1" fmla="*/ 1790700 h 1857375"/>
                  <a:gd name="connsiteX2" fmla="*/ 92075 w 3508375"/>
                  <a:gd name="connsiteY2" fmla="*/ 885825 h 1857375"/>
                  <a:gd name="connsiteX3" fmla="*/ 111125 w 3508375"/>
                  <a:gd name="connsiteY3" fmla="*/ 581025 h 1857375"/>
                  <a:gd name="connsiteX4" fmla="*/ 1968500 w 3508375"/>
                  <a:gd name="connsiteY4" fmla="*/ 0 h 1857375"/>
                  <a:gd name="connsiteX5" fmla="*/ 3454400 w 3508375"/>
                  <a:gd name="connsiteY5" fmla="*/ 866775 h 1857375"/>
                  <a:gd name="connsiteX6" fmla="*/ 3435350 w 3508375"/>
                  <a:gd name="connsiteY6" fmla="*/ 1095375 h 1857375"/>
                  <a:gd name="connsiteX7" fmla="*/ 1644650 w 3508375"/>
                  <a:gd name="connsiteY7" fmla="*/ 179070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8375" h="1857375">
                    <a:moveTo>
                      <a:pt x="1644650" y="1790700"/>
                    </a:moveTo>
                    <a:cubicBezTo>
                      <a:pt x="1501775" y="1857375"/>
                      <a:pt x="1368425" y="1838325"/>
                      <a:pt x="1301750" y="1790700"/>
                    </a:cubicBezTo>
                    <a:lnTo>
                      <a:pt x="92075" y="885825"/>
                    </a:lnTo>
                    <a:cubicBezTo>
                      <a:pt x="12700" y="793750"/>
                      <a:pt x="0" y="615950"/>
                      <a:pt x="111125" y="581025"/>
                    </a:cubicBezTo>
                    <a:lnTo>
                      <a:pt x="1968500" y="0"/>
                    </a:lnTo>
                    <a:lnTo>
                      <a:pt x="3454400" y="866775"/>
                    </a:lnTo>
                    <a:cubicBezTo>
                      <a:pt x="3505200" y="962025"/>
                      <a:pt x="3508375" y="1066800"/>
                      <a:pt x="3435350" y="1095375"/>
                    </a:cubicBezTo>
                    <a:lnTo>
                      <a:pt x="1644650" y="1790700"/>
                    </a:lnTo>
                    <a:close/>
                  </a:path>
                </a:pathLst>
              </a:custGeom>
              <a:gradFill flip="none" rotWithShape="1">
                <a:gsLst>
                  <a:gs pos="25000">
                    <a:schemeClr val="tx1">
                      <a:alpha val="0"/>
                    </a:schemeClr>
                  </a:gs>
                  <a:gs pos="100000">
                    <a:schemeClr val="tx1">
                      <a:alpha val="7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pic>
            <p:nvPicPr>
              <p:cNvPr id="30" name="Picture 4" descr="C:\Users\mike\Documents\Crimson\Editing\Graphics from Dion\ExpBlendEN_3DS.png"/>
              <p:cNvPicPr>
                <a:picLocks noChangeAspect="1" noChangeArrowheads="1"/>
              </p:cNvPicPr>
              <p:nvPr/>
            </p:nvPicPr>
            <p:blipFill>
              <a:blip r:embed="rId8" cstate="print"/>
              <a:stretch>
                <a:fillRect/>
              </a:stretch>
            </p:blipFill>
            <p:spPr bwMode="auto">
              <a:xfrm>
                <a:off x="381000" y="3886200"/>
                <a:ext cx="990600" cy="1371329"/>
              </a:xfrm>
              <a:prstGeom prst="rect">
                <a:avLst/>
              </a:prstGeom>
              <a:noFill/>
              <a:ln>
                <a:noFill/>
              </a:ln>
              <a:effectLst/>
            </p:spPr>
          </p:pic>
        </p:grpSp>
        <p:sp>
          <p:nvSpPr>
            <p:cNvPr id="28" name="TextBox 27"/>
            <p:cNvSpPr txBox="1">
              <a:spLocks noChangeArrowheads="1"/>
            </p:cNvSpPr>
            <p:nvPr/>
          </p:nvSpPr>
          <p:spPr bwMode="auto">
            <a:xfrm>
              <a:off x="266700" y="5180213"/>
              <a:ext cx="1447800" cy="563231"/>
            </a:xfrm>
            <a:prstGeom prst="rect">
              <a:avLst/>
            </a:prstGeom>
            <a:noFill/>
            <a:ln w="9525">
              <a:noFill/>
              <a:miter lim="800000"/>
              <a:headEnd/>
              <a:tailEnd/>
            </a:ln>
          </p:spPr>
          <p:txBody>
            <a:bodyPr wrap="square">
              <a:spAutoFit/>
            </a:bodyPr>
            <a:lstStyle/>
            <a:p>
              <a:pPr algn="ctr">
                <a:lnSpc>
                  <a:spcPct val="85000"/>
                </a:lnSpc>
              </a:pPr>
              <a:r>
                <a:rPr lang="en-US" b="1" dirty="0" smtClean="0">
                  <a:solidFill>
                    <a:schemeClr val="accent1">
                      <a:lumMod val="75000"/>
                    </a:schemeClr>
                  </a:solidFill>
                  <a:latin typeface="Segoe UI" pitchFamily="34" charset="0"/>
                </a:rPr>
                <a:t>Expression Blend</a:t>
              </a:r>
              <a:endParaRPr lang="en-US" b="1" dirty="0">
                <a:solidFill>
                  <a:schemeClr val="accent1">
                    <a:lumMod val="75000"/>
                  </a:schemeClr>
                </a:solidFill>
                <a:latin typeface="Segoe U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Top)">
                                      <p:cBhvr>
                                        <p:cTn id="14" dur="500"/>
                                        <p:tgtEl>
                                          <p:spTgt spid="12"/>
                                        </p:tgtEl>
                                      </p:cBhvr>
                                    </p:animEffect>
                                  </p:childTnLst>
                                </p:cTn>
                              </p:par>
                              <p:par>
                                <p:cTn id="15" presetID="1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To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6" presetClass="entr" presetSubtype="37"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arn(outVertical)">
                                      <p:cBhvr>
                                        <p:cTn id="26" dur="500"/>
                                        <p:tgtEl>
                                          <p:spTgt spid="52"/>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outVertical)">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500"/>
                                        <p:tgtEl>
                                          <p:spTgt spid="4"/>
                                        </p:tgtEl>
                                      </p:cBhvr>
                                    </p:animEffect>
                                  </p:childTnLst>
                                </p:cTn>
                              </p:par>
                              <p:par>
                                <p:cTn id="35" presetID="2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3" name="Rectangle 22"/>
          <p:cNvSpPr/>
          <p:nvPr/>
        </p:nvSpPr>
        <p:spPr>
          <a:xfrm>
            <a:off x="0" y="1833250"/>
            <a:ext cx="9144000" cy="3848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 name="Title 1"/>
          <p:cNvSpPr>
            <a:spLocks noGrp="1"/>
          </p:cNvSpPr>
          <p:nvPr>
            <p:ph type="title"/>
          </p:nvPr>
        </p:nvSpPr>
        <p:spPr/>
        <p:txBody>
          <a:bodyPr/>
          <a:lstStyle/>
          <a:p>
            <a:pPr eaLnBrk="1" hangingPunct="1">
              <a:defRPr/>
            </a:pPr>
            <a:r>
              <a:rPr lang="en-US" sz="3200" dirty="0" smtClean="0"/>
              <a:t>Silverlight For Windows Embedded  </a:t>
            </a:r>
            <a:br>
              <a:rPr lang="en-US" sz="3200" dirty="0" smtClean="0"/>
            </a:br>
            <a:r>
              <a:rPr lang="zh-CN" altLang="en-US" sz="3200" dirty="0" smtClean="0"/>
              <a:t>架构</a:t>
            </a:r>
            <a:endParaRPr lang="en-US" sz="3200" dirty="0"/>
          </a:p>
        </p:txBody>
      </p:sp>
      <p:sp>
        <p:nvSpPr>
          <p:cNvPr id="6" name="Content Placeholder 2"/>
          <p:cNvSpPr txBox="1">
            <a:spLocks/>
          </p:cNvSpPr>
          <p:nvPr/>
        </p:nvSpPr>
        <p:spPr bwMode="white">
          <a:xfrm>
            <a:off x="5753100" y="1759656"/>
            <a:ext cx="2962304" cy="3848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nSpc>
                <a:spcPct val="90000"/>
              </a:lnSpc>
              <a:spcBef>
                <a:spcPts val="1200"/>
              </a:spcBef>
            </a:pPr>
            <a:r>
              <a:rPr lang="zh-CN" altLang="en-US" dirty="0" smtClean="0">
                <a:solidFill>
                  <a:schemeClr val="bg1"/>
                </a:solidFill>
                <a:latin typeface="Segoe"/>
                <a:ea typeface="Segoe"/>
                <a:cs typeface="Segoe"/>
              </a:rPr>
              <a:t>两个主要组件：</a:t>
            </a:r>
            <a:r>
              <a:rPr lang="en-US" dirty="0" smtClean="0">
                <a:solidFill>
                  <a:schemeClr val="bg1"/>
                </a:solidFill>
                <a:latin typeface="Segoe"/>
                <a:ea typeface="Segoe"/>
                <a:cs typeface="Segoe"/>
              </a:rPr>
              <a:t/>
            </a:r>
            <a:br>
              <a:rPr lang="en-US" dirty="0" smtClean="0">
                <a:solidFill>
                  <a:schemeClr val="bg1"/>
                </a:solidFill>
                <a:latin typeface="Segoe"/>
                <a:ea typeface="Segoe"/>
                <a:cs typeface="Segoe"/>
              </a:rPr>
            </a:br>
            <a:r>
              <a:rPr lang="en-US" dirty="0" smtClean="0">
                <a:solidFill>
                  <a:schemeClr val="bg1"/>
                </a:solidFill>
                <a:latin typeface="Segoe"/>
                <a:ea typeface="Segoe"/>
                <a:cs typeface="Segoe"/>
              </a:rPr>
              <a:t>User </a:t>
            </a:r>
            <a:r>
              <a:rPr lang="zh-CN" altLang="en-US" dirty="0" smtClean="0">
                <a:solidFill>
                  <a:schemeClr val="bg1"/>
                </a:solidFill>
                <a:latin typeface="Segoe"/>
                <a:ea typeface="Segoe"/>
                <a:cs typeface="Segoe"/>
              </a:rPr>
              <a:t>和</a:t>
            </a:r>
            <a:r>
              <a:rPr lang="en-US" dirty="0" smtClean="0">
                <a:solidFill>
                  <a:schemeClr val="bg1"/>
                </a:solidFill>
                <a:latin typeface="Segoe"/>
                <a:ea typeface="Segoe"/>
                <a:cs typeface="Segoe"/>
              </a:rPr>
              <a:t> Kernel</a:t>
            </a:r>
          </a:p>
          <a:p>
            <a:pPr marL="228600" lvl="0" indent="-228600">
              <a:lnSpc>
                <a:spcPct val="90000"/>
              </a:lnSpc>
              <a:spcBef>
                <a:spcPts val="1200"/>
              </a:spcBef>
            </a:pPr>
            <a:r>
              <a:rPr lang="zh-CN" altLang="en-US" dirty="0" smtClean="0">
                <a:solidFill>
                  <a:schemeClr val="bg1"/>
                </a:solidFill>
                <a:latin typeface="Segoe"/>
                <a:ea typeface="Segoe"/>
                <a:cs typeface="Segoe"/>
              </a:rPr>
              <a:t>最新技术：</a:t>
            </a:r>
            <a:r>
              <a:rPr lang="en-US" dirty="0" smtClean="0">
                <a:solidFill>
                  <a:schemeClr val="bg1"/>
                </a:solidFill>
                <a:latin typeface="Segoe"/>
                <a:ea typeface="Segoe"/>
                <a:cs typeface="Segoe"/>
              </a:rPr>
              <a:t/>
            </a:r>
            <a:br>
              <a:rPr lang="en-US" dirty="0" smtClean="0">
                <a:solidFill>
                  <a:schemeClr val="bg1"/>
                </a:solidFill>
                <a:latin typeface="Segoe"/>
                <a:ea typeface="Segoe"/>
                <a:cs typeface="Segoe"/>
              </a:rPr>
            </a:br>
            <a:r>
              <a:rPr lang="en-US" dirty="0" smtClean="0">
                <a:solidFill>
                  <a:schemeClr val="bg1"/>
                </a:solidFill>
                <a:latin typeface="Segoe"/>
                <a:ea typeface="Segoe"/>
                <a:cs typeface="Segoe"/>
              </a:rPr>
              <a:t>SWE API</a:t>
            </a:r>
            <a:br>
              <a:rPr lang="en-US" dirty="0" smtClean="0">
                <a:solidFill>
                  <a:schemeClr val="bg1"/>
                </a:solidFill>
                <a:latin typeface="Segoe"/>
                <a:ea typeface="Segoe"/>
                <a:cs typeface="Segoe"/>
              </a:rPr>
            </a:br>
            <a:r>
              <a:rPr lang="en-US" dirty="0" smtClean="0">
                <a:solidFill>
                  <a:schemeClr val="bg1"/>
                </a:solidFill>
                <a:latin typeface="Segoe"/>
                <a:ea typeface="Segoe"/>
                <a:cs typeface="Segoe"/>
              </a:rPr>
              <a:t>Silverlight Core</a:t>
            </a:r>
          </a:p>
          <a:p>
            <a:pPr lvl="0">
              <a:lnSpc>
                <a:spcPct val="90000"/>
              </a:lnSpc>
              <a:spcBef>
                <a:spcPts val="1200"/>
              </a:spcBef>
            </a:pPr>
            <a:r>
              <a:rPr lang="zh-CN" altLang="en-US" sz="2000" dirty="0" smtClean="0">
                <a:solidFill>
                  <a:schemeClr val="bg1"/>
                </a:solidFill>
                <a:latin typeface="Segoe"/>
                <a:ea typeface="Segoe"/>
                <a:cs typeface="Segoe"/>
              </a:rPr>
              <a:t>通过</a:t>
            </a:r>
            <a:r>
              <a:rPr lang="en-US" altLang="zh-CN" sz="2000" dirty="0" smtClean="0">
                <a:solidFill>
                  <a:schemeClr val="bg1"/>
                </a:solidFill>
                <a:latin typeface="Segoe"/>
                <a:ea typeface="Segoe"/>
                <a:cs typeface="Segoe"/>
              </a:rPr>
              <a:t>Silverlight Core </a:t>
            </a:r>
            <a:r>
              <a:rPr lang="zh-CN" altLang="en-US" sz="2000" dirty="0" smtClean="0">
                <a:solidFill>
                  <a:schemeClr val="bg1"/>
                </a:solidFill>
                <a:latin typeface="Segoe"/>
                <a:ea typeface="Segoe"/>
                <a:cs typeface="Segoe"/>
              </a:rPr>
              <a:t>，支持新一代</a:t>
            </a:r>
            <a:r>
              <a:rPr lang="en-US" altLang="zh-CN" sz="2000" dirty="0" smtClean="0">
                <a:solidFill>
                  <a:schemeClr val="bg1"/>
                </a:solidFill>
                <a:latin typeface="Segoe"/>
                <a:ea typeface="Segoe"/>
                <a:cs typeface="Segoe"/>
              </a:rPr>
              <a:t>UX</a:t>
            </a:r>
            <a:r>
              <a:rPr lang="zh-CN" altLang="en-US" sz="2000" dirty="0" smtClean="0">
                <a:solidFill>
                  <a:schemeClr val="bg1"/>
                </a:solidFill>
                <a:latin typeface="Segoe"/>
                <a:ea typeface="Segoe"/>
                <a:cs typeface="Segoe"/>
              </a:rPr>
              <a:t>设计</a:t>
            </a:r>
            <a:endParaRPr lang="en-US" sz="2000" dirty="0" smtClean="0">
              <a:solidFill>
                <a:schemeClr val="bg1"/>
              </a:solidFill>
              <a:latin typeface="Segoe"/>
              <a:ea typeface="Segoe"/>
              <a:cs typeface="Segoe"/>
            </a:endParaRPr>
          </a:p>
        </p:txBody>
      </p:sp>
      <p:sp>
        <p:nvSpPr>
          <p:cNvPr id="8" name="Rounded Rectangle 7"/>
          <p:cNvSpPr/>
          <p:nvPr/>
        </p:nvSpPr>
        <p:spPr>
          <a:xfrm>
            <a:off x="266700" y="1607256"/>
            <a:ext cx="5372100" cy="4343400"/>
          </a:xfrm>
          <a:prstGeom prst="roundRect">
            <a:avLst>
              <a:gd name="adj" fmla="val 6360"/>
            </a:avLst>
          </a:prstGeom>
          <a:gradFill>
            <a:gsLst>
              <a:gs pos="6000">
                <a:schemeClr val="accent1">
                  <a:tint val="66000"/>
                  <a:satMod val="160000"/>
                </a:schemeClr>
              </a:gs>
              <a:gs pos="20000">
                <a:schemeClr val="bg1"/>
              </a:gs>
              <a:gs pos="100000">
                <a:schemeClr val="accent1">
                  <a:lumMod val="20000"/>
                  <a:lumOff val="80000"/>
                </a:schemeClr>
              </a:gs>
            </a:gsLst>
            <a:lin ang="5400000" scaled="0"/>
          </a:gradFill>
          <a:ln w="12700">
            <a:gradFill>
              <a:gsLst>
                <a:gs pos="0">
                  <a:schemeClr val="accent1">
                    <a:tint val="66000"/>
                    <a:satMod val="160000"/>
                  </a:schemeClr>
                </a:gs>
                <a:gs pos="50000">
                  <a:schemeClr val="accent1">
                    <a:tint val="44500"/>
                    <a:satMod val="160000"/>
                  </a:schemeClr>
                </a:gs>
                <a:gs pos="100000">
                  <a:schemeClr val="accent1">
                    <a:lumMod val="40000"/>
                    <a:lumOff val="60000"/>
                  </a:schemeClr>
                </a:gs>
              </a:gsLst>
              <a:lin ang="5400000" scaled="0"/>
            </a:gra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7" name="Rounded Rectangle 16"/>
          <p:cNvSpPr/>
          <p:nvPr/>
        </p:nvSpPr>
        <p:spPr>
          <a:xfrm>
            <a:off x="2209800" y="4845756"/>
            <a:ext cx="1181100" cy="838200"/>
          </a:xfrm>
          <a:prstGeom prst="roundRect">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Segoe"/>
              </a:rPr>
              <a:t>GWES</a:t>
            </a:r>
            <a:br>
              <a:rPr lang="en-US" sz="1600" dirty="0" smtClean="0">
                <a:solidFill>
                  <a:schemeClr val="bg1"/>
                </a:solidFill>
                <a:effectLst>
                  <a:outerShdw blurRad="38100" dist="38100" dir="2700000" algn="tl">
                    <a:srgbClr val="000000">
                      <a:alpha val="43137"/>
                    </a:srgbClr>
                  </a:outerShdw>
                </a:effectLst>
                <a:latin typeface="Segoe"/>
              </a:rPr>
            </a:br>
            <a:r>
              <a:rPr lang="en-US" sz="1200" dirty="0" smtClean="0">
                <a:solidFill>
                  <a:schemeClr val="bg1"/>
                </a:solidFill>
                <a:effectLst>
                  <a:outerShdw blurRad="38100" dist="38100" dir="2700000" algn="tl">
                    <a:srgbClr val="000000">
                      <a:alpha val="43137"/>
                    </a:srgbClr>
                  </a:outerShdw>
                </a:effectLst>
                <a:latin typeface="Segoe"/>
              </a:rPr>
              <a:t>Kernel</a:t>
            </a:r>
            <a:br>
              <a:rPr lang="en-US" sz="1200" dirty="0" smtClean="0">
                <a:solidFill>
                  <a:schemeClr val="bg1"/>
                </a:solidFill>
                <a:effectLst>
                  <a:outerShdw blurRad="38100" dist="38100" dir="2700000" algn="tl">
                    <a:srgbClr val="000000">
                      <a:alpha val="43137"/>
                    </a:srgbClr>
                  </a:outerShdw>
                </a:effectLst>
                <a:latin typeface="Segoe"/>
              </a:rPr>
            </a:br>
            <a:r>
              <a:rPr lang="en-US" sz="1200" dirty="0" smtClean="0">
                <a:solidFill>
                  <a:schemeClr val="bg1"/>
                </a:solidFill>
                <a:effectLst>
                  <a:outerShdw blurRad="38100" dist="38100" dir="2700000" algn="tl">
                    <a:srgbClr val="000000">
                      <a:alpha val="43137"/>
                    </a:srgbClr>
                  </a:outerShdw>
                </a:effectLst>
                <a:latin typeface="Segoe"/>
              </a:rPr>
              <a:t>Components</a:t>
            </a:r>
          </a:p>
        </p:txBody>
      </p:sp>
      <p:sp>
        <p:nvSpPr>
          <p:cNvPr id="18" name="Rounded Rectangle 17"/>
          <p:cNvSpPr/>
          <p:nvPr/>
        </p:nvSpPr>
        <p:spPr>
          <a:xfrm>
            <a:off x="3429000" y="4845756"/>
            <a:ext cx="1181100" cy="838200"/>
          </a:xfrm>
          <a:prstGeom prst="roundRect">
            <a:avLst/>
          </a:prstGeom>
          <a:solidFill>
            <a:srgbClr val="532377"/>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Segoe"/>
              </a:rPr>
              <a:t>Display</a:t>
            </a:r>
            <a:br>
              <a:rPr lang="en-US" sz="1600" dirty="0" smtClean="0">
                <a:solidFill>
                  <a:schemeClr val="bg1"/>
                </a:solidFill>
                <a:effectLst>
                  <a:outerShdw blurRad="38100" dist="38100" dir="2700000" algn="tl">
                    <a:srgbClr val="000000">
                      <a:alpha val="43137"/>
                    </a:srgbClr>
                  </a:outerShdw>
                </a:effectLst>
                <a:latin typeface="Segoe"/>
              </a:rPr>
            </a:br>
            <a:r>
              <a:rPr lang="en-US" sz="1600" dirty="0" smtClean="0">
                <a:solidFill>
                  <a:schemeClr val="bg1"/>
                </a:solidFill>
                <a:effectLst>
                  <a:outerShdw blurRad="38100" dist="38100" dir="2700000" algn="tl">
                    <a:srgbClr val="000000">
                      <a:alpha val="43137"/>
                    </a:srgbClr>
                  </a:outerShdw>
                </a:effectLst>
                <a:latin typeface="Segoe"/>
              </a:rPr>
              <a:t>Driver</a:t>
            </a:r>
          </a:p>
        </p:txBody>
      </p:sp>
      <p:sp>
        <p:nvSpPr>
          <p:cNvPr id="22" name="Rectangle 21"/>
          <p:cNvSpPr/>
          <p:nvPr/>
        </p:nvSpPr>
        <p:spPr>
          <a:xfrm>
            <a:off x="4724400" y="4731456"/>
            <a:ext cx="8382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pPr>
              <a:lnSpc>
                <a:spcPct val="90000"/>
              </a:lnSpc>
            </a:pPr>
            <a:r>
              <a:rPr lang="en-US" b="1" dirty="0" smtClean="0">
                <a:solidFill>
                  <a:schemeClr val="accent1">
                    <a:lumMod val="50000"/>
                  </a:schemeClr>
                </a:solidFill>
                <a:latin typeface="Segoe" pitchFamily="34" charset="0"/>
              </a:rPr>
              <a:t>Kernel</a:t>
            </a:r>
          </a:p>
        </p:txBody>
      </p:sp>
      <p:sp>
        <p:nvSpPr>
          <p:cNvPr id="38" name="Rectangle 37"/>
          <p:cNvSpPr/>
          <p:nvPr/>
        </p:nvSpPr>
        <p:spPr>
          <a:xfrm>
            <a:off x="342900" y="2445456"/>
            <a:ext cx="5219700" cy="2286000"/>
          </a:xfrm>
          <a:prstGeom prst="rect">
            <a:avLst/>
          </a:prstGeom>
          <a:gradFill>
            <a:gsLst>
              <a:gs pos="0">
                <a:schemeClr val="accent1">
                  <a:lumMod val="20000"/>
                  <a:lumOff val="8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1" name="Rounded Rectangle 10"/>
          <p:cNvSpPr/>
          <p:nvPr/>
        </p:nvSpPr>
        <p:spPr>
          <a:xfrm>
            <a:off x="990600" y="1873956"/>
            <a:ext cx="3619500" cy="838200"/>
          </a:xfrm>
          <a:prstGeom prst="roundRect">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User Application.exe</a:t>
            </a:r>
          </a:p>
        </p:txBody>
      </p:sp>
      <p:sp>
        <p:nvSpPr>
          <p:cNvPr id="12" name="Rounded Rectangle 11"/>
          <p:cNvSpPr/>
          <p:nvPr/>
        </p:nvSpPr>
        <p:spPr>
          <a:xfrm>
            <a:off x="990600" y="2788356"/>
            <a:ext cx="3619500" cy="838200"/>
          </a:xfrm>
          <a:prstGeom prst="roundRect">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pPr>
            <a:r>
              <a:rPr lang="en-US" sz="2000" dirty="0" smtClean="0">
                <a:solidFill>
                  <a:schemeClr val="bg1"/>
                </a:solidFill>
                <a:effectLst>
                  <a:outerShdw blurRad="38100" dist="38100" dir="2700000" algn="tl">
                    <a:srgbClr val="000000">
                      <a:alpha val="43137"/>
                    </a:srgbClr>
                  </a:outerShdw>
                </a:effectLst>
                <a:latin typeface="Segoe"/>
              </a:rPr>
              <a:t>SWE</a:t>
            </a:r>
          </a:p>
        </p:txBody>
      </p:sp>
      <p:sp>
        <p:nvSpPr>
          <p:cNvPr id="13" name="Rounded Rectangle 12"/>
          <p:cNvSpPr/>
          <p:nvPr/>
        </p:nvSpPr>
        <p:spPr>
          <a:xfrm>
            <a:off x="990600" y="3702756"/>
            <a:ext cx="1181100" cy="838200"/>
          </a:xfrm>
          <a:prstGeom prst="roundRect">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Segoe"/>
              </a:rPr>
              <a:t>Silverlight</a:t>
            </a:r>
            <a:br>
              <a:rPr lang="en-US" sz="1600" dirty="0" smtClean="0">
                <a:solidFill>
                  <a:schemeClr val="bg1"/>
                </a:solidFill>
                <a:effectLst>
                  <a:outerShdw blurRad="38100" dist="38100" dir="2700000" algn="tl">
                    <a:srgbClr val="000000">
                      <a:alpha val="43137"/>
                    </a:srgbClr>
                  </a:outerShdw>
                </a:effectLst>
                <a:latin typeface="Segoe"/>
              </a:rPr>
            </a:br>
            <a:r>
              <a:rPr lang="en-US" sz="1600" dirty="0" smtClean="0">
                <a:solidFill>
                  <a:schemeClr val="bg1"/>
                </a:solidFill>
                <a:effectLst>
                  <a:outerShdw blurRad="38100" dist="38100" dir="2700000" algn="tl">
                    <a:srgbClr val="000000">
                      <a:alpha val="43137"/>
                    </a:srgbClr>
                  </a:outerShdw>
                </a:effectLst>
                <a:latin typeface="Segoe"/>
              </a:rPr>
              <a:t>Core</a:t>
            </a:r>
          </a:p>
        </p:txBody>
      </p:sp>
      <p:sp>
        <p:nvSpPr>
          <p:cNvPr id="15" name="Rounded Rectangle 14"/>
          <p:cNvSpPr/>
          <p:nvPr/>
        </p:nvSpPr>
        <p:spPr>
          <a:xfrm>
            <a:off x="2209800" y="3702756"/>
            <a:ext cx="1181100" cy="838200"/>
          </a:xfrm>
          <a:prstGeom prst="roundRect">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Segoe"/>
              </a:rPr>
              <a:t>GWES</a:t>
            </a:r>
            <a:br>
              <a:rPr lang="en-US" sz="1600" dirty="0" smtClean="0">
                <a:solidFill>
                  <a:schemeClr val="bg1"/>
                </a:solidFill>
                <a:effectLst>
                  <a:outerShdw blurRad="38100" dist="38100" dir="2700000" algn="tl">
                    <a:srgbClr val="000000">
                      <a:alpha val="43137"/>
                    </a:srgbClr>
                  </a:outerShdw>
                </a:effectLst>
                <a:latin typeface="Segoe"/>
              </a:rPr>
            </a:br>
            <a:r>
              <a:rPr lang="en-US" sz="1100" dirty="0" smtClean="0">
                <a:solidFill>
                  <a:schemeClr val="bg1"/>
                </a:solidFill>
                <a:effectLst>
                  <a:outerShdw blurRad="38100" dist="38100" dir="2700000" algn="tl">
                    <a:srgbClr val="000000">
                      <a:alpha val="43137"/>
                    </a:srgbClr>
                  </a:outerShdw>
                </a:effectLst>
                <a:latin typeface="Segoe"/>
              </a:rPr>
              <a:t>(Windowing and</a:t>
            </a:r>
            <a:br>
              <a:rPr lang="en-US" sz="1100" dirty="0" smtClean="0">
                <a:solidFill>
                  <a:schemeClr val="bg1"/>
                </a:solidFill>
                <a:effectLst>
                  <a:outerShdw blurRad="38100" dist="38100" dir="2700000" algn="tl">
                    <a:srgbClr val="000000">
                      <a:alpha val="43137"/>
                    </a:srgbClr>
                  </a:outerShdw>
                </a:effectLst>
                <a:latin typeface="Segoe"/>
              </a:rPr>
            </a:br>
            <a:r>
              <a:rPr lang="en-US" sz="1100" dirty="0" smtClean="0">
                <a:solidFill>
                  <a:schemeClr val="bg1"/>
                </a:solidFill>
                <a:effectLst>
                  <a:outerShdw blurRad="38100" dist="38100" dir="2700000" algn="tl">
                    <a:srgbClr val="000000">
                      <a:alpha val="43137"/>
                    </a:srgbClr>
                  </a:outerShdw>
                </a:effectLst>
                <a:latin typeface="Segoe"/>
              </a:rPr>
              <a:t>Event System)</a:t>
            </a:r>
          </a:p>
        </p:txBody>
      </p:sp>
      <p:sp>
        <p:nvSpPr>
          <p:cNvPr id="16" name="Rounded Rectangle 15"/>
          <p:cNvSpPr/>
          <p:nvPr/>
        </p:nvSpPr>
        <p:spPr>
          <a:xfrm>
            <a:off x="3429000" y="3702756"/>
            <a:ext cx="1181100" cy="838200"/>
          </a:xfrm>
          <a:prstGeom prst="roundRect">
            <a:avLst/>
          </a:prstGeom>
          <a:solidFill>
            <a:srgbClr val="532377"/>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Segoe"/>
              </a:rPr>
              <a:t>GPU</a:t>
            </a:r>
            <a:br>
              <a:rPr lang="en-US" sz="1600" dirty="0" smtClean="0">
                <a:solidFill>
                  <a:schemeClr val="bg1"/>
                </a:solidFill>
                <a:effectLst>
                  <a:outerShdw blurRad="38100" dist="38100" dir="2700000" algn="tl">
                    <a:srgbClr val="000000">
                      <a:alpha val="43137"/>
                    </a:srgbClr>
                  </a:outerShdw>
                </a:effectLst>
                <a:latin typeface="Segoe"/>
              </a:rPr>
            </a:br>
            <a:r>
              <a:rPr lang="en-US" sz="1600" dirty="0" smtClean="0">
                <a:solidFill>
                  <a:schemeClr val="bg1"/>
                </a:solidFill>
                <a:effectLst>
                  <a:outerShdw blurRad="38100" dist="38100" dir="2700000" algn="tl">
                    <a:srgbClr val="000000">
                      <a:alpha val="43137"/>
                    </a:srgbClr>
                  </a:outerShdw>
                </a:effectLst>
                <a:latin typeface="Segoe"/>
              </a:rPr>
              <a:t>Interface</a:t>
            </a:r>
          </a:p>
        </p:txBody>
      </p:sp>
      <p:sp>
        <p:nvSpPr>
          <p:cNvPr id="10" name="Rounded Rectangle 9"/>
          <p:cNvSpPr/>
          <p:nvPr/>
        </p:nvSpPr>
        <p:spPr>
          <a:xfrm>
            <a:off x="419100" y="1950156"/>
            <a:ext cx="990600" cy="685800"/>
          </a:xfrm>
          <a:prstGeom prst="roundRect">
            <a:avLst/>
          </a:prstGeom>
          <a:solidFill>
            <a:srgbClr val="639729"/>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pPr>
            <a:r>
              <a:rPr lang="en-US" sz="1400" dirty="0" smtClean="0">
                <a:solidFill>
                  <a:schemeClr val="bg1"/>
                </a:solidFill>
                <a:effectLst>
                  <a:outerShdw blurRad="38100" dist="38100" dir="2700000" algn="tl">
                    <a:srgbClr val="000000">
                      <a:alpha val="43137"/>
                    </a:srgbClr>
                  </a:outerShdw>
                </a:effectLst>
                <a:latin typeface="Segoe" pitchFamily="34" charset="0"/>
              </a:rPr>
              <a:t>XAML</a:t>
            </a:r>
            <a:br>
              <a:rPr lang="en-US" sz="1400" dirty="0" smtClean="0">
                <a:solidFill>
                  <a:schemeClr val="bg1"/>
                </a:solidFill>
                <a:effectLst>
                  <a:outerShdw blurRad="38100" dist="38100" dir="2700000" algn="tl">
                    <a:srgbClr val="000000">
                      <a:alpha val="43137"/>
                    </a:srgbClr>
                  </a:outerShdw>
                </a:effectLst>
                <a:latin typeface="Segoe" pitchFamily="34" charset="0"/>
              </a:rPr>
            </a:br>
            <a:r>
              <a:rPr lang="en-US" sz="1400" dirty="0" smtClean="0">
                <a:solidFill>
                  <a:schemeClr val="bg1"/>
                </a:solidFill>
                <a:effectLst>
                  <a:outerShdw blurRad="38100" dist="38100" dir="2700000" algn="tl">
                    <a:srgbClr val="000000">
                      <a:alpha val="43137"/>
                    </a:srgbClr>
                  </a:outerShdw>
                </a:effectLst>
                <a:latin typeface="Segoe" pitchFamily="34" charset="0"/>
              </a:rPr>
              <a:t>Images</a:t>
            </a:r>
            <a:br>
              <a:rPr lang="en-US" sz="1400" dirty="0" smtClean="0">
                <a:solidFill>
                  <a:schemeClr val="bg1"/>
                </a:solidFill>
                <a:effectLst>
                  <a:outerShdw blurRad="38100" dist="38100" dir="2700000" algn="tl">
                    <a:srgbClr val="000000">
                      <a:alpha val="43137"/>
                    </a:srgbClr>
                  </a:outerShdw>
                </a:effectLst>
                <a:latin typeface="Segoe" pitchFamily="34" charset="0"/>
              </a:rPr>
            </a:br>
            <a:r>
              <a:rPr lang="en-US" sz="1400" dirty="0" smtClean="0">
                <a:solidFill>
                  <a:schemeClr val="bg1"/>
                </a:solidFill>
                <a:effectLst>
                  <a:outerShdw blurRad="38100" dist="38100" dir="2700000" algn="tl">
                    <a:srgbClr val="000000">
                      <a:alpha val="43137"/>
                    </a:srgbClr>
                  </a:outerShdw>
                </a:effectLst>
                <a:latin typeface="Segoe" pitchFamily="34" charset="0"/>
              </a:rPr>
              <a:t>Fonts</a:t>
            </a:r>
          </a:p>
        </p:txBody>
      </p:sp>
      <p:sp>
        <p:nvSpPr>
          <p:cNvPr id="21" name="Rectangle 20"/>
          <p:cNvSpPr/>
          <p:nvPr/>
        </p:nvSpPr>
        <p:spPr>
          <a:xfrm>
            <a:off x="4724400" y="4350456"/>
            <a:ext cx="8382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pPr>
              <a:lnSpc>
                <a:spcPct val="90000"/>
              </a:lnSpc>
            </a:pPr>
            <a:r>
              <a:rPr lang="en-US" b="1" dirty="0" smtClean="0">
                <a:solidFill>
                  <a:schemeClr val="bg1"/>
                </a:solidFill>
                <a:effectLst>
                  <a:outerShdw blurRad="38100" dist="38100" dir="2700000" algn="tl">
                    <a:srgbClr val="000000">
                      <a:alpha val="43137"/>
                    </a:srgbClr>
                  </a:outerShdw>
                </a:effectLst>
                <a:latin typeface="Segoe" pitchFamily="34" charset="0"/>
              </a:rPr>
              <a:t>User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Silverlight For Windows Embedded</a:t>
            </a:r>
            <a:endParaRPr lang="zh-CN" altLang="en-US" dirty="0"/>
          </a:p>
        </p:txBody>
      </p:sp>
      <p:sp>
        <p:nvSpPr>
          <p:cNvPr id="5" name="文本占位符 4"/>
          <p:cNvSpPr>
            <a:spLocks noGrp="1"/>
          </p:cNvSpPr>
          <p:nvPr>
            <p:ph type="body" sz="quarter" idx="10"/>
          </p:nvPr>
        </p:nvSpPr>
        <p:spPr/>
        <p:txBody>
          <a:bodyPr/>
          <a:lstStyle/>
          <a:p>
            <a:r>
              <a:rPr lang="en-US" altLang="zh-CN" dirty="0" smtClean="0"/>
              <a:t>EMB321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4" name="Right Arrow 13"/>
          <p:cNvSpPr/>
          <p:nvPr/>
        </p:nvSpPr>
        <p:spPr>
          <a:xfrm rot="5400000">
            <a:off x="7239000" y="2912425"/>
            <a:ext cx="990600" cy="381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ent Arrow 14"/>
          <p:cNvSpPr/>
          <p:nvPr/>
        </p:nvSpPr>
        <p:spPr>
          <a:xfrm rot="5400000">
            <a:off x="6819900" y="1236025"/>
            <a:ext cx="723900" cy="1485900"/>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p:cNvSpPr/>
          <p:nvPr/>
        </p:nvSpPr>
        <p:spPr>
          <a:xfrm>
            <a:off x="228600" y="3674425"/>
            <a:ext cx="8686800" cy="2628900"/>
          </a:xfrm>
          <a:prstGeom prst="roundRect">
            <a:avLst>
              <a:gd name="adj" fmla="val 8060"/>
            </a:avLst>
          </a:prstGeom>
          <a:gradFill flip="none" rotWithShape="1">
            <a:gsLst>
              <a:gs pos="5000">
                <a:schemeClr val="accent2"/>
              </a:gs>
              <a:gs pos="6000">
                <a:schemeClr val="bg1"/>
              </a:gs>
              <a:gs pos="100000">
                <a:schemeClr val="bg1"/>
              </a:gs>
            </a:gsLst>
            <a:lin ang="0" scaled="1"/>
            <a:tileRect/>
          </a:gra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8" name="Rounded Rectangle 17"/>
          <p:cNvSpPr/>
          <p:nvPr/>
        </p:nvSpPr>
        <p:spPr>
          <a:xfrm>
            <a:off x="228600" y="1274125"/>
            <a:ext cx="6324600" cy="2324100"/>
          </a:xfrm>
          <a:prstGeom prst="roundRect">
            <a:avLst>
              <a:gd name="adj" fmla="val 8060"/>
            </a:avLst>
          </a:prstGeom>
          <a:gradFill flip="none" rotWithShape="1">
            <a:gsLst>
              <a:gs pos="7000">
                <a:schemeClr val="accent1">
                  <a:lumMod val="75000"/>
                </a:schemeClr>
              </a:gs>
              <a:gs pos="8000">
                <a:schemeClr val="bg1"/>
              </a:gs>
              <a:gs pos="100000">
                <a:schemeClr val="bg1"/>
              </a:gs>
            </a:gsLst>
            <a:lin ang="0" scaled="1"/>
            <a:tileRect/>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 name="Title 1"/>
          <p:cNvSpPr>
            <a:spLocks noGrp="1"/>
          </p:cNvSpPr>
          <p:nvPr>
            <p:ph type="title"/>
          </p:nvPr>
        </p:nvSpPr>
        <p:spPr/>
        <p:txBody>
          <a:bodyPr/>
          <a:lstStyle/>
          <a:p>
            <a:r>
              <a:rPr lang="en-US" dirty="0" smtClean="0"/>
              <a:t>Event Handler Example</a:t>
            </a:r>
            <a:endParaRPr lang="en-US" dirty="0"/>
          </a:p>
        </p:txBody>
      </p:sp>
      <p:sp>
        <p:nvSpPr>
          <p:cNvPr id="4" name="Content Placeholder 2"/>
          <p:cNvSpPr txBox="1">
            <a:spLocks/>
          </p:cNvSpPr>
          <p:nvPr/>
        </p:nvSpPr>
        <p:spPr bwMode="auto">
          <a:xfrm>
            <a:off x="4876800" y="1312225"/>
            <a:ext cx="411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endParaRPr kumimoji="0" lang="en-US" sz="3200" b="0" i="0" u="none" strike="noStrike" kern="1200" cap="none" spc="0" normalizeH="0" baseline="0" noProof="0" dirty="0">
              <a:ln>
                <a:noFill/>
              </a:ln>
              <a:solidFill>
                <a:srgbClr val="003E69"/>
              </a:solidFill>
              <a:effectLst/>
              <a:uLnTx/>
              <a:uFillTx/>
              <a:latin typeface="Segoe" pitchFamily="34" charset="0"/>
              <a:ea typeface="Segoe" pitchFamily="34" charset="0"/>
              <a:cs typeface="Segoe" pitchFamily="34" charset="0"/>
            </a:endParaRPr>
          </a:p>
        </p:txBody>
      </p:sp>
      <p:pic>
        <p:nvPicPr>
          <p:cNvPr id="1026" name="Picture 2"/>
          <p:cNvPicPr>
            <a:picLocks noChangeAspect="1" noChangeArrowheads="1"/>
          </p:cNvPicPr>
          <p:nvPr/>
        </p:nvPicPr>
        <p:blipFill>
          <a:blip r:embed="rId4" cstate="print"/>
          <a:srcRect b="6726"/>
          <a:stretch>
            <a:fillRect/>
          </a:stretch>
        </p:blipFill>
        <p:spPr bwMode="auto">
          <a:xfrm>
            <a:off x="795337" y="1312225"/>
            <a:ext cx="5338763" cy="2247900"/>
          </a:xfrm>
          <a:prstGeom prst="rect">
            <a:avLst/>
          </a:prstGeom>
          <a:noFill/>
          <a:ln>
            <a:noFill/>
          </a:ln>
        </p:spPr>
      </p:pic>
      <p:pic>
        <p:nvPicPr>
          <p:cNvPr id="1027" name="Picture 3"/>
          <p:cNvPicPr>
            <a:picLocks noChangeAspect="1" noChangeArrowheads="1"/>
          </p:cNvPicPr>
          <p:nvPr/>
        </p:nvPicPr>
        <p:blipFill>
          <a:blip r:embed="rId5" cstate="print"/>
          <a:srcRect b="9622"/>
          <a:stretch>
            <a:fillRect/>
          </a:stretch>
        </p:blipFill>
        <p:spPr bwMode="auto">
          <a:xfrm>
            <a:off x="800100" y="3698327"/>
            <a:ext cx="7886700" cy="2566898"/>
          </a:xfrm>
          <a:prstGeom prst="rect">
            <a:avLst/>
          </a:prstGeom>
          <a:noFill/>
          <a:ln>
            <a:noFill/>
          </a:ln>
        </p:spPr>
      </p:pic>
      <p:sp>
        <p:nvSpPr>
          <p:cNvPr id="11" name="TextBox 10"/>
          <p:cNvSpPr txBox="1"/>
          <p:nvPr/>
        </p:nvSpPr>
        <p:spPr>
          <a:xfrm rot="16200000">
            <a:off x="-150167" y="2255170"/>
            <a:ext cx="12192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Segoe" pitchFamily="34" charset="0"/>
              </a:rPr>
              <a:t>XAML</a:t>
            </a:r>
          </a:p>
        </p:txBody>
      </p:sp>
      <p:sp>
        <p:nvSpPr>
          <p:cNvPr id="13" name="TextBox 12"/>
          <p:cNvSpPr txBox="1"/>
          <p:nvPr/>
        </p:nvSpPr>
        <p:spPr>
          <a:xfrm rot="16200000">
            <a:off x="-855016" y="4788820"/>
            <a:ext cx="26289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Segoe" pitchFamily="34" charset="0"/>
              </a:rPr>
              <a:t>C++ Event Handler</a:t>
            </a:r>
          </a:p>
        </p:txBody>
      </p:sp>
      <p:sp>
        <p:nvSpPr>
          <p:cNvPr id="17" name="Rounded Rectangle 16"/>
          <p:cNvSpPr/>
          <p:nvPr/>
        </p:nvSpPr>
        <p:spPr>
          <a:xfrm>
            <a:off x="6896100" y="2379025"/>
            <a:ext cx="1714500" cy="457200"/>
          </a:xfrm>
          <a:prstGeom prst="roundRect">
            <a:avLst/>
          </a:prstGeom>
          <a:gradFill>
            <a:gsLst>
              <a:gs pos="0">
                <a:schemeClr val="accent1">
                  <a:lumMod val="20000"/>
                  <a:lumOff val="80000"/>
                </a:schemeClr>
              </a:gs>
              <a:gs pos="48000">
                <a:schemeClr val="bg1"/>
              </a:gs>
              <a:gs pos="52000">
                <a:schemeClr val="accent1">
                  <a:lumMod val="20000"/>
                  <a:lumOff val="80000"/>
                </a:schemeClr>
              </a:gs>
              <a:gs pos="100000">
                <a:schemeClr val="accent1">
                  <a:lumMod val="60000"/>
                  <a:lumOff val="40000"/>
                </a:schemeClr>
              </a:gs>
            </a:gsLst>
            <a:lin ang="5400000" scaled="1"/>
          </a:gradFill>
          <a:ln>
            <a:noFill/>
          </a:ln>
          <a:effectLst>
            <a:outerShdw blurRad="101600" dist="88900" dir="2700000" algn="tl" rotWithShape="0">
              <a:prstClr val="black">
                <a:alpha val="40000"/>
              </a:prstClr>
            </a:outerShdw>
          </a:effectLst>
          <a:scene3d>
            <a:camera prst="orthographicFront"/>
            <a:lightRig rig="threePt" dir="t">
              <a:rot lat="0" lon="0" rev="36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smtClean="0">
                <a:solidFill>
                  <a:schemeClr val="accent1">
                    <a:lumMod val="50000"/>
                  </a:schemeClr>
                </a:solidFill>
                <a:latin typeface="Segoe" pitchFamily="34" charset="0"/>
              </a:rPr>
              <a:t>Click Here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5129" name="Picture 9" descr="C:\Documents and Settings\Pennie\My Documents\ACERDATA (D)\Pennie's documents\MS Image\Photo_backgrounds\FY05 Brand - Developer\MSD Developer Dawn Chad man woman smiling face faces desk hardware monitors.png"/>
          <p:cNvPicPr>
            <a:picLocks noChangeAspect="1" noChangeArrowheads="1"/>
          </p:cNvPicPr>
          <p:nvPr/>
        </p:nvPicPr>
        <p:blipFill>
          <a:blip r:embed="rId3" cstate="print"/>
          <a:srcRect l="3682"/>
          <a:stretch>
            <a:fillRect/>
          </a:stretch>
        </p:blipFill>
        <p:spPr bwMode="auto">
          <a:xfrm flipH="1">
            <a:off x="5105426" y="2327564"/>
            <a:ext cx="4038574" cy="3788228"/>
          </a:xfrm>
          <a:prstGeom prst="rect">
            <a:avLst/>
          </a:prstGeom>
          <a:noFill/>
        </p:spPr>
      </p:pic>
      <p:sp>
        <p:nvSpPr>
          <p:cNvPr id="9" name="Title 8"/>
          <p:cNvSpPr>
            <a:spLocks noGrp="1"/>
          </p:cNvSpPr>
          <p:nvPr>
            <p:ph type="title"/>
          </p:nvPr>
        </p:nvSpPr>
        <p:spPr>
          <a:xfrm>
            <a:off x="457200" y="304800"/>
            <a:ext cx="8229600" cy="487362"/>
          </a:xfrm>
        </p:spPr>
        <p:txBody>
          <a:bodyPr/>
          <a:lstStyle/>
          <a:p>
            <a:r>
              <a:rPr lang="en-US" dirty="0" smtClean="0"/>
              <a:t>Conclusion</a:t>
            </a:r>
            <a:endParaRPr lang="en-US" dirty="0"/>
          </a:p>
        </p:txBody>
      </p:sp>
      <p:sp>
        <p:nvSpPr>
          <p:cNvPr id="6" name="Rectangle 5"/>
          <p:cNvSpPr/>
          <p:nvPr/>
        </p:nvSpPr>
        <p:spPr bwMode="white">
          <a:xfrm>
            <a:off x="457200" y="1546163"/>
            <a:ext cx="6110968" cy="523220"/>
          </a:xfrm>
          <a:prstGeom prst="rect">
            <a:avLst/>
          </a:prstGeom>
        </p:spPr>
        <p:txBody>
          <a:bodyPr wrap="none">
            <a:spAutoFit/>
          </a:bodyPr>
          <a:lstStyle/>
          <a:p>
            <a:r>
              <a:rPr lang="en-US" sz="2800" b="1" dirty="0" smtClean="0">
                <a:solidFill>
                  <a:schemeClr val="bg1"/>
                </a:solidFill>
                <a:effectLst>
                  <a:glow rad="228600">
                    <a:schemeClr val="accent1">
                      <a:satMod val="175000"/>
                      <a:alpha val="40000"/>
                    </a:schemeClr>
                  </a:glow>
                </a:effectLst>
                <a:latin typeface="Segoe" pitchFamily="34" charset="0"/>
              </a:rPr>
              <a:t>Silverlight For Windows Embedded</a:t>
            </a:r>
          </a:p>
        </p:txBody>
      </p:sp>
      <p:sp>
        <p:nvSpPr>
          <p:cNvPr id="7" name="Rounded Rectangle 6"/>
          <p:cNvSpPr/>
          <p:nvPr/>
        </p:nvSpPr>
        <p:spPr>
          <a:xfrm>
            <a:off x="457200" y="2249544"/>
            <a:ext cx="8027720" cy="600535"/>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lvl="1"/>
            <a:r>
              <a:rPr lang="zh-CN" altLang="en-US" sz="2000" dirty="0" smtClean="0">
                <a:effectLst>
                  <a:outerShdw blurRad="38100" dist="38100" dir="2700000" algn="tl">
                    <a:srgbClr val="000000">
                      <a:alpha val="43137"/>
                    </a:srgbClr>
                  </a:outerShdw>
                </a:effectLst>
                <a:latin typeface="Segoe" pitchFamily="34" charset="0"/>
              </a:rPr>
              <a:t>改变嵌入式设备</a:t>
            </a:r>
            <a:r>
              <a:rPr lang="en-US" altLang="zh-CN" sz="2000" dirty="0" smtClean="0">
                <a:effectLst>
                  <a:outerShdw blurRad="38100" dist="38100" dir="2700000" algn="tl">
                    <a:srgbClr val="000000">
                      <a:alpha val="43137"/>
                    </a:srgbClr>
                  </a:outerShdw>
                </a:effectLst>
                <a:latin typeface="Segoe" pitchFamily="34" charset="0"/>
              </a:rPr>
              <a:t>UI</a:t>
            </a:r>
            <a:r>
              <a:rPr lang="zh-CN" altLang="en-US" sz="2000" dirty="0" smtClean="0">
                <a:effectLst>
                  <a:outerShdw blurRad="38100" dist="38100" dir="2700000" algn="tl">
                    <a:srgbClr val="000000">
                      <a:alpha val="43137"/>
                    </a:srgbClr>
                  </a:outerShdw>
                </a:effectLst>
                <a:latin typeface="Segoe" pitchFamily="34" charset="0"/>
              </a:rPr>
              <a:t>设计的方式</a:t>
            </a:r>
            <a:endParaRPr lang="en-US" sz="2000" dirty="0" smtClean="0">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457200" y="3052118"/>
            <a:ext cx="8027720" cy="600535"/>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lvl="1"/>
            <a:r>
              <a:rPr lang="zh-CN" altLang="en-US" sz="2000" dirty="0" smtClean="0">
                <a:effectLst>
                  <a:outerShdw blurRad="38100" dist="38100" dir="2700000" algn="tl">
                    <a:srgbClr val="000000">
                      <a:alpha val="43137"/>
                    </a:srgbClr>
                  </a:outerShdw>
                </a:effectLst>
                <a:latin typeface="Segoe" pitchFamily="34" charset="0"/>
              </a:rPr>
              <a:t>缩短开发时间</a:t>
            </a:r>
            <a:endParaRPr lang="en-US" sz="2000" dirty="0" smtClean="0">
              <a:effectLst>
                <a:outerShdw blurRad="38100" dist="38100" dir="2700000" algn="tl">
                  <a:srgbClr val="000000">
                    <a:alpha val="43137"/>
                  </a:srgbClr>
                </a:outerShdw>
              </a:effectLst>
              <a:latin typeface="Segoe" pitchFamily="34" charset="0"/>
            </a:endParaRPr>
          </a:p>
        </p:txBody>
      </p:sp>
      <p:sp>
        <p:nvSpPr>
          <p:cNvPr id="11" name="Rounded Rectangle 10"/>
          <p:cNvSpPr/>
          <p:nvPr/>
        </p:nvSpPr>
        <p:spPr>
          <a:xfrm>
            <a:off x="457200" y="3854692"/>
            <a:ext cx="8027720" cy="600535"/>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lvl="1"/>
            <a:r>
              <a:rPr lang="zh-CN" altLang="en-US" sz="2000" dirty="0" smtClean="0">
                <a:effectLst>
                  <a:outerShdw blurRad="38100" dist="38100" dir="2700000" algn="tl">
                    <a:srgbClr val="000000">
                      <a:alpha val="43137"/>
                    </a:srgbClr>
                  </a:outerShdw>
                </a:effectLst>
                <a:latin typeface="Segoe" pitchFamily="34" charset="0"/>
              </a:rPr>
              <a:t>真正的原型设计</a:t>
            </a:r>
            <a:endParaRPr lang="en-US" sz="2000" dirty="0" smtClean="0">
              <a:effectLst>
                <a:outerShdw blurRad="38100" dist="38100" dir="2700000" algn="tl">
                  <a:srgbClr val="000000">
                    <a:alpha val="43137"/>
                  </a:srgbClr>
                </a:outerShdw>
              </a:effectLst>
              <a:latin typeface="Segoe" pitchFamily="34" charset="0"/>
            </a:endParaRPr>
          </a:p>
        </p:txBody>
      </p:sp>
      <p:sp>
        <p:nvSpPr>
          <p:cNvPr id="12" name="Rounded Rectangle 11"/>
          <p:cNvSpPr/>
          <p:nvPr/>
        </p:nvSpPr>
        <p:spPr>
          <a:xfrm>
            <a:off x="457200" y="4657266"/>
            <a:ext cx="8027720" cy="600535"/>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lvl="1"/>
            <a:r>
              <a:rPr lang="zh-CN" altLang="en-US" sz="2000" dirty="0" smtClean="0">
                <a:effectLst>
                  <a:outerShdw blurRad="38100" dist="38100" dir="2700000" algn="tl">
                    <a:srgbClr val="000000">
                      <a:alpha val="43137"/>
                    </a:srgbClr>
                  </a:outerShdw>
                </a:effectLst>
                <a:latin typeface="Segoe" pitchFamily="34" charset="0"/>
              </a:rPr>
              <a:t>分别针对开发者和设计者的开发工具</a:t>
            </a:r>
            <a:endParaRPr lang="en-US" sz="2000" dirty="0" smtClean="0">
              <a:effectLst>
                <a:outerShdw blurRad="38100" dist="38100" dir="2700000" algn="tl">
                  <a:srgbClr val="000000">
                    <a:alpha val="43137"/>
                  </a:srgbClr>
                </a:outerShdw>
              </a:effectLst>
              <a:latin typeface="Segoe" pitchFamily="34" charset="0"/>
            </a:endParaRPr>
          </a:p>
        </p:txBody>
      </p:sp>
      <p:sp>
        <p:nvSpPr>
          <p:cNvPr id="13" name="Rounded Rectangle 12"/>
          <p:cNvSpPr/>
          <p:nvPr/>
        </p:nvSpPr>
        <p:spPr>
          <a:xfrm>
            <a:off x="457200" y="5459840"/>
            <a:ext cx="8027720" cy="600535"/>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lvl="1"/>
            <a:r>
              <a:rPr lang="zh-CN" altLang="en-US" sz="2000" dirty="0" smtClean="0">
                <a:effectLst>
                  <a:outerShdw blurRad="38100" dist="38100" dir="2700000" algn="tl">
                    <a:srgbClr val="000000">
                      <a:alpha val="43137"/>
                    </a:srgbClr>
                  </a:outerShdw>
                </a:effectLst>
                <a:latin typeface="Segoe" pitchFamily="34" charset="0"/>
              </a:rPr>
              <a:t>生态系统 </a:t>
            </a:r>
            <a:r>
              <a:rPr lang="en-US" sz="2000" dirty="0" smtClean="0">
                <a:effectLst>
                  <a:outerShdw blurRad="38100" dist="38100" dir="2700000" algn="tl">
                    <a:srgbClr val="000000">
                      <a:alpha val="43137"/>
                    </a:srgbClr>
                  </a:outerShdw>
                </a:effectLst>
                <a:latin typeface="Segoe" pitchFamily="34" charset="0"/>
              </a:rPr>
              <a:t>&amp; </a:t>
            </a:r>
            <a:r>
              <a:rPr lang="zh-CN" altLang="en-US" sz="2000" dirty="0" smtClean="0">
                <a:effectLst>
                  <a:outerShdw blurRad="38100" dist="38100" dir="2700000" algn="tl">
                    <a:srgbClr val="000000">
                      <a:alpha val="43137"/>
                    </a:srgbClr>
                  </a:outerShdw>
                </a:effectLst>
                <a:latin typeface="Segoe" pitchFamily="34" charset="0"/>
              </a:rPr>
              <a:t>合作伙伴参与</a:t>
            </a:r>
            <a:endParaRPr lang="en-US" sz="2000" dirty="0" smtClean="0">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vert="horz" lIns="91440" tIns="45720" rIns="91440" bIns="45720" rtlCol="0" anchor="ctr">
            <a:noAutofit/>
          </a:bodyPr>
          <a:lstStyle/>
          <a:p>
            <a:r>
              <a:rPr lang="zh-CN" altLang="en-US" sz="3600" dirty="0" smtClean="0"/>
              <a:t>用户体验是第一生产力</a:t>
            </a:r>
            <a:endParaRPr lang="en-US" sz="3600" dirty="0"/>
          </a:p>
        </p:txBody>
      </p:sp>
      <p:sp>
        <p:nvSpPr>
          <p:cNvPr id="22" name="Rectangle 21"/>
          <p:cNvSpPr/>
          <p:nvPr/>
        </p:nvSpPr>
        <p:spPr>
          <a:xfrm>
            <a:off x="0" y="5854535"/>
            <a:ext cx="9144000" cy="1003465"/>
          </a:xfrm>
          <a:prstGeom prst="rect">
            <a:avLst/>
          </a:prstGeom>
          <a:gradFill flip="none" rotWithShape="1">
            <a:gsLst>
              <a:gs pos="0">
                <a:srgbClr val="0A2D60"/>
              </a:gs>
              <a:gs pos="50000">
                <a:schemeClr val="accent1">
                  <a:lumMod val="50000"/>
                  <a:shade val="67500"/>
                  <a:satMod val="115000"/>
                </a:schemeClr>
              </a:gs>
              <a:gs pos="100000">
                <a:srgbClr val="0A2D60"/>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Rectangle 22"/>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9" name="Freeform 6"/>
          <p:cNvSpPr>
            <a:spLocks/>
          </p:cNvSpPr>
          <p:nvPr/>
        </p:nvSpPr>
        <p:spPr bwMode="auto">
          <a:xfrm>
            <a:off x="1" y="1185333"/>
            <a:ext cx="9144000" cy="517984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9"/>
          <p:cNvSpPr/>
          <p:nvPr/>
        </p:nvSpPr>
        <p:spPr>
          <a:xfrm rot="20980342">
            <a:off x="358541" y="4643056"/>
            <a:ext cx="5597236" cy="1455037"/>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p:cNvSpPr>
            <a:spLocks/>
          </p:cNvSpPr>
          <p:nvPr/>
        </p:nvSpPr>
        <p:spPr bwMode="auto">
          <a:xfrm>
            <a:off x="0" y="1381274"/>
            <a:ext cx="9144000" cy="517984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rgbClr val="0A2D60"/>
              </a:gs>
              <a:gs pos="50000">
                <a:schemeClr val="accent1">
                  <a:lumMod val="50000"/>
                  <a:shade val="67500"/>
                  <a:satMod val="115000"/>
                </a:schemeClr>
              </a:gs>
              <a:gs pos="100000">
                <a:srgbClr val="0A2D60"/>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1" y="1175657"/>
            <a:ext cx="9144000" cy="5682343"/>
          </a:xfrm>
          <a:prstGeom prst="rect">
            <a:avLst/>
          </a:prstGeom>
          <a:gradFill flip="none" rotWithShape="1">
            <a:gsLst>
              <a:gs pos="0">
                <a:schemeClr val="tx1">
                  <a:alpha val="50000"/>
                </a:schemeClr>
              </a:gs>
              <a:gs pos="50000">
                <a:schemeClr val="tx1">
                  <a:alpha val="20000"/>
                </a:schemeClr>
              </a:gs>
              <a:gs pos="100000">
                <a:schemeClr val="tx1">
                  <a:tint val="23500"/>
                  <a:satMod val="16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964684">
            <a:off x="3264106" y="3496648"/>
            <a:ext cx="5597236" cy="1455037"/>
          </a:xfrm>
          <a:prstGeom prst="ellipse">
            <a:avLst/>
          </a:prstGeom>
          <a:solidFill>
            <a:schemeClr val="tx1">
              <a:alpha val="5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415728">
            <a:off x="4837587" y="3976595"/>
            <a:ext cx="5079434" cy="126314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bwMode="black">
          <a:xfrm>
            <a:off x="6186311" y="1594078"/>
            <a:ext cx="2359966" cy="3002844"/>
          </a:xfrm>
          <a:prstGeom prst="roundRect">
            <a:avLst>
              <a:gd name="adj" fmla="val 13542"/>
            </a:avLst>
          </a:prstGeom>
          <a:gradFill flip="none" rotWithShape="1">
            <a:gsLst>
              <a:gs pos="0">
                <a:srgbClr val="1F529D">
                  <a:shade val="30000"/>
                  <a:satMod val="115000"/>
                </a:srgbClr>
              </a:gs>
              <a:gs pos="50000">
                <a:srgbClr val="1F529D">
                  <a:shade val="67500"/>
                  <a:satMod val="115000"/>
                </a:srgbClr>
              </a:gs>
              <a:gs pos="100000">
                <a:srgbClr val="1F529D">
                  <a:shade val="100000"/>
                  <a:satMod val="115000"/>
                </a:srgb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b="1" dirty="0" smtClean="0">
                <a:solidFill>
                  <a:schemeClr val="tx2"/>
                </a:solidFill>
                <a:effectLst>
                  <a:glow rad="139700">
                    <a:schemeClr val="accent4">
                      <a:satMod val="175000"/>
                      <a:alpha val="40000"/>
                    </a:schemeClr>
                  </a:glow>
                </a:effectLst>
                <a:latin typeface="Segoe" pitchFamily="34" charset="0"/>
              </a:rPr>
              <a:t>Now</a:t>
            </a:r>
          </a:p>
          <a:p>
            <a:pPr algn="ctr">
              <a:lnSpc>
                <a:spcPct val="90000"/>
              </a:lnSpc>
            </a:pPr>
            <a:r>
              <a:rPr lang="zh-CN" altLang="en-US" dirty="0" smtClean="0">
                <a:solidFill>
                  <a:schemeClr val="bg1"/>
                </a:solidFill>
                <a:latin typeface="Segoe" pitchFamily="34" charset="0"/>
              </a:rPr>
              <a:t>第三代</a:t>
            </a:r>
            <a:r>
              <a:rPr lang="en-US" dirty="0" smtClean="0">
                <a:solidFill>
                  <a:schemeClr val="bg1"/>
                </a:solidFill>
                <a:latin typeface="Segoe" pitchFamily="34" charset="0"/>
              </a:rPr>
              <a:t>:</a:t>
            </a:r>
          </a:p>
          <a:p>
            <a:pPr algn="ctr">
              <a:lnSpc>
                <a:spcPct val="90000"/>
              </a:lnSpc>
            </a:pPr>
            <a:r>
              <a:rPr lang="en-US" dirty="0" smtClean="0">
                <a:solidFill>
                  <a:schemeClr val="bg1"/>
                </a:solidFill>
                <a:latin typeface="Segoe" pitchFamily="34" charset="0"/>
              </a:rPr>
              <a:t>User Experiences (UX)</a:t>
            </a: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sz="1400" dirty="0" smtClean="0">
              <a:solidFill>
                <a:schemeClr val="tx2"/>
              </a:solidFill>
              <a:latin typeface="Segoe" pitchFamily="34" charset="0"/>
            </a:endParaRPr>
          </a:p>
          <a:p>
            <a:pPr algn="ctr">
              <a:lnSpc>
                <a:spcPct val="90000"/>
              </a:lnSpc>
            </a:pPr>
            <a:endParaRPr lang="en-US" sz="1400" dirty="0" smtClean="0">
              <a:solidFill>
                <a:schemeClr val="bg1"/>
              </a:solidFill>
              <a:latin typeface="Segoe" pitchFamily="34" charset="0"/>
            </a:endParaRPr>
          </a:p>
          <a:p>
            <a:pPr algn="ctr">
              <a:lnSpc>
                <a:spcPct val="90000"/>
              </a:lnSpc>
            </a:pPr>
            <a:r>
              <a:rPr lang="en-US" sz="1400" dirty="0" smtClean="0">
                <a:solidFill>
                  <a:schemeClr val="bg1"/>
                </a:solidFill>
                <a:latin typeface="Segoe" pitchFamily="34" charset="0"/>
              </a:rPr>
              <a:t>Engaging, touch sensitive</a:t>
            </a:r>
            <a:br>
              <a:rPr lang="en-US" sz="1400" dirty="0" smtClean="0">
                <a:solidFill>
                  <a:schemeClr val="bg1"/>
                </a:solidFill>
                <a:latin typeface="Segoe" pitchFamily="34" charset="0"/>
              </a:rPr>
            </a:br>
            <a:r>
              <a:rPr lang="en-US" sz="1400" dirty="0" smtClean="0">
                <a:solidFill>
                  <a:schemeClr val="bg1"/>
                </a:solidFill>
                <a:latin typeface="Segoe" pitchFamily="34" charset="0"/>
              </a:rPr>
              <a:t>graphical environments</a:t>
            </a:r>
            <a:br>
              <a:rPr lang="en-US" sz="1400" dirty="0" smtClean="0">
                <a:solidFill>
                  <a:schemeClr val="bg1"/>
                </a:solidFill>
                <a:latin typeface="Segoe" pitchFamily="34" charset="0"/>
              </a:rPr>
            </a:br>
            <a:r>
              <a:rPr lang="en-US" sz="1400" dirty="0" smtClean="0">
                <a:solidFill>
                  <a:schemeClr val="bg1"/>
                </a:solidFill>
                <a:latin typeface="Segoe" pitchFamily="34" charset="0"/>
              </a:rPr>
              <a:t>with video and sound</a:t>
            </a:r>
          </a:p>
          <a:p>
            <a:pPr algn="ctr">
              <a:lnSpc>
                <a:spcPct val="90000"/>
              </a:lnSpc>
            </a:pPr>
            <a:endParaRPr lang="en-US" dirty="0">
              <a:solidFill>
                <a:schemeClr val="tx2"/>
              </a:solidFill>
              <a:latin typeface="Segoe" pitchFamily="34" charset="0"/>
            </a:endParaRPr>
          </a:p>
        </p:txBody>
      </p:sp>
      <p:pic>
        <p:nvPicPr>
          <p:cNvPr id="37" name="Picture 36" descr="gps_alpine_MD.png"/>
          <p:cNvPicPr>
            <a:picLocks noChangeAspect="1"/>
          </p:cNvPicPr>
          <p:nvPr/>
        </p:nvPicPr>
        <p:blipFill>
          <a:blip r:embed="rId3" cstate="print"/>
          <a:stretch>
            <a:fillRect/>
          </a:stretch>
        </p:blipFill>
        <p:spPr>
          <a:xfrm>
            <a:off x="6474825" y="2756833"/>
            <a:ext cx="1040751" cy="964429"/>
          </a:xfrm>
          <a:prstGeom prst="rect">
            <a:avLst/>
          </a:prstGeom>
        </p:spPr>
      </p:pic>
      <p:pic>
        <p:nvPicPr>
          <p:cNvPr id="38" name="Picture 37" descr="Digital_Picture_Frame2.png"/>
          <p:cNvPicPr>
            <a:picLocks noChangeAspect="1"/>
          </p:cNvPicPr>
          <p:nvPr/>
        </p:nvPicPr>
        <p:blipFill>
          <a:blip r:embed="rId4" cstate="print"/>
          <a:stretch>
            <a:fillRect/>
          </a:stretch>
        </p:blipFill>
        <p:spPr>
          <a:xfrm>
            <a:off x="7355936" y="2943678"/>
            <a:ext cx="1069004" cy="819613"/>
          </a:xfrm>
          <a:prstGeom prst="rect">
            <a:avLst/>
          </a:prstGeom>
        </p:spPr>
      </p:pic>
      <p:sp>
        <p:nvSpPr>
          <p:cNvPr id="39" name="Oval 38"/>
          <p:cNvSpPr/>
          <p:nvPr/>
        </p:nvSpPr>
        <p:spPr>
          <a:xfrm rot="415728">
            <a:off x="2054875" y="4749883"/>
            <a:ext cx="5079434" cy="126314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1" y="3454400"/>
            <a:ext cx="3443110" cy="620888"/>
          </a:xfrm>
          <a:prstGeom prst="rightArrow">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endParaRPr lang="en-US" sz="2400" dirty="0" smtClean="0">
              <a:effectLst>
                <a:outerShdw blurRad="38100" dist="38100" dir="2700000" algn="tl">
                  <a:srgbClr val="000000">
                    <a:alpha val="43137"/>
                  </a:srgbClr>
                </a:outerShdw>
              </a:effectLst>
              <a:latin typeface="Segoe" pitchFamily="34" charset="0"/>
            </a:endParaRPr>
          </a:p>
        </p:txBody>
      </p:sp>
      <p:sp>
        <p:nvSpPr>
          <p:cNvPr id="41" name="Right Arrow 40"/>
          <p:cNvSpPr/>
          <p:nvPr/>
        </p:nvSpPr>
        <p:spPr>
          <a:xfrm>
            <a:off x="3589867" y="2748844"/>
            <a:ext cx="2664178" cy="620888"/>
          </a:xfrm>
          <a:prstGeom prst="rightArrow">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endParaRPr lang="en-US" sz="2400" dirty="0" smtClean="0">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black">
          <a:xfrm>
            <a:off x="3356025" y="2358863"/>
            <a:ext cx="2359966" cy="3002844"/>
          </a:xfrm>
          <a:prstGeom prst="roundRect">
            <a:avLst>
              <a:gd name="adj" fmla="val 13542"/>
            </a:avLst>
          </a:prstGeom>
          <a:gradFill flip="none" rotWithShape="1">
            <a:gsLst>
              <a:gs pos="0">
                <a:srgbClr val="1C4B90">
                  <a:shade val="30000"/>
                  <a:satMod val="115000"/>
                </a:srgbClr>
              </a:gs>
              <a:gs pos="50000">
                <a:srgbClr val="1C4B90">
                  <a:shade val="67500"/>
                  <a:satMod val="115000"/>
                </a:srgbClr>
              </a:gs>
              <a:gs pos="100000">
                <a:srgbClr val="1C4B90">
                  <a:shade val="100000"/>
                  <a:satMod val="115000"/>
                </a:srgb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b="1" dirty="0" smtClean="0">
                <a:solidFill>
                  <a:schemeClr val="tx2"/>
                </a:solidFill>
                <a:effectLst>
                  <a:glow rad="139700">
                    <a:schemeClr val="accent4">
                      <a:satMod val="175000"/>
                      <a:alpha val="40000"/>
                    </a:schemeClr>
                  </a:glow>
                </a:effectLst>
                <a:latin typeface="Segoe" pitchFamily="34" charset="0"/>
              </a:rPr>
              <a:t>1990s</a:t>
            </a:r>
          </a:p>
          <a:p>
            <a:pPr algn="ctr">
              <a:lnSpc>
                <a:spcPct val="90000"/>
              </a:lnSpc>
            </a:pPr>
            <a:r>
              <a:rPr lang="zh-CN" altLang="en-US" dirty="0" smtClean="0">
                <a:solidFill>
                  <a:schemeClr val="bg1"/>
                </a:solidFill>
                <a:latin typeface="Segoe" pitchFamily="34" charset="0"/>
              </a:rPr>
              <a:t>第二代</a:t>
            </a:r>
            <a:r>
              <a:rPr lang="en-US" dirty="0" smtClean="0">
                <a:solidFill>
                  <a:schemeClr val="bg1"/>
                </a:solidFill>
                <a:latin typeface="Segoe" pitchFamily="34" charset="0"/>
              </a:rPr>
              <a:t>:</a:t>
            </a:r>
          </a:p>
          <a:p>
            <a:pPr algn="ctr">
              <a:lnSpc>
                <a:spcPct val="90000"/>
              </a:lnSpc>
            </a:pPr>
            <a:r>
              <a:rPr lang="en-US" dirty="0" smtClean="0">
                <a:solidFill>
                  <a:schemeClr val="bg1"/>
                </a:solidFill>
                <a:latin typeface="Segoe" pitchFamily="34" charset="0"/>
              </a:rPr>
              <a:t>Graphical User Interfaces</a:t>
            </a: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bg1"/>
              </a:solidFill>
              <a:latin typeface="Segoe" pitchFamily="34" charset="0"/>
            </a:endParaRPr>
          </a:p>
          <a:p>
            <a:pPr algn="ctr">
              <a:lnSpc>
                <a:spcPct val="90000"/>
              </a:lnSpc>
            </a:pPr>
            <a:r>
              <a:rPr lang="en-US" sz="1600" dirty="0" smtClean="0">
                <a:solidFill>
                  <a:schemeClr val="bg1"/>
                </a:solidFill>
                <a:latin typeface="Segoe" pitchFamily="34" charset="0"/>
              </a:rPr>
              <a:t>Point-and-click</a:t>
            </a:r>
          </a:p>
          <a:p>
            <a:pPr algn="ctr">
              <a:lnSpc>
                <a:spcPct val="90000"/>
              </a:lnSpc>
            </a:pPr>
            <a:endParaRPr lang="en-US" dirty="0" smtClean="0">
              <a:solidFill>
                <a:schemeClr val="tx2"/>
              </a:solidFill>
              <a:latin typeface="Segoe" pitchFamily="34" charset="0"/>
            </a:endParaRPr>
          </a:p>
        </p:txBody>
      </p:sp>
      <p:pic>
        <p:nvPicPr>
          <p:cNvPr id="43" name="Picture 2" descr="Windows NT 3.1 GUI"/>
          <p:cNvPicPr>
            <a:picLocks noChangeAspect="1" noChangeArrowheads="1"/>
          </p:cNvPicPr>
          <p:nvPr/>
        </p:nvPicPr>
        <p:blipFill>
          <a:blip r:embed="rId5" cstate="print"/>
          <a:srcRect t="10101" b="3378"/>
          <a:stretch>
            <a:fillRect/>
          </a:stretch>
        </p:blipFill>
        <p:spPr bwMode="auto">
          <a:xfrm>
            <a:off x="3562172" y="3558344"/>
            <a:ext cx="1947672" cy="1320800"/>
          </a:xfrm>
          <a:prstGeom prst="roundRect">
            <a:avLst>
              <a:gd name="adj" fmla="val 859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scene3d>
            <a:camera prst="perspectiveFront" fov="5100000">
              <a:rot lat="300000" lon="1200001" rev="0"/>
            </a:camera>
            <a:lightRig rig="flood" dir="t">
              <a:rot lat="0" lon="0" rev="13800000"/>
            </a:lightRig>
          </a:scene3d>
          <a:sp3d prstMaterial="plastic">
            <a:bevelB h="0"/>
          </a:sp3d>
        </p:spPr>
      </p:pic>
      <p:sp>
        <p:nvSpPr>
          <p:cNvPr id="44" name="Rounded Rectangle 43"/>
          <p:cNvSpPr/>
          <p:nvPr/>
        </p:nvSpPr>
        <p:spPr bwMode="black">
          <a:xfrm>
            <a:off x="525739" y="3123648"/>
            <a:ext cx="2359966" cy="3002844"/>
          </a:xfrm>
          <a:prstGeom prst="roundRect">
            <a:avLst>
              <a:gd name="adj" fmla="val 13542"/>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b="1" dirty="0" smtClean="0">
                <a:solidFill>
                  <a:schemeClr val="tx2"/>
                </a:solidFill>
                <a:effectLst>
                  <a:glow rad="139700">
                    <a:schemeClr val="accent4">
                      <a:satMod val="175000"/>
                      <a:alpha val="40000"/>
                    </a:schemeClr>
                  </a:glow>
                </a:effectLst>
                <a:latin typeface="Segoe" pitchFamily="34" charset="0"/>
              </a:rPr>
              <a:t>1970s</a:t>
            </a:r>
          </a:p>
          <a:p>
            <a:pPr algn="ctr">
              <a:lnSpc>
                <a:spcPct val="90000"/>
              </a:lnSpc>
            </a:pPr>
            <a:r>
              <a:rPr lang="zh-CN" altLang="en-US" dirty="0" smtClean="0">
                <a:solidFill>
                  <a:schemeClr val="bg1"/>
                </a:solidFill>
                <a:latin typeface="Segoe" pitchFamily="34" charset="0"/>
              </a:rPr>
              <a:t>第一代</a:t>
            </a:r>
            <a:r>
              <a:rPr lang="en-US" dirty="0" smtClean="0">
                <a:solidFill>
                  <a:schemeClr val="bg1"/>
                </a:solidFill>
                <a:latin typeface="Segoe" pitchFamily="34" charset="0"/>
              </a:rPr>
              <a:t>:</a:t>
            </a:r>
          </a:p>
          <a:p>
            <a:pPr algn="ctr">
              <a:lnSpc>
                <a:spcPct val="90000"/>
              </a:lnSpc>
            </a:pPr>
            <a:r>
              <a:rPr lang="en-US" dirty="0" smtClean="0">
                <a:solidFill>
                  <a:schemeClr val="bg1"/>
                </a:solidFill>
                <a:latin typeface="Segoe" pitchFamily="34" charset="0"/>
              </a:rPr>
              <a:t>Command Line</a:t>
            </a: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r>
              <a:rPr lang="en-US" sz="1600" dirty="0" smtClean="0">
                <a:solidFill>
                  <a:schemeClr val="bg1"/>
                </a:solidFill>
                <a:latin typeface="Segoe" pitchFamily="34" charset="0"/>
              </a:rPr>
              <a:t>Type</a:t>
            </a:r>
          </a:p>
        </p:txBody>
      </p:sp>
      <p:pic>
        <p:nvPicPr>
          <p:cNvPr id="45" name="Picture 2" descr="http://images.macworld.com/images/legacy/2006/04/images/content/bashtitle.png"/>
          <p:cNvPicPr>
            <a:picLocks noChangeAspect="1" noChangeArrowheads="1"/>
          </p:cNvPicPr>
          <p:nvPr/>
        </p:nvPicPr>
        <p:blipFill>
          <a:blip r:embed="rId6" cstate="print"/>
          <a:stretch>
            <a:fillRect/>
          </a:stretch>
        </p:blipFill>
        <p:spPr bwMode="auto">
          <a:xfrm>
            <a:off x="730195" y="4201812"/>
            <a:ext cx="1951055" cy="1389008"/>
          </a:xfrm>
          <a:prstGeom prst="roundRect">
            <a:avLst>
              <a:gd name="adj" fmla="val 859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scene3d>
            <a:camera prst="perspectiveFront" fov="5100000">
              <a:rot lat="300000" lon="1200001" rev="0"/>
            </a:camera>
            <a:lightRig rig="flood" dir="t">
              <a:rot lat="0" lon="0" rev="13800000"/>
            </a:lightRig>
          </a:scene3d>
          <a:sp3d prstMaterial="plastic">
            <a:bevelB h="0"/>
          </a:sp3d>
        </p:spPr>
      </p:pic>
      <p:sp>
        <p:nvSpPr>
          <p:cNvPr id="46" name="Rectangle 45"/>
          <p:cNvSpPr/>
          <p:nvPr/>
        </p:nvSpPr>
        <p:spPr bwMode="white">
          <a:xfrm>
            <a:off x="457200" y="1391783"/>
            <a:ext cx="2749471" cy="830997"/>
          </a:xfrm>
          <a:prstGeom prst="rect">
            <a:avLst/>
          </a:prstGeom>
        </p:spPr>
        <p:txBody>
          <a:bodyPr wrap="none">
            <a:spAutoFit/>
          </a:bodyPr>
          <a:lstStyle/>
          <a:p>
            <a:r>
              <a:rPr lang="zh-CN" altLang="en-US" sz="2000" b="1" dirty="0" smtClean="0">
                <a:solidFill>
                  <a:schemeClr val="accent1">
                    <a:lumMod val="40000"/>
                    <a:lumOff val="60000"/>
                  </a:schemeClr>
                </a:solidFill>
                <a:effectLst>
                  <a:outerShdw blurRad="38100" dist="38100" dir="2700000" algn="tl">
                    <a:srgbClr val="000000">
                      <a:alpha val="43137"/>
                    </a:srgbClr>
                  </a:outerShdw>
                </a:effectLst>
                <a:latin typeface="Segoe" pitchFamily="34" charset="0"/>
              </a:rPr>
              <a:t>用户界面设计的</a:t>
            </a:r>
            <a:endParaRPr lang="en-US" altLang="zh-CN" sz="2000" b="1" dirty="0" smtClean="0">
              <a:solidFill>
                <a:schemeClr val="accent1">
                  <a:lumMod val="40000"/>
                  <a:lumOff val="60000"/>
                </a:schemeClr>
              </a:solidFill>
              <a:effectLst>
                <a:outerShdw blurRad="38100" dist="38100" dir="2700000" algn="tl">
                  <a:srgbClr val="000000">
                    <a:alpha val="43137"/>
                  </a:srgbClr>
                </a:outerShdw>
              </a:effectLst>
              <a:latin typeface="Segoe" pitchFamily="34" charset="0"/>
            </a:endParaRPr>
          </a:p>
          <a:p>
            <a:r>
              <a:rPr lang="en-US" altLang="zh-CN" sz="2800" b="1" dirty="0" smtClean="0">
                <a:solidFill>
                  <a:schemeClr val="accent1">
                    <a:lumMod val="40000"/>
                    <a:lumOff val="60000"/>
                  </a:schemeClr>
                </a:solidFill>
                <a:effectLst>
                  <a:outerShdw blurRad="38100" dist="38100" dir="2700000" algn="tl">
                    <a:srgbClr val="000000">
                      <a:alpha val="43137"/>
                    </a:srgbClr>
                  </a:outerShdw>
                </a:effectLst>
                <a:latin typeface="Segoe" pitchFamily="34" charset="0"/>
              </a:rPr>
              <a:t>		</a:t>
            </a:r>
            <a:r>
              <a:rPr lang="zh-CN" altLang="en-US" sz="2800" b="1" dirty="0" smtClean="0">
                <a:solidFill>
                  <a:schemeClr val="accent1">
                    <a:lumMod val="40000"/>
                    <a:lumOff val="60000"/>
                  </a:schemeClr>
                </a:solidFill>
                <a:effectLst>
                  <a:outerShdw blurRad="38100" dist="38100" dir="2700000" algn="tl">
                    <a:srgbClr val="000000">
                      <a:alpha val="43137"/>
                    </a:srgbClr>
                  </a:outerShdw>
                </a:effectLst>
                <a:latin typeface="Segoe" pitchFamily="34" charset="0"/>
              </a:rPr>
              <a:t>进化</a:t>
            </a:r>
            <a:endParaRPr lang="en-US" sz="2800" b="1" dirty="0">
              <a:solidFill>
                <a:schemeClr val="accent1">
                  <a:lumMod val="40000"/>
                  <a:lumOff val="60000"/>
                </a:schemeClr>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a:xfrm>
            <a:off x="4548249" y="5842658"/>
            <a:ext cx="4595751" cy="89064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endParaRPr lang="en-US" dirty="0" smtClean="0">
              <a:effectLst>
                <a:outerShdw blurRad="38100" dist="38100" dir="2700000" algn="tl">
                  <a:srgbClr val="000000">
                    <a:alpha val="43137"/>
                  </a:srgbClr>
                </a:outerShdw>
              </a:effectLst>
              <a:latin typeface="Segoe" pitchFamily="34" charset="0"/>
            </a:endParaRPr>
          </a:p>
        </p:txBody>
      </p:sp>
      <p:sp>
        <p:nvSpPr>
          <p:cNvPr id="48" name="Rectangle 47"/>
          <p:cNvSpPr/>
          <p:nvPr/>
        </p:nvSpPr>
        <p:spPr bwMode="white">
          <a:xfrm>
            <a:off x="4583874" y="5909417"/>
            <a:ext cx="4441372" cy="535531"/>
          </a:xfrm>
          <a:prstGeom prst="rect">
            <a:avLst/>
          </a:prstGeom>
        </p:spPr>
        <p:txBody>
          <a:bodyPr wrap="square">
            <a:spAutoFit/>
          </a:bodyPr>
          <a:lstStyle/>
          <a:p>
            <a:pPr fontAlgn="auto">
              <a:lnSpc>
                <a:spcPct val="90000"/>
              </a:lnSpc>
              <a:spcBef>
                <a:spcPct val="20000"/>
              </a:spcBef>
              <a:spcAft>
                <a:spcPts val="0"/>
              </a:spcAft>
              <a:buFont typeface="Arial" charset="0"/>
              <a:buNone/>
              <a:defRPr/>
            </a:pPr>
            <a:r>
              <a:rPr lang="zh-CN" altLang="en-US" sz="1600" dirty="0" smtClean="0">
                <a:solidFill>
                  <a:schemeClr val="accent1">
                    <a:lumMod val="60000"/>
                    <a:lumOff val="40000"/>
                  </a:schemeClr>
                </a:solidFill>
                <a:latin typeface="Segoe" pitchFamily="34" charset="0"/>
                <a:ea typeface="Segoe" pitchFamily="34" charset="0"/>
                <a:cs typeface="Segoe UI" pitchFamily="34" charset="0"/>
              </a:rPr>
              <a:t>消费者买的是你产品的用户体验</a:t>
            </a:r>
            <a:r>
              <a:rPr lang="en-US" altLang="zh-CN" sz="1600" dirty="0" smtClean="0">
                <a:solidFill>
                  <a:schemeClr val="accent1">
                    <a:lumMod val="60000"/>
                    <a:lumOff val="40000"/>
                  </a:schemeClr>
                </a:solidFill>
                <a:latin typeface="Segoe" pitchFamily="34" charset="0"/>
                <a:ea typeface="Segoe" pitchFamily="34" charset="0"/>
                <a:cs typeface="Segoe UI" pitchFamily="34" charset="0"/>
              </a:rPr>
              <a:t>,</a:t>
            </a:r>
            <a:r>
              <a:rPr lang="zh-CN" altLang="en-US" sz="1600" dirty="0" smtClean="0">
                <a:solidFill>
                  <a:schemeClr val="accent1">
                    <a:lumMod val="60000"/>
                    <a:lumOff val="40000"/>
                  </a:schemeClr>
                </a:solidFill>
                <a:latin typeface="Segoe" pitchFamily="34" charset="0"/>
                <a:ea typeface="Segoe" pitchFamily="34" charset="0"/>
                <a:cs typeface="Segoe UI" pitchFamily="34" charset="0"/>
              </a:rPr>
              <a:t>而不是设计文档</a:t>
            </a:r>
            <a:r>
              <a:rPr lang="en-US" sz="1600" dirty="0" smtClean="0">
                <a:solidFill>
                  <a:schemeClr val="accent1">
                    <a:lumMod val="60000"/>
                    <a:lumOff val="40000"/>
                  </a:schemeClr>
                </a:solidFill>
                <a:latin typeface="Segoe" pitchFamily="34" charset="0"/>
                <a:ea typeface="Segoe" pitchFamily="34" charset="0"/>
                <a:cs typeface="Segoe UI" pitchFamily="34" charset="0"/>
              </a:rPr>
              <a:t>. </a:t>
            </a:r>
            <a:r>
              <a:rPr lang="zh-CN" altLang="en-US" sz="1600" dirty="0" smtClean="0">
                <a:solidFill>
                  <a:schemeClr val="accent1">
                    <a:lumMod val="60000"/>
                    <a:lumOff val="40000"/>
                  </a:schemeClr>
                </a:solidFill>
                <a:latin typeface="Segoe" pitchFamily="34" charset="0"/>
                <a:ea typeface="Segoe" pitchFamily="34" charset="0"/>
                <a:cs typeface="Segoe UI" pitchFamily="34" charset="0"/>
              </a:rPr>
              <a:t>新一代的手机和便携设备提升了用户体验</a:t>
            </a:r>
            <a:endParaRPr lang="en-US" sz="1400" dirty="0">
              <a:solidFill>
                <a:schemeClr val="accent1">
                  <a:lumMod val="60000"/>
                  <a:lumOff val="40000"/>
                </a:schemeClr>
              </a:solidFill>
              <a:latin typeface="Segoe" pitchFamily="34" charset="0"/>
              <a:ea typeface="Segoe"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 name="Title 1"/>
          <p:cNvSpPr>
            <a:spLocks noGrp="1"/>
          </p:cNvSpPr>
          <p:nvPr>
            <p:ph type="title"/>
          </p:nvPr>
        </p:nvSpPr>
        <p:spPr/>
        <p:txBody>
          <a:bodyPr/>
          <a:lstStyle/>
          <a:p>
            <a:r>
              <a:rPr lang="zh-CN" altLang="en-US" dirty="0" smtClean="0"/>
              <a:t>新一代</a:t>
            </a:r>
            <a:r>
              <a:rPr lang="en-US" altLang="zh-CN" dirty="0" smtClean="0"/>
              <a:t>UX</a:t>
            </a:r>
            <a:r>
              <a:rPr lang="zh-CN" altLang="en-US" dirty="0" smtClean="0"/>
              <a:t>平台</a:t>
            </a:r>
            <a:endParaRPr lang="en-US" dirty="0"/>
          </a:p>
        </p:txBody>
      </p:sp>
      <p:sp>
        <p:nvSpPr>
          <p:cNvPr id="6" name="Rounded Rectangle 5"/>
          <p:cNvSpPr/>
          <p:nvPr/>
        </p:nvSpPr>
        <p:spPr>
          <a:xfrm>
            <a:off x="736270" y="1329763"/>
            <a:ext cx="8407730" cy="84595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释放用户潜力</a:t>
            </a:r>
            <a:r>
              <a:rPr lang="en-US" sz="2400" dirty="0" smtClean="0">
                <a:effectLst>
                  <a:outerShdw blurRad="38100" dist="38100" dir="2700000" algn="tl">
                    <a:srgbClr val="000000">
                      <a:alpha val="43137"/>
                    </a:srgbClr>
                  </a:outerShdw>
                </a:effectLst>
                <a:latin typeface="Segoe" pitchFamily="34" charset="0"/>
              </a:rPr>
              <a:t> </a:t>
            </a:r>
          </a:p>
          <a:p>
            <a:pPr marL="0" lvl="1"/>
            <a:r>
              <a:rPr lang="zh-CN" altLang="en-US" sz="1600" dirty="0" smtClean="0">
                <a:effectLst>
                  <a:outerShdw blurRad="38100" dist="38100" dir="2700000" algn="tl">
                    <a:srgbClr val="000000">
                      <a:alpha val="43137"/>
                    </a:srgbClr>
                  </a:outerShdw>
                </a:effectLst>
                <a:latin typeface="Segoe" pitchFamily="34" charset="0"/>
              </a:rPr>
              <a:t>更容易创建符合用户体验的用户界面</a:t>
            </a:r>
            <a:endParaRPr lang="en-US" sz="1600" dirty="0" smtClean="0">
              <a:effectLst>
                <a:outerShdw blurRad="38100" dist="38100" dir="2700000" algn="tl">
                  <a:srgbClr val="000000">
                    <a:alpha val="43137"/>
                  </a:srgbClr>
                </a:outerShdw>
              </a:effectLst>
              <a:latin typeface="Segoe" pitchFamily="34" charset="0"/>
            </a:endParaRPr>
          </a:p>
        </p:txBody>
      </p:sp>
      <p:grpSp>
        <p:nvGrpSpPr>
          <p:cNvPr id="3" name="Group 9"/>
          <p:cNvGrpSpPr/>
          <p:nvPr/>
        </p:nvGrpSpPr>
        <p:grpSpPr>
          <a:xfrm>
            <a:off x="391884" y="1325229"/>
            <a:ext cx="855025" cy="855025"/>
            <a:chOff x="332507" y="1350938"/>
            <a:chExt cx="1024128" cy="1024128"/>
          </a:xfrm>
        </p:grpSpPr>
        <p:sp>
          <p:nvSpPr>
            <p:cNvPr id="11" name="Oval 10"/>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5" name="Rounded Rectangle 34"/>
          <p:cNvSpPr/>
          <p:nvPr/>
        </p:nvSpPr>
        <p:spPr>
          <a:xfrm>
            <a:off x="736270" y="5393124"/>
            <a:ext cx="8407730" cy="84595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未来的技术路线图</a:t>
            </a:r>
            <a:endParaRPr lang="en-US" sz="2400" dirty="0" smtClean="0">
              <a:effectLst>
                <a:outerShdw blurRad="38100" dist="38100" dir="2700000" algn="tl">
                  <a:srgbClr val="000000">
                    <a:alpha val="43137"/>
                  </a:srgbClr>
                </a:outerShdw>
              </a:effectLst>
              <a:latin typeface="Segoe" pitchFamily="34" charset="0"/>
            </a:endParaRPr>
          </a:p>
          <a:p>
            <a:pPr marL="0" lvl="1"/>
            <a:r>
              <a:rPr lang="zh-CN" altLang="en-US" sz="1600" dirty="0" smtClean="0">
                <a:effectLst>
                  <a:outerShdw blurRad="38100" dist="38100" dir="2700000" algn="tl">
                    <a:srgbClr val="000000">
                      <a:alpha val="43137"/>
                    </a:srgbClr>
                  </a:outerShdw>
                </a:effectLst>
                <a:latin typeface="Segoe" pitchFamily="34" charset="0"/>
              </a:rPr>
              <a:t>增强的</a:t>
            </a:r>
            <a:r>
              <a:rPr lang="en-US" sz="1600" dirty="0" smtClean="0">
                <a:effectLst>
                  <a:outerShdw blurRad="38100" dist="38100" dir="2700000" algn="tl">
                    <a:srgbClr val="000000">
                      <a:alpha val="43137"/>
                    </a:srgbClr>
                  </a:outerShdw>
                </a:effectLst>
                <a:latin typeface="Segoe" pitchFamily="34" charset="0"/>
              </a:rPr>
              <a:t>API &amp; </a:t>
            </a:r>
            <a:r>
              <a:rPr lang="zh-CN" altLang="en-US" sz="1600" dirty="0" smtClean="0">
                <a:effectLst>
                  <a:outerShdw blurRad="38100" dist="38100" dir="2700000" algn="tl">
                    <a:srgbClr val="000000">
                      <a:alpha val="43137"/>
                    </a:srgbClr>
                  </a:outerShdw>
                </a:effectLst>
                <a:latin typeface="Segoe" pitchFamily="34" charset="0"/>
              </a:rPr>
              <a:t>开发工具</a:t>
            </a:r>
            <a:endParaRPr lang="en-US" sz="1600" dirty="0" smtClean="0">
              <a:effectLst>
                <a:outerShdw blurRad="38100" dist="38100" dir="2700000" algn="tl">
                  <a:srgbClr val="000000">
                    <a:alpha val="43137"/>
                  </a:srgbClr>
                </a:outerShdw>
              </a:effectLst>
              <a:latin typeface="Segoe" pitchFamily="34" charset="0"/>
            </a:endParaRPr>
          </a:p>
        </p:txBody>
      </p:sp>
      <p:grpSp>
        <p:nvGrpSpPr>
          <p:cNvPr id="4" name="Group 35"/>
          <p:cNvGrpSpPr/>
          <p:nvPr/>
        </p:nvGrpSpPr>
        <p:grpSpPr>
          <a:xfrm>
            <a:off x="391884" y="5388590"/>
            <a:ext cx="855025" cy="855025"/>
            <a:chOff x="332507" y="1350938"/>
            <a:chExt cx="1024128" cy="1024128"/>
          </a:xfrm>
        </p:grpSpPr>
        <p:sp>
          <p:nvSpPr>
            <p:cNvPr id="37" name="Oval 36"/>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2" name="Rounded Rectangle 31"/>
          <p:cNvSpPr/>
          <p:nvPr/>
        </p:nvSpPr>
        <p:spPr>
          <a:xfrm>
            <a:off x="736270" y="4377283"/>
            <a:ext cx="8407730" cy="84595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运行在嵌入式设备上的性能</a:t>
            </a:r>
            <a:endParaRPr lang="en-US" sz="2400" dirty="0" smtClean="0">
              <a:effectLst>
                <a:outerShdw blurRad="38100" dist="38100" dir="2700000" algn="tl">
                  <a:srgbClr val="000000">
                    <a:alpha val="43137"/>
                  </a:srgbClr>
                </a:outerShdw>
              </a:effectLst>
              <a:latin typeface="Segoe" pitchFamily="34" charset="0"/>
            </a:endParaRPr>
          </a:p>
          <a:p>
            <a:pPr marL="0" lvl="1"/>
            <a:r>
              <a:rPr lang="zh-CN" altLang="en-US" sz="1600" dirty="0" smtClean="0">
                <a:effectLst>
                  <a:outerShdw blurRad="38100" dist="38100" dir="2700000" algn="tl">
                    <a:srgbClr val="000000">
                      <a:alpha val="43137"/>
                    </a:srgbClr>
                  </a:outerShdw>
                </a:effectLst>
                <a:latin typeface="Segoe" pitchFamily="34" charset="0"/>
              </a:rPr>
              <a:t>能够符合嵌入式设备硬件的性能要求</a:t>
            </a:r>
            <a:endParaRPr lang="en-US" sz="1600" dirty="0" smtClean="0">
              <a:effectLst>
                <a:outerShdw blurRad="38100" dist="38100" dir="2700000" algn="tl">
                  <a:srgbClr val="000000">
                    <a:alpha val="43137"/>
                  </a:srgbClr>
                </a:outerShdw>
              </a:effectLst>
              <a:latin typeface="Segoe" pitchFamily="34" charset="0"/>
            </a:endParaRPr>
          </a:p>
        </p:txBody>
      </p:sp>
      <p:grpSp>
        <p:nvGrpSpPr>
          <p:cNvPr id="7" name="Group 38"/>
          <p:cNvGrpSpPr/>
          <p:nvPr/>
        </p:nvGrpSpPr>
        <p:grpSpPr>
          <a:xfrm>
            <a:off x="391884" y="4372749"/>
            <a:ext cx="855025" cy="855025"/>
            <a:chOff x="332507" y="1350938"/>
            <a:chExt cx="1024128" cy="1024128"/>
          </a:xfrm>
        </p:grpSpPr>
        <p:sp>
          <p:nvSpPr>
            <p:cNvPr id="40" name="Oval 39"/>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3" name="Rounded Rectangle 32"/>
          <p:cNvSpPr/>
          <p:nvPr/>
        </p:nvSpPr>
        <p:spPr>
          <a:xfrm>
            <a:off x="736270" y="3361443"/>
            <a:ext cx="8407730" cy="84595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基于标准的微软技术</a:t>
            </a:r>
            <a:endParaRPr lang="en-US" sz="2400" dirty="0" smtClean="0">
              <a:effectLst>
                <a:outerShdw blurRad="38100" dist="38100" dir="2700000" algn="tl">
                  <a:srgbClr val="000000">
                    <a:alpha val="43137"/>
                  </a:srgbClr>
                </a:outerShdw>
              </a:effectLst>
              <a:latin typeface="Segoe" pitchFamily="34" charset="0"/>
            </a:endParaRPr>
          </a:p>
          <a:p>
            <a:pPr marL="0" lvl="1"/>
            <a:r>
              <a:rPr lang="zh-CN" altLang="en-US" sz="1600" dirty="0" smtClean="0">
                <a:effectLst>
                  <a:outerShdw blurRad="38100" dist="38100" dir="2700000" algn="tl">
                    <a:srgbClr val="000000">
                      <a:alpha val="43137"/>
                    </a:srgbClr>
                  </a:outerShdw>
                </a:effectLst>
                <a:latin typeface="Segoe" pitchFamily="34" charset="0"/>
              </a:rPr>
              <a:t>使用已有的技术和生态系统</a:t>
            </a:r>
            <a:endParaRPr lang="en-US" sz="1600" dirty="0" smtClean="0">
              <a:effectLst>
                <a:outerShdw blurRad="38100" dist="38100" dir="2700000" algn="tl">
                  <a:srgbClr val="000000">
                    <a:alpha val="43137"/>
                  </a:srgbClr>
                </a:outerShdw>
              </a:effectLst>
              <a:latin typeface="Segoe" pitchFamily="34" charset="0"/>
            </a:endParaRPr>
          </a:p>
        </p:txBody>
      </p:sp>
      <p:grpSp>
        <p:nvGrpSpPr>
          <p:cNvPr id="8" name="Group 41"/>
          <p:cNvGrpSpPr/>
          <p:nvPr/>
        </p:nvGrpSpPr>
        <p:grpSpPr>
          <a:xfrm>
            <a:off x="391884" y="3356909"/>
            <a:ext cx="855025" cy="855025"/>
            <a:chOff x="332507" y="1350938"/>
            <a:chExt cx="1024128" cy="1024128"/>
          </a:xfrm>
        </p:grpSpPr>
        <p:sp>
          <p:nvSpPr>
            <p:cNvPr id="43" name="Oval 42"/>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4" name="Rounded Rectangle 33"/>
          <p:cNvSpPr/>
          <p:nvPr/>
        </p:nvSpPr>
        <p:spPr>
          <a:xfrm>
            <a:off x="736270" y="2345603"/>
            <a:ext cx="8407730" cy="84595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支持 </a:t>
            </a:r>
            <a:r>
              <a:rPr lang="en-US" sz="2400" dirty="0" smtClean="0">
                <a:effectLst>
                  <a:outerShdw blurRad="38100" dist="38100" dir="2700000" algn="tl">
                    <a:srgbClr val="000000">
                      <a:alpha val="43137"/>
                    </a:srgbClr>
                  </a:outerShdw>
                </a:effectLst>
                <a:latin typeface="Segoe" pitchFamily="34" charset="0"/>
              </a:rPr>
              <a:t>Designer / Developer </a:t>
            </a:r>
            <a:r>
              <a:rPr lang="zh-CN" altLang="en-US" sz="2400" dirty="0" smtClean="0">
                <a:effectLst>
                  <a:outerShdw blurRad="38100" dist="38100" dir="2700000" algn="tl">
                    <a:srgbClr val="000000">
                      <a:alpha val="43137"/>
                    </a:srgbClr>
                  </a:outerShdw>
                </a:effectLst>
                <a:latin typeface="Segoe" pitchFamily="34" charset="0"/>
              </a:rPr>
              <a:t>开发模式</a:t>
            </a:r>
            <a:endParaRPr lang="en-US" sz="2400" dirty="0" smtClean="0">
              <a:effectLst>
                <a:outerShdw blurRad="38100" dist="38100" dir="2700000" algn="tl">
                  <a:srgbClr val="000000">
                    <a:alpha val="43137"/>
                  </a:srgbClr>
                </a:outerShdw>
              </a:effectLst>
              <a:latin typeface="Segoe" pitchFamily="34" charset="0"/>
            </a:endParaRPr>
          </a:p>
          <a:p>
            <a:pPr marL="0" lvl="1"/>
            <a:r>
              <a:rPr lang="en-US" sz="1600" dirty="0" smtClean="0">
                <a:effectLst>
                  <a:outerShdw blurRad="38100" dist="38100" dir="2700000" algn="tl">
                    <a:srgbClr val="000000">
                      <a:alpha val="43137"/>
                    </a:srgbClr>
                  </a:outerShdw>
                </a:effectLst>
                <a:latin typeface="Segoe" pitchFamily="34" charset="0"/>
              </a:rPr>
              <a:t>Designers </a:t>
            </a:r>
            <a:r>
              <a:rPr lang="zh-CN" altLang="en-US" sz="1600" dirty="0" smtClean="0">
                <a:effectLst>
                  <a:outerShdw blurRad="38100" dist="38100" dir="2700000" algn="tl">
                    <a:srgbClr val="000000">
                      <a:alpha val="43137"/>
                    </a:srgbClr>
                  </a:outerShdw>
                </a:effectLst>
                <a:latin typeface="Segoe" pitchFamily="34" charset="0"/>
              </a:rPr>
              <a:t>专注于设计</a:t>
            </a:r>
            <a:r>
              <a:rPr lang="en-US" altLang="zh-CN" sz="1600" dirty="0" smtClean="0">
                <a:effectLst>
                  <a:outerShdw blurRad="38100" dist="38100" dir="2700000" algn="tl">
                    <a:srgbClr val="000000">
                      <a:alpha val="43137"/>
                    </a:srgbClr>
                  </a:outerShdw>
                </a:effectLst>
                <a:latin typeface="Segoe" pitchFamily="34" charset="0"/>
              </a:rPr>
              <a:t>UX</a:t>
            </a:r>
            <a:r>
              <a:rPr lang="en-US" sz="1600" dirty="0" smtClean="0">
                <a:effectLst>
                  <a:outerShdw blurRad="38100" dist="38100" dir="2700000" algn="tl">
                    <a:srgbClr val="000000">
                      <a:alpha val="43137"/>
                    </a:srgbClr>
                  </a:outerShdw>
                </a:effectLst>
                <a:latin typeface="Segoe" pitchFamily="34" charset="0"/>
              </a:rPr>
              <a:t>, Developers </a:t>
            </a:r>
            <a:r>
              <a:rPr lang="zh-CN" altLang="en-US" sz="1600" dirty="0" smtClean="0">
                <a:effectLst>
                  <a:outerShdw blurRad="38100" dist="38100" dir="2700000" algn="tl">
                    <a:srgbClr val="000000">
                      <a:alpha val="43137"/>
                    </a:srgbClr>
                  </a:outerShdw>
                </a:effectLst>
                <a:latin typeface="Segoe" pitchFamily="34" charset="0"/>
              </a:rPr>
              <a:t>专注开发业务逻辑</a:t>
            </a:r>
            <a:endParaRPr lang="en-US" sz="1600" dirty="0" smtClean="0">
              <a:effectLst>
                <a:outerShdw blurRad="38100" dist="38100" dir="2700000" algn="tl">
                  <a:srgbClr val="000000">
                    <a:alpha val="43137"/>
                  </a:srgbClr>
                </a:outerShdw>
              </a:effectLst>
              <a:latin typeface="Segoe" pitchFamily="34" charset="0"/>
            </a:endParaRPr>
          </a:p>
        </p:txBody>
      </p:sp>
      <p:grpSp>
        <p:nvGrpSpPr>
          <p:cNvPr id="9" name="Group 44"/>
          <p:cNvGrpSpPr/>
          <p:nvPr/>
        </p:nvGrpSpPr>
        <p:grpSpPr>
          <a:xfrm>
            <a:off x="391884" y="2341069"/>
            <a:ext cx="855025" cy="855025"/>
            <a:chOff x="332507" y="1350938"/>
            <a:chExt cx="1024128" cy="1024128"/>
          </a:xfrm>
        </p:grpSpPr>
        <p:sp>
          <p:nvSpPr>
            <p:cNvPr id="46" name="Oval 45"/>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2050" name="Picture 2" descr="C:\Documents and Settings\Pennie\My Documents\ACERDATA (D)\Pennie's documents\MS Image\Shapes and Graphics\Windows_Vista_Icons_ for_Marketing_use\Users.png"/>
          <p:cNvPicPr>
            <a:picLocks noChangeAspect="1" noChangeArrowheads="1"/>
          </p:cNvPicPr>
          <p:nvPr/>
        </p:nvPicPr>
        <p:blipFill>
          <a:blip r:embed="rId3" cstate="print"/>
          <a:srcRect/>
          <a:stretch>
            <a:fillRect/>
          </a:stretch>
        </p:blipFill>
        <p:spPr bwMode="auto">
          <a:xfrm>
            <a:off x="526474" y="1438220"/>
            <a:ext cx="589807" cy="589807"/>
          </a:xfrm>
          <a:prstGeom prst="rect">
            <a:avLst/>
          </a:prstGeom>
          <a:noFill/>
        </p:spPr>
      </p:pic>
      <p:grpSp>
        <p:nvGrpSpPr>
          <p:cNvPr id="10" name="Group 56"/>
          <p:cNvGrpSpPr/>
          <p:nvPr/>
        </p:nvGrpSpPr>
        <p:grpSpPr>
          <a:xfrm>
            <a:off x="475621" y="2499360"/>
            <a:ext cx="684043" cy="495977"/>
            <a:chOff x="-2339371" y="2182368"/>
            <a:chExt cx="1743388" cy="1264073"/>
          </a:xfrm>
        </p:grpSpPr>
        <p:pic>
          <p:nvPicPr>
            <p:cNvPr id="2051" name="Picture 3" descr="C:\Documents and Settings\Pennie\My Documents\ACERDATA (D)\Pennie's documents\MS Image\Shapes and Graphics\Windows_Vista_Icons_ for_Marketing_use\Vista Icons off the web\explorer.exe_I0064_0409.png"/>
            <p:cNvPicPr>
              <a:picLocks noChangeAspect="1" noChangeArrowheads="1"/>
            </p:cNvPicPr>
            <p:nvPr/>
          </p:nvPicPr>
          <p:blipFill>
            <a:blip r:embed="rId4" cstate="print"/>
            <a:srcRect/>
            <a:stretch>
              <a:fillRect/>
            </a:stretch>
          </p:blipFill>
          <p:spPr bwMode="auto">
            <a:xfrm>
              <a:off x="-1775481" y="2182368"/>
              <a:ext cx="1179498" cy="1179498"/>
            </a:xfrm>
            <a:prstGeom prst="rect">
              <a:avLst/>
            </a:prstGeom>
            <a:noFill/>
          </p:spPr>
        </p:pic>
        <p:pic>
          <p:nvPicPr>
            <p:cNvPr id="2053" name="Picture 5" descr="C:\Documents and Settings\Pennie\My Documents\ACERDATA (D)\Pennie's documents\MS Image\Shapes and Graphics\Windows_Vista_Icons_ for_Marketing_use\GenericUser.png"/>
            <p:cNvPicPr>
              <a:picLocks noChangeAspect="1" noChangeArrowheads="1"/>
            </p:cNvPicPr>
            <p:nvPr/>
          </p:nvPicPr>
          <p:blipFill>
            <a:blip r:embed="rId5" cstate="print"/>
            <a:srcRect/>
            <a:stretch>
              <a:fillRect/>
            </a:stretch>
          </p:blipFill>
          <p:spPr bwMode="auto">
            <a:xfrm flipH="1">
              <a:off x="-2339371" y="2261072"/>
              <a:ext cx="974024" cy="1185369"/>
            </a:xfrm>
            <a:prstGeom prst="rect">
              <a:avLst/>
            </a:prstGeom>
            <a:noFill/>
          </p:spPr>
        </p:pic>
      </p:grpSp>
      <p:grpSp>
        <p:nvGrpSpPr>
          <p:cNvPr id="13" name="Group 59"/>
          <p:cNvGrpSpPr/>
          <p:nvPr/>
        </p:nvGrpSpPr>
        <p:grpSpPr>
          <a:xfrm>
            <a:off x="512064" y="4526280"/>
            <a:ext cx="633808" cy="521208"/>
            <a:chOff x="2966292" y="3241842"/>
            <a:chExt cx="2312844" cy="1901952"/>
          </a:xfrm>
        </p:grpSpPr>
        <p:pic>
          <p:nvPicPr>
            <p:cNvPr id="2054" name="Picture 6" descr="C:\Documents and Settings\Pennie\My Documents\ACERDATA (D)\Pennie's documents\MS Image\Shapes and Graphics\Windows_Vista_Icons_ for_Marketing_use\Vista Icons off the web\wpd_ci.dll_I0064_0409.png"/>
            <p:cNvPicPr>
              <a:picLocks noChangeAspect="1" noChangeArrowheads="1"/>
            </p:cNvPicPr>
            <p:nvPr/>
          </p:nvPicPr>
          <p:blipFill>
            <a:blip r:embed="rId6" cstate="print"/>
            <a:srcRect/>
            <a:stretch>
              <a:fillRect/>
            </a:stretch>
          </p:blipFill>
          <p:spPr bwMode="auto">
            <a:xfrm>
              <a:off x="3925826" y="3790480"/>
              <a:ext cx="1353310" cy="1353314"/>
            </a:xfrm>
            <a:prstGeom prst="rect">
              <a:avLst/>
            </a:prstGeom>
            <a:noFill/>
          </p:spPr>
        </p:pic>
        <p:pic>
          <p:nvPicPr>
            <p:cNvPr id="2055" name="Picture 7" descr="C:\Documents and Settings\Pennie\My Documents\ACERDATA (D)\Pennie's documents\MS Image\Shapes and Graphics\Windows_Vista_Icons_ for_Marketing_use\Vista Icons off the web\perfmon.exe_I0069_0409.png"/>
            <p:cNvPicPr>
              <a:picLocks noChangeAspect="1" noChangeArrowheads="1"/>
            </p:cNvPicPr>
            <p:nvPr/>
          </p:nvPicPr>
          <p:blipFill>
            <a:blip r:embed="rId7" cstate="print"/>
            <a:srcRect/>
            <a:stretch>
              <a:fillRect/>
            </a:stretch>
          </p:blipFill>
          <p:spPr bwMode="auto">
            <a:xfrm>
              <a:off x="2966292" y="3241842"/>
              <a:ext cx="1572769" cy="1572768"/>
            </a:xfrm>
            <a:prstGeom prst="rect">
              <a:avLst/>
            </a:prstGeom>
            <a:noFill/>
          </p:spPr>
        </p:pic>
      </p:grpSp>
      <p:pic>
        <p:nvPicPr>
          <p:cNvPr id="2056" name="Picture 8" descr="C:\Documents and Settings\Pennie\My Documents\ACERDATA (D)\Pennie's documents\MS Image\Shapes and Graphics\Arrows - arrow\Straight\big sectioned arrow.png"/>
          <p:cNvPicPr>
            <a:picLocks noChangeAspect="1" noChangeArrowheads="1"/>
          </p:cNvPicPr>
          <p:nvPr/>
        </p:nvPicPr>
        <p:blipFill>
          <a:blip r:embed="rId8" cstate="print"/>
          <a:srcRect/>
          <a:stretch>
            <a:fillRect/>
          </a:stretch>
        </p:blipFill>
        <p:spPr bwMode="auto">
          <a:xfrm>
            <a:off x="487680" y="5603086"/>
            <a:ext cx="637195" cy="515964"/>
          </a:xfrm>
          <a:prstGeom prst="rect">
            <a:avLst/>
          </a:prstGeom>
          <a:noFill/>
        </p:spPr>
      </p:pic>
      <p:pic>
        <p:nvPicPr>
          <p:cNvPr id="2057" name="Picture 9" descr="C:\Documents and Settings\Pennie\My Documents\ACERDATA (D)\Pennie's documents\MS Image\Boxshot_Logo\MICROSOFT\mslogo_black.png"/>
          <p:cNvPicPr>
            <a:picLocks noChangeAspect="1" noChangeArrowheads="1"/>
          </p:cNvPicPr>
          <p:nvPr/>
        </p:nvPicPr>
        <p:blipFill>
          <a:blip r:embed="rId9" cstate="print"/>
          <a:srcRect/>
          <a:stretch>
            <a:fillRect/>
          </a:stretch>
        </p:blipFill>
        <p:spPr bwMode="auto">
          <a:xfrm>
            <a:off x="483681" y="3718560"/>
            <a:ext cx="694467" cy="11372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8" name="Rounded Rectangle 27"/>
          <p:cNvSpPr/>
          <p:nvPr/>
        </p:nvSpPr>
        <p:spPr>
          <a:xfrm>
            <a:off x="104490" y="1305994"/>
            <a:ext cx="8935021" cy="5552006"/>
          </a:xfrm>
          <a:prstGeom prst="roundRect">
            <a:avLst>
              <a:gd name="adj" fmla="val 10262"/>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endParaRPr lang="en-US" sz="2400" dirty="0" smtClean="0">
              <a:effectLst>
                <a:outerShdw blurRad="38100" dist="38100" dir="2700000" algn="tl">
                  <a:srgbClr val="000000">
                    <a:alpha val="43137"/>
                  </a:srgbClr>
                </a:outerShdw>
              </a:effectLst>
              <a:latin typeface="Segoe" pitchFamily="34" charset="0"/>
            </a:endParaRPr>
          </a:p>
        </p:txBody>
      </p:sp>
      <p:sp>
        <p:nvSpPr>
          <p:cNvPr id="20481" name="Title 1"/>
          <p:cNvSpPr>
            <a:spLocks noGrp="1"/>
          </p:cNvSpPr>
          <p:nvPr>
            <p:ph type="title"/>
          </p:nvPr>
        </p:nvSpPr>
        <p:spPr/>
        <p:txBody>
          <a:bodyPr/>
          <a:lstStyle/>
          <a:p>
            <a:r>
              <a:rPr lang="zh-CN" altLang="en-US" sz="3600" dirty="0" smtClean="0"/>
              <a:t>新的设计模式</a:t>
            </a:r>
            <a:r>
              <a:rPr lang="en-US" sz="3600" dirty="0" smtClean="0"/>
              <a:t> </a:t>
            </a:r>
          </a:p>
        </p:txBody>
      </p:sp>
      <p:sp>
        <p:nvSpPr>
          <p:cNvPr id="26" name="Rectangle 25"/>
          <p:cNvSpPr/>
          <p:nvPr/>
        </p:nvSpPr>
        <p:spPr bwMode="white">
          <a:xfrm>
            <a:off x="2949600" y="1410197"/>
            <a:ext cx="3244799" cy="424732"/>
          </a:xfrm>
          <a:prstGeom prst="rect">
            <a:avLst/>
          </a:prstGeom>
        </p:spPr>
        <p:txBody>
          <a:bodyPr wrap="none">
            <a:spAutoFit/>
          </a:bodyPr>
          <a:lstStyle/>
          <a:p>
            <a:pPr algn="ctr">
              <a:lnSpc>
                <a:spcPct val="90000"/>
              </a:lnSpc>
              <a:spcBef>
                <a:spcPts val="1200"/>
              </a:spcBef>
            </a:pPr>
            <a:r>
              <a:rPr lang="zh-CN" altLang="en-US" sz="2400" b="1" dirty="0" smtClean="0">
                <a:gradFill flip="none" rotWithShape="1">
                  <a:gsLst>
                    <a:gs pos="0">
                      <a:schemeClr val="accent1">
                        <a:tint val="66000"/>
                        <a:satMod val="160000"/>
                      </a:schemeClr>
                    </a:gs>
                    <a:gs pos="50000">
                      <a:schemeClr val="bg1"/>
                    </a:gs>
                    <a:gs pos="100000">
                      <a:schemeClr val="bg1"/>
                    </a:gs>
                  </a:gsLst>
                  <a:lin ang="16200000" scaled="1"/>
                  <a:tileRect/>
                </a:gradFill>
                <a:latin typeface="Segoe" pitchFamily="34" charset="0"/>
              </a:rPr>
              <a:t>嵌入式设备的 </a:t>
            </a:r>
            <a:r>
              <a:rPr lang="en-US" sz="2400" b="1" dirty="0" smtClean="0">
                <a:gradFill flip="none" rotWithShape="1">
                  <a:gsLst>
                    <a:gs pos="0">
                      <a:schemeClr val="accent1">
                        <a:tint val="66000"/>
                        <a:satMod val="160000"/>
                      </a:schemeClr>
                    </a:gs>
                    <a:gs pos="50000">
                      <a:schemeClr val="bg1"/>
                    </a:gs>
                    <a:gs pos="100000">
                      <a:schemeClr val="bg1"/>
                    </a:gs>
                  </a:gsLst>
                  <a:lin ang="16200000" scaled="1"/>
                  <a:tileRect/>
                </a:gradFill>
                <a:latin typeface="Segoe" pitchFamily="34" charset="0"/>
              </a:rPr>
              <a:t>UX </a:t>
            </a:r>
            <a:r>
              <a:rPr lang="zh-CN" altLang="en-US" sz="2400" b="1" dirty="0" smtClean="0">
                <a:gradFill flip="none" rotWithShape="1">
                  <a:gsLst>
                    <a:gs pos="0">
                      <a:schemeClr val="accent1">
                        <a:tint val="66000"/>
                        <a:satMod val="160000"/>
                      </a:schemeClr>
                    </a:gs>
                    <a:gs pos="50000">
                      <a:schemeClr val="bg1"/>
                    </a:gs>
                    <a:gs pos="100000">
                      <a:schemeClr val="bg1"/>
                    </a:gs>
                  </a:gsLst>
                  <a:lin ang="16200000" scaled="1"/>
                  <a:tileRect/>
                </a:gradFill>
                <a:latin typeface="Segoe" pitchFamily="34" charset="0"/>
              </a:rPr>
              <a:t>开发</a:t>
            </a:r>
            <a:endParaRPr lang="en-US" sz="2400" b="1" dirty="0" smtClean="0">
              <a:gradFill flip="none" rotWithShape="1">
                <a:gsLst>
                  <a:gs pos="0">
                    <a:schemeClr val="accent1">
                      <a:tint val="66000"/>
                      <a:satMod val="160000"/>
                    </a:schemeClr>
                  </a:gs>
                  <a:gs pos="50000">
                    <a:schemeClr val="bg1"/>
                  </a:gs>
                  <a:gs pos="100000">
                    <a:schemeClr val="bg1"/>
                  </a:gs>
                </a:gsLst>
                <a:lin ang="16200000" scaled="1"/>
                <a:tileRect/>
              </a:gradFill>
              <a:latin typeface="Segoe" pitchFamily="34" charset="0"/>
            </a:endParaRPr>
          </a:p>
        </p:txBody>
      </p:sp>
      <p:sp>
        <p:nvSpPr>
          <p:cNvPr id="40" name="Rectangle 39"/>
          <p:cNvSpPr/>
          <p:nvPr/>
        </p:nvSpPr>
        <p:spPr bwMode="white">
          <a:xfrm>
            <a:off x="3729819" y="1951479"/>
            <a:ext cx="45720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solidFill>
                  <a:schemeClr val="bg1">
                    <a:lumMod val="85000"/>
                  </a:schemeClr>
                </a:solidFill>
                <a:latin typeface="Segoe" pitchFamily="34" charset="0"/>
              </a:rPr>
              <a:t>Silverlight For Windows Embedded</a:t>
            </a:r>
          </a:p>
        </p:txBody>
      </p:sp>
      <p:sp>
        <p:nvSpPr>
          <p:cNvPr id="33" name="Rounded Rectangle 32"/>
          <p:cNvSpPr/>
          <p:nvPr/>
        </p:nvSpPr>
        <p:spPr>
          <a:xfrm>
            <a:off x="3111335" y="2486016"/>
            <a:ext cx="5928178" cy="820277"/>
          </a:xfrm>
          <a:prstGeom prst="roundRect">
            <a:avLst>
              <a:gd name="adj" fmla="val 0"/>
            </a:avLst>
          </a:prstGeom>
          <a:gradFill flip="none" rotWithShape="1">
            <a:gsLst>
              <a:gs pos="0">
                <a:schemeClr val="accent1">
                  <a:shade val="30000"/>
                  <a:satMod val="115000"/>
                  <a:alpha val="0"/>
                </a:schemeClr>
              </a:gs>
              <a:gs pos="50000">
                <a:schemeClr val="accent1">
                  <a:alpha val="65000"/>
                </a:schemeClr>
              </a:gs>
              <a:gs pos="100000">
                <a:schemeClr val="accent1"/>
              </a:gs>
            </a:gsLst>
            <a:lin ang="0" scaled="1"/>
            <a:tileRect/>
          </a:gradFill>
          <a:ln w="9525" cap="rnd">
            <a:gradFill flip="none" rotWithShape="1">
              <a:gsLst>
                <a:gs pos="0">
                  <a:schemeClr val="accent1">
                    <a:tint val="66000"/>
                    <a:satMod val="160000"/>
                    <a:alpha val="0"/>
                  </a:schemeClr>
                </a:gs>
                <a:gs pos="37000">
                  <a:schemeClr val="accent1">
                    <a:lumMod val="40000"/>
                    <a:lumOff val="60000"/>
                    <a:alpha val="52000"/>
                  </a:schemeClr>
                </a:gs>
                <a:gs pos="100000">
                  <a:schemeClr val="accent1">
                    <a:tint val="23500"/>
                    <a:satMod val="16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nSpc>
                <a:spcPct val="90000"/>
              </a:lnSpc>
              <a:spcBef>
                <a:spcPts val="1200"/>
              </a:spcBef>
            </a:pPr>
            <a:r>
              <a:rPr lang="zh-CN" altLang="en-US" sz="2000" dirty="0" smtClean="0">
                <a:solidFill>
                  <a:schemeClr val="bg1"/>
                </a:solidFill>
                <a:effectLst>
                  <a:outerShdw blurRad="38100" dist="38100" dir="2700000" algn="tl">
                    <a:srgbClr val="000000">
                      <a:alpha val="43137"/>
                    </a:srgbClr>
                  </a:outerShdw>
                </a:effectLst>
                <a:latin typeface="Segoe" pitchFamily="34" charset="0"/>
              </a:rPr>
              <a:t>引人注目的原型和</a:t>
            </a:r>
            <a:r>
              <a:rPr lang="en-US" altLang="zh-CN" sz="2000" dirty="0" smtClean="0">
                <a:solidFill>
                  <a:schemeClr val="bg1"/>
                </a:solidFill>
                <a:effectLst>
                  <a:outerShdw blurRad="38100" dist="38100" dir="2700000" algn="tl">
                    <a:srgbClr val="000000">
                      <a:alpha val="43137"/>
                    </a:srgbClr>
                  </a:outerShdw>
                </a:effectLst>
                <a:latin typeface="Segoe" pitchFamily="34" charset="0"/>
              </a:rPr>
              <a:t>UX</a:t>
            </a:r>
            <a:r>
              <a:rPr lang="zh-CN" altLang="en-US" sz="2000" dirty="0" smtClean="0">
                <a:solidFill>
                  <a:schemeClr val="bg1"/>
                </a:solidFill>
                <a:effectLst>
                  <a:outerShdw blurRad="38100" dist="38100" dir="2700000" algn="tl">
                    <a:srgbClr val="000000">
                      <a:alpha val="43137"/>
                    </a:srgbClr>
                  </a:outerShdw>
                </a:effectLst>
                <a:latin typeface="Segoe" pitchFamily="34" charset="0"/>
              </a:rPr>
              <a:t>开发效率</a:t>
            </a:r>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a:xfrm>
            <a:off x="3111335" y="3578197"/>
            <a:ext cx="5928178" cy="820277"/>
          </a:xfrm>
          <a:prstGeom prst="roundRect">
            <a:avLst>
              <a:gd name="adj" fmla="val 0"/>
            </a:avLst>
          </a:prstGeom>
          <a:gradFill flip="none" rotWithShape="1">
            <a:gsLst>
              <a:gs pos="0">
                <a:schemeClr val="accent1">
                  <a:shade val="30000"/>
                  <a:satMod val="115000"/>
                  <a:alpha val="0"/>
                </a:schemeClr>
              </a:gs>
              <a:gs pos="50000">
                <a:schemeClr val="accent1">
                  <a:alpha val="65000"/>
                </a:schemeClr>
              </a:gs>
              <a:gs pos="100000">
                <a:schemeClr val="accent1"/>
              </a:gs>
            </a:gsLst>
            <a:lin ang="0" scaled="1"/>
            <a:tileRect/>
          </a:gradFill>
          <a:ln w="9525" cap="rnd">
            <a:gradFill flip="none" rotWithShape="1">
              <a:gsLst>
                <a:gs pos="0">
                  <a:schemeClr val="accent1">
                    <a:tint val="66000"/>
                    <a:satMod val="160000"/>
                    <a:alpha val="0"/>
                  </a:schemeClr>
                </a:gs>
                <a:gs pos="37000">
                  <a:schemeClr val="accent1">
                    <a:lumMod val="40000"/>
                    <a:lumOff val="60000"/>
                    <a:alpha val="52000"/>
                  </a:schemeClr>
                </a:gs>
                <a:gs pos="100000">
                  <a:schemeClr val="accent1">
                    <a:tint val="23500"/>
                    <a:satMod val="16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nSpc>
                <a:spcPct val="90000"/>
              </a:lnSpc>
              <a:spcBef>
                <a:spcPts val="1200"/>
              </a:spcBef>
            </a:pPr>
            <a:r>
              <a:rPr lang="zh-CN" altLang="en-US" sz="2000" dirty="0" smtClean="0">
                <a:solidFill>
                  <a:schemeClr val="bg1"/>
                </a:solidFill>
                <a:effectLst>
                  <a:outerShdw blurRad="38100" dist="38100" dir="2700000" algn="tl">
                    <a:srgbClr val="000000">
                      <a:alpha val="43137"/>
                    </a:srgbClr>
                  </a:outerShdw>
                </a:effectLst>
                <a:latin typeface="Segoe" pitchFamily="34" charset="0"/>
              </a:rPr>
              <a:t>将</a:t>
            </a:r>
            <a:r>
              <a:rPr lang="en-US" altLang="zh-CN" sz="2000" dirty="0" smtClean="0">
                <a:solidFill>
                  <a:schemeClr val="bg1"/>
                </a:solidFill>
                <a:effectLst>
                  <a:outerShdw blurRad="38100" dist="38100" dir="2700000" algn="tl">
                    <a:srgbClr val="000000">
                      <a:alpha val="43137"/>
                    </a:srgbClr>
                  </a:outerShdw>
                </a:effectLst>
                <a:latin typeface="Segoe" pitchFamily="34" charset="0"/>
              </a:rPr>
              <a:t>UX</a:t>
            </a:r>
            <a:r>
              <a:rPr lang="zh-CN" altLang="en-US" sz="2000" dirty="0" smtClean="0">
                <a:solidFill>
                  <a:schemeClr val="bg1"/>
                </a:solidFill>
                <a:effectLst>
                  <a:outerShdw blurRad="38100" dist="38100" dir="2700000" algn="tl">
                    <a:srgbClr val="000000">
                      <a:alpha val="43137"/>
                    </a:srgbClr>
                  </a:outerShdw>
                </a:effectLst>
                <a:latin typeface="Segoe" pitchFamily="34" charset="0"/>
              </a:rPr>
              <a:t>设计和程序开发流程分离</a:t>
            </a:r>
            <a:r>
              <a:rPr lang="en-US" sz="2000" dirty="0" smtClean="0">
                <a:solidFill>
                  <a:schemeClr val="bg1"/>
                </a:solidFill>
                <a:effectLst>
                  <a:outerShdw blurRad="38100" dist="38100" dir="2700000" algn="tl">
                    <a:srgbClr val="000000">
                      <a:alpha val="43137"/>
                    </a:srgbClr>
                  </a:outerShdw>
                </a:effectLst>
                <a:latin typeface="Segoe" pitchFamily="34" charset="0"/>
              </a:rPr>
              <a:t> </a:t>
            </a:r>
          </a:p>
        </p:txBody>
      </p:sp>
      <p:sp>
        <p:nvSpPr>
          <p:cNvPr id="35" name="Rounded Rectangle 34"/>
          <p:cNvSpPr/>
          <p:nvPr/>
        </p:nvSpPr>
        <p:spPr>
          <a:xfrm>
            <a:off x="3111335" y="4670378"/>
            <a:ext cx="5928178" cy="820277"/>
          </a:xfrm>
          <a:prstGeom prst="roundRect">
            <a:avLst>
              <a:gd name="adj" fmla="val 0"/>
            </a:avLst>
          </a:prstGeom>
          <a:gradFill flip="none" rotWithShape="1">
            <a:gsLst>
              <a:gs pos="0">
                <a:schemeClr val="accent1">
                  <a:shade val="30000"/>
                  <a:satMod val="115000"/>
                  <a:alpha val="0"/>
                </a:schemeClr>
              </a:gs>
              <a:gs pos="50000">
                <a:schemeClr val="accent1">
                  <a:alpha val="65000"/>
                </a:schemeClr>
              </a:gs>
              <a:gs pos="100000">
                <a:schemeClr val="accent1"/>
              </a:gs>
            </a:gsLst>
            <a:lin ang="0" scaled="1"/>
            <a:tileRect/>
          </a:gradFill>
          <a:ln w="9525" cap="rnd">
            <a:gradFill flip="none" rotWithShape="1">
              <a:gsLst>
                <a:gs pos="0">
                  <a:schemeClr val="accent1">
                    <a:tint val="66000"/>
                    <a:satMod val="160000"/>
                    <a:alpha val="0"/>
                  </a:schemeClr>
                </a:gs>
                <a:gs pos="37000">
                  <a:schemeClr val="accent1">
                    <a:lumMod val="40000"/>
                    <a:lumOff val="60000"/>
                    <a:alpha val="52000"/>
                  </a:schemeClr>
                </a:gs>
                <a:gs pos="100000">
                  <a:schemeClr val="accent1">
                    <a:tint val="23500"/>
                    <a:satMod val="16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nSpc>
                <a:spcPct val="90000"/>
              </a:lnSpc>
              <a:spcBef>
                <a:spcPts val="1200"/>
              </a:spcBef>
            </a:pPr>
            <a:r>
              <a:rPr lang="zh-CN" altLang="en-US" sz="2000" dirty="0" smtClean="0">
                <a:solidFill>
                  <a:schemeClr val="bg1"/>
                </a:solidFill>
                <a:effectLst>
                  <a:outerShdw blurRad="38100" dist="38100" dir="2700000" algn="tl">
                    <a:srgbClr val="000000">
                      <a:alpha val="43137"/>
                    </a:srgbClr>
                  </a:outerShdw>
                </a:effectLst>
                <a:latin typeface="Segoe" pitchFamily="34" charset="0"/>
              </a:rPr>
              <a:t>设计实现度高，避免折中方案</a:t>
            </a:r>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a:xfrm>
            <a:off x="104490" y="2474142"/>
            <a:ext cx="3645725" cy="822960"/>
          </a:xfrm>
          <a:prstGeom prst="roundRect">
            <a:avLst/>
          </a:prstGeom>
          <a:gradFill flip="none" rotWithShape="1">
            <a:gsLst>
              <a:gs pos="0">
                <a:schemeClr val="accent1">
                  <a:lumMod val="50000"/>
                  <a:shade val="30000"/>
                  <a:satMod val="115000"/>
                  <a:alpha val="0"/>
                </a:schemeClr>
              </a:gs>
              <a:gs pos="50000">
                <a:schemeClr val="accent1">
                  <a:lumMod val="50000"/>
                  <a:shade val="67500"/>
                  <a:satMod val="115000"/>
                  <a:alpha val="67000"/>
                </a:schemeClr>
              </a:gs>
              <a:gs pos="100000">
                <a:schemeClr val="accent1">
                  <a:lumMod val="50000"/>
                  <a:shade val="100000"/>
                  <a:satMod val="115000"/>
                </a:schemeClr>
              </a:gs>
            </a:gsLst>
            <a:lin ang="0" scaled="1"/>
            <a:tileRect/>
          </a:gradFill>
          <a:ln>
            <a:noFill/>
          </a:ln>
          <a:effectLst>
            <a:outerShdw blurRad="184150" dist="241300" dir="11520000" sx="110000" sy="110000" algn="ctr">
              <a:srgbClr val="000000">
                <a:alpha val="18000"/>
              </a:srgbClr>
            </a:outerShdw>
          </a:effectLst>
          <a:scene3d>
            <a:camera prst="perspectiveFront" fov="5100000">
              <a:rot lat="0" lon="20099993" rev="0"/>
            </a:camera>
            <a:lightRig rig="flood" dir="t">
              <a:rot lat="0" lon="0" rev="13800000"/>
            </a:lightRig>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90000"/>
              </a:lnSpc>
              <a:spcBef>
                <a:spcPts val="1200"/>
              </a:spcBef>
            </a:pPr>
            <a:r>
              <a:rPr lang="zh-CN" altLang="en-US" dirty="0" smtClean="0">
                <a:solidFill>
                  <a:schemeClr val="bg1"/>
                </a:solidFill>
                <a:effectLst>
                  <a:outerShdw blurRad="38100" dist="38100" dir="2700000" algn="tl">
                    <a:srgbClr val="000000">
                      <a:alpha val="43137"/>
                    </a:srgbClr>
                  </a:outerShdw>
                </a:effectLst>
                <a:latin typeface="Segoe" pitchFamily="34" charset="0"/>
              </a:rPr>
              <a:t>耗时长</a:t>
            </a:r>
            <a:r>
              <a:rPr lang="en-US" dirty="0" smtClean="0">
                <a:solidFill>
                  <a:schemeClr val="bg1"/>
                </a:solidFill>
                <a:effectLst>
                  <a:outerShdw blurRad="38100" dist="38100" dir="2700000" algn="tl">
                    <a:srgbClr val="000000">
                      <a:alpha val="43137"/>
                    </a:srgbClr>
                  </a:outerShdw>
                </a:effectLst>
                <a:latin typeface="Segoe" pitchFamily="34" charset="0"/>
              </a:rPr>
              <a:t>, </a:t>
            </a:r>
            <a:r>
              <a:rPr lang="zh-CN" altLang="en-US" dirty="0" smtClean="0">
                <a:solidFill>
                  <a:schemeClr val="bg1"/>
                </a:solidFill>
                <a:effectLst>
                  <a:outerShdw blurRad="38100" dist="38100" dir="2700000" algn="tl">
                    <a:srgbClr val="000000">
                      <a:alpha val="43137"/>
                    </a:srgbClr>
                  </a:outerShdw>
                </a:effectLst>
                <a:latin typeface="Segoe" pitchFamily="34" charset="0"/>
              </a:rPr>
              <a:t>劳动强度大</a:t>
            </a:r>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104490" y="3677508"/>
            <a:ext cx="3645725" cy="822960"/>
          </a:xfrm>
          <a:prstGeom prst="roundRect">
            <a:avLst/>
          </a:prstGeom>
          <a:gradFill flip="none" rotWithShape="1">
            <a:gsLst>
              <a:gs pos="0">
                <a:schemeClr val="accent1">
                  <a:lumMod val="50000"/>
                  <a:shade val="30000"/>
                  <a:satMod val="115000"/>
                  <a:alpha val="0"/>
                </a:schemeClr>
              </a:gs>
              <a:gs pos="50000">
                <a:schemeClr val="accent1">
                  <a:lumMod val="50000"/>
                  <a:shade val="67500"/>
                  <a:satMod val="115000"/>
                  <a:alpha val="67000"/>
                </a:schemeClr>
              </a:gs>
              <a:gs pos="100000">
                <a:schemeClr val="accent1">
                  <a:lumMod val="50000"/>
                  <a:shade val="100000"/>
                  <a:satMod val="115000"/>
                </a:schemeClr>
              </a:gs>
            </a:gsLst>
            <a:lin ang="0" scaled="1"/>
            <a:tileRect/>
          </a:gradFill>
          <a:ln>
            <a:noFill/>
          </a:ln>
          <a:effectLst>
            <a:outerShdw blurRad="184150" dist="241300" dir="11520000" sx="110000" sy="110000" algn="ctr">
              <a:srgbClr val="000000">
                <a:alpha val="18000"/>
              </a:srgbClr>
            </a:outerShdw>
          </a:effectLst>
          <a:scene3d>
            <a:camera prst="perspectiveFront" fov="5100000">
              <a:rot lat="480000" lon="20099985" rev="0"/>
            </a:camera>
            <a:lightRig rig="flood" dir="t">
              <a:rot lat="0" lon="0" rev="13800000"/>
            </a:lightRig>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90000"/>
              </a:lnSpc>
              <a:spcBef>
                <a:spcPts val="1200"/>
              </a:spcBef>
            </a:pPr>
            <a:r>
              <a:rPr lang="zh-CN" altLang="en-US" dirty="0" smtClean="0">
                <a:solidFill>
                  <a:schemeClr val="bg1"/>
                </a:solidFill>
                <a:effectLst>
                  <a:outerShdw blurRad="38100" dist="38100" dir="2700000" algn="tl">
                    <a:srgbClr val="000000">
                      <a:alpha val="43137"/>
                    </a:srgbClr>
                  </a:outerShdw>
                </a:effectLst>
                <a:latin typeface="Segoe" pitchFamily="34" charset="0"/>
              </a:rPr>
              <a:t>开发人员重新实现设计</a:t>
            </a:r>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a:xfrm>
            <a:off x="104490" y="4880874"/>
            <a:ext cx="3645725" cy="822960"/>
          </a:xfrm>
          <a:prstGeom prst="roundRect">
            <a:avLst/>
          </a:prstGeom>
          <a:gradFill flip="none" rotWithShape="1">
            <a:gsLst>
              <a:gs pos="0">
                <a:schemeClr val="accent1">
                  <a:lumMod val="50000"/>
                  <a:shade val="30000"/>
                  <a:satMod val="115000"/>
                  <a:alpha val="0"/>
                </a:schemeClr>
              </a:gs>
              <a:gs pos="50000">
                <a:schemeClr val="accent1">
                  <a:lumMod val="50000"/>
                  <a:shade val="67500"/>
                  <a:satMod val="115000"/>
                  <a:alpha val="67000"/>
                </a:schemeClr>
              </a:gs>
              <a:gs pos="100000">
                <a:schemeClr val="accent1">
                  <a:lumMod val="50000"/>
                  <a:shade val="100000"/>
                  <a:satMod val="115000"/>
                </a:schemeClr>
              </a:gs>
            </a:gsLst>
            <a:lin ang="0" scaled="1"/>
            <a:tileRect/>
          </a:gradFill>
          <a:ln>
            <a:noFill/>
          </a:ln>
          <a:effectLst>
            <a:outerShdw blurRad="184150" dist="241300" dir="11520000" sx="110000" sy="110000" algn="ctr">
              <a:srgbClr val="000000">
                <a:alpha val="18000"/>
              </a:srgbClr>
            </a:outerShdw>
          </a:effectLst>
          <a:scene3d>
            <a:camera prst="perspectiveFront" fov="5100000">
              <a:rot lat="960000" lon="20099991" rev="0"/>
            </a:camera>
            <a:lightRig rig="flood" dir="t">
              <a:rot lat="0" lon="0" rev="13800000"/>
            </a:lightRig>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90000"/>
              </a:lnSpc>
              <a:spcBef>
                <a:spcPts val="1200"/>
              </a:spcBef>
            </a:pPr>
            <a:r>
              <a:rPr lang="zh-CN" altLang="en-US" dirty="0" smtClean="0">
                <a:solidFill>
                  <a:schemeClr val="bg1"/>
                </a:solidFill>
                <a:effectLst>
                  <a:outerShdw blurRad="38100" dist="38100" dir="2700000" algn="tl">
                    <a:srgbClr val="000000">
                      <a:alpha val="43137"/>
                    </a:srgbClr>
                  </a:outerShdw>
                </a:effectLst>
                <a:latin typeface="Segoe" pitchFamily="34" charset="0"/>
              </a:rPr>
              <a:t>设计无法实现</a:t>
            </a:r>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white">
          <a:xfrm>
            <a:off x="97536" y="1795272"/>
            <a:ext cx="3645725" cy="822960"/>
          </a:xfrm>
          <a:prstGeom prst="roundRect">
            <a:avLst/>
          </a:prstGeom>
          <a:noFill/>
          <a:ln>
            <a:noFill/>
          </a:ln>
          <a:effectLst>
            <a:outerShdw blurRad="184150" dist="241300" dir="11520000" sx="110000" sy="110000" algn="ctr">
              <a:srgbClr val="000000">
                <a:alpha val="18000"/>
              </a:srgbClr>
            </a:outerShdw>
          </a:effectLst>
          <a:scene3d>
            <a:camera prst="perspectiveFront" fov="5100000">
              <a:rot lat="21299999" lon="20099988" rev="0"/>
            </a:camera>
            <a:lightRig rig="flood" dir="t">
              <a:rot lat="0" lon="0" rev="13800000"/>
            </a:lightRig>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90000"/>
              </a:lnSpc>
              <a:spcBef>
                <a:spcPts val="1200"/>
              </a:spcBef>
            </a:pPr>
            <a:r>
              <a:rPr lang="zh-CN" altLang="en-US" sz="2000" b="1" dirty="0" smtClean="0">
                <a:solidFill>
                  <a:schemeClr val="bg1"/>
                </a:solidFill>
                <a:latin typeface="Segoe" pitchFamily="34" charset="0"/>
              </a:rPr>
              <a:t>传统的开发方式</a:t>
            </a:r>
            <a:endParaRPr lang="en-US" sz="2000" b="1" dirty="0" smtClean="0">
              <a:solidFill>
                <a:schemeClr val="bg1"/>
              </a:solidFill>
              <a:latin typeface="Segoe" pitchFamily="34" charset="0"/>
            </a:endParaRPr>
          </a:p>
        </p:txBody>
      </p:sp>
      <p:sp>
        <p:nvSpPr>
          <p:cNvPr id="42" name="Rectangle 41"/>
          <p:cNvSpPr/>
          <p:nvPr/>
        </p:nvSpPr>
        <p:spPr bwMode="white">
          <a:xfrm>
            <a:off x="3643307" y="5692707"/>
            <a:ext cx="5181022" cy="341632"/>
          </a:xfrm>
          <a:prstGeom prst="rect">
            <a:avLst/>
          </a:prstGeom>
        </p:spPr>
        <p:txBody>
          <a:bodyPr wrap="square">
            <a:spAutoFit/>
          </a:bodyPr>
          <a:lstStyle/>
          <a:p>
            <a:pPr lvl="0" fontAlgn="auto">
              <a:lnSpc>
                <a:spcPct val="90000"/>
              </a:lnSpc>
              <a:spcBef>
                <a:spcPct val="20000"/>
              </a:spcBef>
              <a:spcAft>
                <a:spcPts val="0"/>
              </a:spcAft>
              <a:defRPr/>
            </a:pPr>
            <a:r>
              <a:rPr lang="zh-CN" altLang="en-US" dirty="0" smtClean="0">
                <a:solidFill>
                  <a:schemeClr val="accent1">
                    <a:lumMod val="20000"/>
                    <a:lumOff val="80000"/>
                  </a:schemeClr>
                </a:solidFill>
                <a:latin typeface="Segoe" pitchFamily="34" charset="0"/>
                <a:ea typeface="Segoe" pitchFamily="34" charset="0"/>
                <a:cs typeface="Segoe UI" pitchFamily="34" charset="0"/>
              </a:rPr>
              <a:t>快速和有效地开发新一代</a:t>
            </a:r>
            <a:r>
              <a:rPr lang="en-US" altLang="zh-CN" dirty="0" smtClean="0">
                <a:solidFill>
                  <a:schemeClr val="accent1">
                    <a:lumMod val="20000"/>
                    <a:lumOff val="80000"/>
                  </a:schemeClr>
                </a:solidFill>
                <a:latin typeface="Segoe" pitchFamily="34" charset="0"/>
                <a:ea typeface="Segoe" pitchFamily="34" charset="0"/>
                <a:cs typeface="Segoe UI" pitchFamily="34" charset="0"/>
              </a:rPr>
              <a:t>UX</a:t>
            </a:r>
            <a:r>
              <a:rPr lang="zh-CN" altLang="en-US" dirty="0" smtClean="0">
                <a:solidFill>
                  <a:schemeClr val="accent1">
                    <a:lumMod val="20000"/>
                    <a:lumOff val="80000"/>
                  </a:schemeClr>
                </a:solidFill>
                <a:latin typeface="Segoe" pitchFamily="34" charset="0"/>
                <a:ea typeface="Segoe" pitchFamily="34" charset="0"/>
                <a:cs typeface="Segoe UI" pitchFamily="34" charset="0"/>
              </a:rPr>
              <a:t>需要新的工具和方式</a:t>
            </a:r>
            <a:endParaRPr lang="en-US" dirty="0" smtClean="0">
              <a:solidFill>
                <a:schemeClr val="accent1">
                  <a:lumMod val="20000"/>
                  <a:lumOff val="80000"/>
                </a:schemeClr>
              </a:solidFill>
              <a:latin typeface="Segoe" pitchFamily="34" charset="0"/>
              <a:ea typeface="Segoe" pitchFamily="34" charset="0"/>
              <a:cs typeface="Segoe UI" pitchFamily="34" charset="0"/>
            </a:endParaRPr>
          </a:p>
        </p:txBody>
      </p:sp>
      <p:sp>
        <p:nvSpPr>
          <p:cNvPr id="43" name="Left Bracket 42"/>
          <p:cNvSpPr/>
          <p:nvPr/>
        </p:nvSpPr>
        <p:spPr bwMode="white">
          <a:xfrm>
            <a:off x="3705108" y="5698176"/>
            <a:ext cx="106878" cy="534389"/>
          </a:xfrm>
          <a:prstGeom prst="leftBracket">
            <a:avLst>
              <a:gd name="adj" fmla="val 80769"/>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ket 43"/>
          <p:cNvSpPr/>
          <p:nvPr/>
        </p:nvSpPr>
        <p:spPr bwMode="white">
          <a:xfrm flipH="1">
            <a:off x="8500758" y="5698176"/>
            <a:ext cx="106878" cy="534389"/>
          </a:xfrm>
          <a:prstGeom prst="leftBracket">
            <a:avLst>
              <a:gd name="adj" fmla="val 80769"/>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3" grpId="0" animBg="1"/>
      <p:bldP spid="34" grpId="0" animBg="1"/>
      <p:bldP spid="35" grpId="0" animBg="1"/>
      <p:bldP spid="24" grpId="0" animBg="1"/>
      <p:bldP spid="27" grpId="0" animBg="1"/>
      <p:bldP spid="30" grpId="0" animBg="1"/>
      <p:bldP spid="41" grpId="0"/>
      <p:bldP spid="42" grpId="0"/>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662047" y="1427084"/>
            <a:ext cx="3786249" cy="4819334"/>
          </a:xfrm>
          <a:prstGeom prst="roundRect">
            <a:avLst/>
          </a:prstGeom>
          <a:gradFill flip="none" rotWithShape="1">
            <a:gsLst>
              <a:gs pos="0">
                <a:schemeClr val="accent1">
                  <a:shade val="30000"/>
                  <a:satMod val="115000"/>
                  <a:alpha val="0"/>
                </a:schemeClr>
              </a:gs>
              <a:gs pos="50000">
                <a:srgbClr val="92D050">
                  <a:alpha val="50000"/>
                </a:srgbClr>
              </a:gs>
              <a:gs pos="100000">
                <a:srgbClr val="92D05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bIns="45720" rtlCol="0" anchor="t"/>
          <a:lstStyle/>
          <a:p>
            <a:pPr>
              <a:lnSpc>
                <a:spcPct val="90000"/>
              </a:lnSpc>
            </a:pPr>
            <a:r>
              <a:rPr lang="en-US" sz="2000" b="1" dirty="0" smtClean="0">
                <a:effectLst>
                  <a:outerShdw blurRad="38100" dist="38100" dir="2700000" algn="tl">
                    <a:srgbClr val="000000">
                      <a:alpha val="43137"/>
                    </a:srgbClr>
                  </a:outerShdw>
                </a:effectLst>
                <a:latin typeface="Segoe" pitchFamily="34" charset="0"/>
              </a:rPr>
              <a:t>Designer</a:t>
            </a:r>
          </a:p>
          <a:p>
            <a:pPr>
              <a:lnSpc>
                <a:spcPct val="90000"/>
              </a:lnSpc>
            </a:pPr>
            <a:r>
              <a:rPr lang="zh-CN" altLang="en-US" dirty="0" smtClean="0">
                <a:effectLst>
                  <a:outerShdw blurRad="38100" dist="38100" dir="2700000" algn="tl">
                    <a:srgbClr val="000000">
                      <a:alpha val="43137"/>
                    </a:srgbClr>
                  </a:outerShdw>
                </a:effectLst>
                <a:latin typeface="Segoe" pitchFamily="34" charset="0"/>
              </a:rPr>
              <a:t>外观</a:t>
            </a:r>
            <a:r>
              <a:rPr lang="en-US" altLang="zh-CN"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行为</a:t>
            </a:r>
            <a:r>
              <a:rPr lang="en-US" altLang="zh-CN" dirty="0" smtClean="0">
                <a:effectLst>
                  <a:outerShdw blurRad="38100" dist="38100" dir="2700000" algn="tl">
                    <a:srgbClr val="000000">
                      <a:alpha val="43137"/>
                    </a:srgbClr>
                  </a:outerShdw>
                </a:effectLst>
                <a:latin typeface="Segoe" pitchFamily="34" charset="0"/>
              </a:rPr>
              <a:t>, </a:t>
            </a:r>
            <a:br>
              <a:rPr lang="en-US" altLang="zh-CN" dirty="0" smtClean="0">
                <a:effectLst>
                  <a:outerShdw blurRad="38100" dist="38100" dir="2700000" algn="tl">
                    <a:srgbClr val="000000">
                      <a:alpha val="43137"/>
                    </a:srgbClr>
                  </a:outerShdw>
                </a:effectLst>
                <a:latin typeface="Segoe" pitchFamily="34" charset="0"/>
              </a:rPr>
            </a:br>
            <a:r>
              <a:rPr lang="zh-CN" altLang="en-US" dirty="0" smtClean="0">
                <a:effectLst>
                  <a:outerShdw blurRad="38100" dist="38100" dir="2700000" algn="tl">
                    <a:srgbClr val="000000">
                      <a:alpha val="43137"/>
                    </a:srgbClr>
                  </a:outerShdw>
                </a:effectLst>
                <a:latin typeface="Segoe" pitchFamily="34" charset="0"/>
              </a:rPr>
              <a:t>品牌</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感性认知</a:t>
            </a:r>
            <a:endParaRPr lang="en-US" dirty="0" smtClean="0">
              <a:effectLst>
                <a:outerShdw blurRad="38100" dist="38100" dir="2700000" algn="tl">
                  <a:srgbClr val="000000">
                    <a:alpha val="43137"/>
                  </a:srgbClr>
                </a:outerShdw>
              </a:effectLst>
              <a:latin typeface="Segoe" pitchFamily="34" charset="0"/>
            </a:endParaRPr>
          </a:p>
        </p:txBody>
      </p:sp>
      <p:sp>
        <p:nvSpPr>
          <p:cNvPr id="43" name="Rounded Rectangle 42"/>
          <p:cNvSpPr/>
          <p:nvPr/>
        </p:nvSpPr>
        <p:spPr>
          <a:xfrm>
            <a:off x="4695705" y="1427084"/>
            <a:ext cx="3786249" cy="4819334"/>
          </a:xfrm>
          <a:prstGeom prst="roundRect">
            <a:avLst/>
          </a:prstGeom>
          <a:gradFill flip="none" rotWithShape="1">
            <a:gsLst>
              <a:gs pos="0">
                <a:schemeClr val="accent1">
                  <a:shade val="30000"/>
                  <a:satMod val="115000"/>
                  <a:alpha val="0"/>
                </a:schemeClr>
              </a:gs>
              <a:gs pos="50000">
                <a:srgbClr val="FFC000">
                  <a:alpha val="30000"/>
                </a:srgbClr>
              </a:gs>
              <a:gs pos="100000">
                <a:srgbClr val="FFC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0" rtlCol="0" anchor="t"/>
          <a:lstStyle/>
          <a:p>
            <a:pPr algn="r">
              <a:lnSpc>
                <a:spcPct val="90000"/>
              </a:lnSpc>
            </a:pPr>
            <a:r>
              <a:rPr lang="en-US" sz="2000" b="1" dirty="0" smtClean="0">
                <a:effectLst>
                  <a:outerShdw blurRad="38100" dist="38100" dir="2700000" algn="tl">
                    <a:srgbClr val="000000">
                      <a:alpha val="43137"/>
                    </a:srgbClr>
                  </a:outerShdw>
                </a:effectLst>
                <a:latin typeface="Segoe" pitchFamily="34" charset="0"/>
              </a:rPr>
              <a:t>Developer</a:t>
            </a:r>
          </a:p>
          <a:p>
            <a:pPr algn="r">
              <a:lnSpc>
                <a:spcPct val="90000"/>
              </a:lnSpc>
            </a:pPr>
            <a:r>
              <a:rPr lang="zh-CN" altLang="en-US" dirty="0" smtClean="0">
                <a:effectLst>
                  <a:outerShdw blurRad="38100" dist="38100" dir="2700000" algn="tl">
                    <a:srgbClr val="000000">
                      <a:alpha val="43137"/>
                    </a:srgbClr>
                  </a:outerShdw>
                </a:effectLst>
                <a:latin typeface="Segoe" pitchFamily="34" charset="0"/>
              </a:rPr>
              <a:t>功能</a:t>
            </a:r>
            <a:r>
              <a:rPr lang="en-US" altLang="zh-CN"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部署</a:t>
            </a:r>
            <a:r>
              <a:rPr lang="en-US" altLang="zh-CN"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数据</a:t>
            </a:r>
            <a:r>
              <a:rPr lang="en-US" altLang="zh-CN" dirty="0" smtClean="0">
                <a:effectLst>
                  <a:outerShdw blurRad="38100" dist="38100" dir="2700000" algn="tl">
                    <a:srgbClr val="000000">
                      <a:alpha val="43137"/>
                    </a:srgbClr>
                  </a:outerShdw>
                </a:effectLst>
                <a:latin typeface="Segoe" pitchFamily="34" charset="0"/>
              </a:rPr>
              <a:t>,</a:t>
            </a:r>
          </a:p>
          <a:p>
            <a:pPr algn="r">
              <a:lnSpc>
                <a:spcPct val="90000"/>
              </a:lnSpc>
            </a:pPr>
            <a:r>
              <a:rPr lang="zh-CN" altLang="en-US" dirty="0" smtClean="0">
                <a:effectLst>
                  <a:outerShdw blurRad="38100" dist="38100" dir="2700000" algn="tl">
                    <a:srgbClr val="000000">
                      <a:alpha val="43137"/>
                    </a:srgbClr>
                  </a:outerShdw>
                </a:effectLst>
                <a:latin typeface="Segoe" pitchFamily="34" charset="0"/>
              </a:rPr>
              <a:t>安全性</a:t>
            </a:r>
            <a:r>
              <a:rPr lang="en-US" dirty="0" smtClean="0">
                <a:effectLst>
                  <a:outerShdw blurRad="38100" dist="38100" dir="2700000" algn="tl">
                    <a:srgbClr val="000000">
                      <a:alpha val="43137"/>
                    </a:srgbClr>
                  </a:outerShdw>
                </a:effectLst>
                <a:latin typeface="Segoe" pitchFamily="34" charset="0"/>
              </a:rPr>
              <a:t>,</a:t>
            </a:r>
            <a:r>
              <a:rPr lang="zh-CN" altLang="en-US" dirty="0" smtClean="0">
                <a:effectLst>
                  <a:outerShdw blurRad="38100" dist="38100" dir="2700000" algn="tl">
                    <a:srgbClr val="000000">
                      <a:alpha val="43137"/>
                    </a:srgbClr>
                  </a:outerShdw>
                </a:effectLst>
                <a:latin typeface="Segoe" pitchFamily="34" charset="0"/>
              </a:rPr>
              <a:t> 业务完整性</a:t>
            </a:r>
            <a:endParaRPr lang="en-US" dirty="0" smtClean="0">
              <a:effectLst>
                <a:outerShdw blurRad="38100" dist="38100" dir="2700000" algn="tl">
                  <a:srgbClr val="000000">
                    <a:alpha val="43137"/>
                  </a:srgbClr>
                </a:outerShdw>
              </a:effectLst>
              <a:latin typeface="Segoe" pitchFamily="34" charset="0"/>
            </a:endParaRPr>
          </a:p>
        </p:txBody>
      </p:sp>
      <p:sp>
        <p:nvSpPr>
          <p:cNvPr id="54" name="Rounded Rectangle 53"/>
          <p:cNvSpPr/>
          <p:nvPr/>
        </p:nvSpPr>
        <p:spPr>
          <a:xfrm>
            <a:off x="642910" y="1428736"/>
            <a:ext cx="3786249" cy="4819334"/>
          </a:xfrm>
          <a:prstGeom prst="roundRect">
            <a:avLst/>
          </a:prstGeom>
          <a:gradFill flip="none" rotWithShape="1">
            <a:gsLst>
              <a:gs pos="0">
                <a:schemeClr val="accent1">
                  <a:shade val="30000"/>
                  <a:satMod val="115000"/>
                  <a:alpha val="0"/>
                </a:schemeClr>
              </a:gs>
              <a:gs pos="50000">
                <a:srgbClr val="92D050">
                  <a:alpha val="50000"/>
                </a:srgbClr>
              </a:gs>
              <a:gs pos="100000">
                <a:srgbClr val="92D050">
                  <a:alpha val="8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bIns="45720" rtlCol="0" anchor="t"/>
          <a:lstStyle/>
          <a:p>
            <a:pPr>
              <a:lnSpc>
                <a:spcPct val="90000"/>
              </a:lnSpc>
            </a:pPr>
            <a:r>
              <a:rPr lang="en-US" sz="2000" b="1" dirty="0" smtClean="0">
                <a:effectLst>
                  <a:outerShdw blurRad="38100" dist="38100" dir="2700000" algn="tl">
                    <a:srgbClr val="000000">
                      <a:alpha val="43137"/>
                    </a:srgbClr>
                  </a:outerShdw>
                </a:effectLst>
                <a:latin typeface="Segoe" pitchFamily="34" charset="0"/>
              </a:rPr>
              <a:t>Designer</a:t>
            </a:r>
          </a:p>
          <a:p>
            <a:pPr>
              <a:lnSpc>
                <a:spcPct val="90000"/>
              </a:lnSpc>
            </a:pPr>
            <a:r>
              <a:rPr lang="zh-CN" altLang="en-US" dirty="0" smtClean="0">
                <a:effectLst>
                  <a:outerShdw blurRad="38100" dist="38100" dir="2700000" algn="tl">
                    <a:srgbClr val="000000">
                      <a:alpha val="43137"/>
                    </a:srgbClr>
                  </a:outerShdw>
                </a:effectLst>
                <a:latin typeface="Segoe" pitchFamily="34" charset="0"/>
              </a:rPr>
              <a:t>外观</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行为</a:t>
            </a:r>
            <a:r>
              <a:rPr lang="en-US" dirty="0" smtClean="0">
                <a:effectLst>
                  <a:outerShdw blurRad="38100" dist="38100" dir="2700000" algn="tl">
                    <a:srgbClr val="000000">
                      <a:alpha val="43137"/>
                    </a:srgbClr>
                  </a:outerShdw>
                </a:effectLst>
                <a:latin typeface="Segoe" pitchFamily="34" charset="0"/>
              </a:rPr>
              <a:t>, </a:t>
            </a:r>
            <a:br>
              <a:rPr lang="en-US" dirty="0" smtClean="0">
                <a:effectLst>
                  <a:outerShdw blurRad="38100" dist="38100" dir="2700000" algn="tl">
                    <a:srgbClr val="000000">
                      <a:alpha val="43137"/>
                    </a:srgbClr>
                  </a:outerShdw>
                </a:effectLst>
                <a:latin typeface="Segoe" pitchFamily="34" charset="0"/>
              </a:rPr>
            </a:br>
            <a:r>
              <a:rPr lang="zh-CN" altLang="en-US" dirty="0" smtClean="0">
                <a:effectLst>
                  <a:outerShdw blurRad="38100" dist="38100" dir="2700000" algn="tl">
                    <a:srgbClr val="000000">
                      <a:alpha val="43137"/>
                    </a:srgbClr>
                  </a:outerShdw>
                </a:effectLst>
                <a:latin typeface="Segoe" pitchFamily="34" charset="0"/>
              </a:rPr>
              <a:t>品牌</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感性认知</a:t>
            </a:r>
            <a:endParaRPr lang="en-US" dirty="0" smtClean="0">
              <a:effectLst>
                <a:outerShdw blurRad="38100" dist="38100" dir="2700000" algn="tl">
                  <a:srgbClr val="000000">
                    <a:alpha val="43137"/>
                  </a:srgbClr>
                </a:outerShdw>
              </a:effectLst>
              <a:latin typeface="Segoe" pitchFamily="34" charset="0"/>
            </a:endParaRPr>
          </a:p>
        </p:txBody>
      </p:sp>
      <p:sp>
        <p:nvSpPr>
          <p:cNvPr id="55" name="Rounded Rectangle 54"/>
          <p:cNvSpPr/>
          <p:nvPr/>
        </p:nvSpPr>
        <p:spPr>
          <a:xfrm>
            <a:off x="4714876" y="1428736"/>
            <a:ext cx="3786249" cy="4819334"/>
          </a:xfrm>
          <a:prstGeom prst="roundRect">
            <a:avLst/>
          </a:prstGeom>
          <a:gradFill flip="none" rotWithShape="1">
            <a:gsLst>
              <a:gs pos="0">
                <a:schemeClr val="accent1">
                  <a:shade val="30000"/>
                  <a:satMod val="115000"/>
                  <a:alpha val="0"/>
                </a:schemeClr>
              </a:gs>
              <a:gs pos="50000">
                <a:srgbClr val="FFC000">
                  <a:alpha val="30000"/>
                </a:srgbClr>
              </a:gs>
              <a:gs pos="100000">
                <a:srgbClr val="FFC00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0" rtlCol="0" anchor="t"/>
          <a:lstStyle/>
          <a:p>
            <a:pPr algn="r">
              <a:lnSpc>
                <a:spcPct val="90000"/>
              </a:lnSpc>
            </a:pPr>
            <a:r>
              <a:rPr lang="en-US" sz="2000" b="1" dirty="0" smtClean="0">
                <a:effectLst>
                  <a:outerShdw blurRad="38100" dist="38100" dir="2700000" algn="tl">
                    <a:srgbClr val="000000">
                      <a:alpha val="43137"/>
                    </a:srgbClr>
                  </a:outerShdw>
                </a:effectLst>
                <a:latin typeface="Segoe" pitchFamily="34" charset="0"/>
              </a:rPr>
              <a:t>Developer</a:t>
            </a:r>
          </a:p>
          <a:p>
            <a:pPr algn="r">
              <a:lnSpc>
                <a:spcPct val="90000"/>
              </a:lnSpc>
            </a:pPr>
            <a:r>
              <a:rPr lang="zh-CN" altLang="en-US" dirty="0" smtClean="0">
                <a:effectLst>
                  <a:outerShdw blurRad="38100" dist="38100" dir="2700000" algn="tl">
                    <a:srgbClr val="000000">
                      <a:alpha val="43137"/>
                    </a:srgbClr>
                  </a:outerShdw>
                </a:effectLst>
                <a:latin typeface="Segoe" pitchFamily="34" charset="0"/>
              </a:rPr>
              <a:t>功能</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部署</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数据</a:t>
            </a:r>
            <a:r>
              <a:rPr lang="en-US" dirty="0" smtClean="0">
                <a:effectLst>
                  <a:outerShdw blurRad="38100" dist="38100" dir="2700000" algn="tl">
                    <a:srgbClr val="000000">
                      <a:alpha val="43137"/>
                    </a:srgbClr>
                  </a:outerShdw>
                </a:effectLst>
                <a:latin typeface="Segoe" pitchFamily="34" charset="0"/>
              </a:rPr>
              <a:t>, </a:t>
            </a:r>
          </a:p>
          <a:p>
            <a:pPr algn="r">
              <a:lnSpc>
                <a:spcPct val="90000"/>
              </a:lnSpc>
            </a:pPr>
            <a:r>
              <a:rPr lang="zh-CN" altLang="en-US" dirty="0" smtClean="0">
                <a:effectLst>
                  <a:outerShdw blurRad="38100" dist="38100" dir="2700000" algn="tl">
                    <a:srgbClr val="000000">
                      <a:alpha val="43137"/>
                    </a:srgbClr>
                  </a:outerShdw>
                </a:effectLst>
                <a:latin typeface="Segoe" pitchFamily="34" charset="0"/>
              </a:rPr>
              <a:t>安全性</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业务完整性</a:t>
            </a:r>
            <a:endParaRPr lang="en-US" dirty="0" smtClean="0">
              <a:effectLst>
                <a:outerShdw blurRad="38100" dist="38100" dir="2700000" algn="tl">
                  <a:srgbClr val="000000">
                    <a:alpha val="43137"/>
                  </a:srgbClr>
                </a:outerShdw>
              </a:effectLst>
              <a:latin typeface="Segoe" pitchFamily="34" charset="0"/>
            </a:endParaRPr>
          </a:p>
        </p:txBody>
      </p:sp>
      <p:sp>
        <p:nvSpPr>
          <p:cNvPr id="34" name="Rectangle 33"/>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0" name="Rectangle 49"/>
          <p:cNvSpPr/>
          <p:nvPr/>
        </p:nvSpPr>
        <p:spPr>
          <a:xfrm>
            <a:off x="1520042" y="3930729"/>
            <a:ext cx="6103917" cy="1389414"/>
          </a:xfrm>
          <a:prstGeom prst="rect">
            <a:avLst/>
          </a:prstGeom>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alpha val="0"/>
                </a:scheme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itle 1"/>
          <p:cNvSpPr>
            <a:spLocks noGrp="1"/>
          </p:cNvSpPr>
          <p:nvPr>
            <p:ph type="title"/>
          </p:nvPr>
        </p:nvSpPr>
        <p:spPr/>
        <p:txBody>
          <a:bodyPr vert="horz" lIns="91440" tIns="45720" rIns="91440" bIns="45720" rtlCol="0" anchor="ctr">
            <a:noAutofit/>
          </a:bodyPr>
          <a:lstStyle/>
          <a:p>
            <a:pPr lvl="0"/>
            <a:r>
              <a:rPr lang="en-US" dirty="0" smtClean="0"/>
              <a:t>Unifying the Design / Dev Process</a:t>
            </a:r>
            <a:endParaRPr lang="en-US" dirty="0"/>
          </a:p>
        </p:txBody>
      </p:sp>
      <p:grpSp>
        <p:nvGrpSpPr>
          <p:cNvPr id="2" name="Group 68"/>
          <p:cNvGrpSpPr/>
          <p:nvPr/>
        </p:nvGrpSpPr>
        <p:grpSpPr>
          <a:xfrm>
            <a:off x="7599984" y="1477080"/>
            <a:ext cx="1372996" cy="1372996"/>
            <a:chOff x="4681729" y="2874096"/>
            <a:chExt cx="1794933" cy="1794933"/>
          </a:xfrm>
        </p:grpSpPr>
        <p:sp>
          <p:nvSpPr>
            <p:cNvPr id="29" name="Oval 28"/>
            <p:cNvSpPr/>
            <p:nvPr/>
          </p:nvSpPr>
          <p:spPr>
            <a:xfrm>
              <a:off x="4681729" y="2874096"/>
              <a:ext cx="1794933" cy="1794933"/>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5" descr="C:\Documents and Settings\Pennie\My Documents\ESC\ESC007\MSB-Business_Randy_man-sitting-monitor-desk-work-office.png"/>
            <p:cNvPicPr>
              <a:picLocks noChangeAspect="1" noChangeArrowheads="1"/>
            </p:cNvPicPr>
            <p:nvPr/>
          </p:nvPicPr>
          <p:blipFill>
            <a:blip r:embed="rId3" cstate="print"/>
            <a:srcRect/>
            <a:stretch>
              <a:fillRect/>
            </a:stretch>
          </p:blipFill>
          <p:spPr bwMode="auto">
            <a:xfrm>
              <a:off x="4783667" y="2976034"/>
              <a:ext cx="1591056" cy="1591056"/>
            </a:xfrm>
            <a:prstGeom prst="rect">
              <a:avLst/>
            </a:prstGeom>
            <a:noFill/>
          </p:spPr>
        </p:pic>
      </p:grpSp>
      <p:pic>
        <p:nvPicPr>
          <p:cNvPr id="35" name="Picture 8"/>
          <p:cNvPicPr>
            <a:picLocks noChangeAspect="1" noChangeArrowheads="1"/>
          </p:cNvPicPr>
          <p:nvPr/>
        </p:nvPicPr>
        <p:blipFill>
          <a:blip r:embed="rId4" cstate="print"/>
          <a:srcRect/>
          <a:stretch>
            <a:fillRect/>
          </a:stretch>
        </p:blipFill>
        <p:spPr bwMode="auto">
          <a:xfrm>
            <a:off x="755031" y="3624936"/>
            <a:ext cx="1555750" cy="2286000"/>
          </a:xfrm>
          <a:prstGeom prst="rect">
            <a:avLst/>
          </a:prstGeom>
          <a:noFill/>
          <a:ln w="9525">
            <a:noFill/>
            <a:miter lim="800000"/>
            <a:headEnd/>
            <a:tailEnd/>
          </a:ln>
        </p:spPr>
      </p:pic>
      <p:pic>
        <p:nvPicPr>
          <p:cNvPr id="42" name="Picture 41"/>
          <p:cNvPicPr>
            <a:picLocks noChangeAspect="1" noChangeArrowheads="1"/>
          </p:cNvPicPr>
          <p:nvPr/>
        </p:nvPicPr>
        <p:blipFill>
          <a:blip r:embed="rId4" cstate="print"/>
          <a:srcRect/>
          <a:stretch>
            <a:fillRect/>
          </a:stretch>
        </p:blipFill>
        <p:spPr bwMode="auto">
          <a:xfrm>
            <a:off x="6833218" y="3624936"/>
            <a:ext cx="1555752" cy="2286000"/>
          </a:xfrm>
          <a:prstGeom prst="rect">
            <a:avLst/>
          </a:prstGeom>
          <a:noFill/>
          <a:ln w="9525">
            <a:noFill/>
            <a:miter lim="800000"/>
            <a:headEnd/>
            <a:tailEnd/>
          </a:ln>
        </p:spPr>
      </p:pic>
      <p:sp>
        <p:nvSpPr>
          <p:cNvPr id="47" name="Rounded Rectangle 46"/>
          <p:cNvSpPr/>
          <p:nvPr/>
        </p:nvSpPr>
        <p:spPr>
          <a:xfrm>
            <a:off x="2582884" y="3817914"/>
            <a:ext cx="1688275" cy="1615045"/>
          </a:xfrm>
          <a:prstGeom prst="roundRect">
            <a:avLst>
              <a:gd name="adj" fmla="val 12346"/>
            </a:avLst>
          </a:prstGeom>
          <a:solidFill>
            <a:schemeClr val="accent1">
              <a:lumMod val="5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kern="0" dirty="0" smtClean="0">
                <a:latin typeface="Segoe" pitchFamily="34" charset="0"/>
              </a:rPr>
              <a:t>Paper</a:t>
            </a:r>
          </a:p>
          <a:p>
            <a:pPr lvl="0" algn="ctr">
              <a:defRPr/>
            </a:pPr>
            <a:r>
              <a:rPr lang="en-US" kern="0" dirty="0" smtClean="0">
                <a:latin typeface="Segoe" pitchFamily="34" charset="0"/>
              </a:rPr>
              <a:t>JPG / TIFF</a:t>
            </a:r>
          </a:p>
          <a:p>
            <a:pPr lvl="0" algn="ctr">
              <a:defRPr/>
            </a:pPr>
            <a:r>
              <a:rPr lang="en-US" kern="0" dirty="0" smtClean="0">
                <a:latin typeface="Segoe" pitchFamily="34" charset="0"/>
              </a:rPr>
              <a:t>PSD</a:t>
            </a:r>
          </a:p>
          <a:p>
            <a:pPr lvl="0" algn="ctr">
              <a:defRPr/>
            </a:pPr>
            <a:r>
              <a:rPr lang="en-US" kern="0" dirty="0" smtClean="0">
                <a:latin typeface="Segoe" pitchFamily="34" charset="0"/>
              </a:rPr>
              <a:t>PPT</a:t>
            </a:r>
          </a:p>
          <a:p>
            <a:pPr lvl="0" algn="ctr">
              <a:defRPr/>
            </a:pPr>
            <a:r>
              <a:rPr lang="en-US" kern="0" dirty="0" smtClean="0"/>
              <a:t>MOV / WMV </a:t>
            </a:r>
          </a:p>
        </p:txBody>
      </p:sp>
      <p:sp>
        <p:nvSpPr>
          <p:cNvPr id="49" name="Rounded Rectangle 48"/>
          <p:cNvSpPr/>
          <p:nvPr/>
        </p:nvSpPr>
        <p:spPr>
          <a:xfrm>
            <a:off x="4872841" y="3817914"/>
            <a:ext cx="1688275" cy="1615045"/>
          </a:xfrm>
          <a:prstGeom prst="roundRect">
            <a:avLst>
              <a:gd name="adj" fmla="val 12346"/>
            </a:avLst>
          </a:prstGeom>
          <a:solidFill>
            <a:schemeClr val="accent1">
              <a:lumMod val="5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kern="0" dirty="0" smtClean="0">
                <a:solidFill>
                  <a:srgbClr val="FFFFFF"/>
                </a:solidFill>
                <a:latin typeface="Segoe" pitchFamily="34" charset="0"/>
              </a:rPr>
              <a:t>C++</a:t>
            </a:r>
          </a:p>
          <a:p>
            <a:pPr lvl="0" algn="ctr">
              <a:defRPr/>
            </a:pPr>
            <a:r>
              <a:rPr lang="en-US" kern="0" dirty="0" smtClean="0">
                <a:solidFill>
                  <a:srgbClr val="FFFFFF"/>
                </a:solidFill>
                <a:latin typeface="Segoe" pitchFamily="34" charset="0"/>
              </a:rPr>
              <a:t>C#</a:t>
            </a:r>
          </a:p>
          <a:p>
            <a:pPr lvl="0" algn="ctr">
              <a:defRPr/>
            </a:pPr>
            <a:r>
              <a:rPr lang="en-US" kern="0" dirty="0" smtClean="0">
                <a:solidFill>
                  <a:srgbClr val="FFFFFF"/>
                </a:solidFill>
                <a:latin typeface="Segoe" pitchFamily="34" charset="0"/>
              </a:rPr>
              <a:t>VB.NET</a:t>
            </a:r>
            <a:endParaRPr lang="en-US" kern="0" dirty="0">
              <a:solidFill>
                <a:srgbClr val="FFFFFF"/>
              </a:solidFill>
              <a:latin typeface="Segoe" pitchFamily="34" charset="0"/>
            </a:endParaRPr>
          </a:p>
        </p:txBody>
      </p:sp>
      <p:pic>
        <p:nvPicPr>
          <p:cNvPr id="52" name="Picture 9"/>
          <p:cNvPicPr>
            <a:picLocks noChangeAspect="1" noChangeArrowheads="1"/>
          </p:cNvPicPr>
          <p:nvPr/>
        </p:nvPicPr>
        <p:blipFill>
          <a:blip r:embed="rId5" cstate="print"/>
          <a:srcRect b="28619"/>
          <a:stretch>
            <a:fillRect/>
          </a:stretch>
        </p:blipFill>
        <p:spPr bwMode="auto">
          <a:xfrm>
            <a:off x="6833218" y="3624935"/>
            <a:ext cx="1788268" cy="1825834"/>
          </a:xfrm>
          <a:prstGeom prst="rect">
            <a:avLst/>
          </a:prstGeom>
          <a:noFill/>
          <a:ln w="9525">
            <a:noFill/>
            <a:miter lim="800000"/>
            <a:headEnd/>
            <a:tailEnd/>
          </a:ln>
        </p:spPr>
      </p:pic>
      <p:sp>
        <p:nvSpPr>
          <p:cNvPr id="53" name="Rectangle 52"/>
          <p:cNvSpPr/>
          <p:nvPr/>
        </p:nvSpPr>
        <p:spPr bwMode="white">
          <a:xfrm>
            <a:off x="2286000" y="3727356"/>
            <a:ext cx="4572000" cy="1938992"/>
          </a:xfrm>
          <a:prstGeom prst="rect">
            <a:avLst/>
          </a:prstGeom>
        </p:spPr>
        <p:txBody>
          <a:bodyPr>
            <a:spAutoFit/>
          </a:bodyPr>
          <a:lstStyle/>
          <a:p>
            <a:pPr lvl="0" algn="ctr">
              <a:defRPr/>
            </a:pPr>
            <a:r>
              <a:rPr lang="en-US" sz="4000" kern="0" dirty="0" smtClean="0">
                <a:solidFill>
                  <a:schemeClr val="bg1"/>
                </a:solidFill>
                <a:effectLst>
                  <a:glow rad="228600">
                    <a:schemeClr val="accent4">
                      <a:satMod val="175000"/>
                      <a:alpha val="40000"/>
                    </a:schemeClr>
                  </a:glow>
                </a:effectLst>
                <a:latin typeface="Segoe" pitchFamily="34" charset="0"/>
              </a:rPr>
              <a:t>Silverlight For</a:t>
            </a:r>
          </a:p>
          <a:p>
            <a:pPr lvl="0" algn="ctr">
              <a:defRPr/>
            </a:pPr>
            <a:r>
              <a:rPr lang="en-US" sz="4000" kern="0" dirty="0" smtClean="0">
                <a:solidFill>
                  <a:schemeClr val="bg1"/>
                </a:solidFill>
                <a:effectLst>
                  <a:glow rad="228600">
                    <a:schemeClr val="accent4">
                      <a:satMod val="175000"/>
                      <a:alpha val="40000"/>
                    </a:schemeClr>
                  </a:glow>
                </a:effectLst>
                <a:latin typeface="Segoe" pitchFamily="34" charset="0"/>
              </a:rPr>
              <a:t>Windows</a:t>
            </a:r>
          </a:p>
          <a:p>
            <a:pPr lvl="0" algn="ctr">
              <a:defRPr/>
            </a:pPr>
            <a:r>
              <a:rPr lang="en-US" sz="4000" kern="0" dirty="0" smtClean="0">
                <a:solidFill>
                  <a:schemeClr val="bg1"/>
                </a:solidFill>
                <a:effectLst>
                  <a:glow rad="228600">
                    <a:schemeClr val="accent4">
                      <a:satMod val="175000"/>
                      <a:alpha val="40000"/>
                    </a:schemeClr>
                  </a:glow>
                </a:effectLst>
                <a:latin typeface="Segoe" pitchFamily="34" charset="0"/>
              </a:rPr>
              <a:t>Embedded</a:t>
            </a:r>
            <a:endParaRPr lang="en-US" sz="4000" kern="0" dirty="0">
              <a:solidFill>
                <a:schemeClr val="bg1"/>
              </a:solidFill>
              <a:effectLst>
                <a:glow rad="228600">
                  <a:schemeClr val="accent4">
                    <a:satMod val="175000"/>
                    <a:alpha val="40000"/>
                  </a:schemeClr>
                </a:glow>
              </a:effectLst>
              <a:latin typeface="Segoe" pitchFamily="34" charset="0"/>
            </a:endParaRPr>
          </a:p>
        </p:txBody>
      </p:sp>
      <p:grpSp>
        <p:nvGrpSpPr>
          <p:cNvPr id="3" name="Group 69"/>
          <p:cNvGrpSpPr/>
          <p:nvPr/>
        </p:nvGrpSpPr>
        <p:grpSpPr>
          <a:xfrm>
            <a:off x="177619" y="1477080"/>
            <a:ext cx="1372996" cy="1372996"/>
            <a:chOff x="1253067" y="2370668"/>
            <a:chExt cx="1794933" cy="1794933"/>
          </a:xfrm>
        </p:grpSpPr>
        <p:sp>
          <p:nvSpPr>
            <p:cNvPr id="26" name="Oval 25"/>
            <p:cNvSpPr/>
            <p:nvPr/>
          </p:nvSpPr>
          <p:spPr>
            <a:xfrm>
              <a:off x="1253067" y="2370668"/>
              <a:ext cx="1794933" cy="1794933"/>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6" descr="C:\Documents and Settings\Pennie\My Documents\ESC\ESC007\woman-casual-laptop-copy.png"/>
            <p:cNvPicPr>
              <a:picLocks noChangeAspect="1" noChangeArrowheads="1"/>
            </p:cNvPicPr>
            <p:nvPr/>
          </p:nvPicPr>
          <p:blipFill>
            <a:blip r:embed="rId6" cstate="print"/>
            <a:srcRect/>
            <a:stretch>
              <a:fillRect/>
            </a:stretch>
          </p:blipFill>
          <p:spPr bwMode="auto">
            <a:xfrm flipH="1">
              <a:off x="1357488" y="2475089"/>
              <a:ext cx="1586091" cy="1586091"/>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2"/>
                                        </p:tgtEl>
                                      </p:cBhvr>
                                    </p:animEffect>
                                    <p:set>
                                      <p:cBhvr>
                                        <p:cTn id="7" dur="1" fill="hold">
                                          <p:stCondLst>
                                            <p:cond delay="999"/>
                                          </p:stCondLst>
                                        </p:cTn>
                                        <p:tgtEl>
                                          <p:spTgt spid="5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par>
                                <p:cTn id="11" presetID="16" presetClass="exit" presetSubtype="37" fill="hold" grpId="0" nodeType="withEffect">
                                  <p:stCondLst>
                                    <p:cond delay="0"/>
                                  </p:stCondLst>
                                  <p:childTnLst>
                                    <p:animEffect transition="out" filter="barn(outVertical)">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47"/>
                                        </p:tgtEl>
                                      </p:cBhvr>
                                    </p:animEffect>
                                    <p:set>
                                      <p:cBhvr>
                                        <p:cTn id="16" dur="1" fill="hold">
                                          <p:stCondLst>
                                            <p:cond delay="999"/>
                                          </p:stCondLst>
                                        </p:cTn>
                                        <p:tgtEl>
                                          <p:spTgt spid="4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49"/>
                                        </p:tgtEl>
                                      </p:cBhvr>
                                    </p:animEffect>
                                    <p:set>
                                      <p:cBhvr>
                                        <p:cTn id="19" dur="1" fill="hold">
                                          <p:stCondLst>
                                            <p:cond delay="999"/>
                                          </p:stCondLst>
                                        </p:cTn>
                                        <p:tgtEl>
                                          <p:spTgt spid="49"/>
                                        </p:tgtEl>
                                        <p:attrNameLst>
                                          <p:attrName>style.visibility</p:attrName>
                                        </p:attrNameLst>
                                      </p:cBhvr>
                                      <p:to>
                                        <p:strVal val="hidden"/>
                                      </p:to>
                                    </p:set>
                                  </p:childTnLst>
                                </p:cTn>
                              </p:par>
                              <p:par>
                                <p:cTn id="20" presetID="53"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2000" fill="hold"/>
                                        <p:tgtEl>
                                          <p:spTgt spid="53"/>
                                        </p:tgtEl>
                                        <p:attrNameLst>
                                          <p:attrName>ppt_w</p:attrName>
                                        </p:attrNameLst>
                                      </p:cBhvr>
                                      <p:tavLst>
                                        <p:tav tm="0">
                                          <p:val>
                                            <p:fltVal val="0"/>
                                          </p:val>
                                        </p:tav>
                                        <p:tav tm="100000">
                                          <p:val>
                                            <p:strVal val="#ppt_w"/>
                                          </p:val>
                                        </p:tav>
                                      </p:tavLst>
                                    </p:anim>
                                    <p:anim calcmode="lin" valueType="num">
                                      <p:cBhvr>
                                        <p:cTn id="23" dur="2000" fill="hold"/>
                                        <p:tgtEl>
                                          <p:spTgt spid="53"/>
                                        </p:tgtEl>
                                        <p:attrNameLst>
                                          <p:attrName>ppt_h</p:attrName>
                                        </p:attrNameLst>
                                      </p:cBhvr>
                                      <p:tavLst>
                                        <p:tav tm="0">
                                          <p:val>
                                            <p:fltVal val="0"/>
                                          </p:val>
                                        </p:tav>
                                        <p:tav tm="100000">
                                          <p:val>
                                            <p:strVal val="#ppt_h"/>
                                          </p:val>
                                        </p:tav>
                                      </p:tavLst>
                                    </p:anim>
                                    <p:animEffect transition="in" filter="fade">
                                      <p:cBhvr>
                                        <p:cTn id="24" dur="2000"/>
                                        <p:tgtEl>
                                          <p:spTgt spid="53"/>
                                        </p:tgtEl>
                                      </p:cBhvr>
                                    </p:animEffect>
                                  </p:childTnLst>
                                </p:cTn>
                              </p:par>
                              <p:par>
                                <p:cTn id="25" presetID="10" presetClass="exit" presetSubtype="0" fill="hold" grpId="0" nodeType="withEffect">
                                  <p:stCondLst>
                                    <p:cond delay="0"/>
                                  </p:stCondLst>
                                  <p:childTnLst>
                                    <p:animEffect transition="out" filter="fade">
                                      <p:cBhvr>
                                        <p:cTn id="26" dur="2000"/>
                                        <p:tgtEl>
                                          <p:spTgt spid="43"/>
                                        </p:tgtEl>
                                      </p:cBhvr>
                                    </p:animEffect>
                                    <p:set>
                                      <p:cBhvr>
                                        <p:cTn id="27" dur="1" fill="hold">
                                          <p:stCondLst>
                                            <p:cond delay="1999"/>
                                          </p:stCondLst>
                                        </p:cTn>
                                        <p:tgtEl>
                                          <p:spTgt spid="4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31"/>
                                        </p:tgtEl>
                                      </p:cBhvr>
                                    </p:animEffect>
                                    <p:set>
                                      <p:cBhvr>
                                        <p:cTn id="30" dur="1" fill="hold">
                                          <p:stCondLst>
                                            <p:cond delay="1999"/>
                                          </p:stCondLst>
                                        </p:cTn>
                                        <p:tgtEl>
                                          <p:spTgt spid="3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animBg="1"/>
      <p:bldP spid="54" grpId="0" animBg="1"/>
      <p:bldP spid="55" grpId="0" animBg="1"/>
      <p:bldP spid="50" grpId="0" animBg="1"/>
      <p:bldP spid="47" grpId="0" animBg="1"/>
      <p:bldP spid="49"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31" name="Rectangle 30"/>
          <p:cNvSpPr/>
          <p:nvPr/>
        </p:nvSpPr>
        <p:spPr>
          <a:xfrm>
            <a:off x="5937662" y="1721923"/>
            <a:ext cx="3206338" cy="4144487"/>
          </a:xfrm>
          <a:prstGeom prst="rect">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endParaRPr lang="en-US" sz="2400" dirty="0" smtClean="0">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white">
          <a:xfrm>
            <a:off x="190500" y="1328928"/>
            <a:ext cx="5905500" cy="4754880"/>
          </a:xfrm>
          <a:prstGeom prst="roundRect">
            <a:avLst>
              <a:gd name="adj" fmla="val 4382"/>
            </a:avLst>
          </a:prstGeom>
          <a:solidFill>
            <a:schemeClr val="accent1">
              <a:lumMod val="5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fontAlgn="auto">
              <a:spcAft>
                <a:spcPts val="0"/>
              </a:spcAft>
              <a:defRPr/>
            </a:pPr>
            <a:r>
              <a:rPr lang="en-US" sz="3600" dirty="0" smtClean="0">
                <a:effectLst>
                  <a:outerShdw blurRad="38100" dist="38100" dir="2700000" algn="tl">
                    <a:srgbClr val="000000">
                      <a:alpha val="43137"/>
                    </a:srgbClr>
                  </a:outerShdw>
                </a:effectLst>
              </a:rPr>
              <a:t>Silverlight For Windows Embedded</a:t>
            </a:r>
            <a:br>
              <a:rPr lang="en-US" sz="3600" dirty="0" smtClean="0">
                <a:effectLst>
                  <a:outerShdw blurRad="38100" dist="38100" dir="2700000" algn="tl">
                    <a:srgbClr val="000000">
                      <a:alpha val="43137"/>
                    </a:srgbClr>
                  </a:outerShdw>
                </a:effectLst>
              </a:rPr>
            </a:br>
            <a:r>
              <a:rPr lang="en-US" sz="2000" dirty="0" smtClean="0">
                <a:solidFill>
                  <a:schemeClr val="accent6"/>
                </a:solidFill>
                <a:effectLst/>
              </a:rPr>
              <a:t>Brings Desktop and Web Capabilities to the Device</a:t>
            </a:r>
            <a:endParaRPr lang="en-US" sz="2000" dirty="0">
              <a:solidFill>
                <a:schemeClr val="accent6"/>
              </a:solidFill>
              <a:effectLst/>
            </a:endParaRPr>
          </a:p>
        </p:txBody>
      </p:sp>
      <p:graphicFrame>
        <p:nvGraphicFramePr>
          <p:cNvPr id="22" name="Table 21"/>
          <p:cNvGraphicFramePr>
            <a:graphicFrameLocks noGrp="1"/>
          </p:cNvGraphicFramePr>
          <p:nvPr/>
        </p:nvGraphicFramePr>
        <p:xfrm>
          <a:off x="192024" y="1435608"/>
          <a:ext cx="5903978" cy="4724400"/>
        </p:xfrm>
        <a:graphic>
          <a:graphicData uri="http://schemas.openxmlformats.org/drawingml/2006/table">
            <a:tbl>
              <a:tblPr firstRow="1" bandRow="1">
                <a:effectLst/>
                <a:tableStyleId>{5C22544A-7EE6-4342-B048-85BDC9FD1C3A}</a:tableStyleId>
              </a:tblPr>
              <a:tblGrid>
                <a:gridCol w="3320987"/>
                <a:gridCol w="860997"/>
                <a:gridCol w="860997"/>
                <a:gridCol w="860997"/>
              </a:tblGrid>
              <a:tr h="215810">
                <a:tc>
                  <a:txBody>
                    <a:bodyPr/>
                    <a:lstStyle/>
                    <a:p>
                      <a:r>
                        <a:rPr lang="en-US" sz="1200" dirty="0" smtClean="0">
                          <a:solidFill>
                            <a:schemeClr val="bg1"/>
                          </a:solidFill>
                          <a:latin typeface="Segoe" pitchFamily="2" charset="0"/>
                        </a:rPr>
                        <a:t>Feature</a:t>
                      </a:r>
                      <a:endParaRPr lang="en-US" sz="120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Segoe" pitchFamily="2" charset="0"/>
                        </a:rPr>
                        <a:t>WPF</a:t>
                      </a:r>
                      <a:endParaRPr lang="en-US" sz="120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Segoe" pitchFamily="2" charset="0"/>
                        </a:rPr>
                        <a:t>SL</a:t>
                      </a:r>
                      <a:endParaRPr lang="en-US" sz="120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Segoe" pitchFamily="2" charset="0"/>
                        </a:rPr>
                        <a:t>SWE</a:t>
                      </a:r>
                      <a:endParaRPr lang="en-US" sz="120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5810">
                <a:tc>
                  <a:txBody>
                    <a:bodyPr/>
                    <a:lstStyle/>
                    <a:p>
                      <a:r>
                        <a:rPr lang="zh-CN" altLang="en-US" sz="1400" b="1" dirty="0" smtClean="0">
                          <a:solidFill>
                            <a:schemeClr val="bg1"/>
                          </a:solidFill>
                          <a:effectLst>
                            <a:glow rad="228600">
                              <a:schemeClr val="accent4">
                                <a:satMod val="175000"/>
                                <a:alpha val="40000"/>
                              </a:schemeClr>
                            </a:glow>
                          </a:effectLst>
                          <a:latin typeface="Segoe" pitchFamily="2" charset="0"/>
                        </a:rPr>
                        <a:t>运行在</a:t>
                      </a:r>
                      <a:r>
                        <a:rPr lang="en-US" sz="1400" b="1" dirty="0" smtClean="0">
                          <a:solidFill>
                            <a:schemeClr val="bg1"/>
                          </a:solidFill>
                          <a:effectLst>
                            <a:glow rad="228600">
                              <a:schemeClr val="accent4">
                                <a:satMod val="175000"/>
                                <a:alpha val="40000"/>
                              </a:schemeClr>
                            </a:glow>
                          </a:effectLst>
                          <a:latin typeface="Segoe" pitchFamily="2" charset="0"/>
                        </a:rPr>
                        <a:t>Web Browser</a:t>
                      </a:r>
                      <a:r>
                        <a:rPr lang="zh-CN" altLang="en-US" sz="1400" b="1" dirty="0" smtClean="0">
                          <a:solidFill>
                            <a:schemeClr val="bg1"/>
                          </a:solidFill>
                          <a:effectLst>
                            <a:glow rad="228600">
                              <a:schemeClr val="accent4">
                                <a:satMod val="175000"/>
                                <a:alpha val="40000"/>
                              </a:schemeClr>
                            </a:glow>
                          </a:effectLst>
                          <a:latin typeface="Segoe" pitchFamily="2" charset="0"/>
                        </a:rPr>
                        <a:t>中</a:t>
                      </a:r>
                      <a:endParaRPr lang="en-US" sz="1400" b="1" dirty="0" smtClean="0">
                        <a:solidFill>
                          <a:schemeClr val="bg1"/>
                        </a:solidFill>
                        <a:effectLst>
                          <a:glow rad="228600">
                            <a:schemeClr val="accent4">
                              <a:satMod val="175000"/>
                              <a:alpha val="40000"/>
                            </a:schemeClr>
                          </a:glow>
                        </a:effectLst>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1" dirty="0">
                        <a:solidFill>
                          <a:schemeClr val="bg1"/>
                        </a:solidFill>
                        <a:effectLst>
                          <a:glow rad="228600">
                            <a:schemeClr val="accent4">
                              <a:satMod val="175000"/>
                              <a:alpha val="40000"/>
                            </a:schemeClr>
                          </a:glow>
                        </a:effectLst>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600" b="1" dirty="0" smtClean="0">
                          <a:solidFill>
                            <a:schemeClr val="bg1"/>
                          </a:solidFill>
                          <a:effectLst>
                            <a:glow rad="228600">
                              <a:schemeClr val="accent4">
                                <a:satMod val="175000"/>
                                <a:alpha val="40000"/>
                              </a:schemeClr>
                            </a:glow>
                          </a:effectLst>
                          <a:latin typeface="Segoe" pitchFamily="2" charset="0"/>
                        </a:rPr>
                        <a:t>X</a:t>
                      </a:r>
                      <a:endParaRPr lang="en-US" sz="1600" b="1" dirty="0">
                        <a:solidFill>
                          <a:schemeClr val="bg1"/>
                        </a:solidFill>
                        <a:effectLst>
                          <a:glow rad="228600">
                            <a:schemeClr val="accent4">
                              <a:satMod val="175000"/>
                              <a:alpha val="40000"/>
                            </a:schemeClr>
                          </a:glow>
                        </a:effectLst>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dirty="0">
                        <a:solidFill>
                          <a:schemeClr val="bg1"/>
                        </a:solidFill>
                        <a:effectLst>
                          <a:glow rad="228600">
                            <a:schemeClr val="accent4">
                              <a:satMod val="175000"/>
                              <a:alpha val="40000"/>
                            </a:schemeClr>
                          </a:glow>
                        </a:effectLst>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48329">
                <a:tc>
                  <a:txBody>
                    <a:bodyPr/>
                    <a:lstStyle/>
                    <a:p>
                      <a:r>
                        <a:rPr lang="zh-CN" altLang="en-US" sz="1100" b="0" baseline="0" dirty="0" smtClean="0">
                          <a:solidFill>
                            <a:schemeClr val="bg1"/>
                          </a:solidFill>
                          <a:latin typeface="Segoe" pitchFamily="2" charset="0"/>
                        </a:rPr>
                        <a:t>跨平台调用</a:t>
                      </a:r>
                      <a:r>
                        <a:rPr lang="en-US" sz="1100" b="0" baseline="0" dirty="0" smtClean="0">
                          <a:solidFill>
                            <a:schemeClr val="bg1"/>
                          </a:solidFill>
                          <a:latin typeface="Segoe" pitchFamily="2" charset="0"/>
                        </a:rPr>
                        <a:t>(Windows/Mac/Linux)</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CE6 R3</a:t>
                      </a:r>
                      <a:r>
                        <a:rPr lang="zh-CN" altLang="en-US" sz="1100" b="0" dirty="0" smtClean="0">
                          <a:solidFill>
                            <a:schemeClr val="bg1"/>
                          </a:solidFill>
                          <a:latin typeface="Segoe" pitchFamily="2" charset="0"/>
                        </a:rPr>
                        <a:t> 支持</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为嵌入式设备设计</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支持 </a:t>
                      </a:r>
                      <a:r>
                        <a:rPr lang="en-US" sz="1100" b="0" dirty="0" smtClean="0">
                          <a:solidFill>
                            <a:schemeClr val="bg1"/>
                          </a:solidFill>
                          <a:latin typeface="Segoe" pitchFamily="2" charset="0"/>
                        </a:rPr>
                        <a:t>Native C++ </a:t>
                      </a:r>
                      <a:r>
                        <a:rPr lang="zh-CN" altLang="en-US" sz="1100" b="0" dirty="0" smtClean="0">
                          <a:solidFill>
                            <a:schemeClr val="bg1"/>
                          </a:solidFill>
                          <a:latin typeface="Segoe" pitchFamily="2" charset="0"/>
                        </a:rPr>
                        <a:t>代码</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48329">
                <a:tc>
                  <a:txBody>
                    <a:bodyPr/>
                    <a:lstStyle/>
                    <a:p>
                      <a:r>
                        <a:rPr lang="zh-CN" altLang="en-US" sz="1100" b="0" dirty="0" smtClean="0">
                          <a:solidFill>
                            <a:schemeClr val="bg1"/>
                          </a:solidFill>
                          <a:latin typeface="Segoe" pitchFamily="2" charset="0"/>
                        </a:rPr>
                        <a:t>支持 </a:t>
                      </a:r>
                      <a:r>
                        <a:rPr lang="en-US" sz="1100" b="0" dirty="0" smtClean="0">
                          <a:solidFill>
                            <a:schemeClr val="bg1"/>
                          </a:solidFill>
                          <a:latin typeface="Segoe" pitchFamily="2" charset="0"/>
                        </a:rPr>
                        <a:t>Managed Code / </a:t>
                      </a:r>
                      <a:r>
                        <a:rPr lang="zh-CN" altLang="en-US" sz="1100" b="0" dirty="0" smtClean="0">
                          <a:solidFill>
                            <a:schemeClr val="bg1"/>
                          </a:solidFill>
                          <a:latin typeface="Segoe" pitchFamily="2" charset="0"/>
                        </a:rPr>
                        <a:t>依赖于</a:t>
                      </a:r>
                      <a:r>
                        <a:rPr lang="en-US" sz="1100" b="0" dirty="0" smtClean="0">
                          <a:solidFill>
                            <a:schemeClr val="bg1"/>
                          </a:solidFill>
                          <a:latin typeface="Segoe" pitchFamily="2" charset="0"/>
                        </a:rPr>
                        <a:t>.NET</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Expression Blend</a:t>
                      </a:r>
                      <a:r>
                        <a:rPr lang="en-US" sz="1100" b="0" baseline="0" dirty="0" smtClean="0">
                          <a:solidFill>
                            <a:schemeClr val="bg1"/>
                          </a:solidFill>
                          <a:latin typeface="Segoe" pitchFamily="2" charset="0"/>
                        </a:rPr>
                        <a:t> </a:t>
                      </a:r>
                      <a:r>
                        <a:rPr lang="zh-CN" altLang="en-US" sz="1100" b="0" baseline="0" dirty="0" smtClean="0">
                          <a:solidFill>
                            <a:schemeClr val="bg1"/>
                          </a:solidFill>
                          <a:latin typeface="Segoe" pitchFamily="2" charset="0"/>
                        </a:rPr>
                        <a:t>工具支持</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2D </a:t>
                      </a:r>
                      <a:r>
                        <a:rPr lang="zh-CN" altLang="en-US" sz="1100" b="0" dirty="0" smtClean="0">
                          <a:solidFill>
                            <a:schemeClr val="bg1"/>
                          </a:solidFill>
                          <a:latin typeface="Segoe" pitchFamily="2" charset="0"/>
                        </a:rPr>
                        <a:t>硬件加速</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3D </a:t>
                      </a:r>
                      <a:r>
                        <a:rPr lang="zh-CN" altLang="en-US" sz="1100" b="0" dirty="0" smtClean="0">
                          <a:solidFill>
                            <a:schemeClr val="bg1"/>
                          </a:solidFill>
                          <a:latin typeface="Segoe" pitchFamily="2" charset="0"/>
                        </a:rPr>
                        <a:t>硬件加速</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动画支持</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支持透明度</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支持内置视频控件</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DeepZoom</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zh-CN" altLang="en-US" sz="1100" b="0" dirty="0" smtClean="0">
                          <a:solidFill>
                            <a:schemeClr val="bg1"/>
                          </a:solidFill>
                          <a:latin typeface="Segoe" pitchFamily="2" charset="0"/>
                        </a:rPr>
                        <a:t>自定义控件</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Sub-Classing </a:t>
                      </a:r>
                      <a:r>
                        <a:rPr lang="zh-CN" altLang="en-US" sz="1100" b="0" dirty="0" smtClean="0">
                          <a:solidFill>
                            <a:schemeClr val="bg1"/>
                          </a:solidFill>
                          <a:latin typeface="Segoe" pitchFamily="2" charset="0"/>
                        </a:rPr>
                        <a:t>控件</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15810">
                <a:tc>
                  <a:txBody>
                    <a:bodyPr/>
                    <a:lstStyle/>
                    <a:p>
                      <a:r>
                        <a:rPr lang="en-US" sz="1100" b="0" dirty="0" smtClean="0">
                          <a:solidFill>
                            <a:schemeClr val="bg1"/>
                          </a:solidFill>
                          <a:latin typeface="Segoe" pitchFamily="2" charset="0"/>
                        </a:rPr>
                        <a:t>Win32 Control hosting</a:t>
                      </a:r>
                      <a:endParaRPr lang="en-US" sz="1100" b="0" dirty="0">
                        <a:solidFill>
                          <a:schemeClr val="bg1"/>
                        </a:solidFill>
                        <a:latin typeface="Segoe" pitchFamily="2" charset="0"/>
                      </a:endParaRPr>
                    </a:p>
                  </a:txBody>
                  <a:tcPr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1200" b="0" dirty="0" smtClean="0">
                          <a:solidFill>
                            <a:schemeClr val="bg1"/>
                          </a:solidFill>
                          <a:latin typeface="Segoe" pitchFamily="2" charset="0"/>
                        </a:rPr>
                        <a:t>X</a:t>
                      </a:r>
                      <a:endParaRPr lang="en-US" sz="1200" b="0" dirty="0">
                        <a:solidFill>
                          <a:schemeClr val="bg1"/>
                        </a:solidFill>
                        <a:latin typeface="Segoe" pitchFamily="2" charset="0"/>
                      </a:endParaRPr>
                    </a:p>
                  </a:txBody>
                  <a:tcPr anchor="ctr">
                    <a:lnL w="12700"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r>
            </a:tbl>
          </a:graphicData>
        </a:graphic>
      </p:graphicFrame>
      <p:sp>
        <p:nvSpPr>
          <p:cNvPr id="24" name="Content Placeholder 7"/>
          <p:cNvSpPr txBox="1">
            <a:spLocks/>
          </p:cNvSpPr>
          <p:nvPr/>
        </p:nvSpPr>
        <p:spPr bwMode="white">
          <a:xfrm>
            <a:off x="6379775" y="4585850"/>
            <a:ext cx="2438400" cy="1103168"/>
          </a:xfrm>
          <a:prstGeom prst="rect">
            <a:avLst/>
          </a:prstGeom>
        </p:spPr>
        <p:txBody>
          <a:bodyPr>
            <a:normAutofit lnSpcReduction="10000"/>
          </a:bodyPr>
          <a:lstStyle/>
          <a:p>
            <a:pPr algn="ctr" fontAlgn="auto">
              <a:spcBef>
                <a:spcPct val="20000"/>
              </a:spcBef>
              <a:spcAft>
                <a:spcPts val="0"/>
              </a:spcAft>
              <a:defRPr/>
            </a:pPr>
            <a:r>
              <a:rPr lang="en-US" dirty="0" smtClean="0">
                <a:solidFill>
                  <a:schemeClr val="accent1">
                    <a:lumMod val="20000"/>
                    <a:lumOff val="80000"/>
                  </a:schemeClr>
                </a:solidFill>
                <a:latin typeface="Segoe" pitchFamily="2" charset="0"/>
                <a:ea typeface="Segoe" pitchFamily="34" charset="0"/>
                <a:cs typeface="Segoe" pitchFamily="34" charset="0"/>
              </a:rPr>
              <a:t>SWE </a:t>
            </a:r>
            <a:r>
              <a:rPr lang="zh-CN" altLang="en-US" dirty="0" smtClean="0">
                <a:solidFill>
                  <a:schemeClr val="accent1">
                    <a:lumMod val="20000"/>
                    <a:lumOff val="80000"/>
                  </a:schemeClr>
                </a:solidFill>
                <a:latin typeface="Segoe" pitchFamily="2" charset="0"/>
                <a:ea typeface="Segoe" pitchFamily="34" charset="0"/>
                <a:cs typeface="Segoe" pitchFamily="34" charset="0"/>
              </a:rPr>
              <a:t>提供了</a:t>
            </a:r>
            <a:r>
              <a:rPr lang="en-US" dirty="0" smtClean="0">
                <a:solidFill>
                  <a:schemeClr val="accent1">
                    <a:lumMod val="20000"/>
                    <a:lumOff val="80000"/>
                  </a:schemeClr>
                </a:solidFill>
                <a:latin typeface="Segoe" pitchFamily="2" charset="0"/>
                <a:ea typeface="Segoe" pitchFamily="34" charset="0"/>
                <a:cs typeface="Segoe" pitchFamily="34" charset="0"/>
              </a:rPr>
              <a:t> Silverlight</a:t>
            </a:r>
            <a:r>
              <a:rPr lang="zh-CN" altLang="en-US" dirty="0" smtClean="0">
                <a:solidFill>
                  <a:schemeClr val="accent1">
                    <a:lumMod val="20000"/>
                    <a:lumOff val="80000"/>
                  </a:schemeClr>
                </a:solidFill>
                <a:latin typeface="Segoe" pitchFamily="2" charset="0"/>
                <a:ea typeface="Segoe" pitchFamily="34" charset="0"/>
                <a:cs typeface="Segoe" pitchFamily="34" charset="0"/>
              </a:rPr>
              <a:t>的子集和 </a:t>
            </a:r>
            <a:r>
              <a:rPr lang="en-US" dirty="0" smtClean="0">
                <a:solidFill>
                  <a:schemeClr val="accent1">
                    <a:lumMod val="20000"/>
                    <a:lumOff val="80000"/>
                  </a:schemeClr>
                </a:solidFill>
                <a:latin typeface="Segoe" pitchFamily="2" charset="0"/>
                <a:ea typeface="Segoe" pitchFamily="34" charset="0"/>
                <a:cs typeface="Segoe" pitchFamily="34" charset="0"/>
              </a:rPr>
              <a:t> </a:t>
            </a:r>
            <a:r>
              <a:rPr lang="zh-CN" altLang="en-US" dirty="0" smtClean="0">
                <a:solidFill>
                  <a:schemeClr val="accent1">
                    <a:lumMod val="20000"/>
                    <a:lumOff val="80000"/>
                  </a:schemeClr>
                </a:solidFill>
                <a:latin typeface="Segoe" pitchFamily="2" charset="0"/>
                <a:ea typeface="Segoe" pitchFamily="34" charset="0"/>
                <a:cs typeface="Segoe" pitchFamily="34" charset="0"/>
              </a:rPr>
              <a:t>针对嵌入式设备的</a:t>
            </a:r>
            <a:r>
              <a:rPr lang="en-US" dirty="0" smtClean="0">
                <a:solidFill>
                  <a:schemeClr val="accent1">
                    <a:lumMod val="20000"/>
                    <a:lumOff val="80000"/>
                  </a:schemeClr>
                </a:solidFill>
                <a:latin typeface="Segoe" pitchFamily="2" charset="0"/>
                <a:ea typeface="Segoe" pitchFamily="34" charset="0"/>
                <a:cs typeface="Segoe" pitchFamily="34" charset="0"/>
              </a:rPr>
              <a:t>WPF </a:t>
            </a:r>
            <a:r>
              <a:rPr lang="zh-CN" altLang="en-US" dirty="0" smtClean="0">
                <a:solidFill>
                  <a:schemeClr val="accent1">
                    <a:lumMod val="20000"/>
                    <a:lumOff val="80000"/>
                  </a:schemeClr>
                </a:solidFill>
                <a:latin typeface="Segoe" pitchFamily="2" charset="0"/>
                <a:ea typeface="Segoe" pitchFamily="34" charset="0"/>
                <a:cs typeface="Segoe" pitchFamily="34" charset="0"/>
              </a:rPr>
              <a:t>功能</a:t>
            </a:r>
            <a:endParaRPr lang="en-US" dirty="0">
              <a:solidFill>
                <a:schemeClr val="accent1">
                  <a:lumMod val="20000"/>
                  <a:lumOff val="80000"/>
                </a:schemeClr>
              </a:solidFill>
              <a:latin typeface="Segoe" pitchFamily="2" charset="0"/>
              <a:ea typeface="Segoe" pitchFamily="34" charset="0"/>
              <a:cs typeface="Segoe" pitchFamily="34" charset="0"/>
            </a:endParaRPr>
          </a:p>
        </p:txBody>
      </p:sp>
      <p:sp>
        <p:nvSpPr>
          <p:cNvPr id="25" name="Oval 24"/>
          <p:cNvSpPr/>
          <p:nvPr/>
        </p:nvSpPr>
        <p:spPr>
          <a:xfrm>
            <a:off x="6417875" y="2006920"/>
            <a:ext cx="2362200" cy="20955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6" name="Oval 25"/>
          <p:cNvSpPr/>
          <p:nvPr/>
        </p:nvSpPr>
        <p:spPr>
          <a:xfrm>
            <a:off x="6621315" y="2654620"/>
            <a:ext cx="1955321" cy="17543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7" name="Oval 26"/>
          <p:cNvSpPr/>
          <p:nvPr/>
        </p:nvSpPr>
        <p:spPr>
          <a:xfrm>
            <a:off x="6836975" y="3340419"/>
            <a:ext cx="1524000" cy="1061509"/>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8" name="Rectangle 27"/>
          <p:cNvSpPr/>
          <p:nvPr/>
        </p:nvSpPr>
        <p:spPr bwMode="white">
          <a:xfrm>
            <a:off x="7122366" y="2108216"/>
            <a:ext cx="953219" cy="510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5000"/>
              </a:lnSpc>
            </a:pPr>
            <a:r>
              <a:rPr lang="en-US" sz="16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WPF XAML</a:t>
            </a:r>
            <a:endParaRPr lang="en-US" sz="1600" b="1"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29" name="Rectangle 28"/>
          <p:cNvSpPr/>
          <p:nvPr/>
        </p:nvSpPr>
        <p:spPr bwMode="white">
          <a:xfrm>
            <a:off x="6898079" y="2807020"/>
            <a:ext cx="1401792" cy="510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5000"/>
              </a:lnSpc>
            </a:pPr>
            <a:r>
              <a:rPr lang="en-US" sz="16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Silverlight XAML</a:t>
            </a:r>
            <a:endParaRPr lang="en-US" sz="1600" b="1"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0" name="Rectangle 29"/>
          <p:cNvSpPr/>
          <p:nvPr/>
        </p:nvSpPr>
        <p:spPr bwMode="white">
          <a:xfrm>
            <a:off x="7066294" y="3553411"/>
            <a:ext cx="1065362" cy="510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5000"/>
              </a:lnSpc>
            </a:pPr>
            <a:r>
              <a:rPr lang="en-US" sz="16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SWE</a:t>
            </a:r>
          </a:p>
          <a:p>
            <a:pPr algn="ctr">
              <a:lnSpc>
                <a:spcPct val="85000"/>
              </a:lnSpc>
            </a:pPr>
            <a:r>
              <a:rPr lang="en-US" sz="16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XAML</a:t>
            </a:r>
            <a:endParaRPr lang="en-US" sz="1600" b="1"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0" y="2565069"/>
            <a:ext cx="9144000" cy="3687289"/>
            <a:chOff x="0" y="1575585"/>
            <a:chExt cx="9144000" cy="4676774"/>
          </a:xfrm>
        </p:grpSpPr>
        <p:sp>
          <p:nvSpPr>
            <p:cNvPr id="27" name="Freeform 26"/>
            <p:cNvSpPr/>
            <p:nvPr/>
          </p:nvSpPr>
          <p:spPr>
            <a:xfrm>
              <a:off x="0" y="1575585"/>
              <a:ext cx="9144000" cy="4676774"/>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 name="connsiteX0" fmla="*/ 0 w 9144000"/>
                <a:gd name="connsiteY0" fmla="*/ 252152 h 4824152"/>
                <a:gd name="connsiteX1" fmla="*/ 9144000 w 9144000"/>
                <a:gd name="connsiteY1" fmla="*/ 252152 h 4824152"/>
                <a:gd name="connsiteX2" fmla="*/ 9144000 w 9144000"/>
                <a:gd name="connsiteY2" fmla="*/ 4824152 h 4824152"/>
                <a:gd name="connsiteX3" fmla="*/ 0 w 9144000"/>
                <a:gd name="connsiteY3" fmla="*/ 4824152 h 4824152"/>
                <a:gd name="connsiteX4" fmla="*/ 0 w 9144000"/>
                <a:gd name="connsiteY4" fmla="*/ 252152 h 4824152"/>
                <a:gd name="connsiteX0" fmla="*/ 0 w 9144000"/>
                <a:gd name="connsiteY0" fmla="*/ 134250 h 4824152"/>
                <a:gd name="connsiteX1" fmla="*/ 9144000 w 9144000"/>
                <a:gd name="connsiteY1" fmla="*/ 252152 h 4824152"/>
                <a:gd name="connsiteX2" fmla="*/ 9144000 w 9144000"/>
                <a:gd name="connsiteY2" fmla="*/ 4824152 h 4824152"/>
                <a:gd name="connsiteX3" fmla="*/ 0 w 9144000"/>
                <a:gd name="connsiteY3" fmla="*/ 4824152 h 4824152"/>
                <a:gd name="connsiteX4" fmla="*/ 0 w 9144000"/>
                <a:gd name="connsiteY4" fmla="*/ 134250 h 4824152"/>
                <a:gd name="connsiteX0" fmla="*/ 0 w 9144000"/>
                <a:gd name="connsiteY0" fmla="*/ 134250 h 4824152"/>
                <a:gd name="connsiteX1" fmla="*/ 9144000 w 9144000"/>
                <a:gd name="connsiteY1" fmla="*/ 252152 h 4824152"/>
                <a:gd name="connsiteX2" fmla="*/ 9144000 w 9144000"/>
                <a:gd name="connsiteY2" fmla="*/ 4824152 h 4824152"/>
                <a:gd name="connsiteX3" fmla="*/ 0 w 9144000"/>
                <a:gd name="connsiteY3" fmla="*/ 4824152 h 4824152"/>
                <a:gd name="connsiteX4" fmla="*/ 0 w 9144000"/>
                <a:gd name="connsiteY4" fmla="*/ 134250 h 482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824152">
                  <a:moveTo>
                    <a:pt x="0" y="134250"/>
                  </a:moveTo>
                  <a:cubicBezTo>
                    <a:pt x="2762250" y="1122229"/>
                    <a:pt x="6057900" y="0"/>
                    <a:pt x="9144000" y="252152"/>
                  </a:cubicBezTo>
                  <a:lnTo>
                    <a:pt x="9144000" y="4824152"/>
                  </a:lnTo>
                  <a:lnTo>
                    <a:pt x="0" y="4824152"/>
                  </a:lnTo>
                  <a:lnTo>
                    <a:pt x="0" y="134250"/>
                  </a:lnTo>
                  <a:close/>
                </a:path>
              </a:pathLst>
            </a:cu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latin typeface="Segoe" pitchFamily="34" charset="0"/>
              </a:endParaRPr>
            </a:p>
          </p:txBody>
        </p:sp>
        <p:sp>
          <p:nvSpPr>
            <p:cNvPr id="28" name="Freeform 27"/>
            <p:cNvSpPr/>
            <p:nvPr/>
          </p:nvSpPr>
          <p:spPr bwMode="ltGray">
            <a:xfrm>
              <a:off x="0" y="1794658"/>
              <a:ext cx="9144000" cy="4457701"/>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 name="connsiteX0" fmla="*/ 0 w 9144000"/>
                <a:gd name="connsiteY0" fmla="*/ 104775 h 4676775"/>
                <a:gd name="connsiteX1" fmla="*/ 9144000 w 9144000"/>
                <a:gd name="connsiteY1" fmla="*/ 104775 h 4676775"/>
                <a:gd name="connsiteX2" fmla="*/ 9144000 w 9144000"/>
                <a:gd name="connsiteY2" fmla="*/ 4676775 h 4676775"/>
                <a:gd name="connsiteX3" fmla="*/ 0 w 9144000"/>
                <a:gd name="connsiteY3" fmla="*/ 4676775 h 4676775"/>
                <a:gd name="connsiteX4" fmla="*/ 0 w 9144000"/>
                <a:gd name="connsiteY4" fmla="*/ 104775 h 467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676775">
                  <a:moveTo>
                    <a:pt x="0" y="104775"/>
                  </a:moveTo>
                  <a:cubicBezTo>
                    <a:pt x="2228850" y="866775"/>
                    <a:pt x="6038850" y="0"/>
                    <a:pt x="9144000" y="104775"/>
                  </a:cubicBezTo>
                  <a:lnTo>
                    <a:pt x="9144000" y="4676775"/>
                  </a:lnTo>
                  <a:lnTo>
                    <a:pt x="0" y="4676775"/>
                  </a:lnTo>
                  <a:lnTo>
                    <a:pt x="0" y="104775"/>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latin typeface="Segoe" pitchFamily="34" charset="0"/>
              </a:endParaRPr>
            </a:p>
          </p:txBody>
        </p:sp>
      </p:grpSp>
      <p:sp>
        <p:nvSpPr>
          <p:cNvPr id="22" name="Rounded Rectangle 21"/>
          <p:cNvSpPr/>
          <p:nvPr/>
        </p:nvSpPr>
        <p:spPr>
          <a:xfrm>
            <a:off x="3305296" y="1615044"/>
            <a:ext cx="2576947" cy="1781299"/>
          </a:xfrm>
          <a:prstGeom prst="roundRect">
            <a:avLst>
              <a:gd name="adj" fmla="val 99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dirty="0" smtClean="0">
              <a:solidFill>
                <a:schemeClr val="accent1">
                  <a:lumMod val="50000"/>
                </a:schemeClr>
              </a:solidFill>
              <a:latin typeface="Segoe"/>
              <a:ea typeface="Segoe"/>
              <a:cs typeface="Segoe"/>
            </a:endParaRPr>
          </a:p>
          <a:p>
            <a:pPr algn="ctr"/>
            <a:r>
              <a:rPr lang="zh-CN" altLang="en-US" sz="2000" b="1" dirty="0" smtClean="0">
                <a:solidFill>
                  <a:schemeClr val="accent1">
                    <a:lumMod val="50000"/>
                  </a:schemeClr>
                </a:solidFill>
                <a:latin typeface="Segoe"/>
                <a:ea typeface="Segoe"/>
                <a:cs typeface="Segoe"/>
              </a:rPr>
              <a:t>在</a:t>
            </a:r>
            <a:r>
              <a:rPr lang="en-GB" altLang="zh-CN" sz="2000" b="1" dirty="0" smtClean="0">
                <a:solidFill>
                  <a:schemeClr val="accent1">
                    <a:lumMod val="50000"/>
                  </a:schemeClr>
                </a:solidFill>
                <a:latin typeface="Segoe"/>
                <a:ea typeface="Segoe"/>
                <a:cs typeface="Segoe"/>
              </a:rPr>
              <a:t>Visual Studio</a:t>
            </a:r>
            <a:r>
              <a:rPr lang="zh-CN" altLang="en-US" sz="2000" b="1" dirty="0" smtClean="0">
                <a:solidFill>
                  <a:schemeClr val="accent1">
                    <a:lumMod val="50000"/>
                  </a:schemeClr>
                </a:solidFill>
                <a:latin typeface="Segoe"/>
                <a:ea typeface="Segoe"/>
                <a:cs typeface="Segoe"/>
              </a:rPr>
              <a:t>中开发业务逻辑</a:t>
            </a:r>
            <a:endParaRPr lang="en-US" sz="2000" b="1" dirty="0"/>
          </a:p>
        </p:txBody>
      </p:sp>
      <p:pic>
        <p:nvPicPr>
          <p:cNvPr id="30" name="Picture 29" descr="Embedded Device.jpg"/>
          <p:cNvPicPr>
            <a:picLocks noChangeAspect="1"/>
          </p:cNvPicPr>
          <p:nvPr/>
        </p:nvPicPr>
        <p:blipFill>
          <a:blip r:embed="rId3" cstate="print"/>
          <a:stretch>
            <a:fillRect/>
          </a:stretch>
        </p:blipFill>
        <p:spPr>
          <a:xfrm>
            <a:off x="5376143" y="4264273"/>
            <a:ext cx="3455139" cy="1937616"/>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31" name="Picture 30" descr="Expression Blend.jpg"/>
          <p:cNvPicPr>
            <a:picLocks noChangeAspect="1"/>
          </p:cNvPicPr>
          <p:nvPr/>
        </p:nvPicPr>
        <p:blipFill>
          <a:blip r:embed="rId4" cstate="print"/>
          <a:stretch>
            <a:fillRect/>
          </a:stretch>
        </p:blipFill>
        <p:spPr>
          <a:xfrm>
            <a:off x="356258" y="4264273"/>
            <a:ext cx="2605515" cy="1937616"/>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25601" name="Title 1"/>
          <p:cNvSpPr>
            <a:spLocks noGrp="1"/>
          </p:cNvSpPr>
          <p:nvPr>
            <p:ph type="title"/>
          </p:nvPr>
        </p:nvSpPr>
        <p:spPr/>
        <p:txBody>
          <a:bodyPr/>
          <a:lstStyle/>
          <a:p>
            <a:r>
              <a:rPr lang="en-US" dirty="0" smtClean="0"/>
              <a:t>The Silverlight Design Process</a:t>
            </a:r>
          </a:p>
        </p:txBody>
      </p:sp>
      <p:sp>
        <p:nvSpPr>
          <p:cNvPr id="20" name="Rounded Rectangle 19"/>
          <p:cNvSpPr/>
          <p:nvPr/>
        </p:nvSpPr>
        <p:spPr>
          <a:xfrm>
            <a:off x="356258" y="1615044"/>
            <a:ext cx="2576947" cy="1781299"/>
          </a:xfrm>
          <a:prstGeom prst="roundRect">
            <a:avLst>
              <a:gd name="adj" fmla="val 99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smtClean="0">
              <a:solidFill>
                <a:schemeClr val="accent1">
                  <a:lumMod val="50000"/>
                </a:schemeClr>
              </a:solidFill>
              <a:latin typeface="Segoe"/>
              <a:ea typeface="Segoe"/>
              <a:cs typeface="Segoe"/>
            </a:endParaRPr>
          </a:p>
          <a:p>
            <a:pPr algn="ctr"/>
            <a:r>
              <a:rPr lang="zh-CN" altLang="en-US" sz="2000" b="1" dirty="0" smtClean="0">
                <a:solidFill>
                  <a:schemeClr val="accent1">
                    <a:lumMod val="50000"/>
                  </a:schemeClr>
                </a:solidFill>
                <a:latin typeface="Segoe"/>
                <a:ea typeface="Segoe"/>
                <a:cs typeface="Segoe"/>
              </a:rPr>
              <a:t>在</a:t>
            </a:r>
            <a:r>
              <a:rPr lang="en-US" sz="2000" b="1" dirty="0" smtClean="0">
                <a:solidFill>
                  <a:schemeClr val="accent1">
                    <a:lumMod val="50000"/>
                  </a:schemeClr>
                </a:solidFill>
                <a:latin typeface="Segoe"/>
                <a:ea typeface="Segoe"/>
                <a:cs typeface="Segoe"/>
              </a:rPr>
              <a:t>Expression Blend</a:t>
            </a:r>
            <a:r>
              <a:rPr lang="zh-CN" altLang="en-US" sz="2000" b="1" dirty="0" smtClean="0">
                <a:solidFill>
                  <a:schemeClr val="accent1">
                    <a:lumMod val="50000"/>
                  </a:schemeClr>
                </a:solidFill>
                <a:latin typeface="Segoe"/>
                <a:ea typeface="Segoe"/>
                <a:cs typeface="Segoe"/>
              </a:rPr>
              <a:t>中</a:t>
            </a:r>
            <a:endParaRPr lang="en-US" altLang="zh-CN" sz="2000" b="1" dirty="0" smtClean="0">
              <a:solidFill>
                <a:schemeClr val="accent1">
                  <a:lumMod val="50000"/>
                </a:schemeClr>
              </a:solidFill>
              <a:latin typeface="Segoe"/>
              <a:ea typeface="Segoe"/>
              <a:cs typeface="Segoe"/>
            </a:endParaRPr>
          </a:p>
          <a:p>
            <a:pPr algn="ctr"/>
            <a:r>
              <a:rPr lang="zh-CN" altLang="en-US" sz="2000" b="1" dirty="0" smtClean="0">
                <a:solidFill>
                  <a:schemeClr val="accent1">
                    <a:lumMod val="50000"/>
                  </a:schemeClr>
                </a:solidFill>
                <a:latin typeface="Segoe"/>
                <a:ea typeface="Segoe"/>
                <a:cs typeface="Segoe"/>
              </a:rPr>
              <a:t>设计用户体验</a:t>
            </a:r>
            <a:endParaRPr lang="en-US" sz="2000" b="1" dirty="0"/>
          </a:p>
        </p:txBody>
      </p:sp>
      <p:sp>
        <p:nvSpPr>
          <p:cNvPr id="23" name="Rounded Rectangle 22"/>
          <p:cNvSpPr/>
          <p:nvPr/>
        </p:nvSpPr>
        <p:spPr>
          <a:xfrm>
            <a:off x="6254335" y="1615044"/>
            <a:ext cx="2576947" cy="1781299"/>
          </a:xfrm>
          <a:prstGeom prst="roundRect">
            <a:avLst>
              <a:gd name="adj" fmla="val 99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smtClean="0">
              <a:solidFill>
                <a:schemeClr val="accent1">
                  <a:lumMod val="50000"/>
                </a:schemeClr>
              </a:solidFill>
              <a:latin typeface="Segoe"/>
              <a:ea typeface="Segoe"/>
              <a:cs typeface="Segoe"/>
            </a:endParaRPr>
          </a:p>
          <a:p>
            <a:pPr algn="ctr"/>
            <a:r>
              <a:rPr lang="zh-CN" altLang="en-US" sz="2000" b="1" dirty="0" smtClean="0">
                <a:solidFill>
                  <a:schemeClr val="accent1">
                    <a:lumMod val="50000"/>
                  </a:schemeClr>
                </a:solidFill>
                <a:latin typeface="Segoe"/>
                <a:ea typeface="Segoe"/>
                <a:cs typeface="Segoe"/>
              </a:rPr>
              <a:t>在</a:t>
            </a:r>
            <a:r>
              <a:rPr lang="en-US" altLang="zh-CN" sz="2000" b="1" dirty="0" smtClean="0">
                <a:solidFill>
                  <a:schemeClr val="accent1">
                    <a:lumMod val="50000"/>
                  </a:schemeClr>
                </a:solidFill>
                <a:latin typeface="Segoe"/>
                <a:ea typeface="Segoe"/>
                <a:cs typeface="Segoe"/>
              </a:rPr>
              <a:t>Windows CE</a:t>
            </a:r>
            <a:r>
              <a:rPr lang="zh-CN" altLang="en-US" sz="2000" b="1" dirty="0" smtClean="0">
                <a:solidFill>
                  <a:schemeClr val="accent1">
                    <a:lumMod val="50000"/>
                  </a:schemeClr>
                </a:solidFill>
                <a:latin typeface="Segoe"/>
                <a:ea typeface="Segoe"/>
                <a:cs typeface="Segoe"/>
              </a:rPr>
              <a:t>嵌入式设备中运行</a:t>
            </a:r>
            <a:endParaRPr lang="en-US" sz="2000" b="1" dirty="0"/>
          </a:p>
        </p:txBody>
      </p:sp>
      <p:sp>
        <p:nvSpPr>
          <p:cNvPr id="24" name="Oval 23"/>
          <p:cNvSpPr/>
          <p:nvPr/>
        </p:nvSpPr>
        <p:spPr>
          <a:xfrm>
            <a:off x="1353786" y="1341911"/>
            <a:ext cx="522515" cy="522515"/>
          </a:xfrm>
          <a:prstGeom prst="ellipse">
            <a:avLst/>
          </a:prstGeom>
          <a:gradFill flip="none" rotWithShape="1">
            <a:gsLst>
              <a:gs pos="0">
                <a:schemeClr val="accent1">
                  <a:lumMod val="20000"/>
                  <a:lumOff val="80000"/>
                </a:schemeClr>
              </a:gs>
              <a:gs pos="50000">
                <a:schemeClr val="accent1">
                  <a:lumMod val="20000"/>
                  <a:lumOff val="80000"/>
                </a:schemeClr>
              </a:gs>
              <a:gs pos="100000">
                <a:schemeClr val="tx2"/>
              </a:gs>
            </a:gsLst>
            <a:lin ang="5400000" scaled="1"/>
            <a:tileRect/>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egoe" pitchFamily="34" charset="0"/>
              </a:rPr>
              <a:t>1</a:t>
            </a:r>
            <a:endParaRPr lang="en-US" sz="2400" dirty="0">
              <a:solidFill>
                <a:schemeClr val="tx1"/>
              </a:solidFill>
              <a:latin typeface="Segoe" pitchFamily="34" charset="0"/>
            </a:endParaRPr>
          </a:p>
        </p:txBody>
      </p:sp>
      <p:sp>
        <p:nvSpPr>
          <p:cNvPr id="25" name="Oval 24"/>
          <p:cNvSpPr/>
          <p:nvPr/>
        </p:nvSpPr>
        <p:spPr>
          <a:xfrm>
            <a:off x="4332512" y="1341911"/>
            <a:ext cx="522515" cy="522515"/>
          </a:xfrm>
          <a:prstGeom prst="ellipse">
            <a:avLst/>
          </a:prstGeom>
          <a:gradFill flip="none" rotWithShape="1">
            <a:gsLst>
              <a:gs pos="0">
                <a:schemeClr val="accent1">
                  <a:lumMod val="20000"/>
                  <a:lumOff val="80000"/>
                </a:schemeClr>
              </a:gs>
              <a:gs pos="50000">
                <a:schemeClr val="accent1">
                  <a:lumMod val="20000"/>
                  <a:lumOff val="80000"/>
                </a:schemeClr>
              </a:gs>
              <a:gs pos="100000">
                <a:schemeClr val="tx2"/>
              </a:gs>
            </a:gsLst>
            <a:lin ang="5400000" scaled="1"/>
            <a:tileRect/>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egoe" pitchFamily="34" charset="0"/>
              </a:rPr>
              <a:t>2</a:t>
            </a:r>
            <a:endParaRPr lang="en-US" sz="2400" dirty="0">
              <a:solidFill>
                <a:schemeClr val="tx1"/>
              </a:solidFill>
              <a:latin typeface="Segoe" pitchFamily="34" charset="0"/>
            </a:endParaRPr>
          </a:p>
        </p:txBody>
      </p:sp>
      <p:sp>
        <p:nvSpPr>
          <p:cNvPr id="26" name="Oval 25"/>
          <p:cNvSpPr/>
          <p:nvPr/>
        </p:nvSpPr>
        <p:spPr>
          <a:xfrm>
            <a:off x="7281551" y="1341911"/>
            <a:ext cx="522515" cy="522515"/>
          </a:xfrm>
          <a:prstGeom prst="ellipse">
            <a:avLst/>
          </a:prstGeom>
          <a:gradFill flip="none" rotWithShape="1">
            <a:gsLst>
              <a:gs pos="0">
                <a:schemeClr val="accent1">
                  <a:lumMod val="20000"/>
                  <a:lumOff val="80000"/>
                </a:schemeClr>
              </a:gs>
              <a:gs pos="50000">
                <a:schemeClr val="accent1">
                  <a:lumMod val="20000"/>
                  <a:lumOff val="80000"/>
                </a:schemeClr>
              </a:gs>
              <a:gs pos="100000">
                <a:schemeClr val="tx2"/>
              </a:gs>
            </a:gsLst>
            <a:lin ang="5400000" scaled="1"/>
            <a:tileRect/>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egoe" pitchFamily="34" charset="0"/>
              </a:rPr>
              <a:t>3</a:t>
            </a:r>
            <a:endParaRPr lang="en-US" sz="2400" dirty="0">
              <a:solidFill>
                <a:schemeClr val="tx1"/>
              </a:solidFill>
              <a:latin typeface="Segoe" pitchFamily="34" charset="0"/>
            </a:endParaRPr>
          </a:p>
        </p:txBody>
      </p:sp>
      <p:sp>
        <p:nvSpPr>
          <p:cNvPr id="29" name="TextBox 11"/>
          <p:cNvSpPr txBox="1">
            <a:spLocks noChangeArrowheads="1"/>
          </p:cNvSpPr>
          <p:nvPr/>
        </p:nvSpPr>
        <p:spPr bwMode="auto">
          <a:xfrm>
            <a:off x="5676405" y="3775073"/>
            <a:ext cx="2794660" cy="400050"/>
          </a:xfrm>
          <a:prstGeom prst="rect">
            <a:avLst/>
          </a:prstGeom>
          <a:noFill/>
          <a:ln w="9525">
            <a:noFill/>
            <a:miter lim="800000"/>
            <a:headEnd/>
            <a:tailEnd/>
          </a:ln>
        </p:spPr>
        <p:txBody>
          <a:bodyPr wrap="square">
            <a:spAutoFit/>
          </a:bodyPr>
          <a:lstStyle/>
          <a:p>
            <a:pPr algn="ctr"/>
            <a:r>
              <a:rPr lang="en-US" sz="2000" b="1" dirty="0">
                <a:solidFill>
                  <a:schemeClr val="bg1"/>
                </a:solidFill>
                <a:latin typeface="Segoe" pitchFamily="34" charset="0"/>
              </a:rPr>
              <a:t>Embedded Device</a:t>
            </a:r>
          </a:p>
        </p:txBody>
      </p:sp>
      <p:sp>
        <p:nvSpPr>
          <p:cNvPr id="34" name="TextBox 10"/>
          <p:cNvSpPr txBox="1">
            <a:spLocks noChangeArrowheads="1"/>
          </p:cNvSpPr>
          <p:nvPr/>
        </p:nvSpPr>
        <p:spPr bwMode="auto">
          <a:xfrm>
            <a:off x="392397" y="3775073"/>
            <a:ext cx="2533237" cy="400050"/>
          </a:xfrm>
          <a:prstGeom prst="rect">
            <a:avLst/>
          </a:prstGeom>
          <a:noFill/>
          <a:ln w="9525">
            <a:noFill/>
            <a:miter lim="800000"/>
            <a:headEnd/>
            <a:tailEnd/>
          </a:ln>
        </p:spPr>
        <p:txBody>
          <a:bodyPr wrap="square">
            <a:spAutoFit/>
          </a:bodyPr>
          <a:lstStyle/>
          <a:p>
            <a:pPr algn="ctr"/>
            <a:r>
              <a:rPr lang="en-US" sz="2000" b="1" dirty="0">
                <a:solidFill>
                  <a:schemeClr val="bg1"/>
                </a:solidFill>
                <a:latin typeface="Segoe" pitchFamily="34" charset="0"/>
              </a:rPr>
              <a:t>Expression </a:t>
            </a:r>
            <a:r>
              <a:rPr lang="en-US" sz="2000" b="1" dirty="0" smtClean="0">
                <a:solidFill>
                  <a:schemeClr val="bg1"/>
                </a:solidFill>
                <a:latin typeface="Segoe" pitchFamily="34" charset="0"/>
              </a:rPr>
              <a:t>Blend</a:t>
            </a:r>
            <a:endParaRPr lang="en-US" sz="2000" b="1" dirty="0">
              <a:solidFill>
                <a:schemeClr val="bg1"/>
              </a:solidFill>
              <a:latin typeface="Segoe" pitchFamily="34" charset="0"/>
            </a:endParaRPr>
          </a:p>
        </p:txBody>
      </p:sp>
      <p:sp>
        <p:nvSpPr>
          <p:cNvPr id="41" name="Isosceles Triangle 40"/>
          <p:cNvSpPr/>
          <p:nvPr/>
        </p:nvSpPr>
        <p:spPr>
          <a:xfrm rot="5400000">
            <a:off x="4502725" y="4895627"/>
            <a:ext cx="864922" cy="674911"/>
          </a:xfrm>
          <a:prstGeom prst="triangle">
            <a:avLst/>
          </a:prstGeom>
          <a:gradFill flip="none" rotWithShape="1">
            <a:gsLst>
              <a:gs pos="0">
                <a:schemeClr val="bg1"/>
              </a:gs>
              <a:gs pos="50000">
                <a:schemeClr val="bg1">
                  <a:alpha val="50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5400000">
            <a:off x="3241963" y="4069305"/>
            <a:ext cx="1757545" cy="2327560"/>
          </a:xfrm>
          <a:prstGeom prst="triangle">
            <a:avLst/>
          </a:prstGeom>
          <a:gradFill flip="none" rotWithShape="1">
            <a:gsLst>
              <a:gs pos="0">
                <a:schemeClr val="accent1"/>
              </a:gs>
              <a:gs pos="50000">
                <a:schemeClr val="accent1">
                  <a:alpha val="48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519380" y="5002249"/>
            <a:ext cx="1056700" cy="461665"/>
          </a:xfrm>
          <a:prstGeom prst="rect">
            <a:avLst/>
          </a:prstGeom>
          <a:noFill/>
        </p:spPr>
        <p:txBody>
          <a:bodyPr wrap="none" rtlCol="0">
            <a:spAutoFit/>
          </a:bodyPr>
          <a:lstStyle/>
          <a:p>
            <a:pPr algn="ctr"/>
            <a:r>
              <a:rPr lang="en-US" sz="2400" b="1" i="1" dirty="0" smtClean="0">
                <a:solidFill>
                  <a:schemeClr val="bg1"/>
                </a:solidFill>
                <a:effectLst>
                  <a:outerShdw blurRad="38100" dist="38100" dir="2700000" algn="tl">
                    <a:srgbClr val="000000">
                      <a:alpha val="43137"/>
                    </a:srgbClr>
                  </a:outerShdw>
                </a:effectLst>
                <a:latin typeface="Segoe" pitchFamily="34" charset="0"/>
              </a:rPr>
              <a:t>XAML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37" name="Rounded Rectangle 36"/>
          <p:cNvSpPr/>
          <p:nvPr/>
        </p:nvSpPr>
        <p:spPr>
          <a:xfrm>
            <a:off x="342900" y="1447800"/>
            <a:ext cx="8458200" cy="1981200"/>
          </a:xfrm>
          <a:prstGeom prst="roundRect">
            <a:avLst>
              <a:gd name="adj" fmla="val 8407"/>
            </a:avLst>
          </a:prstGeom>
          <a:gradFill>
            <a:gsLst>
              <a:gs pos="0">
                <a:schemeClr val="bg2">
                  <a:lumMod val="60000"/>
                  <a:lumOff val="40000"/>
                </a:schemeClr>
              </a:gs>
              <a:gs pos="40000">
                <a:schemeClr val="bg1">
                  <a:lumMod val="85000"/>
                </a:schemeClr>
              </a:gs>
              <a:gs pos="100000">
                <a:schemeClr val="tx2">
                  <a:lumMod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6" name="Rounded Rectangle 35"/>
          <p:cNvSpPr/>
          <p:nvPr/>
        </p:nvSpPr>
        <p:spPr>
          <a:xfrm>
            <a:off x="419100" y="1524000"/>
            <a:ext cx="8305800" cy="1828800"/>
          </a:xfrm>
          <a:prstGeom prst="roundRect">
            <a:avLst>
              <a:gd name="adj" fmla="val 8407"/>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2" name="Title 1"/>
          <p:cNvSpPr>
            <a:spLocks noGrp="1"/>
          </p:cNvSpPr>
          <p:nvPr>
            <p:ph type="title"/>
          </p:nvPr>
        </p:nvSpPr>
        <p:spPr/>
        <p:txBody>
          <a:bodyPr/>
          <a:lstStyle/>
          <a:p>
            <a:pPr eaLnBrk="1" fontAlgn="auto" hangingPunct="1">
              <a:spcAft>
                <a:spcPts val="0"/>
              </a:spcAft>
              <a:defRPr/>
            </a:pPr>
            <a:r>
              <a:rPr lang="en-US" sz="3600" dirty="0" smtClean="0"/>
              <a:t>Speed Time-to-Market </a:t>
            </a:r>
            <a:br>
              <a:rPr lang="en-US" sz="3600" dirty="0" smtClean="0"/>
            </a:br>
            <a:r>
              <a:rPr lang="en-US" sz="3600" dirty="0" smtClean="0"/>
              <a:t>with Silverlight</a:t>
            </a:r>
            <a:endParaRPr lang="en-US" sz="3600" dirty="0"/>
          </a:p>
        </p:txBody>
      </p:sp>
      <p:cxnSp>
        <p:nvCxnSpPr>
          <p:cNvPr id="40" name="Straight Connector 39"/>
          <p:cNvCxnSpPr/>
          <p:nvPr/>
        </p:nvCxnSpPr>
        <p:spPr>
          <a:xfrm>
            <a:off x="533400" y="2590800"/>
            <a:ext cx="8077200" cy="1588"/>
          </a:xfrm>
          <a:prstGeom prst="line">
            <a:avLst/>
          </a:prstGeom>
          <a:ln w="1905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000" y="22479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zh-CN" altLang="en-US" sz="1600" b="1" i="1" dirty="0" smtClean="0">
                <a:solidFill>
                  <a:schemeClr val="bg2">
                    <a:lumMod val="50000"/>
                  </a:schemeClr>
                </a:solidFill>
                <a:latin typeface="Segoe" pitchFamily="34" charset="0"/>
              </a:rPr>
              <a:t>设计者</a:t>
            </a:r>
            <a:endParaRPr lang="en-US" sz="1600" b="1" i="1" dirty="0" smtClean="0">
              <a:solidFill>
                <a:schemeClr val="bg2">
                  <a:lumMod val="50000"/>
                </a:schemeClr>
              </a:solidFill>
              <a:latin typeface="Segoe" pitchFamily="34" charset="0"/>
            </a:endParaRPr>
          </a:p>
        </p:txBody>
      </p:sp>
      <p:sp>
        <p:nvSpPr>
          <p:cNvPr id="44" name="Rectangle 43"/>
          <p:cNvSpPr/>
          <p:nvPr/>
        </p:nvSpPr>
        <p:spPr>
          <a:xfrm>
            <a:off x="381000" y="26289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zh-CN" altLang="en-US" sz="1600" b="1" i="1" dirty="0" smtClean="0">
                <a:solidFill>
                  <a:schemeClr val="bg2">
                    <a:lumMod val="50000"/>
                  </a:schemeClr>
                </a:solidFill>
                <a:latin typeface="Segoe" pitchFamily="34" charset="0"/>
              </a:rPr>
              <a:t>开发者</a:t>
            </a:r>
            <a:endParaRPr lang="en-US" sz="1600" b="1" i="1" dirty="0" smtClean="0">
              <a:solidFill>
                <a:schemeClr val="bg2">
                  <a:lumMod val="50000"/>
                </a:schemeClr>
              </a:solidFill>
              <a:latin typeface="Segoe" pitchFamily="34" charset="0"/>
            </a:endParaRPr>
          </a:p>
        </p:txBody>
      </p:sp>
      <p:sp>
        <p:nvSpPr>
          <p:cNvPr id="51" name="Bent Arrow 50"/>
          <p:cNvSpPr/>
          <p:nvPr/>
        </p:nvSpPr>
        <p:spPr>
          <a:xfrm flipV="1">
            <a:off x="1676400" y="2476500"/>
            <a:ext cx="533400" cy="609600"/>
          </a:xfrm>
          <a:prstGeom prst="ben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52" name="Right Arrow 51"/>
          <p:cNvSpPr/>
          <p:nvPr/>
        </p:nvSpPr>
        <p:spPr>
          <a:xfrm>
            <a:off x="3276600" y="2819400"/>
            <a:ext cx="3429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55" name="Right Arrow 54"/>
          <p:cNvSpPr/>
          <p:nvPr/>
        </p:nvSpPr>
        <p:spPr>
          <a:xfrm>
            <a:off x="4686300" y="2819400"/>
            <a:ext cx="3429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56" name="Right Arrow 55"/>
          <p:cNvSpPr/>
          <p:nvPr/>
        </p:nvSpPr>
        <p:spPr>
          <a:xfrm>
            <a:off x="6096000" y="2819400"/>
            <a:ext cx="3429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58" name="Right Arrow 57"/>
          <p:cNvSpPr/>
          <p:nvPr/>
        </p:nvSpPr>
        <p:spPr>
          <a:xfrm>
            <a:off x="7010400" y="2819400"/>
            <a:ext cx="3429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59" name="Right Arrow 58"/>
          <p:cNvSpPr/>
          <p:nvPr/>
        </p:nvSpPr>
        <p:spPr>
          <a:xfrm rot="10800000">
            <a:off x="2590800" y="2057400"/>
            <a:ext cx="38481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80" name="Right Arrow 79"/>
          <p:cNvSpPr/>
          <p:nvPr/>
        </p:nvSpPr>
        <p:spPr>
          <a:xfrm rot="5400000">
            <a:off x="2800350" y="2314575"/>
            <a:ext cx="381000" cy="266700"/>
          </a:xfrm>
          <a:prstGeom prst="rightArrow">
            <a:avLst/>
          </a:prstGeom>
          <a:solidFill>
            <a:schemeClr val="bg1"/>
          </a:solidFill>
          <a:ln>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8" name="Rounded Rectangle 37"/>
          <p:cNvSpPr/>
          <p:nvPr/>
        </p:nvSpPr>
        <p:spPr>
          <a:xfrm>
            <a:off x="1524000" y="1905000"/>
            <a:ext cx="1066800"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设计</a:t>
            </a:r>
            <a:r>
              <a:rPr lang="en-US" sz="1600" dirty="0" smtClean="0">
                <a:solidFill>
                  <a:schemeClr val="bg1"/>
                </a:solidFill>
                <a:effectLst>
                  <a:outerShdw blurRad="38100" dist="38100" dir="2700000" algn="tl">
                    <a:srgbClr val="000000">
                      <a:alpha val="43137"/>
                    </a:srgbClr>
                  </a:outerShdw>
                </a:effectLst>
                <a:latin typeface="Segoe" pitchFamily="34" charset="0"/>
              </a:rPr>
              <a:t>UX</a:t>
            </a:r>
          </a:p>
        </p:txBody>
      </p:sp>
      <p:sp>
        <p:nvSpPr>
          <p:cNvPr id="46" name="Rounded Rectangle 45"/>
          <p:cNvSpPr/>
          <p:nvPr/>
        </p:nvSpPr>
        <p:spPr>
          <a:xfrm>
            <a:off x="2209800" y="2667000"/>
            <a:ext cx="1066800"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开发</a:t>
            </a:r>
            <a:r>
              <a:rPr lang="en-US" sz="1600" dirty="0" smtClean="0">
                <a:solidFill>
                  <a:schemeClr val="bg1"/>
                </a:solidFill>
                <a:effectLst>
                  <a:outerShdw blurRad="38100" dist="38100" dir="2700000" algn="tl">
                    <a:srgbClr val="000000">
                      <a:alpha val="43137"/>
                    </a:srgbClr>
                  </a:outerShdw>
                </a:effectLst>
                <a:latin typeface="Segoe" pitchFamily="34" charset="0"/>
              </a:rPr>
              <a:t>UX</a:t>
            </a:r>
          </a:p>
        </p:txBody>
      </p:sp>
      <p:sp>
        <p:nvSpPr>
          <p:cNvPr id="47" name="Rounded Rectangle 46"/>
          <p:cNvSpPr/>
          <p:nvPr/>
        </p:nvSpPr>
        <p:spPr>
          <a:xfrm>
            <a:off x="3619500" y="2667000"/>
            <a:ext cx="1066800"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开发逻辑</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a:xfrm>
            <a:off x="5029200" y="2667000"/>
            <a:ext cx="1066800"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整合</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a:xfrm>
            <a:off x="7353300" y="2667000"/>
            <a:ext cx="1066800"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发布</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a:xfrm rot="16200000">
            <a:off x="6076951" y="2305051"/>
            <a:ext cx="1295398" cy="5715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检查</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3009900" y="1371600"/>
            <a:ext cx="3124200" cy="342900"/>
          </a:xfrm>
          <a:prstGeom prst="roundRect">
            <a:avLst>
              <a:gd name="adj" fmla="val 27778"/>
            </a:avLst>
          </a:prstGeom>
          <a:solidFill>
            <a:schemeClr val="bg1"/>
          </a:solidFill>
        </p:spPr>
        <p:txBody>
          <a:bodyPr wrap="square" tIns="0">
            <a:noAutofit/>
          </a:bodyPr>
          <a:lstStyle/>
          <a:p>
            <a:pPr algn="ctr">
              <a:defRPr/>
            </a:pPr>
            <a:r>
              <a:rPr lang="zh-CN" altLang="en-US" sz="2000" b="1" dirty="0" smtClean="0">
                <a:solidFill>
                  <a:schemeClr val="bg2">
                    <a:lumMod val="50000"/>
                  </a:schemeClr>
                </a:solidFill>
                <a:latin typeface="Segoe" pitchFamily="34" charset="0"/>
              </a:rPr>
              <a:t>传统模式</a:t>
            </a:r>
            <a:endParaRPr lang="en-US" sz="2000" b="1" dirty="0">
              <a:solidFill>
                <a:schemeClr val="bg2">
                  <a:lumMod val="50000"/>
                </a:schemeClr>
              </a:solidFill>
              <a:latin typeface="Segoe" pitchFamily="34" charset="0"/>
            </a:endParaRPr>
          </a:p>
        </p:txBody>
      </p:sp>
      <p:grpSp>
        <p:nvGrpSpPr>
          <p:cNvPr id="3" name="Group 42"/>
          <p:cNvGrpSpPr/>
          <p:nvPr/>
        </p:nvGrpSpPr>
        <p:grpSpPr>
          <a:xfrm>
            <a:off x="0" y="3543300"/>
            <a:ext cx="9144000" cy="2834350"/>
            <a:chOff x="0" y="3543300"/>
            <a:chExt cx="9144000" cy="2834350"/>
          </a:xfrm>
        </p:grpSpPr>
        <p:sp>
          <p:nvSpPr>
            <p:cNvPr id="81" name="Rounded Rectangle 80"/>
            <p:cNvSpPr/>
            <p:nvPr/>
          </p:nvSpPr>
          <p:spPr>
            <a:xfrm>
              <a:off x="342900" y="3619500"/>
              <a:ext cx="8458200" cy="1981200"/>
            </a:xfrm>
            <a:prstGeom prst="roundRect">
              <a:avLst>
                <a:gd name="adj" fmla="val 8407"/>
              </a:avLst>
            </a:prstGeom>
            <a:gradFill>
              <a:gsLst>
                <a:gs pos="0">
                  <a:schemeClr val="accent1">
                    <a:lumMod val="60000"/>
                    <a:lumOff val="40000"/>
                  </a:schemeClr>
                </a:gs>
                <a:gs pos="40000">
                  <a:schemeClr val="accent1">
                    <a:lumMod val="20000"/>
                    <a:lumOff val="80000"/>
                  </a:schemeClr>
                </a:gs>
                <a:gs pos="100000">
                  <a:schemeClr val="accent1">
                    <a:lumMod val="40000"/>
                    <a:lumOff val="6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9" name="Rounded Rectangle 38"/>
            <p:cNvSpPr/>
            <p:nvPr/>
          </p:nvSpPr>
          <p:spPr>
            <a:xfrm>
              <a:off x="419100" y="3695700"/>
              <a:ext cx="8305800" cy="1828800"/>
            </a:xfrm>
            <a:prstGeom prst="roundRect">
              <a:avLst>
                <a:gd name="adj" fmla="val 840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38964" name="TextBox 55"/>
            <p:cNvSpPr txBox="1">
              <a:spLocks noChangeArrowheads="1"/>
            </p:cNvSpPr>
            <p:nvPr/>
          </p:nvSpPr>
          <p:spPr bwMode="auto">
            <a:xfrm>
              <a:off x="0" y="5729950"/>
              <a:ext cx="9144000" cy="647700"/>
            </a:xfrm>
            <a:prstGeom prst="rect">
              <a:avLst/>
            </a:prstGeom>
            <a:solidFill>
              <a:schemeClr val="accent1">
                <a:lumMod val="50000"/>
                <a:alpha val="60000"/>
              </a:schemeClr>
            </a:solidFill>
          </p:spPr>
          <p:txBody>
            <a:bodyPr>
              <a:noAutofit/>
            </a:bodyPr>
            <a:lstStyle/>
            <a:p>
              <a:pPr algn="ctr" fontAlgn="auto">
                <a:lnSpc>
                  <a:spcPct val="90000"/>
                </a:lnSpc>
                <a:spcBef>
                  <a:spcPct val="20000"/>
                </a:spcBef>
                <a:spcAft>
                  <a:spcPts val="0"/>
                </a:spcAft>
                <a:defRPr/>
              </a:pPr>
              <a:r>
                <a:rPr lang="en-US" i="1" dirty="0" smtClean="0">
                  <a:solidFill>
                    <a:schemeClr val="accent1">
                      <a:lumMod val="20000"/>
                      <a:lumOff val="80000"/>
                    </a:schemeClr>
                  </a:solidFill>
                  <a:latin typeface="Segoe" pitchFamily="34" charset="0"/>
                  <a:ea typeface="Segoe" pitchFamily="34" charset="0"/>
                  <a:cs typeface="Segoe UI" pitchFamily="34" charset="0"/>
                </a:rPr>
                <a:t>Silverlight </a:t>
              </a:r>
              <a:r>
                <a:rPr lang="zh-CN" altLang="en-US" i="1" dirty="0" smtClean="0">
                  <a:solidFill>
                    <a:schemeClr val="accent1">
                      <a:lumMod val="20000"/>
                      <a:lumOff val="80000"/>
                    </a:schemeClr>
                  </a:solidFill>
                  <a:latin typeface="Segoe" pitchFamily="34" charset="0"/>
                  <a:ea typeface="Segoe" pitchFamily="34" charset="0"/>
                  <a:cs typeface="Segoe UI" pitchFamily="34" charset="0"/>
                </a:rPr>
                <a:t>缩短设计时间，并减少设计模板和实际产品之间的差异</a:t>
              </a:r>
              <a:r>
                <a:rPr lang="en-US" i="1" dirty="0" smtClean="0">
                  <a:solidFill>
                    <a:schemeClr val="accent1">
                      <a:lumMod val="20000"/>
                      <a:lumOff val="80000"/>
                    </a:schemeClr>
                  </a:solidFill>
                  <a:latin typeface="Segoe" pitchFamily="34" charset="0"/>
                  <a:ea typeface="Segoe" pitchFamily="34" charset="0"/>
                  <a:cs typeface="Segoe UI" pitchFamily="34" charset="0"/>
                </a:rPr>
                <a:t> </a:t>
              </a:r>
              <a:br>
                <a:rPr lang="en-US" i="1" dirty="0" smtClean="0">
                  <a:solidFill>
                    <a:schemeClr val="accent1">
                      <a:lumMod val="20000"/>
                      <a:lumOff val="80000"/>
                    </a:schemeClr>
                  </a:solidFill>
                  <a:latin typeface="Segoe" pitchFamily="34" charset="0"/>
                  <a:ea typeface="Segoe" pitchFamily="34" charset="0"/>
                  <a:cs typeface="Segoe UI" pitchFamily="34" charset="0"/>
                </a:rPr>
              </a:br>
              <a:r>
                <a:rPr lang="zh-CN" altLang="en-US" i="1" dirty="0" smtClean="0">
                  <a:solidFill>
                    <a:schemeClr val="accent1">
                      <a:lumMod val="20000"/>
                      <a:lumOff val="80000"/>
                    </a:schemeClr>
                  </a:solidFill>
                  <a:latin typeface="Segoe" pitchFamily="34" charset="0"/>
                  <a:ea typeface="Segoe" pitchFamily="34" charset="0"/>
                  <a:cs typeface="Segoe UI" pitchFamily="34" charset="0"/>
                </a:rPr>
                <a:t>使设计者和开发者专注于各自擅长的领域</a:t>
              </a:r>
              <a:endParaRPr lang="en-US" i="1" dirty="0">
                <a:solidFill>
                  <a:schemeClr val="accent1">
                    <a:lumMod val="20000"/>
                    <a:lumOff val="80000"/>
                  </a:schemeClr>
                </a:solidFill>
                <a:latin typeface="Segoe" pitchFamily="34" charset="0"/>
                <a:ea typeface="Segoe" pitchFamily="34" charset="0"/>
                <a:cs typeface="Segoe UI" pitchFamily="34" charset="0"/>
              </a:endParaRPr>
            </a:p>
          </p:txBody>
        </p:sp>
        <p:cxnSp>
          <p:nvCxnSpPr>
            <p:cNvPr id="82" name="Straight Connector 81"/>
            <p:cNvCxnSpPr/>
            <p:nvPr/>
          </p:nvCxnSpPr>
          <p:spPr>
            <a:xfrm>
              <a:off x="533400" y="4762500"/>
              <a:ext cx="8077200" cy="1588"/>
            </a:xfrm>
            <a:prstGeom prst="line">
              <a:avLst/>
            </a:prstGeom>
            <a:ln w="1905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81000" y="4419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chemeClr val="accent1">
                      <a:lumMod val="50000"/>
                    </a:schemeClr>
                  </a:solidFill>
                  <a:latin typeface="Segoe" pitchFamily="34" charset="0"/>
                </a:rPr>
                <a:t>Designer</a:t>
              </a:r>
            </a:p>
          </p:txBody>
        </p:sp>
        <p:sp>
          <p:nvSpPr>
            <p:cNvPr id="84" name="Rectangle 83"/>
            <p:cNvSpPr/>
            <p:nvPr/>
          </p:nvSpPr>
          <p:spPr>
            <a:xfrm>
              <a:off x="381000" y="4800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ct val="90000"/>
                </a:lnSpc>
              </a:pPr>
              <a:r>
                <a:rPr lang="en-US" sz="1600" b="1" i="1" dirty="0" smtClean="0">
                  <a:solidFill>
                    <a:schemeClr val="accent1">
                      <a:lumMod val="50000"/>
                    </a:schemeClr>
                  </a:solidFill>
                  <a:latin typeface="Segoe" pitchFamily="34" charset="0"/>
                </a:rPr>
                <a:t>Developer</a:t>
              </a:r>
            </a:p>
          </p:txBody>
        </p:sp>
        <p:sp>
          <p:nvSpPr>
            <p:cNvPr id="89" name="Right Arrow 88"/>
            <p:cNvSpPr/>
            <p:nvPr/>
          </p:nvSpPr>
          <p:spPr>
            <a:xfrm>
              <a:off x="2590800" y="5067300"/>
              <a:ext cx="342900" cy="266700"/>
            </a:xfrm>
            <a:prstGeom prst="rightArrow">
              <a:avLst/>
            </a:prstGeom>
            <a:gradFill flip="none" rotWithShape="1">
              <a:gsLst>
                <a:gs pos="0">
                  <a:srgbClr val="92D050"/>
                </a:gs>
                <a:gs pos="100000">
                  <a:srgbClr val="00B05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98" name="TextBox 97"/>
            <p:cNvSpPr txBox="1"/>
            <p:nvPr/>
          </p:nvSpPr>
          <p:spPr>
            <a:xfrm>
              <a:off x="3009900" y="3543300"/>
              <a:ext cx="3124200" cy="342900"/>
            </a:xfrm>
            <a:prstGeom prst="roundRect">
              <a:avLst>
                <a:gd name="adj" fmla="val 30556"/>
              </a:avLst>
            </a:prstGeom>
            <a:solidFill>
              <a:schemeClr val="bg1"/>
            </a:solidFill>
          </p:spPr>
          <p:txBody>
            <a:bodyPr wrap="square" tIns="0">
              <a:noAutofit/>
            </a:bodyPr>
            <a:lstStyle/>
            <a:p>
              <a:pPr algn="ctr">
                <a:defRPr/>
              </a:pPr>
              <a:r>
                <a:rPr lang="en-US" sz="2000" b="1" dirty="0" smtClean="0">
                  <a:solidFill>
                    <a:schemeClr val="accent1">
                      <a:lumMod val="50000"/>
                    </a:schemeClr>
                  </a:solidFill>
                  <a:latin typeface="Segoe" pitchFamily="34" charset="0"/>
                </a:rPr>
                <a:t>Silverlight</a:t>
              </a:r>
              <a:endParaRPr lang="en-US" sz="2000" b="1" dirty="0">
                <a:solidFill>
                  <a:schemeClr val="accent1">
                    <a:lumMod val="50000"/>
                  </a:schemeClr>
                </a:solidFill>
                <a:latin typeface="Segoe" pitchFamily="34" charset="0"/>
              </a:endParaRPr>
            </a:p>
          </p:txBody>
        </p:sp>
        <p:sp>
          <p:nvSpPr>
            <p:cNvPr id="100" name="Right Arrow 99"/>
            <p:cNvSpPr/>
            <p:nvPr/>
          </p:nvSpPr>
          <p:spPr>
            <a:xfrm>
              <a:off x="2590800" y="4152900"/>
              <a:ext cx="342900" cy="266700"/>
            </a:xfrm>
            <a:prstGeom prst="rightArrow">
              <a:avLst/>
            </a:prstGeom>
            <a:gradFill flip="none" rotWithShape="1">
              <a:gsLst>
                <a:gs pos="0">
                  <a:srgbClr val="92D050"/>
                </a:gs>
                <a:gs pos="100000">
                  <a:srgbClr val="00B05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101" name="Right Arrow 100"/>
            <p:cNvSpPr/>
            <p:nvPr/>
          </p:nvSpPr>
          <p:spPr>
            <a:xfrm rot="5400000">
              <a:off x="3333750" y="4552950"/>
              <a:ext cx="342900" cy="304800"/>
            </a:xfrm>
            <a:prstGeom prst="rightArrow">
              <a:avLst/>
            </a:prstGeom>
            <a:gradFill flip="none" rotWithShape="1">
              <a:gsLst>
                <a:gs pos="0">
                  <a:srgbClr val="92D050"/>
                </a:gs>
                <a:gs pos="100000">
                  <a:srgbClr val="00B05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smtClean="0">
                <a:solidFill>
                  <a:schemeClr val="accent1">
                    <a:lumMod val="50000"/>
                  </a:schemeClr>
                </a:solidFill>
                <a:latin typeface="Segoe" pitchFamily="34" charset="0"/>
              </a:endParaRPr>
            </a:p>
          </p:txBody>
        </p:sp>
        <p:sp>
          <p:nvSpPr>
            <p:cNvPr id="92" name="Rounded Rectangle 91"/>
            <p:cNvSpPr/>
            <p:nvPr/>
          </p:nvSpPr>
          <p:spPr>
            <a:xfrm>
              <a:off x="1524000" y="4000500"/>
              <a:ext cx="1066800" cy="571500"/>
            </a:xfrm>
            <a:prstGeom prst="roundRect">
              <a:avLst/>
            </a:prstGeom>
            <a:gradFill flip="none" rotWithShape="1">
              <a:gsLst>
                <a:gs pos="0">
                  <a:srgbClr val="FFAB2F"/>
                </a:gs>
                <a:gs pos="100000">
                  <a:srgbClr val="C47500"/>
                </a:gs>
              </a:gsLst>
              <a:lin ang="5400000" scaled="1"/>
              <a:tileRect/>
            </a:gradFill>
            <a:ln>
              <a:noFill/>
            </a:ln>
            <a:effectLst>
              <a:outerShdw blurRad="1143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开发</a:t>
              </a:r>
              <a:r>
                <a:rPr lang="en-US" sz="1600" dirty="0" smtClean="0">
                  <a:solidFill>
                    <a:schemeClr val="bg1"/>
                  </a:solidFill>
                  <a:effectLst>
                    <a:outerShdw blurRad="38100" dist="38100" dir="2700000" algn="tl">
                      <a:srgbClr val="000000">
                        <a:alpha val="43137"/>
                      </a:srgbClr>
                    </a:outerShdw>
                  </a:effectLst>
                  <a:latin typeface="Segoe" pitchFamily="34" charset="0"/>
                </a:rPr>
                <a:t>UX</a:t>
              </a:r>
            </a:p>
          </p:txBody>
        </p:sp>
        <p:sp>
          <p:nvSpPr>
            <p:cNvPr id="93" name="Rounded Rectangle 92"/>
            <p:cNvSpPr/>
            <p:nvPr/>
          </p:nvSpPr>
          <p:spPr>
            <a:xfrm>
              <a:off x="1524000" y="4914900"/>
              <a:ext cx="1066800" cy="571500"/>
            </a:xfrm>
            <a:prstGeom prst="roundRect">
              <a:avLst/>
            </a:prstGeom>
            <a:gradFill flip="none" rotWithShape="1">
              <a:gsLst>
                <a:gs pos="0">
                  <a:srgbClr val="FFAB2F"/>
                </a:gs>
                <a:gs pos="100000">
                  <a:srgbClr val="C47500"/>
                </a:gs>
              </a:gsLst>
              <a:lin ang="5400000" scaled="1"/>
              <a:tileRect/>
            </a:gradFill>
            <a:ln>
              <a:noFill/>
            </a:ln>
            <a:effectLst>
              <a:outerShdw blurRad="1143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开发逻辑</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6" name="Rounded Rectangle 95"/>
            <p:cNvSpPr/>
            <p:nvPr/>
          </p:nvSpPr>
          <p:spPr>
            <a:xfrm>
              <a:off x="2971800" y="4914900"/>
              <a:ext cx="1066800" cy="571500"/>
            </a:xfrm>
            <a:prstGeom prst="roundRect">
              <a:avLst/>
            </a:prstGeom>
            <a:gradFill flip="none" rotWithShape="1">
              <a:gsLst>
                <a:gs pos="0">
                  <a:srgbClr val="FFAB2F"/>
                </a:gs>
                <a:gs pos="100000">
                  <a:srgbClr val="C47500"/>
                </a:gs>
              </a:gsLst>
              <a:lin ang="5400000" scaled="1"/>
              <a:tileRect/>
            </a:gradFill>
            <a:ln>
              <a:noFill/>
            </a:ln>
            <a:effectLst>
              <a:outerShdw blurRad="1143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发布</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a:xfrm>
              <a:off x="2971800" y="4000500"/>
              <a:ext cx="1066800" cy="571500"/>
            </a:xfrm>
            <a:prstGeom prst="roundRect">
              <a:avLst/>
            </a:prstGeom>
            <a:gradFill flip="none" rotWithShape="1">
              <a:gsLst>
                <a:gs pos="0">
                  <a:srgbClr val="FFAB2F"/>
                </a:gs>
                <a:gs pos="100000">
                  <a:srgbClr val="C47500"/>
                </a:gs>
              </a:gsLst>
              <a:lin ang="5400000" scaled="1"/>
              <a:tileRect/>
            </a:gradFill>
            <a:ln>
              <a:noFill/>
            </a:ln>
            <a:effectLst>
              <a:outerShdw blurRad="1143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zh-CN" altLang="en-US" sz="1600" dirty="0" smtClean="0">
                  <a:solidFill>
                    <a:schemeClr val="bg1"/>
                  </a:solidFill>
                  <a:effectLst>
                    <a:outerShdw blurRad="38100" dist="38100" dir="2700000" algn="tl">
                      <a:srgbClr val="000000">
                        <a:alpha val="43137"/>
                      </a:srgbClr>
                    </a:outerShdw>
                  </a:effectLst>
                  <a:latin typeface="Segoe" pitchFamily="34" charset="0"/>
                </a:rPr>
                <a:t>检查</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grpSp>
      <p:sp>
        <p:nvSpPr>
          <p:cNvPr id="105" name="Rounded Rectangle 104"/>
          <p:cNvSpPr/>
          <p:nvPr/>
        </p:nvSpPr>
        <p:spPr>
          <a:xfrm>
            <a:off x="4191000" y="4038600"/>
            <a:ext cx="4495800" cy="1447800"/>
          </a:xfrm>
          <a:prstGeom prst="roundRect">
            <a:avLst/>
          </a:prstGeom>
          <a:solidFill>
            <a:schemeClr val="bg1">
              <a:alpha val="40000"/>
            </a:schemeClr>
          </a:solidFill>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90000"/>
              </a:lnSpc>
            </a:pPr>
            <a:r>
              <a:rPr lang="en-US" sz="2800" i="1" dirty="0" smtClean="0">
                <a:solidFill>
                  <a:schemeClr val="accent1">
                    <a:lumMod val="75000"/>
                  </a:schemeClr>
                </a:solidFill>
                <a:latin typeface="Segoe" pitchFamily="34" charset="0"/>
              </a:rPr>
              <a:t>Time Saved!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全屏显示(4:3)</PresentationFormat>
  <Paragraphs>299</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Silverlight For Windows Embedded</vt:lpstr>
      <vt:lpstr>用户体验是第一生产力</vt:lpstr>
      <vt:lpstr>新一代UX平台</vt:lpstr>
      <vt:lpstr>新的设计模式 </vt:lpstr>
      <vt:lpstr>Unifying the Design / Dev Process</vt:lpstr>
      <vt:lpstr>Silverlight For Windows Embedded Brings Desktop and Web Capabilities to the Device</vt:lpstr>
      <vt:lpstr>The Silverlight Design Process</vt:lpstr>
      <vt:lpstr>Speed Time-to-Market  with Silverlight</vt:lpstr>
      <vt:lpstr>Release Sooner and More Often</vt:lpstr>
      <vt:lpstr>Silverlight 跨平台开发</vt:lpstr>
      <vt:lpstr>Silverlight: 内置标准</vt:lpstr>
      <vt:lpstr>Blend与XAML介绍</vt:lpstr>
      <vt:lpstr>Expression Blend  界面元素和功能区域</vt:lpstr>
      <vt:lpstr>Expression Blend  的安装和XAML的组成</vt:lpstr>
      <vt:lpstr>Expression Blend  制作XAML的基本操作</vt:lpstr>
      <vt:lpstr>开发环境介绍</vt:lpstr>
      <vt:lpstr>Silverlight For Windows Embedded  开发环境</vt:lpstr>
      <vt:lpstr>Silverlight For Windows Embedded   架构</vt:lpstr>
      <vt:lpstr>Event Handler Example</vt:lpstr>
      <vt:lpstr>Conclusion</vt:lpstr>
      <vt:lpstr>疑问和解答</vt:lpstr>
      <vt:lpstr>幻灯片 23</vt:lpstr>
      <vt:lpstr>幻灯片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2009-10-29T02:26:01Z</dcterms:created>
  <dcterms:modified xsi:type="dcterms:W3CDTF">2009-10-29T02:26:08Z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