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5"/>
  </p:notesMasterIdLst>
  <p:sldIdLst>
    <p:sldId id="256" r:id="rId2"/>
    <p:sldId id="257" r:id="rId3"/>
    <p:sldId id="259" r:id="rId4"/>
    <p:sldId id="276" r:id="rId5"/>
    <p:sldId id="277" r:id="rId6"/>
    <p:sldId id="304" r:id="rId7"/>
    <p:sldId id="265" r:id="rId8"/>
    <p:sldId id="279" r:id="rId9"/>
    <p:sldId id="280" r:id="rId10"/>
    <p:sldId id="281" r:id="rId11"/>
    <p:sldId id="282" r:id="rId12"/>
    <p:sldId id="283" r:id="rId13"/>
    <p:sldId id="284" r:id="rId14"/>
    <p:sldId id="305" r:id="rId15"/>
    <p:sldId id="287" r:id="rId16"/>
    <p:sldId id="288" r:id="rId17"/>
    <p:sldId id="289" r:id="rId18"/>
    <p:sldId id="290" r:id="rId19"/>
    <p:sldId id="291" r:id="rId20"/>
    <p:sldId id="292" r:id="rId21"/>
    <p:sldId id="306" r:id="rId22"/>
    <p:sldId id="294" r:id="rId23"/>
    <p:sldId id="295" r:id="rId24"/>
    <p:sldId id="296" r:id="rId25"/>
    <p:sldId id="297" r:id="rId26"/>
    <p:sldId id="298" r:id="rId27"/>
    <p:sldId id="299" r:id="rId28"/>
    <p:sldId id="285" r:id="rId29"/>
    <p:sldId id="301" r:id="rId30"/>
    <p:sldId id="302" r:id="rId31"/>
    <p:sldId id="272" r:id="rId32"/>
    <p:sldId id="274" r:id="rId33"/>
    <p:sldId id="275"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FF7B7B"/>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12" autoAdjust="0"/>
    <p:restoredTop sz="88475" autoAdjust="0"/>
  </p:normalViewPr>
  <p:slideViewPr>
    <p:cSldViewPr>
      <p:cViewPr varScale="1">
        <p:scale>
          <a:sx n="59" d="100"/>
          <a:sy n="59" d="100"/>
        </p:scale>
        <p:origin x="-738"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tif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项模板 </a:t>
            </a:r>
            <a:r>
              <a:rPr lang="en-US" altLang="zh-CN" dirty="0" smtClean="0"/>
              <a:t>(Item Template)</a:t>
            </a:r>
            <a:endParaRPr lang="en-US" dirty="0"/>
          </a:p>
        </p:txBody>
      </p:sp>
      <p:sp>
        <p:nvSpPr>
          <p:cNvPr id="3" name="Content Placeholder 2"/>
          <p:cNvSpPr>
            <a:spLocks noGrp="1"/>
          </p:cNvSpPr>
          <p:nvPr>
            <p:ph idx="1"/>
          </p:nvPr>
        </p:nvSpPr>
        <p:spPr>
          <a:xfrm>
            <a:off x="381000" y="928670"/>
            <a:ext cx="8382000" cy="5355312"/>
          </a:xfrm>
        </p:spPr>
        <p:txBody>
          <a:bodyPr/>
          <a:lstStyle/>
          <a:p>
            <a:r>
              <a:rPr lang="en-US" sz="2000" dirty="0" smtClean="0"/>
              <a:t>Web</a:t>
            </a:r>
            <a:r>
              <a:rPr lang="zh-CN" altLang="en-US" sz="2000" dirty="0" smtClean="0"/>
              <a:t>部件</a:t>
            </a:r>
            <a:endParaRPr lang="en-US" sz="2000" dirty="0" smtClean="0"/>
          </a:p>
          <a:p>
            <a:r>
              <a:rPr lang="zh-CN" altLang="en-US" sz="2000" dirty="0" smtClean="0"/>
              <a:t>顺序工作流</a:t>
            </a:r>
            <a:endParaRPr lang="en-US" sz="2000" dirty="0" smtClean="0"/>
          </a:p>
          <a:p>
            <a:r>
              <a:rPr lang="zh-CN" altLang="en-US" sz="2000" dirty="0" smtClean="0"/>
              <a:t>状态机工作流</a:t>
            </a:r>
            <a:endParaRPr lang="en-US" sz="2000" dirty="0" smtClean="0"/>
          </a:p>
          <a:p>
            <a:r>
              <a:rPr lang="zh-CN" altLang="en-US" sz="2000" dirty="0" smtClean="0"/>
              <a:t>事件接受器</a:t>
            </a:r>
            <a:endParaRPr lang="en-US" altLang="zh-CN" sz="2000" dirty="0" smtClean="0"/>
          </a:p>
          <a:p>
            <a:r>
              <a:rPr lang="zh-CN" altLang="en-US" sz="2000" dirty="0" smtClean="0"/>
              <a:t>模块</a:t>
            </a:r>
            <a:endParaRPr lang="en-US" altLang="zh-CN" sz="2000" dirty="0" smtClean="0"/>
          </a:p>
          <a:p>
            <a:r>
              <a:rPr lang="zh-CN" altLang="en-US" sz="2000" dirty="0" smtClean="0"/>
              <a:t>内容类型</a:t>
            </a:r>
            <a:endParaRPr lang="en-US" sz="2000" dirty="0" smtClean="0"/>
          </a:p>
          <a:p>
            <a:r>
              <a:rPr lang="zh-CN" altLang="en-US" sz="2000" dirty="0" smtClean="0"/>
              <a:t>从内容类型创建列表定义</a:t>
            </a:r>
            <a:endParaRPr lang="en-US" altLang="zh-CN" sz="2000" dirty="0" smtClean="0"/>
          </a:p>
          <a:p>
            <a:r>
              <a:rPr lang="zh-CN" altLang="en-US" sz="2000" dirty="0" smtClean="0"/>
              <a:t>列表定义</a:t>
            </a:r>
            <a:endParaRPr lang="en-US" sz="2000" dirty="0" smtClean="0"/>
          </a:p>
          <a:p>
            <a:r>
              <a:rPr lang="zh-CN" altLang="en-US" sz="2000" dirty="0" smtClean="0"/>
              <a:t>列表实例</a:t>
            </a:r>
            <a:endParaRPr lang="en-US" sz="2000" dirty="0" smtClean="0"/>
          </a:p>
          <a:p>
            <a:r>
              <a:rPr lang="zh-CN" altLang="en-US" sz="2000" u="sng" dirty="0" smtClean="0">
                <a:solidFill>
                  <a:srgbClr val="FFC000"/>
                </a:solidFill>
              </a:rPr>
              <a:t>可视</a:t>
            </a:r>
            <a:r>
              <a:rPr lang="en-US" altLang="zh-CN" sz="2000" dirty="0" smtClean="0">
                <a:solidFill>
                  <a:srgbClr val="FFC000"/>
                </a:solidFill>
              </a:rPr>
              <a:t>Web</a:t>
            </a:r>
            <a:r>
              <a:rPr lang="zh-CN" altLang="en-US" sz="2000" dirty="0" smtClean="0">
                <a:solidFill>
                  <a:srgbClr val="FFC000"/>
                </a:solidFill>
              </a:rPr>
              <a:t>部件</a:t>
            </a:r>
            <a:endParaRPr lang="en-US" sz="2000" dirty="0" smtClean="0">
              <a:solidFill>
                <a:srgbClr val="FFC000"/>
              </a:solidFill>
            </a:endParaRPr>
          </a:p>
          <a:p>
            <a:r>
              <a:rPr lang="zh-CN" altLang="en-US" sz="2000" dirty="0" smtClean="0">
                <a:solidFill>
                  <a:srgbClr val="FFC000"/>
                </a:solidFill>
              </a:rPr>
              <a:t>业务数据整合模型</a:t>
            </a:r>
            <a:endParaRPr lang="en-US" sz="2000" dirty="0" smtClean="0">
              <a:solidFill>
                <a:srgbClr val="FFC000"/>
              </a:solidFill>
            </a:endParaRPr>
          </a:p>
          <a:p>
            <a:r>
              <a:rPr lang="zh-CN" altLang="en-US" sz="2000" dirty="0" smtClean="0">
                <a:solidFill>
                  <a:srgbClr val="FFC000"/>
                </a:solidFill>
              </a:rPr>
              <a:t>工作流关联表单</a:t>
            </a:r>
            <a:endParaRPr lang="en-US" sz="2000" dirty="0" smtClean="0">
              <a:solidFill>
                <a:srgbClr val="FFC000"/>
              </a:solidFill>
            </a:endParaRPr>
          </a:p>
          <a:p>
            <a:r>
              <a:rPr lang="zh-CN" altLang="en-US" sz="2000" dirty="0" smtClean="0">
                <a:solidFill>
                  <a:srgbClr val="FFC000"/>
                </a:solidFill>
              </a:rPr>
              <a:t>工作流初始表单</a:t>
            </a:r>
            <a:endParaRPr lang="en-US" sz="2000" dirty="0" smtClean="0">
              <a:solidFill>
                <a:srgbClr val="FFC000"/>
              </a:solidFill>
            </a:endParaRPr>
          </a:p>
          <a:p>
            <a:r>
              <a:rPr lang="zh-CN" altLang="en-US" sz="2000" dirty="0" smtClean="0">
                <a:solidFill>
                  <a:srgbClr val="FFC000"/>
                </a:solidFill>
              </a:rPr>
              <a:t>应用页面</a:t>
            </a:r>
            <a:endParaRPr lang="en-US" altLang="zh-CN" sz="2000" dirty="0" smtClean="0">
              <a:solidFill>
                <a:srgbClr val="FFC000"/>
              </a:solidFill>
            </a:endParaRPr>
          </a:p>
          <a:p>
            <a:r>
              <a:rPr lang="zh-CN" altLang="en-US" sz="2000" dirty="0" smtClean="0">
                <a:solidFill>
                  <a:srgbClr val="FFC000"/>
                </a:solidFill>
              </a:rPr>
              <a:t>用户定义控件</a:t>
            </a:r>
            <a:endParaRPr lang="en-US" sz="2000" dirty="0" smtClean="0">
              <a:solidFill>
                <a:srgbClr val="FFC000"/>
              </a:solidFill>
            </a:endParaRPr>
          </a:p>
        </p:txBody>
      </p:sp>
      <p:pic>
        <p:nvPicPr>
          <p:cNvPr id="1027" name="Picture 3"/>
          <p:cNvPicPr>
            <a:picLocks noChangeAspect="1" noChangeArrowheads="1"/>
          </p:cNvPicPr>
          <p:nvPr/>
        </p:nvPicPr>
        <p:blipFill>
          <a:blip r:embed="rId3" cstate="print"/>
          <a:srcRect/>
          <a:stretch>
            <a:fillRect/>
          </a:stretch>
        </p:blipFill>
        <p:spPr bwMode="auto">
          <a:xfrm>
            <a:off x="4286248" y="1500174"/>
            <a:ext cx="4345834" cy="30034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29190" y="5572140"/>
            <a:ext cx="3674083"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rPr>
              <a:t>* </a:t>
            </a:r>
            <a:r>
              <a:rPr lang="zh-CN" altLang="en-US" sz="1600" dirty="0" smtClean="0">
                <a:solidFill>
                  <a:srgbClr val="FFC000"/>
                </a:solidFill>
              </a:rPr>
              <a:t>黄色 </a:t>
            </a:r>
            <a:r>
              <a:rPr lang="zh-CN" altLang="en-US" sz="1600" dirty="0" smtClean="0"/>
              <a:t>项目为 </a:t>
            </a:r>
            <a:r>
              <a:rPr lang="en-US" sz="1600" dirty="0" smtClean="0">
                <a:gradFill>
                  <a:gsLst>
                    <a:gs pos="0">
                      <a:schemeClr val="tx1"/>
                    </a:gs>
                    <a:gs pos="86000">
                      <a:schemeClr val="tx1"/>
                    </a:gs>
                  </a:gsLst>
                  <a:lin ang="5400000" scaled="0"/>
                </a:gradFill>
              </a:rPr>
              <a:t>Visual Studio 2010</a:t>
            </a:r>
            <a:r>
              <a:rPr lang="zh-CN" altLang="en-US" sz="1600" dirty="0" smtClean="0">
                <a:gradFill>
                  <a:gsLst>
                    <a:gs pos="0">
                      <a:schemeClr val="tx1"/>
                    </a:gs>
                    <a:gs pos="86000">
                      <a:schemeClr val="tx1"/>
                    </a:gs>
                  </a:gsLst>
                  <a:lin ang="5400000" scaled="0"/>
                </a:gradFill>
              </a:rPr>
              <a:t> 新增模板</a:t>
            </a:r>
            <a:endParaRPr lang="en-US" sz="1600" dirty="0" smtClean="0">
              <a:gradFill>
                <a:gsLst>
                  <a:gs pos="0">
                    <a:schemeClr val="tx1"/>
                  </a:gs>
                  <a:gs pos="86000">
                    <a:schemeClr val="tx1"/>
                  </a:gs>
                </a:gsLst>
                <a:lin ang="5400000" scaled="0"/>
              </a:gra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可视化</a:t>
            </a:r>
            <a:r>
              <a:rPr lang="en-US" dirty="0" smtClean="0"/>
              <a:t>Web</a:t>
            </a:r>
            <a:r>
              <a:rPr lang="zh-CN" altLang="en-US" dirty="0" smtClean="0"/>
              <a:t>部件设计器</a:t>
            </a:r>
            <a:endParaRPr lang="en-US" dirty="0"/>
          </a:p>
        </p:txBody>
      </p:sp>
      <p:sp>
        <p:nvSpPr>
          <p:cNvPr id="3" name="Content Placeholder 2"/>
          <p:cNvSpPr>
            <a:spLocks noGrp="1"/>
          </p:cNvSpPr>
          <p:nvPr>
            <p:ph idx="1"/>
          </p:nvPr>
        </p:nvSpPr>
        <p:spPr>
          <a:xfrm>
            <a:off x="381000" y="1412875"/>
            <a:ext cx="8382000" cy="387798"/>
          </a:xfrm>
        </p:spPr>
        <p:txBody>
          <a:bodyPr/>
          <a:lstStyle/>
          <a:p>
            <a:r>
              <a:rPr lang="zh-CN" altLang="en-US" sz="2800" dirty="0" smtClean="0"/>
              <a:t>使用可视化设计器设计</a:t>
            </a:r>
            <a:r>
              <a:rPr lang="en-US" altLang="zh-CN" sz="2800" dirty="0" smtClean="0"/>
              <a:t>Web</a:t>
            </a:r>
            <a:r>
              <a:rPr lang="zh-CN" altLang="en-US" sz="2800" dirty="0" smtClean="0"/>
              <a:t>部件</a:t>
            </a:r>
            <a:endParaRPr lang="en-US" sz="2800" dirty="0" smtClean="0"/>
          </a:p>
        </p:txBody>
      </p:sp>
      <p:pic>
        <p:nvPicPr>
          <p:cNvPr id="2052" name="Picture 4"/>
          <p:cNvPicPr>
            <a:picLocks noChangeAspect="1" noChangeArrowheads="1"/>
          </p:cNvPicPr>
          <p:nvPr/>
        </p:nvPicPr>
        <p:blipFill>
          <a:blip r:embed="rId3" cstate="print"/>
          <a:srcRect/>
          <a:stretch>
            <a:fillRect/>
          </a:stretch>
        </p:blipFill>
        <p:spPr bwMode="auto">
          <a:xfrm>
            <a:off x="3786182" y="2500306"/>
            <a:ext cx="4419599" cy="33022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normAutofit fontScale="90000"/>
          </a:bodyPr>
          <a:lstStyle/>
          <a:p>
            <a:r>
              <a:rPr lang="en-US" dirty="0"/>
              <a:t>BDC </a:t>
            </a:r>
            <a:r>
              <a:rPr lang="zh-CN" altLang="en-US" dirty="0" smtClean="0"/>
              <a:t>模型设计器</a:t>
            </a:r>
            <a:endParaRPr lang="en-US" dirty="0"/>
          </a:p>
        </p:txBody>
      </p:sp>
      <p:sp>
        <p:nvSpPr>
          <p:cNvPr id="3" name="Content Placeholder 2"/>
          <p:cNvSpPr>
            <a:spLocks noGrp="1"/>
          </p:cNvSpPr>
          <p:nvPr>
            <p:ph idx="1"/>
          </p:nvPr>
        </p:nvSpPr>
        <p:spPr>
          <a:xfrm>
            <a:off x="381000" y="1412875"/>
            <a:ext cx="8382000" cy="1249573"/>
          </a:xfrm>
        </p:spPr>
        <p:txBody>
          <a:bodyPr/>
          <a:lstStyle/>
          <a:p>
            <a:r>
              <a:rPr lang="zh-CN" altLang="en-US" sz="2800" dirty="0" smtClean="0"/>
              <a:t>使用可视化设计器设计业务数据整合模型</a:t>
            </a:r>
            <a:r>
              <a:rPr lang="en-US" altLang="zh-CN" sz="2800" dirty="0" smtClean="0"/>
              <a:t> (BDC model)</a:t>
            </a:r>
            <a:endParaRPr lang="en-US" sz="2800" dirty="0" smtClean="0"/>
          </a:p>
          <a:p>
            <a:r>
              <a:rPr lang="en-US" sz="2800" dirty="0" smtClean="0"/>
              <a:t>F5 </a:t>
            </a:r>
            <a:r>
              <a:rPr lang="zh-CN" altLang="en-US" sz="2800" dirty="0" smtClean="0"/>
              <a:t>将模型和程序集部署到业务数据整合服务</a:t>
            </a:r>
            <a:endParaRPr lang="en-US" sz="2800" dirty="0" smtClean="0"/>
          </a:p>
        </p:txBody>
      </p:sp>
      <p:pic>
        <p:nvPicPr>
          <p:cNvPr id="6" name="Picture 2"/>
          <p:cNvPicPr>
            <a:picLocks noChangeAspect="1" noChangeArrowheads="1"/>
          </p:cNvPicPr>
          <p:nvPr/>
        </p:nvPicPr>
        <p:blipFill>
          <a:blip r:embed="rId3" cstate="print"/>
          <a:srcRect/>
          <a:stretch>
            <a:fillRect/>
          </a:stretch>
        </p:blipFill>
        <p:spPr bwMode="auto">
          <a:xfrm>
            <a:off x="4343400" y="3035702"/>
            <a:ext cx="4397362" cy="313649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工作流设计器</a:t>
            </a:r>
            <a:endParaRPr lang="en-US" dirty="0"/>
          </a:p>
        </p:txBody>
      </p:sp>
      <p:sp>
        <p:nvSpPr>
          <p:cNvPr id="3" name="Content Placeholder 2"/>
          <p:cNvSpPr>
            <a:spLocks noGrp="1"/>
          </p:cNvSpPr>
          <p:nvPr>
            <p:ph idx="1"/>
          </p:nvPr>
        </p:nvSpPr>
        <p:spPr>
          <a:xfrm>
            <a:off x="381000" y="1285860"/>
            <a:ext cx="5834074" cy="4071966"/>
          </a:xfrm>
        </p:spPr>
        <p:txBody>
          <a:bodyPr/>
          <a:lstStyle/>
          <a:p>
            <a:r>
              <a:rPr lang="zh-CN" altLang="en-US" sz="2800" dirty="0" smtClean="0"/>
              <a:t>使用可视化设计器设计工作流</a:t>
            </a:r>
            <a:endParaRPr lang="en-US" altLang="zh-CN" sz="2800" dirty="0" smtClean="0"/>
          </a:p>
          <a:p>
            <a:r>
              <a:rPr lang="zh-CN" altLang="en-US" sz="2800" dirty="0" smtClean="0"/>
              <a:t>新增站点工作流支持</a:t>
            </a:r>
          </a:p>
          <a:p>
            <a:r>
              <a:rPr lang="zh-CN" altLang="en-US" sz="2800" dirty="0" smtClean="0"/>
              <a:t>新增工作流关联</a:t>
            </a:r>
            <a:r>
              <a:rPr lang="en-US" altLang="zh-CN" sz="2800" dirty="0" smtClean="0"/>
              <a:t>/</a:t>
            </a:r>
            <a:r>
              <a:rPr lang="zh-CN" altLang="en-US" sz="2800" dirty="0" smtClean="0"/>
              <a:t>初始表单支持</a:t>
            </a:r>
          </a:p>
          <a:p>
            <a:endParaRPr lang="en-US" sz="2800" dirty="0" smtClean="0"/>
          </a:p>
        </p:txBody>
      </p:sp>
      <p:pic>
        <p:nvPicPr>
          <p:cNvPr id="6" name="Picture 2"/>
          <p:cNvPicPr>
            <a:picLocks noChangeAspect="1" noChangeArrowheads="1"/>
          </p:cNvPicPr>
          <p:nvPr/>
        </p:nvPicPr>
        <p:blipFill>
          <a:blip r:embed="rId3" cstate="print"/>
          <a:srcRect/>
          <a:stretch>
            <a:fillRect/>
          </a:stretch>
        </p:blipFill>
        <p:spPr bwMode="auto">
          <a:xfrm>
            <a:off x="3786182" y="2867044"/>
            <a:ext cx="4446014"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7"/>
          <p:cNvSpPr/>
          <p:nvPr/>
        </p:nvSpPr>
        <p:spPr>
          <a:xfrm>
            <a:off x="2857488" y="4929198"/>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t>项目结构</a:t>
            </a:r>
            <a:endParaRPr lang="en-US" altLang="zh-CN" dirty="0" smtClean="0"/>
          </a:p>
          <a:p>
            <a:pPr lvl="1" defTabSz="914099" fontAlgn="base">
              <a:spcBef>
                <a:spcPct val="0"/>
              </a:spcBef>
              <a:spcAft>
                <a:spcPct val="0"/>
              </a:spcAft>
              <a:buFont typeface="Arial" pitchFamily="34" charset="0"/>
              <a:buChar char="•"/>
            </a:pPr>
            <a:r>
              <a:rPr lang="zh-CN" altLang="en-US" dirty="0" smtClean="0"/>
              <a:t>映射文件夹</a:t>
            </a:r>
            <a:endParaRPr lang="zh-CN" altLang="en-US" dirty="0"/>
          </a:p>
        </p:txBody>
      </p:sp>
      <p:sp>
        <p:nvSpPr>
          <p:cNvPr id="2" name="Title 1"/>
          <p:cNvSpPr>
            <a:spLocks noGrp="1"/>
          </p:cNvSpPr>
          <p:nvPr>
            <p:ph type="title"/>
          </p:nvPr>
        </p:nvSpPr>
        <p:spPr/>
        <p:txBody>
          <a:bodyPr>
            <a:normAutofit fontScale="90000"/>
          </a:bodyPr>
          <a:lstStyle/>
          <a:p>
            <a:r>
              <a:rPr lang="zh-CN" altLang="en-US" dirty="0" smtClean="0"/>
              <a:t>使用</a:t>
            </a:r>
            <a:r>
              <a:rPr lang="en-US" altLang="zh-CN" dirty="0" smtClean="0"/>
              <a:t>Visual</a:t>
            </a:r>
            <a:r>
              <a:rPr lang="zh-CN" altLang="en-US" dirty="0" smtClean="0"/>
              <a:t> </a:t>
            </a:r>
            <a:r>
              <a:rPr lang="en-US" altLang="zh-CN" dirty="0" smtClean="0"/>
              <a:t>Studio</a:t>
            </a:r>
            <a:r>
              <a:rPr lang="zh-CN" altLang="en-US" dirty="0" smtClean="0"/>
              <a:t> </a:t>
            </a:r>
            <a:r>
              <a:rPr lang="en-US" altLang="zh-CN" dirty="0" smtClean="0"/>
              <a:t>2010</a:t>
            </a:r>
            <a:r>
              <a:rPr lang="zh-CN" altLang="en-US" dirty="0" smtClean="0"/>
              <a:t> 进行</a:t>
            </a:r>
            <a:r>
              <a:rPr lang="en-US" altLang="zh-CN" dirty="0" smtClean="0"/>
              <a:t/>
            </a:r>
            <a:br>
              <a:rPr lang="en-US" altLang="zh-CN" dirty="0" smtClean="0"/>
            </a:br>
            <a:r>
              <a:rPr lang="en-US" altLang="zh-CN" dirty="0" smtClean="0"/>
              <a:t>SharePoint 2010</a:t>
            </a:r>
            <a:r>
              <a:rPr lang="zh-CN" altLang="en-US" dirty="0" smtClean="0"/>
              <a:t>应用开发</a:t>
            </a:r>
            <a:endParaRPr lang="en-US" dirty="0"/>
          </a:p>
        </p:txBody>
      </p:sp>
      <p:grpSp>
        <p:nvGrpSpPr>
          <p:cNvPr id="3" name="Group 68"/>
          <p:cNvGrpSpPr/>
          <p:nvPr/>
        </p:nvGrpSpPr>
        <p:grpSpPr>
          <a:xfrm>
            <a:off x="714348" y="1611034"/>
            <a:ext cx="1967240" cy="1103586"/>
            <a:chOff x="714348" y="1500174"/>
            <a:chExt cx="1967240" cy="1103586"/>
          </a:xfrm>
          <a:effectLst/>
        </p:grpSpPr>
        <p:grpSp>
          <p:nvGrpSpPr>
            <p:cNvPr id="4" name="Group 20"/>
            <p:cNvGrpSpPr/>
            <p:nvPr/>
          </p:nvGrpSpPr>
          <p:grpSpPr>
            <a:xfrm>
              <a:off x="714348" y="1500174"/>
              <a:ext cx="1967240" cy="1103586"/>
              <a:chOff x="1643063" y="6826469"/>
              <a:chExt cx="1967240" cy="1103586"/>
            </a:xfrm>
          </p:grpSpPr>
          <p:sp>
            <p:nvSpPr>
              <p:cNvPr id="72" name="Rounded Rectangle 71"/>
              <p:cNvSpPr/>
              <p:nvPr/>
            </p:nvSpPr>
            <p:spPr bwMode="auto">
              <a:xfrm>
                <a:off x="1643063" y="6826469"/>
                <a:ext cx="1967240" cy="1103586"/>
              </a:xfrm>
              <a:prstGeom prst="roundRect">
                <a:avLst>
                  <a:gd name="adj" fmla="val 25239"/>
                </a:avLst>
              </a:prstGeom>
              <a:gradFill flip="none" rotWithShape="1">
                <a:gsLst>
                  <a:gs pos="20000">
                    <a:srgbClr val="62FE9D"/>
                  </a:gs>
                  <a:gs pos="57000">
                    <a:srgbClr val="00BCB3"/>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3" name="Rounded Rectangle 72"/>
              <p:cNvSpPr/>
              <p:nvPr/>
            </p:nvSpPr>
            <p:spPr bwMode="auto">
              <a:xfrm>
                <a:off x="1671967" y="6858001"/>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1" name="Rectangle 70"/>
            <p:cNvSpPr/>
            <p:nvPr/>
          </p:nvSpPr>
          <p:spPr>
            <a:xfrm>
              <a:off x="928662" y="1817942"/>
              <a:ext cx="1571636" cy="369332"/>
            </a:xfrm>
            <a:prstGeom prst="rect">
              <a:avLst/>
            </a:prstGeom>
          </p:spPr>
          <p:txBody>
            <a:bodyPr wrap="square">
              <a:spAutoFit/>
            </a:bodyPr>
            <a:lstStyle/>
            <a:p>
              <a:pPr lvl="0"/>
              <a:r>
                <a:rPr lang="zh-CN" altLang="en-US" dirty="0" smtClean="0">
                  <a:latin typeface="Calibri" pitchFamily="34" charset="0"/>
                  <a:cs typeface="Calibri" pitchFamily="34" charset="0"/>
                </a:rPr>
                <a:t>模板和设计器</a:t>
              </a:r>
              <a:endParaRPr lang="en-US" dirty="0">
                <a:latin typeface="Calibri" pitchFamily="34" charset="0"/>
                <a:cs typeface="Calibri" pitchFamily="34" charset="0"/>
              </a:endParaRPr>
            </a:p>
          </p:txBody>
        </p:sp>
      </p:grpSp>
      <p:grpSp>
        <p:nvGrpSpPr>
          <p:cNvPr id="5" name="Group 73"/>
          <p:cNvGrpSpPr/>
          <p:nvPr/>
        </p:nvGrpSpPr>
        <p:grpSpPr>
          <a:xfrm>
            <a:off x="747372" y="3254108"/>
            <a:ext cx="1967240" cy="1103586"/>
            <a:chOff x="747372" y="3071810"/>
            <a:chExt cx="1967240" cy="1103586"/>
          </a:xfrm>
          <a:effectLst>
            <a:glow rad="228600">
              <a:schemeClr val="accent2">
                <a:satMod val="175000"/>
                <a:alpha val="40000"/>
              </a:schemeClr>
            </a:glow>
          </a:effectLst>
        </p:grpSpPr>
        <p:grpSp>
          <p:nvGrpSpPr>
            <p:cNvPr id="6" name="Group 24"/>
            <p:cNvGrpSpPr/>
            <p:nvPr/>
          </p:nvGrpSpPr>
          <p:grpSpPr>
            <a:xfrm>
              <a:off x="747372" y="3071810"/>
              <a:ext cx="1967240" cy="1103586"/>
              <a:chOff x="4034166" y="6805448"/>
              <a:chExt cx="1967240" cy="1103586"/>
            </a:xfrm>
          </p:grpSpPr>
          <p:sp>
            <p:nvSpPr>
              <p:cNvPr id="77" name="Rounded Rectangle 76"/>
              <p:cNvSpPr/>
              <p:nvPr/>
            </p:nvSpPr>
            <p:spPr bwMode="auto">
              <a:xfrm>
                <a:off x="4034166" y="6805448"/>
                <a:ext cx="1967240" cy="1103586"/>
              </a:xfrm>
              <a:prstGeom prst="roundRect">
                <a:avLst>
                  <a:gd name="adj" fmla="val 25239"/>
                </a:avLst>
              </a:prstGeom>
              <a:gradFill flip="none" rotWithShape="1">
                <a:gsLst>
                  <a:gs pos="20000">
                    <a:srgbClr val="FEE862"/>
                  </a:gs>
                  <a:gs pos="57000">
                    <a:srgbClr val="F69200"/>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8" name="Rounded Rectangle 77"/>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6" name="Rectangle 75"/>
            <p:cNvSpPr/>
            <p:nvPr/>
          </p:nvSpPr>
          <p:spPr>
            <a:xfrm>
              <a:off x="1071538" y="3448874"/>
              <a:ext cx="1428760" cy="369332"/>
            </a:xfrm>
            <a:prstGeom prst="rect">
              <a:avLst/>
            </a:prstGeom>
          </p:spPr>
          <p:txBody>
            <a:bodyPr wrap="square">
              <a:spAutoFit/>
            </a:bodyPr>
            <a:lstStyle/>
            <a:p>
              <a:pPr lvl="0"/>
              <a:r>
                <a:rPr lang="zh-CN" altLang="en-US" dirty="0" smtClean="0">
                  <a:latin typeface="Calibri" pitchFamily="34" charset="0"/>
                  <a:cs typeface="Calibri" pitchFamily="34" charset="0"/>
                </a:rPr>
                <a:t>打包和部署</a:t>
              </a:r>
              <a:endParaRPr lang="en-US" dirty="0" smtClean="0">
                <a:latin typeface="Calibri" pitchFamily="34" charset="0"/>
                <a:cs typeface="Calibri" pitchFamily="34" charset="0"/>
              </a:endParaRPr>
            </a:p>
          </p:txBody>
        </p:sp>
      </p:grpSp>
      <p:grpSp>
        <p:nvGrpSpPr>
          <p:cNvPr id="7" name="Group 78"/>
          <p:cNvGrpSpPr/>
          <p:nvPr/>
        </p:nvGrpSpPr>
        <p:grpSpPr>
          <a:xfrm>
            <a:off x="714348" y="4897182"/>
            <a:ext cx="1967240" cy="1103586"/>
            <a:chOff x="714348" y="4786322"/>
            <a:chExt cx="1967240" cy="1103586"/>
          </a:xfrm>
        </p:grpSpPr>
        <p:grpSp>
          <p:nvGrpSpPr>
            <p:cNvPr id="8" name="Group 28"/>
            <p:cNvGrpSpPr/>
            <p:nvPr/>
          </p:nvGrpSpPr>
          <p:grpSpPr>
            <a:xfrm>
              <a:off x="714348" y="4786322"/>
              <a:ext cx="1967240" cy="1103586"/>
              <a:chOff x="4034166" y="6805448"/>
              <a:chExt cx="1967240" cy="1103586"/>
            </a:xfrm>
          </p:grpSpPr>
          <p:sp>
            <p:nvSpPr>
              <p:cNvPr id="82" name="Rounded Rectangle 81"/>
              <p:cNvSpPr/>
              <p:nvPr/>
            </p:nvSpPr>
            <p:spPr bwMode="auto">
              <a:xfrm>
                <a:off x="4034166" y="6805448"/>
                <a:ext cx="1967240" cy="1103586"/>
              </a:xfrm>
              <a:prstGeom prst="roundRect">
                <a:avLst>
                  <a:gd name="adj" fmla="val 25239"/>
                </a:avLst>
              </a:prstGeom>
              <a:gradFill flip="none" rotWithShape="1">
                <a:gsLst>
                  <a:gs pos="20000">
                    <a:srgbClr val="FF8989"/>
                  </a:gs>
                  <a:gs pos="57000">
                    <a:srgbClr val="A64B3C"/>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83" name="Rounded Rectangle 82"/>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81" name="Rectangle 80"/>
            <p:cNvSpPr/>
            <p:nvPr/>
          </p:nvSpPr>
          <p:spPr>
            <a:xfrm>
              <a:off x="1106550" y="5143512"/>
              <a:ext cx="1107996" cy="369332"/>
            </a:xfrm>
            <a:prstGeom prst="rect">
              <a:avLst/>
            </a:prstGeom>
          </p:spPr>
          <p:txBody>
            <a:bodyPr wrap="none">
              <a:spAutoFit/>
            </a:bodyPr>
            <a:lstStyle/>
            <a:p>
              <a:pPr lvl="0"/>
              <a:r>
                <a:rPr lang="zh-CN" altLang="en-US" dirty="0" smtClean="0">
                  <a:latin typeface="Calibri" pitchFamily="34" charset="0"/>
                  <a:cs typeface="Calibri" pitchFamily="34" charset="0"/>
                </a:rPr>
                <a:t>项目系统</a:t>
              </a:r>
              <a:endParaRPr lang="en-US" dirty="0" smtClean="0">
                <a:latin typeface="Calibri" pitchFamily="34" charset="0"/>
                <a:cs typeface="Calibri" pitchFamily="34" charset="0"/>
              </a:endParaRPr>
            </a:p>
          </p:txBody>
        </p:sp>
      </p:grpSp>
      <p:sp>
        <p:nvSpPr>
          <p:cNvPr id="95" name="圆角矩形 7"/>
          <p:cNvSpPr/>
          <p:nvPr/>
        </p:nvSpPr>
        <p:spPr>
          <a:xfrm>
            <a:off x="2857488" y="3286124"/>
            <a:ext cx="5786478" cy="1071570"/>
          </a:xfrm>
          <a:prstGeom prst="roundRect">
            <a:avLst/>
          </a:prstGeom>
          <a:effectLst>
            <a:glow rad="228600">
              <a:schemeClr val="accent2">
                <a:satMod val="175000"/>
                <a:alpha val="40000"/>
              </a:schemeClr>
            </a:glow>
            <a:outerShdw blurRad="39000" dist="25400" dir="5400000" rotWithShape="0">
              <a:schemeClr val="accent1">
                <a:shade val="33000"/>
                <a:alpha val="8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包设计器、功能设计器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包浏览器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部署配置</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96" name="圆角矩形 7"/>
          <p:cNvSpPr/>
          <p:nvPr/>
        </p:nvSpPr>
        <p:spPr>
          <a:xfrm>
            <a:off x="2857488" y="1643050"/>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项目模板、项模板</a:t>
            </a:r>
            <a:endParaRPr lang="en-US" altLang="zh-CN"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可视化设计器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工作流的增强</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打包和部署 </a:t>
            </a:r>
            <a:r>
              <a:rPr lang="en-US" altLang="zh-CN" dirty="0" smtClean="0"/>
              <a:t>(Packaging &amp; Deploy)</a:t>
            </a:r>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 结</a:t>
            </a:r>
            <a:endParaRPr lang="zh-CN" altLang="en-US" dirty="0"/>
          </a:p>
        </p:txBody>
      </p:sp>
      <p:sp>
        <p:nvSpPr>
          <p:cNvPr id="3" name="文本占位符 2"/>
          <p:cNvSpPr>
            <a:spLocks noGrp="1"/>
          </p:cNvSpPr>
          <p:nvPr>
            <p:ph type="body" sz="quarter" idx="10"/>
          </p:nvPr>
        </p:nvSpPr>
        <p:spPr/>
        <p:txBody>
          <a:bodyPr/>
          <a:lstStyle/>
          <a:p>
            <a:r>
              <a:rPr lang="zh-CN" altLang="en-US" dirty="0" smtClean="0">
                <a:solidFill>
                  <a:srgbClr val="FFC000"/>
                </a:solidFill>
              </a:rPr>
              <a:t>打包和部署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normAutofit fontScale="90000"/>
          </a:bodyPr>
          <a:lstStyle/>
          <a:p>
            <a:r>
              <a:rPr lang="zh-CN" altLang="en-US" dirty="0" smtClean="0"/>
              <a:t>包设计器 </a:t>
            </a:r>
            <a:r>
              <a:rPr lang="en-US" altLang="zh-CN" dirty="0" smtClean="0"/>
              <a:t>(</a:t>
            </a:r>
            <a:r>
              <a:rPr lang="en-US" dirty="0" smtClean="0"/>
              <a:t>Package Designer)</a:t>
            </a:r>
            <a:endParaRPr lang="en-US" dirty="0"/>
          </a:p>
        </p:txBody>
      </p:sp>
      <p:sp>
        <p:nvSpPr>
          <p:cNvPr id="3" name="Content Placeholder 2"/>
          <p:cNvSpPr>
            <a:spLocks noGrp="1"/>
          </p:cNvSpPr>
          <p:nvPr>
            <p:ph idx="1"/>
          </p:nvPr>
        </p:nvSpPr>
        <p:spPr>
          <a:xfrm>
            <a:off x="381000" y="1295400"/>
            <a:ext cx="8382000" cy="775597"/>
          </a:xfrm>
        </p:spPr>
        <p:txBody>
          <a:bodyPr/>
          <a:lstStyle/>
          <a:p>
            <a:r>
              <a:rPr lang="zh-CN" altLang="en-US" sz="2800" dirty="0" smtClean="0"/>
              <a:t>使用包设计器选择</a:t>
            </a:r>
            <a:r>
              <a:rPr lang="en-US" altLang="zh-CN" sz="2800" dirty="0" smtClean="0"/>
              <a:t>WSP</a:t>
            </a:r>
            <a:r>
              <a:rPr lang="zh-CN" altLang="en-US" sz="2800" dirty="0" smtClean="0"/>
              <a:t>包中要包含的功能和项目</a:t>
            </a:r>
            <a:endParaRPr lang="en-US" sz="2800" dirty="0" smtClean="0"/>
          </a:p>
        </p:txBody>
      </p:sp>
      <p:pic>
        <p:nvPicPr>
          <p:cNvPr id="10242" name="Picture 2"/>
          <p:cNvPicPr>
            <a:picLocks noChangeAspect="1" noChangeArrowheads="1"/>
          </p:cNvPicPr>
          <p:nvPr/>
        </p:nvPicPr>
        <p:blipFill>
          <a:blip r:embed="rId3" cstate="print"/>
          <a:srcRect/>
          <a:stretch>
            <a:fillRect/>
          </a:stretch>
        </p:blipFill>
        <p:spPr bwMode="auto">
          <a:xfrm>
            <a:off x="3857620" y="1928802"/>
            <a:ext cx="4442095" cy="388620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4797"/>
          </a:xfrm>
        </p:spPr>
        <p:txBody>
          <a:bodyPr>
            <a:normAutofit fontScale="90000"/>
          </a:bodyPr>
          <a:lstStyle/>
          <a:p>
            <a:r>
              <a:rPr lang="zh-CN" altLang="en-US" dirty="0" smtClean="0"/>
              <a:t>功能设计器 </a:t>
            </a:r>
            <a:r>
              <a:rPr lang="en-US" altLang="zh-CN" dirty="0" smtClean="0"/>
              <a:t>(Feature Designer)</a:t>
            </a:r>
            <a:endParaRPr lang="en-US" dirty="0"/>
          </a:p>
        </p:txBody>
      </p:sp>
      <p:sp>
        <p:nvSpPr>
          <p:cNvPr id="3" name="Content Placeholder 2"/>
          <p:cNvSpPr>
            <a:spLocks noGrp="1"/>
          </p:cNvSpPr>
          <p:nvPr>
            <p:ph idx="1"/>
          </p:nvPr>
        </p:nvSpPr>
        <p:spPr>
          <a:xfrm>
            <a:off x="381000" y="1412875"/>
            <a:ext cx="8382000" cy="775597"/>
          </a:xfrm>
        </p:spPr>
        <p:txBody>
          <a:bodyPr/>
          <a:lstStyle/>
          <a:p>
            <a:r>
              <a:rPr lang="zh-CN" altLang="en-US" sz="2800" dirty="0" smtClean="0"/>
              <a:t>使用功能设计器选择功能中要包含的项目</a:t>
            </a:r>
            <a:endParaRPr lang="en-US" sz="2800" dirty="0" smtClean="0"/>
          </a:p>
        </p:txBody>
      </p:sp>
      <p:pic>
        <p:nvPicPr>
          <p:cNvPr id="12291" name="Picture 3"/>
          <p:cNvPicPr>
            <a:picLocks noChangeAspect="1" noChangeArrowheads="1"/>
          </p:cNvPicPr>
          <p:nvPr/>
        </p:nvPicPr>
        <p:blipFill>
          <a:blip r:embed="rId3" cstate="print"/>
          <a:srcRect/>
          <a:stretch>
            <a:fillRect/>
          </a:stretch>
        </p:blipFill>
        <p:spPr bwMode="auto">
          <a:xfrm>
            <a:off x="3571868" y="2285992"/>
            <a:ext cx="4654577" cy="360610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381000" y="228600"/>
            <a:ext cx="8382000" cy="664797"/>
          </a:xfrm>
        </p:spPr>
        <p:txBody>
          <a:bodyPr>
            <a:normAutofit fontScale="90000"/>
          </a:bodyPr>
          <a:lstStyle/>
          <a:p>
            <a:r>
              <a:rPr lang="zh-CN" altLang="en-US" dirty="0" smtClean="0"/>
              <a:t>工程命令和属性</a:t>
            </a:r>
            <a:endParaRPr lang="en-US" dirty="0"/>
          </a:p>
        </p:txBody>
      </p:sp>
      <p:sp>
        <p:nvSpPr>
          <p:cNvPr id="12" name="Content Placeholder 2"/>
          <p:cNvSpPr>
            <a:spLocks noGrp="1"/>
          </p:cNvSpPr>
          <p:nvPr>
            <p:ph idx="1"/>
          </p:nvPr>
        </p:nvSpPr>
        <p:spPr>
          <a:xfrm>
            <a:off x="381000" y="1412875"/>
            <a:ext cx="6172200" cy="5182957"/>
          </a:xfrm>
        </p:spPr>
        <p:txBody>
          <a:bodyPr/>
          <a:lstStyle/>
          <a:p>
            <a:r>
              <a:rPr lang="zh-CN" altLang="en-US" dirty="0" smtClean="0"/>
              <a:t>工程命令</a:t>
            </a:r>
            <a:endParaRPr lang="en-US" dirty="0" smtClean="0"/>
          </a:p>
          <a:p>
            <a:pPr lvl="1"/>
            <a:r>
              <a:rPr lang="zh-CN" altLang="en-US" sz="2400" dirty="0" smtClean="0"/>
              <a:t>部署 </a:t>
            </a:r>
            <a:r>
              <a:rPr lang="en-US" altLang="zh-CN" sz="2400" dirty="0" smtClean="0"/>
              <a:t>(Deploy)</a:t>
            </a:r>
            <a:endParaRPr lang="en-US" sz="2400" dirty="0" smtClean="0"/>
          </a:p>
          <a:p>
            <a:pPr lvl="1"/>
            <a:r>
              <a:rPr lang="zh-CN" altLang="en-US" sz="2400" dirty="0" smtClean="0"/>
              <a:t>打包 </a:t>
            </a:r>
            <a:r>
              <a:rPr lang="en-US" altLang="zh-CN" sz="2400" dirty="0" smtClean="0"/>
              <a:t>(</a:t>
            </a:r>
            <a:r>
              <a:rPr lang="en-US" sz="2400" dirty="0" smtClean="0"/>
              <a:t>Package)</a:t>
            </a:r>
          </a:p>
          <a:p>
            <a:pPr lvl="1"/>
            <a:r>
              <a:rPr lang="zh-CN" altLang="en-US" sz="2400" dirty="0" smtClean="0"/>
              <a:t>回收 </a:t>
            </a:r>
            <a:r>
              <a:rPr lang="en-US" sz="2400" dirty="0" smtClean="0"/>
              <a:t>(Retract)</a:t>
            </a:r>
          </a:p>
          <a:p>
            <a:pPr lvl="1">
              <a:buNone/>
            </a:pPr>
            <a:endParaRPr lang="en-US" sz="2400" dirty="0" smtClean="0"/>
          </a:p>
          <a:p>
            <a:r>
              <a:rPr lang="zh-CN" altLang="en-US" dirty="0" smtClean="0"/>
              <a:t>工程属性设置</a:t>
            </a:r>
            <a:endParaRPr lang="en-US" dirty="0" smtClean="0"/>
          </a:p>
          <a:p>
            <a:pPr marL="917557" lvl="1" indent="-460375"/>
            <a:r>
              <a:rPr lang="zh-CN" altLang="en-US" sz="2400" dirty="0" smtClean="0"/>
              <a:t>部署配置</a:t>
            </a:r>
            <a:endParaRPr lang="en-US" sz="2400" dirty="0" smtClean="0"/>
          </a:p>
          <a:p>
            <a:pPr marL="917557" lvl="1" indent="-460375"/>
            <a:r>
              <a:rPr lang="zh-CN" altLang="en-US" sz="2400" dirty="0" smtClean="0"/>
              <a:t>沙箱解决方案</a:t>
            </a:r>
            <a:r>
              <a:rPr lang="en-US" altLang="zh-CN" sz="2400" dirty="0" smtClean="0"/>
              <a:t> </a:t>
            </a:r>
          </a:p>
          <a:p>
            <a:pPr marL="917557" lvl="1" indent="-460375">
              <a:buNone/>
            </a:pPr>
            <a:r>
              <a:rPr lang="en-US" dirty="0" smtClean="0"/>
              <a:t>	       (</a:t>
            </a:r>
            <a:r>
              <a:rPr lang="en-US" sz="2400" dirty="0" smtClean="0"/>
              <a:t>Sandboxed Solution)</a:t>
            </a:r>
          </a:p>
          <a:p>
            <a:pPr marL="917557" lvl="1" indent="-460375"/>
            <a:r>
              <a:rPr lang="zh-CN" altLang="en-US" sz="2400" dirty="0" smtClean="0"/>
              <a:t>站点</a:t>
            </a:r>
            <a:r>
              <a:rPr lang="en-US" altLang="zh-CN" sz="2400" dirty="0" smtClean="0"/>
              <a:t>URL</a:t>
            </a:r>
            <a:endParaRPr lang="en-US" sz="2400" dirty="0" smtClean="0"/>
          </a:p>
          <a:p>
            <a:pPr marL="917557" lvl="1" indent="-460375"/>
            <a:r>
              <a:rPr lang="zh-CN" altLang="en-US" sz="2400" dirty="0" smtClean="0"/>
              <a:t>开始项</a:t>
            </a:r>
            <a:endParaRPr lang="en-US" sz="2400" dirty="0" smtClean="0"/>
          </a:p>
          <a:p>
            <a:endParaRPr lang="en-US" dirty="0" smtClean="0"/>
          </a:p>
        </p:txBody>
      </p:sp>
      <p:pic>
        <p:nvPicPr>
          <p:cNvPr id="1026" name="Picture 2"/>
          <p:cNvPicPr>
            <a:picLocks noChangeAspect="1" noChangeArrowheads="1"/>
          </p:cNvPicPr>
          <p:nvPr/>
        </p:nvPicPr>
        <p:blipFill>
          <a:blip r:embed="rId3" cstate="print"/>
          <a:srcRect/>
          <a:stretch>
            <a:fillRect/>
          </a:stretch>
        </p:blipFill>
        <p:spPr bwMode="auto">
          <a:xfrm>
            <a:off x="5214942" y="1214422"/>
            <a:ext cx="2419408" cy="42291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6302212" y="1780480"/>
            <a:ext cx="681552" cy="740228"/>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bwMode="auto">
          <a:xfrm>
            <a:off x="6468323" y="2421132"/>
            <a:ext cx="274320" cy="9144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7" name="Rectangle 16"/>
          <p:cNvSpPr/>
          <p:nvPr/>
        </p:nvSpPr>
        <p:spPr bwMode="auto">
          <a:xfrm>
            <a:off x="6463319" y="2006100"/>
            <a:ext cx="274320" cy="9144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18" name="Rectangle 17"/>
          <p:cNvSpPr/>
          <p:nvPr/>
        </p:nvSpPr>
        <p:spPr bwMode="auto">
          <a:xfrm>
            <a:off x="6466451" y="2312964"/>
            <a:ext cx="274320" cy="91440"/>
          </a:xfrm>
          <a:prstGeom prst="rect">
            <a:avLst/>
          </a:prstGeom>
          <a:noFill/>
          <a:ln w="12700">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sp>
        <p:nvSpPr>
          <p:cNvPr id="9" name="Rectangle 8"/>
          <p:cNvSpPr/>
          <p:nvPr/>
        </p:nvSpPr>
        <p:spPr>
          <a:xfrm>
            <a:off x="6286512" y="2285992"/>
            <a:ext cx="714380" cy="285752"/>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86512" y="2000240"/>
            <a:ext cx="714380" cy="142876"/>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en-US" dirty="0" smtClean="0"/>
              <a:t>Visual Studio 2010 </a:t>
            </a:r>
            <a:r>
              <a:rPr lang="zh-CN" altLang="en-US" dirty="0" smtClean="0"/>
              <a:t>构建</a:t>
            </a:r>
            <a:r>
              <a:rPr lang="en-US" altLang="zh-CN" dirty="0" smtClean="0"/>
              <a:t/>
            </a:r>
            <a:br>
              <a:rPr lang="en-US" altLang="zh-CN" dirty="0" smtClean="0"/>
            </a:br>
            <a:r>
              <a:rPr lang="en-US" dirty="0" smtClean="0"/>
              <a:t>SharePoint 2010 </a:t>
            </a:r>
            <a:r>
              <a:rPr lang="zh-CN" altLang="en-US" dirty="0" smtClean="0"/>
              <a:t>应用实战体验</a:t>
            </a:r>
            <a:endParaRPr lang="zh-CN" altLang="en-US" dirty="0"/>
          </a:p>
        </p:txBody>
      </p:sp>
      <p:sp>
        <p:nvSpPr>
          <p:cNvPr id="5" name="文本占位符 4"/>
          <p:cNvSpPr>
            <a:spLocks noGrp="1"/>
          </p:cNvSpPr>
          <p:nvPr>
            <p:ph type="body" sz="quarter" idx="10"/>
          </p:nvPr>
        </p:nvSpPr>
        <p:spPr/>
        <p:txBody>
          <a:bodyPr/>
          <a:lstStyle/>
          <a:p>
            <a:r>
              <a:rPr lang="en-US" altLang="zh-CN" dirty="0" smtClean="0"/>
              <a:t>DEV311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4457"/>
            <a:ext cx="4495800" cy="3274743"/>
          </a:xfrm>
        </p:spPr>
        <p:txBody>
          <a:bodyPr/>
          <a:lstStyle/>
          <a:p>
            <a:r>
              <a:rPr lang="zh-CN" altLang="en-US" sz="2800" dirty="0" smtClean="0"/>
              <a:t>选择部署配置</a:t>
            </a:r>
            <a:r>
              <a:rPr lang="en-US" sz="2800" dirty="0" smtClean="0"/>
              <a:t> </a:t>
            </a:r>
          </a:p>
          <a:p>
            <a:pPr>
              <a:buNone/>
            </a:pPr>
            <a:r>
              <a:rPr lang="en-US" sz="2800" dirty="0" smtClean="0"/>
              <a:t>		(</a:t>
            </a:r>
            <a:r>
              <a:rPr lang="zh-CN" altLang="en-US" sz="2800" dirty="0" smtClean="0"/>
              <a:t>默认</a:t>
            </a:r>
            <a:r>
              <a:rPr lang="en-US" altLang="zh-CN" sz="2800" dirty="0" smtClean="0"/>
              <a:t>/</a:t>
            </a:r>
            <a:r>
              <a:rPr lang="zh-CN" altLang="en-US" sz="2800" dirty="0" smtClean="0"/>
              <a:t>不激活</a:t>
            </a:r>
            <a:r>
              <a:rPr lang="en-US" sz="2800" dirty="0" smtClean="0"/>
              <a:t>)</a:t>
            </a:r>
          </a:p>
          <a:p>
            <a:r>
              <a:rPr lang="zh-CN" altLang="en-US" sz="2800" dirty="0" smtClean="0"/>
              <a:t>添加前</a:t>
            </a:r>
            <a:r>
              <a:rPr lang="en-US" altLang="zh-CN" sz="2800" dirty="0" smtClean="0"/>
              <a:t>/</a:t>
            </a:r>
            <a:r>
              <a:rPr lang="zh-CN" altLang="en-US" sz="2800" dirty="0" smtClean="0"/>
              <a:t>后部署脚本</a:t>
            </a:r>
            <a:endParaRPr lang="en-US" sz="2800" dirty="0" smtClean="0"/>
          </a:p>
          <a:p>
            <a:r>
              <a:rPr lang="zh-CN" altLang="en-US" sz="2800" dirty="0" smtClean="0"/>
              <a:t>定制部署配置</a:t>
            </a:r>
            <a:endParaRPr lang="en-US" sz="2800" dirty="0" smtClean="0"/>
          </a:p>
        </p:txBody>
      </p:sp>
      <p:sp>
        <p:nvSpPr>
          <p:cNvPr id="9" name="Title 1"/>
          <p:cNvSpPr>
            <a:spLocks noGrp="1"/>
          </p:cNvSpPr>
          <p:nvPr>
            <p:ph type="title"/>
          </p:nvPr>
        </p:nvSpPr>
        <p:spPr>
          <a:xfrm>
            <a:off x="381000" y="228600"/>
            <a:ext cx="8382000" cy="664797"/>
          </a:xfrm>
        </p:spPr>
        <p:txBody>
          <a:bodyPr>
            <a:normAutofit/>
          </a:bodyPr>
          <a:lstStyle/>
          <a:p>
            <a:r>
              <a:rPr lang="zh-CN" altLang="en-US" sz="2800" dirty="0" smtClean="0"/>
              <a:t>部署配置</a:t>
            </a:r>
            <a:endParaRPr lang="en-US" sz="2800" dirty="0"/>
          </a:p>
        </p:txBody>
      </p:sp>
      <p:pic>
        <p:nvPicPr>
          <p:cNvPr id="16386" name="Picture 2"/>
          <p:cNvPicPr>
            <a:picLocks noChangeAspect="1" noChangeArrowheads="1"/>
          </p:cNvPicPr>
          <p:nvPr/>
        </p:nvPicPr>
        <p:blipFill>
          <a:blip r:embed="rId3" cstate="print"/>
          <a:srcRect/>
          <a:stretch>
            <a:fillRect/>
          </a:stretch>
        </p:blipFill>
        <p:spPr bwMode="auto">
          <a:xfrm>
            <a:off x="5029200" y="1276459"/>
            <a:ext cx="3622179" cy="3171988"/>
          </a:xfrm>
          <a:prstGeom prst="rect">
            <a:avLst/>
          </a:prstGeom>
          <a:ln>
            <a:noFill/>
          </a:ln>
          <a:effectLst>
            <a:outerShdw blurRad="292100" dist="139700" dir="2700000" algn="tl" rotWithShape="0">
              <a:srgbClr val="333333">
                <a:alpha val="65000"/>
              </a:srgbClr>
            </a:outerShdw>
          </a:effectLst>
        </p:spPr>
      </p:pic>
      <p:pic>
        <p:nvPicPr>
          <p:cNvPr id="16387" name="Picture 3"/>
          <p:cNvPicPr>
            <a:picLocks noChangeAspect="1" noChangeArrowheads="1"/>
          </p:cNvPicPr>
          <p:nvPr/>
        </p:nvPicPr>
        <p:blipFill>
          <a:blip r:embed="rId4" cstate="print"/>
          <a:srcRect/>
          <a:stretch>
            <a:fillRect/>
          </a:stretch>
        </p:blipFill>
        <p:spPr bwMode="auto">
          <a:xfrm>
            <a:off x="6248400" y="4102798"/>
            <a:ext cx="2505547" cy="238754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643570" y="1714488"/>
            <a:ext cx="857256" cy="142876"/>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43570" y="2214554"/>
            <a:ext cx="857256" cy="142876"/>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43570" y="2928934"/>
            <a:ext cx="714380" cy="428628"/>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7"/>
          <p:cNvSpPr/>
          <p:nvPr/>
        </p:nvSpPr>
        <p:spPr>
          <a:xfrm>
            <a:off x="2857488" y="4929198"/>
            <a:ext cx="5786478" cy="1071570"/>
          </a:xfrm>
          <a:prstGeom prst="roundRect">
            <a:avLst/>
          </a:prstGeom>
          <a:effectLst>
            <a:glow rad="228600">
              <a:schemeClr val="accent2">
                <a:satMod val="175000"/>
                <a:alpha val="40000"/>
              </a:schemeClr>
            </a:glow>
            <a:outerShdw blurRad="39000" dist="25400" dir="5400000" rotWithShape="0">
              <a:schemeClr val="accent1">
                <a:shade val="33000"/>
                <a:alpha val="8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t>项目结构</a:t>
            </a:r>
            <a:endParaRPr lang="en-US" altLang="zh-CN" dirty="0" smtClean="0"/>
          </a:p>
          <a:p>
            <a:pPr lvl="1" defTabSz="914099" fontAlgn="base">
              <a:spcBef>
                <a:spcPct val="0"/>
              </a:spcBef>
              <a:spcAft>
                <a:spcPct val="0"/>
              </a:spcAft>
              <a:buFont typeface="Arial" pitchFamily="34" charset="0"/>
              <a:buChar char="•"/>
            </a:pPr>
            <a:r>
              <a:rPr lang="zh-CN" altLang="en-US" dirty="0" smtClean="0"/>
              <a:t>映射文件夹</a:t>
            </a:r>
            <a:endParaRPr lang="zh-CN" altLang="en-US" dirty="0"/>
          </a:p>
        </p:txBody>
      </p:sp>
      <p:sp>
        <p:nvSpPr>
          <p:cNvPr id="2" name="Title 1"/>
          <p:cNvSpPr>
            <a:spLocks noGrp="1"/>
          </p:cNvSpPr>
          <p:nvPr>
            <p:ph type="title"/>
          </p:nvPr>
        </p:nvSpPr>
        <p:spPr/>
        <p:txBody>
          <a:bodyPr>
            <a:normAutofit fontScale="90000"/>
          </a:bodyPr>
          <a:lstStyle/>
          <a:p>
            <a:r>
              <a:rPr lang="zh-CN" altLang="en-US" dirty="0" smtClean="0"/>
              <a:t>使用</a:t>
            </a:r>
            <a:r>
              <a:rPr lang="en-US" altLang="zh-CN" dirty="0" smtClean="0"/>
              <a:t>Visual</a:t>
            </a:r>
            <a:r>
              <a:rPr lang="zh-CN" altLang="en-US" dirty="0" smtClean="0"/>
              <a:t> </a:t>
            </a:r>
            <a:r>
              <a:rPr lang="en-US" altLang="zh-CN" dirty="0" smtClean="0"/>
              <a:t>Studio</a:t>
            </a:r>
            <a:r>
              <a:rPr lang="zh-CN" altLang="en-US" dirty="0" smtClean="0"/>
              <a:t> </a:t>
            </a:r>
            <a:r>
              <a:rPr lang="en-US" altLang="zh-CN" dirty="0" smtClean="0"/>
              <a:t>2010</a:t>
            </a:r>
            <a:r>
              <a:rPr lang="zh-CN" altLang="en-US" dirty="0" smtClean="0"/>
              <a:t> 进行</a:t>
            </a:r>
            <a:r>
              <a:rPr lang="en-US" altLang="zh-CN" dirty="0" smtClean="0"/>
              <a:t/>
            </a:r>
            <a:br>
              <a:rPr lang="en-US" altLang="zh-CN" dirty="0" smtClean="0"/>
            </a:br>
            <a:r>
              <a:rPr lang="en-US" altLang="zh-CN" dirty="0" smtClean="0"/>
              <a:t>SharePoint 2010</a:t>
            </a:r>
            <a:r>
              <a:rPr lang="zh-CN" altLang="en-US" dirty="0" smtClean="0"/>
              <a:t>应用开发</a:t>
            </a:r>
            <a:endParaRPr lang="en-US" dirty="0"/>
          </a:p>
        </p:txBody>
      </p:sp>
      <p:grpSp>
        <p:nvGrpSpPr>
          <p:cNvPr id="3" name="Group 68"/>
          <p:cNvGrpSpPr/>
          <p:nvPr/>
        </p:nvGrpSpPr>
        <p:grpSpPr>
          <a:xfrm>
            <a:off x="714348" y="1611034"/>
            <a:ext cx="1967240" cy="1103586"/>
            <a:chOff x="714348" y="1500174"/>
            <a:chExt cx="1967240" cy="1103586"/>
          </a:xfrm>
          <a:effectLst/>
        </p:grpSpPr>
        <p:grpSp>
          <p:nvGrpSpPr>
            <p:cNvPr id="4" name="Group 20"/>
            <p:cNvGrpSpPr/>
            <p:nvPr/>
          </p:nvGrpSpPr>
          <p:grpSpPr>
            <a:xfrm>
              <a:off x="714348" y="1500174"/>
              <a:ext cx="1967240" cy="1103586"/>
              <a:chOff x="1643063" y="6826469"/>
              <a:chExt cx="1967240" cy="1103586"/>
            </a:xfrm>
          </p:grpSpPr>
          <p:sp>
            <p:nvSpPr>
              <p:cNvPr id="72" name="Rounded Rectangle 71"/>
              <p:cNvSpPr/>
              <p:nvPr/>
            </p:nvSpPr>
            <p:spPr bwMode="auto">
              <a:xfrm>
                <a:off x="1643063" y="6826469"/>
                <a:ext cx="1967240" cy="1103586"/>
              </a:xfrm>
              <a:prstGeom prst="roundRect">
                <a:avLst>
                  <a:gd name="adj" fmla="val 25239"/>
                </a:avLst>
              </a:prstGeom>
              <a:gradFill flip="none" rotWithShape="1">
                <a:gsLst>
                  <a:gs pos="20000">
                    <a:srgbClr val="62FE9D"/>
                  </a:gs>
                  <a:gs pos="57000">
                    <a:srgbClr val="00BCB3"/>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3" name="Rounded Rectangle 72"/>
              <p:cNvSpPr/>
              <p:nvPr/>
            </p:nvSpPr>
            <p:spPr bwMode="auto">
              <a:xfrm>
                <a:off x="1671967" y="6858001"/>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1" name="Rectangle 70"/>
            <p:cNvSpPr/>
            <p:nvPr/>
          </p:nvSpPr>
          <p:spPr>
            <a:xfrm>
              <a:off x="928662" y="1817942"/>
              <a:ext cx="1571636" cy="369332"/>
            </a:xfrm>
            <a:prstGeom prst="rect">
              <a:avLst/>
            </a:prstGeom>
          </p:spPr>
          <p:txBody>
            <a:bodyPr wrap="square">
              <a:spAutoFit/>
            </a:bodyPr>
            <a:lstStyle/>
            <a:p>
              <a:pPr lvl="0"/>
              <a:r>
                <a:rPr lang="zh-CN" altLang="en-US" dirty="0" smtClean="0">
                  <a:latin typeface="Calibri" pitchFamily="34" charset="0"/>
                  <a:cs typeface="Calibri" pitchFamily="34" charset="0"/>
                </a:rPr>
                <a:t>模板和设计器</a:t>
              </a:r>
              <a:endParaRPr lang="en-US" dirty="0">
                <a:latin typeface="Calibri" pitchFamily="34" charset="0"/>
                <a:cs typeface="Calibri" pitchFamily="34" charset="0"/>
              </a:endParaRPr>
            </a:p>
          </p:txBody>
        </p:sp>
      </p:grpSp>
      <p:grpSp>
        <p:nvGrpSpPr>
          <p:cNvPr id="5" name="Group 73"/>
          <p:cNvGrpSpPr/>
          <p:nvPr/>
        </p:nvGrpSpPr>
        <p:grpSpPr>
          <a:xfrm>
            <a:off x="747372" y="3254108"/>
            <a:ext cx="1967240" cy="1103586"/>
            <a:chOff x="747372" y="3071810"/>
            <a:chExt cx="1967240" cy="1103586"/>
          </a:xfrm>
        </p:grpSpPr>
        <p:grpSp>
          <p:nvGrpSpPr>
            <p:cNvPr id="6" name="Group 24"/>
            <p:cNvGrpSpPr/>
            <p:nvPr/>
          </p:nvGrpSpPr>
          <p:grpSpPr>
            <a:xfrm>
              <a:off x="747372" y="3071810"/>
              <a:ext cx="1967240" cy="1103586"/>
              <a:chOff x="4034166" y="6805448"/>
              <a:chExt cx="1967240" cy="1103586"/>
            </a:xfrm>
          </p:grpSpPr>
          <p:sp>
            <p:nvSpPr>
              <p:cNvPr id="77" name="Rounded Rectangle 76"/>
              <p:cNvSpPr/>
              <p:nvPr/>
            </p:nvSpPr>
            <p:spPr bwMode="auto">
              <a:xfrm>
                <a:off x="4034166" y="6805448"/>
                <a:ext cx="1967240" cy="1103586"/>
              </a:xfrm>
              <a:prstGeom prst="roundRect">
                <a:avLst>
                  <a:gd name="adj" fmla="val 25239"/>
                </a:avLst>
              </a:prstGeom>
              <a:gradFill flip="none" rotWithShape="1">
                <a:gsLst>
                  <a:gs pos="20000">
                    <a:srgbClr val="FEE862"/>
                  </a:gs>
                  <a:gs pos="57000">
                    <a:srgbClr val="F69200"/>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8" name="Rounded Rectangle 77"/>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6" name="Rectangle 75"/>
            <p:cNvSpPr/>
            <p:nvPr/>
          </p:nvSpPr>
          <p:spPr>
            <a:xfrm>
              <a:off x="1071538" y="3448874"/>
              <a:ext cx="1428760" cy="369332"/>
            </a:xfrm>
            <a:prstGeom prst="rect">
              <a:avLst/>
            </a:prstGeom>
          </p:spPr>
          <p:txBody>
            <a:bodyPr wrap="square">
              <a:spAutoFit/>
            </a:bodyPr>
            <a:lstStyle/>
            <a:p>
              <a:pPr lvl="0"/>
              <a:r>
                <a:rPr lang="zh-CN" altLang="en-US" dirty="0" smtClean="0">
                  <a:latin typeface="Calibri" pitchFamily="34" charset="0"/>
                  <a:cs typeface="Calibri" pitchFamily="34" charset="0"/>
                </a:rPr>
                <a:t>打包和部署</a:t>
              </a:r>
              <a:endParaRPr lang="en-US" dirty="0" smtClean="0">
                <a:latin typeface="Calibri" pitchFamily="34" charset="0"/>
                <a:cs typeface="Calibri" pitchFamily="34" charset="0"/>
              </a:endParaRPr>
            </a:p>
          </p:txBody>
        </p:sp>
      </p:grpSp>
      <p:grpSp>
        <p:nvGrpSpPr>
          <p:cNvPr id="7" name="Group 78"/>
          <p:cNvGrpSpPr/>
          <p:nvPr/>
        </p:nvGrpSpPr>
        <p:grpSpPr>
          <a:xfrm>
            <a:off x="714348" y="4897182"/>
            <a:ext cx="1967240" cy="1103586"/>
            <a:chOff x="714348" y="4786322"/>
            <a:chExt cx="1967240" cy="1103586"/>
          </a:xfrm>
          <a:effectLst>
            <a:glow rad="228600">
              <a:schemeClr val="accent2">
                <a:satMod val="175000"/>
                <a:alpha val="40000"/>
              </a:schemeClr>
            </a:glow>
          </a:effectLst>
        </p:grpSpPr>
        <p:grpSp>
          <p:nvGrpSpPr>
            <p:cNvPr id="8" name="Group 28"/>
            <p:cNvGrpSpPr/>
            <p:nvPr/>
          </p:nvGrpSpPr>
          <p:grpSpPr>
            <a:xfrm>
              <a:off x="714348" y="4786322"/>
              <a:ext cx="1967240" cy="1103586"/>
              <a:chOff x="4034166" y="6805448"/>
              <a:chExt cx="1967240" cy="1103586"/>
            </a:xfrm>
          </p:grpSpPr>
          <p:sp>
            <p:nvSpPr>
              <p:cNvPr id="82" name="Rounded Rectangle 81"/>
              <p:cNvSpPr/>
              <p:nvPr/>
            </p:nvSpPr>
            <p:spPr bwMode="auto">
              <a:xfrm>
                <a:off x="4034166" y="6805448"/>
                <a:ext cx="1967240" cy="1103586"/>
              </a:xfrm>
              <a:prstGeom prst="roundRect">
                <a:avLst>
                  <a:gd name="adj" fmla="val 25239"/>
                </a:avLst>
              </a:prstGeom>
              <a:gradFill flip="none" rotWithShape="1">
                <a:gsLst>
                  <a:gs pos="20000">
                    <a:srgbClr val="FF8989"/>
                  </a:gs>
                  <a:gs pos="57000">
                    <a:srgbClr val="A64B3C"/>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83" name="Rounded Rectangle 82"/>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81" name="Rectangle 80"/>
            <p:cNvSpPr/>
            <p:nvPr/>
          </p:nvSpPr>
          <p:spPr>
            <a:xfrm>
              <a:off x="1106550" y="5143512"/>
              <a:ext cx="1107996" cy="369332"/>
            </a:xfrm>
            <a:prstGeom prst="rect">
              <a:avLst/>
            </a:prstGeom>
          </p:spPr>
          <p:txBody>
            <a:bodyPr wrap="none">
              <a:spAutoFit/>
            </a:bodyPr>
            <a:lstStyle/>
            <a:p>
              <a:pPr lvl="0"/>
              <a:r>
                <a:rPr lang="zh-CN" altLang="en-US" dirty="0" smtClean="0">
                  <a:latin typeface="Calibri" pitchFamily="34" charset="0"/>
                  <a:cs typeface="Calibri" pitchFamily="34" charset="0"/>
                </a:rPr>
                <a:t>项目系统</a:t>
              </a:r>
              <a:endParaRPr lang="en-US" dirty="0" smtClean="0">
                <a:latin typeface="Calibri" pitchFamily="34" charset="0"/>
                <a:cs typeface="Calibri" pitchFamily="34" charset="0"/>
              </a:endParaRPr>
            </a:p>
          </p:txBody>
        </p:sp>
      </p:grpSp>
      <p:sp>
        <p:nvSpPr>
          <p:cNvPr id="95" name="圆角矩形 7"/>
          <p:cNvSpPr/>
          <p:nvPr/>
        </p:nvSpPr>
        <p:spPr>
          <a:xfrm>
            <a:off x="2857488" y="3286124"/>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包设计器、功能设计器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包浏览器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部署配置</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96" name="圆角矩形 7"/>
          <p:cNvSpPr/>
          <p:nvPr/>
        </p:nvSpPr>
        <p:spPr>
          <a:xfrm>
            <a:off x="2857488" y="1643050"/>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项目模板、项模板</a:t>
            </a:r>
            <a:endParaRPr lang="en-US" altLang="zh-CN"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可视化设计器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工作流的增强</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项目系统</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 结</a:t>
            </a:r>
            <a:endParaRPr lang="zh-CN" altLang="en-US" dirty="0"/>
          </a:p>
        </p:txBody>
      </p:sp>
      <p:sp>
        <p:nvSpPr>
          <p:cNvPr id="3" name="文本占位符 2"/>
          <p:cNvSpPr>
            <a:spLocks noGrp="1"/>
          </p:cNvSpPr>
          <p:nvPr>
            <p:ph type="body" sz="quarter" idx="10"/>
          </p:nvPr>
        </p:nvSpPr>
        <p:spPr/>
        <p:txBody>
          <a:bodyPr/>
          <a:lstStyle/>
          <a:p>
            <a:r>
              <a:rPr lang="zh-CN" altLang="en-US" dirty="0" smtClean="0">
                <a:solidFill>
                  <a:srgbClr val="FFC000"/>
                </a:solidFill>
              </a:rPr>
              <a:t>项目系统</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381000" y="1412875"/>
            <a:ext cx="8534400" cy="944555"/>
          </a:xfrm>
        </p:spPr>
        <p:txBody>
          <a:bodyPr/>
          <a:lstStyle/>
          <a:p>
            <a:r>
              <a:rPr lang="en-US" dirty="0" smtClean="0"/>
              <a:t>SharePoint </a:t>
            </a:r>
            <a:r>
              <a:rPr lang="zh-CN" altLang="en-US" dirty="0" smtClean="0"/>
              <a:t>项目文件的部署属性</a:t>
            </a:r>
            <a:endParaRPr lang="en-US" dirty="0" smtClean="0"/>
          </a:p>
        </p:txBody>
      </p:sp>
      <p:sp>
        <p:nvSpPr>
          <p:cNvPr id="14" name="Title 1"/>
          <p:cNvSpPr>
            <a:spLocks noGrp="1"/>
          </p:cNvSpPr>
          <p:nvPr>
            <p:ph type="title"/>
          </p:nvPr>
        </p:nvSpPr>
        <p:spPr>
          <a:xfrm>
            <a:off x="381000" y="228600"/>
            <a:ext cx="8382000" cy="1052596"/>
          </a:xfrm>
        </p:spPr>
        <p:txBody>
          <a:bodyPr>
            <a:normAutofit/>
          </a:bodyPr>
          <a:lstStyle/>
          <a:p>
            <a:r>
              <a:rPr lang="en-US" sz="3600" dirty="0" smtClean="0">
                <a:gradFill>
                  <a:gsLst>
                    <a:gs pos="50000">
                      <a:schemeClr val="tx2"/>
                    </a:gs>
                    <a:gs pos="100000">
                      <a:schemeClr val="tx2"/>
                    </a:gs>
                  </a:gsLst>
                  <a:lin ang="5400000" scaled="0"/>
                </a:gradFill>
              </a:rPr>
              <a:t>SharePoint </a:t>
            </a:r>
            <a:r>
              <a:rPr lang="zh-CN" altLang="en-US" sz="3600" dirty="0" smtClean="0">
                <a:gradFill>
                  <a:gsLst>
                    <a:gs pos="50000">
                      <a:schemeClr val="tx2"/>
                    </a:gs>
                    <a:gs pos="100000">
                      <a:schemeClr val="tx2"/>
                    </a:gs>
                  </a:gsLst>
                  <a:lin ang="5400000" scaled="0"/>
                </a:gradFill>
              </a:rPr>
              <a:t>项目文件</a:t>
            </a:r>
            <a:endParaRPr lang="en-US" sz="3600" dirty="0">
              <a:gradFill>
                <a:gsLst>
                  <a:gs pos="50000">
                    <a:schemeClr val="tx2"/>
                  </a:gs>
                  <a:gs pos="100000">
                    <a:schemeClr val="tx2"/>
                  </a:gs>
                </a:gsLst>
                <a:lin ang="5400000" scaled="0"/>
              </a:gradFill>
            </a:endParaRPr>
          </a:p>
        </p:txBody>
      </p:sp>
      <p:pic>
        <p:nvPicPr>
          <p:cNvPr id="10" name="Picture 2"/>
          <p:cNvPicPr>
            <a:picLocks noChangeAspect="1" noChangeArrowheads="1"/>
          </p:cNvPicPr>
          <p:nvPr/>
        </p:nvPicPr>
        <p:blipFill>
          <a:blip r:embed="rId3" cstate="print"/>
          <a:srcRect/>
          <a:stretch>
            <a:fillRect/>
          </a:stretch>
        </p:blipFill>
        <p:spPr bwMode="auto">
          <a:xfrm>
            <a:off x="1285852" y="2214554"/>
            <a:ext cx="2740684" cy="2812571"/>
          </a:xfrm>
          <a:prstGeom prst="rect">
            <a:avLst/>
          </a:prstGeom>
          <a:ln>
            <a:noFill/>
          </a:ln>
          <a:effectLst>
            <a:outerShdw blurRad="292100" dist="139700" dir="2700000" algn="tl" rotWithShape="0">
              <a:srgbClr val="333333">
                <a:alpha val="65000"/>
              </a:srgbClr>
            </a:outerShdw>
          </a:effectLst>
        </p:spPr>
      </p:pic>
      <p:pic>
        <p:nvPicPr>
          <p:cNvPr id="11" name="Picture 7"/>
          <p:cNvPicPr>
            <a:picLocks noChangeAspect="1" noChangeArrowheads="1"/>
          </p:cNvPicPr>
          <p:nvPr/>
        </p:nvPicPr>
        <p:blipFill>
          <a:blip r:embed="rId4" cstate="print"/>
          <a:srcRect/>
          <a:stretch>
            <a:fillRect/>
          </a:stretch>
        </p:blipFill>
        <p:spPr bwMode="auto">
          <a:xfrm>
            <a:off x="3793263" y="5170898"/>
            <a:ext cx="4888302" cy="646981"/>
          </a:xfrm>
          <a:prstGeom prst="rect">
            <a:avLst/>
          </a:prstGeom>
          <a:ln>
            <a:noFill/>
          </a:ln>
          <a:effectLst>
            <a:outerShdw blurRad="292100" dist="139700" dir="2700000" algn="tl" rotWithShape="0">
              <a:srgbClr val="333333">
                <a:alpha val="65000"/>
              </a:srgbClr>
            </a:outerShdw>
          </a:effectLst>
        </p:spPr>
      </p:pic>
      <p:pic>
        <p:nvPicPr>
          <p:cNvPr id="13" name="Picture 8"/>
          <p:cNvPicPr>
            <a:picLocks noChangeAspect="1" noChangeArrowheads="1"/>
          </p:cNvPicPr>
          <p:nvPr/>
        </p:nvPicPr>
        <p:blipFill>
          <a:blip r:embed="rId5" cstate="print"/>
          <a:srcRect r="1255"/>
          <a:stretch>
            <a:fillRect/>
          </a:stretch>
        </p:blipFill>
        <p:spPr bwMode="auto">
          <a:xfrm>
            <a:off x="4440245" y="4270516"/>
            <a:ext cx="4241321" cy="655967"/>
          </a:xfrm>
          <a:prstGeom prst="rect">
            <a:avLst/>
          </a:prstGeom>
          <a:ln>
            <a:noFill/>
          </a:ln>
          <a:effectLst>
            <a:outerShdw blurRad="292100" dist="139700" dir="2700000" algn="tl" rotWithShape="0">
              <a:srgbClr val="333333">
                <a:alpha val="65000"/>
              </a:srgbClr>
            </a:outerShdw>
          </a:effectLst>
        </p:spPr>
      </p:pic>
      <p:pic>
        <p:nvPicPr>
          <p:cNvPr id="15" name="Picture 9"/>
          <p:cNvPicPr>
            <a:picLocks noChangeAspect="1" noChangeArrowheads="1"/>
          </p:cNvPicPr>
          <p:nvPr/>
        </p:nvPicPr>
        <p:blipFill>
          <a:blip r:embed="rId6" cstate="print"/>
          <a:srcRect/>
          <a:stretch>
            <a:fillRect/>
          </a:stretch>
        </p:blipFill>
        <p:spPr bwMode="auto">
          <a:xfrm>
            <a:off x="4440245" y="3394935"/>
            <a:ext cx="4223349" cy="646981"/>
          </a:xfrm>
          <a:prstGeom prst="rect">
            <a:avLst/>
          </a:prstGeom>
          <a:ln>
            <a:noFill/>
          </a:ln>
          <a:effectLst>
            <a:outerShdw blurRad="292100" dist="139700" dir="2700000" algn="tl" rotWithShape="0">
              <a:srgbClr val="333333">
                <a:alpha val="65000"/>
              </a:srgbClr>
            </a:outerShdw>
          </a:effectLst>
        </p:spPr>
      </p:pic>
      <p:pic>
        <p:nvPicPr>
          <p:cNvPr id="19" name="Picture 10"/>
          <p:cNvPicPr>
            <a:picLocks noChangeAspect="1" noChangeArrowheads="1"/>
          </p:cNvPicPr>
          <p:nvPr/>
        </p:nvPicPr>
        <p:blipFill>
          <a:blip r:embed="rId7" cstate="print"/>
          <a:srcRect r="211"/>
          <a:stretch>
            <a:fillRect/>
          </a:stretch>
        </p:blipFill>
        <p:spPr bwMode="auto">
          <a:xfrm>
            <a:off x="4440245" y="2517916"/>
            <a:ext cx="4241321" cy="646981"/>
          </a:xfrm>
          <a:prstGeom prst="rect">
            <a:avLst/>
          </a:prstGeom>
          <a:ln>
            <a:noFill/>
          </a:ln>
          <a:effectLst>
            <a:outerShdw blurRad="292100" dist="139700" dir="2700000" algn="tl" rotWithShape="0">
              <a:srgbClr val="333333">
                <a:alpha val="65000"/>
              </a:srgbClr>
            </a:outerShdw>
          </a:effectLst>
        </p:spPr>
      </p:pic>
      <p:cxnSp>
        <p:nvCxnSpPr>
          <p:cNvPr id="20" name="Straight Arrow Connector 19"/>
          <p:cNvCxnSpPr/>
          <p:nvPr/>
        </p:nvCxnSpPr>
        <p:spPr>
          <a:xfrm>
            <a:off x="3219427" y="4270516"/>
            <a:ext cx="1141080" cy="243078"/>
          </a:xfrm>
          <a:prstGeom prst="straightConnector1">
            <a:avLst/>
          </a:prstGeom>
          <a:ln w="19050">
            <a:solidFill>
              <a:srgbClr val="F8F57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762227" y="3051316"/>
            <a:ext cx="1600200" cy="914401"/>
          </a:xfrm>
          <a:prstGeom prst="straightConnector1">
            <a:avLst/>
          </a:prstGeom>
          <a:ln w="19050">
            <a:solidFill>
              <a:srgbClr val="F8F57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990827" y="3751595"/>
            <a:ext cx="1369680" cy="366521"/>
          </a:xfrm>
          <a:prstGeom prst="straightConnector1">
            <a:avLst/>
          </a:prstGeom>
          <a:ln w="19050">
            <a:solidFill>
              <a:srgbClr val="F8F57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2914627" y="4499116"/>
            <a:ext cx="762000" cy="762000"/>
          </a:xfrm>
          <a:prstGeom prst="straightConnector1">
            <a:avLst/>
          </a:prstGeom>
          <a:ln w="19050">
            <a:solidFill>
              <a:srgbClr val="F8F57B"/>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428728" y="3786190"/>
            <a:ext cx="1357322" cy="142876"/>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228600"/>
            <a:ext cx="8382000" cy="664797"/>
          </a:xfrm>
        </p:spPr>
        <p:txBody>
          <a:bodyPr>
            <a:normAutofit fontScale="90000"/>
          </a:bodyPr>
          <a:lstStyle/>
          <a:p>
            <a:r>
              <a:rPr lang="zh-CN" altLang="en-US" dirty="0" smtClean="0"/>
              <a:t>映射文件夹</a:t>
            </a:r>
            <a:endParaRPr lang="en-US" dirty="0"/>
          </a:p>
        </p:txBody>
      </p:sp>
      <p:sp>
        <p:nvSpPr>
          <p:cNvPr id="3" name="Content Placeholder 2"/>
          <p:cNvSpPr>
            <a:spLocks noGrp="1"/>
          </p:cNvSpPr>
          <p:nvPr>
            <p:ph idx="1"/>
          </p:nvPr>
        </p:nvSpPr>
        <p:spPr>
          <a:xfrm>
            <a:off x="359734" y="1614281"/>
            <a:ext cx="8382000" cy="1249573"/>
          </a:xfrm>
        </p:spPr>
        <p:txBody>
          <a:bodyPr/>
          <a:lstStyle/>
          <a:p>
            <a:r>
              <a:rPr lang="zh-CN" altLang="en-US" sz="2800" dirty="0" smtClean="0"/>
              <a:t>使用映射文件夹将文件部署到</a:t>
            </a:r>
            <a:r>
              <a:rPr lang="en-US" sz="2800" dirty="0" err="1" smtClean="0"/>
              <a:t>SharePointRoot</a:t>
            </a:r>
            <a:r>
              <a:rPr lang="en-US" sz="2800" dirty="0" smtClean="0"/>
              <a:t> (“hive”)</a:t>
            </a:r>
          </a:p>
          <a:p>
            <a:r>
              <a:rPr lang="zh-CN" altLang="en-US" sz="2800" dirty="0" smtClean="0"/>
              <a:t>映射到</a:t>
            </a:r>
            <a:r>
              <a:rPr lang="en-US" altLang="zh-CN" sz="2800" dirty="0" err="1" smtClean="0"/>
              <a:t>SharePointRoot</a:t>
            </a:r>
            <a:r>
              <a:rPr lang="zh-CN" altLang="en-US" sz="2800" dirty="0" smtClean="0"/>
              <a:t>下任意文件夹</a:t>
            </a:r>
            <a:endParaRPr lang="en-US" sz="2800" dirty="0" smtClean="0"/>
          </a:p>
        </p:txBody>
      </p:sp>
      <p:pic>
        <p:nvPicPr>
          <p:cNvPr id="15363" name="Picture 3"/>
          <p:cNvPicPr>
            <a:picLocks noChangeAspect="1" noChangeArrowheads="1"/>
          </p:cNvPicPr>
          <p:nvPr/>
        </p:nvPicPr>
        <p:blipFill>
          <a:blip r:embed="rId3" cstate="print"/>
          <a:srcRect/>
          <a:stretch>
            <a:fillRect/>
          </a:stretch>
        </p:blipFill>
        <p:spPr bwMode="auto">
          <a:xfrm>
            <a:off x="3356967" y="3071810"/>
            <a:ext cx="2262395" cy="2890838"/>
          </a:xfrm>
          <a:prstGeom prst="rect">
            <a:avLst/>
          </a:prstGeom>
          <a:ln>
            <a:noFill/>
          </a:ln>
          <a:effectLst>
            <a:outerShdw blurRad="292100" dist="139700" dir="2700000" algn="tl" rotWithShape="0">
              <a:srgbClr val="333333">
                <a:alpha val="65000"/>
              </a:srgbClr>
            </a:outerShdw>
          </a:effectLst>
        </p:spPr>
      </p:pic>
      <p:pic>
        <p:nvPicPr>
          <p:cNvPr id="15362" name="Picture 2"/>
          <p:cNvPicPr>
            <a:picLocks noChangeAspect="1" noChangeArrowheads="1"/>
          </p:cNvPicPr>
          <p:nvPr/>
        </p:nvPicPr>
        <p:blipFill>
          <a:blip r:embed="rId4" cstate="print"/>
          <a:srcRect/>
          <a:stretch>
            <a:fillRect/>
          </a:stretch>
        </p:blipFill>
        <p:spPr bwMode="auto">
          <a:xfrm>
            <a:off x="6130862" y="3072416"/>
            <a:ext cx="2155914" cy="2896497"/>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43636" y="5429264"/>
            <a:ext cx="2143140" cy="142876"/>
          </a:xfrm>
          <a:prstGeom prst="rect">
            <a:avLst/>
          </a:prstGeom>
          <a:solidFill>
            <a:srgbClr val="FF7B7B">
              <a:alpha val="3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sz="5400" dirty="0" smtClean="0"/>
              <a:t>高级功能</a:t>
            </a:r>
            <a:endParaRPr lang="en-US" sz="5400" dirty="0"/>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3600" dirty="0" smtClean="0"/>
              <a:t>应用程序生命周期管理 </a:t>
            </a:r>
            <a:r>
              <a:rPr lang="en-US" altLang="zh-CN" sz="3600" dirty="0" smtClean="0"/>
              <a:t>&amp; TFS </a:t>
            </a:r>
            <a:r>
              <a:rPr lang="zh-CN" altLang="en-US" sz="3600" dirty="0" smtClean="0"/>
              <a:t>集成</a:t>
            </a:r>
          </a:p>
        </p:txBody>
      </p:sp>
      <p:sp>
        <p:nvSpPr>
          <p:cNvPr id="3" name="Content Placeholder 2"/>
          <p:cNvSpPr>
            <a:spLocks noGrp="1"/>
          </p:cNvSpPr>
          <p:nvPr>
            <p:ph idx="1"/>
          </p:nvPr>
        </p:nvSpPr>
        <p:spPr>
          <a:xfrm>
            <a:off x="381000" y="1412875"/>
            <a:ext cx="8382000" cy="4235006"/>
          </a:xfrm>
        </p:spPr>
        <p:txBody>
          <a:bodyPr/>
          <a:lstStyle/>
          <a:p>
            <a:r>
              <a:rPr lang="zh-CN" altLang="en-US" dirty="0" smtClean="0"/>
              <a:t>推荐的</a:t>
            </a:r>
            <a:r>
              <a:rPr lang="en-US" altLang="zh-CN" dirty="0" smtClean="0"/>
              <a:t>SharePoint</a:t>
            </a:r>
            <a:r>
              <a:rPr lang="zh-CN" altLang="en-US" dirty="0" smtClean="0"/>
              <a:t>开发流程</a:t>
            </a:r>
            <a:endParaRPr lang="en-US" dirty="0" smtClean="0"/>
          </a:p>
          <a:p>
            <a:pPr lvl="1"/>
            <a:r>
              <a:rPr lang="zh-CN" altLang="en-US" sz="2400" dirty="0" smtClean="0"/>
              <a:t>在开发人员机器中进行构建</a:t>
            </a:r>
            <a:r>
              <a:rPr lang="en-US" altLang="zh-CN" sz="2400" dirty="0" smtClean="0"/>
              <a:t>/</a:t>
            </a:r>
            <a:r>
              <a:rPr lang="zh-CN" altLang="en-US" sz="2400" dirty="0" smtClean="0"/>
              <a:t>测试</a:t>
            </a:r>
            <a:r>
              <a:rPr lang="en-US" altLang="zh-CN" sz="2400" dirty="0" smtClean="0"/>
              <a:t>/</a:t>
            </a:r>
            <a:r>
              <a:rPr lang="zh-CN" altLang="en-US" sz="2400" dirty="0" smtClean="0"/>
              <a:t>调试</a:t>
            </a:r>
            <a:endParaRPr lang="en-US" sz="2400" dirty="0" smtClean="0"/>
          </a:p>
          <a:p>
            <a:pPr lvl="1"/>
            <a:r>
              <a:rPr lang="zh-CN" altLang="en-US" sz="2400" dirty="0" smtClean="0"/>
              <a:t>将代码签入源代码控制系统</a:t>
            </a:r>
            <a:endParaRPr lang="en-US" sz="2400" dirty="0" smtClean="0"/>
          </a:p>
          <a:p>
            <a:pPr lvl="1"/>
            <a:r>
              <a:rPr lang="zh-CN" altLang="en-US" sz="2400" dirty="0" smtClean="0"/>
              <a:t>自动化构建</a:t>
            </a:r>
            <a:r>
              <a:rPr lang="en-US" altLang="zh-CN" sz="2400" dirty="0" smtClean="0"/>
              <a:t>WSP</a:t>
            </a:r>
            <a:r>
              <a:rPr lang="zh-CN" altLang="en-US" sz="2400" dirty="0" smtClean="0"/>
              <a:t>包</a:t>
            </a:r>
            <a:endParaRPr lang="en-US" sz="2400" dirty="0" smtClean="0"/>
          </a:p>
          <a:p>
            <a:pPr lvl="1"/>
            <a:r>
              <a:rPr lang="zh-CN" altLang="en-US" sz="2400" dirty="0" smtClean="0"/>
              <a:t>将</a:t>
            </a:r>
            <a:r>
              <a:rPr lang="en-US" altLang="zh-CN" sz="2400" dirty="0" smtClean="0"/>
              <a:t>WSP</a:t>
            </a:r>
            <a:r>
              <a:rPr lang="zh-CN" altLang="en-US" sz="2400" dirty="0" smtClean="0"/>
              <a:t>部署到</a:t>
            </a:r>
            <a:r>
              <a:rPr lang="en-US" sz="2400" dirty="0" smtClean="0"/>
              <a:t>SharePoint</a:t>
            </a:r>
            <a:r>
              <a:rPr lang="zh-CN" altLang="en-US" sz="2400" dirty="0" smtClean="0"/>
              <a:t>站点</a:t>
            </a:r>
            <a:endParaRPr lang="en-US" sz="2400" dirty="0" smtClean="0"/>
          </a:p>
          <a:p>
            <a:pPr lvl="1">
              <a:buNone/>
            </a:pPr>
            <a:endParaRPr lang="en-US" sz="2400" dirty="0" smtClean="0"/>
          </a:p>
          <a:p>
            <a:r>
              <a:rPr lang="en-US" dirty="0" smtClean="0"/>
              <a:t>TFS </a:t>
            </a:r>
            <a:r>
              <a:rPr lang="zh-CN" altLang="en-US" dirty="0" smtClean="0"/>
              <a:t>集成</a:t>
            </a:r>
            <a:endParaRPr lang="en-US" dirty="0" smtClean="0"/>
          </a:p>
          <a:p>
            <a:pPr lvl="1"/>
            <a:r>
              <a:rPr lang="zh-CN" altLang="en-US" sz="2400" dirty="0" smtClean="0"/>
              <a:t>源代码控制</a:t>
            </a:r>
            <a:endParaRPr lang="en-US" sz="2400" dirty="0" smtClean="0"/>
          </a:p>
          <a:p>
            <a:pPr lvl="1"/>
            <a:r>
              <a:rPr lang="zh-CN" altLang="en-US" sz="2400" dirty="0" smtClean="0"/>
              <a:t>工程集成入</a:t>
            </a:r>
            <a:r>
              <a:rPr lang="en-US" sz="2400" dirty="0" smtClean="0"/>
              <a:t>Visual Studio</a:t>
            </a:r>
          </a:p>
          <a:p>
            <a:pPr lvl="1"/>
            <a:r>
              <a:rPr lang="zh-CN" altLang="en-US" sz="2400" dirty="0" smtClean="0"/>
              <a:t>使用</a:t>
            </a:r>
            <a:r>
              <a:rPr lang="en-US" altLang="zh-CN" sz="2400" dirty="0" smtClean="0"/>
              <a:t>Team</a:t>
            </a:r>
            <a:r>
              <a:rPr lang="zh-CN" altLang="en-US" dirty="0" smtClean="0"/>
              <a:t> </a:t>
            </a:r>
            <a:r>
              <a:rPr lang="en-US" altLang="zh-CN" dirty="0" smtClean="0"/>
              <a:t>Build </a:t>
            </a:r>
            <a:r>
              <a:rPr lang="zh-CN" altLang="en-US" dirty="0" smtClean="0"/>
              <a:t>功能构建及创建</a:t>
            </a:r>
            <a:r>
              <a:rPr lang="en-US" altLang="zh-CN" dirty="0" smtClean="0"/>
              <a:t>WSP</a:t>
            </a:r>
            <a:r>
              <a:rPr lang="zh-CN" altLang="en-US" dirty="0" smtClean="0"/>
              <a:t>包</a:t>
            </a:r>
            <a:endParaRPr lang="en-US" sz="240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229600" cy="1143000"/>
          </a:xfrm>
        </p:spPr>
        <p:txBody>
          <a:bodyPr/>
          <a:lstStyle/>
          <a:p>
            <a:r>
              <a:rPr lang="en-US" altLang="zh-CN" dirty="0" smtClean="0"/>
              <a:t>SharePoint</a:t>
            </a:r>
            <a:r>
              <a:rPr lang="zh-CN" altLang="en-US" dirty="0" smtClean="0"/>
              <a:t>设计及开发工具的整合</a:t>
            </a:r>
          </a:p>
        </p:txBody>
      </p:sp>
      <p:sp>
        <p:nvSpPr>
          <p:cNvPr id="41" name="Rounded Rectangle 40"/>
          <p:cNvSpPr/>
          <p:nvPr/>
        </p:nvSpPr>
        <p:spPr bwMode="auto">
          <a:xfrm>
            <a:off x="6400800" y="1181100"/>
            <a:ext cx="2438400" cy="5219700"/>
          </a:xfrm>
          <a:prstGeom prst="roundRect">
            <a:avLst>
              <a:gd name="adj" fmla="val 6871"/>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a:noFill/>
            <a:headEnd type="none" w="med" len="med"/>
            <a:tailEnd type="none" w="med" len="me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2" name="Rounded Rectangle 41"/>
          <p:cNvSpPr/>
          <p:nvPr/>
        </p:nvSpPr>
        <p:spPr bwMode="auto">
          <a:xfrm>
            <a:off x="6534150" y="4191000"/>
            <a:ext cx="2181226" cy="381000"/>
          </a:xfrm>
          <a:prstGeom prst="roundRect">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3" name="Rounded Rectangle 42"/>
          <p:cNvSpPr/>
          <p:nvPr/>
        </p:nvSpPr>
        <p:spPr bwMode="auto">
          <a:xfrm>
            <a:off x="3352800" y="1181100"/>
            <a:ext cx="2438400" cy="5219700"/>
          </a:xfrm>
          <a:prstGeom prst="roundRect">
            <a:avLst>
              <a:gd name="adj" fmla="val 6871"/>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a:noFill/>
            <a:headEnd type="none" w="med" len="med"/>
            <a:tailEnd type="none" w="med" len="me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4" name="Rounded Rectangle 43"/>
          <p:cNvSpPr/>
          <p:nvPr/>
        </p:nvSpPr>
        <p:spPr bwMode="auto">
          <a:xfrm>
            <a:off x="3476625" y="4191000"/>
            <a:ext cx="2181226" cy="5334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5" name="Rounded Rectangle 44"/>
          <p:cNvSpPr/>
          <p:nvPr/>
        </p:nvSpPr>
        <p:spPr bwMode="auto">
          <a:xfrm>
            <a:off x="3476625" y="3276600"/>
            <a:ext cx="2181226" cy="3810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6" name="Rounded Rectangle 45"/>
          <p:cNvSpPr/>
          <p:nvPr/>
        </p:nvSpPr>
        <p:spPr bwMode="auto">
          <a:xfrm>
            <a:off x="3476625" y="2362200"/>
            <a:ext cx="2181226" cy="3810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7" name="Rounded Rectangle 46"/>
          <p:cNvSpPr/>
          <p:nvPr/>
        </p:nvSpPr>
        <p:spPr bwMode="auto">
          <a:xfrm>
            <a:off x="314325" y="1181100"/>
            <a:ext cx="2438400" cy="5219700"/>
          </a:xfrm>
          <a:prstGeom prst="roundRect">
            <a:avLst>
              <a:gd name="adj" fmla="val 6871"/>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headEnd type="none" w="med" len="med"/>
            <a:tailEnd type="none" w="med" len="me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48" name="TextBox 47"/>
          <p:cNvSpPr txBox="1"/>
          <p:nvPr/>
        </p:nvSpPr>
        <p:spPr>
          <a:xfrm>
            <a:off x="2743200" y="2183857"/>
            <a:ext cx="492443" cy="276999"/>
          </a:xfrm>
          <a:prstGeom prst="rect">
            <a:avLst/>
          </a:prstGeom>
          <a:noFill/>
        </p:spPr>
        <p:txBody>
          <a:bodyPr wrap="none" rtlCol="0">
            <a:spAutoFit/>
          </a:bodyPr>
          <a:lstStyle/>
          <a:p>
            <a:r>
              <a:rPr lang="zh-CN" altLang="en-US" sz="1200" dirty="0" smtClean="0">
                <a:effectLst>
                  <a:outerShdw blurRad="50800" dist="38100" dir="5400000" algn="ctr" rotWithShape="0">
                    <a:srgbClr val="000000">
                      <a:alpha val="47000"/>
                    </a:srgbClr>
                  </a:outerShdw>
                </a:effectLst>
                <a:latin typeface="Segoe UI" pitchFamily="34" charset="0"/>
                <a:ea typeface="+mj-ea"/>
                <a:cs typeface="+mj-cs"/>
              </a:rPr>
              <a:t>导入</a:t>
            </a:r>
            <a:endParaRPr lang="en-US" sz="1200" dirty="0">
              <a:effectLst>
                <a:outerShdw blurRad="50800" dist="38100" dir="5400000" algn="ctr" rotWithShape="0">
                  <a:srgbClr val="000000">
                    <a:alpha val="47000"/>
                  </a:srgbClr>
                </a:outerShdw>
              </a:effectLst>
              <a:latin typeface="Segoe UI" pitchFamily="34" charset="0"/>
              <a:ea typeface="+mj-ea"/>
              <a:cs typeface="+mj-cs"/>
            </a:endParaRPr>
          </a:p>
        </p:txBody>
      </p:sp>
      <p:sp>
        <p:nvSpPr>
          <p:cNvPr id="49" name="TextBox 48"/>
          <p:cNvSpPr txBox="1"/>
          <p:nvPr/>
        </p:nvSpPr>
        <p:spPr>
          <a:xfrm>
            <a:off x="2762928" y="4239355"/>
            <a:ext cx="492443" cy="276999"/>
          </a:xfrm>
          <a:prstGeom prst="rect">
            <a:avLst/>
          </a:prstGeom>
          <a:noFill/>
        </p:spPr>
        <p:txBody>
          <a:bodyPr wrap="none" rtlCol="0">
            <a:spAutoFit/>
          </a:bodyPr>
          <a:lstStyle/>
          <a:p>
            <a:r>
              <a:rPr lang="zh-CN" altLang="en-US" sz="1200" dirty="0" smtClean="0">
                <a:effectLst>
                  <a:outerShdw blurRad="50800" dist="38100" dir="5400000" algn="ctr" rotWithShape="0">
                    <a:srgbClr val="000000">
                      <a:alpha val="47000"/>
                    </a:srgbClr>
                  </a:outerShdw>
                </a:effectLst>
                <a:latin typeface="Segoe UI" pitchFamily="34" charset="0"/>
                <a:ea typeface="+mj-ea"/>
                <a:cs typeface="+mj-cs"/>
              </a:rPr>
              <a:t>导出</a:t>
            </a:r>
            <a:endParaRPr lang="en-US" sz="1200" dirty="0">
              <a:effectLst>
                <a:outerShdw blurRad="50800" dist="38100" dir="5400000" algn="ctr" rotWithShape="0">
                  <a:srgbClr val="000000">
                    <a:alpha val="47000"/>
                  </a:srgbClr>
                </a:outerShdw>
              </a:effectLst>
              <a:latin typeface="Segoe UI" pitchFamily="34" charset="0"/>
              <a:ea typeface="+mj-ea"/>
              <a:cs typeface="+mj-cs"/>
            </a:endParaRPr>
          </a:p>
        </p:txBody>
      </p:sp>
      <p:pic>
        <p:nvPicPr>
          <p:cNvPr id="50" name="Picture 5" descr="C:\Documents and Settings\michelleo\Desktop\Visio2010.JPG"/>
          <p:cNvPicPr>
            <a:picLocks noChangeAspect="1" noChangeArrowheads="1"/>
          </p:cNvPicPr>
          <p:nvPr/>
        </p:nvPicPr>
        <p:blipFill>
          <a:blip r:embed="rId3" cstate="print"/>
          <a:srcRect/>
          <a:stretch>
            <a:fillRect/>
          </a:stretch>
        </p:blipFill>
        <p:spPr bwMode="auto">
          <a:xfrm>
            <a:off x="485775" y="4802124"/>
            <a:ext cx="2071323" cy="1406768"/>
          </a:xfrm>
          <a:prstGeom prst="rect">
            <a:avLst/>
          </a:prstGeom>
          <a:noFill/>
          <a:ln w="25400">
            <a:solidFill>
              <a:srgbClr val="FFFFFF"/>
            </a:solidFill>
            <a:miter lim="800000"/>
          </a:ln>
          <a:effectLst>
            <a:outerShdw blurRad="50800" dist="38100" dir="2700000" algn="tl" rotWithShape="0">
              <a:prstClr val="black">
                <a:alpha val="40000"/>
              </a:prstClr>
            </a:outerShdw>
          </a:effectLst>
        </p:spPr>
      </p:pic>
      <p:sp>
        <p:nvSpPr>
          <p:cNvPr id="51" name="TextBox 50"/>
          <p:cNvSpPr txBox="1"/>
          <p:nvPr/>
        </p:nvSpPr>
        <p:spPr>
          <a:xfrm>
            <a:off x="6646984" y="2057833"/>
            <a:ext cx="1981200" cy="215444"/>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rPr>
              <a:t>专业开发人员</a:t>
            </a:r>
            <a:endParaRPr kumimoji="0" lang="en-NZ" sz="1400" b="0" i="0" u="none" strike="noStrike" kern="0" cap="none" spc="0" normalizeH="0" baseline="0" noProof="0" dirty="0" smtClean="0">
              <a:ln>
                <a:noFill/>
              </a:ln>
              <a:solidFill>
                <a:srgbClr val="000000"/>
              </a:solidFill>
              <a:effectLst/>
              <a:uLnTx/>
              <a:uFillTx/>
            </a:endParaRPr>
          </a:p>
        </p:txBody>
      </p:sp>
      <p:sp>
        <p:nvSpPr>
          <p:cNvPr id="52" name="TextBox 51"/>
          <p:cNvSpPr txBox="1"/>
          <p:nvPr/>
        </p:nvSpPr>
        <p:spPr>
          <a:xfrm>
            <a:off x="542925" y="2057833"/>
            <a:ext cx="1981200"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rPr>
              <a:t>业务分析员</a:t>
            </a:r>
            <a:r>
              <a:rPr kumimoji="0" lang="en-US" altLang="zh-CN" sz="1400" b="0" i="0" u="none" strike="noStrike" kern="0" cap="none" spc="0" normalizeH="0" baseline="0" noProof="0" dirty="0" smtClean="0">
                <a:ln>
                  <a:noFill/>
                </a:ln>
                <a:solidFill>
                  <a:srgbClr val="000000"/>
                </a:solidFill>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smtClean="0">
                <a:ln>
                  <a:noFill/>
                </a:ln>
                <a:solidFill>
                  <a:srgbClr val="000000"/>
                </a:solidFill>
                <a:effectLst/>
                <a:uLnTx/>
                <a:uFillTx/>
              </a:rPr>
              <a:t>流程设计人员</a:t>
            </a:r>
            <a:endParaRPr kumimoji="0" lang="en-NZ" sz="1400" b="0" i="0" u="none" strike="noStrike" kern="0" cap="none" spc="0" normalizeH="0" baseline="0" noProof="0" dirty="0" smtClean="0">
              <a:ln>
                <a:noFill/>
              </a:ln>
              <a:solidFill>
                <a:srgbClr val="000000"/>
              </a:solidFill>
              <a:effectLst/>
              <a:uLnTx/>
              <a:uFillTx/>
            </a:endParaRPr>
          </a:p>
        </p:txBody>
      </p:sp>
      <p:sp>
        <p:nvSpPr>
          <p:cNvPr id="53" name="Rounded Rectangle 52"/>
          <p:cNvSpPr/>
          <p:nvPr/>
        </p:nvSpPr>
        <p:spPr bwMode="auto">
          <a:xfrm>
            <a:off x="422765" y="1336865"/>
            <a:ext cx="2209800" cy="609600"/>
          </a:xfrm>
          <a:prstGeom prst="roundRect">
            <a:avLst>
              <a:gd name="adj" fmla="val 12340"/>
            </a:avLst>
          </a:prstGeom>
          <a:solidFill>
            <a:srgbClr val="FFFFFF"/>
          </a:solidFill>
          <a:ln w="425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54" name="Picture 3" descr="C:\Documents and Settings\michelleo\Desktop\MS_visio.png"/>
          <p:cNvPicPr>
            <a:picLocks noChangeAspect="1" noChangeArrowheads="1"/>
          </p:cNvPicPr>
          <p:nvPr/>
        </p:nvPicPr>
        <p:blipFill>
          <a:blip r:embed="rId4" cstate="print"/>
          <a:srcRect/>
          <a:stretch>
            <a:fillRect/>
          </a:stretch>
        </p:blipFill>
        <p:spPr bwMode="auto">
          <a:xfrm>
            <a:off x="852219" y="1440225"/>
            <a:ext cx="1331644" cy="426126"/>
          </a:xfrm>
          <a:prstGeom prst="rect">
            <a:avLst/>
          </a:prstGeom>
          <a:noFill/>
        </p:spPr>
      </p:pic>
      <p:sp>
        <p:nvSpPr>
          <p:cNvPr id="55" name="Rounded Rectangle 54"/>
          <p:cNvSpPr/>
          <p:nvPr/>
        </p:nvSpPr>
        <p:spPr bwMode="auto">
          <a:xfrm>
            <a:off x="6512168" y="1336865"/>
            <a:ext cx="2209800" cy="609600"/>
          </a:xfrm>
          <a:prstGeom prst="roundRect">
            <a:avLst>
              <a:gd name="adj" fmla="val 12340"/>
            </a:avLst>
          </a:prstGeom>
          <a:solidFill>
            <a:srgbClr val="FFFFFF"/>
          </a:solidFill>
          <a:ln w="425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56" name="Picture 3"/>
          <p:cNvPicPr>
            <a:picLocks noChangeAspect="1" noChangeArrowheads="1"/>
          </p:cNvPicPr>
          <p:nvPr/>
        </p:nvPicPr>
        <p:blipFill>
          <a:blip r:embed="rId5" cstate="print"/>
          <a:srcRect/>
          <a:stretch>
            <a:fillRect/>
          </a:stretch>
        </p:blipFill>
        <p:spPr bwMode="auto">
          <a:xfrm>
            <a:off x="6678441" y="1448233"/>
            <a:ext cx="1974273" cy="457200"/>
          </a:xfrm>
          <a:prstGeom prst="rect">
            <a:avLst/>
          </a:prstGeom>
          <a:noFill/>
          <a:ln w="9525">
            <a:noFill/>
            <a:miter lim="800000"/>
            <a:headEnd/>
            <a:tailEnd/>
          </a:ln>
          <a:effectLst/>
        </p:spPr>
      </p:pic>
      <p:pic>
        <p:nvPicPr>
          <p:cNvPr id="57" name="Picture 2"/>
          <p:cNvPicPr>
            <a:picLocks noChangeArrowheads="1"/>
          </p:cNvPicPr>
          <p:nvPr/>
        </p:nvPicPr>
        <p:blipFill>
          <a:blip r:embed="rId6" cstate="print"/>
          <a:srcRect/>
          <a:stretch>
            <a:fillRect/>
          </a:stretch>
        </p:blipFill>
        <p:spPr bwMode="auto">
          <a:xfrm>
            <a:off x="6723888" y="4811649"/>
            <a:ext cx="1810512" cy="1408176"/>
          </a:xfrm>
          <a:prstGeom prst="rect">
            <a:avLst/>
          </a:prstGeom>
          <a:noFill/>
          <a:ln w="25400">
            <a:solidFill>
              <a:srgbClr val="FFFFFF"/>
            </a:solidFill>
            <a:miter lim="800000"/>
          </a:ln>
          <a:effectLst>
            <a:outerShdw blurRad="50800" dist="38100" dir="2700000" algn="tl" rotWithShape="0">
              <a:prstClr val="black">
                <a:alpha val="40000"/>
              </a:prstClr>
            </a:outerShdw>
          </a:effectLst>
        </p:spPr>
      </p:pic>
      <p:sp>
        <p:nvSpPr>
          <p:cNvPr id="58" name="Rounded Rectangle 57"/>
          <p:cNvSpPr/>
          <p:nvPr/>
        </p:nvSpPr>
        <p:spPr bwMode="auto">
          <a:xfrm>
            <a:off x="419100" y="2590800"/>
            <a:ext cx="2181226" cy="533400"/>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59" name="Rounded Rectangle 58"/>
          <p:cNvSpPr/>
          <p:nvPr/>
        </p:nvSpPr>
        <p:spPr bwMode="auto">
          <a:xfrm>
            <a:off x="419100" y="3219450"/>
            <a:ext cx="2181226" cy="609600"/>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0" name="Rounded Rectangle 59"/>
          <p:cNvSpPr/>
          <p:nvPr/>
        </p:nvSpPr>
        <p:spPr bwMode="auto">
          <a:xfrm>
            <a:off x="419100" y="3886200"/>
            <a:ext cx="2181226" cy="609600"/>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w="9525" cap="flat" cmpd="sng" algn="ctr">
            <a:solidFill>
              <a:srgbClr val="8CA923">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1" name="TextBox 60"/>
          <p:cNvSpPr txBox="1"/>
          <p:nvPr/>
        </p:nvSpPr>
        <p:spPr>
          <a:xfrm>
            <a:off x="428596" y="2774904"/>
            <a:ext cx="2133600" cy="1615827"/>
          </a:xfrm>
          <a:prstGeom prst="rect">
            <a:avLst/>
          </a:prstGeom>
          <a:noFill/>
        </p:spPr>
        <p:txBody>
          <a:bodyPr wrap="square" lIns="0" tIns="0" rIns="0" bIns="0" rtlCol="0">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设计工作流程概要</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US" altLang="zh-CN"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查看工作流</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lang="en-US" altLang="zh-CN" kern="0" dirty="0" smtClean="0">
              <a:gradFill>
                <a:gsLst>
                  <a:gs pos="0">
                    <a:srgbClr val="FFFFFF"/>
                  </a:gs>
                  <a:gs pos="86000">
                    <a:srgbClr val="FFFFFF"/>
                  </a:gs>
                </a:gsLst>
                <a:lin ang="5400000" scaled="0"/>
              </a:gradFill>
              <a:effectLst>
                <a:outerShdw blurRad="50800" dist="38100" dir="2700000" algn="tl" rotWithShape="0">
                  <a:prstClr val="black">
                    <a:alpha val="30000"/>
                  </a:prstClr>
                </a:outerShdw>
              </a:effectLst>
            </a:endParaRPr>
          </a:p>
          <a:p>
            <a:pPr marL="0" marR="0" lvl="0" indent="0" algn="ctr" defTabSz="914400" eaLnBrk="1" fontAlgn="auto" latinLnBrk="0" hangingPunct="1">
              <a:lnSpc>
                <a:spcPts val="1800"/>
              </a:lnSpc>
              <a:spcBef>
                <a:spcPts val="0"/>
              </a:spcBef>
              <a:spcAft>
                <a:spcPts val="0"/>
              </a:spcAft>
              <a:buClrTx/>
              <a:buSzTx/>
              <a:buFontTx/>
              <a:buNone/>
              <a:tabLst/>
              <a:defRPr/>
            </a:pPr>
            <a:r>
              <a:rPr lang="zh-CN" altLang="en-US" kern="0" dirty="0" smtClean="0">
                <a:gradFill>
                  <a:gsLst>
                    <a:gs pos="0">
                      <a:srgbClr val="FFFFFF"/>
                    </a:gs>
                    <a:gs pos="86000">
                      <a:srgbClr val="FFFFFF"/>
                    </a:gs>
                  </a:gsLst>
                  <a:lin ang="5400000" scaled="0"/>
                </a:gradFill>
                <a:effectLst>
                  <a:outerShdw blurRad="50800" dist="38100" dir="2700000" algn="tl" rotWithShape="0">
                    <a:prstClr val="black">
                      <a:alpha val="30000"/>
                    </a:prstClr>
                  </a:outerShdw>
                </a:effectLst>
              </a:rPr>
              <a:t>设计数据业务图表</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p:txBody>
      </p:sp>
      <p:sp>
        <p:nvSpPr>
          <p:cNvPr id="62" name="Rounded Rectangle 61"/>
          <p:cNvSpPr/>
          <p:nvPr/>
        </p:nvSpPr>
        <p:spPr bwMode="auto">
          <a:xfrm>
            <a:off x="6534150" y="2819400"/>
            <a:ext cx="2181226" cy="381000"/>
          </a:xfrm>
          <a:prstGeom prst="roundRect">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3" name="Rounded Rectangle 62"/>
          <p:cNvSpPr/>
          <p:nvPr/>
        </p:nvSpPr>
        <p:spPr bwMode="auto">
          <a:xfrm>
            <a:off x="6534150" y="3276600"/>
            <a:ext cx="2181226" cy="381000"/>
          </a:xfrm>
          <a:prstGeom prst="roundRect">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4" name="Rounded Rectangle 63"/>
          <p:cNvSpPr/>
          <p:nvPr/>
        </p:nvSpPr>
        <p:spPr bwMode="auto">
          <a:xfrm>
            <a:off x="6534150" y="2362200"/>
            <a:ext cx="2181226" cy="381000"/>
          </a:xfrm>
          <a:prstGeom prst="roundRect">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5" name="Rounded Rectangle 64"/>
          <p:cNvSpPr/>
          <p:nvPr/>
        </p:nvSpPr>
        <p:spPr bwMode="auto">
          <a:xfrm>
            <a:off x="6534150" y="3733800"/>
            <a:ext cx="2181226" cy="381000"/>
          </a:xfrm>
          <a:prstGeom prst="roundRect">
            <a:avLst/>
          </a:prstGeom>
          <a:gradFill rotWithShape="1">
            <a:gsLst>
              <a:gs pos="0">
                <a:srgbClr val="F38C37">
                  <a:shade val="45000"/>
                  <a:satMod val="155000"/>
                </a:srgbClr>
              </a:gs>
              <a:gs pos="60000">
                <a:srgbClr val="F38C37">
                  <a:shade val="95000"/>
                  <a:satMod val="150000"/>
                </a:srgbClr>
              </a:gs>
              <a:gs pos="100000">
                <a:srgbClr val="F38C37">
                  <a:tint val="87000"/>
                  <a:satMod val="250000"/>
                </a:srgbClr>
              </a:gs>
            </a:gsLst>
            <a:lin ang="16200000" scaled="0"/>
          </a:gradFill>
          <a:ln w="9525" cap="flat" cmpd="sng" algn="ctr">
            <a:solidFill>
              <a:srgbClr val="F38C37">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6" name="TextBox 65"/>
          <p:cNvSpPr txBox="1"/>
          <p:nvPr/>
        </p:nvSpPr>
        <p:spPr>
          <a:xfrm>
            <a:off x="6629400" y="2500306"/>
            <a:ext cx="1981200" cy="2077492"/>
          </a:xfrm>
          <a:prstGeom prst="rect">
            <a:avLst/>
          </a:prstGeom>
          <a:noFill/>
        </p:spPr>
        <p:txBody>
          <a:bodyPr wrap="square" lIns="0" tIns="0" rIns="0" bIns="0" rtlCol="0">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定制</a:t>
            </a:r>
            <a:r>
              <a:rPr kumimoji="0" lang="en-US" altLang="zh-CN"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Web</a:t>
            </a: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部件</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为工作流写代码</a:t>
            </a:r>
            <a:endParaRPr kumimoji="0" lang="en-US" altLang="zh-CN"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定义事件接收器</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列表定义</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应用页面</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p:txBody>
      </p:sp>
      <p:sp>
        <p:nvSpPr>
          <p:cNvPr id="67" name="Right Arrow 66"/>
          <p:cNvSpPr/>
          <p:nvPr/>
        </p:nvSpPr>
        <p:spPr bwMode="auto">
          <a:xfrm>
            <a:off x="5715000" y="2686050"/>
            <a:ext cx="914400" cy="1447800"/>
          </a:xfrm>
          <a:prstGeom prst="rightArrow">
            <a:avLst>
              <a:gd name="adj1" fmla="val 50000"/>
              <a:gd name="adj2" fmla="val 49038"/>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a:noFill/>
            <a:headEnd type="none" w="med" len="med"/>
            <a:tailEnd type="triangle" w="med" len="med"/>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68" name="TextBox 67"/>
          <p:cNvSpPr txBox="1"/>
          <p:nvPr/>
        </p:nvSpPr>
        <p:spPr>
          <a:xfrm>
            <a:off x="5715000" y="3294877"/>
            <a:ext cx="838199" cy="276999"/>
          </a:xfrm>
          <a:prstGeom prst="rect">
            <a:avLst/>
          </a:prstGeom>
          <a:noFill/>
        </p:spPr>
        <p:txBody>
          <a:bodyPr wrap="square" rtlCol="0">
            <a:spAutoFit/>
          </a:bodyPr>
          <a:lstStyle/>
          <a:p>
            <a:pPr algn="ctr"/>
            <a:r>
              <a:rPr lang="en-US" sz="1200" dirty="0" smtClean="0">
                <a:effectLst>
                  <a:outerShdw blurRad="50800" dist="38100" dir="5400000" algn="ctr" rotWithShape="0">
                    <a:srgbClr val="000000">
                      <a:alpha val="47000"/>
                    </a:srgbClr>
                  </a:outerShdw>
                </a:effectLst>
                <a:latin typeface="Segoe UI" pitchFamily="34" charset="0"/>
                <a:ea typeface="+mj-ea"/>
                <a:cs typeface="+mj-cs"/>
              </a:rPr>
              <a:t>WSP </a:t>
            </a:r>
            <a:r>
              <a:rPr lang="zh-CN" altLang="en-US" sz="1200" dirty="0" smtClean="0">
                <a:effectLst>
                  <a:outerShdw blurRad="50800" dist="38100" dir="5400000" algn="ctr" rotWithShape="0">
                    <a:srgbClr val="000000">
                      <a:alpha val="47000"/>
                    </a:srgbClr>
                  </a:outerShdw>
                </a:effectLst>
                <a:latin typeface="Segoe UI" pitchFamily="34" charset="0"/>
                <a:ea typeface="+mj-ea"/>
                <a:cs typeface="+mj-cs"/>
              </a:rPr>
              <a:t>包</a:t>
            </a:r>
            <a:endParaRPr lang="en-US" sz="1200" dirty="0">
              <a:effectLst>
                <a:outerShdw blurRad="50800" dist="38100" dir="5400000" algn="ctr" rotWithShape="0">
                  <a:srgbClr val="000000">
                    <a:alpha val="47000"/>
                  </a:srgbClr>
                </a:outerShdw>
              </a:effectLst>
              <a:latin typeface="Segoe UI" pitchFamily="34" charset="0"/>
              <a:ea typeface="+mj-ea"/>
              <a:cs typeface="+mj-cs"/>
            </a:endParaRPr>
          </a:p>
        </p:txBody>
      </p:sp>
      <p:pic>
        <p:nvPicPr>
          <p:cNvPr id="69" name="Picture 2" descr="C:\Documents and Settings\michelleo\Desktop\OFFSHARE_DE_BOB_Main.tif"/>
          <p:cNvPicPr>
            <a:picLocks noChangeAspect="1" noChangeArrowheads="1"/>
          </p:cNvPicPr>
          <p:nvPr/>
        </p:nvPicPr>
        <p:blipFill>
          <a:blip r:embed="rId7" cstate="print"/>
          <a:srcRect/>
          <a:stretch>
            <a:fillRect/>
          </a:stretch>
        </p:blipFill>
        <p:spPr bwMode="auto">
          <a:xfrm>
            <a:off x="3600450" y="4840224"/>
            <a:ext cx="1905312" cy="1371600"/>
          </a:xfrm>
          <a:prstGeom prst="rect">
            <a:avLst/>
          </a:prstGeom>
          <a:noFill/>
          <a:ln w="25400">
            <a:solidFill>
              <a:srgbClr val="FFFFFF"/>
            </a:solidFill>
            <a:miter lim="800000"/>
          </a:ln>
          <a:effectLst>
            <a:outerShdw blurRad="50800" dist="38100" dir="2700000" algn="tl" rotWithShape="0">
              <a:prstClr val="black">
                <a:alpha val="40000"/>
              </a:prstClr>
            </a:outerShdw>
          </a:effectLst>
        </p:spPr>
      </p:pic>
      <p:sp>
        <p:nvSpPr>
          <p:cNvPr id="70" name="TextBox 69"/>
          <p:cNvSpPr txBox="1"/>
          <p:nvPr/>
        </p:nvSpPr>
        <p:spPr>
          <a:xfrm>
            <a:off x="3643306" y="1997981"/>
            <a:ext cx="1981200" cy="43088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1400" kern="0" dirty="0" smtClean="0">
                <a:solidFill>
                  <a:srgbClr val="000000"/>
                </a:solidFill>
              </a:rPr>
              <a:t>设计人员</a:t>
            </a:r>
            <a:r>
              <a:rPr lang="en-US" altLang="zh-CN" sz="1400" kern="0" dirty="0" smtClean="0">
                <a:solidFill>
                  <a:srgbClr val="000000"/>
                </a:solidFill>
              </a:rPr>
              <a:t>/</a:t>
            </a:r>
            <a:r>
              <a:rPr lang="zh-CN" altLang="en-US" sz="1400" kern="0" dirty="0" smtClean="0">
                <a:solidFill>
                  <a:srgbClr val="000000"/>
                </a:solidFill>
              </a:rPr>
              <a:t>信息工作者</a:t>
            </a:r>
            <a:r>
              <a:rPr lang="en-US" altLang="zh-CN" sz="1400" kern="0" dirty="0" smtClean="0">
                <a:solidFill>
                  <a:srgbClr val="000000"/>
                </a:solidFill>
              </a:rPr>
              <a:t>/</a:t>
            </a:r>
          </a:p>
          <a:p>
            <a:pPr marL="0" marR="0" lvl="0" indent="0" defTabSz="914400" eaLnBrk="1" fontAlgn="auto" latinLnBrk="0" hangingPunct="1">
              <a:lnSpc>
                <a:spcPct val="100000"/>
              </a:lnSpc>
              <a:spcBef>
                <a:spcPts val="0"/>
              </a:spcBef>
              <a:spcAft>
                <a:spcPts val="0"/>
              </a:spcAft>
              <a:buClrTx/>
              <a:buSzTx/>
              <a:buFontTx/>
              <a:buNone/>
              <a:tabLst/>
              <a:defRPr/>
            </a:pPr>
            <a:r>
              <a:rPr lang="zh-CN" altLang="en-US" sz="1400" kern="0" dirty="0" smtClean="0">
                <a:solidFill>
                  <a:srgbClr val="000000"/>
                </a:solidFill>
              </a:rPr>
              <a:t>高级用户</a:t>
            </a:r>
            <a:endParaRPr kumimoji="0" lang="en-NZ" sz="1400" b="0" i="0" u="none" strike="noStrike" kern="0" cap="none" spc="0" normalizeH="0" baseline="0" noProof="0" dirty="0" smtClean="0">
              <a:ln>
                <a:noFill/>
              </a:ln>
              <a:solidFill>
                <a:srgbClr val="000000"/>
              </a:solidFill>
              <a:effectLst/>
              <a:uLnTx/>
              <a:uFillTx/>
            </a:endParaRPr>
          </a:p>
        </p:txBody>
      </p:sp>
      <p:sp>
        <p:nvSpPr>
          <p:cNvPr id="71" name="Rounded Rectangle 70"/>
          <p:cNvSpPr/>
          <p:nvPr/>
        </p:nvSpPr>
        <p:spPr bwMode="auto">
          <a:xfrm>
            <a:off x="3472960" y="1336865"/>
            <a:ext cx="2209800" cy="609600"/>
          </a:xfrm>
          <a:prstGeom prst="roundRect">
            <a:avLst>
              <a:gd name="adj" fmla="val 12340"/>
            </a:avLst>
          </a:prstGeom>
          <a:solidFill>
            <a:srgbClr val="FFFFFF"/>
          </a:solidFill>
          <a:ln w="42500"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72" name="Rounded Rectangle 71"/>
          <p:cNvSpPr/>
          <p:nvPr/>
        </p:nvSpPr>
        <p:spPr bwMode="auto">
          <a:xfrm>
            <a:off x="3476625" y="2819400"/>
            <a:ext cx="2181226" cy="3810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pic>
        <p:nvPicPr>
          <p:cNvPr id="73" name="Picture 4" descr="C:\Documents and Settings\michelleo\Desktop\ms_spd_logo.png"/>
          <p:cNvPicPr>
            <a:picLocks noChangeAspect="1" noChangeArrowheads="1"/>
          </p:cNvPicPr>
          <p:nvPr/>
        </p:nvPicPr>
        <p:blipFill>
          <a:blip r:embed="rId8" cstate="print"/>
          <a:srcRect/>
          <a:stretch>
            <a:fillRect/>
          </a:stretch>
        </p:blipFill>
        <p:spPr bwMode="auto">
          <a:xfrm>
            <a:off x="3549421" y="1548925"/>
            <a:ext cx="2066192" cy="282555"/>
          </a:xfrm>
          <a:prstGeom prst="rect">
            <a:avLst/>
          </a:prstGeom>
          <a:noFill/>
        </p:spPr>
      </p:pic>
      <p:sp>
        <p:nvSpPr>
          <p:cNvPr id="74" name="Rounded Rectangle 73"/>
          <p:cNvSpPr/>
          <p:nvPr/>
        </p:nvSpPr>
        <p:spPr bwMode="auto">
          <a:xfrm>
            <a:off x="3476625" y="3733800"/>
            <a:ext cx="2181226" cy="381000"/>
          </a:xfrm>
          <a:prstGeom prst="roundRect">
            <a:avLst/>
          </a:prstGeom>
          <a:gradFill rotWithShape="1">
            <a:gsLst>
              <a:gs pos="0">
                <a:srgbClr val="3A94D2">
                  <a:shade val="45000"/>
                  <a:satMod val="155000"/>
                </a:srgbClr>
              </a:gs>
              <a:gs pos="60000">
                <a:srgbClr val="3A94D2">
                  <a:shade val="95000"/>
                  <a:satMod val="150000"/>
                </a:srgbClr>
              </a:gs>
              <a:gs pos="100000">
                <a:srgbClr val="3A94D2">
                  <a:tint val="87000"/>
                  <a:satMod val="250000"/>
                </a:srgbClr>
              </a:gs>
            </a:gsLst>
            <a:lin ang="16200000" scaled="0"/>
          </a:gradFill>
          <a:ln w="9525" cap="flat" cmpd="sng" algn="ctr">
            <a:solidFill>
              <a:srgbClr val="3A94D2">
                <a:satMod val="150000"/>
              </a:srgbClr>
            </a:solidFill>
            <a:prstDash val="solid"/>
            <a:headEnd type="none" w="med" len="med"/>
            <a:tailEnd type="none" w="med" len="med"/>
          </a:ln>
          <a:effectLst>
            <a:outerShdw blurRad="65500" dist="38100" dir="5400000" rotWithShape="0">
              <a:srgbClr val="000000">
                <a:alpha val="40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0" lang="en-NZ" sz="2400" b="0" i="0" u="none" strike="noStrike" kern="0" cap="none" spc="0" normalizeH="0" baseline="0" noProof="0" dirty="0" smtClean="0">
              <a:ln>
                <a:noFill/>
              </a:ln>
              <a:solidFill>
                <a:srgbClr val="FFFFFF"/>
              </a:solidFill>
              <a:effectLst/>
              <a:uLnTx/>
              <a:uFillTx/>
              <a:latin typeface="Segoe UI"/>
              <a:ea typeface="+mn-ea"/>
              <a:cs typeface="+mn-cs"/>
            </a:endParaRPr>
          </a:p>
        </p:txBody>
      </p:sp>
      <p:sp>
        <p:nvSpPr>
          <p:cNvPr id="75" name="TextBox 74"/>
          <p:cNvSpPr txBox="1"/>
          <p:nvPr/>
        </p:nvSpPr>
        <p:spPr>
          <a:xfrm>
            <a:off x="3590932" y="2428868"/>
            <a:ext cx="1981200" cy="2077492"/>
          </a:xfrm>
          <a:prstGeom prst="rect">
            <a:avLst/>
          </a:prstGeom>
          <a:noFill/>
        </p:spPr>
        <p:txBody>
          <a:bodyPr wrap="square" lIns="0" tIns="0" rIns="0" bIns="0" rtlCol="0">
            <a:sp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创建列表和文档库</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设计网页</a:t>
            </a:r>
            <a:endParaRPr kumimoji="0" lang="en-US" altLang="zh-CN"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连接</a:t>
            </a:r>
            <a:r>
              <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Web</a:t>
            </a: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部件</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设计视图和表单</a:t>
            </a:r>
            <a:endParaRPr kumimoji="0" lang="en-US" altLang="zh-CN"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a:p>
            <a:pPr marL="0" marR="0" lvl="0" indent="0" algn="ctr" defTabSz="914400" eaLnBrk="1" fontAlgn="auto" latinLnBrk="0" hangingPunct="1">
              <a:lnSpc>
                <a:spcPts val="18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rPr>
              <a:t>设计表达式工作流</a:t>
            </a:r>
            <a:endParaRPr kumimoji="0" lang="en-NZ" sz="1800" b="0" i="0" u="none" strike="noStrike" kern="0" cap="none" spc="0" normalizeH="0" baseline="0" noProof="0" dirty="0" smtClean="0">
              <a:ln>
                <a:noFill/>
              </a:ln>
              <a:gradFill>
                <a:gsLst>
                  <a:gs pos="0">
                    <a:srgbClr val="FFFFFF"/>
                  </a:gs>
                  <a:gs pos="86000">
                    <a:srgbClr val="FFFFFF"/>
                  </a:gs>
                </a:gsLst>
                <a:lin ang="5400000" scaled="0"/>
              </a:gradFill>
              <a:effectLst>
                <a:outerShdw blurRad="50800" dist="38100" dir="2700000" algn="tl" rotWithShape="0">
                  <a:prstClr val="black">
                    <a:alpha val="30000"/>
                  </a:prstClr>
                </a:outerShdw>
              </a:effectLst>
              <a:uLnTx/>
              <a:uFillTx/>
            </a:endParaRPr>
          </a:p>
        </p:txBody>
      </p:sp>
      <p:sp>
        <p:nvSpPr>
          <p:cNvPr id="76" name="Arc 75"/>
          <p:cNvSpPr/>
          <p:nvPr/>
        </p:nvSpPr>
        <p:spPr>
          <a:xfrm rot="19200000">
            <a:off x="2171483" y="2095716"/>
            <a:ext cx="1676400" cy="1676400"/>
          </a:xfrm>
          <a:prstGeom prst="arc">
            <a:avLst/>
          </a:prstGeom>
          <a:noFill/>
          <a:ln w="88900" cap="flat" cmpd="sng" algn="ctr">
            <a:solidFill>
              <a:srgbClr val="FFFFFF"/>
            </a:solidFill>
            <a:prstDash val="solid"/>
            <a:headEnd type="none" w="med" len="med"/>
            <a:tailEnd type="triangle" w="med" len="me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Segoe UI"/>
              <a:ea typeface="+mn-ea"/>
              <a:cs typeface="+mn-cs"/>
            </a:endParaRPr>
          </a:p>
        </p:txBody>
      </p:sp>
      <p:sp>
        <p:nvSpPr>
          <p:cNvPr id="77" name="Arc 76"/>
          <p:cNvSpPr/>
          <p:nvPr/>
        </p:nvSpPr>
        <p:spPr>
          <a:xfrm rot="8400000">
            <a:off x="2247683" y="2933484"/>
            <a:ext cx="1676400" cy="1676400"/>
          </a:xfrm>
          <a:prstGeom prst="arc">
            <a:avLst/>
          </a:prstGeom>
          <a:noFill/>
          <a:ln w="88900" cap="flat" cmpd="sng" algn="ctr">
            <a:solidFill>
              <a:srgbClr val="FFFFFF"/>
            </a:solidFill>
            <a:prstDash val="solid"/>
            <a:headEnd type="none" w="med" len="med"/>
            <a:tailEnd type="triangle" w="med" len="med"/>
          </a:ln>
          <a:effectLst>
            <a:outerShdw blurRad="65500" dist="38100" dir="5400000" rotWithShape="0">
              <a:srgbClr val="000000">
                <a:alpha val="4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a:ln>
                <a:noFill/>
              </a:ln>
              <a:solidFill>
                <a:srgbClr val="FFFFFF"/>
              </a:solidFill>
              <a:effectLst/>
              <a:uLnTx/>
              <a:uFillTx/>
              <a:latin typeface="Segoe UI"/>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pPr>
              <a:buFont typeface="Arial" pitchFamily="34" charset="0"/>
              <a:buChar char="•"/>
            </a:pPr>
            <a:r>
              <a:rPr lang="zh-CN" altLang="en-US" dirty="0" smtClean="0"/>
              <a:t>将</a:t>
            </a:r>
            <a:r>
              <a:rPr lang="en-US" altLang="zh-CN" dirty="0" smtClean="0"/>
              <a:t>WSP</a:t>
            </a:r>
            <a:r>
              <a:rPr lang="zh-CN" altLang="en-US" dirty="0" smtClean="0"/>
              <a:t>包导入</a:t>
            </a:r>
            <a:r>
              <a:rPr lang="en-US" altLang="zh-CN" dirty="0" smtClean="0"/>
              <a:t>Visual</a:t>
            </a:r>
            <a:r>
              <a:rPr lang="zh-CN" altLang="en-US" dirty="0" smtClean="0"/>
              <a:t> </a:t>
            </a:r>
            <a:r>
              <a:rPr lang="en-US" altLang="zh-CN" dirty="0" smtClean="0"/>
              <a:t>Studio</a:t>
            </a:r>
          </a:p>
          <a:p>
            <a:pPr>
              <a:buFont typeface="Arial" pitchFamily="34" charset="0"/>
              <a:buChar char="•"/>
            </a:pPr>
            <a:r>
              <a:rPr lang="zh-CN" altLang="en-US" dirty="0" smtClean="0"/>
              <a:t>源代码控制</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议程</a:t>
            </a:r>
            <a:endParaRPr lang="zh-CN" altLang="en-US" dirty="0"/>
          </a:p>
        </p:txBody>
      </p:sp>
      <p:sp>
        <p:nvSpPr>
          <p:cNvPr id="3" name="内容占位符 2"/>
          <p:cNvSpPr>
            <a:spLocks noGrp="1"/>
          </p:cNvSpPr>
          <p:nvPr>
            <p:ph idx="1"/>
          </p:nvPr>
        </p:nvSpPr>
        <p:spPr/>
        <p:txBody>
          <a:bodyPr/>
          <a:lstStyle/>
          <a:p>
            <a:r>
              <a:rPr lang="en-US" altLang="zh-CN" sz="2800" dirty="0" smtClean="0"/>
              <a:t>SharePoint</a:t>
            </a:r>
            <a:r>
              <a:rPr lang="zh-CN" altLang="en-US" sz="2800" dirty="0" smtClean="0"/>
              <a:t> 开发工具的发展历程</a:t>
            </a:r>
            <a:endParaRPr lang="en-US" altLang="zh-CN" sz="2800" dirty="0" smtClean="0"/>
          </a:p>
          <a:p>
            <a:r>
              <a:rPr lang="zh-CN" altLang="en-US" sz="2800" dirty="0" smtClean="0"/>
              <a:t>演示</a:t>
            </a:r>
            <a:r>
              <a:rPr lang="en-US" altLang="zh-CN" sz="2800" dirty="0" smtClean="0"/>
              <a:t>: </a:t>
            </a:r>
            <a:r>
              <a:rPr lang="zh-CN" altLang="en-US" sz="2800" dirty="0" smtClean="0"/>
              <a:t>使用</a:t>
            </a:r>
            <a:r>
              <a:rPr lang="en-US" altLang="zh-CN" sz="2800" dirty="0" smtClean="0"/>
              <a:t>Visual</a:t>
            </a:r>
            <a:r>
              <a:rPr lang="zh-CN" altLang="en-US" sz="2800" dirty="0" smtClean="0"/>
              <a:t> </a:t>
            </a:r>
            <a:r>
              <a:rPr lang="en-US" altLang="zh-CN" sz="2800" dirty="0" smtClean="0"/>
              <a:t>Studio</a:t>
            </a:r>
            <a:r>
              <a:rPr lang="zh-CN" altLang="en-US" sz="2800" dirty="0" smtClean="0"/>
              <a:t> </a:t>
            </a:r>
            <a:r>
              <a:rPr lang="en-US" altLang="zh-CN" sz="2800" dirty="0" smtClean="0"/>
              <a:t>2010</a:t>
            </a:r>
            <a:r>
              <a:rPr lang="zh-CN" altLang="en-US" sz="2800" dirty="0" smtClean="0"/>
              <a:t> 进行</a:t>
            </a:r>
            <a:r>
              <a:rPr lang="en-US" altLang="zh-CN" sz="2800" dirty="0" smtClean="0"/>
              <a:t>SharePoint 2010</a:t>
            </a:r>
            <a:r>
              <a:rPr lang="zh-CN" altLang="en-US" sz="2800" dirty="0" smtClean="0"/>
              <a:t>应用开发</a:t>
            </a:r>
            <a:endParaRPr lang="en-US" altLang="zh-CN" sz="2800" dirty="0" smtClean="0"/>
          </a:p>
          <a:p>
            <a:r>
              <a:rPr lang="zh-CN" altLang="en-US" sz="2800" dirty="0" smtClean="0"/>
              <a:t>高级功能及参考资源</a:t>
            </a:r>
            <a:endParaRPr lang="en-US" altLang="zh-CN" sz="2800" dirty="0" smtClean="0"/>
          </a:p>
          <a:p>
            <a:pPr lvl="1"/>
            <a:r>
              <a:rPr lang="zh-CN" altLang="en-US" sz="2000" dirty="0" smtClean="0"/>
              <a:t>应用程序生命周期管理</a:t>
            </a:r>
            <a:r>
              <a:rPr lang="en-US" altLang="zh-CN" sz="2000" dirty="0" smtClean="0"/>
              <a:t> &amp; TFS </a:t>
            </a:r>
            <a:r>
              <a:rPr lang="zh-CN" altLang="en-US" sz="2000" dirty="0" smtClean="0"/>
              <a:t>集成</a:t>
            </a:r>
            <a:endParaRPr lang="en-US" altLang="zh-CN" sz="2000" dirty="0" smtClean="0"/>
          </a:p>
          <a:p>
            <a:pPr lvl="1"/>
            <a:r>
              <a:rPr lang="en-US" altLang="zh-CN" sz="2000" dirty="0" smtClean="0"/>
              <a:t>SharePoint</a:t>
            </a:r>
            <a:r>
              <a:rPr lang="zh-CN" altLang="en-US" sz="2000" dirty="0" smtClean="0"/>
              <a:t>设计及开发工具的整合</a:t>
            </a:r>
            <a:endParaRPr lang="en-US" altLang="zh-CN" sz="2000" dirty="0" smtClean="0"/>
          </a:p>
          <a:p>
            <a:pPr lvl="1"/>
            <a:r>
              <a:rPr lang="zh-CN" altLang="en-US" sz="2000" dirty="0" smtClean="0"/>
              <a:t>工具扩展性</a:t>
            </a:r>
            <a:endParaRPr lang="en-US" altLang="zh-CN" sz="2000" dirty="0" smtClean="0"/>
          </a:p>
          <a:p>
            <a:r>
              <a:rPr lang="zh-CN" altLang="en-US" sz="2800" dirty="0" smtClean="0"/>
              <a:t>疑问与解答</a:t>
            </a:r>
            <a:endParaRPr lang="en-US" altLang="zh-CN" sz="2800" dirty="0" smtClean="0"/>
          </a:p>
          <a:p>
            <a:pPr>
              <a:buNone/>
            </a:pPr>
            <a:endParaRPr lang="zh-CN"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dirty="0" smtClean="0"/>
              <a:t>VS</a:t>
            </a:r>
            <a:r>
              <a:rPr lang="zh-CN" altLang="en-US" dirty="0" smtClean="0"/>
              <a:t> </a:t>
            </a:r>
            <a:r>
              <a:rPr lang="en-US" altLang="zh-CN" dirty="0" smtClean="0"/>
              <a:t>2010</a:t>
            </a:r>
            <a:r>
              <a:rPr lang="zh-CN" altLang="en-US" dirty="0" smtClean="0"/>
              <a:t> </a:t>
            </a:r>
            <a:r>
              <a:rPr lang="en-US" altLang="zh-CN" dirty="0" smtClean="0"/>
              <a:t>SharePoint</a:t>
            </a:r>
            <a:r>
              <a:rPr lang="zh-CN" altLang="en-US" dirty="0" smtClean="0"/>
              <a:t>工具扩展性</a:t>
            </a:r>
            <a:endParaRPr lang="en-US" dirty="0"/>
          </a:p>
        </p:txBody>
      </p:sp>
      <p:sp>
        <p:nvSpPr>
          <p:cNvPr id="6" name="Content Placeholder 5"/>
          <p:cNvSpPr>
            <a:spLocks noGrp="1"/>
          </p:cNvSpPr>
          <p:nvPr>
            <p:ph idx="1"/>
          </p:nvPr>
        </p:nvSpPr>
        <p:spPr/>
        <p:txBody>
          <a:bodyPr/>
          <a:lstStyle/>
          <a:p>
            <a:r>
              <a:rPr lang="en-US" dirty="0" smtClean="0"/>
              <a:t>VS 2010 SharePoint Tools </a:t>
            </a:r>
            <a:r>
              <a:rPr lang="zh-CN" altLang="en-US" dirty="0" smtClean="0"/>
              <a:t>提供了一整套扩展接口可对工具进行充分扩展</a:t>
            </a:r>
            <a:r>
              <a:rPr lang="en-US" dirty="0" smtClean="0"/>
              <a:t>:</a:t>
            </a:r>
          </a:p>
          <a:p>
            <a:pPr lvl="1"/>
            <a:r>
              <a:rPr lang="zh-CN" altLang="en-US" dirty="0" smtClean="0"/>
              <a:t>工程扩展</a:t>
            </a:r>
            <a:endParaRPr lang="en-US" dirty="0" smtClean="0"/>
          </a:p>
          <a:p>
            <a:pPr lvl="1"/>
            <a:r>
              <a:rPr lang="zh-CN" altLang="en-US" dirty="0" smtClean="0"/>
              <a:t>工程项目扩展</a:t>
            </a:r>
            <a:endParaRPr lang="en-US" dirty="0" smtClean="0"/>
          </a:p>
          <a:p>
            <a:pPr lvl="1"/>
            <a:r>
              <a:rPr lang="zh-CN" altLang="en-US" dirty="0" smtClean="0"/>
              <a:t>部署扩展</a:t>
            </a:r>
            <a:endParaRPr lang="en-US" dirty="0" smtClean="0"/>
          </a:p>
          <a:p>
            <a:pPr lvl="1"/>
            <a:r>
              <a:rPr lang="zh-CN" altLang="en-US" dirty="0" smtClean="0"/>
              <a:t>打包验证规则扩展</a:t>
            </a: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rot="5400000">
            <a:off x="2821769" y="3464719"/>
            <a:ext cx="5357850" cy="0"/>
          </a:xfrm>
          <a:prstGeom prst="line">
            <a:avLst/>
          </a:prstGeom>
          <a:ln w="19050">
            <a:solidFill>
              <a:schemeClr val="tx1"/>
            </a:solidFill>
            <a:prstDash val="dash"/>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457200" y="142852"/>
            <a:ext cx="8229600" cy="1143000"/>
          </a:xfrm>
        </p:spPr>
        <p:txBody>
          <a:bodyPr/>
          <a:lstStyle/>
          <a:p>
            <a:r>
              <a:rPr lang="en-US" altLang="zh-CN" dirty="0" smtClean="0"/>
              <a:t>SharePoint</a:t>
            </a:r>
            <a:r>
              <a:rPr lang="zh-CN" altLang="en-US" dirty="0" smtClean="0"/>
              <a:t> 开发工具的发展历程</a:t>
            </a:r>
            <a:endParaRPr lang="en-US" altLang="zh-CN" dirty="0" smtClean="0"/>
          </a:p>
        </p:txBody>
      </p:sp>
      <p:grpSp>
        <p:nvGrpSpPr>
          <p:cNvPr id="10" name="Group 9"/>
          <p:cNvGrpSpPr/>
          <p:nvPr/>
        </p:nvGrpSpPr>
        <p:grpSpPr>
          <a:xfrm>
            <a:off x="500034" y="3071810"/>
            <a:ext cx="2500330" cy="642942"/>
            <a:chOff x="2411" y="1675496"/>
            <a:chExt cx="2937420" cy="1174968"/>
          </a:xfrm>
          <a:scene3d>
            <a:camera prst="orthographicFront"/>
            <a:lightRig rig="flat" dir="t"/>
          </a:scene3d>
        </p:grpSpPr>
        <p:sp>
          <p:nvSpPr>
            <p:cNvPr id="11" name="Chevron 10"/>
            <p:cNvSpPr/>
            <p:nvPr/>
          </p:nvSpPr>
          <p:spPr>
            <a:xfrm>
              <a:off x="2411" y="1675496"/>
              <a:ext cx="2937420" cy="1174968"/>
            </a:xfrm>
            <a:prstGeom prst="chevron">
              <a:avLst/>
            </a:prstGeom>
          </p:spPr>
          <p:style>
            <a:lnRef idx="1">
              <a:schemeClr val="accent1"/>
            </a:lnRef>
            <a:fillRef idx="3">
              <a:schemeClr val="accent1"/>
            </a:fillRef>
            <a:effectRef idx="2">
              <a:schemeClr val="accent1"/>
            </a:effectRef>
            <a:fontRef idx="minor">
              <a:schemeClr val="lt1"/>
            </a:fontRef>
          </p:style>
        </p:sp>
        <p:sp>
          <p:nvSpPr>
            <p:cNvPr id="12" name="Chevron 4"/>
            <p:cNvSpPr/>
            <p:nvPr/>
          </p:nvSpPr>
          <p:spPr>
            <a:xfrm>
              <a:off x="589895" y="1675496"/>
              <a:ext cx="1762452" cy="11749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r>
                <a:rPr lang="en-US" sz="2000" dirty="0">
                  <a:solidFill>
                    <a:srgbClr val="FFFFFF"/>
                  </a:solidFill>
                  <a:effectLst>
                    <a:outerShdw blurRad="50800" dist="38100" dir="2700000" algn="tl" rotWithShape="0">
                      <a:prstClr val="black">
                        <a:alpha val="40000"/>
                      </a:prstClr>
                    </a:outerShdw>
                  </a:effectLst>
                </a:rPr>
                <a:t>VS2005</a:t>
              </a:r>
            </a:p>
          </p:txBody>
        </p:sp>
      </p:grpSp>
      <p:grpSp>
        <p:nvGrpSpPr>
          <p:cNvPr id="13" name="Group 13"/>
          <p:cNvGrpSpPr/>
          <p:nvPr/>
        </p:nvGrpSpPr>
        <p:grpSpPr>
          <a:xfrm>
            <a:off x="2857488" y="3071810"/>
            <a:ext cx="2857520" cy="642942"/>
            <a:chOff x="2411" y="1675496"/>
            <a:chExt cx="2144723" cy="1174968"/>
          </a:xfrm>
          <a:scene3d>
            <a:camera prst="orthographicFront"/>
            <a:lightRig rig="flat" dir="t"/>
          </a:scene3d>
        </p:grpSpPr>
        <p:sp>
          <p:nvSpPr>
            <p:cNvPr id="14" name="Chevron 13"/>
            <p:cNvSpPr/>
            <p:nvPr/>
          </p:nvSpPr>
          <p:spPr>
            <a:xfrm>
              <a:off x="2411" y="1675496"/>
              <a:ext cx="2144723" cy="1174968"/>
            </a:xfrm>
            <a:prstGeom prst="chevron">
              <a:avLst/>
            </a:prstGeom>
          </p:spPr>
          <p:style>
            <a:lnRef idx="1">
              <a:schemeClr val="accent1"/>
            </a:lnRef>
            <a:fillRef idx="3">
              <a:schemeClr val="accent1"/>
            </a:fillRef>
            <a:effectRef idx="2">
              <a:schemeClr val="accent1"/>
            </a:effectRef>
            <a:fontRef idx="minor">
              <a:schemeClr val="lt1"/>
            </a:fontRef>
          </p:style>
        </p:sp>
        <p:sp>
          <p:nvSpPr>
            <p:cNvPr id="15" name="Chevron 4"/>
            <p:cNvSpPr/>
            <p:nvPr/>
          </p:nvSpPr>
          <p:spPr>
            <a:xfrm>
              <a:off x="591306" y="1675496"/>
              <a:ext cx="840920" cy="11749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r>
                <a:rPr lang="en-US" sz="2000" dirty="0">
                  <a:solidFill>
                    <a:srgbClr val="FFFFFF"/>
                  </a:solidFill>
                  <a:effectLst>
                    <a:outerShdw blurRad="50800" dist="38100" dir="2700000" algn="tl" rotWithShape="0">
                      <a:prstClr val="black">
                        <a:alpha val="40000"/>
                      </a:prstClr>
                    </a:outerShdw>
                  </a:effectLst>
                </a:rPr>
                <a:t>VS2008</a:t>
              </a:r>
            </a:p>
          </p:txBody>
        </p:sp>
      </p:grpSp>
      <p:grpSp>
        <p:nvGrpSpPr>
          <p:cNvPr id="16" name="Group 19"/>
          <p:cNvGrpSpPr/>
          <p:nvPr/>
        </p:nvGrpSpPr>
        <p:grpSpPr>
          <a:xfrm>
            <a:off x="5572132" y="3071810"/>
            <a:ext cx="2714644" cy="642942"/>
            <a:chOff x="2411" y="1675496"/>
            <a:chExt cx="2937420" cy="1174968"/>
          </a:xfrm>
          <a:scene3d>
            <a:camera prst="orthographicFront"/>
            <a:lightRig rig="flat" dir="t"/>
          </a:scene3d>
        </p:grpSpPr>
        <p:sp>
          <p:nvSpPr>
            <p:cNvPr id="17" name="Chevron 16"/>
            <p:cNvSpPr/>
            <p:nvPr/>
          </p:nvSpPr>
          <p:spPr>
            <a:xfrm>
              <a:off x="2411" y="1675496"/>
              <a:ext cx="2937420" cy="1174968"/>
            </a:xfrm>
            <a:prstGeom prst="chevron">
              <a:avLst/>
            </a:prstGeom>
          </p:spPr>
          <p:style>
            <a:lnRef idx="1">
              <a:schemeClr val="accent2"/>
            </a:lnRef>
            <a:fillRef idx="3">
              <a:schemeClr val="accent2"/>
            </a:fillRef>
            <a:effectRef idx="2">
              <a:schemeClr val="accent2"/>
            </a:effectRef>
            <a:fontRef idx="minor">
              <a:schemeClr val="lt1"/>
            </a:fontRef>
          </p:style>
        </p:sp>
        <p:sp>
          <p:nvSpPr>
            <p:cNvPr id="18" name="Chevron 4"/>
            <p:cNvSpPr/>
            <p:nvPr/>
          </p:nvSpPr>
          <p:spPr>
            <a:xfrm>
              <a:off x="760455" y="1675496"/>
              <a:ext cx="1421332" cy="117496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r>
                <a:rPr lang="en-US" sz="2000" dirty="0">
                  <a:solidFill>
                    <a:srgbClr val="FFFFFF"/>
                  </a:solidFill>
                  <a:effectLst>
                    <a:outerShdw blurRad="50800" dist="38100" dir="2700000" algn="tl" rotWithShape="0">
                      <a:prstClr val="black">
                        <a:alpha val="40000"/>
                      </a:prstClr>
                    </a:outerShdw>
                  </a:effectLst>
                </a:rPr>
                <a:t>VS2010</a:t>
              </a:r>
            </a:p>
          </p:txBody>
        </p:sp>
      </p:grpSp>
      <p:sp>
        <p:nvSpPr>
          <p:cNvPr id="19" name="Chevron 4"/>
          <p:cNvSpPr/>
          <p:nvPr/>
        </p:nvSpPr>
        <p:spPr>
          <a:xfrm rot="10800000">
            <a:off x="3169920" y="3062271"/>
            <a:ext cx="1280160" cy="45720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endParaRPr lang="en-US" sz="2000" dirty="0">
              <a:solidFill>
                <a:srgbClr val="FFFFFF"/>
              </a:solidFill>
              <a:effectLst>
                <a:outerShdw blurRad="50800" dist="38100" dir="2700000" algn="tl" rotWithShape="0">
                  <a:prstClr val="black">
                    <a:alpha val="40000"/>
                  </a:prstClr>
                </a:outerShdw>
              </a:effectLst>
            </a:endParaRPr>
          </a:p>
        </p:txBody>
      </p:sp>
      <p:grpSp>
        <p:nvGrpSpPr>
          <p:cNvPr id="20" name="Group 48"/>
          <p:cNvGrpSpPr/>
          <p:nvPr/>
        </p:nvGrpSpPr>
        <p:grpSpPr>
          <a:xfrm rot="10800000">
            <a:off x="571472" y="1357298"/>
            <a:ext cx="2143139" cy="1643072"/>
            <a:chOff x="457200" y="2438400"/>
            <a:chExt cx="1828800" cy="2743200"/>
          </a:xfrm>
        </p:grpSpPr>
        <p:sp>
          <p:nvSpPr>
            <p:cNvPr id="21" name="Up Arrow Callout 20"/>
            <p:cNvSpPr/>
            <p:nvPr/>
          </p:nvSpPr>
          <p:spPr bwMode="auto">
            <a:xfrm>
              <a:off x="457200" y="2438400"/>
              <a:ext cx="1828800" cy="2743200"/>
            </a:xfrm>
            <a:prstGeom prst="upArrowCallout">
              <a:avLst>
                <a:gd name="adj1" fmla="val 35154"/>
                <a:gd name="adj2" fmla="val 27770"/>
                <a:gd name="adj3" fmla="val 19462"/>
                <a:gd name="adj4" fmla="val 794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a:solidFill>
                  <a:srgbClr val="FFFFFF"/>
                </a:solidFill>
              </a:endParaRPr>
            </a:p>
          </p:txBody>
        </p:sp>
        <p:sp>
          <p:nvSpPr>
            <p:cNvPr id="22" name="TextBox 21"/>
            <p:cNvSpPr txBox="1"/>
            <p:nvPr/>
          </p:nvSpPr>
          <p:spPr>
            <a:xfrm rot="10800000">
              <a:off x="566710" y="3222009"/>
              <a:ext cx="1462126" cy="1849861"/>
            </a:xfrm>
            <a:prstGeom prst="rect">
              <a:avLst/>
            </a:prstGeom>
            <a:noFill/>
          </p:spPr>
          <p:txBody>
            <a:bodyPr wrap="square" lIns="0" tIns="0" rIns="0" bIns="0" rtlCol="0">
              <a:spAutoFit/>
            </a:bodyPr>
            <a:lstStyle/>
            <a:p>
              <a:pPr defTabSz="914363">
                <a:lnSpc>
                  <a:spcPct val="150000"/>
                </a:lnSpc>
                <a:buFont typeface="Wingdings" pitchFamily="2" charset="2"/>
                <a:buChar char="Ø"/>
              </a:pPr>
              <a:r>
                <a:rPr lang="en-US" sz="1200" dirty="0">
                  <a:solidFill>
                    <a:srgbClr val="2570A3"/>
                  </a:solidFill>
                </a:rPr>
                <a:t>F5 </a:t>
              </a:r>
              <a:r>
                <a:rPr lang="zh-CN" altLang="en-US" sz="1200" dirty="0" smtClean="0">
                  <a:solidFill>
                    <a:srgbClr val="2570A3"/>
                  </a:solidFill>
                </a:rPr>
                <a:t>部署调试</a:t>
              </a:r>
              <a:endParaRPr lang="en-US" sz="1200" dirty="0">
                <a:solidFill>
                  <a:srgbClr val="2570A3"/>
                </a:solidFill>
              </a:endParaRPr>
            </a:p>
            <a:p>
              <a:pPr defTabSz="914363">
                <a:lnSpc>
                  <a:spcPct val="150000"/>
                </a:lnSpc>
                <a:buFont typeface="Wingdings" pitchFamily="2" charset="2"/>
                <a:buChar char="Ø"/>
              </a:pPr>
              <a:r>
                <a:rPr lang="zh-CN" altLang="en-US" sz="1200" dirty="0" smtClean="0">
                  <a:solidFill>
                    <a:srgbClr val="2570A3"/>
                  </a:solidFill>
                </a:rPr>
                <a:t>打包</a:t>
              </a:r>
              <a:r>
                <a:rPr lang="en-US" sz="1200" dirty="0" smtClean="0">
                  <a:solidFill>
                    <a:srgbClr val="2570A3"/>
                  </a:solidFill>
                </a:rPr>
                <a:t>WSP</a:t>
              </a:r>
              <a:endParaRPr lang="en-US" sz="1200" dirty="0">
                <a:solidFill>
                  <a:srgbClr val="2570A3"/>
                </a:solidFill>
              </a:endParaRPr>
            </a:p>
            <a:p>
              <a:pPr defTabSz="914363">
                <a:lnSpc>
                  <a:spcPct val="150000"/>
                </a:lnSpc>
                <a:buFont typeface="Wingdings" pitchFamily="2" charset="2"/>
                <a:buChar char="Ø"/>
              </a:pPr>
              <a:r>
                <a:rPr lang="en-US" sz="1200" dirty="0" err="1" smtClean="0">
                  <a:solidFill>
                    <a:srgbClr val="2570A3"/>
                  </a:solidFill>
                </a:rPr>
                <a:t>SPSolution</a:t>
              </a:r>
              <a:r>
                <a:rPr lang="en-US" sz="1200" dirty="0" smtClean="0">
                  <a:solidFill>
                    <a:srgbClr val="2570A3"/>
                  </a:solidFill>
                </a:rPr>
                <a:t> Generator</a:t>
              </a:r>
              <a:endParaRPr lang="en-US" sz="1200" dirty="0">
                <a:solidFill>
                  <a:srgbClr val="2570A3"/>
                </a:solidFill>
              </a:endParaRPr>
            </a:p>
            <a:p>
              <a:pPr defTabSz="914363">
                <a:lnSpc>
                  <a:spcPct val="150000"/>
                </a:lnSpc>
                <a:buFont typeface="Wingdings" pitchFamily="2" charset="2"/>
                <a:buChar char="Ø"/>
              </a:pPr>
              <a:r>
                <a:rPr lang="en-US" sz="1200" dirty="0">
                  <a:solidFill>
                    <a:srgbClr val="2570A3"/>
                  </a:solidFill>
                </a:rPr>
                <a:t>WSP </a:t>
              </a:r>
              <a:r>
                <a:rPr lang="zh-CN" altLang="en-US" sz="1200" dirty="0" smtClean="0">
                  <a:solidFill>
                    <a:srgbClr val="2570A3"/>
                  </a:solidFill>
                </a:rPr>
                <a:t>视图</a:t>
              </a:r>
              <a:endParaRPr lang="en-US" sz="1200" dirty="0">
                <a:solidFill>
                  <a:srgbClr val="2570A3"/>
                </a:solidFill>
              </a:endParaRPr>
            </a:p>
          </p:txBody>
        </p:sp>
        <p:sp>
          <p:nvSpPr>
            <p:cNvPr id="23" name="TextBox 22"/>
            <p:cNvSpPr txBox="1"/>
            <p:nvPr/>
          </p:nvSpPr>
          <p:spPr>
            <a:xfrm>
              <a:off x="1295400" y="2532191"/>
              <a:ext cx="381000" cy="492444"/>
            </a:xfrm>
            <a:prstGeom prst="rect">
              <a:avLst/>
            </a:prstGeom>
            <a:noFill/>
          </p:spPr>
          <p:txBody>
            <a:bodyPr wrap="square" lIns="0" tIns="0" rIns="0" bIns="0" rtlCol="0">
              <a:spAutoFit/>
            </a:bodyPr>
            <a:lstStyle/>
            <a:p>
              <a:pPr defTabSz="914363"/>
              <a:r>
                <a:rPr lang="en-NZ" sz="3200" dirty="0">
                  <a:gradFill>
                    <a:gsLst>
                      <a:gs pos="0">
                        <a:srgbClr val="FFFFFF"/>
                      </a:gs>
                      <a:gs pos="86000">
                        <a:srgbClr val="FFFFFF"/>
                      </a:gs>
                    </a:gsLst>
                    <a:lin ang="5400000" scaled="0"/>
                  </a:gradFill>
                  <a:effectLst>
                    <a:outerShdw blurRad="50800" dist="38100" dir="2700000" algn="tl" rotWithShape="0">
                      <a:prstClr val="black">
                        <a:alpha val="40000"/>
                      </a:prstClr>
                    </a:outerShdw>
                  </a:effectLst>
                </a:rPr>
                <a:t>+</a:t>
              </a:r>
            </a:p>
          </p:txBody>
        </p:sp>
      </p:grpSp>
      <p:sp>
        <p:nvSpPr>
          <p:cNvPr id="25" name="Up Arrow Callout 24"/>
          <p:cNvSpPr/>
          <p:nvPr/>
        </p:nvSpPr>
        <p:spPr bwMode="auto">
          <a:xfrm rot="10800000">
            <a:off x="2877284" y="1357296"/>
            <a:ext cx="2551972" cy="1643073"/>
          </a:xfrm>
          <a:prstGeom prst="upArrowCallout">
            <a:avLst>
              <a:gd name="adj1" fmla="val 35154"/>
              <a:gd name="adj2" fmla="val 27770"/>
              <a:gd name="adj3" fmla="val 19462"/>
              <a:gd name="adj4" fmla="val 79400"/>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NZ" sz="2400" dirty="0">
              <a:solidFill>
                <a:srgbClr val="FFFFFF"/>
              </a:solidFill>
            </a:endParaRPr>
          </a:p>
        </p:txBody>
      </p:sp>
      <p:grpSp>
        <p:nvGrpSpPr>
          <p:cNvPr id="29" name="Group 22"/>
          <p:cNvGrpSpPr/>
          <p:nvPr/>
        </p:nvGrpSpPr>
        <p:grpSpPr>
          <a:xfrm>
            <a:off x="571472" y="1000108"/>
            <a:ext cx="2357454" cy="357190"/>
            <a:chOff x="2411" y="1675496"/>
            <a:chExt cx="2937420" cy="1174968"/>
          </a:xfrm>
          <a:scene3d>
            <a:camera prst="orthographicFront"/>
            <a:lightRig rig="flat" dir="t"/>
          </a:scene3d>
        </p:grpSpPr>
        <p:sp>
          <p:nvSpPr>
            <p:cNvPr id="30" name="Chevron 29"/>
            <p:cNvSpPr/>
            <p:nvPr/>
          </p:nvSpPr>
          <p:spPr>
            <a:xfrm>
              <a:off x="2411" y="1675496"/>
              <a:ext cx="2937420" cy="1174968"/>
            </a:xfrm>
            <a:prstGeom prst="chevron">
              <a:avLst/>
            </a:prstGeom>
          </p:spPr>
          <p:style>
            <a:lnRef idx="1">
              <a:schemeClr val="accent1"/>
            </a:lnRef>
            <a:fillRef idx="3">
              <a:schemeClr val="accent1"/>
            </a:fillRef>
            <a:effectRef idx="2">
              <a:schemeClr val="accent1"/>
            </a:effectRef>
            <a:fontRef idx="minor">
              <a:schemeClr val="lt1"/>
            </a:fontRef>
          </p:style>
        </p:sp>
        <p:sp>
          <p:nvSpPr>
            <p:cNvPr id="31" name="Chevron 4"/>
            <p:cNvSpPr/>
            <p:nvPr/>
          </p:nvSpPr>
          <p:spPr>
            <a:xfrm>
              <a:off x="589895" y="1675496"/>
              <a:ext cx="1762452" cy="1174968"/>
            </a:xfrm>
            <a:prstGeom prst="rect">
              <a:avLst/>
            </a:prstGeom>
            <a:ln>
              <a:noFill/>
            </a:ln>
          </p:spPr>
          <p:style>
            <a:lnRef idx="1">
              <a:schemeClr val="accent1"/>
            </a:lnRef>
            <a:fillRef idx="3">
              <a:schemeClr val="accent1"/>
            </a:fillRef>
            <a:effectRef idx="2">
              <a:schemeClr val="accent1"/>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r>
                <a:rPr lang="en-US" sz="2000" dirty="0" err="1">
                  <a:solidFill>
                    <a:schemeClr val="bg1"/>
                  </a:solidFill>
                </a:rPr>
                <a:t>VSeWSS</a:t>
              </a:r>
              <a:endParaRPr lang="en-US" sz="2000" dirty="0">
                <a:solidFill>
                  <a:schemeClr val="bg1"/>
                </a:solidFill>
              </a:endParaRPr>
            </a:p>
          </p:txBody>
        </p:sp>
      </p:grpSp>
      <p:pic>
        <p:nvPicPr>
          <p:cNvPr id="37" name="Picture 2" descr="C:\Documents and Settings\michelleo\Desktop\sp_logo.png"/>
          <p:cNvPicPr>
            <a:picLocks noChangeAspect="1" noChangeArrowheads="1"/>
          </p:cNvPicPr>
          <p:nvPr/>
        </p:nvPicPr>
        <p:blipFill>
          <a:blip r:embed="rId3" cstate="print"/>
          <a:srcRect/>
          <a:stretch>
            <a:fillRect/>
          </a:stretch>
        </p:blipFill>
        <p:spPr bwMode="auto">
          <a:xfrm>
            <a:off x="5643585" y="5500702"/>
            <a:ext cx="2286001" cy="457200"/>
          </a:xfrm>
          <a:prstGeom prst="rect">
            <a:avLst/>
          </a:prstGeom>
          <a:noFill/>
        </p:spPr>
      </p:pic>
      <p:sp>
        <p:nvSpPr>
          <p:cNvPr id="39" name="Rectangle 38"/>
          <p:cNvSpPr/>
          <p:nvPr/>
        </p:nvSpPr>
        <p:spPr bwMode="auto">
          <a:xfrm>
            <a:off x="5572133" y="3714752"/>
            <a:ext cx="2428892" cy="1643074"/>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363">
              <a:lnSpc>
                <a:spcPct val="150000"/>
              </a:lnSpc>
              <a:buFont typeface="Wingdings" pitchFamily="2" charset="2"/>
              <a:buChar char="Ø"/>
            </a:pPr>
            <a:endParaRPr lang="en-US" sz="1400" dirty="0" smtClean="0">
              <a:solidFill>
                <a:srgbClr val="00B050"/>
              </a:solidFill>
            </a:endParaRPr>
          </a:p>
          <a:p>
            <a:pPr defTabSz="914363">
              <a:lnSpc>
                <a:spcPct val="150000"/>
              </a:lnSpc>
              <a:buFont typeface="Wingdings" pitchFamily="2" charset="2"/>
              <a:buChar char="Ø"/>
            </a:pPr>
            <a:r>
              <a:rPr lang="zh-CN" altLang="en-US" sz="1400" dirty="0" smtClean="0">
                <a:solidFill>
                  <a:srgbClr val="00B050"/>
                </a:solidFill>
              </a:rPr>
              <a:t>多个可视化设计器</a:t>
            </a:r>
            <a:endParaRPr lang="en-US" sz="1400" dirty="0" smtClean="0">
              <a:solidFill>
                <a:srgbClr val="00B050"/>
              </a:solidFill>
            </a:endParaRPr>
          </a:p>
          <a:p>
            <a:pPr defTabSz="914363">
              <a:lnSpc>
                <a:spcPct val="150000"/>
              </a:lnSpc>
              <a:buFont typeface="Wingdings" pitchFamily="2" charset="2"/>
              <a:buChar char="Ø"/>
            </a:pPr>
            <a:r>
              <a:rPr lang="zh-CN" altLang="en-US" sz="1400" dirty="0" smtClean="0">
                <a:solidFill>
                  <a:srgbClr val="00B050"/>
                </a:solidFill>
              </a:rPr>
              <a:t>增强的打包和部署功能</a:t>
            </a:r>
            <a:endParaRPr lang="en-US" sz="1400" dirty="0" smtClean="0">
              <a:solidFill>
                <a:srgbClr val="00B050"/>
              </a:solidFill>
            </a:endParaRPr>
          </a:p>
          <a:p>
            <a:pPr defTabSz="914363">
              <a:lnSpc>
                <a:spcPct val="150000"/>
              </a:lnSpc>
              <a:buFont typeface="Wingdings" pitchFamily="2" charset="2"/>
              <a:buChar char="Ø"/>
            </a:pPr>
            <a:r>
              <a:rPr lang="zh-CN" altLang="en-US" sz="1400" dirty="0" smtClean="0">
                <a:solidFill>
                  <a:srgbClr val="00B050"/>
                </a:solidFill>
              </a:rPr>
              <a:t>更多的项目及项模板</a:t>
            </a:r>
            <a:endParaRPr lang="en-US" sz="1400" dirty="0" smtClean="0">
              <a:solidFill>
                <a:srgbClr val="00B050"/>
              </a:solidFill>
            </a:endParaRPr>
          </a:p>
          <a:p>
            <a:pPr defTabSz="914363">
              <a:lnSpc>
                <a:spcPct val="150000"/>
              </a:lnSpc>
              <a:buFont typeface="Wingdings" pitchFamily="2" charset="2"/>
              <a:buChar char="Ø"/>
            </a:pPr>
            <a:r>
              <a:rPr lang="en-US" sz="1400" dirty="0" smtClean="0">
                <a:solidFill>
                  <a:srgbClr val="00B050"/>
                </a:solidFill>
              </a:rPr>
              <a:t>TFS </a:t>
            </a:r>
            <a:r>
              <a:rPr lang="zh-CN" altLang="en-US" sz="1400" dirty="0" smtClean="0">
                <a:solidFill>
                  <a:srgbClr val="00B050"/>
                </a:solidFill>
              </a:rPr>
              <a:t>集成</a:t>
            </a:r>
            <a:endParaRPr lang="en-US" sz="1400" dirty="0" smtClean="0">
              <a:solidFill>
                <a:srgbClr val="00B050"/>
              </a:solidFill>
            </a:endParaRPr>
          </a:p>
          <a:p>
            <a:pPr defTabSz="914363">
              <a:lnSpc>
                <a:spcPct val="150000"/>
              </a:lnSpc>
              <a:buFont typeface="Wingdings" pitchFamily="2" charset="2"/>
              <a:buChar char="Ø"/>
            </a:pPr>
            <a:r>
              <a:rPr lang="zh-CN" altLang="en-US" sz="1400" dirty="0" smtClean="0">
                <a:solidFill>
                  <a:srgbClr val="00B050"/>
                </a:solidFill>
              </a:rPr>
              <a:t>工具扩展性</a:t>
            </a:r>
            <a:endParaRPr lang="en-NZ" altLang="zh-CN" sz="1400" dirty="0" smtClean="0">
              <a:solidFill>
                <a:srgbClr val="00B050"/>
              </a:solidFill>
            </a:endParaRPr>
          </a:p>
          <a:p>
            <a:pPr defTabSz="914363">
              <a:lnSpc>
                <a:spcPct val="150000"/>
              </a:lnSpc>
              <a:buFont typeface="Wingdings" pitchFamily="2" charset="2"/>
              <a:buChar char="Ø"/>
            </a:pPr>
            <a:endParaRPr lang="en-US" sz="1400" dirty="0" smtClean="0">
              <a:solidFill>
                <a:srgbClr val="00B050"/>
              </a:solidFill>
            </a:endParaRPr>
          </a:p>
        </p:txBody>
      </p:sp>
      <p:pic>
        <p:nvPicPr>
          <p:cNvPr id="48" name="Picture 107" descr="SharePoint Server 2007 logo black h">
            <a:hlinkClick r:id="rId4" action="ppaction://hlinksldjump"/>
          </p:cNvPr>
          <p:cNvPicPr>
            <a:picLocks noChangeAspect="1" noChangeArrowheads="1"/>
          </p:cNvPicPr>
          <p:nvPr/>
        </p:nvPicPr>
        <p:blipFill>
          <a:blip r:embed="rId5" cstate="print"/>
          <a:srcRect/>
          <a:stretch>
            <a:fillRect/>
          </a:stretch>
        </p:blipFill>
        <p:spPr bwMode="auto">
          <a:xfrm>
            <a:off x="1253771" y="5500702"/>
            <a:ext cx="3818295" cy="450373"/>
          </a:xfrm>
          <a:prstGeom prst="rect">
            <a:avLst/>
          </a:prstGeom>
          <a:noFill/>
          <a:ln w="9525">
            <a:noFill/>
            <a:miter lim="800000"/>
            <a:headEnd/>
            <a:tailEnd/>
          </a:ln>
        </p:spPr>
      </p:pic>
      <p:sp>
        <p:nvSpPr>
          <p:cNvPr id="52" name="Rectangle 51"/>
          <p:cNvSpPr/>
          <p:nvPr/>
        </p:nvSpPr>
        <p:spPr bwMode="auto">
          <a:xfrm>
            <a:off x="2857488" y="3714752"/>
            <a:ext cx="2571768" cy="85725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defTabSz="914363">
              <a:lnSpc>
                <a:spcPct val="150000"/>
              </a:lnSpc>
              <a:buFont typeface="Wingdings" pitchFamily="2" charset="2"/>
              <a:buChar char="Ø"/>
            </a:pPr>
            <a:r>
              <a:rPr lang="zh-CN" altLang="en-US" sz="1400" dirty="0" smtClean="0">
                <a:solidFill>
                  <a:srgbClr val="2570A3"/>
                </a:solidFill>
              </a:rPr>
              <a:t>顺序工作流</a:t>
            </a:r>
            <a:endParaRPr lang="en-US" sz="1400" dirty="0" smtClean="0">
              <a:solidFill>
                <a:srgbClr val="2570A3"/>
              </a:solidFill>
            </a:endParaRPr>
          </a:p>
          <a:p>
            <a:pPr defTabSz="914363">
              <a:lnSpc>
                <a:spcPct val="150000"/>
              </a:lnSpc>
              <a:buFont typeface="Wingdings" pitchFamily="2" charset="2"/>
              <a:buChar char="Ø"/>
            </a:pPr>
            <a:r>
              <a:rPr lang="zh-CN" altLang="en-US" sz="1400" dirty="0" smtClean="0">
                <a:solidFill>
                  <a:srgbClr val="2570A3"/>
                </a:solidFill>
              </a:rPr>
              <a:t>状态机工作流</a:t>
            </a:r>
            <a:endParaRPr lang="en-US" sz="1400" dirty="0" smtClean="0">
              <a:solidFill>
                <a:srgbClr val="2570A3"/>
              </a:solidFill>
            </a:endParaRPr>
          </a:p>
          <a:p>
            <a:pPr algn="ctr" defTabSz="914099"/>
            <a:endParaRPr lang="en-NZ" sz="1600" dirty="0">
              <a:solidFill>
                <a:srgbClr val="FFFFFF"/>
              </a:solidFill>
            </a:endParaRPr>
          </a:p>
        </p:txBody>
      </p:sp>
      <p:sp>
        <p:nvSpPr>
          <p:cNvPr id="54" name="TextBox 53"/>
          <p:cNvSpPr txBox="1"/>
          <p:nvPr/>
        </p:nvSpPr>
        <p:spPr>
          <a:xfrm rot="10800000">
            <a:off x="3905248" y="2633978"/>
            <a:ext cx="381000" cy="294955"/>
          </a:xfrm>
          <a:prstGeom prst="rect">
            <a:avLst/>
          </a:prstGeom>
          <a:noFill/>
        </p:spPr>
        <p:txBody>
          <a:bodyPr wrap="square" lIns="0" tIns="0" rIns="0" bIns="0" rtlCol="0">
            <a:spAutoFit/>
          </a:bodyPr>
          <a:lstStyle/>
          <a:p>
            <a:pPr defTabSz="914363"/>
            <a:r>
              <a:rPr lang="en-NZ" sz="3200" dirty="0">
                <a:gradFill>
                  <a:gsLst>
                    <a:gs pos="0">
                      <a:srgbClr val="FFFFFF"/>
                    </a:gs>
                    <a:gs pos="86000">
                      <a:srgbClr val="FFFFFF"/>
                    </a:gs>
                  </a:gsLst>
                  <a:lin ang="5400000" scaled="0"/>
                </a:gradFill>
                <a:effectLst>
                  <a:outerShdw blurRad="50800" dist="38100" dir="2700000" algn="tl" rotWithShape="0">
                    <a:prstClr val="black">
                      <a:alpha val="40000"/>
                    </a:prstClr>
                  </a:outerShdw>
                </a:effectLst>
              </a:rPr>
              <a:t>+</a:t>
            </a:r>
          </a:p>
        </p:txBody>
      </p:sp>
      <p:sp>
        <p:nvSpPr>
          <p:cNvPr id="56" name="TextBox 55"/>
          <p:cNvSpPr txBox="1"/>
          <p:nvPr/>
        </p:nvSpPr>
        <p:spPr>
          <a:xfrm>
            <a:off x="3071802" y="1428736"/>
            <a:ext cx="1928826" cy="1107996"/>
          </a:xfrm>
          <a:prstGeom prst="rect">
            <a:avLst/>
          </a:prstGeom>
          <a:noFill/>
        </p:spPr>
        <p:txBody>
          <a:bodyPr wrap="square" lIns="0" tIns="0" rIns="0" bIns="0" rtlCol="0">
            <a:spAutoFit/>
          </a:bodyPr>
          <a:lstStyle/>
          <a:p>
            <a:pPr defTabSz="914363">
              <a:lnSpc>
                <a:spcPct val="150000"/>
              </a:lnSpc>
              <a:buFont typeface="Wingdings" pitchFamily="2" charset="2"/>
              <a:buChar char="Ø"/>
            </a:pPr>
            <a:r>
              <a:rPr lang="en-US" sz="1200" dirty="0" smtClean="0">
                <a:solidFill>
                  <a:srgbClr val="2570A3"/>
                </a:solidFill>
              </a:rPr>
              <a:t>64 </a:t>
            </a:r>
            <a:r>
              <a:rPr lang="zh-CN" altLang="en-US" sz="1200" dirty="0" smtClean="0">
                <a:solidFill>
                  <a:srgbClr val="2570A3"/>
                </a:solidFill>
              </a:rPr>
              <a:t>位支持</a:t>
            </a:r>
            <a:endParaRPr lang="en-US" sz="1200" dirty="0" smtClean="0">
              <a:solidFill>
                <a:srgbClr val="2570A3"/>
              </a:solidFill>
            </a:endParaRPr>
          </a:p>
          <a:p>
            <a:pPr defTabSz="914363">
              <a:lnSpc>
                <a:spcPct val="150000"/>
              </a:lnSpc>
              <a:buFont typeface="Wingdings" pitchFamily="2" charset="2"/>
              <a:buChar char="Ø"/>
            </a:pPr>
            <a:r>
              <a:rPr lang="zh-CN" altLang="en-US" sz="1200" dirty="0" smtClean="0">
                <a:solidFill>
                  <a:srgbClr val="2570A3"/>
                </a:solidFill>
              </a:rPr>
              <a:t>改进的</a:t>
            </a:r>
            <a:r>
              <a:rPr lang="en-US" sz="1200" dirty="0" smtClean="0">
                <a:solidFill>
                  <a:srgbClr val="2570A3"/>
                </a:solidFill>
              </a:rPr>
              <a:t>WSP </a:t>
            </a:r>
            <a:r>
              <a:rPr lang="zh-CN" altLang="en-US" sz="1200" dirty="0" smtClean="0">
                <a:solidFill>
                  <a:srgbClr val="2570A3"/>
                </a:solidFill>
              </a:rPr>
              <a:t>视图</a:t>
            </a:r>
            <a:endParaRPr lang="en-US" sz="1200" dirty="0" smtClean="0">
              <a:solidFill>
                <a:srgbClr val="2570A3"/>
              </a:solidFill>
            </a:endParaRPr>
          </a:p>
          <a:p>
            <a:pPr defTabSz="914363">
              <a:lnSpc>
                <a:spcPct val="150000"/>
              </a:lnSpc>
              <a:buFont typeface="Wingdings" pitchFamily="2" charset="2"/>
              <a:buChar char="Ø"/>
            </a:pPr>
            <a:r>
              <a:rPr lang="zh-CN" altLang="en-US" sz="1200" dirty="0" smtClean="0">
                <a:solidFill>
                  <a:srgbClr val="2570A3"/>
                </a:solidFill>
              </a:rPr>
              <a:t>单独的打包命令</a:t>
            </a:r>
            <a:endParaRPr lang="en-US" sz="1200" dirty="0" smtClean="0">
              <a:solidFill>
                <a:srgbClr val="2570A3"/>
              </a:solidFill>
            </a:endParaRPr>
          </a:p>
          <a:p>
            <a:pPr defTabSz="914363">
              <a:lnSpc>
                <a:spcPct val="150000"/>
              </a:lnSpc>
              <a:buFont typeface="Wingdings" pitchFamily="2" charset="2"/>
              <a:buChar char="Ø"/>
            </a:pPr>
            <a:r>
              <a:rPr lang="zh-CN" altLang="en-US" sz="1200" dirty="0" smtClean="0">
                <a:solidFill>
                  <a:srgbClr val="2570A3"/>
                </a:solidFill>
              </a:rPr>
              <a:t>命令行 </a:t>
            </a:r>
            <a:r>
              <a:rPr lang="en-US" sz="1200" dirty="0" smtClean="0">
                <a:solidFill>
                  <a:srgbClr val="2570A3"/>
                </a:solidFill>
              </a:rPr>
              <a:t>Build</a:t>
            </a:r>
            <a:endParaRPr lang="en-US" sz="1200" dirty="0">
              <a:solidFill>
                <a:srgbClr val="2570A3"/>
              </a:solidFill>
            </a:endParaRPr>
          </a:p>
        </p:txBody>
      </p:sp>
      <p:sp>
        <p:nvSpPr>
          <p:cNvPr id="62" name="Bent Arrow 61"/>
          <p:cNvSpPr/>
          <p:nvPr/>
        </p:nvSpPr>
        <p:spPr>
          <a:xfrm rot="5400000">
            <a:off x="5500694" y="1214422"/>
            <a:ext cx="2000264" cy="1571636"/>
          </a:xfrm>
          <a:prstGeom prst="bentArrow">
            <a:avLst>
              <a:gd name="adj1" fmla="val 19231"/>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41" name="Group 63"/>
          <p:cNvGrpSpPr/>
          <p:nvPr/>
        </p:nvGrpSpPr>
        <p:grpSpPr>
          <a:xfrm>
            <a:off x="6155160" y="1785926"/>
            <a:ext cx="1345798" cy="357190"/>
            <a:chOff x="6689671" y="3643370"/>
            <a:chExt cx="1116225" cy="443573"/>
          </a:xfrm>
        </p:grpSpPr>
        <p:sp>
          <p:nvSpPr>
            <p:cNvPr id="42" name="Rounded Rectangle 41"/>
            <p:cNvSpPr/>
            <p:nvPr/>
          </p:nvSpPr>
          <p:spPr bwMode="auto">
            <a:xfrm>
              <a:off x="6689671" y="3643370"/>
              <a:ext cx="1116225" cy="44357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NZ" sz="2400" dirty="0">
                <a:solidFill>
                  <a:srgbClr val="FFFFFF"/>
                </a:solidFill>
              </a:endParaRPr>
            </a:p>
          </p:txBody>
        </p:sp>
        <p:sp>
          <p:nvSpPr>
            <p:cNvPr id="43" name="TextBox 42"/>
            <p:cNvSpPr txBox="1"/>
            <p:nvPr/>
          </p:nvSpPr>
          <p:spPr>
            <a:xfrm>
              <a:off x="6757062" y="3730681"/>
              <a:ext cx="939889" cy="267547"/>
            </a:xfrm>
            <a:prstGeom prst="rect">
              <a:avLst/>
            </a:prstGeom>
            <a:noFill/>
          </p:spPr>
          <p:txBody>
            <a:bodyPr wrap="square" lIns="0" tIns="0" rIns="0" bIns="0" rtlCol="0">
              <a:spAutoFit/>
            </a:bodyPr>
            <a:lstStyle/>
            <a:p>
              <a:pPr algn="ctr" defTabSz="914363"/>
              <a:r>
                <a:rPr lang="zh-CN" altLang="en-US" sz="1400" dirty="0" smtClean="0">
                  <a:gradFill>
                    <a:gsLst>
                      <a:gs pos="0">
                        <a:srgbClr val="FFFFFF"/>
                      </a:gs>
                      <a:gs pos="86000">
                        <a:srgbClr val="FFFFFF"/>
                      </a:gs>
                    </a:gsLst>
                    <a:lin ang="5400000" scaled="0"/>
                  </a:gradFill>
                  <a:effectLst>
                    <a:outerShdw blurRad="50800" dist="38100" dir="2700000" algn="tl" rotWithShape="0">
                      <a:prstClr val="black">
                        <a:alpha val="40000"/>
                      </a:prstClr>
                    </a:outerShdw>
                  </a:effectLst>
                </a:rPr>
                <a:t>升级工具</a:t>
              </a:r>
              <a:endParaRPr lang="en-NZ" sz="1400" dirty="0">
                <a:gradFill>
                  <a:gsLst>
                    <a:gs pos="0">
                      <a:srgbClr val="FFFFFF"/>
                    </a:gs>
                    <a:gs pos="86000">
                      <a:srgbClr val="FFFFFF"/>
                    </a:gs>
                  </a:gsLst>
                  <a:lin ang="5400000" scaled="0"/>
                </a:gradFill>
                <a:effectLst>
                  <a:outerShdw blurRad="50800" dist="38100" dir="2700000" algn="tl" rotWithShape="0">
                    <a:prstClr val="black">
                      <a:alpha val="40000"/>
                    </a:prstClr>
                  </a:outerShdw>
                </a:effectLst>
              </a:endParaRPr>
            </a:p>
          </p:txBody>
        </p:sp>
      </p:grpSp>
      <p:grpSp>
        <p:nvGrpSpPr>
          <p:cNvPr id="34" name="Group 25"/>
          <p:cNvGrpSpPr/>
          <p:nvPr/>
        </p:nvGrpSpPr>
        <p:grpSpPr>
          <a:xfrm>
            <a:off x="2884612" y="1000108"/>
            <a:ext cx="2758958" cy="357190"/>
            <a:chOff x="2411" y="1675496"/>
            <a:chExt cx="2937420" cy="1174968"/>
          </a:xfrm>
          <a:scene3d>
            <a:camera prst="orthographicFront"/>
            <a:lightRig rig="flat" dir="t"/>
          </a:scene3d>
        </p:grpSpPr>
        <p:sp>
          <p:nvSpPr>
            <p:cNvPr id="35" name="Chevron 34"/>
            <p:cNvSpPr/>
            <p:nvPr/>
          </p:nvSpPr>
          <p:spPr>
            <a:xfrm>
              <a:off x="2411" y="1675496"/>
              <a:ext cx="2937420" cy="1174968"/>
            </a:xfrm>
            <a:prstGeom prst="chevron">
              <a:avLst/>
            </a:prstGeom>
          </p:spPr>
          <p:style>
            <a:lnRef idx="1">
              <a:schemeClr val="accent1"/>
            </a:lnRef>
            <a:fillRef idx="3">
              <a:schemeClr val="accent1"/>
            </a:fillRef>
            <a:effectRef idx="2">
              <a:schemeClr val="accent1"/>
            </a:effectRef>
            <a:fontRef idx="minor">
              <a:schemeClr val="lt1"/>
            </a:fontRef>
          </p:style>
        </p:sp>
        <p:sp>
          <p:nvSpPr>
            <p:cNvPr id="36" name="Chevron 4"/>
            <p:cNvSpPr/>
            <p:nvPr/>
          </p:nvSpPr>
          <p:spPr>
            <a:xfrm>
              <a:off x="325067" y="1675496"/>
              <a:ext cx="2204695" cy="1174968"/>
            </a:xfrm>
            <a:prstGeom prst="rect">
              <a:avLst/>
            </a:prstGeom>
            <a:ln>
              <a:noFill/>
            </a:ln>
          </p:spPr>
          <p:style>
            <a:lnRef idx="1">
              <a:schemeClr val="accent1"/>
            </a:lnRef>
            <a:fillRef idx="3">
              <a:schemeClr val="accent1"/>
            </a:fillRef>
            <a:effectRef idx="2">
              <a:schemeClr val="accent1"/>
            </a:effectRef>
            <a:fontRef idx="minor">
              <a:schemeClr val="lt1"/>
            </a:fontRef>
          </p:style>
          <p:txBody>
            <a:bodyPr spcFirstLastPara="0" vert="horz" wrap="square" lIns="128016" tIns="42672" rIns="42672" bIns="42672" numCol="1" spcCol="1270" anchor="ctr" anchorCtr="0">
              <a:noAutofit/>
            </a:bodyPr>
            <a:lstStyle/>
            <a:p>
              <a:pPr algn="ctr" defTabSz="1422400">
                <a:lnSpc>
                  <a:spcPct val="90000"/>
                </a:lnSpc>
                <a:spcBef>
                  <a:spcPct val="0"/>
                </a:spcBef>
                <a:spcAft>
                  <a:spcPct val="35000"/>
                </a:spcAft>
              </a:pPr>
              <a:r>
                <a:rPr lang="en-US" sz="2000" dirty="0" err="1">
                  <a:solidFill>
                    <a:schemeClr val="bg1"/>
                  </a:solidFill>
                </a:rPr>
                <a:t>VSeWSS</a:t>
              </a:r>
              <a:r>
                <a:rPr lang="en-US" sz="2000" dirty="0">
                  <a:solidFill>
                    <a:schemeClr val="bg1"/>
                  </a:solidFill>
                </a:rPr>
                <a:t> 1.3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up)">
                                      <p:cBhvr>
                                        <p:cTn id="34" dur="500"/>
                                        <p:tgtEl>
                                          <p:spTgt spid="3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up)">
                                      <p:cBhvr>
                                        <p:cTn id="40" dur="500"/>
                                        <p:tgtEl>
                                          <p:spTgt spid="5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up)">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up)">
                                      <p:cBhvr>
                                        <p:cTn id="48" dur="500"/>
                                        <p:tgtEl>
                                          <p:spTgt spid="59"/>
                                        </p:tgtEl>
                                      </p:cBhvr>
                                    </p:animEffect>
                                  </p:childTnLst>
                                </p:cTn>
                              </p:par>
                            </p:childTnLst>
                          </p:cTn>
                        </p:par>
                        <p:par>
                          <p:cTn id="49" fill="hold">
                            <p:stCondLst>
                              <p:cond delay="500"/>
                            </p:stCondLst>
                            <p:childTnLst>
                              <p:par>
                                <p:cTn id="50" presetID="53"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animEffect transition="in" filter="fade">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wipe(up)">
                                      <p:cBhvr>
                                        <p:cTn id="71" dur="500"/>
                                        <p:tgtEl>
                                          <p:spTgt spid="62"/>
                                        </p:tgtEl>
                                      </p:cBhvr>
                                    </p:animEffect>
                                  </p:childTnLst>
                                </p:cTn>
                              </p:par>
                            </p:childTnLst>
                          </p:cTn>
                        </p:par>
                        <p:par>
                          <p:cTn id="72" fill="hold">
                            <p:stCondLst>
                              <p:cond delay="500"/>
                            </p:stCondLst>
                            <p:childTnLst>
                              <p:par>
                                <p:cTn id="73" presetID="53" presetClass="entr" presetSubtype="0"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52" grpId="0" animBg="1"/>
      <p:bldP spid="54" grpId="0"/>
      <p:bldP spid="56" grpId="0"/>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7"/>
          <p:cNvSpPr/>
          <p:nvPr/>
        </p:nvSpPr>
        <p:spPr>
          <a:xfrm>
            <a:off x="2857488" y="4929198"/>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t>项目结构</a:t>
            </a:r>
            <a:endParaRPr lang="en-US" altLang="zh-CN" dirty="0" smtClean="0"/>
          </a:p>
          <a:p>
            <a:pPr lvl="1" defTabSz="914099" fontAlgn="base">
              <a:spcBef>
                <a:spcPct val="0"/>
              </a:spcBef>
              <a:spcAft>
                <a:spcPct val="0"/>
              </a:spcAft>
              <a:buFont typeface="Arial" pitchFamily="34" charset="0"/>
              <a:buChar char="•"/>
            </a:pPr>
            <a:r>
              <a:rPr lang="zh-CN" altLang="en-US" dirty="0" smtClean="0"/>
              <a:t>映射文件夹</a:t>
            </a:r>
            <a:endParaRPr lang="zh-CN" altLang="en-US" dirty="0"/>
          </a:p>
        </p:txBody>
      </p:sp>
      <p:sp>
        <p:nvSpPr>
          <p:cNvPr id="2" name="Title 1"/>
          <p:cNvSpPr>
            <a:spLocks noGrp="1"/>
          </p:cNvSpPr>
          <p:nvPr>
            <p:ph type="title"/>
          </p:nvPr>
        </p:nvSpPr>
        <p:spPr/>
        <p:txBody>
          <a:bodyPr>
            <a:normAutofit fontScale="90000"/>
          </a:bodyPr>
          <a:lstStyle/>
          <a:p>
            <a:r>
              <a:rPr lang="zh-CN" altLang="en-US" dirty="0" smtClean="0"/>
              <a:t>使用</a:t>
            </a:r>
            <a:r>
              <a:rPr lang="en-US" altLang="zh-CN" dirty="0" smtClean="0"/>
              <a:t>Visual</a:t>
            </a:r>
            <a:r>
              <a:rPr lang="zh-CN" altLang="en-US" dirty="0" smtClean="0"/>
              <a:t> </a:t>
            </a:r>
            <a:r>
              <a:rPr lang="en-US" altLang="zh-CN" dirty="0" smtClean="0"/>
              <a:t>Studio</a:t>
            </a:r>
            <a:r>
              <a:rPr lang="zh-CN" altLang="en-US" dirty="0" smtClean="0"/>
              <a:t> </a:t>
            </a:r>
            <a:r>
              <a:rPr lang="en-US" altLang="zh-CN" dirty="0" smtClean="0"/>
              <a:t>2010</a:t>
            </a:r>
            <a:r>
              <a:rPr lang="zh-CN" altLang="en-US" dirty="0" smtClean="0"/>
              <a:t> 进行</a:t>
            </a:r>
            <a:r>
              <a:rPr lang="en-US" altLang="zh-CN" dirty="0" smtClean="0"/>
              <a:t/>
            </a:r>
            <a:br>
              <a:rPr lang="en-US" altLang="zh-CN" dirty="0" smtClean="0"/>
            </a:br>
            <a:r>
              <a:rPr lang="en-US" altLang="zh-CN" dirty="0" smtClean="0"/>
              <a:t>SharePoint 2010</a:t>
            </a:r>
            <a:r>
              <a:rPr lang="zh-CN" altLang="en-US" dirty="0" smtClean="0"/>
              <a:t>应用开发</a:t>
            </a:r>
            <a:endParaRPr lang="en-US" dirty="0"/>
          </a:p>
        </p:txBody>
      </p:sp>
      <p:grpSp>
        <p:nvGrpSpPr>
          <p:cNvPr id="69" name="Group 68"/>
          <p:cNvGrpSpPr/>
          <p:nvPr/>
        </p:nvGrpSpPr>
        <p:grpSpPr>
          <a:xfrm>
            <a:off x="714348" y="1611034"/>
            <a:ext cx="1967240" cy="1103586"/>
            <a:chOff x="714348" y="1500174"/>
            <a:chExt cx="1967240" cy="1103586"/>
          </a:xfrm>
          <a:effectLst/>
        </p:grpSpPr>
        <p:grpSp>
          <p:nvGrpSpPr>
            <p:cNvPr id="70" name="Group 20"/>
            <p:cNvGrpSpPr/>
            <p:nvPr/>
          </p:nvGrpSpPr>
          <p:grpSpPr>
            <a:xfrm>
              <a:off x="714348" y="1500174"/>
              <a:ext cx="1967240" cy="1103586"/>
              <a:chOff x="1643063" y="6826469"/>
              <a:chExt cx="1967240" cy="1103586"/>
            </a:xfrm>
          </p:grpSpPr>
          <p:sp>
            <p:nvSpPr>
              <p:cNvPr id="72" name="Rounded Rectangle 71"/>
              <p:cNvSpPr/>
              <p:nvPr/>
            </p:nvSpPr>
            <p:spPr bwMode="auto">
              <a:xfrm>
                <a:off x="1643063" y="6826469"/>
                <a:ext cx="1967240" cy="1103586"/>
              </a:xfrm>
              <a:prstGeom prst="roundRect">
                <a:avLst>
                  <a:gd name="adj" fmla="val 25239"/>
                </a:avLst>
              </a:prstGeom>
              <a:gradFill flip="none" rotWithShape="1">
                <a:gsLst>
                  <a:gs pos="20000">
                    <a:srgbClr val="62FE9D"/>
                  </a:gs>
                  <a:gs pos="57000">
                    <a:srgbClr val="00BCB3"/>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3" name="Rounded Rectangle 72"/>
              <p:cNvSpPr/>
              <p:nvPr/>
            </p:nvSpPr>
            <p:spPr bwMode="auto">
              <a:xfrm>
                <a:off x="1671967" y="6858001"/>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1" name="Rectangle 70"/>
            <p:cNvSpPr/>
            <p:nvPr/>
          </p:nvSpPr>
          <p:spPr>
            <a:xfrm>
              <a:off x="928662" y="1817942"/>
              <a:ext cx="1571636" cy="369332"/>
            </a:xfrm>
            <a:prstGeom prst="rect">
              <a:avLst/>
            </a:prstGeom>
          </p:spPr>
          <p:txBody>
            <a:bodyPr wrap="square">
              <a:spAutoFit/>
            </a:bodyPr>
            <a:lstStyle/>
            <a:p>
              <a:pPr lvl="0"/>
              <a:r>
                <a:rPr lang="zh-CN" altLang="en-US" dirty="0" smtClean="0">
                  <a:latin typeface="Calibri" pitchFamily="34" charset="0"/>
                  <a:cs typeface="Calibri" pitchFamily="34" charset="0"/>
                </a:rPr>
                <a:t>模板和设计器</a:t>
              </a:r>
              <a:endParaRPr lang="en-US" dirty="0">
                <a:latin typeface="Calibri" pitchFamily="34" charset="0"/>
                <a:cs typeface="Calibri" pitchFamily="34" charset="0"/>
              </a:endParaRPr>
            </a:p>
          </p:txBody>
        </p:sp>
      </p:grpSp>
      <p:grpSp>
        <p:nvGrpSpPr>
          <p:cNvPr id="74" name="Group 73"/>
          <p:cNvGrpSpPr/>
          <p:nvPr/>
        </p:nvGrpSpPr>
        <p:grpSpPr>
          <a:xfrm>
            <a:off x="747372" y="3254108"/>
            <a:ext cx="1967240" cy="1103586"/>
            <a:chOff x="747372" y="3071810"/>
            <a:chExt cx="1967240" cy="1103586"/>
          </a:xfrm>
        </p:grpSpPr>
        <p:grpSp>
          <p:nvGrpSpPr>
            <p:cNvPr id="75" name="Group 24"/>
            <p:cNvGrpSpPr/>
            <p:nvPr/>
          </p:nvGrpSpPr>
          <p:grpSpPr>
            <a:xfrm>
              <a:off x="747372" y="3071810"/>
              <a:ext cx="1967240" cy="1103586"/>
              <a:chOff x="4034166" y="6805448"/>
              <a:chExt cx="1967240" cy="1103586"/>
            </a:xfrm>
          </p:grpSpPr>
          <p:sp>
            <p:nvSpPr>
              <p:cNvPr id="77" name="Rounded Rectangle 76"/>
              <p:cNvSpPr/>
              <p:nvPr/>
            </p:nvSpPr>
            <p:spPr bwMode="auto">
              <a:xfrm>
                <a:off x="4034166" y="6805448"/>
                <a:ext cx="1967240" cy="1103586"/>
              </a:xfrm>
              <a:prstGeom prst="roundRect">
                <a:avLst>
                  <a:gd name="adj" fmla="val 25239"/>
                </a:avLst>
              </a:prstGeom>
              <a:gradFill flip="none" rotWithShape="1">
                <a:gsLst>
                  <a:gs pos="20000">
                    <a:srgbClr val="FEE862"/>
                  </a:gs>
                  <a:gs pos="57000">
                    <a:srgbClr val="F69200"/>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8" name="Rounded Rectangle 77"/>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6" name="Rectangle 75"/>
            <p:cNvSpPr/>
            <p:nvPr/>
          </p:nvSpPr>
          <p:spPr>
            <a:xfrm>
              <a:off x="1071538" y="3448874"/>
              <a:ext cx="1428760" cy="369332"/>
            </a:xfrm>
            <a:prstGeom prst="rect">
              <a:avLst/>
            </a:prstGeom>
          </p:spPr>
          <p:txBody>
            <a:bodyPr wrap="square">
              <a:spAutoFit/>
            </a:bodyPr>
            <a:lstStyle/>
            <a:p>
              <a:pPr lvl="0"/>
              <a:r>
                <a:rPr lang="zh-CN" altLang="en-US" dirty="0" smtClean="0">
                  <a:latin typeface="Calibri" pitchFamily="34" charset="0"/>
                  <a:cs typeface="Calibri" pitchFamily="34" charset="0"/>
                </a:rPr>
                <a:t>打包和部署</a:t>
              </a:r>
              <a:endParaRPr lang="en-US" dirty="0" smtClean="0">
                <a:latin typeface="Calibri" pitchFamily="34" charset="0"/>
                <a:cs typeface="Calibri" pitchFamily="34" charset="0"/>
              </a:endParaRPr>
            </a:p>
          </p:txBody>
        </p:sp>
      </p:grpSp>
      <p:grpSp>
        <p:nvGrpSpPr>
          <p:cNvPr id="79" name="Group 78"/>
          <p:cNvGrpSpPr/>
          <p:nvPr/>
        </p:nvGrpSpPr>
        <p:grpSpPr>
          <a:xfrm>
            <a:off x="714348" y="4897182"/>
            <a:ext cx="1967240" cy="1103586"/>
            <a:chOff x="714348" y="4786322"/>
            <a:chExt cx="1967240" cy="1103586"/>
          </a:xfrm>
        </p:grpSpPr>
        <p:grpSp>
          <p:nvGrpSpPr>
            <p:cNvPr id="80" name="Group 28"/>
            <p:cNvGrpSpPr/>
            <p:nvPr/>
          </p:nvGrpSpPr>
          <p:grpSpPr>
            <a:xfrm>
              <a:off x="714348" y="4786322"/>
              <a:ext cx="1967240" cy="1103586"/>
              <a:chOff x="4034166" y="6805448"/>
              <a:chExt cx="1967240" cy="1103586"/>
            </a:xfrm>
          </p:grpSpPr>
          <p:sp>
            <p:nvSpPr>
              <p:cNvPr id="82" name="Rounded Rectangle 81"/>
              <p:cNvSpPr/>
              <p:nvPr/>
            </p:nvSpPr>
            <p:spPr bwMode="auto">
              <a:xfrm>
                <a:off x="4034166" y="6805448"/>
                <a:ext cx="1967240" cy="1103586"/>
              </a:xfrm>
              <a:prstGeom prst="roundRect">
                <a:avLst>
                  <a:gd name="adj" fmla="val 25239"/>
                </a:avLst>
              </a:prstGeom>
              <a:gradFill flip="none" rotWithShape="1">
                <a:gsLst>
                  <a:gs pos="20000">
                    <a:srgbClr val="FF8989"/>
                  </a:gs>
                  <a:gs pos="57000">
                    <a:srgbClr val="A64B3C"/>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83" name="Rounded Rectangle 82"/>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81" name="Rectangle 80"/>
            <p:cNvSpPr/>
            <p:nvPr/>
          </p:nvSpPr>
          <p:spPr>
            <a:xfrm>
              <a:off x="1106550" y="5143512"/>
              <a:ext cx="1107996" cy="369332"/>
            </a:xfrm>
            <a:prstGeom prst="rect">
              <a:avLst/>
            </a:prstGeom>
          </p:spPr>
          <p:txBody>
            <a:bodyPr wrap="none">
              <a:spAutoFit/>
            </a:bodyPr>
            <a:lstStyle/>
            <a:p>
              <a:pPr lvl="0"/>
              <a:r>
                <a:rPr lang="zh-CN" altLang="en-US" dirty="0" smtClean="0">
                  <a:latin typeface="Calibri" pitchFamily="34" charset="0"/>
                  <a:cs typeface="Calibri" pitchFamily="34" charset="0"/>
                </a:rPr>
                <a:t>项目系统</a:t>
              </a:r>
              <a:endParaRPr lang="en-US" dirty="0" smtClean="0">
                <a:latin typeface="Calibri" pitchFamily="34" charset="0"/>
                <a:cs typeface="Calibri" pitchFamily="34" charset="0"/>
              </a:endParaRPr>
            </a:p>
          </p:txBody>
        </p:sp>
      </p:grpSp>
      <p:sp>
        <p:nvSpPr>
          <p:cNvPr id="95" name="圆角矩形 7"/>
          <p:cNvSpPr/>
          <p:nvPr/>
        </p:nvSpPr>
        <p:spPr>
          <a:xfrm>
            <a:off x="2857488" y="3286124"/>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包设计器、功能设计器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包浏览器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部署配置</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96" name="圆角矩形 7"/>
          <p:cNvSpPr/>
          <p:nvPr/>
        </p:nvSpPr>
        <p:spPr>
          <a:xfrm>
            <a:off x="2857488" y="1643050"/>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项目模板、项模板</a:t>
            </a:r>
            <a:endParaRPr lang="en-US" altLang="zh-CN"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可视化设计器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工作流的增强</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圆角矩形 7"/>
          <p:cNvSpPr/>
          <p:nvPr/>
        </p:nvSpPr>
        <p:spPr>
          <a:xfrm>
            <a:off x="2857488" y="4929198"/>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t>项目结构</a:t>
            </a:r>
            <a:endParaRPr lang="en-US" altLang="zh-CN" dirty="0" smtClean="0"/>
          </a:p>
          <a:p>
            <a:pPr lvl="1" defTabSz="914099" fontAlgn="base">
              <a:spcBef>
                <a:spcPct val="0"/>
              </a:spcBef>
              <a:spcAft>
                <a:spcPct val="0"/>
              </a:spcAft>
              <a:buFont typeface="Arial" pitchFamily="34" charset="0"/>
              <a:buChar char="•"/>
            </a:pPr>
            <a:r>
              <a:rPr lang="zh-CN" altLang="en-US" dirty="0" smtClean="0"/>
              <a:t>映射文件夹</a:t>
            </a:r>
            <a:endParaRPr lang="zh-CN" altLang="en-US" dirty="0"/>
          </a:p>
        </p:txBody>
      </p:sp>
      <p:sp>
        <p:nvSpPr>
          <p:cNvPr id="2" name="Title 1"/>
          <p:cNvSpPr>
            <a:spLocks noGrp="1"/>
          </p:cNvSpPr>
          <p:nvPr>
            <p:ph type="title"/>
          </p:nvPr>
        </p:nvSpPr>
        <p:spPr/>
        <p:txBody>
          <a:bodyPr>
            <a:normAutofit fontScale="90000"/>
          </a:bodyPr>
          <a:lstStyle/>
          <a:p>
            <a:r>
              <a:rPr lang="zh-CN" altLang="en-US" dirty="0" smtClean="0"/>
              <a:t>使用</a:t>
            </a:r>
            <a:r>
              <a:rPr lang="en-US" altLang="zh-CN" dirty="0" smtClean="0"/>
              <a:t>Visual</a:t>
            </a:r>
            <a:r>
              <a:rPr lang="zh-CN" altLang="en-US" dirty="0" smtClean="0"/>
              <a:t> </a:t>
            </a:r>
            <a:r>
              <a:rPr lang="en-US" altLang="zh-CN" dirty="0" smtClean="0"/>
              <a:t>Studio</a:t>
            </a:r>
            <a:r>
              <a:rPr lang="zh-CN" altLang="en-US" dirty="0" smtClean="0"/>
              <a:t> </a:t>
            </a:r>
            <a:r>
              <a:rPr lang="en-US" altLang="zh-CN" dirty="0" smtClean="0"/>
              <a:t>2010</a:t>
            </a:r>
            <a:r>
              <a:rPr lang="zh-CN" altLang="en-US" dirty="0" smtClean="0"/>
              <a:t> 进行</a:t>
            </a:r>
            <a:r>
              <a:rPr lang="en-US" altLang="zh-CN" dirty="0" smtClean="0"/>
              <a:t/>
            </a:r>
            <a:br>
              <a:rPr lang="en-US" altLang="zh-CN" dirty="0" smtClean="0"/>
            </a:br>
            <a:r>
              <a:rPr lang="en-US" altLang="zh-CN" dirty="0" smtClean="0"/>
              <a:t>SharePoint 2010</a:t>
            </a:r>
            <a:r>
              <a:rPr lang="zh-CN" altLang="en-US" dirty="0" smtClean="0"/>
              <a:t>应用开发</a:t>
            </a:r>
            <a:endParaRPr lang="en-US" dirty="0"/>
          </a:p>
        </p:txBody>
      </p:sp>
      <p:grpSp>
        <p:nvGrpSpPr>
          <p:cNvPr id="3" name="Group 68"/>
          <p:cNvGrpSpPr/>
          <p:nvPr/>
        </p:nvGrpSpPr>
        <p:grpSpPr>
          <a:xfrm>
            <a:off x="714348" y="1611034"/>
            <a:ext cx="1967240" cy="1103586"/>
            <a:chOff x="714348" y="1500174"/>
            <a:chExt cx="1967240" cy="1103586"/>
          </a:xfrm>
          <a:effectLst>
            <a:glow rad="228600">
              <a:schemeClr val="accent2">
                <a:satMod val="175000"/>
                <a:alpha val="40000"/>
              </a:schemeClr>
            </a:glow>
          </a:effectLst>
        </p:grpSpPr>
        <p:grpSp>
          <p:nvGrpSpPr>
            <p:cNvPr id="4" name="Group 20"/>
            <p:cNvGrpSpPr/>
            <p:nvPr/>
          </p:nvGrpSpPr>
          <p:grpSpPr>
            <a:xfrm>
              <a:off x="714348" y="1500174"/>
              <a:ext cx="1967240" cy="1103586"/>
              <a:chOff x="1643063" y="6826469"/>
              <a:chExt cx="1967240" cy="1103586"/>
            </a:xfrm>
          </p:grpSpPr>
          <p:sp>
            <p:nvSpPr>
              <p:cNvPr id="72" name="Rounded Rectangle 71"/>
              <p:cNvSpPr/>
              <p:nvPr/>
            </p:nvSpPr>
            <p:spPr bwMode="auto">
              <a:xfrm>
                <a:off x="1643063" y="6826469"/>
                <a:ext cx="1967240" cy="1103586"/>
              </a:xfrm>
              <a:prstGeom prst="roundRect">
                <a:avLst>
                  <a:gd name="adj" fmla="val 25239"/>
                </a:avLst>
              </a:prstGeom>
              <a:gradFill flip="none" rotWithShape="1">
                <a:gsLst>
                  <a:gs pos="20000">
                    <a:srgbClr val="62FE9D"/>
                  </a:gs>
                  <a:gs pos="57000">
                    <a:srgbClr val="00BCB3"/>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3" name="Rounded Rectangle 72"/>
              <p:cNvSpPr/>
              <p:nvPr/>
            </p:nvSpPr>
            <p:spPr bwMode="auto">
              <a:xfrm>
                <a:off x="1671967" y="6858001"/>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1" name="Rectangle 70"/>
            <p:cNvSpPr/>
            <p:nvPr/>
          </p:nvSpPr>
          <p:spPr>
            <a:xfrm>
              <a:off x="928662" y="1817942"/>
              <a:ext cx="1571636" cy="369332"/>
            </a:xfrm>
            <a:prstGeom prst="rect">
              <a:avLst/>
            </a:prstGeom>
          </p:spPr>
          <p:txBody>
            <a:bodyPr wrap="square">
              <a:spAutoFit/>
            </a:bodyPr>
            <a:lstStyle/>
            <a:p>
              <a:pPr lvl="0"/>
              <a:r>
                <a:rPr lang="zh-CN" altLang="en-US" dirty="0" smtClean="0">
                  <a:latin typeface="Calibri" pitchFamily="34" charset="0"/>
                  <a:cs typeface="Calibri" pitchFamily="34" charset="0"/>
                </a:rPr>
                <a:t>模板和设计器</a:t>
              </a:r>
              <a:endParaRPr lang="en-US" dirty="0">
                <a:latin typeface="Calibri" pitchFamily="34" charset="0"/>
                <a:cs typeface="Calibri" pitchFamily="34" charset="0"/>
              </a:endParaRPr>
            </a:p>
          </p:txBody>
        </p:sp>
      </p:grpSp>
      <p:grpSp>
        <p:nvGrpSpPr>
          <p:cNvPr id="5" name="Group 73"/>
          <p:cNvGrpSpPr/>
          <p:nvPr/>
        </p:nvGrpSpPr>
        <p:grpSpPr>
          <a:xfrm>
            <a:off x="747372" y="3254108"/>
            <a:ext cx="1967240" cy="1103586"/>
            <a:chOff x="747372" y="3071810"/>
            <a:chExt cx="1967240" cy="1103586"/>
          </a:xfrm>
        </p:grpSpPr>
        <p:grpSp>
          <p:nvGrpSpPr>
            <p:cNvPr id="6" name="Group 24"/>
            <p:cNvGrpSpPr/>
            <p:nvPr/>
          </p:nvGrpSpPr>
          <p:grpSpPr>
            <a:xfrm>
              <a:off x="747372" y="3071810"/>
              <a:ext cx="1967240" cy="1103586"/>
              <a:chOff x="4034166" y="6805448"/>
              <a:chExt cx="1967240" cy="1103586"/>
            </a:xfrm>
          </p:grpSpPr>
          <p:sp>
            <p:nvSpPr>
              <p:cNvPr id="77" name="Rounded Rectangle 76"/>
              <p:cNvSpPr/>
              <p:nvPr/>
            </p:nvSpPr>
            <p:spPr bwMode="auto">
              <a:xfrm>
                <a:off x="4034166" y="6805448"/>
                <a:ext cx="1967240" cy="1103586"/>
              </a:xfrm>
              <a:prstGeom prst="roundRect">
                <a:avLst>
                  <a:gd name="adj" fmla="val 25239"/>
                </a:avLst>
              </a:prstGeom>
              <a:gradFill flip="none" rotWithShape="1">
                <a:gsLst>
                  <a:gs pos="20000">
                    <a:srgbClr val="FEE862"/>
                  </a:gs>
                  <a:gs pos="57000">
                    <a:srgbClr val="F69200"/>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78" name="Rounded Rectangle 77"/>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76" name="Rectangle 75"/>
            <p:cNvSpPr/>
            <p:nvPr/>
          </p:nvSpPr>
          <p:spPr>
            <a:xfrm>
              <a:off x="1071538" y="3448874"/>
              <a:ext cx="1428760" cy="369332"/>
            </a:xfrm>
            <a:prstGeom prst="rect">
              <a:avLst/>
            </a:prstGeom>
          </p:spPr>
          <p:txBody>
            <a:bodyPr wrap="square">
              <a:spAutoFit/>
            </a:bodyPr>
            <a:lstStyle/>
            <a:p>
              <a:pPr lvl="0"/>
              <a:r>
                <a:rPr lang="zh-CN" altLang="en-US" dirty="0" smtClean="0">
                  <a:latin typeface="Calibri" pitchFamily="34" charset="0"/>
                  <a:cs typeface="Calibri" pitchFamily="34" charset="0"/>
                </a:rPr>
                <a:t>打包和部署</a:t>
              </a:r>
              <a:endParaRPr lang="en-US" dirty="0" smtClean="0">
                <a:latin typeface="Calibri" pitchFamily="34" charset="0"/>
                <a:cs typeface="Calibri" pitchFamily="34" charset="0"/>
              </a:endParaRPr>
            </a:p>
          </p:txBody>
        </p:sp>
      </p:grpSp>
      <p:grpSp>
        <p:nvGrpSpPr>
          <p:cNvPr id="7" name="Group 78"/>
          <p:cNvGrpSpPr/>
          <p:nvPr/>
        </p:nvGrpSpPr>
        <p:grpSpPr>
          <a:xfrm>
            <a:off x="714348" y="4897182"/>
            <a:ext cx="1967240" cy="1103586"/>
            <a:chOff x="714348" y="4786322"/>
            <a:chExt cx="1967240" cy="1103586"/>
          </a:xfrm>
        </p:grpSpPr>
        <p:grpSp>
          <p:nvGrpSpPr>
            <p:cNvPr id="8" name="Group 28"/>
            <p:cNvGrpSpPr/>
            <p:nvPr/>
          </p:nvGrpSpPr>
          <p:grpSpPr>
            <a:xfrm>
              <a:off x="714348" y="4786322"/>
              <a:ext cx="1967240" cy="1103586"/>
              <a:chOff x="4034166" y="6805448"/>
              <a:chExt cx="1967240" cy="1103586"/>
            </a:xfrm>
          </p:grpSpPr>
          <p:sp>
            <p:nvSpPr>
              <p:cNvPr id="82" name="Rounded Rectangle 81"/>
              <p:cNvSpPr/>
              <p:nvPr/>
            </p:nvSpPr>
            <p:spPr bwMode="auto">
              <a:xfrm>
                <a:off x="4034166" y="6805448"/>
                <a:ext cx="1967240" cy="1103586"/>
              </a:xfrm>
              <a:prstGeom prst="roundRect">
                <a:avLst>
                  <a:gd name="adj" fmla="val 25239"/>
                </a:avLst>
              </a:prstGeom>
              <a:gradFill flip="none" rotWithShape="1">
                <a:gsLst>
                  <a:gs pos="20000">
                    <a:srgbClr val="FF8989"/>
                  </a:gs>
                  <a:gs pos="57000">
                    <a:srgbClr val="A64B3C"/>
                  </a:gs>
                </a:gsLst>
                <a:path path="circle">
                  <a:fillToRect l="50000" t="50000" r="50000" b="50000"/>
                </a:path>
                <a:tileRect/>
              </a:gradFill>
              <a:ln>
                <a:noFill/>
                <a:headEnd type="none" w="med" len="med"/>
                <a:tailEnd type="none" w="med" len="med"/>
              </a:ln>
              <a:effectLst>
                <a:reflection blurRad="6350" stA="52000" endA="300" endPos="35000" dir="5400000" sy="-100000" algn="bl" rotWithShape="0"/>
              </a:effectLst>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2300" dirty="0" smtClean="0">
                  <a:solidFill>
                    <a:schemeClr val="tx1"/>
                  </a:solidFill>
                  <a:latin typeface="Segoe" pitchFamily="34" charset="0"/>
                </a:endParaRPr>
              </a:p>
            </p:txBody>
          </p:sp>
          <p:sp>
            <p:nvSpPr>
              <p:cNvPr id="83" name="Rounded Rectangle 82"/>
              <p:cNvSpPr/>
              <p:nvPr/>
            </p:nvSpPr>
            <p:spPr bwMode="auto">
              <a:xfrm>
                <a:off x="4063070" y="6836980"/>
                <a:ext cx="1909434" cy="725214"/>
              </a:xfrm>
              <a:prstGeom prst="roundRect">
                <a:avLst>
                  <a:gd name="adj" fmla="val 34782"/>
                </a:avLst>
              </a:prstGeom>
              <a:gradFill flip="none" rotWithShape="1">
                <a:gsLst>
                  <a:gs pos="0">
                    <a:srgbClr val="FFFFFF"/>
                  </a:gs>
                  <a:gs pos="100000">
                    <a:srgbClr val="69FF2D">
                      <a:alpha val="0"/>
                    </a:srgbClr>
                  </a:gs>
                </a:gsLst>
                <a:lin ang="5400000" scaled="1"/>
                <a:tileRect/>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grpSp>
        <p:sp>
          <p:nvSpPr>
            <p:cNvPr id="81" name="Rectangle 80"/>
            <p:cNvSpPr/>
            <p:nvPr/>
          </p:nvSpPr>
          <p:spPr>
            <a:xfrm>
              <a:off x="1106550" y="5143512"/>
              <a:ext cx="1107996" cy="369332"/>
            </a:xfrm>
            <a:prstGeom prst="rect">
              <a:avLst/>
            </a:prstGeom>
          </p:spPr>
          <p:txBody>
            <a:bodyPr wrap="none">
              <a:spAutoFit/>
            </a:bodyPr>
            <a:lstStyle/>
            <a:p>
              <a:pPr lvl="0"/>
              <a:r>
                <a:rPr lang="zh-CN" altLang="en-US" dirty="0" smtClean="0">
                  <a:latin typeface="Calibri" pitchFamily="34" charset="0"/>
                  <a:cs typeface="Calibri" pitchFamily="34" charset="0"/>
                </a:rPr>
                <a:t>项目系统</a:t>
              </a:r>
              <a:endParaRPr lang="en-US" dirty="0" smtClean="0">
                <a:latin typeface="Calibri" pitchFamily="34" charset="0"/>
                <a:cs typeface="Calibri" pitchFamily="34" charset="0"/>
              </a:endParaRPr>
            </a:p>
          </p:txBody>
        </p:sp>
      </p:grpSp>
      <p:sp>
        <p:nvSpPr>
          <p:cNvPr id="95" name="圆角矩形 7"/>
          <p:cNvSpPr/>
          <p:nvPr/>
        </p:nvSpPr>
        <p:spPr>
          <a:xfrm>
            <a:off x="2857488" y="3286124"/>
            <a:ext cx="5786478" cy="107157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包设计器、功能设计器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包浏览器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部署配置</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
        <p:nvSpPr>
          <p:cNvPr id="96" name="圆角矩形 7"/>
          <p:cNvSpPr/>
          <p:nvPr/>
        </p:nvSpPr>
        <p:spPr>
          <a:xfrm>
            <a:off x="2857488" y="1643050"/>
            <a:ext cx="5786478" cy="1071570"/>
          </a:xfrm>
          <a:prstGeom prst="roundRect">
            <a:avLst/>
          </a:prstGeom>
          <a:effectLst>
            <a:glow rad="228600">
              <a:schemeClr val="accent2">
                <a:satMod val="175000"/>
                <a:alpha val="40000"/>
              </a:schemeClr>
            </a:glow>
            <a:outerShdw blurRad="39000" dist="25400" dir="5400000" rotWithShape="0">
              <a:schemeClr val="accent1">
                <a:shade val="33000"/>
                <a:alpha val="83000"/>
              </a:schemeClr>
            </a:outerShdw>
          </a:effectLst>
        </p:spPr>
        <p:style>
          <a:lnRef idx="0">
            <a:schemeClr val="accent1"/>
          </a:lnRef>
          <a:fillRef idx="3">
            <a:schemeClr val="accent1"/>
          </a:fillRef>
          <a:effectRef idx="3">
            <a:schemeClr val="accent1"/>
          </a:effectRef>
          <a:fontRef idx="minor">
            <a:schemeClr val="lt1"/>
          </a:fontRef>
        </p:style>
        <p:txBody>
          <a:bodyPr rtlCol="0" anchor="ctr"/>
          <a:lstStyle/>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项目模板、项模板</a:t>
            </a:r>
            <a:endParaRPr lang="en-US" altLang="zh-CN"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可视化设计器</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a:p>
            <a:pPr lvl="1" defTabSz="914099" fontAlgn="base">
              <a:spcBef>
                <a:spcPct val="0"/>
              </a:spcBef>
              <a:spcAft>
                <a:spcPct val="0"/>
              </a:spcAft>
              <a:buFont typeface="Arial" pitchFamily="34" charset="0"/>
              <a:buChar char="•"/>
            </a:pPr>
            <a:r>
              <a:rPr lang="zh-CN" alt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rPr>
              <a:t>工作流的增强</a:t>
            </a:r>
            <a:endParaRPr lang="en-US" dirty="0" smtClean="0">
              <a:solidFill>
                <a:srgbClr val="FFFFFF"/>
              </a:solidFill>
              <a:effectLst>
                <a:outerShdw blurRad="38100" dist="38100" dir="2700000" algn="tl">
                  <a:srgbClr val="000000">
                    <a:alpha val="43137"/>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模板和设计器</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总 结</a:t>
            </a:r>
            <a:endParaRPr lang="zh-CN" altLang="en-US" dirty="0"/>
          </a:p>
        </p:txBody>
      </p:sp>
      <p:sp>
        <p:nvSpPr>
          <p:cNvPr id="3" name="文本占位符 2"/>
          <p:cNvSpPr>
            <a:spLocks noGrp="1"/>
          </p:cNvSpPr>
          <p:nvPr>
            <p:ph type="body" sz="quarter" idx="10"/>
          </p:nvPr>
        </p:nvSpPr>
        <p:spPr/>
        <p:txBody>
          <a:bodyPr/>
          <a:lstStyle/>
          <a:p>
            <a:r>
              <a:rPr lang="zh-CN" altLang="en-US" dirty="0" smtClean="0">
                <a:solidFill>
                  <a:srgbClr val="FFC000"/>
                </a:solidFill>
              </a:rPr>
              <a:t>模板和设计器</a:t>
            </a:r>
            <a:endParaRPr lang="zh-CN" altLang="en-US" dirty="0">
              <a:solidFill>
                <a:srgbClr val="FFC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项目模板 </a:t>
            </a:r>
            <a:r>
              <a:rPr lang="en-US" altLang="zh-CN" dirty="0" smtClean="0"/>
              <a:t>(Project Template)</a:t>
            </a:r>
            <a:endParaRPr lang="en-US" dirty="0"/>
          </a:p>
        </p:txBody>
      </p:sp>
      <p:sp>
        <p:nvSpPr>
          <p:cNvPr id="3" name="Content Placeholder 2"/>
          <p:cNvSpPr>
            <a:spLocks noGrp="1"/>
          </p:cNvSpPr>
          <p:nvPr>
            <p:ph idx="1"/>
          </p:nvPr>
        </p:nvSpPr>
        <p:spPr>
          <a:xfrm>
            <a:off x="381000" y="1142984"/>
            <a:ext cx="3762372" cy="4832092"/>
          </a:xfrm>
        </p:spPr>
        <p:txBody>
          <a:bodyPr/>
          <a:lstStyle/>
          <a:p>
            <a:r>
              <a:rPr lang="zh-CN" altLang="en-US" sz="2100" dirty="0" smtClean="0"/>
              <a:t>空白工程</a:t>
            </a:r>
            <a:endParaRPr lang="en-US" altLang="zh-CN" sz="2100" dirty="0" smtClean="0"/>
          </a:p>
          <a:p>
            <a:r>
              <a:rPr lang="zh-CN" altLang="en-US" sz="2100" dirty="0" smtClean="0"/>
              <a:t>顺序工作流</a:t>
            </a:r>
            <a:endParaRPr lang="en-US" sz="2100" dirty="0" smtClean="0"/>
          </a:p>
          <a:p>
            <a:r>
              <a:rPr lang="zh-CN" altLang="en-US" sz="2100" dirty="0" smtClean="0"/>
              <a:t>状态机工作流</a:t>
            </a:r>
            <a:endParaRPr lang="en-US" sz="2100" dirty="0" smtClean="0"/>
          </a:p>
          <a:p>
            <a:r>
              <a:rPr lang="zh-CN" altLang="en-US" sz="2100" dirty="0" smtClean="0"/>
              <a:t>列表定义</a:t>
            </a:r>
            <a:endParaRPr lang="en-US" sz="2100" dirty="0" smtClean="0"/>
          </a:p>
          <a:p>
            <a:r>
              <a:rPr lang="zh-CN" altLang="en-US" sz="2100" dirty="0" smtClean="0"/>
              <a:t>站点定义</a:t>
            </a:r>
            <a:endParaRPr lang="en-US" sz="2100" dirty="0" smtClean="0"/>
          </a:p>
          <a:p>
            <a:r>
              <a:rPr lang="zh-CN" altLang="en-US" sz="2100" dirty="0" smtClean="0">
                <a:solidFill>
                  <a:srgbClr val="FFC000"/>
                </a:solidFill>
              </a:rPr>
              <a:t>可视</a:t>
            </a:r>
            <a:r>
              <a:rPr lang="en-US" altLang="zh-CN" sz="2100" dirty="0" smtClean="0">
                <a:solidFill>
                  <a:srgbClr val="FFC000"/>
                </a:solidFill>
              </a:rPr>
              <a:t>Web</a:t>
            </a:r>
            <a:r>
              <a:rPr lang="zh-CN" altLang="en-US" sz="2100" dirty="0" smtClean="0">
                <a:solidFill>
                  <a:srgbClr val="FFC000"/>
                </a:solidFill>
              </a:rPr>
              <a:t>部件</a:t>
            </a:r>
            <a:endParaRPr lang="en-US" sz="2100" dirty="0" smtClean="0">
              <a:solidFill>
                <a:srgbClr val="FFC000"/>
              </a:solidFill>
            </a:endParaRPr>
          </a:p>
          <a:p>
            <a:r>
              <a:rPr lang="zh-CN" altLang="en-US" sz="2100" dirty="0" smtClean="0">
                <a:solidFill>
                  <a:srgbClr val="FFC000"/>
                </a:solidFill>
              </a:rPr>
              <a:t>业务数据整合模型 </a:t>
            </a:r>
            <a:r>
              <a:rPr lang="en-US" altLang="zh-CN" sz="2100" dirty="0" smtClean="0">
                <a:solidFill>
                  <a:srgbClr val="FFC000"/>
                </a:solidFill>
              </a:rPr>
              <a:t>(BDC Model)</a:t>
            </a:r>
            <a:endParaRPr lang="en-US" sz="2100" dirty="0" smtClean="0">
              <a:solidFill>
                <a:srgbClr val="FFC000"/>
              </a:solidFill>
            </a:endParaRPr>
          </a:p>
          <a:p>
            <a:r>
              <a:rPr lang="zh-CN" altLang="en-US" sz="2100" dirty="0" smtClean="0">
                <a:solidFill>
                  <a:srgbClr val="FFC000"/>
                </a:solidFill>
              </a:rPr>
              <a:t>事件接收器 </a:t>
            </a:r>
            <a:r>
              <a:rPr lang="en-US" altLang="zh-CN" sz="2100" dirty="0" smtClean="0">
                <a:solidFill>
                  <a:srgbClr val="FFC000"/>
                </a:solidFill>
              </a:rPr>
              <a:t>(Event Receiver)</a:t>
            </a:r>
            <a:endParaRPr lang="en-US" sz="2100" dirty="0" smtClean="0">
              <a:solidFill>
                <a:srgbClr val="FFC000"/>
              </a:solidFill>
            </a:endParaRPr>
          </a:p>
          <a:p>
            <a:r>
              <a:rPr lang="zh-CN" altLang="en-US" sz="2100" dirty="0" smtClean="0">
                <a:solidFill>
                  <a:srgbClr val="FFC000"/>
                </a:solidFill>
              </a:rPr>
              <a:t>内容类型 </a:t>
            </a:r>
            <a:r>
              <a:rPr lang="en-US" altLang="zh-CN" sz="2100" dirty="0" smtClean="0">
                <a:solidFill>
                  <a:srgbClr val="FFC000"/>
                </a:solidFill>
              </a:rPr>
              <a:t>(</a:t>
            </a:r>
            <a:r>
              <a:rPr lang="en-US" sz="2100" dirty="0" smtClean="0">
                <a:solidFill>
                  <a:srgbClr val="FFC000"/>
                </a:solidFill>
              </a:rPr>
              <a:t>Content Type)</a:t>
            </a:r>
          </a:p>
          <a:p>
            <a:r>
              <a:rPr lang="zh-CN" altLang="en-US" sz="2100" dirty="0" smtClean="0">
                <a:solidFill>
                  <a:srgbClr val="FFC000"/>
                </a:solidFill>
              </a:rPr>
              <a:t>模块 </a:t>
            </a:r>
            <a:r>
              <a:rPr lang="en-US" altLang="zh-CN" sz="2100" dirty="0" smtClean="0">
                <a:solidFill>
                  <a:srgbClr val="FFC000"/>
                </a:solidFill>
              </a:rPr>
              <a:t>(Module)</a:t>
            </a:r>
            <a:endParaRPr lang="en-US" sz="2100" dirty="0" smtClean="0">
              <a:solidFill>
                <a:srgbClr val="FFC000"/>
              </a:solidFill>
            </a:endParaRPr>
          </a:p>
          <a:p>
            <a:r>
              <a:rPr lang="zh-CN" altLang="en-US" sz="2100" dirty="0" smtClean="0">
                <a:solidFill>
                  <a:srgbClr val="FFC000"/>
                </a:solidFill>
              </a:rPr>
              <a:t>导入可重用工作流</a:t>
            </a:r>
            <a:endParaRPr lang="en-US" sz="2100" dirty="0" smtClean="0">
              <a:solidFill>
                <a:srgbClr val="FFC000"/>
              </a:solidFill>
            </a:endParaRPr>
          </a:p>
          <a:p>
            <a:r>
              <a:rPr lang="zh-CN" altLang="en-US" sz="2100" dirty="0" smtClean="0">
                <a:solidFill>
                  <a:srgbClr val="FFC000"/>
                </a:solidFill>
              </a:rPr>
              <a:t>导入</a:t>
            </a:r>
            <a:r>
              <a:rPr lang="en-US" sz="2100" dirty="0" smtClean="0">
                <a:solidFill>
                  <a:srgbClr val="FFC000"/>
                </a:solidFill>
              </a:rPr>
              <a:t>SharePoint</a:t>
            </a:r>
            <a:r>
              <a:rPr lang="zh-CN" altLang="en-US" sz="2100" dirty="0" smtClean="0">
                <a:solidFill>
                  <a:srgbClr val="FFC000"/>
                </a:solidFill>
              </a:rPr>
              <a:t>解决方案包</a:t>
            </a:r>
            <a:endParaRPr lang="en-US" sz="2100" dirty="0" smtClean="0">
              <a:solidFill>
                <a:srgbClr val="FFC000"/>
              </a:solidFill>
            </a:endParaRPr>
          </a:p>
        </p:txBody>
      </p:sp>
      <p:pic>
        <p:nvPicPr>
          <p:cNvPr id="1028" name="Picture 4"/>
          <p:cNvPicPr>
            <a:picLocks noChangeAspect="1" noChangeArrowheads="1"/>
          </p:cNvPicPr>
          <p:nvPr/>
        </p:nvPicPr>
        <p:blipFill>
          <a:blip r:embed="rId3" cstate="print"/>
          <a:srcRect/>
          <a:stretch>
            <a:fillRect/>
          </a:stretch>
        </p:blipFill>
        <p:spPr bwMode="auto">
          <a:xfrm>
            <a:off x="4208317" y="1447800"/>
            <a:ext cx="4630882" cy="3200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929190" y="5572140"/>
            <a:ext cx="3674083" cy="246221"/>
          </a:xfrm>
          <a:prstGeom prst="rect">
            <a:avLst/>
          </a:prstGeom>
          <a:noFill/>
        </p:spPr>
        <p:txBody>
          <a:bodyPr wrap="none" lIns="0" tIns="0" rIns="0" bIns="0" rtlCol="0">
            <a:spAutoFit/>
          </a:bodyPr>
          <a:lstStyle/>
          <a:p>
            <a:r>
              <a:rPr lang="en-US" sz="1600" dirty="0" smtClean="0">
                <a:gradFill>
                  <a:gsLst>
                    <a:gs pos="0">
                      <a:schemeClr val="tx1"/>
                    </a:gs>
                    <a:gs pos="86000">
                      <a:schemeClr val="tx1"/>
                    </a:gs>
                  </a:gsLst>
                  <a:lin ang="5400000" scaled="0"/>
                </a:gradFill>
              </a:rPr>
              <a:t>* </a:t>
            </a:r>
            <a:r>
              <a:rPr lang="zh-CN" altLang="en-US" sz="1600" dirty="0" smtClean="0">
                <a:solidFill>
                  <a:srgbClr val="FFC000"/>
                </a:solidFill>
              </a:rPr>
              <a:t>黄色 </a:t>
            </a:r>
            <a:r>
              <a:rPr lang="zh-CN" altLang="en-US" sz="1600" dirty="0" smtClean="0"/>
              <a:t>项目为 </a:t>
            </a:r>
            <a:r>
              <a:rPr lang="en-US" sz="1600" dirty="0" smtClean="0">
                <a:gradFill>
                  <a:gsLst>
                    <a:gs pos="0">
                      <a:schemeClr val="tx1"/>
                    </a:gs>
                    <a:gs pos="86000">
                      <a:schemeClr val="tx1"/>
                    </a:gs>
                  </a:gsLst>
                  <a:lin ang="5400000" scaled="0"/>
                </a:gradFill>
              </a:rPr>
              <a:t>Visual Studio 2010</a:t>
            </a:r>
            <a:r>
              <a:rPr lang="zh-CN" altLang="en-US" sz="1600" dirty="0" smtClean="0">
                <a:gradFill>
                  <a:gsLst>
                    <a:gs pos="0">
                      <a:schemeClr val="tx1"/>
                    </a:gs>
                    <a:gs pos="86000">
                      <a:schemeClr val="tx1"/>
                    </a:gs>
                  </a:gsLst>
                  <a:lin ang="5400000" scaled="0"/>
                </a:gradFill>
              </a:rPr>
              <a:t> 新增模板</a:t>
            </a:r>
            <a:endParaRPr lang="en-US" sz="1600" dirty="0" smtClean="0">
              <a:gradFill>
                <a:gsLst>
                  <a:gs pos="0">
                    <a:schemeClr val="tx1"/>
                  </a:gs>
                  <a:gs pos="86000">
                    <a:schemeClr val="tx1"/>
                  </a:gs>
                </a:gsLst>
                <a:lin ang="5400000" scaled="0"/>
              </a:gra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808</Words>
  <Application>Microsoft Office PowerPoint</Application>
  <PresentationFormat>全屏显示(4:3)</PresentationFormat>
  <Paragraphs>250</Paragraphs>
  <Slides>33</Slides>
  <Notes>33</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Office 主题</vt:lpstr>
      <vt:lpstr>幻灯片 1</vt:lpstr>
      <vt:lpstr>Visual Studio 2010 构建 SharePoint 2010 应用实战体验</vt:lpstr>
      <vt:lpstr>议程</vt:lpstr>
      <vt:lpstr>SharePoint 开发工具的发展历程</vt:lpstr>
      <vt:lpstr>使用Visual Studio 2010 进行 SharePoint 2010应用开发</vt:lpstr>
      <vt:lpstr>使用Visual Studio 2010 进行 SharePoint 2010应用开发</vt:lpstr>
      <vt:lpstr>演 示</vt:lpstr>
      <vt:lpstr>总 结</vt:lpstr>
      <vt:lpstr>项目模板 (Project Template)</vt:lpstr>
      <vt:lpstr>项模板 (Item Template)</vt:lpstr>
      <vt:lpstr>可视化Web部件设计器</vt:lpstr>
      <vt:lpstr>BDC 模型设计器</vt:lpstr>
      <vt:lpstr>工作流设计器</vt:lpstr>
      <vt:lpstr>使用Visual Studio 2010 进行 SharePoint 2010应用开发</vt:lpstr>
      <vt:lpstr>演 示</vt:lpstr>
      <vt:lpstr>总 结</vt:lpstr>
      <vt:lpstr>包设计器 (Package Designer)</vt:lpstr>
      <vt:lpstr>功能设计器 (Feature Designer)</vt:lpstr>
      <vt:lpstr>工程命令和属性</vt:lpstr>
      <vt:lpstr>部署配置</vt:lpstr>
      <vt:lpstr>使用Visual Studio 2010 进行 SharePoint 2010应用开发</vt:lpstr>
      <vt:lpstr>演 示</vt:lpstr>
      <vt:lpstr>总 结</vt:lpstr>
      <vt:lpstr>SharePoint 项目文件</vt:lpstr>
      <vt:lpstr>映射文件夹</vt:lpstr>
      <vt:lpstr>高级功能</vt:lpstr>
      <vt:lpstr>应用程序生命周期管理 &amp; TFS 集成</vt:lpstr>
      <vt:lpstr>SharePoint设计及开发工具的整合</vt:lpstr>
      <vt:lpstr>演 示</vt:lpstr>
      <vt:lpstr>VS 2010 SharePoint工具扩展性</vt:lpstr>
      <vt:lpstr>疑问和解答</vt:lpstr>
      <vt:lpstr>幻灯片 32</vt:lpstr>
      <vt:lpstr>幻灯片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2009-10-29T02:11:29Z</dcterms:created>
  <dcterms:modified xsi:type="dcterms:W3CDTF">2009-10-29T02:11:37Z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