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256" r:id="rId2"/>
    <p:sldId id="257" r:id="rId3"/>
    <p:sldId id="302" r:id="rId4"/>
    <p:sldId id="303" r:id="rId5"/>
    <p:sldId id="304" r:id="rId6"/>
    <p:sldId id="305" r:id="rId7"/>
    <p:sldId id="306" r:id="rId8"/>
    <p:sldId id="307" r:id="rId9"/>
    <p:sldId id="308" r:id="rId10"/>
    <p:sldId id="309" r:id="rId11"/>
    <p:sldId id="310" r:id="rId12"/>
    <p:sldId id="311" r:id="rId13"/>
    <p:sldId id="312" r:id="rId14"/>
    <p:sldId id="313" r:id="rId15"/>
    <p:sldId id="315" r:id="rId16"/>
    <p:sldId id="316" r:id="rId17"/>
    <p:sldId id="317" r:id="rId18"/>
    <p:sldId id="318" r:id="rId19"/>
    <p:sldId id="319" r:id="rId20"/>
    <p:sldId id="321" r:id="rId21"/>
    <p:sldId id="322" r:id="rId22"/>
    <p:sldId id="323" r:id="rId23"/>
    <p:sldId id="324" r:id="rId24"/>
    <p:sldId id="331" r:id="rId25"/>
    <p:sldId id="332" r:id="rId26"/>
    <p:sldId id="335" r:id="rId27"/>
    <p:sldId id="338"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65" r:id="rId49"/>
    <p:sldId id="326" r:id="rId50"/>
    <p:sldId id="327" r:id="rId51"/>
    <p:sldId id="328" r:id="rId52"/>
    <p:sldId id="329"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253" autoAdjust="0"/>
  </p:normalViewPr>
  <p:slideViewPr>
    <p:cSldViewPr>
      <p:cViewPr varScale="1">
        <p:scale>
          <a:sx n="64" d="100"/>
          <a:sy n="64" d="100"/>
        </p:scale>
        <p:origin x="-61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7F511-A068-47DC-A166-4FCA5B5E138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p>
            <a:fld id="{1531F975-6FD3-4C8E-A84D-65FB6F45890A}" type="datetime8">
              <a:rPr lang="en-US"/>
              <a:pPr/>
              <a:t>10/29/2009 10:21 AM</a:t>
            </a:fld>
            <a:endParaRPr lang="en-US"/>
          </a:p>
        </p:txBody>
      </p:sp>
      <p:sp>
        <p:nvSpPr>
          <p:cNvPr id="52227" name="Rectangle 6"/>
          <p:cNvSpPr>
            <a:spLocks noGrp="1" noChangeArrowheads="1"/>
          </p:cNvSpPr>
          <p:nvPr>
            <p:ph type="ftr" sz="quarter" idx="4"/>
          </p:nvPr>
        </p:nvSpPr>
        <p:spPr>
          <a:noFill/>
        </p:spPr>
        <p:txBody>
          <a:bodyPr/>
          <a:lstStyle/>
          <a:p>
            <a:pPr eaLnBrk="1" hangingPunct="1"/>
            <a:r>
              <a:rPr lang="en-US"/>
              <a:t>©2005 Microsoft Corporation. All rights reserved.</a:t>
            </a:r>
          </a:p>
          <a:p>
            <a:r>
              <a:rPr lang="en-US"/>
              <a:t>This presentation is for informational purposes only. Microsoft makes no warranties, express or implied, in this summary.</a:t>
            </a:r>
          </a:p>
        </p:txBody>
      </p:sp>
      <p:sp>
        <p:nvSpPr>
          <p:cNvPr id="52228" name="Rectangle 7"/>
          <p:cNvSpPr>
            <a:spLocks noGrp="1" noChangeArrowheads="1"/>
          </p:cNvSpPr>
          <p:nvPr>
            <p:ph type="sldNum" sz="quarter" idx="5"/>
          </p:nvPr>
        </p:nvSpPr>
        <p:spPr>
          <a:noFill/>
        </p:spPr>
        <p:txBody>
          <a:bodyPr/>
          <a:lstStyle/>
          <a:p>
            <a:fld id="{3EE33B34-2A44-4AB0-AFD9-169C903DFD0A}" type="slidenum">
              <a:rPr lang="en-US"/>
              <a:pPr/>
              <a:t>18</a:t>
            </a:fld>
            <a:endParaRPr lang="en-US"/>
          </a:p>
        </p:txBody>
      </p:sp>
      <p:sp>
        <p:nvSpPr>
          <p:cNvPr id="52229" name="Rectangle 6"/>
          <p:cNvSpPr txBox="1">
            <a:spLocks noGrp="1" noChangeArrowheads="1"/>
          </p:cNvSpPr>
          <p:nvPr/>
        </p:nvSpPr>
        <p:spPr bwMode="auto">
          <a:xfrm>
            <a:off x="3" y="8791576"/>
            <a:ext cx="5667375" cy="350838"/>
          </a:xfrm>
          <a:prstGeom prst="rect">
            <a:avLst/>
          </a:prstGeom>
          <a:noFill/>
          <a:ln w="9525">
            <a:noFill/>
            <a:miter lim="800000"/>
            <a:headEnd/>
            <a:tailEnd/>
          </a:ln>
        </p:spPr>
        <p:txBody>
          <a:bodyPr vert="horz" wrap="square" lIns="95837" tIns="47920" rIns="95837" bIns="47920" numCol="1" anchor="b" anchorCtr="0" compatLnSpc="1">
            <a:prstTxWarp prst="textNoShape">
              <a:avLst/>
            </a:prstTxWarp>
          </a:bodyPr>
          <a:lstStyle/>
          <a:p>
            <a:pPr algn="l" eaLnBrk="0" hangingPunct="0">
              <a:lnSpc>
                <a:spcPct val="100000"/>
              </a:lnSpc>
              <a:spcBef>
                <a:spcPct val="0"/>
              </a:spcBef>
            </a:pPr>
            <a:r>
              <a:rPr lang="en-US" sz="800" dirty="0">
                <a:latin typeface="Segoe" pitchFamily="34" charset="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2230" name="Rectangle 7"/>
          <p:cNvSpPr txBox="1">
            <a:spLocks noGrp="1" noChangeArrowheads="1"/>
          </p:cNvSpPr>
          <p:nvPr/>
        </p:nvSpPr>
        <p:spPr bwMode="auto">
          <a:xfrm>
            <a:off x="5583239" y="8685214"/>
            <a:ext cx="1273175" cy="457200"/>
          </a:xfrm>
          <a:prstGeom prst="rect">
            <a:avLst/>
          </a:prstGeom>
          <a:noFill/>
          <a:ln w="9525">
            <a:noFill/>
            <a:miter lim="800000"/>
            <a:headEnd/>
            <a:tailEnd/>
          </a:ln>
        </p:spPr>
        <p:txBody>
          <a:bodyPr vert="horz" wrap="square" lIns="95837" tIns="47920" rIns="95837" bIns="47920" numCol="1" anchor="b" anchorCtr="0" compatLnSpc="1">
            <a:prstTxWarp prst="textNoShape">
              <a:avLst/>
            </a:prstTxWarp>
          </a:bodyPr>
          <a:lstStyle/>
          <a:p>
            <a:pPr algn="r">
              <a:lnSpc>
                <a:spcPct val="100000"/>
              </a:lnSpc>
              <a:spcBef>
                <a:spcPct val="0"/>
              </a:spcBef>
            </a:pPr>
            <a:fld id="{FA6281DC-817F-4028-BCBE-EA45F104085A}" type="slidenum">
              <a:rPr lang="en-US" sz="1200">
                <a:latin typeface="Times New Roman" pitchFamily="18" charset="0"/>
              </a:rPr>
              <a:pPr algn="r">
                <a:lnSpc>
                  <a:spcPct val="100000"/>
                </a:lnSpc>
                <a:spcBef>
                  <a:spcPct val="0"/>
                </a:spcBef>
              </a:pPr>
              <a:t>18</a:t>
            </a:fld>
            <a:endParaRPr lang="en-US" sz="1200" dirty="0">
              <a:latin typeface="Times New Roman" pitchFamily="18" charset="0"/>
            </a:endParaRPr>
          </a:p>
        </p:txBody>
      </p:sp>
      <p:sp>
        <p:nvSpPr>
          <p:cNvPr id="52231" name="Rectangle 2"/>
          <p:cNvSpPr>
            <a:spLocks noGrp="1" noRot="1" noChangeAspect="1" noChangeArrowheads="1" noTextEdit="1"/>
          </p:cNvSpPr>
          <p:nvPr>
            <p:ph type="sldImg"/>
          </p:nvPr>
        </p:nvSpPr>
        <p:spPr>
          <a:ln/>
        </p:spPr>
      </p:sp>
      <p:sp>
        <p:nvSpPr>
          <p:cNvPr id="52232" name="Rectangle 3"/>
          <p:cNvSpPr>
            <a:spLocks noGrp="1" noChangeArrowheads="1"/>
          </p:cNvSpPr>
          <p:nvPr>
            <p:ph type="body" idx="1"/>
          </p:nvPr>
        </p:nvSpPr>
        <p:spPr>
          <a:xfrm>
            <a:off x="414339" y="3798889"/>
            <a:ext cx="6021387" cy="230832"/>
          </a:xfrm>
        </p:spPr>
        <p:txBody>
          <a:bodyPr>
            <a:normAutofit fontScale="70000" lnSpcReduction="20000"/>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24325" indent="-224325">
              <a:buFontTx/>
              <a:buAutoNum type="arabicParenR"/>
              <a:defRPr/>
            </a:pPr>
            <a:endParaRPr lang="en-US" dirty="0"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3B0F7AA6-9F6B-4257-928B-7566BBF4040D}" type="slidenum">
              <a:rPr lang="en-US">
                <a:solidFill>
                  <a:prstClr val="black"/>
                </a:solidFill>
                <a:latin typeface="Arial" pitchFamily="34" charset="0"/>
                <a:cs typeface="Arial" pitchFamily="34" charset="0"/>
              </a:rPr>
              <a:pPr algn="r" rtl="0" fontAlgn="base">
                <a:spcBef>
                  <a:spcPct val="0"/>
                </a:spcBef>
                <a:spcAft>
                  <a:spcPct val="0"/>
                </a:spcAft>
                <a:defRPr/>
              </a:pPr>
              <a:t>25</a:t>
            </a:fld>
            <a:endParaRPr lang="en-US" dirty="0">
              <a:solidFill>
                <a:prstClr val="black"/>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7D7A24D1-BB78-4889-9DCB-DC49A34D9CD5}" type="slidenum">
              <a:rPr lang="en-US">
                <a:solidFill>
                  <a:prstClr val="black"/>
                </a:solidFill>
                <a:latin typeface="Arial" pitchFamily="34" charset="0"/>
                <a:cs typeface="Arial" pitchFamily="34" charset="0"/>
              </a:rPr>
              <a:pPr algn="r" rtl="0" fontAlgn="base">
                <a:spcBef>
                  <a:spcPct val="0"/>
                </a:spcBef>
                <a:spcAft>
                  <a:spcPct val="0"/>
                </a:spcAft>
                <a:defRPr/>
              </a:pPr>
              <a:t>29</a:t>
            </a:fld>
            <a:endParaRPr lang="en-US" dirty="0">
              <a:solidFill>
                <a:prstClr val="black"/>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600"/>
              </a:spcAft>
            </a:pPr>
            <a:endParaRPr lang="en-US" dirty="0" smtClean="0"/>
          </a:p>
        </p:txBody>
      </p:sp>
      <p:sp>
        <p:nvSpPr>
          <p:cNvPr id="4" name="Slide Number Placeholder 3"/>
          <p:cNvSpPr>
            <a:spLocks noGrp="1"/>
          </p:cNvSpPr>
          <p:nvPr>
            <p:ph type="sldNum" sz="quarter" idx="10"/>
          </p:nvPr>
        </p:nvSpPr>
        <p:spPr/>
        <p:txBody>
          <a:bodyPr/>
          <a:lstStyle/>
          <a:p>
            <a:fld id="{78531385-A808-4275-85AB-3D4F835441F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4"/>
          <p:cNvSpPr>
            <a:spLocks noGrp="1" noChangeArrowheads="1"/>
          </p:cNvSpPr>
          <p:nvPr>
            <p:ph type="dt" sz="quarter" idx="1"/>
          </p:nvPr>
        </p:nvSpPr>
        <p:spPr>
          <a:noFill/>
        </p:spPr>
        <p:txBody>
          <a:bodyPr/>
          <a:lstStyle/>
          <a:p>
            <a:fld id="{79EF815D-A0C2-4023-9D6C-EBC9D1C699AC}" type="datetime8">
              <a:rPr lang="en-US"/>
              <a:pPr/>
              <a:t>10/29/2009 10:21 AM</a:t>
            </a:fld>
            <a:endParaRPr lang="en-US"/>
          </a:p>
        </p:txBody>
      </p:sp>
      <p:sp>
        <p:nvSpPr>
          <p:cNvPr id="51203" name="Footer Placeholder 5"/>
          <p:cNvSpPr>
            <a:spLocks noGrp="1" noChangeArrowheads="1"/>
          </p:cNvSpPr>
          <p:nvPr>
            <p:ph type="ftr" sz="quarter" idx="4"/>
          </p:nvPr>
        </p:nvSpPr>
        <p:spPr>
          <a:noFill/>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51204" name="Slide Number Placeholder 6"/>
          <p:cNvSpPr>
            <a:spLocks noGrp="1" noChangeArrowheads="1"/>
          </p:cNvSpPr>
          <p:nvPr>
            <p:ph type="sldNum" sz="quarter" idx="5"/>
          </p:nvPr>
        </p:nvSpPr>
        <p:spPr>
          <a:noFill/>
        </p:spPr>
        <p:txBody>
          <a:bodyPr/>
          <a:lstStyle/>
          <a:p>
            <a:fld id="{9420883D-B9DE-4C6A-B00B-8F2A66A85289}" type="slidenum">
              <a:rPr lang="en-US"/>
              <a:pPr/>
              <a:t>32</a:t>
            </a:fld>
            <a:endParaRPr lang="en-US"/>
          </a:p>
        </p:txBody>
      </p:sp>
      <p:sp>
        <p:nvSpPr>
          <p:cNvPr id="51205" name="Rectangle 2"/>
          <p:cNvSpPr>
            <a:spLocks noGrp="1" noRot="1" noChangeAspect="1" noChangeArrowheads="1" noTextEdit="1"/>
          </p:cNvSpPr>
          <p:nvPr>
            <p:ph type="sldImg"/>
          </p:nvPr>
        </p:nvSpPr>
        <p:spPr>
          <a:ln>
            <a:noFill/>
          </a:ln>
        </p:spPr>
      </p:sp>
      <p:sp>
        <p:nvSpPr>
          <p:cNvPr id="512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30" tIns="45716" rIns="91430" bIns="45716"/>
          <a:lstStyle/>
          <a:p>
            <a:pPr algn="r"/>
            <a:fld id="{1EC3B377-15F4-441A-A5A6-BA388DF7E3CB}" type="datetime8">
              <a:rPr lang="en-US" sz="1200">
                <a:latin typeface="Times New Roman" pitchFamily="18" charset="0"/>
              </a:rPr>
              <a:pPr algn="r"/>
              <a:t>10/29/2009 10:21 AM</a:t>
            </a:fld>
            <a:endParaRPr lang="en-US" sz="1200" dirty="0">
              <a:latin typeface="Times New Roman" pitchFamily="18" charset="0"/>
            </a:endParaRPr>
          </a:p>
        </p:txBody>
      </p:sp>
      <p:sp>
        <p:nvSpPr>
          <p:cNvPr id="32771" name="Rectangle 6"/>
          <p:cNvSpPr txBox="1">
            <a:spLocks noGrp="1" noChangeArrowheads="1"/>
          </p:cNvSpPr>
          <p:nvPr/>
        </p:nvSpPr>
        <p:spPr bwMode="auto">
          <a:xfrm>
            <a:off x="1" y="8791575"/>
            <a:ext cx="5667375" cy="350838"/>
          </a:xfrm>
          <a:prstGeom prst="rect">
            <a:avLst/>
          </a:prstGeom>
          <a:noFill/>
          <a:ln w="9525">
            <a:noFill/>
            <a:miter lim="800000"/>
            <a:headEnd/>
            <a:tailEnd/>
          </a:ln>
        </p:spPr>
        <p:txBody>
          <a:bodyPr lIns="91430" tIns="45716" rIns="91430" bIns="45716" anchor="b"/>
          <a:lstStyle/>
          <a:p>
            <a:r>
              <a:rPr lang="en-US" sz="800" dirty="0">
                <a:cs typeface="Arial" charset="0"/>
              </a:rPr>
              <a:t>© 2007 Microsoft Corporation. All rights reserved.</a:t>
            </a:r>
          </a:p>
          <a:p>
            <a:r>
              <a:rPr lang="en-US" sz="800" dirty="0">
                <a:cs typeface="Arial" charset="0"/>
              </a:rPr>
              <a:t>This presentation is for informational purposes only. Microsoft makes no warranties, express or implied, in this summary.</a:t>
            </a:r>
          </a:p>
        </p:txBody>
      </p:sp>
      <p:sp>
        <p:nvSpPr>
          <p:cNvPr id="32772"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30" tIns="45716" rIns="91430" bIns="45716" anchor="b"/>
          <a:lstStyle/>
          <a:p>
            <a:pPr algn="r"/>
            <a:fld id="{23AAD620-DBE5-43D7-939F-0AD6F81ABDD3}" type="slidenum">
              <a:rPr lang="en-US" sz="1200">
                <a:latin typeface="Times New Roman" pitchFamily="18" charset="0"/>
              </a:rPr>
              <a:pPr algn="r"/>
              <a:t>33</a:t>
            </a:fld>
            <a:endParaRPr lang="en-US" sz="1200" dirty="0">
              <a:latin typeface="Times New Roman" pitchFamily="18" charset="0"/>
            </a:endParaRPr>
          </a:p>
        </p:txBody>
      </p:sp>
      <p:sp>
        <p:nvSpPr>
          <p:cNvPr id="32773" name="Slide Image Placeholder 1"/>
          <p:cNvSpPr>
            <a:spLocks noGrp="1" noRot="1" noChangeAspect="1" noTextEdit="1"/>
          </p:cNvSpPr>
          <p:nvPr>
            <p:ph type="sldImg"/>
          </p:nvPr>
        </p:nvSpPr>
        <p:spPr>
          <a:xfrm>
            <a:off x="1241425" y="558800"/>
            <a:ext cx="4179888" cy="3136900"/>
          </a:xfrm>
          <a:ln/>
        </p:spPr>
      </p:sp>
      <p:sp>
        <p:nvSpPr>
          <p:cNvPr id="32774" name="Notes Placeholder 2"/>
          <p:cNvSpPr>
            <a:spLocks noGrp="1"/>
          </p:cNvSpPr>
          <p:nvPr>
            <p:ph type="body" idx="1"/>
          </p:nvPr>
        </p:nvSpPr>
        <p:spPr>
          <a:xfrm>
            <a:off x="414339" y="3798889"/>
            <a:ext cx="6021387" cy="895350"/>
          </a:xfrm>
          <a:noFill/>
          <a:ln/>
        </p:spPr>
        <p:txBody>
          <a:bodyPr/>
          <a:lstStyle/>
          <a:p>
            <a:pPr eaLnBrk="1" hangingPunct="1"/>
            <a:endParaRPr lang="en-US" smtClean="0">
              <a:ea typeface="ＭＳ Ｐゴシック" pitchFamily="34" charset="-128"/>
            </a:endParaRPr>
          </a:p>
        </p:txBody>
      </p:sp>
      <p:sp>
        <p:nvSpPr>
          <p:cNvPr id="32775" name="Header Placeholder 3"/>
          <p:cNvSpPr txBox="1">
            <a:spLocks noGrp="1"/>
          </p:cNvSpPr>
          <p:nvPr/>
        </p:nvSpPr>
        <p:spPr bwMode="auto">
          <a:xfrm>
            <a:off x="0" y="0"/>
            <a:ext cx="2971800" cy="457200"/>
          </a:xfrm>
          <a:prstGeom prst="rect">
            <a:avLst/>
          </a:prstGeom>
          <a:noFill/>
          <a:ln w="9525">
            <a:noFill/>
            <a:miter lim="800000"/>
            <a:headEnd/>
            <a:tailEnd/>
          </a:ln>
        </p:spPr>
        <p:txBody>
          <a:bodyPr lIns="91430" tIns="45716" rIns="91430" bIns="45716"/>
          <a:lstStyle/>
          <a:p>
            <a:endParaRPr lang="en-US" sz="1400" dirty="0"/>
          </a:p>
        </p:txBody>
      </p:sp>
      <p:sp>
        <p:nvSpPr>
          <p:cNvPr id="32776" name="Date Placeholder 4"/>
          <p:cNvSpPr txBox="1">
            <a:spLocks noGrp="1"/>
          </p:cNvSpPr>
          <p:nvPr/>
        </p:nvSpPr>
        <p:spPr bwMode="auto">
          <a:xfrm>
            <a:off x="3884613" y="0"/>
            <a:ext cx="2971800" cy="457200"/>
          </a:xfrm>
          <a:prstGeom prst="rect">
            <a:avLst/>
          </a:prstGeom>
          <a:noFill/>
          <a:ln w="9525">
            <a:noFill/>
            <a:miter lim="800000"/>
            <a:headEnd/>
            <a:tailEnd/>
          </a:ln>
        </p:spPr>
        <p:txBody>
          <a:bodyPr lIns="91430" tIns="45716" rIns="91430" bIns="45716"/>
          <a:lstStyle/>
          <a:p>
            <a:pPr algn="r"/>
            <a:fld id="{4CC3F1A5-B9C9-4A22-AD17-6C45BE2E2B93}" type="datetime8">
              <a:rPr lang="en-US" sz="1200"/>
              <a:pPr algn="r"/>
              <a:t>10/29/2009 10:21 AM</a:t>
            </a:fld>
            <a:endParaRPr lang="en-US" sz="1200" dirty="0"/>
          </a:p>
        </p:txBody>
      </p:sp>
      <p:sp>
        <p:nvSpPr>
          <p:cNvPr id="32777" name="Footer Placeholder 5"/>
          <p:cNvSpPr txBox="1">
            <a:spLocks noGrp="1"/>
          </p:cNvSpPr>
          <p:nvPr/>
        </p:nvSpPr>
        <p:spPr bwMode="auto">
          <a:xfrm>
            <a:off x="0" y="8523288"/>
            <a:ext cx="5959475" cy="619125"/>
          </a:xfrm>
          <a:prstGeom prst="rect">
            <a:avLst/>
          </a:prstGeom>
          <a:noFill/>
          <a:ln w="9525">
            <a:noFill/>
            <a:miter lim="800000"/>
            <a:headEnd/>
            <a:tailEnd/>
          </a:ln>
        </p:spPr>
        <p:txBody>
          <a:bodyPr lIns="91430" tIns="45716" rIns="91430" bIns="45716" anchor="b"/>
          <a:lstStyle/>
          <a:p>
            <a:r>
              <a:rPr lang="en-US" sz="800" dirty="0">
                <a:solidFill>
                  <a:schemeClr val="bg2"/>
                </a:solidFill>
                <a:cs typeface="Arial" charset="0"/>
              </a:rPr>
              <a:t>MICROSOFT CONFIDENTIAL</a:t>
            </a:r>
          </a:p>
          <a:p>
            <a:r>
              <a:rPr lang="en-US" sz="500" dirty="0">
                <a:solidFill>
                  <a:schemeClr val="bg2"/>
                </a:solidFill>
                <a:cs typeface="Arial" charset="0"/>
              </a:rPr>
              <a:t>© 2006 Microsoft Corporation. All rights reserved. Microsoft, Windows, Windows Vista and other product names are or may be registered trademarks and/or trademarks in the U.S. and/or other countries.</a:t>
            </a:r>
          </a:p>
          <a:p>
            <a:r>
              <a:rPr lang="en-US" sz="500" dirty="0">
                <a:solidFill>
                  <a:schemeClr val="bg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chemeClr val="bg2"/>
                </a:solidFill>
                <a:cs typeface="Arial" charset="0"/>
              </a:rPr>
            </a:br>
            <a:r>
              <a:rPr lang="en-US" sz="500" dirty="0">
                <a:solidFill>
                  <a:schemeClr val="bg2"/>
                </a:solidFill>
                <a:cs typeface="Arial" charset="0"/>
              </a:rPr>
              <a:t>MICROSOFT MAKES NO WARRANTIES, EXPRESS, IMPLIED OR STATUTORY, AS TO THE INFORMATION IN THIS PRESENTATION.</a:t>
            </a:r>
          </a:p>
        </p:txBody>
      </p:sp>
      <p:sp>
        <p:nvSpPr>
          <p:cNvPr id="32778" name="Slide Number Placeholder 6"/>
          <p:cNvSpPr txBox="1">
            <a:spLocks noGrp="1"/>
          </p:cNvSpPr>
          <p:nvPr/>
        </p:nvSpPr>
        <p:spPr bwMode="auto">
          <a:xfrm>
            <a:off x="5583238" y="8685213"/>
            <a:ext cx="1273175" cy="457200"/>
          </a:xfrm>
          <a:prstGeom prst="rect">
            <a:avLst/>
          </a:prstGeom>
          <a:noFill/>
          <a:ln w="9525">
            <a:noFill/>
            <a:miter lim="800000"/>
            <a:headEnd/>
            <a:tailEnd/>
          </a:ln>
        </p:spPr>
        <p:txBody>
          <a:bodyPr lIns="91430" tIns="45716" rIns="91430" bIns="45716" anchor="b"/>
          <a:lstStyle/>
          <a:p>
            <a:pPr algn="r"/>
            <a:fld id="{426C1E13-DAFA-4B93-86D1-8216ADA198BA}" type="slidenum">
              <a:rPr lang="en-US" sz="1200"/>
              <a:pPr algn="r"/>
              <a:t>33</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7A24D1-BB78-4889-9DCB-DC49A34D9CD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7A24D1-BB78-4889-9DCB-DC49A34D9CD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600"/>
              </a:spcAft>
            </a:pPr>
            <a:endParaRPr lang="en-US" dirty="0" smtClean="0"/>
          </a:p>
        </p:txBody>
      </p:sp>
      <p:sp>
        <p:nvSpPr>
          <p:cNvPr id="4" name="Slide Number Placeholder 3"/>
          <p:cNvSpPr>
            <a:spLocks noGrp="1"/>
          </p:cNvSpPr>
          <p:nvPr>
            <p:ph type="sldNum" sz="quarter" idx="10"/>
          </p:nvPr>
        </p:nvSpPr>
        <p:spPr/>
        <p:txBody>
          <a:bodyPr/>
          <a:lstStyle/>
          <a:p>
            <a:fld id="{78531385-A808-4275-85AB-3D4F835441F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7D7A24D1-BB78-4889-9DCB-DC49A34D9CD5}"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7F511-A068-47DC-A166-4FCA5B5E138B}"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7D7A24D1-BB78-4889-9DCB-DC49A34D9CD5}"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ts val="1200"/>
              </a:spcBef>
              <a:spcAft>
                <a:spcPts val="600"/>
              </a:spcAft>
            </a:pPr>
            <a:endParaRPr lang="en-US" dirty="0" smtClean="0"/>
          </a:p>
        </p:txBody>
      </p:sp>
      <p:sp>
        <p:nvSpPr>
          <p:cNvPr id="4" name="Slide Number Placeholder 3"/>
          <p:cNvSpPr>
            <a:spLocks noGrp="1"/>
          </p:cNvSpPr>
          <p:nvPr>
            <p:ph type="sldNum" sz="quarter" idx="10"/>
          </p:nvPr>
        </p:nvSpPr>
        <p:spPr/>
        <p:txBody>
          <a:bodyPr/>
          <a:lstStyle/>
          <a:p>
            <a:fld id="{78531385-A808-4275-85AB-3D4F835441F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fld id="{D8A57630-6F55-4ABE-B6D3-CBD2BEBDAAFC}"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Title 1"/>
          <p:cNvSpPr>
            <a:spLocks noGrp="1"/>
          </p:cNvSpPr>
          <p:nvPr>
            <p:ph type="ctrTitle" hasCustomPrompt="1"/>
          </p:nvPr>
        </p:nvSpPr>
        <p:spPr>
          <a:xfrm>
            <a:off x="155171" y="3027047"/>
            <a:ext cx="8445490" cy="6222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lang="en-US" sz="4800" kern="1200" baseline="0" dirty="0">
                <a:solidFill>
                  <a:schemeClr val="bg1"/>
                </a:solidFill>
                <a:latin typeface="+mj-lt"/>
                <a:ea typeface="+mj-ea"/>
                <a:cs typeface="+mj-cs"/>
              </a:defRPr>
            </a:lvl1pPr>
          </a:lstStyle>
          <a:p>
            <a:r>
              <a:rPr lang="en-US" dirty="0" smtClean="0"/>
              <a:t>CLICK TO EDIT SECTION HEADER</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hyperlink" Target="http://xrm.com/Main.asp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microsoft.com/downloads/details.aspx?displaylang=en&amp;FamilyID=82e632a7-faf9-41e0-8ec1-a2662aae9dfb"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37350" y="1817648"/>
            <a:ext cx="8083730" cy="106680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2" name="Rectangle 31"/>
          <p:cNvSpPr/>
          <p:nvPr/>
        </p:nvSpPr>
        <p:spPr>
          <a:xfrm>
            <a:off x="737350" y="4076017"/>
            <a:ext cx="8072577" cy="106680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3" name="Rectangle 32"/>
          <p:cNvSpPr/>
          <p:nvPr/>
        </p:nvSpPr>
        <p:spPr>
          <a:xfrm>
            <a:off x="737350" y="5205354"/>
            <a:ext cx="8072577" cy="106680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44" name="Rectangle 43"/>
          <p:cNvSpPr/>
          <p:nvPr/>
        </p:nvSpPr>
        <p:spPr>
          <a:xfrm>
            <a:off x="739024" y="2954787"/>
            <a:ext cx="8082055" cy="106680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4" name="Rectangle 23"/>
          <p:cNvSpPr/>
          <p:nvPr/>
        </p:nvSpPr>
        <p:spPr bwMode="auto">
          <a:xfrm rot="5400000">
            <a:off x="1324582" y="2394635"/>
            <a:ext cx="5333160" cy="2879892"/>
          </a:xfrm>
          <a:prstGeom prst="rect">
            <a:avLst/>
          </a:prstGeom>
          <a:gradFill rotWithShape="1">
            <a:gsLst>
              <a:gs pos="0">
                <a:srgbClr val="D9DDE2">
                  <a:lumMod val="90000"/>
                  <a:alpha val="20000"/>
                </a:srgbClr>
              </a:gs>
              <a:gs pos="100000">
                <a:srgbClr val="FFFFFF">
                  <a:alpha val="70000"/>
                </a:srgbClr>
              </a:gs>
            </a:gsLst>
            <a:lin ang="0" scaled="0"/>
          </a:gradFill>
          <a:ln w="9525" cap="flat" cmpd="sng" algn="ctr">
            <a:gradFill>
              <a:gsLst>
                <a:gs pos="0">
                  <a:srgbClr val="D9DDE2">
                    <a:lumMod val="50000"/>
                    <a:alpha val="50000"/>
                  </a:srgbClr>
                </a:gs>
                <a:gs pos="5000">
                  <a:srgbClr val="D9DDE2">
                    <a:lumMod val="50000"/>
                    <a:alpha val="60000"/>
                  </a:srgbClr>
                </a:gs>
                <a:gs pos="95000">
                  <a:srgbClr val="D9DDE2">
                    <a:lumMod val="50000"/>
                  </a:srgbClr>
                </a:gs>
              </a:gsLst>
              <a:lin ang="0" scaled="0"/>
            </a:gradFill>
            <a:prstDash val="solid"/>
            <a:headEnd type="none" w="med" len="med"/>
            <a:tailEnd type="none" w="med" len="med"/>
          </a:ln>
          <a:effectLst/>
        </p:spPr>
        <p:txBody>
          <a:bodyPr vert="horz" wrap="square" lIns="228600" tIns="182880" rIns="91440" bIns="27432" numCol="1" rtlCol="0"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srgbClr val="266DB1">
                  <a:lumMod val="50000"/>
                </a:srgbClr>
              </a:solidFill>
              <a:effectLst/>
              <a:uLnTx/>
              <a:uFillTx/>
              <a:latin typeface="Segoe"/>
              <a:ea typeface="+mn-ea"/>
              <a:cs typeface="+mn-cs"/>
            </a:endParaRPr>
          </a:p>
        </p:txBody>
      </p:sp>
      <p:sp>
        <p:nvSpPr>
          <p:cNvPr id="35" name="Rectangle 34"/>
          <p:cNvSpPr/>
          <p:nvPr/>
        </p:nvSpPr>
        <p:spPr>
          <a:xfrm>
            <a:off x="5730333" y="1347705"/>
            <a:ext cx="2895600" cy="365760"/>
          </a:xfrm>
          <a:prstGeom prst="rect">
            <a:avLst/>
          </a:prstGeom>
          <a:solidFill>
            <a:schemeClr val="accent2">
              <a:lumMod val="75000"/>
            </a:schemeClr>
          </a:solidFill>
          <a:ln w="285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zh-CN" altLang="en-US" b="1" dirty="0" smtClean="0">
                <a:solidFill>
                  <a:schemeClr val="bg1"/>
                </a:solidFill>
              </a:rPr>
              <a:t>构建</a:t>
            </a:r>
            <a:endParaRPr lang="en-US" b="1" dirty="0">
              <a:solidFill>
                <a:schemeClr val="bg1"/>
              </a:solidFill>
            </a:endParaRPr>
          </a:p>
        </p:txBody>
      </p:sp>
      <p:sp>
        <p:nvSpPr>
          <p:cNvPr id="4" name="Title 1"/>
          <p:cNvSpPr>
            <a:spLocks noGrp="1"/>
          </p:cNvSpPr>
          <p:nvPr>
            <p:ph type="title"/>
          </p:nvPr>
        </p:nvSpPr>
        <p:spPr>
          <a:xfrm>
            <a:off x="446567" y="251603"/>
            <a:ext cx="8452106" cy="639762"/>
          </a:xfrm>
        </p:spPr>
        <p:txBody>
          <a:bodyPr>
            <a:normAutofit fontScale="90000"/>
          </a:bodyPr>
          <a:lstStyle/>
          <a:p>
            <a:r>
              <a:rPr lang="zh-CN" altLang="en-US" sz="4400" dirty="0" smtClean="0"/>
              <a:t>问题</a:t>
            </a:r>
            <a:r>
              <a:rPr lang="en-US" sz="4400" dirty="0" smtClean="0"/>
              <a:t> # 4 – </a:t>
            </a:r>
            <a:r>
              <a:rPr lang="zh-CN" altLang="en-US" sz="4400" dirty="0" smtClean="0"/>
              <a:t>叠加问题</a:t>
            </a:r>
            <a:r>
              <a:rPr lang="en-US" sz="4400" dirty="0" smtClean="0"/>
              <a:t/>
            </a:r>
            <a:br>
              <a:rPr lang="en-US" sz="4400" dirty="0" smtClean="0"/>
            </a:br>
            <a:r>
              <a:rPr lang="zh-CN" altLang="en-US" sz="2700" b="0" i="1" dirty="0" smtClean="0">
                <a:solidFill>
                  <a:schemeClr val="tx1">
                    <a:lumMod val="50000"/>
                    <a:lumOff val="50000"/>
                  </a:schemeClr>
                </a:solidFill>
              </a:rPr>
              <a:t>在购买和构建上存在应用程序叠加的主要问题</a:t>
            </a:r>
            <a:endParaRPr lang="en-US" sz="2700" b="0" dirty="0">
              <a:solidFill>
                <a:schemeClr val="tx1">
                  <a:lumMod val="50000"/>
                  <a:lumOff val="50000"/>
                </a:schemeClr>
              </a:solidFill>
            </a:endParaRPr>
          </a:p>
        </p:txBody>
      </p:sp>
      <p:sp>
        <p:nvSpPr>
          <p:cNvPr id="31" name="TextBox 30"/>
          <p:cNvSpPr txBox="1"/>
          <p:nvPr/>
        </p:nvSpPr>
        <p:spPr>
          <a:xfrm>
            <a:off x="833090" y="1514708"/>
            <a:ext cx="1600200" cy="307777"/>
          </a:xfrm>
          <a:prstGeom prst="rect">
            <a:avLst/>
          </a:prstGeom>
          <a:noFill/>
        </p:spPr>
        <p:txBody>
          <a:bodyPr wrap="square" rtlCol="0">
            <a:spAutoFit/>
          </a:bodyPr>
          <a:lstStyle/>
          <a:p>
            <a:pPr algn="ctr"/>
            <a:r>
              <a:rPr lang="zh-CN" altLang="en-US" sz="1400" dirty="0" smtClean="0">
                <a:solidFill>
                  <a:schemeClr val="tx1">
                    <a:lumMod val="50000"/>
                    <a:lumOff val="50000"/>
                  </a:schemeClr>
                </a:solidFill>
                <a:latin typeface="+mn-lt"/>
              </a:rPr>
              <a:t>应用套件</a:t>
            </a:r>
            <a:endParaRPr lang="en-US" sz="1400" dirty="0">
              <a:solidFill>
                <a:schemeClr val="tx1">
                  <a:lumMod val="50000"/>
                  <a:lumOff val="50000"/>
                </a:schemeClr>
              </a:solidFill>
              <a:latin typeface="+mn-lt"/>
            </a:endParaRPr>
          </a:p>
        </p:txBody>
      </p:sp>
      <p:sp>
        <p:nvSpPr>
          <p:cNvPr id="34" name="Rectangle 33"/>
          <p:cNvSpPr/>
          <p:nvPr/>
        </p:nvSpPr>
        <p:spPr>
          <a:xfrm>
            <a:off x="2550377" y="1346603"/>
            <a:ext cx="2895600" cy="365760"/>
          </a:xfrm>
          <a:prstGeom prst="rect">
            <a:avLst/>
          </a:prstGeom>
          <a:solidFill>
            <a:schemeClr val="accent1">
              <a:lumMod val="75000"/>
            </a:schemeClr>
          </a:solidFill>
          <a:ln w="285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zh-CN" altLang="en-US" b="1" dirty="0" smtClean="0">
                <a:solidFill>
                  <a:schemeClr val="bg1"/>
                </a:solidFill>
              </a:rPr>
              <a:t>购买</a:t>
            </a:r>
            <a:endParaRPr lang="en-US" b="1" dirty="0">
              <a:solidFill>
                <a:schemeClr val="bg1"/>
              </a:solidFill>
            </a:endParaRPr>
          </a:p>
        </p:txBody>
      </p:sp>
      <p:sp>
        <p:nvSpPr>
          <p:cNvPr id="48" name="Rectangle 47"/>
          <p:cNvSpPr/>
          <p:nvPr/>
        </p:nvSpPr>
        <p:spPr bwMode="auto">
          <a:xfrm rot="5400000">
            <a:off x="4488374" y="2369618"/>
            <a:ext cx="5333160" cy="2879892"/>
          </a:xfrm>
          <a:prstGeom prst="rect">
            <a:avLst/>
          </a:prstGeom>
          <a:gradFill rotWithShape="1">
            <a:gsLst>
              <a:gs pos="0">
                <a:srgbClr val="D9DDE2">
                  <a:lumMod val="90000"/>
                  <a:alpha val="20000"/>
                </a:srgbClr>
              </a:gs>
              <a:gs pos="100000">
                <a:srgbClr val="FFFFFF">
                  <a:alpha val="70000"/>
                </a:srgbClr>
              </a:gs>
            </a:gsLst>
            <a:lin ang="0" scaled="0"/>
          </a:gradFill>
          <a:ln w="9525" cap="flat" cmpd="sng" algn="ctr">
            <a:gradFill>
              <a:gsLst>
                <a:gs pos="0">
                  <a:srgbClr val="D9DDE2">
                    <a:lumMod val="50000"/>
                    <a:alpha val="50000"/>
                  </a:srgbClr>
                </a:gs>
                <a:gs pos="5000">
                  <a:srgbClr val="D9DDE2">
                    <a:lumMod val="50000"/>
                    <a:alpha val="60000"/>
                  </a:srgbClr>
                </a:gs>
                <a:gs pos="95000">
                  <a:srgbClr val="D9DDE2">
                    <a:lumMod val="50000"/>
                  </a:srgbClr>
                </a:gs>
              </a:gsLst>
              <a:lin ang="0" scaled="0"/>
            </a:gradFill>
            <a:prstDash val="solid"/>
            <a:headEnd type="none" w="med" len="med"/>
            <a:tailEnd type="none" w="med" len="med"/>
          </a:ln>
          <a:effectLst/>
        </p:spPr>
        <p:txBody>
          <a:bodyPr vert="horz" wrap="square" lIns="228600" tIns="182880" rIns="91440" bIns="27432" numCol="1" rtlCol="0"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srgbClr val="266DB1">
                  <a:lumMod val="50000"/>
                </a:srgbClr>
              </a:solidFill>
              <a:effectLst/>
              <a:uLnTx/>
              <a:uFillTx/>
              <a:latin typeface="Segoe"/>
              <a:ea typeface="+mn-ea"/>
              <a:cs typeface="+mn-cs"/>
            </a:endParaRPr>
          </a:p>
        </p:txBody>
      </p:sp>
      <p:sp>
        <p:nvSpPr>
          <p:cNvPr id="36" name="TextBox 35"/>
          <p:cNvSpPr txBox="1"/>
          <p:nvPr/>
        </p:nvSpPr>
        <p:spPr>
          <a:xfrm>
            <a:off x="2687214" y="3019265"/>
            <a:ext cx="2590800" cy="646331"/>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不一致的用户体验。高级培训工作</a:t>
            </a:r>
            <a:endParaRPr lang="en-US" dirty="0">
              <a:solidFill>
                <a:schemeClr val="tx1">
                  <a:lumMod val="75000"/>
                  <a:lumOff val="25000"/>
                </a:schemeClr>
              </a:solidFill>
              <a:latin typeface="+mn-lt"/>
            </a:endParaRPr>
          </a:p>
        </p:txBody>
      </p:sp>
      <p:sp>
        <p:nvSpPr>
          <p:cNvPr id="37" name="TextBox 36"/>
          <p:cNvSpPr txBox="1"/>
          <p:nvPr/>
        </p:nvSpPr>
        <p:spPr>
          <a:xfrm>
            <a:off x="5811414" y="3019265"/>
            <a:ext cx="2590800" cy="646331"/>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不一致、不完整的用户体验</a:t>
            </a:r>
            <a:endParaRPr lang="en-US" dirty="0">
              <a:solidFill>
                <a:schemeClr val="tx1">
                  <a:lumMod val="75000"/>
                  <a:lumOff val="25000"/>
                </a:schemeClr>
              </a:solidFill>
              <a:latin typeface="+mn-lt"/>
            </a:endParaRPr>
          </a:p>
        </p:txBody>
      </p:sp>
      <p:sp>
        <p:nvSpPr>
          <p:cNvPr id="38" name="TextBox 37"/>
          <p:cNvSpPr txBox="1"/>
          <p:nvPr/>
        </p:nvSpPr>
        <p:spPr>
          <a:xfrm>
            <a:off x="2657070" y="2011917"/>
            <a:ext cx="2590800" cy="646331"/>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适合独特的业务需求很有限</a:t>
            </a:r>
            <a:endParaRPr lang="en-US" dirty="0">
              <a:solidFill>
                <a:schemeClr val="tx1">
                  <a:lumMod val="75000"/>
                  <a:lumOff val="25000"/>
                </a:schemeClr>
              </a:solidFill>
              <a:latin typeface="+mn-lt"/>
            </a:endParaRPr>
          </a:p>
        </p:txBody>
      </p:sp>
      <p:sp>
        <p:nvSpPr>
          <p:cNvPr id="39" name="TextBox 38"/>
          <p:cNvSpPr txBox="1"/>
          <p:nvPr/>
        </p:nvSpPr>
        <p:spPr>
          <a:xfrm>
            <a:off x="5801365" y="1981771"/>
            <a:ext cx="2590800"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权衡有限的能力</a:t>
            </a:r>
            <a:endParaRPr lang="en-US" dirty="0">
              <a:solidFill>
                <a:schemeClr val="tx1">
                  <a:lumMod val="75000"/>
                  <a:lumOff val="25000"/>
                </a:schemeClr>
              </a:solidFill>
              <a:latin typeface="+mn-lt"/>
            </a:endParaRPr>
          </a:p>
        </p:txBody>
      </p:sp>
      <p:sp>
        <p:nvSpPr>
          <p:cNvPr id="40" name="TextBox 39"/>
          <p:cNvSpPr txBox="1"/>
          <p:nvPr/>
        </p:nvSpPr>
        <p:spPr>
          <a:xfrm>
            <a:off x="2647021" y="4179849"/>
            <a:ext cx="2590800" cy="646331"/>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刚性约束。自定义不容易升级</a:t>
            </a:r>
            <a:endParaRPr lang="en-US" dirty="0">
              <a:solidFill>
                <a:schemeClr val="tx1">
                  <a:lumMod val="75000"/>
                  <a:lumOff val="25000"/>
                </a:schemeClr>
              </a:solidFill>
              <a:latin typeface="+mn-lt"/>
            </a:endParaRPr>
          </a:p>
        </p:txBody>
      </p:sp>
      <p:sp>
        <p:nvSpPr>
          <p:cNvPr id="41" name="TextBox 40"/>
          <p:cNvSpPr txBox="1"/>
          <p:nvPr/>
        </p:nvSpPr>
        <p:spPr>
          <a:xfrm>
            <a:off x="5761172" y="4330575"/>
            <a:ext cx="2590800" cy="646331"/>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缺乏企业的重用性和业务的灵活性</a:t>
            </a:r>
            <a:endParaRPr lang="en-US" dirty="0">
              <a:solidFill>
                <a:schemeClr val="tx1">
                  <a:lumMod val="75000"/>
                  <a:lumOff val="25000"/>
                </a:schemeClr>
              </a:solidFill>
              <a:latin typeface="+mn-lt"/>
            </a:endParaRPr>
          </a:p>
        </p:txBody>
      </p:sp>
      <p:sp>
        <p:nvSpPr>
          <p:cNvPr id="42" name="TextBox 41"/>
          <p:cNvSpPr txBox="1"/>
          <p:nvPr/>
        </p:nvSpPr>
        <p:spPr>
          <a:xfrm>
            <a:off x="2647020" y="5322849"/>
            <a:ext cx="2710797"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需要专家资源和新的环境</a:t>
            </a:r>
            <a:endParaRPr lang="en-US" dirty="0">
              <a:solidFill>
                <a:schemeClr val="tx1">
                  <a:lumMod val="75000"/>
                  <a:lumOff val="25000"/>
                </a:schemeClr>
              </a:solidFill>
              <a:latin typeface="+mn-lt"/>
            </a:endParaRPr>
          </a:p>
        </p:txBody>
      </p:sp>
      <p:sp>
        <p:nvSpPr>
          <p:cNvPr id="43" name="TextBox 42"/>
          <p:cNvSpPr txBox="1"/>
          <p:nvPr/>
        </p:nvSpPr>
        <p:spPr>
          <a:xfrm>
            <a:off x="5771220" y="5322849"/>
            <a:ext cx="272986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代码不易移植。</a:t>
            </a:r>
            <a:r>
              <a:rPr lang="en-US" altLang="zh-CN" dirty="0" smtClean="0">
                <a:solidFill>
                  <a:schemeClr val="tx1">
                    <a:lumMod val="75000"/>
                    <a:lumOff val="25000"/>
                  </a:schemeClr>
                </a:solidFill>
                <a:latin typeface="+mn-lt"/>
              </a:rPr>
              <a:t>IP</a:t>
            </a:r>
            <a:r>
              <a:rPr lang="zh-CN" altLang="en-US" dirty="0" smtClean="0">
                <a:solidFill>
                  <a:schemeClr val="tx1">
                    <a:lumMod val="75000"/>
                    <a:lumOff val="25000"/>
                  </a:schemeClr>
                </a:solidFill>
                <a:latin typeface="+mn-lt"/>
              </a:rPr>
              <a:t>和开发</a:t>
            </a:r>
            <a:endParaRPr lang="en-US" dirty="0">
              <a:solidFill>
                <a:schemeClr val="tx1">
                  <a:lumMod val="75000"/>
                  <a:lumOff val="25000"/>
                </a:schemeClr>
              </a:solidFill>
              <a:latin typeface="+mn-lt"/>
            </a:endParaRPr>
          </a:p>
        </p:txBody>
      </p:sp>
      <p:sp>
        <p:nvSpPr>
          <p:cNvPr id="49" name="Rectangle 48"/>
          <p:cNvSpPr/>
          <p:nvPr/>
        </p:nvSpPr>
        <p:spPr>
          <a:xfrm>
            <a:off x="747596" y="2057621"/>
            <a:ext cx="1817649" cy="584775"/>
          </a:xfrm>
          <a:prstGeom prst="rect">
            <a:avLst/>
          </a:prstGeom>
        </p:spPr>
        <p:txBody>
          <a:bodyPr wrap="square">
            <a:spAutoFit/>
          </a:bodyPr>
          <a:lstStyle/>
          <a:p>
            <a:pPr algn="ctr"/>
            <a:r>
              <a:rPr lang="zh-CN" altLang="en-US" sz="1600" b="1" dirty="0" smtClean="0">
                <a:latin typeface="Calibri" pitchFamily="34" charset="0"/>
              </a:rPr>
              <a:t>线业务</a:t>
            </a:r>
            <a:endParaRPr lang="en-US" altLang="zh-CN" sz="1600" b="1" dirty="0" smtClean="0">
              <a:latin typeface="Calibri" pitchFamily="34" charset="0"/>
            </a:endParaRPr>
          </a:p>
          <a:p>
            <a:pPr algn="ctr"/>
            <a:r>
              <a:rPr lang="zh-CN" altLang="en-US" sz="1600" b="1" dirty="0" smtClean="0">
                <a:latin typeface="Calibri" pitchFamily="34" charset="0"/>
              </a:rPr>
              <a:t>环境</a:t>
            </a:r>
            <a:r>
              <a:rPr lang="en-US" sz="1600" b="1" dirty="0" smtClean="0">
                <a:latin typeface="Calibri" pitchFamily="34" charset="0"/>
              </a:rPr>
              <a:t> / IP</a:t>
            </a:r>
          </a:p>
        </p:txBody>
      </p:sp>
      <p:sp>
        <p:nvSpPr>
          <p:cNvPr id="50" name="Rectangle 49"/>
          <p:cNvSpPr/>
          <p:nvPr/>
        </p:nvSpPr>
        <p:spPr>
          <a:xfrm>
            <a:off x="758748" y="3172743"/>
            <a:ext cx="1806498" cy="338554"/>
          </a:xfrm>
          <a:prstGeom prst="rect">
            <a:avLst/>
          </a:prstGeom>
        </p:spPr>
        <p:txBody>
          <a:bodyPr wrap="square">
            <a:spAutoFit/>
          </a:bodyPr>
          <a:lstStyle/>
          <a:p>
            <a:pPr algn="ctr"/>
            <a:r>
              <a:rPr lang="zh-CN" altLang="en-US" sz="1600" b="1" dirty="0" smtClean="0">
                <a:latin typeface="Calibri" pitchFamily="34" charset="0"/>
              </a:rPr>
              <a:t>用户体验</a:t>
            </a:r>
            <a:endParaRPr lang="en-US" sz="1600" b="1" dirty="0" smtClean="0">
              <a:latin typeface="Calibri" pitchFamily="34" charset="0"/>
            </a:endParaRPr>
          </a:p>
        </p:txBody>
      </p:sp>
      <p:sp>
        <p:nvSpPr>
          <p:cNvPr id="51" name="Rectangle 50"/>
          <p:cNvSpPr/>
          <p:nvPr/>
        </p:nvSpPr>
        <p:spPr>
          <a:xfrm>
            <a:off x="725294" y="4299012"/>
            <a:ext cx="1828800" cy="584775"/>
          </a:xfrm>
          <a:prstGeom prst="rect">
            <a:avLst/>
          </a:prstGeom>
        </p:spPr>
        <p:txBody>
          <a:bodyPr wrap="square">
            <a:spAutoFit/>
          </a:bodyPr>
          <a:lstStyle/>
          <a:p>
            <a:pPr algn="ctr"/>
            <a:r>
              <a:rPr lang="zh-CN" altLang="en-US" sz="1600" b="1" dirty="0" smtClean="0">
                <a:latin typeface="Calibri" pitchFamily="34" charset="0"/>
              </a:rPr>
              <a:t>应用</a:t>
            </a:r>
            <a:r>
              <a:rPr lang="en-US" sz="1600" b="1" dirty="0" smtClean="0">
                <a:latin typeface="Calibri" pitchFamily="34" charset="0"/>
              </a:rPr>
              <a:t> &amp; </a:t>
            </a:r>
          </a:p>
          <a:p>
            <a:pPr algn="ctr"/>
            <a:r>
              <a:rPr lang="zh-CN" altLang="en-US" sz="1600" b="1" dirty="0" smtClean="0">
                <a:latin typeface="Calibri" pitchFamily="34" charset="0"/>
              </a:rPr>
              <a:t>数据库维护</a:t>
            </a:r>
            <a:endParaRPr lang="en-US" sz="1600" b="1" dirty="0" smtClean="0">
              <a:latin typeface="Calibri" pitchFamily="34" charset="0"/>
            </a:endParaRPr>
          </a:p>
        </p:txBody>
      </p:sp>
      <p:sp>
        <p:nvSpPr>
          <p:cNvPr id="52" name="Rectangle 51"/>
          <p:cNvSpPr/>
          <p:nvPr/>
        </p:nvSpPr>
        <p:spPr>
          <a:xfrm>
            <a:off x="736445" y="5320241"/>
            <a:ext cx="1828800" cy="584775"/>
          </a:xfrm>
          <a:prstGeom prst="rect">
            <a:avLst/>
          </a:prstGeom>
        </p:spPr>
        <p:txBody>
          <a:bodyPr wrap="square">
            <a:spAutoFit/>
          </a:bodyPr>
          <a:lstStyle/>
          <a:p>
            <a:pPr algn="ctr"/>
            <a:r>
              <a:rPr lang="zh-CN" altLang="en-US" sz="1600" b="1" dirty="0" smtClean="0">
                <a:latin typeface="Calibri" pitchFamily="34" charset="0"/>
              </a:rPr>
              <a:t>物理环境</a:t>
            </a:r>
            <a:r>
              <a:rPr lang="en-US" sz="1600" b="1" dirty="0" smtClean="0">
                <a:latin typeface="Calibri" pitchFamily="34" charset="0"/>
              </a:rPr>
              <a:t>&amp; </a:t>
            </a:r>
          </a:p>
          <a:p>
            <a:pPr algn="ctr"/>
            <a:r>
              <a:rPr lang="zh-CN" altLang="en-US" sz="1600" b="1" dirty="0" smtClean="0">
                <a:latin typeface="Calibri" pitchFamily="34" charset="0"/>
              </a:rPr>
              <a:t>资源</a:t>
            </a:r>
            <a:endParaRPr lang="en-US" sz="1600" b="1" dirty="0" smtClean="0">
              <a:latin typeface="Calibri" pitchFamily="34" charset="0"/>
            </a:endParaRPr>
          </a:p>
        </p:txBody>
      </p:sp>
      <p:sp>
        <p:nvSpPr>
          <p:cNvPr id="54" name="Rectangle 53"/>
          <p:cNvSpPr/>
          <p:nvPr/>
        </p:nvSpPr>
        <p:spPr>
          <a:xfrm>
            <a:off x="501805" y="2943919"/>
            <a:ext cx="223746" cy="1066800"/>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55" name="Rectangle 54"/>
          <p:cNvSpPr/>
          <p:nvPr/>
        </p:nvSpPr>
        <p:spPr>
          <a:xfrm>
            <a:off x="507124" y="4077396"/>
            <a:ext cx="223746" cy="1066800"/>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56" name="Rectangle 55"/>
          <p:cNvSpPr/>
          <p:nvPr/>
        </p:nvSpPr>
        <p:spPr>
          <a:xfrm>
            <a:off x="507124" y="1822526"/>
            <a:ext cx="223746" cy="1066800"/>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57" name="Rectangle 56"/>
          <p:cNvSpPr/>
          <p:nvPr/>
        </p:nvSpPr>
        <p:spPr>
          <a:xfrm>
            <a:off x="497599" y="5199023"/>
            <a:ext cx="223746" cy="1066800"/>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up)">
                                      <p:cBhvr>
                                        <p:cTn id="9" dur="1000"/>
                                        <p:tgtEl>
                                          <p:spTgt spid="24"/>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22" presetClass="entr" presetSubtype="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1000"/>
                                        <p:tgtEl>
                                          <p:spTgt spid="48"/>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4" grpId="0" animBg="1"/>
      <p:bldP spid="48" grpId="0" animBg="1"/>
      <p:bldP spid="36" grpId="0"/>
      <p:bldP spid="37" grpId="0"/>
      <p:bldP spid="38" grpId="0"/>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501803" y="2653988"/>
            <a:ext cx="1594626" cy="1066800"/>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latin typeface="Calibri" pitchFamily="34" charset="0"/>
            </a:endParaRPr>
          </a:p>
        </p:txBody>
      </p:sp>
      <p:sp>
        <p:nvSpPr>
          <p:cNvPr id="75" name="Rectangle 74"/>
          <p:cNvSpPr/>
          <p:nvPr/>
        </p:nvSpPr>
        <p:spPr>
          <a:xfrm>
            <a:off x="507123" y="3787465"/>
            <a:ext cx="1578155" cy="1066800"/>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latin typeface="Calibri" pitchFamily="34" charset="0"/>
            </a:endParaRPr>
          </a:p>
        </p:txBody>
      </p:sp>
      <p:sp>
        <p:nvSpPr>
          <p:cNvPr id="77" name="Rectangle 76"/>
          <p:cNvSpPr/>
          <p:nvPr/>
        </p:nvSpPr>
        <p:spPr>
          <a:xfrm>
            <a:off x="497598" y="4909092"/>
            <a:ext cx="1598831" cy="1066800"/>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latin typeface="Calibri" pitchFamily="34" charset="0"/>
            </a:endParaRPr>
          </a:p>
        </p:txBody>
      </p:sp>
      <p:sp>
        <p:nvSpPr>
          <p:cNvPr id="76" name="Rectangle 75"/>
          <p:cNvSpPr/>
          <p:nvPr/>
        </p:nvSpPr>
        <p:spPr>
          <a:xfrm>
            <a:off x="507124" y="1532595"/>
            <a:ext cx="1589306" cy="1066800"/>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latin typeface="Calibri" pitchFamily="34" charset="0"/>
            </a:endParaRPr>
          </a:p>
        </p:txBody>
      </p:sp>
      <p:sp>
        <p:nvSpPr>
          <p:cNvPr id="68" name="TextBox 67"/>
          <p:cNvSpPr txBox="1"/>
          <p:nvPr/>
        </p:nvSpPr>
        <p:spPr>
          <a:xfrm>
            <a:off x="498553" y="1258231"/>
            <a:ext cx="1600200"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rPr>
              <a:t>应用套件</a:t>
            </a:r>
            <a:endParaRPr lang="en-US" sz="1200" dirty="0">
              <a:solidFill>
                <a:schemeClr val="tx1">
                  <a:lumMod val="50000"/>
                  <a:lumOff val="50000"/>
                </a:schemeClr>
              </a:solidFill>
              <a:latin typeface="+mn-lt"/>
            </a:endParaRPr>
          </a:p>
        </p:txBody>
      </p:sp>
      <p:sp>
        <p:nvSpPr>
          <p:cNvPr id="71" name="Rectangle 70"/>
          <p:cNvSpPr/>
          <p:nvPr/>
        </p:nvSpPr>
        <p:spPr>
          <a:xfrm>
            <a:off x="501806" y="2882812"/>
            <a:ext cx="1483112" cy="307777"/>
          </a:xfrm>
          <a:prstGeom prst="rect">
            <a:avLst/>
          </a:prstGeom>
        </p:spPr>
        <p:txBody>
          <a:bodyPr wrap="square">
            <a:spAutoFit/>
          </a:bodyPr>
          <a:lstStyle/>
          <a:p>
            <a:pPr algn="ctr"/>
            <a:r>
              <a:rPr lang="zh-CN" altLang="en-US" sz="1400" b="1" dirty="0" smtClean="0">
                <a:latin typeface="Calibri" pitchFamily="34" charset="0"/>
              </a:rPr>
              <a:t>用户体验</a:t>
            </a:r>
            <a:endParaRPr lang="en-US" sz="1400" b="1" dirty="0" smtClean="0">
              <a:latin typeface="Calibri" pitchFamily="34" charset="0"/>
            </a:endParaRPr>
          </a:p>
        </p:txBody>
      </p:sp>
      <p:sp>
        <p:nvSpPr>
          <p:cNvPr id="72" name="Rectangle 71"/>
          <p:cNvSpPr/>
          <p:nvPr/>
        </p:nvSpPr>
        <p:spPr>
          <a:xfrm>
            <a:off x="501805" y="3908720"/>
            <a:ext cx="1505414" cy="523220"/>
          </a:xfrm>
          <a:prstGeom prst="rect">
            <a:avLst/>
          </a:prstGeom>
        </p:spPr>
        <p:txBody>
          <a:bodyPr wrap="square">
            <a:spAutoFit/>
          </a:bodyPr>
          <a:lstStyle/>
          <a:p>
            <a:pPr algn="ctr"/>
            <a:r>
              <a:rPr lang="zh-CN" altLang="en-US" sz="1400" b="1" dirty="0" smtClean="0">
                <a:latin typeface="Calibri" pitchFamily="34" charset="0"/>
              </a:rPr>
              <a:t>应用</a:t>
            </a:r>
            <a:r>
              <a:rPr lang="en-US" sz="1400" b="1" dirty="0" smtClean="0">
                <a:latin typeface="Calibri" pitchFamily="34" charset="0"/>
              </a:rPr>
              <a:t> &amp; </a:t>
            </a:r>
          </a:p>
          <a:p>
            <a:pPr algn="ctr"/>
            <a:r>
              <a:rPr lang="zh-CN" altLang="en-US" sz="1400" b="1" dirty="0" smtClean="0">
                <a:latin typeface="Calibri" pitchFamily="34" charset="0"/>
              </a:rPr>
              <a:t>数据库服务</a:t>
            </a:r>
            <a:endParaRPr lang="en-US" sz="1400" b="1" dirty="0" smtClean="0">
              <a:latin typeface="Calibri" pitchFamily="34" charset="0"/>
            </a:endParaRPr>
          </a:p>
        </p:txBody>
      </p:sp>
      <p:sp>
        <p:nvSpPr>
          <p:cNvPr id="73" name="Rectangle 72"/>
          <p:cNvSpPr/>
          <p:nvPr/>
        </p:nvSpPr>
        <p:spPr>
          <a:xfrm>
            <a:off x="501805" y="5030310"/>
            <a:ext cx="1494263" cy="523220"/>
          </a:xfrm>
          <a:prstGeom prst="rect">
            <a:avLst/>
          </a:prstGeom>
        </p:spPr>
        <p:txBody>
          <a:bodyPr wrap="square">
            <a:spAutoFit/>
          </a:bodyPr>
          <a:lstStyle/>
          <a:p>
            <a:pPr algn="ctr"/>
            <a:r>
              <a:rPr lang="zh-CN" altLang="en-US" sz="1400" b="1" dirty="0" smtClean="0">
                <a:latin typeface="Calibri" pitchFamily="34" charset="0"/>
              </a:rPr>
              <a:t>物理环境</a:t>
            </a:r>
            <a:r>
              <a:rPr lang="en-US" sz="1400" b="1" dirty="0" smtClean="0">
                <a:latin typeface="Calibri" pitchFamily="34" charset="0"/>
              </a:rPr>
              <a:t>&amp; </a:t>
            </a:r>
          </a:p>
          <a:p>
            <a:pPr algn="ctr"/>
            <a:r>
              <a:rPr lang="zh-CN" altLang="en-US" sz="1400" b="1" dirty="0" smtClean="0">
                <a:latin typeface="Calibri" pitchFamily="34" charset="0"/>
              </a:rPr>
              <a:t>资源</a:t>
            </a:r>
            <a:endParaRPr lang="en-US" sz="1400" b="1" dirty="0" smtClean="0">
              <a:latin typeface="Calibri" pitchFamily="34" charset="0"/>
            </a:endParaRPr>
          </a:p>
        </p:txBody>
      </p:sp>
      <p:sp>
        <p:nvSpPr>
          <p:cNvPr id="4" name="Title 1"/>
          <p:cNvSpPr>
            <a:spLocks noGrp="1"/>
          </p:cNvSpPr>
          <p:nvPr>
            <p:ph type="title"/>
          </p:nvPr>
        </p:nvSpPr>
        <p:spPr/>
        <p:txBody>
          <a:bodyPr>
            <a:normAutofit fontScale="90000"/>
          </a:bodyPr>
          <a:lstStyle/>
          <a:p>
            <a:r>
              <a:rPr lang="zh-CN" altLang="en-US" sz="4400" dirty="0" smtClean="0"/>
              <a:t>问题</a:t>
            </a:r>
            <a:r>
              <a:rPr lang="en-US" sz="4400" dirty="0" smtClean="0"/>
              <a:t> # 5 – </a:t>
            </a:r>
            <a:r>
              <a:rPr lang="zh-CN" altLang="en-US" sz="4400" dirty="0" smtClean="0"/>
              <a:t>指数问题</a:t>
            </a:r>
            <a:r>
              <a:rPr lang="en-US" dirty="0" smtClean="0"/>
              <a:t/>
            </a:r>
            <a:br>
              <a:rPr lang="en-US" dirty="0" smtClean="0"/>
            </a:br>
            <a:r>
              <a:rPr lang="zh-CN" altLang="en-US" sz="2700" i="1" dirty="0" smtClean="0">
                <a:solidFill>
                  <a:schemeClr val="tx1">
                    <a:lumMod val="50000"/>
                    <a:lumOff val="50000"/>
                  </a:schemeClr>
                </a:solidFill>
              </a:rPr>
              <a:t>每一个问题是更为复杂的单独的</a:t>
            </a:r>
            <a:r>
              <a:rPr lang="en-US" altLang="zh-CN" sz="2700" i="1" dirty="0" smtClean="0">
                <a:solidFill>
                  <a:schemeClr val="tx1">
                    <a:lumMod val="50000"/>
                    <a:lumOff val="50000"/>
                  </a:schemeClr>
                </a:solidFill>
              </a:rPr>
              <a:t>LOB</a:t>
            </a:r>
            <a:r>
              <a:rPr lang="zh-CN" altLang="en-US" sz="2700" i="1" dirty="0" smtClean="0">
                <a:solidFill>
                  <a:schemeClr val="tx1">
                    <a:lumMod val="50000"/>
                    <a:lumOff val="50000"/>
                  </a:schemeClr>
                </a:solidFill>
              </a:rPr>
              <a:t>应用程序</a:t>
            </a:r>
            <a:endParaRPr lang="en-US" sz="2700" b="1" dirty="0">
              <a:solidFill>
                <a:schemeClr val="tx1">
                  <a:lumMod val="50000"/>
                  <a:lumOff val="50000"/>
                </a:schemeClr>
              </a:solidFill>
            </a:endParaRPr>
          </a:p>
        </p:txBody>
      </p:sp>
      <p:sp>
        <p:nvSpPr>
          <p:cNvPr id="23" name="Rectangle 22"/>
          <p:cNvSpPr/>
          <p:nvPr/>
        </p:nvSpPr>
        <p:spPr>
          <a:xfrm>
            <a:off x="2096476" y="1536078"/>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业务</a:t>
            </a:r>
            <a:r>
              <a:rPr lang="en-US" sz="1200" b="1" dirty="0" smtClean="0">
                <a:solidFill>
                  <a:schemeClr val="bg1"/>
                </a:solidFill>
                <a:latin typeface="Calibri" pitchFamily="34" charset="0"/>
              </a:rPr>
              <a:t> IP</a:t>
            </a:r>
          </a:p>
        </p:txBody>
      </p:sp>
      <p:sp>
        <p:nvSpPr>
          <p:cNvPr id="26" name="Rectangle 25"/>
          <p:cNvSpPr/>
          <p:nvPr/>
        </p:nvSpPr>
        <p:spPr>
          <a:xfrm>
            <a:off x="2094245" y="3796106"/>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a:t>
            </a:r>
            <a:r>
              <a:rPr lang="en-US" sz="1200" b="1" dirty="0" smtClean="0">
                <a:solidFill>
                  <a:schemeClr val="bg1"/>
                </a:solidFill>
                <a:latin typeface="Calibri" pitchFamily="34" charset="0"/>
              </a:rPr>
              <a:t> &amp; </a:t>
            </a:r>
            <a:r>
              <a:rPr lang="zh-CN" altLang="en-US" sz="1200" b="1" dirty="0" smtClean="0">
                <a:solidFill>
                  <a:schemeClr val="bg1"/>
                </a:solidFill>
                <a:latin typeface="Calibri" pitchFamily="34" charset="0"/>
              </a:rPr>
              <a:t>数据库服务</a:t>
            </a:r>
            <a:endParaRPr lang="en-US" sz="1200" b="1" dirty="0" smtClean="0">
              <a:solidFill>
                <a:schemeClr val="bg1"/>
              </a:solidFill>
              <a:latin typeface="Calibri" pitchFamily="34" charset="0"/>
            </a:endParaRPr>
          </a:p>
        </p:txBody>
      </p:sp>
      <p:sp>
        <p:nvSpPr>
          <p:cNvPr id="32" name="Rectangle 31"/>
          <p:cNvSpPr/>
          <p:nvPr/>
        </p:nvSpPr>
        <p:spPr>
          <a:xfrm>
            <a:off x="2094245" y="4917054"/>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物理环境</a:t>
            </a:r>
            <a:r>
              <a:rPr lang="en-US"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资源</a:t>
            </a:r>
            <a:endParaRPr lang="en-US" sz="1200" b="1" dirty="0" smtClean="0">
              <a:solidFill>
                <a:schemeClr val="bg1"/>
              </a:solidFill>
              <a:latin typeface="Calibri" pitchFamily="34" charset="0"/>
            </a:endParaRPr>
          </a:p>
        </p:txBody>
      </p:sp>
      <p:sp>
        <p:nvSpPr>
          <p:cNvPr id="33" name="Rectangle 32"/>
          <p:cNvSpPr/>
          <p:nvPr/>
        </p:nvSpPr>
        <p:spPr>
          <a:xfrm>
            <a:off x="2095919" y="2651445"/>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用户体验</a:t>
            </a:r>
            <a:endParaRPr lang="en-US" sz="1200" b="1" dirty="0" smtClean="0">
              <a:solidFill>
                <a:schemeClr val="bg1"/>
              </a:solidFill>
              <a:latin typeface="Calibri" pitchFamily="34" charset="0"/>
            </a:endParaRPr>
          </a:p>
        </p:txBody>
      </p:sp>
      <p:sp>
        <p:nvSpPr>
          <p:cNvPr id="64" name="TextBox 63"/>
          <p:cNvSpPr txBox="1"/>
          <p:nvPr/>
        </p:nvSpPr>
        <p:spPr>
          <a:xfrm>
            <a:off x="2102842" y="1244218"/>
            <a:ext cx="6462764" cy="276999"/>
          </a:xfrm>
          <a:prstGeom prst="rect">
            <a:avLst/>
          </a:prstGeom>
          <a:noFill/>
        </p:spPr>
        <p:txBody>
          <a:bodyPr wrap="square" rtlCol="0">
            <a:spAutoFit/>
          </a:bodyPr>
          <a:lstStyle/>
          <a:p>
            <a:r>
              <a:rPr lang="en-US" sz="1200" dirty="0" smtClean="0">
                <a:solidFill>
                  <a:schemeClr val="tx1">
                    <a:lumMod val="50000"/>
                    <a:lumOff val="50000"/>
                  </a:schemeClr>
                </a:solidFill>
              </a:rPr>
              <a:t>         1	             2	                3		4	     5	        6</a:t>
            </a:r>
            <a:endParaRPr lang="en-US" sz="1200" dirty="0">
              <a:solidFill>
                <a:schemeClr val="tx1">
                  <a:lumMod val="50000"/>
                  <a:lumOff val="50000"/>
                </a:schemeClr>
              </a:solidFill>
            </a:endParaRPr>
          </a:p>
        </p:txBody>
      </p:sp>
      <p:sp>
        <p:nvSpPr>
          <p:cNvPr id="104" name="Rectangle 103"/>
          <p:cNvSpPr/>
          <p:nvPr/>
        </p:nvSpPr>
        <p:spPr>
          <a:xfrm>
            <a:off x="3172196" y="3792390"/>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 </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数据库服务</a:t>
            </a:r>
          </a:p>
        </p:txBody>
      </p:sp>
      <p:sp>
        <p:nvSpPr>
          <p:cNvPr id="105" name="Rectangle 104"/>
          <p:cNvSpPr/>
          <p:nvPr/>
        </p:nvSpPr>
        <p:spPr>
          <a:xfrm>
            <a:off x="3172196" y="4913338"/>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物理环境</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资源</a:t>
            </a:r>
          </a:p>
        </p:txBody>
      </p:sp>
      <p:sp>
        <p:nvSpPr>
          <p:cNvPr id="106" name="Rectangle 105"/>
          <p:cNvSpPr/>
          <p:nvPr/>
        </p:nvSpPr>
        <p:spPr>
          <a:xfrm>
            <a:off x="3173870" y="2658880"/>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用户体验</a:t>
            </a:r>
          </a:p>
        </p:txBody>
      </p:sp>
      <p:sp>
        <p:nvSpPr>
          <p:cNvPr id="107" name="Rectangle 106"/>
          <p:cNvSpPr/>
          <p:nvPr/>
        </p:nvSpPr>
        <p:spPr>
          <a:xfrm>
            <a:off x="4256095"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业务 </a:t>
            </a:r>
            <a:r>
              <a:rPr lang="en-US" sz="1200" b="1" dirty="0" smtClean="0">
                <a:solidFill>
                  <a:schemeClr val="bg1"/>
                </a:solidFill>
                <a:latin typeface="Calibri" pitchFamily="34" charset="0"/>
              </a:rPr>
              <a:t>IP</a:t>
            </a:r>
          </a:p>
        </p:txBody>
      </p:sp>
      <p:sp>
        <p:nvSpPr>
          <p:cNvPr id="108" name="Rectangle 107"/>
          <p:cNvSpPr/>
          <p:nvPr/>
        </p:nvSpPr>
        <p:spPr>
          <a:xfrm>
            <a:off x="4253864" y="3792389"/>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 </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数据库服务</a:t>
            </a:r>
          </a:p>
        </p:txBody>
      </p:sp>
      <p:sp>
        <p:nvSpPr>
          <p:cNvPr id="109" name="Rectangle 108"/>
          <p:cNvSpPr/>
          <p:nvPr/>
        </p:nvSpPr>
        <p:spPr>
          <a:xfrm>
            <a:off x="4253864" y="4913337"/>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物理环境</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资源</a:t>
            </a:r>
          </a:p>
        </p:txBody>
      </p:sp>
      <p:sp>
        <p:nvSpPr>
          <p:cNvPr id="110" name="Rectangle 109"/>
          <p:cNvSpPr/>
          <p:nvPr/>
        </p:nvSpPr>
        <p:spPr>
          <a:xfrm>
            <a:off x="4255538" y="2658879"/>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用户体验</a:t>
            </a:r>
          </a:p>
        </p:txBody>
      </p:sp>
      <p:sp>
        <p:nvSpPr>
          <p:cNvPr id="111" name="Rectangle 110"/>
          <p:cNvSpPr/>
          <p:nvPr/>
        </p:nvSpPr>
        <p:spPr>
          <a:xfrm>
            <a:off x="5337764" y="1543513"/>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业务 </a:t>
            </a:r>
            <a:r>
              <a:rPr lang="en-US" sz="1200" b="1" dirty="0" smtClean="0">
                <a:solidFill>
                  <a:schemeClr val="bg1"/>
                </a:solidFill>
                <a:latin typeface="Calibri" pitchFamily="34" charset="0"/>
              </a:rPr>
              <a:t>IP</a:t>
            </a:r>
          </a:p>
        </p:txBody>
      </p:sp>
      <p:sp>
        <p:nvSpPr>
          <p:cNvPr id="112" name="Rectangle 111"/>
          <p:cNvSpPr/>
          <p:nvPr/>
        </p:nvSpPr>
        <p:spPr>
          <a:xfrm>
            <a:off x="5335533" y="3792390"/>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 </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数据库服务</a:t>
            </a:r>
          </a:p>
        </p:txBody>
      </p:sp>
      <p:sp>
        <p:nvSpPr>
          <p:cNvPr id="113" name="Rectangle 112"/>
          <p:cNvSpPr/>
          <p:nvPr/>
        </p:nvSpPr>
        <p:spPr>
          <a:xfrm>
            <a:off x="5335533" y="4913338"/>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物理环境</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资源</a:t>
            </a:r>
          </a:p>
        </p:txBody>
      </p:sp>
      <p:sp>
        <p:nvSpPr>
          <p:cNvPr id="114" name="Rectangle 113"/>
          <p:cNvSpPr/>
          <p:nvPr/>
        </p:nvSpPr>
        <p:spPr>
          <a:xfrm>
            <a:off x="5337207" y="2658880"/>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用户体验</a:t>
            </a:r>
          </a:p>
        </p:txBody>
      </p:sp>
      <p:sp>
        <p:nvSpPr>
          <p:cNvPr id="115" name="Rectangle 114"/>
          <p:cNvSpPr/>
          <p:nvPr/>
        </p:nvSpPr>
        <p:spPr>
          <a:xfrm>
            <a:off x="6419432"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业务 </a:t>
            </a:r>
            <a:r>
              <a:rPr lang="en-US" sz="1200" b="1" dirty="0" smtClean="0">
                <a:solidFill>
                  <a:schemeClr val="bg1"/>
                </a:solidFill>
                <a:latin typeface="Calibri" pitchFamily="34" charset="0"/>
              </a:rPr>
              <a:t>IP</a:t>
            </a:r>
          </a:p>
        </p:txBody>
      </p:sp>
      <p:sp>
        <p:nvSpPr>
          <p:cNvPr id="116" name="Rectangle 115"/>
          <p:cNvSpPr/>
          <p:nvPr/>
        </p:nvSpPr>
        <p:spPr>
          <a:xfrm>
            <a:off x="6417201" y="3792389"/>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 </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数据库服务</a:t>
            </a:r>
          </a:p>
        </p:txBody>
      </p:sp>
      <p:sp>
        <p:nvSpPr>
          <p:cNvPr id="117" name="Rectangle 116"/>
          <p:cNvSpPr/>
          <p:nvPr/>
        </p:nvSpPr>
        <p:spPr>
          <a:xfrm>
            <a:off x="6417201" y="4913337"/>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物理环境</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资源</a:t>
            </a:r>
          </a:p>
        </p:txBody>
      </p:sp>
      <p:sp>
        <p:nvSpPr>
          <p:cNvPr id="118" name="Rectangle 117"/>
          <p:cNvSpPr/>
          <p:nvPr/>
        </p:nvSpPr>
        <p:spPr>
          <a:xfrm>
            <a:off x="6418875" y="2658879"/>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用户体验</a:t>
            </a:r>
          </a:p>
        </p:txBody>
      </p:sp>
      <p:sp>
        <p:nvSpPr>
          <p:cNvPr id="119" name="Rectangle 118"/>
          <p:cNvSpPr/>
          <p:nvPr/>
        </p:nvSpPr>
        <p:spPr>
          <a:xfrm>
            <a:off x="7501101"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业务 </a:t>
            </a:r>
            <a:r>
              <a:rPr lang="en-US" sz="1200" b="1" dirty="0" smtClean="0">
                <a:solidFill>
                  <a:schemeClr val="bg1"/>
                </a:solidFill>
                <a:latin typeface="Calibri" pitchFamily="34" charset="0"/>
              </a:rPr>
              <a:t>IP</a:t>
            </a:r>
          </a:p>
        </p:txBody>
      </p:sp>
      <p:sp>
        <p:nvSpPr>
          <p:cNvPr id="120" name="Rectangle 119"/>
          <p:cNvSpPr/>
          <p:nvPr/>
        </p:nvSpPr>
        <p:spPr>
          <a:xfrm>
            <a:off x="7498870" y="3792389"/>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 </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数据库服务</a:t>
            </a:r>
          </a:p>
        </p:txBody>
      </p:sp>
      <p:sp>
        <p:nvSpPr>
          <p:cNvPr id="121" name="Rectangle 120"/>
          <p:cNvSpPr/>
          <p:nvPr/>
        </p:nvSpPr>
        <p:spPr>
          <a:xfrm>
            <a:off x="7498870" y="4913337"/>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物理环境</a:t>
            </a:r>
            <a:r>
              <a:rPr lang="en-US" altLang="zh-CN"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资源</a:t>
            </a:r>
          </a:p>
        </p:txBody>
      </p:sp>
      <p:sp>
        <p:nvSpPr>
          <p:cNvPr id="122" name="Rectangle 121"/>
          <p:cNvSpPr/>
          <p:nvPr/>
        </p:nvSpPr>
        <p:spPr>
          <a:xfrm>
            <a:off x="7500544" y="2658879"/>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用户体验</a:t>
            </a:r>
          </a:p>
        </p:txBody>
      </p:sp>
      <p:sp>
        <p:nvSpPr>
          <p:cNvPr id="123" name="TextBox 122"/>
          <p:cNvSpPr txBox="1"/>
          <p:nvPr/>
        </p:nvSpPr>
        <p:spPr>
          <a:xfrm>
            <a:off x="2085278" y="6082798"/>
            <a:ext cx="6478859" cy="338554"/>
          </a:xfrm>
          <a:prstGeom prst="rect">
            <a:avLst/>
          </a:prstGeom>
          <a:noFill/>
        </p:spPr>
        <p:txBody>
          <a:bodyPr wrap="square" rtlCol="0">
            <a:spAutoFit/>
          </a:bodyPr>
          <a:lstStyle/>
          <a:p>
            <a:pPr algn="ctr"/>
            <a:r>
              <a:rPr lang="zh-CN" altLang="en-US" sz="1600" dirty="0" smtClean="0"/>
              <a:t>大多数大型组织有数百个</a:t>
            </a:r>
            <a:r>
              <a:rPr lang="en-US" altLang="zh-CN" sz="1600" dirty="0" smtClean="0"/>
              <a:t>LOB</a:t>
            </a:r>
            <a:r>
              <a:rPr lang="zh-CN" altLang="en-US" sz="1600" dirty="0" smtClean="0"/>
              <a:t>应用程序</a:t>
            </a:r>
            <a:endParaRPr lang="en-US" sz="1600" dirty="0">
              <a:latin typeface="+mn-lt"/>
            </a:endParaRPr>
          </a:p>
        </p:txBody>
      </p:sp>
      <p:sp>
        <p:nvSpPr>
          <p:cNvPr id="38" name="矩形 37"/>
          <p:cNvSpPr/>
          <p:nvPr/>
        </p:nvSpPr>
        <p:spPr>
          <a:xfrm>
            <a:off x="142876" y="1785926"/>
            <a:ext cx="2214546" cy="523220"/>
          </a:xfrm>
          <a:prstGeom prst="rect">
            <a:avLst/>
          </a:prstGeom>
        </p:spPr>
        <p:txBody>
          <a:bodyPr wrap="square">
            <a:spAutoFit/>
          </a:bodyPr>
          <a:lstStyle/>
          <a:p>
            <a:pPr algn="ctr"/>
            <a:r>
              <a:rPr lang="zh-CN" altLang="en-US" sz="1400" b="1" dirty="0" smtClean="0">
                <a:latin typeface="Calibri" pitchFamily="34" charset="0"/>
              </a:rPr>
              <a:t>线业务</a:t>
            </a:r>
            <a:endParaRPr lang="en-US" altLang="zh-CN" sz="1400" b="1" dirty="0" smtClean="0">
              <a:latin typeface="Calibri" pitchFamily="34" charset="0"/>
            </a:endParaRPr>
          </a:p>
          <a:p>
            <a:pPr algn="ctr"/>
            <a:r>
              <a:rPr lang="zh-CN" altLang="en-US" sz="1400" b="1" dirty="0" smtClean="0">
                <a:latin typeface="Calibri" pitchFamily="34" charset="0"/>
              </a:rPr>
              <a:t>环境</a:t>
            </a:r>
            <a:r>
              <a:rPr lang="en-US" sz="1400" b="1" dirty="0" smtClean="0">
                <a:latin typeface="Calibri" pitchFamily="34" charset="0"/>
              </a:rPr>
              <a:t>/ IP</a:t>
            </a:r>
          </a:p>
        </p:txBody>
      </p:sp>
      <p:sp>
        <p:nvSpPr>
          <p:cNvPr id="39" name="Rectangle 22"/>
          <p:cNvSpPr/>
          <p:nvPr/>
        </p:nvSpPr>
        <p:spPr>
          <a:xfrm>
            <a:off x="3177203" y="154163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业务</a:t>
            </a:r>
            <a:r>
              <a:rPr lang="en-US" sz="1200" b="1" dirty="0" smtClean="0">
                <a:solidFill>
                  <a:schemeClr val="bg1"/>
                </a:solidFill>
                <a:latin typeface="Calibri" pitchFamily="34" charset="0"/>
              </a:rPr>
              <a:t> IP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left)">
                                      <p:cBhvr>
                                        <p:cTn id="22" dur="500"/>
                                        <p:tgtEl>
                                          <p:spTgt spid="10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500"/>
                                        <p:tgtEl>
                                          <p:spTgt spid="10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wipe(left)">
                                      <p:cBhvr>
                                        <p:cTn id="29" dur="500"/>
                                        <p:tgtEl>
                                          <p:spTgt spid="10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left)">
                                      <p:cBhvr>
                                        <p:cTn id="32" dur="500"/>
                                        <p:tgtEl>
                                          <p:spTgt spid="10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left)">
                                      <p:cBhvr>
                                        <p:cTn id="35" dur="500"/>
                                        <p:tgtEl>
                                          <p:spTgt spid="10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wipe(left)">
                                      <p:cBhvr>
                                        <p:cTn id="38" dur="500"/>
                                        <p:tgtEl>
                                          <p:spTgt spid="1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wipe(left)">
                                      <p:cBhvr>
                                        <p:cTn id="42" dur="500"/>
                                        <p:tgtEl>
                                          <p:spTgt spid="1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wipe(left)">
                                      <p:cBhvr>
                                        <p:cTn id="45" dur="500"/>
                                        <p:tgtEl>
                                          <p:spTgt spid="1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wipe(left)">
                                      <p:cBhvr>
                                        <p:cTn id="48" dur="500"/>
                                        <p:tgtEl>
                                          <p:spTgt spid="1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wipe(left)">
                                      <p:cBhvr>
                                        <p:cTn id="51" dur="500"/>
                                        <p:tgtEl>
                                          <p:spTgt spid="114"/>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wipe(left)">
                                      <p:cBhvr>
                                        <p:cTn id="55" dur="500"/>
                                        <p:tgtEl>
                                          <p:spTgt spid="1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Effect transition="in" filter="wipe(left)">
                                      <p:cBhvr>
                                        <p:cTn id="58" dur="500"/>
                                        <p:tgtEl>
                                          <p:spTgt spid="1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wipe(left)">
                                      <p:cBhvr>
                                        <p:cTn id="64" dur="500"/>
                                        <p:tgtEl>
                                          <p:spTgt spid="118"/>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wipe(left)">
                                      <p:cBhvr>
                                        <p:cTn id="68" dur="500"/>
                                        <p:tgtEl>
                                          <p:spTgt spid="11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wipe(left)">
                                      <p:cBhvr>
                                        <p:cTn id="71" dur="500"/>
                                        <p:tgtEl>
                                          <p:spTgt spid="12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wipe(left)">
                                      <p:cBhvr>
                                        <p:cTn id="74" dur="500"/>
                                        <p:tgtEl>
                                          <p:spTgt spid="12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wipe(left)">
                                      <p:cBhvr>
                                        <p:cTn id="77" dur="500"/>
                                        <p:tgtEl>
                                          <p:spTgt spid="1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2" grpId="0" animBg="1"/>
      <p:bldP spid="3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501803" y="2653988"/>
            <a:ext cx="1594626" cy="1066800"/>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5" name="Rectangle 74"/>
          <p:cNvSpPr/>
          <p:nvPr/>
        </p:nvSpPr>
        <p:spPr>
          <a:xfrm>
            <a:off x="507123" y="3787465"/>
            <a:ext cx="1578155" cy="1066800"/>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7" name="Rectangle 76"/>
          <p:cNvSpPr/>
          <p:nvPr/>
        </p:nvSpPr>
        <p:spPr>
          <a:xfrm>
            <a:off x="497598" y="4909092"/>
            <a:ext cx="1598831" cy="1066800"/>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6" name="Rectangle 75"/>
          <p:cNvSpPr/>
          <p:nvPr/>
        </p:nvSpPr>
        <p:spPr>
          <a:xfrm>
            <a:off x="507124" y="1532595"/>
            <a:ext cx="1589306" cy="1066800"/>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68" name="TextBox 67"/>
          <p:cNvSpPr txBox="1"/>
          <p:nvPr/>
        </p:nvSpPr>
        <p:spPr>
          <a:xfrm>
            <a:off x="498553" y="1258231"/>
            <a:ext cx="1600200"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mn-lt"/>
              </a:rPr>
              <a:t>应用套件</a:t>
            </a:r>
            <a:endParaRPr lang="en-US" sz="1200" dirty="0">
              <a:solidFill>
                <a:schemeClr val="tx1">
                  <a:lumMod val="50000"/>
                  <a:lumOff val="50000"/>
                </a:schemeClr>
              </a:solidFill>
              <a:latin typeface="+mn-lt"/>
            </a:endParaRPr>
          </a:p>
        </p:txBody>
      </p:sp>
      <p:sp>
        <p:nvSpPr>
          <p:cNvPr id="4" name="Title 1"/>
          <p:cNvSpPr>
            <a:spLocks noGrp="1"/>
          </p:cNvSpPr>
          <p:nvPr>
            <p:ph type="title"/>
          </p:nvPr>
        </p:nvSpPr>
        <p:spPr/>
        <p:txBody>
          <a:bodyPr>
            <a:normAutofit fontScale="90000"/>
          </a:bodyPr>
          <a:lstStyle/>
          <a:p>
            <a:r>
              <a:rPr lang="zh-CN" altLang="en-US" sz="4400" dirty="0" smtClean="0"/>
              <a:t>问题</a:t>
            </a:r>
            <a:r>
              <a:rPr lang="en-US" sz="4400" dirty="0" smtClean="0"/>
              <a:t> # 5 – </a:t>
            </a:r>
            <a:r>
              <a:rPr lang="zh-CN" altLang="en-US" sz="4400" dirty="0" smtClean="0"/>
              <a:t>指数问题</a:t>
            </a:r>
            <a:r>
              <a:rPr lang="en-US" dirty="0" smtClean="0"/>
              <a:t/>
            </a:r>
            <a:br>
              <a:rPr lang="en-US" dirty="0" smtClean="0"/>
            </a:br>
            <a:r>
              <a:rPr lang="zh-CN" altLang="en-US" sz="2700" i="1" dirty="0" smtClean="0">
                <a:solidFill>
                  <a:schemeClr val="tx1">
                    <a:lumMod val="50000"/>
                    <a:lumOff val="50000"/>
                  </a:schemeClr>
                </a:solidFill>
              </a:rPr>
              <a:t>每一个问题是更为复杂的单独的</a:t>
            </a:r>
            <a:r>
              <a:rPr lang="en-US" altLang="zh-CN" sz="2700" i="1" dirty="0" smtClean="0">
                <a:solidFill>
                  <a:schemeClr val="tx1">
                    <a:lumMod val="50000"/>
                    <a:lumOff val="50000"/>
                  </a:schemeClr>
                </a:solidFill>
              </a:rPr>
              <a:t>LOB</a:t>
            </a:r>
            <a:r>
              <a:rPr lang="zh-CN" altLang="en-US" sz="2700" i="1" dirty="0" smtClean="0">
                <a:solidFill>
                  <a:schemeClr val="tx1">
                    <a:lumMod val="50000"/>
                    <a:lumOff val="50000"/>
                  </a:schemeClr>
                </a:solidFill>
              </a:rPr>
              <a:t>应用程序</a:t>
            </a:r>
            <a:endParaRPr lang="en-US" sz="2700" b="1" dirty="0">
              <a:solidFill>
                <a:schemeClr val="tx1">
                  <a:lumMod val="50000"/>
                  <a:lumOff val="50000"/>
                </a:schemeClr>
              </a:solidFill>
            </a:endParaRPr>
          </a:p>
        </p:txBody>
      </p:sp>
      <p:sp>
        <p:nvSpPr>
          <p:cNvPr id="23" name="Rectangle 22"/>
          <p:cNvSpPr/>
          <p:nvPr/>
        </p:nvSpPr>
        <p:spPr>
          <a:xfrm>
            <a:off x="2096476" y="1536078"/>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Business IP</a:t>
            </a:r>
          </a:p>
        </p:txBody>
      </p:sp>
      <p:sp>
        <p:nvSpPr>
          <p:cNvPr id="26" name="Rectangle 25"/>
          <p:cNvSpPr/>
          <p:nvPr/>
        </p:nvSpPr>
        <p:spPr>
          <a:xfrm>
            <a:off x="2094245" y="3796106"/>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Application &amp; Database Services</a:t>
            </a:r>
          </a:p>
        </p:txBody>
      </p:sp>
      <p:sp>
        <p:nvSpPr>
          <p:cNvPr id="32" name="Rectangle 31"/>
          <p:cNvSpPr/>
          <p:nvPr/>
        </p:nvSpPr>
        <p:spPr>
          <a:xfrm>
            <a:off x="2094245" y="4917054"/>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Physical Environment &amp; Resources</a:t>
            </a:r>
          </a:p>
        </p:txBody>
      </p:sp>
      <p:sp>
        <p:nvSpPr>
          <p:cNvPr id="33" name="Rectangle 32"/>
          <p:cNvSpPr/>
          <p:nvPr/>
        </p:nvSpPr>
        <p:spPr>
          <a:xfrm>
            <a:off x="2095919" y="2651445"/>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User Experience</a:t>
            </a:r>
          </a:p>
        </p:txBody>
      </p:sp>
      <p:sp>
        <p:nvSpPr>
          <p:cNvPr id="64" name="TextBox 63"/>
          <p:cNvSpPr txBox="1"/>
          <p:nvPr/>
        </p:nvSpPr>
        <p:spPr>
          <a:xfrm>
            <a:off x="2102842" y="1244218"/>
            <a:ext cx="6462764" cy="276999"/>
          </a:xfrm>
          <a:prstGeom prst="rect">
            <a:avLst/>
          </a:prstGeom>
          <a:noFill/>
        </p:spPr>
        <p:txBody>
          <a:bodyPr wrap="square" rtlCol="0">
            <a:spAutoFit/>
          </a:bodyPr>
          <a:lstStyle/>
          <a:p>
            <a:r>
              <a:rPr lang="en-US" sz="1200" dirty="0" smtClean="0">
                <a:solidFill>
                  <a:schemeClr val="tx1">
                    <a:lumMod val="50000"/>
                    <a:lumOff val="50000"/>
                  </a:schemeClr>
                </a:solidFill>
              </a:rPr>
              <a:t>         1	             2	                3		4	     5	        6</a:t>
            </a:r>
            <a:endParaRPr lang="en-US" sz="1200" dirty="0">
              <a:solidFill>
                <a:schemeClr val="tx1">
                  <a:lumMod val="50000"/>
                  <a:lumOff val="50000"/>
                </a:schemeClr>
              </a:solidFill>
            </a:endParaRPr>
          </a:p>
        </p:txBody>
      </p:sp>
      <p:sp>
        <p:nvSpPr>
          <p:cNvPr id="103" name="Rectangle 102"/>
          <p:cNvSpPr/>
          <p:nvPr/>
        </p:nvSpPr>
        <p:spPr>
          <a:xfrm>
            <a:off x="3174427" y="1543513"/>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Business IP</a:t>
            </a:r>
          </a:p>
        </p:txBody>
      </p:sp>
      <p:sp>
        <p:nvSpPr>
          <p:cNvPr id="104" name="Rectangle 103"/>
          <p:cNvSpPr/>
          <p:nvPr/>
        </p:nvSpPr>
        <p:spPr>
          <a:xfrm>
            <a:off x="3172196" y="3792390"/>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Application &amp; Database Services</a:t>
            </a:r>
          </a:p>
        </p:txBody>
      </p:sp>
      <p:sp>
        <p:nvSpPr>
          <p:cNvPr id="105" name="Rectangle 104"/>
          <p:cNvSpPr/>
          <p:nvPr/>
        </p:nvSpPr>
        <p:spPr>
          <a:xfrm>
            <a:off x="3172196" y="4913338"/>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Physical Environment &amp; Resources</a:t>
            </a:r>
          </a:p>
        </p:txBody>
      </p:sp>
      <p:sp>
        <p:nvSpPr>
          <p:cNvPr id="106" name="Rectangle 105"/>
          <p:cNvSpPr/>
          <p:nvPr/>
        </p:nvSpPr>
        <p:spPr>
          <a:xfrm>
            <a:off x="3173870" y="2658880"/>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User Experience</a:t>
            </a:r>
          </a:p>
        </p:txBody>
      </p:sp>
      <p:sp>
        <p:nvSpPr>
          <p:cNvPr id="107" name="Rectangle 106"/>
          <p:cNvSpPr/>
          <p:nvPr/>
        </p:nvSpPr>
        <p:spPr>
          <a:xfrm>
            <a:off x="4256095"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Business IP</a:t>
            </a:r>
          </a:p>
        </p:txBody>
      </p:sp>
      <p:sp>
        <p:nvSpPr>
          <p:cNvPr id="108" name="Rectangle 107"/>
          <p:cNvSpPr/>
          <p:nvPr/>
        </p:nvSpPr>
        <p:spPr>
          <a:xfrm>
            <a:off x="4253864" y="3792389"/>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Application &amp; Database Services</a:t>
            </a:r>
          </a:p>
        </p:txBody>
      </p:sp>
      <p:sp>
        <p:nvSpPr>
          <p:cNvPr id="109" name="Rectangle 108"/>
          <p:cNvSpPr/>
          <p:nvPr/>
        </p:nvSpPr>
        <p:spPr>
          <a:xfrm>
            <a:off x="4253864" y="4913337"/>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Physical Environment &amp; Resources</a:t>
            </a:r>
          </a:p>
        </p:txBody>
      </p:sp>
      <p:sp>
        <p:nvSpPr>
          <p:cNvPr id="110" name="Rectangle 109"/>
          <p:cNvSpPr/>
          <p:nvPr/>
        </p:nvSpPr>
        <p:spPr>
          <a:xfrm>
            <a:off x="4255538" y="2658879"/>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User Experience</a:t>
            </a:r>
          </a:p>
        </p:txBody>
      </p:sp>
      <p:sp>
        <p:nvSpPr>
          <p:cNvPr id="111" name="Rectangle 110"/>
          <p:cNvSpPr/>
          <p:nvPr/>
        </p:nvSpPr>
        <p:spPr>
          <a:xfrm>
            <a:off x="5337764" y="1543513"/>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Business IP</a:t>
            </a:r>
          </a:p>
        </p:txBody>
      </p:sp>
      <p:sp>
        <p:nvSpPr>
          <p:cNvPr id="112" name="Rectangle 111"/>
          <p:cNvSpPr/>
          <p:nvPr/>
        </p:nvSpPr>
        <p:spPr>
          <a:xfrm>
            <a:off x="5335533" y="3792390"/>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Application &amp; Database Services</a:t>
            </a:r>
          </a:p>
        </p:txBody>
      </p:sp>
      <p:sp>
        <p:nvSpPr>
          <p:cNvPr id="113" name="Rectangle 112"/>
          <p:cNvSpPr/>
          <p:nvPr/>
        </p:nvSpPr>
        <p:spPr>
          <a:xfrm>
            <a:off x="5335533" y="4913338"/>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Physical Environment &amp; Resources</a:t>
            </a:r>
          </a:p>
        </p:txBody>
      </p:sp>
      <p:sp>
        <p:nvSpPr>
          <p:cNvPr id="114" name="Rectangle 113"/>
          <p:cNvSpPr/>
          <p:nvPr/>
        </p:nvSpPr>
        <p:spPr>
          <a:xfrm>
            <a:off x="5337207" y="2658880"/>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User Experience</a:t>
            </a:r>
          </a:p>
        </p:txBody>
      </p:sp>
      <p:sp>
        <p:nvSpPr>
          <p:cNvPr id="115" name="Rectangle 114"/>
          <p:cNvSpPr/>
          <p:nvPr/>
        </p:nvSpPr>
        <p:spPr>
          <a:xfrm>
            <a:off x="6419432"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Business IP</a:t>
            </a:r>
          </a:p>
        </p:txBody>
      </p:sp>
      <p:sp>
        <p:nvSpPr>
          <p:cNvPr id="116" name="Rectangle 115"/>
          <p:cNvSpPr/>
          <p:nvPr/>
        </p:nvSpPr>
        <p:spPr>
          <a:xfrm>
            <a:off x="6417201" y="3792389"/>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Application &amp; Database Services</a:t>
            </a:r>
          </a:p>
        </p:txBody>
      </p:sp>
      <p:sp>
        <p:nvSpPr>
          <p:cNvPr id="117" name="Rectangle 116"/>
          <p:cNvSpPr/>
          <p:nvPr/>
        </p:nvSpPr>
        <p:spPr>
          <a:xfrm>
            <a:off x="6417201" y="4913337"/>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Physical Environment &amp; Resources</a:t>
            </a:r>
          </a:p>
        </p:txBody>
      </p:sp>
      <p:sp>
        <p:nvSpPr>
          <p:cNvPr id="118" name="Rectangle 117"/>
          <p:cNvSpPr/>
          <p:nvPr/>
        </p:nvSpPr>
        <p:spPr>
          <a:xfrm>
            <a:off x="6418875" y="2658879"/>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User Experience</a:t>
            </a:r>
          </a:p>
        </p:txBody>
      </p:sp>
      <p:sp>
        <p:nvSpPr>
          <p:cNvPr id="119" name="Rectangle 118"/>
          <p:cNvSpPr/>
          <p:nvPr/>
        </p:nvSpPr>
        <p:spPr>
          <a:xfrm>
            <a:off x="7501101"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Business IP</a:t>
            </a:r>
          </a:p>
        </p:txBody>
      </p:sp>
      <p:sp>
        <p:nvSpPr>
          <p:cNvPr id="120" name="Rectangle 119"/>
          <p:cNvSpPr/>
          <p:nvPr/>
        </p:nvSpPr>
        <p:spPr>
          <a:xfrm>
            <a:off x="7498870" y="3792389"/>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Application &amp; Database Services</a:t>
            </a:r>
          </a:p>
        </p:txBody>
      </p:sp>
      <p:sp>
        <p:nvSpPr>
          <p:cNvPr id="121" name="Rectangle 120"/>
          <p:cNvSpPr/>
          <p:nvPr/>
        </p:nvSpPr>
        <p:spPr>
          <a:xfrm>
            <a:off x="7498870" y="4913337"/>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Physical Environment &amp; Resources</a:t>
            </a:r>
          </a:p>
        </p:txBody>
      </p:sp>
      <p:sp>
        <p:nvSpPr>
          <p:cNvPr id="122" name="Rectangle 121"/>
          <p:cNvSpPr/>
          <p:nvPr/>
        </p:nvSpPr>
        <p:spPr>
          <a:xfrm>
            <a:off x="7500544" y="2658879"/>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User Experience</a:t>
            </a:r>
          </a:p>
        </p:txBody>
      </p:sp>
      <p:sp>
        <p:nvSpPr>
          <p:cNvPr id="123" name="TextBox 122"/>
          <p:cNvSpPr txBox="1"/>
          <p:nvPr/>
        </p:nvSpPr>
        <p:spPr>
          <a:xfrm>
            <a:off x="2085278" y="6082798"/>
            <a:ext cx="6478859" cy="338554"/>
          </a:xfrm>
          <a:prstGeom prst="rect">
            <a:avLst/>
          </a:prstGeom>
          <a:noFill/>
        </p:spPr>
        <p:txBody>
          <a:bodyPr wrap="square" rtlCol="0">
            <a:spAutoFit/>
          </a:bodyPr>
          <a:lstStyle/>
          <a:p>
            <a:pPr algn="ctr"/>
            <a:r>
              <a:rPr lang="zh-CN" altLang="en-US" sz="1600" dirty="0" smtClean="0"/>
              <a:t>因此，多数大型企业都非常低的业务灵活性</a:t>
            </a:r>
            <a:endParaRPr lang="en-US" sz="1600" dirty="0">
              <a:latin typeface="+mn-lt"/>
            </a:endParaRPr>
          </a:p>
        </p:txBody>
      </p:sp>
      <p:sp>
        <p:nvSpPr>
          <p:cNvPr id="38" name="Rectangle 37"/>
          <p:cNvSpPr/>
          <p:nvPr/>
        </p:nvSpPr>
        <p:spPr bwMode="auto">
          <a:xfrm>
            <a:off x="2094387" y="2652110"/>
            <a:ext cx="6451042" cy="1078992"/>
          </a:xfrm>
          <a:prstGeom prst="rect">
            <a:avLst/>
          </a:prstGeom>
          <a:solidFill>
            <a:schemeClr val="tx1">
              <a:lumMod val="50000"/>
              <a:lumOff val="50000"/>
              <a:alpha val="95000"/>
            </a:scheme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chemeClr val="bg1"/>
                </a:solidFill>
              </a:rPr>
              <a:t>不一致的用户体验</a:t>
            </a:r>
            <a:endParaRPr lang="en-US" sz="2000" b="1" dirty="0" smtClean="0">
              <a:solidFill>
                <a:schemeClr val="bg1"/>
              </a:solidFill>
            </a:endParaRPr>
          </a:p>
          <a:p>
            <a:pPr algn="ctr" defTabSz="914099" fontAlgn="base">
              <a:spcBef>
                <a:spcPct val="0"/>
              </a:spcBef>
              <a:spcAft>
                <a:spcPct val="0"/>
              </a:spcAft>
            </a:pPr>
            <a:r>
              <a:rPr lang="zh-CN" altLang="en-US" sz="1400" b="1" i="1" dirty="0" smtClean="0">
                <a:solidFill>
                  <a:schemeClr val="accent3">
                    <a:lumMod val="60000"/>
                    <a:lumOff val="40000"/>
                  </a:schemeClr>
                </a:solidFill>
              </a:rPr>
              <a:t>高培训成本。低使用率</a:t>
            </a:r>
            <a:endParaRPr lang="en-US" sz="2000" b="1" i="1" dirty="0" smtClean="0">
              <a:solidFill>
                <a:schemeClr val="accent3">
                  <a:lumMod val="60000"/>
                  <a:lumOff val="40000"/>
                </a:schemeClr>
              </a:solidFill>
            </a:endParaRPr>
          </a:p>
        </p:txBody>
      </p:sp>
      <p:sp>
        <p:nvSpPr>
          <p:cNvPr id="39" name="Rectangle 38"/>
          <p:cNvSpPr/>
          <p:nvPr/>
        </p:nvSpPr>
        <p:spPr bwMode="auto">
          <a:xfrm>
            <a:off x="2091731" y="3783532"/>
            <a:ext cx="6451042" cy="1078992"/>
          </a:xfrm>
          <a:prstGeom prst="rect">
            <a:avLst/>
          </a:prstGeom>
          <a:solidFill>
            <a:schemeClr val="tx1">
              <a:lumMod val="50000"/>
              <a:lumOff val="50000"/>
              <a:alpha val="95000"/>
            </a:scheme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chemeClr val="bg1"/>
                </a:solidFill>
              </a:rPr>
              <a:t>应用程序和数据服务的复制</a:t>
            </a:r>
            <a:endParaRPr lang="en-US" sz="2000" b="1" dirty="0" smtClean="0">
              <a:solidFill>
                <a:schemeClr val="bg1"/>
              </a:solidFill>
            </a:endParaRPr>
          </a:p>
          <a:p>
            <a:pPr algn="ctr" defTabSz="914099" fontAlgn="base">
              <a:spcBef>
                <a:spcPct val="0"/>
              </a:spcBef>
              <a:spcAft>
                <a:spcPct val="0"/>
              </a:spcAft>
            </a:pPr>
            <a:r>
              <a:rPr lang="zh-CN" altLang="en-US" sz="1400" b="1" i="1" dirty="0" smtClean="0">
                <a:solidFill>
                  <a:schemeClr val="accent4">
                    <a:lumMod val="60000"/>
                    <a:lumOff val="40000"/>
                  </a:schemeClr>
                </a:solidFill>
              </a:rPr>
              <a:t>部置、改变和维护高成本</a:t>
            </a:r>
            <a:endParaRPr lang="en-US" b="1" i="1" dirty="0" smtClean="0">
              <a:solidFill>
                <a:schemeClr val="accent4">
                  <a:lumMod val="60000"/>
                  <a:lumOff val="40000"/>
                </a:schemeClr>
              </a:solidFill>
            </a:endParaRPr>
          </a:p>
        </p:txBody>
      </p:sp>
      <p:sp>
        <p:nvSpPr>
          <p:cNvPr id="40" name="Rectangle 39"/>
          <p:cNvSpPr/>
          <p:nvPr/>
        </p:nvSpPr>
        <p:spPr bwMode="auto">
          <a:xfrm>
            <a:off x="2093406" y="4907314"/>
            <a:ext cx="6451042" cy="1078992"/>
          </a:xfrm>
          <a:prstGeom prst="rect">
            <a:avLst/>
          </a:prstGeom>
          <a:solidFill>
            <a:schemeClr val="tx1">
              <a:lumMod val="50000"/>
              <a:lumOff val="50000"/>
              <a:alpha val="95000"/>
            </a:scheme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chemeClr val="bg1"/>
                </a:solidFill>
              </a:rPr>
              <a:t>基础设施和资源的复制</a:t>
            </a:r>
            <a:endParaRPr lang="en-US" sz="2000" b="1" dirty="0" smtClean="0">
              <a:solidFill>
                <a:schemeClr val="bg1"/>
              </a:solidFill>
            </a:endParaRPr>
          </a:p>
          <a:p>
            <a:pPr algn="ctr" defTabSz="914099" fontAlgn="base">
              <a:spcBef>
                <a:spcPct val="0"/>
              </a:spcBef>
              <a:spcAft>
                <a:spcPct val="0"/>
              </a:spcAft>
            </a:pPr>
            <a:r>
              <a:rPr lang="zh-CN" altLang="en-US" sz="1400" b="1" i="1" dirty="0" smtClean="0">
                <a:solidFill>
                  <a:schemeClr val="bg2">
                    <a:lumMod val="75000"/>
                  </a:schemeClr>
                </a:solidFill>
              </a:rPr>
              <a:t>高资源成本。维护工作多</a:t>
            </a:r>
            <a:endParaRPr lang="en-US" sz="1400" b="1" i="1" dirty="0" smtClean="0">
              <a:solidFill>
                <a:schemeClr val="bg2">
                  <a:lumMod val="75000"/>
                </a:schemeClr>
              </a:solidFill>
            </a:endParaRPr>
          </a:p>
        </p:txBody>
      </p:sp>
      <p:sp>
        <p:nvSpPr>
          <p:cNvPr id="41" name="Rectangle 40"/>
          <p:cNvSpPr/>
          <p:nvPr/>
        </p:nvSpPr>
        <p:spPr bwMode="auto">
          <a:xfrm>
            <a:off x="2084519" y="1534040"/>
            <a:ext cx="6451042" cy="1078992"/>
          </a:xfrm>
          <a:prstGeom prst="rect">
            <a:avLst/>
          </a:prstGeom>
          <a:solidFill>
            <a:schemeClr val="tx1">
              <a:lumMod val="50000"/>
              <a:lumOff val="50000"/>
              <a:alpha val="95000"/>
            </a:scheme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chemeClr val="bg1">
                    <a:lumMod val="95000"/>
                  </a:schemeClr>
                </a:solidFill>
              </a:rPr>
              <a:t>不完整的和有限的业务</a:t>
            </a:r>
            <a:r>
              <a:rPr lang="en-US" sz="2000" b="1" dirty="0" smtClean="0">
                <a:solidFill>
                  <a:schemeClr val="bg1">
                    <a:lumMod val="95000"/>
                  </a:schemeClr>
                </a:solidFill>
              </a:rPr>
              <a:t>IP</a:t>
            </a:r>
          </a:p>
          <a:p>
            <a:pPr algn="ctr" defTabSz="914099" fontAlgn="base">
              <a:spcBef>
                <a:spcPct val="0"/>
              </a:spcBef>
              <a:spcAft>
                <a:spcPct val="0"/>
              </a:spcAft>
            </a:pPr>
            <a:r>
              <a:rPr lang="zh-CN" altLang="en-US" sz="1400" b="1" i="1" dirty="0" smtClean="0">
                <a:solidFill>
                  <a:schemeClr val="accent5">
                    <a:lumMod val="60000"/>
                    <a:lumOff val="40000"/>
                  </a:schemeClr>
                </a:solidFill>
              </a:rPr>
              <a:t>业务实现的成本高。影响业务成功的风险低</a:t>
            </a:r>
            <a:endParaRPr lang="en-US" sz="1400" b="1" i="1" dirty="0" smtClean="0">
              <a:solidFill>
                <a:schemeClr val="accent5">
                  <a:lumMod val="60000"/>
                  <a:lumOff val="40000"/>
                </a:schemeClr>
              </a:solidFill>
            </a:endParaRPr>
          </a:p>
        </p:txBody>
      </p:sp>
      <p:sp>
        <p:nvSpPr>
          <p:cNvPr id="42" name="矩形 41"/>
          <p:cNvSpPr/>
          <p:nvPr/>
        </p:nvSpPr>
        <p:spPr>
          <a:xfrm>
            <a:off x="0" y="1857364"/>
            <a:ext cx="2214546" cy="523220"/>
          </a:xfrm>
          <a:prstGeom prst="rect">
            <a:avLst/>
          </a:prstGeom>
        </p:spPr>
        <p:txBody>
          <a:bodyPr wrap="square">
            <a:spAutoFit/>
          </a:bodyPr>
          <a:lstStyle/>
          <a:p>
            <a:pPr algn="ctr"/>
            <a:r>
              <a:rPr lang="zh-CN" altLang="en-US" sz="1400" b="1" dirty="0" smtClean="0">
                <a:latin typeface="Calibri" pitchFamily="34" charset="0"/>
              </a:rPr>
              <a:t>线业务</a:t>
            </a:r>
            <a:endParaRPr lang="en-US" altLang="zh-CN" sz="1400" b="1" dirty="0" smtClean="0">
              <a:latin typeface="Calibri" pitchFamily="34" charset="0"/>
            </a:endParaRPr>
          </a:p>
          <a:p>
            <a:pPr algn="ctr"/>
            <a:r>
              <a:rPr lang="zh-CN" altLang="en-US" sz="1400" b="1" dirty="0" smtClean="0">
                <a:latin typeface="Calibri" pitchFamily="34" charset="0"/>
              </a:rPr>
              <a:t>环境</a:t>
            </a:r>
            <a:r>
              <a:rPr lang="en-US" sz="1400" b="1" dirty="0" smtClean="0">
                <a:latin typeface="Calibri" pitchFamily="34" charset="0"/>
              </a:rPr>
              <a:t> / IP</a:t>
            </a:r>
          </a:p>
        </p:txBody>
      </p:sp>
      <p:sp>
        <p:nvSpPr>
          <p:cNvPr id="43" name="Rectangle 70"/>
          <p:cNvSpPr/>
          <p:nvPr/>
        </p:nvSpPr>
        <p:spPr>
          <a:xfrm>
            <a:off x="501806" y="2882812"/>
            <a:ext cx="1483112" cy="307777"/>
          </a:xfrm>
          <a:prstGeom prst="rect">
            <a:avLst/>
          </a:prstGeom>
        </p:spPr>
        <p:txBody>
          <a:bodyPr wrap="square">
            <a:spAutoFit/>
          </a:bodyPr>
          <a:lstStyle/>
          <a:p>
            <a:pPr algn="ctr"/>
            <a:r>
              <a:rPr lang="zh-CN" altLang="en-US" sz="1400" b="1" dirty="0" smtClean="0">
                <a:latin typeface="Calibri" pitchFamily="34" charset="0"/>
              </a:rPr>
              <a:t>用户体验</a:t>
            </a:r>
            <a:endParaRPr lang="en-US" sz="1400" b="1" dirty="0" smtClean="0">
              <a:latin typeface="Calibri" pitchFamily="34" charset="0"/>
            </a:endParaRPr>
          </a:p>
        </p:txBody>
      </p:sp>
      <p:sp>
        <p:nvSpPr>
          <p:cNvPr id="44" name="Rectangle 71"/>
          <p:cNvSpPr/>
          <p:nvPr/>
        </p:nvSpPr>
        <p:spPr>
          <a:xfrm>
            <a:off x="501805" y="3908720"/>
            <a:ext cx="1505414" cy="523220"/>
          </a:xfrm>
          <a:prstGeom prst="rect">
            <a:avLst/>
          </a:prstGeom>
        </p:spPr>
        <p:txBody>
          <a:bodyPr wrap="square">
            <a:spAutoFit/>
          </a:bodyPr>
          <a:lstStyle/>
          <a:p>
            <a:pPr algn="ctr"/>
            <a:r>
              <a:rPr lang="zh-CN" altLang="en-US" sz="1400" b="1" dirty="0" smtClean="0">
                <a:latin typeface="Calibri" pitchFamily="34" charset="0"/>
              </a:rPr>
              <a:t>应用</a:t>
            </a:r>
            <a:r>
              <a:rPr lang="en-US" sz="1400" b="1" dirty="0" smtClean="0">
                <a:latin typeface="Calibri" pitchFamily="34" charset="0"/>
              </a:rPr>
              <a:t> &amp; </a:t>
            </a:r>
          </a:p>
          <a:p>
            <a:pPr algn="ctr"/>
            <a:r>
              <a:rPr lang="zh-CN" altLang="en-US" sz="1400" b="1" dirty="0" smtClean="0">
                <a:latin typeface="Calibri" pitchFamily="34" charset="0"/>
              </a:rPr>
              <a:t>数据库服务</a:t>
            </a:r>
            <a:endParaRPr lang="en-US" sz="1400" b="1" dirty="0" smtClean="0">
              <a:latin typeface="Calibri" pitchFamily="34" charset="0"/>
            </a:endParaRPr>
          </a:p>
        </p:txBody>
      </p:sp>
      <p:sp>
        <p:nvSpPr>
          <p:cNvPr id="45" name="Rectangle 72"/>
          <p:cNvSpPr/>
          <p:nvPr/>
        </p:nvSpPr>
        <p:spPr>
          <a:xfrm>
            <a:off x="501805" y="5030310"/>
            <a:ext cx="1494263" cy="523220"/>
          </a:xfrm>
          <a:prstGeom prst="rect">
            <a:avLst/>
          </a:prstGeom>
        </p:spPr>
        <p:txBody>
          <a:bodyPr wrap="square">
            <a:spAutoFit/>
          </a:bodyPr>
          <a:lstStyle/>
          <a:p>
            <a:pPr algn="ctr"/>
            <a:r>
              <a:rPr lang="zh-CN" altLang="en-US" sz="1400" b="1" dirty="0" smtClean="0">
                <a:latin typeface="Calibri" pitchFamily="34" charset="0"/>
              </a:rPr>
              <a:t>物理环境</a:t>
            </a:r>
            <a:r>
              <a:rPr lang="en-US" sz="1400" b="1" dirty="0" smtClean="0">
                <a:latin typeface="Calibri" pitchFamily="34" charset="0"/>
              </a:rPr>
              <a:t>&amp; </a:t>
            </a:r>
          </a:p>
          <a:p>
            <a:pPr algn="ctr"/>
            <a:r>
              <a:rPr lang="zh-CN" altLang="en-US" sz="1400" b="1" dirty="0" smtClean="0">
                <a:latin typeface="Calibri" pitchFamily="34" charset="0"/>
              </a:rPr>
              <a:t>资源</a:t>
            </a:r>
            <a:endParaRPr lang="en-US" sz="1400" b="1" dirty="0" smtClean="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pc="0" dirty="0" smtClean="0"/>
              <a:t>一个更好的方法</a:t>
            </a:r>
            <a:r>
              <a:rPr spc="0" dirty="0" smtClean="0"/>
              <a:t/>
            </a:r>
            <a:br>
              <a:rPr spc="0" dirty="0" smtClean="0"/>
            </a:br>
            <a:r>
              <a:rPr lang="zh-CN" altLang="en-US" sz="2400" i="1" spc="0" dirty="0" smtClean="0"/>
              <a:t>缩小差距</a:t>
            </a:r>
            <a:r>
              <a:rPr sz="2400" i="1" spc="0" dirty="0" smtClean="0"/>
              <a:t/>
            </a:r>
            <a:br>
              <a:rPr sz="2400" i="1" spc="0" dirty="0" smtClean="0"/>
            </a:br>
            <a:r>
              <a:rPr lang="zh-CN" altLang="en-US" sz="2400" i="1" spc="0" dirty="0" smtClean="0"/>
              <a:t>转向应用平台</a:t>
            </a:r>
            <a:r>
              <a:rPr sz="2400" i="1" spc="0" dirty="0" smtClean="0"/>
              <a:t/>
            </a:r>
            <a:br>
              <a:rPr sz="2400" i="1" spc="0" dirty="0" smtClean="0"/>
            </a:br>
            <a:r>
              <a:rPr lang="zh-CN" altLang="en-US" sz="2400" i="1" spc="0" dirty="0" smtClean="0"/>
              <a:t>定义</a:t>
            </a:r>
            <a:r>
              <a:rPr sz="2400" i="1" spc="0" dirty="0" smtClean="0"/>
              <a:t>XRM </a:t>
            </a:r>
            <a:br>
              <a:rPr sz="2400" i="1" spc="0" dirty="0" smtClean="0"/>
            </a:br>
            <a:r>
              <a:rPr lang="zh-CN" altLang="en-US" sz="2400" i="1" spc="0" dirty="0" smtClean="0"/>
              <a:t>定义相关的</a:t>
            </a:r>
            <a:r>
              <a:rPr lang="en-US" altLang="zh-CN" sz="2400" i="1" spc="0" dirty="0" smtClean="0"/>
              <a:t>LOB</a:t>
            </a:r>
            <a:r>
              <a:rPr lang="zh-CN" altLang="en-US" sz="2400" i="1" spc="0" dirty="0" smtClean="0"/>
              <a:t>应用程序</a:t>
            </a:r>
            <a:r>
              <a:rPr sz="2400" i="1" spc="0" dirty="0" smtClean="0"/>
              <a:t/>
            </a:r>
            <a:br>
              <a:rPr sz="2400" i="1" spc="0" dirty="0" smtClean="0"/>
            </a:br>
            <a:r>
              <a:rPr lang="zh-CN" altLang="en-US" sz="2400" i="1" spc="0" dirty="0" smtClean="0"/>
              <a:t>适合</a:t>
            </a:r>
            <a:r>
              <a:rPr sz="2400" i="1" spc="0" dirty="0" smtClean="0"/>
              <a:t>XRM</a:t>
            </a:r>
            <a:r>
              <a:rPr lang="zh-CN" altLang="en-US" sz="2400" i="1" spc="0" dirty="0" smtClean="0"/>
              <a:t>应用</a:t>
            </a:r>
            <a:r>
              <a:rPr sz="2400" i="1" spc="0" dirty="0" smtClean="0"/>
              <a:t/>
            </a:r>
            <a:br>
              <a:rPr sz="2400" i="1" spc="0" dirty="0" smtClean="0"/>
            </a:br>
            <a:r>
              <a:rPr lang="zh-CN" altLang="en-US" sz="2400" i="1" spc="0" dirty="0" smtClean="0"/>
              <a:t>选择的权力</a:t>
            </a:r>
            <a:endParaRPr lang="en-US" i="1" spc="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p-Down Arrow 20"/>
          <p:cNvSpPr/>
          <p:nvPr/>
        </p:nvSpPr>
        <p:spPr bwMode="auto">
          <a:xfrm>
            <a:off x="4539532" y="2292625"/>
            <a:ext cx="1280160" cy="2875723"/>
          </a:xfrm>
          <a:prstGeom prst="upDownArrow">
            <a:avLst>
              <a:gd name="adj1" fmla="val 50000"/>
              <a:gd name="adj2" fmla="val 40566"/>
            </a:avLst>
          </a:prstGeom>
          <a:gradFill rotWithShape="1">
            <a:gsLst>
              <a:gs pos="5000">
                <a:schemeClr val="accent6">
                  <a:lumMod val="20000"/>
                  <a:lumOff val="80000"/>
                </a:schemeClr>
              </a:gs>
              <a:gs pos="50000">
                <a:schemeClr val="accent6">
                  <a:lumMod val="40000"/>
                  <a:lumOff val="60000"/>
                </a:schemeClr>
              </a:gs>
              <a:gs pos="95000">
                <a:schemeClr val="accent6">
                  <a:lumMod val="20000"/>
                  <a:lumOff val="80000"/>
                </a:schemeClr>
              </a:gs>
            </a:gsLst>
            <a:lin ang="54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54864" rIns="91440" bIns="0" numCol="1" rtlCol="0" anchor="t" anchorCtr="0" compatLnSpc="1">
            <a:prstTxWarp prst="textNoShape">
              <a:avLst/>
            </a:prstTxWarp>
            <a:noAutofit/>
          </a:bodyPr>
          <a:lstStyle/>
          <a:p>
            <a:pPr marL="0" marR="0" lvl="0" indent="0" algn="ctr" defTabSz="914363"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Segoe"/>
              <a:ea typeface="+mn-ea"/>
              <a:cs typeface="+mn-cs"/>
            </a:endParaRPr>
          </a:p>
        </p:txBody>
      </p:sp>
      <p:sp>
        <p:nvSpPr>
          <p:cNvPr id="2" name="Title 1"/>
          <p:cNvSpPr>
            <a:spLocks noGrp="1"/>
          </p:cNvSpPr>
          <p:nvPr>
            <p:ph type="title"/>
          </p:nvPr>
        </p:nvSpPr>
        <p:spPr/>
        <p:txBody>
          <a:bodyPr>
            <a:normAutofit/>
          </a:bodyPr>
          <a:lstStyle/>
          <a:p>
            <a:r>
              <a:rPr lang="zh-CN" altLang="en-US" dirty="0" smtClean="0"/>
              <a:t>缩小差距</a:t>
            </a:r>
            <a:r>
              <a:rPr lang="en-US" dirty="0" smtClean="0"/>
              <a:t/>
            </a:r>
            <a:br>
              <a:rPr lang="en-US" dirty="0" smtClean="0"/>
            </a:br>
            <a:r>
              <a:rPr lang="zh-CN" altLang="en-US" sz="2700" dirty="0" smtClean="0"/>
              <a:t>加快应用开发的一个更好的方法</a:t>
            </a:r>
            <a:endParaRPr lang="en-US" sz="2400" dirty="0">
              <a:solidFill>
                <a:schemeClr val="tx1">
                  <a:lumMod val="50000"/>
                  <a:lumOff val="50000"/>
                </a:schemeClr>
              </a:solidFill>
            </a:endParaRPr>
          </a:p>
        </p:txBody>
      </p:sp>
      <p:sp>
        <p:nvSpPr>
          <p:cNvPr id="4" name="Rectangle 3"/>
          <p:cNvSpPr/>
          <p:nvPr/>
        </p:nvSpPr>
        <p:spPr>
          <a:xfrm>
            <a:off x="1397684" y="3008297"/>
            <a:ext cx="1436816" cy="1413164"/>
          </a:xfrm>
          <a:prstGeom prst="rect">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solidFill>
                  <a:schemeClr val="bg1"/>
                </a:solidFill>
              </a:rPr>
              <a:t> </a:t>
            </a:r>
            <a:r>
              <a:rPr lang="zh-CN" altLang="en-US" sz="1600" dirty="0" smtClean="0">
                <a:solidFill>
                  <a:schemeClr val="bg1"/>
                </a:solidFill>
              </a:rPr>
              <a:t>开发工具</a:t>
            </a:r>
            <a:endParaRPr lang="en-US" sz="1600" dirty="0" smtClean="0">
              <a:solidFill>
                <a:schemeClr val="bg1"/>
              </a:solidFill>
            </a:endParaRPr>
          </a:p>
        </p:txBody>
      </p:sp>
      <p:sp>
        <p:nvSpPr>
          <p:cNvPr id="5" name="Rectangle 4"/>
          <p:cNvSpPr/>
          <p:nvPr/>
        </p:nvSpPr>
        <p:spPr>
          <a:xfrm>
            <a:off x="2926708" y="2999923"/>
            <a:ext cx="1436816" cy="1413164"/>
          </a:xfrm>
          <a:prstGeom prst="rect">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dirty="0" smtClean="0">
                <a:solidFill>
                  <a:schemeClr val="bg1"/>
                </a:solidFill>
              </a:rPr>
              <a:t>开发框架</a:t>
            </a:r>
            <a:endParaRPr lang="en-US" sz="1600" dirty="0" smtClean="0">
              <a:solidFill>
                <a:schemeClr val="bg1"/>
              </a:solidFill>
            </a:endParaRPr>
          </a:p>
        </p:txBody>
      </p:sp>
      <p:sp>
        <p:nvSpPr>
          <p:cNvPr id="10" name="Rectangle 9"/>
          <p:cNvSpPr/>
          <p:nvPr/>
        </p:nvSpPr>
        <p:spPr>
          <a:xfrm>
            <a:off x="5996943" y="2991550"/>
            <a:ext cx="1436816" cy="1413164"/>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1600" dirty="0" smtClean="0">
                <a:solidFill>
                  <a:schemeClr val="bg1"/>
                </a:solidFill>
              </a:rPr>
              <a:t>应用软件开发包</a:t>
            </a:r>
            <a:endParaRPr lang="en-US" sz="1600" dirty="0" smtClean="0">
              <a:solidFill>
                <a:schemeClr val="bg1"/>
              </a:solidFill>
            </a:endParaRPr>
          </a:p>
        </p:txBody>
      </p:sp>
      <p:sp>
        <p:nvSpPr>
          <p:cNvPr id="11" name="Right Bracket 10"/>
          <p:cNvSpPr/>
          <p:nvPr/>
        </p:nvSpPr>
        <p:spPr>
          <a:xfrm rot="16200000" flipV="1">
            <a:off x="2786630" y="1317463"/>
            <a:ext cx="182880" cy="2873309"/>
          </a:xfrm>
          <a:prstGeom prst="rightBracket">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ket 11"/>
          <p:cNvSpPr/>
          <p:nvPr/>
        </p:nvSpPr>
        <p:spPr>
          <a:xfrm rot="16200000" flipV="1">
            <a:off x="6614964" y="2053212"/>
            <a:ext cx="184218" cy="1378301"/>
          </a:xfrm>
          <a:prstGeom prst="rightBracket">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2406591" y="2218539"/>
            <a:ext cx="990600" cy="338554"/>
          </a:xfrm>
          <a:prstGeom prst="rect">
            <a:avLst/>
          </a:prstGeom>
          <a:noFill/>
        </p:spPr>
        <p:txBody>
          <a:bodyPr wrap="square" rtlCol="0">
            <a:spAutoFit/>
          </a:bodyPr>
          <a:lstStyle/>
          <a:p>
            <a:pPr algn="ctr"/>
            <a:r>
              <a:rPr lang="zh-CN" altLang="en-US" sz="1600" b="1" i="1" dirty="0" smtClean="0">
                <a:solidFill>
                  <a:schemeClr val="accent2">
                    <a:lumMod val="75000"/>
                  </a:schemeClr>
                </a:solidFill>
              </a:rPr>
              <a:t>构建</a:t>
            </a:r>
            <a:endParaRPr lang="en-US" sz="1600" b="1" i="1" dirty="0">
              <a:solidFill>
                <a:schemeClr val="accent2">
                  <a:lumMod val="75000"/>
                </a:schemeClr>
              </a:solidFill>
            </a:endParaRPr>
          </a:p>
        </p:txBody>
      </p:sp>
      <p:sp>
        <p:nvSpPr>
          <p:cNvPr id="14" name="TextBox 13"/>
          <p:cNvSpPr txBox="1"/>
          <p:nvPr/>
        </p:nvSpPr>
        <p:spPr>
          <a:xfrm>
            <a:off x="6219536" y="2221601"/>
            <a:ext cx="990600" cy="338554"/>
          </a:xfrm>
          <a:prstGeom prst="rect">
            <a:avLst/>
          </a:prstGeom>
          <a:noFill/>
        </p:spPr>
        <p:txBody>
          <a:bodyPr wrap="square" rtlCol="0">
            <a:spAutoFit/>
          </a:bodyPr>
          <a:lstStyle/>
          <a:p>
            <a:pPr algn="ctr"/>
            <a:r>
              <a:rPr lang="zh-CN" altLang="en-US" sz="1600" b="1" i="1" dirty="0" smtClean="0">
                <a:solidFill>
                  <a:schemeClr val="accent1">
                    <a:lumMod val="75000"/>
                  </a:schemeClr>
                </a:solidFill>
              </a:rPr>
              <a:t>购买</a:t>
            </a:r>
            <a:endParaRPr lang="en-US" sz="1600" b="1" i="1" dirty="0">
              <a:solidFill>
                <a:schemeClr val="accent1">
                  <a:lumMod val="75000"/>
                </a:schemeClr>
              </a:solidFill>
            </a:endParaRPr>
          </a:p>
        </p:txBody>
      </p:sp>
      <p:sp>
        <p:nvSpPr>
          <p:cNvPr id="25" name="Rectangle 24"/>
          <p:cNvSpPr/>
          <p:nvPr/>
        </p:nvSpPr>
        <p:spPr>
          <a:xfrm>
            <a:off x="4457869" y="2999925"/>
            <a:ext cx="1436816" cy="1413164"/>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600" b="1" dirty="0" smtClean="0">
                <a:solidFill>
                  <a:schemeClr val="tx1"/>
                </a:solidFill>
              </a:rPr>
              <a:t>应用平台</a:t>
            </a:r>
            <a:endParaRPr lang="en-US" sz="1600" b="1" dirty="0" smtClean="0">
              <a:solidFill>
                <a:schemeClr val="tx1"/>
              </a:solidFill>
            </a:endParaRPr>
          </a:p>
        </p:txBody>
      </p:sp>
      <p:pic>
        <p:nvPicPr>
          <p:cNvPr id="26" name="Picture 2" descr="C:\Users\mkeenan\AppData\Local\Microsoft\Windows\Temporary Internet Files\Content.IE5\8TL9P3NG\MCj04315730000[1].png"/>
          <p:cNvPicPr>
            <a:picLocks noChangeAspect="1" noChangeArrowheads="1"/>
          </p:cNvPicPr>
          <p:nvPr/>
        </p:nvPicPr>
        <p:blipFill>
          <a:blip r:embed="rId3" cstate="print"/>
          <a:srcRect/>
          <a:stretch>
            <a:fillRect/>
          </a:stretch>
        </p:blipFill>
        <p:spPr bwMode="auto">
          <a:xfrm>
            <a:off x="6143525" y="4027858"/>
            <a:ext cx="1161931" cy="946049"/>
          </a:xfrm>
          <a:prstGeom prst="rect">
            <a:avLst/>
          </a:prstGeom>
          <a:effectLst>
            <a:reflection blurRad="6350" stA="50000" endA="300" endPos="38500" dist="50800" dir="5400000" sy="-100000" algn="bl" rotWithShape="0"/>
          </a:effectLst>
        </p:spPr>
      </p:pic>
      <p:pic>
        <p:nvPicPr>
          <p:cNvPr id="33" name="Picture 32" descr="Green-Screen.png"/>
          <p:cNvPicPr>
            <a:picLocks noChangeAspect="1"/>
          </p:cNvPicPr>
          <p:nvPr/>
        </p:nvPicPr>
        <p:blipFill>
          <a:blip r:embed="rId4" cstate="print"/>
          <a:stretch>
            <a:fillRect/>
          </a:stretch>
        </p:blipFill>
        <p:spPr>
          <a:xfrm>
            <a:off x="2442243" y="4088114"/>
            <a:ext cx="816240" cy="806965"/>
          </a:xfrm>
          <a:prstGeom prst="rect">
            <a:avLst/>
          </a:prstGeom>
          <a:effectLst>
            <a:reflection blurRad="6350" stA="50000" endA="275" endPos="40000" dist="101600" dir="5400000" sy="-100000" algn="bl" rotWithShape="0"/>
          </a:effectLst>
        </p:spPr>
      </p:pic>
      <p:sp>
        <p:nvSpPr>
          <p:cNvPr id="16" name="TextBox 15"/>
          <p:cNvSpPr txBox="1"/>
          <p:nvPr/>
        </p:nvSpPr>
        <p:spPr>
          <a:xfrm>
            <a:off x="4089622" y="5153770"/>
            <a:ext cx="2286000" cy="731520"/>
          </a:xfrm>
          <a:prstGeom prst="rect">
            <a:avLst/>
          </a:prstGeom>
          <a:noFill/>
        </p:spPr>
        <p:txBody>
          <a:bodyPr wrap="square" tIns="0" bIns="0" rtlCol="0" anchor="ctr">
            <a:noAutofit/>
          </a:bodyPr>
          <a:lstStyle/>
          <a:p>
            <a:pPr algn="ctr" defTabSz="914363" rtl="0"/>
            <a:r>
              <a:rPr lang="zh-CN" altLang="en-US" b="1" kern="1200" dirty="0" smtClean="0">
                <a:solidFill>
                  <a:schemeClr val="accent6">
                    <a:lumMod val="75000"/>
                  </a:schemeClr>
                </a:solidFill>
                <a:latin typeface="Segoe"/>
                <a:ea typeface="+mn-ea"/>
                <a:cs typeface="+mn-cs"/>
              </a:rPr>
              <a:t>降低总应用成本</a:t>
            </a:r>
            <a:r>
              <a:rPr lang="en-US" b="1" kern="1200" dirty="0" smtClean="0">
                <a:solidFill>
                  <a:schemeClr val="accent6">
                    <a:lumMod val="75000"/>
                  </a:schemeClr>
                </a:solidFill>
                <a:latin typeface="Segoe"/>
                <a:ea typeface="+mn-ea"/>
                <a:cs typeface="+mn-cs"/>
              </a:rPr>
              <a:t>(</a:t>
            </a:r>
            <a:r>
              <a:rPr lang="en-US" b="1" kern="1200" dirty="0">
                <a:solidFill>
                  <a:schemeClr val="accent6">
                    <a:lumMod val="75000"/>
                  </a:schemeClr>
                </a:solidFill>
                <a:latin typeface="Segoe"/>
                <a:ea typeface="+mn-ea"/>
                <a:cs typeface="+mn-cs"/>
              </a:rPr>
              <a:t>TCO)</a:t>
            </a:r>
          </a:p>
        </p:txBody>
      </p:sp>
      <p:sp>
        <p:nvSpPr>
          <p:cNvPr id="19" name="TextBox 18"/>
          <p:cNvSpPr txBox="1"/>
          <p:nvPr/>
        </p:nvSpPr>
        <p:spPr>
          <a:xfrm>
            <a:off x="3957099" y="1470989"/>
            <a:ext cx="2430449" cy="731520"/>
          </a:xfrm>
          <a:prstGeom prst="rect">
            <a:avLst/>
          </a:prstGeom>
          <a:noFill/>
        </p:spPr>
        <p:txBody>
          <a:bodyPr wrap="square" tIns="0" bIns="0" rtlCol="0" anchor="ctr">
            <a:noAutofit/>
          </a:bodyPr>
          <a:lstStyle/>
          <a:p>
            <a:pPr algn="ctr" defTabSz="914363" rtl="0"/>
            <a:r>
              <a:rPr lang="zh-CN" altLang="en-US" b="1" kern="1200" dirty="0" smtClean="0">
                <a:solidFill>
                  <a:schemeClr val="accent6">
                    <a:lumMod val="75000"/>
                  </a:schemeClr>
                </a:solidFill>
                <a:latin typeface="Segoe"/>
                <a:ea typeface="+mn-ea"/>
                <a:cs typeface="+mn-cs"/>
              </a:rPr>
              <a:t>快速的创新与拓展您的业务</a:t>
            </a:r>
            <a:endParaRPr lang="en-US" b="1" kern="1200" dirty="0">
              <a:solidFill>
                <a:schemeClr val="accent6">
                  <a:lumMod val="75000"/>
                </a:schemeClr>
              </a:solidFill>
              <a:latin typeface="Segoe"/>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53"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XRM</a:t>
            </a:r>
            <a:r>
              <a:rPr lang="zh-CN" altLang="en-US" dirty="0" smtClean="0"/>
              <a:t>关键概念定义</a:t>
            </a:r>
            <a:r>
              <a:rPr lang="en-US" dirty="0" smtClean="0"/>
              <a:t> </a:t>
            </a:r>
            <a:br>
              <a:rPr lang="en-US" dirty="0" smtClean="0"/>
            </a:br>
            <a:r>
              <a:rPr lang="zh-CN" altLang="en-US" sz="2700" dirty="0" smtClean="0"/>
              <a:t>快速开发相关的业务应用程序</a:t>
            </a:r>
            <a:endParaRPr lang="en-US" sz="2400" i="1" dirty="0">
              <a:solidFill>
                <a:schemeClr val="tx1">
                  <a:lumMod val="50000"/>
                  <a:lumOff val="50000"/>
                </a:schemeClr>
              </a:solidFill>
            </a:endParaRPr>
          </a:p>
        </p:txBody>
      </p:sp>
      <p:sp>
        <p:nvSpPr>
          <p:cNvPr id="3" name="Content Placeholder 2"/>
          <p:cNvSpPr>
            <a:spLocks noGrp="1"/>
          </p:cNvSpPr>
          <p:nvPr>
            <p:ph idx="1"/>
          </p:nvPr>
        </p:nvSpPr>
        <p:spPr>
          <a:xfrm>
            <a:off x="457200" y="1467293"/>
            <a:ext cx="8686800" cy="5039524"/>
          </a:xfrm>
        </p:spPr>
        <p:txBody>
          <a:bodyPr>
            <a:normAutofit/>
          </a:bodyPr>
          <a:lstStyle/>
          <a:p>
            <a:pPr>
              <a:lnSpc>
                <a:spcPct val="120000"/>
              </a:lnSpc>
              <a:spcBef>
                <a:spcPts val="600"/>
              </a:spcBef>
              <a:spcAft>
                <a:spcPts val="600"/>
              </a:spcAft>
            </a:pPr>
            <a:r>
              <a:rPr lang="zh-CN" altLang="en-US" b="1" dirty="0" smtClean="0">
                <a:solidFill>
                  <a:schemeClr val="accent6">
                    <a:lumMod val="75000"/>
                  </a:schemeClr>
                </a:solidFill>
              </a:rPr>
              <a:t>应用平台</a:t>
            </a:r>
            <a:r>
              <a:rPr lang="en-US" dirty="0" smtClean="0"/>
              <a:t>– </a:t>
            </a:r>
            <a:r>
              <a:rPr lang="en-US" altLang="zh-CN" dirty="0" smtClean="0"/>
              <a:t>XRM</a:t>
            </a:r>
            <a:r>
              <a:rPr lang="zh-CN" altLang="en-US" dirty="0" smtClean="0"/>
              <a:t>是一个</a:t>
            </a:r>
            <a:r>
              <a:rPr lang="en-US" altLang="zh-CN" dirty="0" smtClean="0"/>
              <a:t>Microsoft</a:t>
            </a:r>
            <a:r>
              <a:rPr lang="zh-CN" altLang="en-US" dirty="0" smtClean="0"/>
              <a:t>应用平台，旨在加快开发相关的业务</a:t>
            </a:r>
            <a:r>
              <a:rPr lang="en-US" altLang="zh-CN" dirty="0" smtClean="0"/>
              <a:t>(</a:t>
            </a:r>
            <a:r>
              <a:rPr lang="zh-CN" altLang="en-US" dirty="0" smtClean="0"/>
              <a:t>或</a:t>
            </a:r>
            <a:r>
              <a:rPr lang="en-US" altLang="zh-CN" dirty="0" smtClean="0"/>
              <a:t>LOB)</a:t>
            </a:r>
            <a:r>
              <a:rPr lang="zh-CN" altLang="en-US" dirty="0" smtClean="0"/>
              <a:t>的应用程序</a:t>
            </a:r>
            <a:r>
              <a:rPr lang="en-US" altLang="zh-CN" dirty="0" smtClean="0"/>
              <a:t>,</a:t>
            </a:r>
            <a:r>
              <a:rPr lang="zh-CN" altLang="en-US" dirty="0" smtClean="0"/>
              <a:t>通过灵活的动态应用服务</a:t>
            </a:r>
            <a:endParaRPr lang="en-US" dirty="0" smtClean="0"/>
          </a:p>
          <a:p>
            <a:pPr>
              <a:lnSpc>
                <a:spcPct val="120000"/>
              </a:lnSpc>
              <a:spcBef>
                <a:spcPts val="600"/>
              </a:spcBef>
              <a:spcAft>
                <a:spcPts val="600"/>
              </a:spcAft>
            </a:pPr>
            <a:r>
              <a:rPr lang="en-US" b="1" dirty="0" smtClean="0">
                <a:solidFill>
                  <a:schemeClr val="accent6">
                    <a:lumMod val="75000"/>
                  </a:schemeClr>
                </a:solidFill>
              </a:rPr>
              <a:t>Dynamic</a:t>
            </a:r>
            <a:r>
              <a:rPr lang="zh-CN" altLang="en-US" b="1" dirty="0" smtClean="0">
                <a:solidFill>
                  <a:schemeClr val="accent6">
                    <a:lumMod val="75000"/>
                  </a:schemeClr>
                </a:solidFill>
              </a:rPr>
              <a:t>应用服务</a:t>
            </a:r>
            <a:r>
              <a:rPr lang="en-US" dirty="0" smtClean="0"/>
              <a:t>–</a:t>
            </a:r>
            <a:r>
              <a:rPr lang="zh-CN" altLang="en-US" dirty="0" smtClean="0"/>
              <a:t>可重复使用的应用，可以适应和扩展创造出许多独特的应用</a:t>
            </a:r>
            <a:endParaRPr lang="en-US" dirty="0" smtClean="0"/>
          </a:p>
          <a:p>
            <a:pPr>
              <a:lnSpc>
                <a:spcPct val="120000"/>
              </a:lnSpc>
              <a:spcBef>
                <a:spcPts val="600"/>
              </a:spcBef>
              <a:spcAft>
                <a:spcPts val="600"/>
              </a:spcAft>
            </a:pPr>
            <a:r>
              <a:rPr lang="zh-CN" altLang="en-US" b="1" dirty="0" smtClean="0">
                <a:solidFill>
                  <a:schemeClr val="accent6">
                    <a:lumMod val="75000"/>
                  </a:schemeClr>
                </a:solidFill>
              </a:rPr>
              <a:t>多租户架购</a:t>
            </a:r>
            <a:r>
              <a:rPr lang="en-US" b="1" dirty="0" smtClean="0">
                <a:solidFill>
                  <a:schemeClr val="accent6">
                    <a:lumMod val="75000"/>
                  </a:schemeClr>
                </a:solidFill>
              </a:rPr>
              <a:t> </a:t>
            </a:r>
            <a:r>
              <a:rPr lang="en-US" dirty="0" smtClean="0"/>
              <a:t>– </a:t>
            </a:r>
            <a:r>
              <a:rPr lang="zh-CN" altLang="en-US" dirty="0" smtClean="0"/>
              <a:t>多租户允许组织构建和运行许多</a:t>
            </a:r>
            <a:r>
              <a:rPr lang="en-US" altLang="zh-CN" dirty="0" smtClean="0"/>
              <a:t>LOB</a:t>
            </a:r>
            <a:r>
              <a:rPr lang="zh-CN" altLang="en-US" dirty="0" smtClean="0"/>
              <a:t>应用程序在同一个平台上</a:t>
            </a:r>
            <a:endParaRPr lang="en-US" dirty="0" smtClean="0"/>
          </a:p>
          <a:p>
            <a:pPr>
              <a:lnSpc>
                <a:spcPct val="120000"/>
              </a:lnSpc>
              <a:spcBef>
                <a:spcPts val="600"/>
              </a:spcBef>
              <a:spcAft>
                <a:spcPts val="600"/>
              </a:spcAft>
            </a:pPr>
            <a:r>
              <a:rPr lang="zh-CN" altLang="en-US" b="1" dirty="0" smtClean="0">
                <a:solidFill>
                  <a:schemeClr val="accent6">
                    <a:lumMod val="75000"/>
                  </a:schemeClr>
                </a:solidFill>
              </a:rPr>
              <a:t>微软技术</a:t>
            </a:r>
            <a:r>
              <a:rPr lang="en-US" dirty="0" smtClean="0"/>
              <a:t>– XRM</a:t>
            </a:r>
            <a:r>
              <a:rPr lang="zh-CN" altLang="en-US" dirty="0" smtClean="0"/>
              <a:t>利用熟悉的微软技术为基础，包括微软</a:t>
            </a:r>
            <a:r>
              <a:rPr lang="en-US" dirty="0" err="1" smtClean="0"/>
              <a:t>Office，Outlook，SQL</a:t>
            </a:r>
            <a:r>
              <a:rPr lang="zh-CN" altLang="en-US" dirty="0" smtClean="0"/>
              <a:t>服务器，</a:t>
            </a:r>
            <a:r>
              <a:rPr lang="en-US" altLang="zh-CN" dirty="0" smtClean="0"/>
              <a:t>.</a:t>
            </a:r>
            <a:r>
              <a:rPr lang="en-US" dirty="0" smtClean="0"/>
              <a:t>NET</a:t>
            </a:r>
            <a:r>
              <a:rPr lang="zh-CN" altLang="en-US" dirty="0" smtClean="0"/>
              <a:t>和</a:t>
            </a:r>
            <a:r>
              <a:rPr lang="en-US" dirty="0" smtClean="0"/>
              <a:t>Windows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97526" y="2027991"/>
            <a:ext cx="8146472" cy="64008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3" name="Rectangle 22"/>
          <p:cNvSpPr/>
          <p:nvPr/>
        </p:nvSpPr>
        <p:spPr>
          <a:xfrm>
            <a:off x="997527" y="2738531"/>
            <a:ext cx="8146472" cy="64008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6" name="Rectangle 25"/>
          <p:cNvSpPr/>
          <p:nvPr/>
        </p:nvSpPr>
        <p:spPr>
          <a:xfrm>
            <a:off x="997527" y="3451049"/>
            <a:ext cx="8146472" cy="64008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9" name="Rectangle 28"/>
          <p:cNvSpPr/>
          <p:nvPr/>
        </p:nvSpPr>
        <p:spPr>
          <a:xfrm>
            <a:off x="997528" y="4161588"/>
            <a:ext cx="8146472" cy="64008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2" name="Rectangle 31"/>
          <p:cNvSpPr/>
          <p:nvPr/>
        </p:nvSpPr>
        <p:spPr>
          <a:xfrm>
            <a:off x="997527" y="4884003"/>
            <a:ext cx="8146472" cy="64008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7" name="Rectangle 36"/>
          <p:cNvSpPr/>
          <p:nvPr/>
        </p:nvSpPr>
        <p:spPr>
          <a:xfrm>
            <a:off x="997528" y="5596473"/>
            <a:ext cx="8146472" cy="640080"/>
          </a:xfrm>
          <a:prstGeom prst="rect">
            <a:avLst/>
          </a:prstGeom>
          <a:gradFill flip="none" rotWithShape="1">
            <a:gsLst>
              <a:gs pos="0">
                <a:schemeClr val="bg1">
                  <a:lumMod val="50000"/>
                </a:schemeClr>
              </a:gs>
              <a:gs pos="3400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9" name="Rectangle 38"/>
          <p:cNvSpPr/>
          <p:nvPr/>
        </p:nvSpPr>
        <p:spPr bwMode="auto">
          <a:xfrm rot="5400000">
            <a:off x="4965119" y="2668991"/>
            <a:ext cx="4400845" cy="2879892"/>
          </a:xfrm>
          <a:prstGeom prst="rect">
            <a:avLst/>
          </a:prstGeom>
          <a:gradFill rotWithShape="1">
            <a:gsLst>
              <a:gs pos="0">
                <a:srgbClr val="D9DDE2">
                  <a:lumMod val="90000"/>
                  <a:alpha val="20000"/>
                </a:srgbClr>
              </a:gs>
              <a:gs pos="100000">
                <a:srgbClr val="FFFFFF">
                  <a:alpha val="70000"/>
                </a:srgbClr>
              </a:gs>
            </a:gsLst>
            <a:lin ang="0" scaled="0"/>
          </a:gradFill>
          <a:ln w="9525" cap="flat" cmpd="sng" algn="ctr">
            <a:noFill/>
            <a:prstDash val="solid"/>
            <a:headEnd type="none" w="med" len="med"/>
            <a:tailEnd type="none" w="med" len="med"/>
          </a:ln>
          <a:effectLst/>
        </p:spPr>
        <p:txBody>
          <a:bodyPr vert="horz" wrap="square" lIns="228600" tIns="182880" rIns="91440" bIns="27432" numCol="1" rtlCol="0"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srgbClr val="266DB1">
                  <a:lumMod val="50000"/>
                </a:srgbClr>
              </a:solidFill>
              <a:effectLst/>
              <a:uLnTx/>
              <a:uFillTx/>
              <a:latin typeface="Segoe"/>
              <a:ea typeface="+mn-ea"/>
              <a:cs typeface="+mn-cs"/>
            </a:endParaRPr>
          </a:p>
        </p:txBody>
      </p:sp>
      <p:sp>
        <p:nvSpPr>
          <p:cNvPr id="35" name="Rectangle 34"/>
          <p:cNvSpPr/>
          <p:nvPr/>
        </p:nvSpPr>
        <p:spPr bwMode="auto">
          <a:xfrm rot="5400000">
            <a:off x="1790294" y="2645690"/>
            <a:ext cx="4401734" cy="2879892"/>
          </a:xfrm>
          <a:prstGeom prst="rect">
            <a:avLst/>
          </a:prstGeom>
          <a:gradFill rotWithShape="1">
            <a:gsLst>
              <a:gs pos="0">
                <a:srgbClr val="D9DDE2">
                  <a:lumMod val="90000"/>
                  <a:alpha val="20000"/>
                </a:srgbClr>
              </a:gs>
              <a:gs pos="100000">
                <a:srgbClr val="FFFFFF">
                  <a:alpha val="70000"/>
                </a:srgbClr>
              </a:gs>
            </a:gsLst>
            <a:lin ang="0" scaled="0"/>
          </a:gradFill>
          <a:ln w="9525" cap="flat" cmpd="sng" algn="ctr">
            <a:noFill/>
            <a:prstDash val="solid"/>
            <a:headEnd type="none" w="med" len="med"/>
            <a:tailEnd type="none" w="med" len="med"/>
          </a:ln>
          <a:effectLst/>
        </p:spPr>
        <p:txBody>
          <a:bodyPr vert="horz" wrap="square" lIns="228600" tIns="182880" rIns="91440" bIns="27432" numCol="1" rtlCol="0"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srgbClr val="266DB1">
                  <a:lumMod val="50000"/>
                </a:srgbClr>
              </a:solidFill>
              <a:effectLst/>
              <a:uLnTx/>
              <a:uFillTx/>
              <a:latin typeface="Segoe"/>
              <a:ea typeface="+mn-ea"/>
              <a:cs typeface="+mn-cs"/>
            </a:endParaRPr>
          </a:p>
        </p:txBody>
      </p:sp>
      <p:sp>
        <p:nvSpPr>
          <p:cNvPr id="21" name="Rectangle 20"/>
          <p:cNvSpPr/>
          <p:nvPr/>
        </p:nvSpPr>
        <p:spPr>
          <a:xfrm flipH="1">
            <a:off x="-2" y="2032869"/>
            <a:ext cx="973777" cy="640080"/>
          </a:xfrm>
          <a:prstGeom prst="rect">
            <a:avLst/>
          </a:prstGeom>
          <a:gradFill flip="none" rotWithShape="1">
            <a:gsLst>
              <a:gs pos="0">
                <a:schemeClr val="accent6">
                  <a:lumMod val="50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4" name="Title 3"/>
          <p:cNvSpPr>
            <a:spLocks noGrp="1"/>
          </p:cNvSpPr>
          <p:nvPr>
            <p:ph type="title"/>
          </p:nvPr>
        </p:nvSpPr>
        <p:spPr/>
        <p:txBody>
          <a:bodyPr>
            <a:normAutofit/>
          </a:bodyPr>
          <a:lstStyle/>
          <a:p>
            <a:r>
              <a:rPr lang="zh-CN" altLang="en-US" dirty="0" smtClean="0"/>
              <a:t>相关的</a:t>
            </a:r>
            <a:r>
              <a:rPr lang="en-US" altLang="zh-CN" dirty="0" smtClean="0"/>
              <a:t>LOB</a:t>
            </a:r>
            <a:r>
              <a:rPr lang="zh-CN" altLang="en-US" dirty="0" smtClean="0"/>
              <a:t>应用程序</a:t>
            </a:r>
            <a:r>
              <a:rPr lang="en-US" dirty="0" smtClean="0"/>
              <a:t/>
            </a:r>
            <a:br>
              <a:rPr lang="en-US" dirty="0" smtClean="0"/>
            </a:br>
            <a:r>
              <a:rPr lang="en-US" sz="2400" dirty="0" smtClean="0">
                <a:solidFill>
                  <a:schemeClr val="tx1">
                    <a:lumMod val="50000"/>
                    <a:lumOff val="50000"/>
                  </a:schemeClr>
                </a:solidFill>
              </a:rPr>
              <a:t>XRM</a:t>
            </a:r>
            <a:r>
              <a:rPr lang="zh-CN" altLang="en-US" sz="2400" dirty="0" smtClean="0">
                <a:solidFill>
                  <a:schemeClr val="tx1">
                    <a:lumMod val="50000"/>
                    <a:lumOff val="50000"/>
                  </a:schemeClr>
                </a:solidFill>
              </a:rPr>
              <a:t>最大的热点在于它可以进行快速的应用程序开发</a:t>
            </a:r>
            <a:endParaRPr lang="en-US" dirty="0">
              <a:solidFill>
                <a:schemeClr val="tx1">
                  <a:lumMod val="50000"/>
                  <a:lumOff val="50000"/>
                </a:schemeClr>
              </a:solidFill>
            </a:endParaRPr>
          </a:p>
        </p:txBody>
      </p:sp>
      <p:sp>
        <p:nvSpPr>
          <p:cNvPr id="17" name="Right Arrow 16"/>
          <p:cNvSpPr/>
          <p:nvPr/>
        </p:nvSpPr>
        <p:spPr bwMode="auto">
          <a:xfrm>
            <a:off x="4962861" y="7180246"/>
            <a:ext cx="300569" cy="640080"/>
          </a:xfrm>
          <a:prstGeom prst="rightArrow">
            <a:avLst/>
          </a:prstGeom>
          <a:noFill/>
          <a:ln>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 name="Rectangle 21"/>
          <p:cNvSpPr/>
          <p:nvPr/>
        </p:nvSpPr>
        <p:spPr bwMode="auto">
          <a:xfrm>
            <a:off x="973775" y="2030479"/>
            <a:ext cx="1591293" cy="64008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zh-CN" altLang="en-US" sz="2400" b="1" dirty="0" smtClean="0">
                <a:solidFill>
                  <a:schemeClr val="bg1"/>
                </a:solidFill>
                <a:latin typeface="Calibri" pitchFamily="34" charset="0"/>
              </a:rPr>
              <a:t>使用</a:t>
            </a:r>
            <a:endParaRPr lang="en-US" sz="2400" b="1" dirty="0" smtClean="0">
              <a:solidFill>
                <a:schemeClr val="bg1"/>
              </a:solidFill>
              <a:latin typeface="Calibri" pitchFamily="34" charset="0"/>
            </a:endParaRPr>
          </a:p>
        </p:txBody>
      </p:sp>
      <p:sp>
        <p:nvSpPr>
          <p:cNvPr id="24" name="Rectangle 23"/>
          <p:cNvSpPr/>
          <p:nvPr/>
        </p:nvSpPr>
        <p:spPr>
          <a:xfrm flipH="1">
            <a:off x="-1" y="2743409"/>
            <a:ext cx="973777" cy="640080"/>
          </a:xfrm>
          <a:prstGeom prst="rect">
            <a:avLst/>
          </a:prstGeom>
          <a:gradFill flip="none" rotWithShape="1">
            <a:gsLst>
              <a:gs pos="0">
                <a:schemeClr val="accent6">
                  <a:lumMod val="50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5" name="Rectangle 24"/>
          <p:cNvSpPr/>
          <p:nvPr/>
        </p:nvSpPr>
        <p:spPr bwMode="auto">
          <a:xfrm>
            <a:off x="973776" y="2741019"/>
            <a:ext cx="1591293" cy="64008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zh-CN" altLang="en-US" sz="2400" b="1" dirty="0" smtClean="0">
                <a:solidFill>
                  <a:schemeClr val="bg1"/>
                </a:solidFill>
                <a:latin typeface="Calibri" pitchFamily="34" charset="0"/>
              </a:rPr>
              <a:t>管理</a:t>
            </a:r>
            <a:endParaRPr lang="en-US" sz="2400" b="1" dirty="0" smtClean="0">
              <a:solidFill>
                <a:schemeClr val="bg1"/>
              </a:solidFill>
              <a:latin typeface="Calibri" pitchFamily="34" charset="0"/>
            </a:endParaRPr>
          </a:p>
        </p:txBody>
      </p:sp>
      <p:sp>
        <p:nvSpPr>
          <p:cNvPr id="27" name="Rectangle 26"/>
          <p:cNvSpPr/>
          <p:nvPr/>
        </p:nvSpPr>
        <p:spPr>
          <a:xfrm flipH="1">
            <a:off x="-1" y="3455927"/>
            <a:ext cx="973777" cy="640080"/>
          </a:xfrm>
          <a:prstGeom prst="rect">
            <a:avLst/>
          </a:prstGeom>
          <a:gradFill flip="none" rotWithShape="1">
            <a:gsLst>
              <a:gs pos="0">
                <a:schemeClr val="accent6">
                  <a:lumMod val="50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8" name="Rectangle 27"/>
          <p:cNvSpPr/>
          <p:nvPr/>
        </p:nvSpPr>
        <p:spPr bwMode="auto">
          <a:xfrm>
            <a:off x="973776" y="3453537"/>
            <a:ext cx="1591293" cy="64008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zh-CN" altLang="en-US" sz="2400" b="1" dirty="0" smtClean="0">
                <a:solidFill>
                  <a:schemeClr val="bg1"/>
                </a:solidFill>
                <a:latin typeface="Calibri" pitchFamily="34" charset="0"/>
              </a:rPr>
              <a:t>自动化</a:t>
            </a:r>
            <a:endParaRPr lang="en-US" sz="2400" b="1" dirty="0" smtClean="0">
              <a:solidFill>
                <a:schemeClr val="bg1"/>
              </a:solidFill>
              <a:latin typeface="Calibri" pitchFamily="34" charset="0"/>
            </a:endParaRPr>
          </a:p>
        </p:txBody>
      </p:sp>
      <p:sp>
        <p:nvSpPr>
          <p:cNvPr id="30" name="Rectangle 29"/>
          <p:cNvSpPr/>
          <p:nvPr/>
        </p:nvSpPr>
        <p:spPr>
          <a:xfrm flipH="1">
            <a:off x="0" y="4166467"/>
            <a:ext cx="973777" cy="640080"/>
          </a:xfrm>
          <a:prstGeom prst="rect">
            <a:avLst/>
          </a:prstGeom>
          <a:gradFill flip="none" rotWithShape="1">
            <a:gsLst>
              <a:gs pos="0">
                <a:schemeClr val="accent6">
                  <a:lumMod val="50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1" name="Rectangle 30"/>
          <p:cNvSpPr/>
          <p:nvPr/>
        </p:nvSpPr>
        <p:spPr bwMode="auto">
          <a:xfrm>
            <a:off x="973777" y="4164077"/>
            <a:ext cx="1591293" cy="64008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zh-CN" altLang="en-US" sz="2400" b="1" dirty="0" smtClean="0">
                <a:solidFill>
                  <a:schemeClr val="bg1"/>
                </a:solidFill>
                <a:latin typeface="Calibri" pitchFamily="34" charset="0"/>
              </a:rPr>
              <a:t>跟踪</a:t>
            </a:r>
            <a:endParaRPr lang="en-US" sz="2400" b="1" dirty="0" smtClean="0">
              <a:solidFill>
                <a:schemeClr val="bg1"/>
              </a:solidFill>
              <a:latin typeface="Calibri" pitchFamily="34" charset="0"/>
            </a:endParaRPr>
          </a:p>
        </p:txBody>
      </p:sp>
      <p:sp>
        <p:nvSpPr>
          <p:cNvPr id="33" name="Rectangle 32"/>
          <p:cNvSpPr/>
          <p:nvPr/>
        </p:nvSpPr>
        <p:spPr>
          <a:xfrm flipH="1">
            <a:off x="-1" y="4877006"/>
            <a:ext cx="973777" cy="640080"/>
          </a:xfrm>
          <a:prstGeom prst="rect">
            <a:avLst/>
          </a:prstGeom>
          <a:gradFill flip="none" rotWithShape="1">
            <a:gsLst>
              <a:gs pos="0">
                <a:schemeClr val="accent6">
                  <a:lumMod val="50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34" name="Rectangle 33"/>
          <p:cNvSpPr/>
          <p:nvPr/>
        </p:nvSpPr>
        <p:spPr bwMode="auto">
          <a:xfrm>
            <a:off x="973776" y="4874616"/>
            <a:ext cx="1591293" cy="64008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zh-CN" altLang="en-US" sz="2400" b="1" dirty="0" smtClean="0">
                <a:solidFill>
                  <a:schemeClr val="bg1"/>
                </a:solidFill>
                <a:latin typeface="Calibri" pitchFamily="34" charset="0"/>
              </a:rPr>
              <a:t>提供</a:t>
            </a:r>
            <a:endParaRPr lang="en-US" sz="2400" b="1" dirty="0" smtClean="0">
              <a:solidFill>
                <a:schemeClr val="bg1"/>
              </a:solidFill>
              <a:latin typeface="Calibri" pitchFamily="34" charset="0"/>
            </a:endParaRPr>
          </a:p>
        </p:txBody>
      </p:sp>
      <p:sp>
        <p:nvSpPr>
          <p:cNvPr id="36" name="Rectangle 35"/>
          <p:cNvSpPr/>
          <p:nvPr/>
        </p:nvSpPr>
        <p:spPr>
          <a:xfrm>
            <a:off x="2550376" y="1492877"/>
            <a:ext cx="2895600" cy="439388"/>
          </a:xfrm>
          <a:prstGeom prst="rect">
            <a:avLst/>
          </a:prstGeom>
          <a:gradFill flip="none" rotWithShape="1">
            <a:gsLst>
              <a:gs pos="0">
                <a:schemeClr val="tx1">
                  <a:lumMod val="65000"/>
                  <a:lumOff val="35000"/>
                </a:schemeClr>
              </a:gs>
              <a:gs pos="34000">
                <a:schemeClr val="bg1">
                  <a:lumMod val="50000"/>
                </a:schemeClr>
              </a:gs>
              <a:gs pos="100000">
                <a:schemeClr val="bg1">
                  <a:lumMod val="85000"/>
                </a:schemeClr>
              </a:gs>
            </a:gsLst>
            <a:lin ang="16200000" scaled="1"/>
            <a:tileRect/>
          </a:gradFill>
          <a:ln w="285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b="1" dirty="0" smtClean="0">
                <a:solidFill>
                  <a:schemeClr val="bg1"/>
                </a:solidFill>
              </a:rPr>
              <a:t>基准的定义</a:t>
            </a:r>
            <a:r>
              <a:rPr lang="en-US" b="1" dirty="0" smtClean="0">
                <a:solidFill>
                  <a:schemeClr val="bg1"/>
                </a:solidFill>
              </a:rPr>
              <a:t>(CRM)</a:t>
            </a:r>
            <a:endParaRPr lang="en-US" b="1" dirty="0">
              <a:solidFill>
                <a:schemeClr val="bg1"/>
              </a:solidFill>
            </a:endParaRPr>
          </a:p>
        </p:txBody>
      </p:sp>
      <p:sp>
        <p:nvSpPr>
          <p:cNvPr id="38" name="Rectangle 37"/>
          <p:cNvSpPr/>
          <p:nvPr/>
        </p:nvSpPr>
        <p:spPr>
          <a:xfrm>
            <a:off x="5730332" y="1492877"/>
            <a:ext cx="2895600" cy="439388"/>
          </a:xfrm>
          <a:prstGeom prst="rect">
            <a:avLst/>
          </a:prstGeom>
          <a:gradFill flip="none" rotWithShape="1">
            <a:gsLst>
              <a:gs pos="0">
                <a:schemeClr val="accent6">
                  <a:lumMod val="75000"/>
                </a:schemeClr>
              </a:gs>
              <a:gs pos="34000">
                <a:schemeClr val="accent6"/>
              </a:gs>
              <a:gs pos="80000">
                <a:schemeClr val="accent6">
                  <a:lumMod val="60000"/>
                  <a:lumOff val="40000"/>
                </a:schemeClr>
              </a:gs>
            </a:gsLst>
            <a:lin ang="16200000" scaled="1"/>
            <a:tileRect/>
          </a:gradFill>
          <a:ln w="285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XRM</a:t>
            </a:r>
            <a:endParaRPr lang="en-US" b="1" dirty="0"/>
          </a:p>
        </p:txBody>
      </p:sp>
      <p:sp>
        <p:nvSpPr>
          <p:cNvPr id="42" name="TextBox 41"/>
          <p:cNvSpPr txBox="1"/>
          <p:nvPr/>
        </p:nvSpPr>
        <p:spPr>
          <a:xfrm>
            <a:off x="2571736" y="2143116"/>
            <a:ext cx="286195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市场，销售，客户服务</a:t>
            </a:r>
            <a:endParaRPr lang="en-US" dirty="0">
              <a:solidFill>
                <a:schemeClr val="tx1">
                  <a:lumMod val="75000"/>
                  <a:lumOff val="25000"/>
                </a:schemeClr>
              </a:solidFill>
              <a:latin typeface="+mn-lt"/>
            </a:endParaRPr>
          </a:p>
        </p:txBody>
      </p:sp>
      <p:sp>
        <p:nvSpPr>
          <p:cNvPr id="43" name="TextBox 42"/>
          <p:cNvSpPr txBox="1"/>
          <p:nvPr/>
        </p:nvSpPr>
        <p:spPr>
          <a:xfrm>
            <a:off x="5723906" y="2156488"/>
            <a:ext cx="2873828" cy="369332"/>
          </a:xfrm>
          <a:prstGeom prst="rect">
            <a:avLst/>
          </a:prstGeom>
          <a:noFill/>
        </p:spPr>
        <p:txBody>
          <a:bodyPr wrap="square" rtlCol="0">
            <a:spAutoFit/>
          </a:bodyPr>
          <a:lstStyle/>
          <a:p>
            <a:pPr algn="ctr"/>
            <a:r>
              <a:rPr lang="en-US" dirty="0" smtClean="0">
                <a:solidFill>
                  <a:schemeClr val="accent6">
                    <a:lumMod val="75000"/>
                  </a:schemeClr>
                </a:solidFill>
                <a:latin typeface="+mn-lt"/>
              </a:rPr>
              <a:t>“</a:t>
            </a:r>
            <a:r>
              <a:rPr lang="zh-CN" altLang="en-US" dirty="0" smtClean="0">
                <a:solidFill>
                  <a:schemeClr val="accent6">
                    <a:lumMod val="75000"/>
                  </a:schemeClr>
                </a:solidFill>
                <a:latin typeface="+mn-lt"/>
              </a:rPr>
              <a:t>任何</a:t>
            </a:r>
            <a:r>
              <a:rPr lang="en-US" dirty="0" smtClean="0">
                <a:solidFill>
                  <a:schemeClr val="accent6">
                    <a:lumMod val="75000"/>
                  </a:schemeClr>
                </a:solidFill>
                <a:latin typeface="+mn-lt"/>
              </a:rPr>
              <a:t>” </a:t>
            </a:r>
            <a:endParaRPr lang="en-US" dirty="0">
              <a:solidFill>
                <a:schemeClr val="accent6">
                  <a:lumMod val="75000"/>
                </a:schemeClr>
              </a:solidFill>
              <a:latin typeface="+mn-lt"/>
            </a:endParaRPr>
          </a:p>
        </p:txBody>
      </p:sp>
      <p:sp>
        <p:nvSpPr>
          <p:cNvPr id="45" name="TextBox 44"/>
          <p:cNvSpPr txBox="1"/>
          <p:nvPr/>
        </p:nvSpPr>
        <p:spPr>
          <a:xfrm>
            <a:off x="2551216" y="2873425"/>
            <a:ext cx="286195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客户关系</a:t>
            </a:r>
            <a:endParaRPr lang="en-US" dirty="0">
              <a:solidFill>
                <a:schemeClr val="tx1">
                  <a:lumMod val="75000"/>
                  <a:lumOff val="25000"/>
                </a:schemeClr>
              </a:solidFill>
              <a:latin typeface="+mn-lt"/>
            </a:endParaRPr>
          </a:p>
        </p:txBody>
      </p:sp>
      <p:sp>
        <p:nvSpPr>
          <p:cNvPr id="46" name="TextBox 45"/>
          <p:cNvSpPr txBox="1"/>
          <p:nvPr/>
        </p:nvSpPr>
        <p:spPr>
          <a:xfrm>
            <a:off x="5721927" y="2831403"/>
            <a:ext cx="2873828" cy="369332"/>
          </a:xfrm>
          <a:prstGeom prst="rect">
            <a:avLst/>
          </a:prstGeom>
          <a:noFill/>
        </p:spPr>
        <p:txBody>
          <a:bodyPr wrap="square" rtlCol="0">
            <a:spAutoFit/>
          </a:bodyPr>
          <a:lstStyle/>
          <a:p>
            <a:pPr algn="ctr"/>
            <a:r>
              <a:rPr lang="en-US" dirty="0" smtClean="0">
                <a:solidFill>
                  <a:schemeClr val="accent6">
                    <a:lumMod val="75000"/>
                  </a:schemeClr>
                </a:solidFill>
                <a:latin typeface="+mn-lt"/>
              </a:rPr>
              <a:t>“</a:t>
            </a:r>
            <a:r>
              <a:rPr lang="zh-CN" altLang="en-US" dirty="0" smtClean="0">
                <a:solidFill>
                  <a:schemeClr val="accent6">
                    <a:lumMod val="75000"/>
                  </a:schemeClr>
                </a:solidFill>
                <a:latin typeface="+mn-lt"/>
              </a:rPr>
              <a:t>任何</a:t>
            </a:r>
            <a:r>
              <a:rPr lang="en-US" dirty="0" smtClean="0">
                <a:solidFill>
                  <a:schemeClr val="accent6">
                    <a:lumMod val="75000"/>
                  </a:schemeClr>
                </a:solidFill>
                <a:latin typeface="+mn-lt"/>
              </a:rPr>
              <a:t>” </a:t>
            </a:r>
            <a:r>
              <a:rPr lang="zh-CN" altLang="en-US" dirty="0" smtClean="0">
                <a:solidFill>
                  <a:schemeClr val="accent6">
                    <a:lumMod val="75000"/>
                  </a:schemeClr>
                </a:solidFill>
                <a:latin typeface="+mn-lt"/>
              </a:rPr>
              <a:t>关系</a:t>
            </a:r>
            <a:endParaRPr lang="en-US" dirty="0">
              <a:solidFill>
                <a:schemeClr val="accent6">
                  <a:lumMod val="75000"/>
                </a:schemeClr>
              </a:solidFill>
              <a:latin typeface="+mn-lt"/>
            </a:endParaRPr>
          </a:p>
        </p:txBody>
      </p:sp>
      <p:sp>
        <p:nvSpPr>
          <p:cNvPr id="47" name="TextBox 46"/>
          <p:cNvSpPr txBox="1"/>
          <p:nvPr/>
        </p:nvSpPr>
        <p:spPr>
          <a:xfrm>
            <a:off x="2571736" y="3571876"/>
            <a:ext cx="294947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市场，销售和服务业务流程</a:t>
            </a:r>
            <a:endParaRPr lang="en-US" dirty="0">
              <a:solidFill>
                <a:schemeClr val="tx1">
                  <a:lumMod val="75000"/>
                  <a:lumOff val="25000"/>
                </a:schemeClr>
              </a:solidFill>
              <a:latin typeface="+mn-lt"/>
            </a:endParaRPr>
          </a:p>
        </p:txBody>
      </p:sp>
      <p:sp>
        <p:nvSpPr>
          <p:cNvPr id="48" name="TextBox 47"/>
          <p:cNvSpPr txBox="1"/>
          <p:nvPr/>
        </p:nvSpPr>
        <p:spPr>
          <a:xfrm>
            <a:off x="5710051" y="3555797"/>
            <a:ext cx="2873828" cy="369332"/>
          </a:xfrm>
          <a:prstGeom prst="rect">
            <a:avLst/>
          </a:prstGeom>
          <a:noFill/>
        </p:spPr>
        <p:txBody>
          <a:bodyPr wrap="square" rtlCol="0">
            <a:spAutoFit/>
          </a:bodyPr>
          <a:lstStyle/>
          <a:p>
            <a:pPr algn="ctr"/>
            <a:r>
              <a:rPr lang="en-US" dirty="0" smtClean="0">
                <a:solidFill>
                  <a:schemeClr val="accent6">
                    <a:lumMod val="75000"/>
                  </a:schemeClr>
                </a:solidFill>
                <a:latin typeface="+mn-lt"/>
              </a:rPr>
              <a:t>“</a:t>
            </a:r>
            <a:r>
              <a:rPr lang="zh-CN" altLang="en-US" dirty="0" smtClean="0">
                <a:solidFill>
                  <a:schemeClr val="accent6">
                    <a:lumMod val="75000"/>
                  </a:schemeClr>
                </a:solidFill>
                <a:latin typeface="+mn-lt"/>
              </a:rPr>
              <a:t>任何</a:t>
            </a:r>
            <a:r>
              <a:rPr lang="en-US" dirty="0" smtClean="0">
                <a:solidFill>
                  <a:schemeClr val="accent6">
                    <a:lumMod val="75000"/>
                  </a:schemeClr>
                </a:solidFill>
                <a:latin typeface="+mn-lt"/>
              </a:rPr>
              <a:t>” </a:t>
            </a:r>
            <a:r>
              <a:rPr lang="zh-CN" altLang="en-US" dirty="0" smtClean="0">
                <a:solidFill>
                  <a:schemeClr val="accent6">
                    <a:lumMod val="75000"/>
                  </a:schemeClr>
                </a:solidFill>
                <a:latin typeface="+mn-lt"/>
              </a:rPr>
              <a:t>相关流程</a:t>
            </a:r>
            <a:endParaRPr lang="en-US" dirty="0">
              <a:solidFill>
                <a:schemeClr val="accent6">
                  <a:lumMod val="75000"/>
                </a:schemeClr>
              </a:solidFill>
              <a:latin typeface="+mn-lt"/>
            </a:endParaRPr>
          </a:p>
        </p:txBody>
      </p:sp>
      <p:sp>
        <p:nvSpPr>
          <p:cNvPr id="49" name="TextBox 48"/>
          <p:cNvSpPr txBox="1"/>
          <p:nvPr/>
        </p:nvSpPr>
        <p:spPr>
          <a:xfrm>
            <a:off x="2551215" y="4155960"/>
            <a:ext cx="2861952" cy="646331"/>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相关作用，活动，任务和</a:t>
            </a:r>
            <a:r>
              <a:rPr lang="en-US" altLang="zh-CN" dirty="0" smtClean="0">
                <a:solidFill>
                  <a:schemeClr val="tx1">
                    <a:lumMod val="75000"/>
                    <a:lumOff val="25000"/>
                  </a:schemeClr>
                </a:solidFill>
                <a:latin typeface="+mn-lt"/>
              </a:rPr>
              <a:t>360</a:t>
            </a:r>
            <a:r>
              <a:rPr lang="zh-CN" altLang="en-US" dirty="0" smtClean="0">
                <a:solidFill>
                  <a:schemeClr val="tx1">
                    <a:lumMod val="75000"/>
                    <a:lumOff val="25000"/>
                  </a:schemeClr>
                </a:solidFill>
              </a:rPr>
              <a:t>历史</a:t>
            </a:r>
            <a:endParaRPr lang="en-US" dirty="0">
              <a:solidFill>
                <a:schemeClr val="tx1">
                  <a:lumMod val="75000"/>
                  <a:lumOff val="25000"/>
                </a:schemeClr>
              </a:solidFill>
              <a:latin typeface="+mn-lt"/>
            </a:endParaRPr>
          </a:p>
        </p:txBody>
      </p:sp>
      <p:sp>
        <p:nvSpPr>
          <p:cNvPr id="50" name="TextBox 49"/>
          <p:cNvSpPr txBox="1"/>
          <p:nvPr/>
        </p:nvSpPr>
        <p:spPr>
          <a:xfrm>
            <a:off x="5721926" y="4173314"/>
            <a:ext cx="2873828" cy="923330"/>
          </a:xfrm>
          <a:prstGeom prst="rect">
            <a:avLst/>
          </a:prstGeom>
          <a:noFill/>
        </p:spPr>
        <p:txBody>
          <a:bodyPr wrap="square" rtlCol="0">
            <a:spAutoFit/>
          </a:bodyPr>
          <a:lstStyle/>
          <a:p>
            <a:pPr algn="ctr"/>
            <a:r>
              <a:rPr lang="zh-CN" altLang="en-US" dirty="0" smtClean="0">
                <a:solidFill>
                  <a:schemeClr val="accent6">
                    <a:lumMod val="75000"/>
                  </a:schemeClr>
                </a:solidFill>
              </a:rPr>
              <a:t>相关作用，活动，任务和</a:t>
            </a:r>
            <a:r>
              <a:rPr lang="en-US" altLang="zh-CN" dirty="0" smtClean="0">
                <a:solidFill>
                  <a:schemeClr val="accent6">
                    <a:lumMod val="75000"/>
                  </a:schemeClr>
                </a:solidFill>
              </a:rPr>
              <a:t>“X”</a:t>
            </a:r>
            <a:r>
              <a:rPr lang="zh-CN" altLang="en-US" dirty="0" smtClean="0">
                <a:solidFill>
                  <a:schemeClr val="accent6">
                    <a:lumMod val="75000"/>
                  </a:schemeClr>
                </a:solidFill>
              </a:rPr>
              <a:t>的</a:t>
            </a:r>
            <a:r>
              <a:rPr lang="en-US" altLang="zh-CN" dirty="0" smtClean="0">
                <a:solidFill>
                  <a:schemeClr val="accent6">
                    <a:lumMod val="75000"/>
                  </a:schemeClr>
                </a:solidFill>
              </a:rPr>
              <a:t>360</a:t>
            </a:r>
            <a:r>
              <a:rPr lang="zh-CN" altLang="en-US" dirty="0" smtClean="0">
                <a:solidFill>
                  <a:schemeClr val="accent6">
                    <a:lumMod val="75000"/>
                  </a:schemeClr>
                </a:solidFill>
              </a:rPr>
              <a:t>历史</a:t>
            </a:r>
          </a:p>
          <a:p>
            <a:pPr algn="ctr"/>
            <a:endParaRPr lang="en-US" dirty="0">
              <a:solidFill>
                <a:schemeClr val="accent6">
                  <a:lumMod val="75000"/>
                </a:schemeClr>
              </a:solidFill>
              <a:latin typeface="+mn-lt"/>
            </a:endParaRPr>
          </a:p>
        </p:txBody>
      </p:sp>
      <p:sp>
        <p:nvSpPr>
          <p:cNvPr id="51" name="TextBox 50"/>
          <p:cNvSpPr txBox="1"/>
          <p:nvPr/>
        </p:nvSpPr>
        <p:spPr>
          <a:xfrm>
            <a:off x="2551216" y="4999108"/>
            <a:ext cx="286195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mn-lt"/>
              </a:rPr>
              <a:t>客户</a:t>
            </a:r>
            <a:r>
              <a:rPr lang="en-US" dirty="0" smtClean="0">
                <a:solidFill>
                  <a:schemeClr val="tx1">
                    <a:lumMod val="75000"/>
                    <a:lumOff val="25000"/>
                  </a:schemeClr>
                </a:solidFill>
                <a:latin typeface="+mn-lt"/>
              </a:rPr>
              <a:t>-</a:t>
            </a:r>
            <a:r>
              <a:rPr lang="zh-CN" altLang="en-US" dirty="0" smtClean="0">
                <a:solidFill>
                  <a:schemeClr val="tx1">
                    <a:lumMod val="75000"/>
                    <a:lumOff val="25000"/>
                  </a:schemeClr>
                </a:solidFill>
                <a:latin typeface="+mn-lt"/>
              </a:rPr>
              <a:t>中心的分析</a:t>
            </a:r>
            <a:endParaRPr lang="en-US" dirty="0">
              <a:solidFill>
                <a:schemeClr val="tx1">
                  <a:lumMod val="75000"/>
                  <a:lumOff val="25000"/>
                </a:schemeClr>
              </a:solidFill>
              <a:latin typeface="+mn-lt"/>
            </a:endParaRPr>
          </a:p>
        </p:txBody>
      </p:sp>
      <p:sp>
        <p:nvSpPr>
          <p:cNvPr id="52" name="TextBox 51"/>
          <p:cNvSpPr txBox="1"/>
          <p:nvPr/>
        </p:nvSpPr>
        <p:spPr>
          <a:xfrm>
            <a:off x="5710052" y="4980836"/>
            <a:ext cx="2873828" cy="369332"/>
          </a:xfrm>
          <a:prstGeom prst="rect">
            <a:avLst/>
          </a:prstGeom>
          <a:noFill/>
        </p:spPr>
        <p:txBody>
          <a:bodyPr wrap="square" rtlCol="0">
            <a:spAutoFit/>
          </a:bodyPr>
          <a:lstStyle/>
          <a:p>
            <a:pPr algn="ctr"/>
            <a:r>
              <a:rPr lang="en-US" dirty="0" smtClean="0">
                <a:solidFill>
                  <a:schemeClr val="accent6">
                    <a:lumMod val="75000"/>
                  </a:schemeClr>
                </a:solidFill>
                <a:latin typeface="+mn-lt"/>
              </a:rPr>
              <a:t>“</a:t>
            </a:r>
            <a:r>
              <a:rPr lang="zh-CN" altLang="en-US" dirty="0" smtClean="0">
                <a:solidFill>
                  <a:schemeClr val="accent6">
                    <a:lumMod val="75000"/>
                  </a:schemeClr>
                </a:solidFill>
                <a:latin typeface="+mn-lt"/>
              </a:rPr>
              <a:t>任何</a:t>
            </a:r>
            <a:r>
              <a:rPr lang="en-US" dirty="0" smtClean="0">
                <a:solidFill>
                  <a:schemeClr val="accent6">
                    <a:lumMod val="75000"/>
                  </a:schemeClr>
                </a:solidFill>
                <a:latin typeface="+mn-lt"/>
              </a:rPr>
              <a:t>”-</a:t>
            </a:r>
            <a:r>
              <a:rPr lang="zh-CN" altLang="en-US" dirty="0" smtClean="0">
                <a:solidFill>
                  <a:schemeClr val="accent6">
                    <a:lumMod val="75000"/>
                  </a:schemeClr>
                </a:solidFill>
                <a:latin typeface="+mn-lt"/>
              </a:rPr>
              <a:t>中心的分析</a:t>
            </a:r>
            <a:endParaRPr lang="en-US" dirty="0">
              <a:solidFill>
                <a:schemeClr val="accent6">
                  <a:lumMod val="75000"/>
                </a:schemeClr>
              </a:solidFill>
              <a:latin typeface="+mn-lt"/>
            </a:endParaRPr>
          </a:p>
        </p:txBody>
      </p:sp>
      <p:sp>
        <p:nvSpPr>
          <p:cNvPr id="53" name="TextBox 52"/>
          <p:cNvSpPr txBox="1"/>
          <p:nvPr/>
        </p:nvSpPr>
        <p:spPr>
          <a:xfrm>
            <a:off x="5783283" y="1195994"/>
            <a:ext cx="2814452" cy="276999"/>
          </a:xfrm>
          <a:prstGeom prst="rect">
            <a:avLst/>
          </a:prstGeom>
          <a:noFill/>
        </p:spPr>
        <p:txBody>
          <a:bodyPr wrap="square" rtlCol="0">
            <a:spAutoFit/>
          </a:bodyPr>
          <a:lstStyle/>
          <a:p>
            <a:pPr algn="r"/>
            <a:r>
              <a:rPr lang="en-US" sz="1200" dirty="0" smtClean="0">
                <a:solidFill>
                  <a:schemeClr val="accent6">
                    <a:lumMod val="75000"/>
                  </a:schemeClr>
                </a:solidFill>
                <a:latin typeface="+mn-lt"/>
              </a:rPr>
              <a:t>X = </a:t>
            </a:r>
            <a:r>
              <a:rPr lang="zh-CN" altLang="en-US" sz="1200" dirty="0" smtClean="0">
                <a:solidFill>
                  <a:schemeClr val="accent6">
                    <a:lumMod val="75000"/>
                  </a:schemeClr>
                </a:solidFill>
                <a:latin typeface="+mn-lt"/>
              </a:rPr>
              <a:t>任何</a:t>
            </a:r>
            <a:endParaRPr lang="en-US" sz="1200" dirty="0" smtClean="0">
              <a:solidFill>
                <a:schemeClr val="accent6">
                  <a:lumMod val="75000"/>
                </a:schemeClr>
              </a:solidFill>
              <a:latin typeface="+mn-lt"/>
            </a:endParaRPr>
          </a:p>
        </p:txBody>
      </p:sp>
      <p:sp>
        <p:nvSpPr>
          <p:cNvPr id="54" name="TextBox 53"/>
          <p:cNvSpPr txBox="1"/>
          <p:nvPr/>
        </p:nvSpPr>
        <p:spPr>
          <a:xfrm>
            <a:off x="2622468" y="1194014"/>
            <a:ext cx="2814452" cy="276999"/>
          </a:xfrm>
          <a:prstGeom prst="rect">
            <a:avLst/>
          </a:prstGeom>
          <a:noFill/>
        </p:spPr>
        <p:txBody>
          <a:bodyPr wrap="square" rtlCol="0">
            <a:spAutoFit/>
          </a:bodyPr>
          <a:lstStyle/>
          <a:p>
            <a:pPr algn="r"/>
            <a:r>
              <a:rPr lang="en-US" sz="1200" dirty="0" smtClean="0">
                <a:solidFill>
                  <a:schemeClr val="tx1">
                    <a:lumMod val="50000"/>
                    <a:lumOff val="50000"/>
                  </a:schemeClr>
                </a:solidFill>
                <a:latin typeface="+mn-lt"/>
              </a:rPr>
              <a:t>C = </a:t>
            </a:r>
            <a:r>
              <a:rPr lang="zh-CN" altLang="en-US" sz="1200" dirty="0" smtClean="0">
                <a:solidFill>
                  <a:schemeClr val="tx1">
                    <a:lumMod val="50000"/>
                    <a:lumOff val="50000"/>
                  </a:schemeClr>
                </a:solidFill>
                <a:latin typeface="+mn-lt"/>
              </a:rPr>
              <a:t>客户</a:t>
            </a:r>
            <a:endParaRPr lang="en-US" sz="1200" dirty="0" smtClean="0">
              <a:solidFill>
                <a:schemeClr val="tx1">
                  <a:lumMod val="50000"/>
                  <a:lumOff val="50000"/>
                </a:schemeClr>
              </a:solidFill>
              <a:latin typeface="+mn-lt"/>
            </a:endParaRPr>
          </a:p>
        </p:txBody>
      </p:sp>
      <p:sp>
        <p:nvSpPr>
          <p:cNvPr id="40" name="Rectangle 39"/>
          <p:cNvSpPr/>
          <p:nvPr/>
        </p:nvSpPr>
        <p:spPr>
          <a:xfrm flipH="1">
            <a:off x="0" y="5589476"/>
            <a:ext cx="973777" cy="640080"/>
          </a:xfrm>
          <a:prstGeom prst="rect">
            <a:avLst/>
          </a:prstGeom>
          <a:gradFill flip="none" rotWithShape="1">
            <a:gsLst>
              <a:gs pos="0">
                <a:schemeClr val="accent6">
                  <a:lumMod val="50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41" name="Rectangle 40"/>
          <p:cNvSpPr/>
          <p:nvPr/>
        </p:nvSpPr>
        <p:spPr bwMode="auto">
          <a:xfrm>
            <a:off x="973777" y="5587086"/>
            <a:ext cx="1591293" cy="64008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zh-CN" altLang="en-US" sz="2400" b="1" dirty="0" smtClean="0">
                <a:solidFill>
                  <a:schemeClr val="bg1"/>
                </a:solidFill>
                <a:latin typeface="Calibri" pitchFamily="34" charset="0"/>
              </a:rPr>
              <a:t>集成</a:t>
            </a:r>
            <a:endParaRPr lang="en-US" sz="2400" b="1" dirty="0" smtClean="0">
              <a:solidFill>
                <a:schemeClr val="bg1"/>
              </a:solidFill>
              <a:latin typeface="Calibri" pitchFamily="34" charset="0"/>
            </a:endParaRPr>
          </a:p>
        </p:txBody>
      </p:sp>
      <p:sp>
        <p:nvSpPr>
          <p:cNvPr id="44" name="TextBox 43"/>
          <p:cNvSpPr txBox="1"/>
          <p:nvPr/>
        </p:nvSpPr>
        <p:spPr>
          <a:xfrm>
            <a:off x="2551217" y="5711578"/>
            <a:ext cx="2861952"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n-lt"/>
              </a:rPr>
              <a:t>ERP </a:t>
            </a:r>
            <a:r>
              <a:rPr lang="zh-CN" altLang="en-US" dirty="0" smtClean="0">
                <a:solidFill>
                  <a:schemeClr val="tx1">
                    <a:lumMod val="75000"/>
                    <a:lumOff val="25000"/>
                  </a:schemeClr>
                </a:solidFill>
                <a:latin typeface="+mn-lt"/>
              </a:rPr>
              <a:t>应用</a:t>
            </a:r>
            <a:endParaRPr lang="en-US" dirty="0">
              <a:solidFill>
                <a:schemeClr val="tx1">
                  <a:lumMod val="75000"/>
                  <a:lumOff val="25000"/>
                </a:schemeClr>
              </a:solidFill>
              <a:latin typeface="+mn-lt"/>
            </a:endParaRPr>
          </a:p>
        </p:txBody>
      </p:sp>
      <p:sp>
        <p:nvSpPr>
          <p:cNvPr id="55" name="TextBox 54"/>
          <p:cNvSpPr txBox="1"/>
          <p:nvPr/>
        </p:nvSpPr>
        <p:spPr>
          <a:xfrm>
            <a:off x="5710053" y="5693306"/>
            <a:ext cx="2873828" cy="369332"/>
          </a:xfrm>
          <a:prstGeom prst="rect">
            <a:avLst/>
          </a:prstGeom>
          <a:noFill/>
        </p:spPr>
        <p:txBody>
          <a:bodyPr wrap="square" rtlCol="0">
            <a:spAutoFit/>
          </a:bodyPr>
          <a:lstStyle/>
          <a:p>
            <a:pPr algn="ctr"/>
            <a:r>
              <a:rPr lang="en-US" dirty="0" smtClean="0">
                <a:solidFill>
                  <a:schemeClr val="accent6">
                    <a:lumMod val="75000"/>
                  </a:schemeClr>
                </a:solidFill>
                <a:latin typeface="+mn-lt"/>
              </a:rPr>
              <a:t>ERP </a:t>
            </a:r>
            <a:r>
              <a:rPr lang="zh-CN" altLang="en-US" dirty="0" smtClean="0">
                <a:solidFill>
                  <a:schemeClr val="accent6">
                    <a:lumMod val="75000"/>
                  </a:schemeClr>
                </a:solidFill>
                <a:latin typeface="+mn-lt"/>
              </a:rPr>
              <a:t>和</a:t>
            </a:r>
            <a:r>
              <a:rPr lang="en-US" dirty="0" smtClean="0">
                <a:solidFill>
                  <a:schemeClr val="accent6">
                    <a:lumMod val="75000"/>
                  </a:schemeClr>
                </a:solidFill>
                <a:latin typeface="+mn-lt"/>
              </a:rPr>
              <a:t> CRM </a:t>
            </a:r>
            <a:r>
              <a:rPr lang="zh-CN" altLang="en-US" dirty="0" smtClean="0">
                <a:solidFill>
                  <a:schemeClr val="accent6">
                    <a:lumMod val="75000"/>
                  </a:schemeClr>
                </a:solidFill>
                <a:latin typeface="+mn-lt"/>
              </a:rPr>
              <a:t>应用</a:t>
            </a:r>
            <a:r>
              <a:rPr lang="en-US" dirty="0" smtClean="0">
                <a:solidFill>
                  <a:schemeClr val="accent6">
                    <a:lumMod val="75000"/>
                  </a:schemeClr>
                </a:solidFill>
                <a:latin typeface="+mn-lt"/>
              </a:rPr>
              <a:t> </a:t>
            </a:r>
            <a:endParaRPr lang="en-US" dirty="0">
              <a:solidFill>
                <a:schemeClr val="accent6">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22" presetClass="entr" presetSubtype="1"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1000"/>
                                        <p:tgtEl>
                                          <p:spTgt spid="3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up)">
                                      <p:cBhvr>
                                        <p:cTn id="31" dur="500"/>
                                        <p:tgtEl>
                                          <p:spTgt spid="51"/>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22" presetClass="entr" presetSubtype="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up)">
                                      <p:cBhvr>
                                        <p:cTn id="44" dur="500"/>
                                        <p:tgtEl>
                                          <p:spTgt spid="39"/>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up)">
                                      <p:cBhvr>
                                        <p:cTn id="52" dur="500"/>
                                        <p:tgtEl>
                                          <p:spTgt spid="46"/>
                                        </p:tgtEl>
                                      </p:cBhvr>
                                    </p:animEffect>
                                  </p:childTnLst>
                                </p:cTn>
                              </p:par>
                            </p:childTnLst>
                          </p:cTn>
                        </p:par>
                        <p:par>
                          <p:cTn id="53" fill="hold">
                            <p:stCondLst>
                              <p:cond delay="1500"/>
                            </p:stCondLst>
                            <p:childTnLst>
                              <p:par>
                                <p:cTn id="54" presetID="22" presetClass="entr" presetSubtype="1"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up)">
                                      <p:cBhvr>
                                        <p:cTn id="56" dur="500"/>
                                        <p:tgtEl>
                                          <p:spTgt spid="48"/>
                                        </p:tgtEl>
                                      </p:cBhvr>
                                    </p:animEffect>
                                  </p:childTnLst>
                                </p:cTn>
                              </p:par>
                            </p:childTnLst>
                          </p:cTn>
                        </p:par>
                        <p:par>
                          <p:cTn id="57" fill="hold">
                            <p:stCondLst>
                              <p:cond delay="2000"/>
                            </p:stCondLst>
                            <p:childTnLst>
                              <p:par>
                                <p:cTn id="58" presetID="22" presetClass="entr" presetSubtype="1"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up)">
                                      <p:cBhvr>
                                        <p:cTn id="64" dur="500"/>
                                        <p:tgtEl>
                                          <p:spTgt spid="52"/>
                                        </p:tgtEl>
                                      </p:cBhvr>
                                    </p:animEffect>
                                  </p:childTnLst>
                                </p:cTn>
                              </p:par>
                            </p:childTnLst>
                          </p:cTn>
                        </p:par>
                        <p:par>
                          <p:cTn id="65" fill="hold">
                            <p:stCondLst>
                              <p:cond delay="300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6" grpId="0" animBg="1"/>
      <p:bldP spid="38" grpId="0" animBg="1"/>
      <p:bldP spid="42" grpId="0"/>
      <p:bldP spid="43" grpId="0"/>
      <p:bldP spid="45" grpId="0"/>
      <p:bldP spid="46" grpId="0"/>
      <p:bldP spid="47" grpId="0"/>
      <p:bldP spid="48" grpId="0"/>
      <p:bldP spid="49" grpId="0"/>
      <p:bldP spid="50" grpId="0"/>
      <p:bldP spid="51" grpId="0"/>
      <p:bldP spid="52" grpId="0"/>
      <p:bldP spid="53" grpId="0"/>
      <p:bldP spid="54" grpId="0"/>
      <p:bldP spid="4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295399"/>
            <a:ext cx="9144000" cy="1371600"/>
          </a:xfrm>
          <a:prstGeom prst="rect">
            <a:avLst/>
          </a:prstGeom>
          <a:gradFill flip="none" rotWithShape="1">
            <a:gsLst>
              <a:gs pos="5000">
                <a:schemeClr val="bg1"/>
              </a:gs>
              <a:gs pos="50000">
                <a:schemeClr val="accent6"/>
              </a:gs>
              <a:gs pos="9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600"/>
              </a:lnSpc>
              <a:spcBef>
                <a:spcPts val="0"/>
              </a:spcBef>
              <a:spcAft>
                <a:spcPts val="0"/>
              </a:spcAft>
              <a:defRPr/>
            </a:pPr>
            <a:r>
              <a:rPr lang="zh-CN" altLang="en-US" sz="2800" b="1" dirty="0" smtClean="0">
                <a:solidFill>
                  <a:schemeClr val="tx1"/>
                </a:solidFill>
                <a:latin typeface="Calibri" pitchFamily="34" charset="0"/>
              </a:rPr>
              <a:t>适合您的员工</a:t>
            </a:r>
            <a:endParaRPr lang="en-US" sz="2800" b="1" dirty="0" smtClean="0">
              <a:solidFill>
                <a:schemeClr val="bg1"/>
              </a:solidFill>
              <a:latin typeface="Calibri" pitchFamily="34" charset="0"/>
            </a:endParaRPr>
          </a:p>
          <a:p>
            <a:pPr algn="ctr" fontAlgn="auto">
              <a:lnSpc>
                <a:spcPts val="2600"/>
              </a:lnSpc>
              <a:spcBef>
                <a:spcPts val="0"/>
              </a:spcBef>
              <a:spcAft>
                <a:spcPts val="0"/>
              </a:spcAft>
              <a:defRPr/>
            </a:pPr>
            <a:r>
              <a:rPr lang="zh-CN" altLang="en-US" sz="2000" dirty="0" smtClean="0">
                <a:solidFill>
                  <a:schemeClr val="tx1"/>
                </a:solidFill>
                <a:latin typeface="Calibri" pitchFamily="34" charset="0"/>
              </a:rPr>
              <a:t>对每一个用户角色都非常易用</a:t>
            </a:r>
          </a:p>
        </p:txBody>
      </p:sp>
      <p:sp>
        <p:nvSpPr>
          <p:cNvPr id="2" name="Title 1"/>
          <p:cNvSpPr>
            <a:spLocks noGrp="1"/>
          </p:cNvSpPr>
          <p:nvPr>
            <p:ph type="title"/>
          </p:nvPr>
        </p:nvSpPr>
        <p:spPr/>
        <p:txBody>
          <a:bodyPr>
            <a:normAutofit/>
          </a:bodyPr>
          <a:lstStyle/>
          <a:p>
            <a:r>
              <a:rPr lang="zh-CN" altLang="en-US" dirty="0" smtClean="0"/>
              <a:t>适合</a:t>
            </a:r>
            <a:r>
              <a:rPr lang="en-US" dirty="0" smtClean="0"/>
              <a:t>XRM</a:t>
            </a:r>
            <a:r>
              <a:rPr lang="zh-CN" altLang="en-US" dirty="0" smtClean="0"/>
              <a:t>的应用</a:t>
            </a:r>
            <a:r>
              <a:rPr lang="en-US" dirty="0" smtClean="0"/>
              <a:t> </a:t>
            </a:r>
            <a:br>
              <a:rPr lang="en-US" dirty="0" smtClean="0"/>
            </a:br>
            <a:r>
              <a:rPr lang="zh-CN" altLang="en-US" sz="2700" dirty="0" smtClean="0"/>
              <a:t>平台的灵活性能够确保您构建的每个应用程序均适用</a:t>
            </a:r>
            <a:endParaRPr lang="en-US" sz="2400" b="1" i="1" dirty="0">
              <a:solidFill>
                <a:schemeClr val="tx1">
                  <a:lumMod val="50000"/>
                  <a:lumOff val="50000"/>
                </a:schemeClr>
              </a:solidFill>
            </a:endParaRPr>
          </a:p>
        </p:txBody>
      </p:sp>
      <p:sp>
        <p:nvSpPr>
          <p:cNvPr id="21" name="Rectangle 20"/>
          <p:cNvSpPr/>
          <p:nvPr/>
        </p:nvSpPr>
        <p:spPr>
          <a:xfrm>
            <a:off x="0" y="3000174"/>
            <a:ext cx="9144000" cy="1371600"/>
          </a:xfrm>
          <a:prstGeom prst="rect">
            <a:avLst/>
          </a:prstGeom>
          <a:gradFill flip="none" rotWithShape="1">
            <a:gsLst>
              <a:gs pos="5000">
                <a:schemeClr val="bg1"/>
              </a:gs>
              <a:gs pos="50000">
                <a:schemeClr val="accent6"/>
              </a:gs>
              <a:gs pos="9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600"/>
              </a:lnSpc>
              <a:spcBef>
                <a:spcPts val="0"/>
              </a:spcBef>
              <a:spcAft>
                <a:spcPts val="0"/>
              </a:spcAft>
              <a:defRPr/>
            </a:pPr>
            <a:r>
              <a:rPr lang="zh-CN" altLang="en-US" sz="2800" b="1" dirty="0" smtClean="0">
                <a:solidFill>
                  <a:schemeClr val="tx1"/>
                </a:solidFill>
                <a:latin typeface="Calibri" pitchFamily="34" charset="0"/>
              </a:rPr>
              <a:t>适合您的业务</a:t>
            </a:r>
            <a:endParaRPr lang="en-US" sz="2800" b="1" dirty="0" smtClean="0">
              <a:solidFill>
                <a:schemeClr val="bg1"/>
              </a:solidFill>
              <a:latin typeface="Calibri" pitchFamily="34" charset="0"/>
            </a:endParaRPr>
          </a:p>
          <a:p>
            <a:pPr algn="ctr" fontAlgn="auto">
              <a:lnSpc>
                <a:spcPts val="2600"/>
              </a:lnSpc>
              <a:spcBef>
                <a:spcPts val="0"/>
              </a:spcBef>
              <a:spcAft>
                <a:spcPts val="0"/>
              </a:spcAft>
              <a:defRPr/>
            </a:pPr>
            <a:r>
              <a:rPr lang="zh-CN" altLang="en-US" sz="2000" dirty="0" smtClean="0">
                <a:solidFill>
                  <a:schemeClr val="tx1"/>
                </a:solidFill>
                <a:latin typeface="Calibri" pitchFamily="34" charset="0"/>
              </a:rPr>
              <a:t>按照你的业务流程快速灵活定制</a:t>
            </a:r>
          </a:p>
        </p:txBody>
      </p:sp>
      <p:sp>
        <p:nvSpPr>
          <p:cNvPr id="22" name="Rectangle 21"/>
          <p:cNvSpPr/>
          <p:nvPr/>
        </p:nvSpPr>
        <p:spPr>
          <a:xfrm>
            <a:off x="0" y="4693035"/>
            <a:ext cx="9144000" cy="1371600"/>
          </a:xfrm>
          <a:prstGeom prst="rect">
            <a:avLst/>
          </a:prstGeom>
          <a:gradFill flip="none" rotWithShape="1">
            <a:gsLst>
              <a:gs pos="5000">
                <a:schemeClr val="bg1"/>
              </a:gs>
              <a:gs pos="50000">
                <a:schemeClr val="accent6"/>
              </a:gs>
              <a:gs pos="9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solidFill>
                  <a:schemeClr val="tx1"/>
                </a:solidFill>
                <a:latin typeface="Calibri" pitchFamily="34" charset="0"/>
              </a:rPr>
              <a:t>适合您的环境</a:t>
            </a:r>
            <a:endParaRPr lang="en-US" sz="2800" b="1" dirty="0" smtClean="0">
              <a:solidFill>
                <a:schemeClr val="bg1"/>
              </a:solidFill>
              <a:latin typeface="Calibri" pitchFamily="34" charset="0"/>
            </a:endParaRPr>
          </a:p>
          <a:p>
            <a:pPr algn="ctr" fontAlgn="auto">
              <a:spcBef>
                <a:spcPts val="0"/>
              </a:spcBef>
              <a:spcAft>
                <a:spcPts val="0"/>
              </a:spcAft>
              <a:defRPr/>
            </a:pPr>
            <a:r>
              <a:rPr lang="zh-CN" altLang="en-US" sz="2000" dirty="0" smtClean="0">
                <a:solidFill>
                  <a:schemeClr val="tx1"/>
                </a:solidFill>
                <a:latin typeface="Calibri" pitchFamily="34" charset="0"/>
              </a:rPr>
              <a:t>快速部署并与你的现有系统集成</a:t>
            </a:r>
          </a:p>
        </p:txBody>
      </p:sp>
      <p:pic>
        <p:nvPicPr>
          <p:cNvPr id="14" name="Picture 18" descr="workflow.png"/>
          <p:cNvPicPr>
            <a:picLocks noChangeAspect="1"/>
          </p:cNvPicPr>
          <p:nvPr/>
        </p:nvPicPr>
        <p:blipFill>
          <a:blip r:embed="rId3" cstate="screen"/>
          <a:srcRect/>
          <a:stretch>
            <a:fillRect/>
          </a:stretch>
        </p:blipFill>
        <p:spPr bwMode="auto">
          <a:xfrm>
            <a:off x="1040922" y="3282471"/>
            <a:ext cx="1077166" cy="8654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14"/>
          <p:cNvPicPr>
            <a:picLocks noChangeAspect="1" noChangeArrowheads="1"/>
          </p:cNvPicPr>
          <p:nvPr/>
        </p:nvPicPr>
        <p:blipFill>
          <a:blip r:embed="rId4" cstate="screen"/>
          <a:srcRect/>
          <a:stretch>
            <a:fillRect/>
          </a:stretch>
        </p:blipFill>
        <p:spPr bwMode="auto">
          <a:xfrm>
            <a:off x="1119806" y="4928173"/>
            <a:ext cx="930584" cy="916036"/>
          </a:xfrm>
          <a:prstGeom prst="rect">
            <a:avLst/>
          </a:prstGeom>
          <a:noFill/>
          <a:ln w="9525">
            <a:noFill/>
            <a:miter lim="800000"/>
            <a:headEnd/>
            <a:tailEnd/>
          </a:ln>
          <a:effectLst/>
        </p:spPr>
      </p:pic>
      <p:pic>
        <p:nvPicPr>
          <p:cNvPr id="16" name="Picture 2" descr="C:\Users\bryann\Documents\!My Microsoft\Content\Icon Library\LittlePeople\LittlePeopleIcons\LittlePeopleIcons\PNG\1.png"/>
          <p:cNvPicPr>
            <a:picLocks noChangeAspect="1" noChangeArrowheads="1"/>
          </p:cNvPicPr>
          <p:nvPr/>
        </p:nvPicPr>
        <p:blipFill>
          <a:blip r:embed="rId5" cstate="screen"/>
          <a:srcRect/>
          <a:stretch>
            <a:fillRect/>
          </a:stretch>
        </p:blipFill>
        <p:spPr bwMode="auto">
          <a:xfrm>
            <a:off x="1513002" y="1413829"/>
            <a:ext cx="528320" cy="1188720"/>
          </a:xfrm>
          <a:prstGeom prst="rect">
            <a:avLst/>
          </a:prstGeom>
          <a:noFill/>
        </p:spPr>
      </p:pic>
      <p:pic>
        <p:nvPicPr>
          <p:cNvPr id="17" name="Picture 3" descr="C:\Users\bryann\Documents\!My Microsoft\Content\Icon Library\LittlePeople\LittlePeopleIcons\LittlePeopleIcons\PNG\2.png"/>
          <p:cNvPicPr>
            <a:picLocks noChangeAspect="1" noChangeArrowheads="1"/>
          </p:cNvPicPr>
          <p:nvPr/>
        </p:nvPicPr>
        <p:blipFill>
          <a:blip r:embed="rId6" cstate="screen"/>
          <a:srcRect/>
          <a:stretch>
            <a:fillRect/>
          </a:stretch>
        </p:blipFill>
        <p:spPr bwMode="auto">
          <a:xfrm>
            <a:off x="1038473" y="1399292"/>
            <a:ext cx="528320" cy="1188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amond 46"/>
          <p:cNvSpPr/>
          <p:nvPr/>
        </p:nvSpPr>
        <p:spPr>
          <a:xfrm>
            <a:off x="1001028" y="2287472"/>
            <a:ext cx="2560320" cy="2560320"/>
          </a:xfrm>
          <a:prstGeom prst="diamond">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lumMod val="50000"/>
                  <a:lumOff val="50000"/>
                </a:schemeClr>
              </a:solidFill>
            </a:endParaRPr>
          </a:p>
        </p:txBody>
      </p:sp>
      <p:sp>
        <p:nvSpPr>
          <p:cNvPr id="5" name="Rectangle 4"/>
          <p:cNvSpPr/>
          <p:nvPr/>
        </p:nvSpPr>
        <p:spPr>
          <a:xfrm rot="5400000">
            <a:off x="3902763" y="1424613"/>
            <a:ext cx="5605669" cy="4505738"/>
          </a:xfrm>
          <a:prstGeom prst="rect">
            <a:avLst/>
          </a:prstGeom>
          <a:gradFill flip="none" rotWithShape="1">
            <a:gsLst>
              <a:gs pos="0">
                <a:schemeClr val="bg1"/>
              </a:gs>
              <a:gs pos="20000">
                <a:schemeClr val="accent6">
                  <a:lumMod val="20000"/>
                  <a:lumOff val="80000"/>
                </a:schemeClr>
              </a:gs>
              <a:gs pos="50000">
                <a:schemeClr val="accent6">
                  <a:lumMod val="60000"/>
                  <a:lumOff val="40000"/>
                </a:schemeClr>
              </a:gs>
              <a:gs pos="80000">
                <a:schemeClr val="accent6">
                  <a:lumMod val="20000"/>
                  <a:lumOff val="80000"/>
                </a:schemeClr>
              </a:gs>
              <a:gs pos="8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4731025" y="1379150"/>
            <a:ext cx="4068417" cy="28500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30000"/>
              </a:lnSpc>
              <a:spcBef>
                <a:spcPts val="600"/>
              </a:spcBef>
              <a:spcAft>
                <a:spcPct val="0"/>
              </a:spcAft>
            </a:pPr>
            <a:r>
              <a:rPr lang="en-US" sz="2400" dirty="0" smtClean="0">
                <a:solidFill>
                  <a:schemeClr val="tx1">
                    <a:lumMod val="75000"/>
                    <a:lumOff val="25000"/>
                  </a:schemeClr>
                </a:solidFill>
                <a:latin typeface="+mn-lt"/>
                <a:ea typeface="Calibri" pitchFamily="34" charset="0"/>
                <a:cs typeface="Times New Roman" pitchFamily="18" charset="0"/>
              </a:rPr>
              <a:t>“</a:t>
            </a:r>
            <a:r>
              <a:rPr lang="zh-CN" altLang="en-US" sz="2400" dirty="0" smtClean="0">
                <a:solidFill>
                  <a:schemeClr val="tx1">
                    <a:lumMod val="75000"/>
                    <a:lumOff val="25000"/>
                  </a:schemeClr>
                </a:solidFill>
                <a:ea typeface="Calibri" pitchFamily="34" charset="0"/>
                <a:cs typeface="Times New Roman" pitchFamily="18" charset="0"/>
              </a:rPr>
              <a:t>微软正在支持的这种混合模式</a:t>
            </a:r>
            <a:r>
              <a:rPr lang="en-US" altLang="zh-CN" sz="2400" dirty="0" smtClean="0">
                <a:solidFill>
                  <a:schemeClr val="tx1">
                    <a:lumMod val="75000"/>
                    <a:lumOff val="25000"/>
                  </a:schemeClr>
                </a:solidFill>
                <a:ea typeface="Calibri" pitchFamily="34" charset="0"/>
                <a:cs typeface="Times New Roman" pitchFamily="18" charset="0"/>
              </a:rPr>
              <a:t>--</a:t>
            </a:r>
            <a:r>
              <a:rPr lang="zh-CN" altLang="en-US" sz="2400" dirty="0" smtClean="0">
                <a:solidFill>
                  <a:schemeClr val="tx1">
                    <a:lumMod val="75000"/>
                    <a:lumOff val="25000"/>
                  </a:schemeClr>
                </a:solidFill>
                <a:ea typeface="Calibri" pitchFamily="34" charset="0"/>
                <a:cs typeface="Times New Roman" pitchFamily="18" charset="0"/>
              </a:rPr>
              <a:t>是什么，在什么地方是类似于云计算的在租用的模式下</a:t>
            </a:r>
            <a:r>
              <a:rPr lang="en-US" altLang="zh-CN" sz="2400" dirty="0" smtClean="0">
                <a:solidFill>
                  <a:schemeClr val="tx1">
                    <a:lumMod val="75000"/>
                    <a:lumOff val="25000"/>
                  </a:schemeClr>
                </a:solidFill>
                <a:ea typeface="Calibri" pitchFamily="34" charset="0"/>
                <a:cs typeface="Times New Roman" pitchFamily="18" charset="0"/>
              </a:rPr>
              <a:t>-</a:t>
            </a:r>
            <a:r>
              <a:rPr lang="zh-CN" altLang="en-US" sz="2400" dirty="0" smtClean="0">
                <a:solidFill>
                  <a:schemeClr val="tx1">
                    <a:lumMod val="75000"/>
                    <a:lumOff val="25000"/>
                  </a:schemeClr>
                </a:solidFill>
                <a:ea typeface="Calibri" pitchFamily="34" charset="0"/>
                <a:cs typeface="Times New Roman" pitchFamily="18" charset="0"/>
              </a:rPr>
              <a:t>就非常有意义了</a:t>
            </a:r>
            <a:r>
              <a:rPr lang="en-US" altLang="zh-CN" sz="2400" dirty="0" smtClean="0">
                <a:solidFill>
                  <a:schemeClr val="tx1">
                    <a:lumMod val="75000"/>
                    <a:lumOff val="25000"/>
                  </a:schemeClr>
                </a:solidFill>
                <a:ea typeface="Calibri" pitchFamily="34" charset="0"/>
                <a:cs typeface="Times New Roman" pitchFamily="18" charset="0"/>
              </a:rPr>
              <a:t>..</a:t>
            </a:r>
            <a:r>
              <a:rPr lang="zh-CN" altLang="en-US" sz="2400" dirty="0" smtClean="0">
                <a:solidFill>
                  <a:schemeClr val="tx1">
                    <a:lumMod val="75000"/>
                    <a:lumOff val="25000"/>
                  </a:schemeClr>
                </a:solidFill>
                <a:ea typeface="Calibri" pitchFamily="34" charset="0"/>
                <a:cs typeface="Times New Roman" pitchFamily="18" charset="0"/>
              </a:rPr>
              <a:t>因为选择的是它的所有关于项</a:t>
            </a:r>
            <a:r>
              <a:rPr kumimoji="0" lang="en-US" sz="2400" b="1" u="none" strike="noStrike" cap="none" normalizeH="0" baseline="0" dirty="0" smtClean="0">
                <a:ln>
                  <a:noFill/>
                </a:ln>
                <a:solidFill>
                  <a:schemeClr val="tx1">
                    <a:lumMod val="75000"/>
                    <a:lumOff val="25000"/>
                  </a:schemeClr>
                </a:solidFill>
                <a:effectLst/>
                <a:latin typeface="+mn-lt"/>
                <a:ea typeface="Calibri" pitchFamily="34" charset="0"/>
                <a:cs typeface="Times New Roman" pitchFamily="18" charset="0"/>
              </a:rPr>
              <a:t>.</a:t>
            </a:r>
            <a:r>
              <a:rPr lang="en-US" sz="2400" dirty="0" smtClean="0">
                <a:solidFill>
                  <a:schemeClr val="tx1">
                    <a:lumMod val="75000"/>
                    <a:lumOff val="25000"/>
                  </a:schemeClr>
                </a:solidFill>
                <a:latin typeface="+mn-lt"/>
                <a:ea typeface="Calibri" pitchFamily="34" charset="0"/>
                <a:cs typeface="Times New Roman" pitchFamily="18" charset="0"/>
              </a:rPr>
              <a:t>”</a:t>
            </a:r>
            <a:endParaRPr kumimoji="0" lang="en-US" sz="2400" u="none" strike="noStrike" cap="none" normalizeH="0" baseline="0" dirty="0" smtClean="0">
              <a:ln>
                <a:noFill/>
              </a:ln>
              <a:solidFill>
                <a:schemeClr val="tx1">
                  <a:lumMod val="75000"/>
                  <a:lumOff val="25000"/>
                </a:schemeClr>
              </a:solidFill>
              <a:effectLst/>
              <a:latin typeface="+mn-lt"/>
              <a:cs typeface="Arial" pitchFamily="34" charset="0"/>
            </a:endParaRPr>
          </a:p>
          <a:p>
            <a:pPr marL="0" marR="0" lvl="0" indent="0" algn="r" defTabSz="914400" rtl="0" eaLnBrk="0" fontAlgn="base" latinLnBrk="0" hangingPunct="0">
              <a:lnSpc>
                <a:spcPct val="130000"/>
              </a:lnSpc>
              <a:spcBef>
                <a:spcPts val="600"/>
              </a:spcBef>
              <a:spcAft>
                <a:spcPct val="0"/>
              </a:spcAft>
              <a:buClrTx/>
              <a:buSzTx/>
              <a:buFontTx/>
              <a:buNone/>
              <a:tabLst/>
            </a:pPr>
            <a:r>
              <a:rPr kumimoji="0" lang="en-US" sz="1400" i="1" u="none" strike="noStrike" cap="none" normalizeH="0" baseline="0" dirty="0" smtClean="0">
                <a:ln>
                  <a:noFill/>
                </a:ln>
                <a:effectLst/>
                <a:latin typeface="+mn-lt"/>
                <a:ea typeface="Calibri" pitchFamily="34" charset="0"/>
                <a:cs typeface="Times New Roman" pitchFamily="18" charset="0"/>
              </a:rPr>
              <a:t>EAC Principal Analyst, Josh </a:t>
            </a:r>
            <a:r>
              <a:rPr kumimoji="0" lang="en-US" sz="1400" i="1" u="none" strike="noStrike" cap="none" normalizeH="0" baseline="0" dirty="0" err="1" smtClean="0">
                <a:ln>
                  <a:noFill/>
                </a:ln>
                <a:effectLst/>
                <a:latin typeface="+mn-lt"/>
                <a:ea typeface="Calibri" pitchFamily="34" charset="0"/>
                <a:cs typeface="Times New Roman" pitchFamily="18" charset="0"/>
              </a:rPr>
              <a:t>Greenbaum</a:t>
            </a:r>
            <a:endParaRPr kumimoji="0" lang="en-US" sz="1400" i="0" u="none" strike="noStrike" cap="none" normalizeH="0" baseline="0" dirty="0" smtClean="0">
              <a:ln>
                <a:noFill/>
              </a:ln>
              <a:effectLst/>
              <a:latin typeface="+mn-lt"/>
              <a:cs typeface="Arial" pitchFamily="34" charset="0"/>
            </a:endParaRPr>
          </a:p>
        </p:txBody>
      </p:sp>
      <p:sp>
        <p:nvSpPr>
          <p:cNvPr id="7" name="Rectangle 6"/>
          <p:cNvSpPr/>
          <p:nvPr/>
        </p:nvSpPr>
        <p:spPr>
          <a:xfrm>
            <a:off x="5022574" y="5290426"/>
            <a:ext cx="3936124" cy="492443"/>
          </a:xfrm>
          <a:prstGeom prst="rect">
            <a:avLst/>
          </a:prstGeom>
        </p:spPr>
        <p:txBody>
          <a:bodyPr wrap="square">
            <a:spAutoFit/>
          </a:bodyPr>
          <a:lstStyle/>
          <a:p>
            <a:pPr lvl="0" eaLnBrk="0" hangingPunct="0">
              <a:lnSpc>
                <a:spcPct val="130000"/>
              </a:lnSpc>
              <a:spcBef>
                <a:spcPts val="600"/>
              </a:spcBef>
            </a:pPr>
            <a:r>
              <a:rPr lang="en-US" sz="1000" dirty="0" smtClean="0">
                <a:ea typeface="Calibri" pitchFamily="34" charset="0"/>
                <a:cs typeface="Times New Roman" pitchFamily="18" charset="0"/>
              </a:rPr>
              <a:t>Used with permission of CNET Networks, Inc. © 2008 All Rights Reserved.</a:t>
            </a:r>
            <a:endParaRPr lang="en-US" sz="1000" dirty="0" smtClean="0"/>
          </a:p>
        </p:txBody>
      </p:sp>
      <p:sp>
        <p:nvSpPr>
          <p:cNvPr id="8194" name="Rectangle 2"/>
          <p:cNvSpPr>
            <a:spLocks noGrp="1" noChangeArrowheads="1"/>
          </p:cNvSpPr>
          <p:nvPr>
            <p:ph type="title"/>
          </p:nvPr>
        </p:nvSpPr>
        <p:spPr/>
        <p:txBody>
          <a:bodyPr>
            <a:normAutofit fontScale="90000"/>
          </a:bodyPr>
          <a:lstStyle/>
          <a:p>
            <a:r>
              <a:rPr lang="zh-CN" altLang="en-US" dirty="0" smtClean="0"/>
              <a:t>选择的权力</a:t>
            </a:r>
            <a:r>
              <a:rPr lang="en-US" dirty="0" smtClean="0"/>
              <a:t/>
            </a:r>
            <a:br>
              <a:rPr lang="en-US" dirty="0" smtClean="0"/>
            </a:br>
            <a:r>
              <a:rPr lang="zh-CN" altLang="en-US" dirty="0" smtClean="0"/>
              <a:t>选择最适合您业务需求的</a:t>
            </a:r>
            <a:endParaRPr lang="en-US" sz="2800" i="1" dirty="0" smtClean="0">
              <a:solidFill>
                <a:schemeClr val="tx1">
                  <a:lumMod val="50000"/>
                  <a:lumOff val="50000"/>
                </a:schemeClr>
              </a:solidFill>
            </a:endParaRPr>
          </a:p>
        </p:txBody>
      </p:sp>
      <p:grpSp>
        <p:nvGrpSpPr>
          <p:cNvPr id="2" name="Group 36"/>
          <p:cNvGrpSpPr/>
          <p:nvPr/>
        </p:nvGrpSpPr>
        <p:grpSpPr>
          <a:xfrm>
            <a:off x="1506280" y="1673096"/>
            <a:ext cx="1868084" cy="1859346"/>
            <a:chOff x="1506280" y="1421304"/>
            <a:chExt cx="1868084" cy="1859346"/>
          </a:xfrm>
        </p:grpSpPr>
        <p:grpSp>
          <p:nvGrpSpPr>
            <p:cNvPr id="3" name="Group 33"/>
            <p:cNvGrpSpPr/>
            <p:nvPr/>
          </p:nvGrpSpPr>
          <p:grpSpPr>
            <a:xfrm>
              <a:off x="1506280" y="1726170"/>
              <a:ext cx="1554480" cy="1554480"/>
              <a:chOff x="1506280" y="1726170"/>
              <a:chExt cx="1554480" cy="1554480"/>
            </a:xfrm>
          </p:grpSpPr>
          <p:sp>
            <p:nvSpPr>
              <p:cNvPr id="45" name="Diamond 44"/>
              <p:cNvSpPr/>
              <p:nvPr/>
            </p:nvSpPr>
            <p:spPr>
              <a:xfrm>
                <a:off x="1506280" y="1726170"/>
                <a:ext cx="1554480" cy="1554480"/>
              </a:xfrm>
              <a:prstGeom prst="diamond">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50" name="TextBox 49"/>
              <p:cNvSpPr txBox="1"/>
              <p:nvPr/>
            </p:nvSpPr>
            <p:spPr>
              <a:xfrm>
                <a:off x="1722781" y="2173357"/>
                <a:ext cx="1113183" cy="523220"/>
              </a:xfrm>
              <a:prstGeom prst="rect">
                <a:avLst/>
              </a:prstGeom>
              <a:noFill/>
            </p:spPr>
            <p:txBody>
              <a:bodyPr wrap="square" rtlCol="0">
                <a:spAutoFit/>
              </a:bodyPr>
              <a:lstStyle/>
              <a:p>
                <a:pPr algn="ctr"/>
                <a:r>
                  <a:rPr lang="zh-CN" altLang="en-US" sz="2800" b="1" dirty="0" smtClean="0">
                    <a:latin typeface="+mn-lt"/>
                  </a:rPr>
                  <a:t>购买</a:t>
                </a:r>
                <a:endParaRPr lang="en-US" sz="2800" b="1" dirty="0" smtClean="0">
                  <a:latin typeface="+mn-lt"/>
                </a:endParaRPr>
              </a:p>
            </p:txBody>
          </p:sp>
        </p:grpSp>
        <p:sp>
          <p:nvSpPr>
            <p:cNvPr id="16" name="Rectangle 15"/>
            <p:cNvSpPr/>
            <p:nvPr/>
          </p:nvSpPr>
          <p:spPr>
            <a:xfrm rot="18878418">
              <a:off x="1206175" y="1809118"/>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预订</a:t>
              </a:r>
              <a:endParaRPr lang="en-US" sz="1400" b="1" dirty="0" smtClean="0">
                <a:solidFill>
                  <a:schemeClr val="bg1"/>
                </a:solidFill>
              </a:endParaRPr>
            </a:p>
          </p:txBody>
        </p:sp>
        <p:sp>
          <p:nvSpPr>
            <p:cNvPr id="26" name="Rectangle 25"/>
            <p:cNvSpPr/>
            <p:nvPr/>
          </p:nvSpPr>
          <p:spPr>
            <a:xfrm rot="2696729">
              <a:off x="2286228" y="1809116"/>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许可证</a:t>
              </a:r>
              <a:endParaRPr lang="en-US" sz="1400" b="1" dirty="0" smtClean="0">
                <a:solidFill>
                  <a:schemeClr val="bg1"/>
                </a:solidFill>
              </a:endParaRPr>
            </a:p>
          </p:txBody>
        </p:sp>
      </p:grpSp>
      <p:grpSp>
        <p:nvGrpSpPr>
          <p:cNvPr id="4" name="Group 37"/>
          <p:cNvGrpSpPr/>
          <p:nvPr/>
        </p:nvGrpSpPr>
        <p:grpSpPr>
          <a:xfrm>
            <a:off x="371289" y="2501356"/>
            <a:ext cx="1848744" cy="1861113"/>
            <a:chOff x="371289" y="2249564"/>
            <a:chExt cx="1848744" cy="1861113"/>
          </a:xfrm>
        </p:grpSpPr>
        <p:sp>
          <p:nvSpPr>
            <p:cNvPr id="18" name="Rectangle 17"/>
            <p:cNvSpPr/>
            <p:nvPr/>
          </p:nvSpPr>
          <p:spPr>
            <a:xfrm rot="18896729">
              <a:off x="377915" y="2637378"/>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内部</a:t>
              </a:r>
              <a:endParaRPr lang="en-US" sz="1400" b="1" dirty="0" smtClean="0">
                <a:solidFill>
                  <a:schemeClr val="bg1"/>
                </a:solidFill>
              </a:endParaRPr>
            </a:p>
          </p:txBody>
        </p:sp>
        <p:sp>
          <p:nvSpPr>
            <p:cNvPr id="29" name="Rectangle 28"/>
            <p:cNvSpPr/>
            <p:nvPr/>
          </p:nvSpPr>
          <p:spPr>
            <a:xfrm rot="2696729">
              <a:off x="371289" y="3724055"/>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按需</a:t>
              </a:r>
              <a:endParaRPr lang="en-US" sz="1400" b="1" dirty="0" smtClean="0">
                <a:solidFill>
                  <a:schemeClr val="bg1"/>
                </a:solidFill>
              </a:endParaRPr>
            </a:p>
          </p:txBody>
        </p:sp>
        <p:grpSp>
          <p:nvGrpSpPr>
            <p:cNvPr id="8" name="Group 34"/>
            <p:cNvGrpSpPr/>
            <p:nvPr/>
          </p:nvGrpSpPr>
          <p:grpSpPr>
            <a:xfrm>
              <a:off x="665553" y="2556197"/>
              <a:ext cx="1554480" cy="1554480"/>
              <a:chOff x="665553" y="2556197"/>
              <a:chExt cx="1554480" cy="1554480"/>
            </a:xfrm>
          </p:grpSpPr>
          <p:sp>
            <p:nvSpPr>
              <p:cNvPr id="40" name="Diamond 39"/>
              <p:cNvSpPr/>
              <p:nvPr/>
            </p:nvSpPr>
            <p:spPr>
              <a:xfrm>
                <a:off x="665553" y="2556197"/>
                <a:ext cx="1554480" cy="1554480"/>
              </a:xfrm>
              <a:prstGeom prst="diamond">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30" name="TextBox 29"/>
              <p:cNvSpPr txBox="1"/>
              <p:nvPr/>
            </p:nvSpPr>
            <p:spPr>
              <a:xfrm>
                <a:off x="781878" y="3067879"/>
                <a:ext cx="954157" cy="523220"/>
              </a:xfrm>
              <a:prstGeom prst="rect">
                <a:avLst/>
              </a:prstGeom>
              <a:noFill/>
            </p:spPr>
            <p:txBody>
              <a:bodyPr wrap="square" rtlCol="0">
                <a:spAutoFit/>
              </a:bodyPr>
              <a:lstStyle/>
              <a:p>
                <a:pPr algn="ctr"/>
                <a:r>
                  <a:rPr lang="zh-CN" altLang="en-US" sz="2800" b="1" dirty="0" smtClean="0">
                    <a:latin typeface="+mn-lt"/>
                  </a:rPr>
                  <a:t>使用</a:t>
                </a:r>
                <a:endParaRPr lang="en-US" sz="2800" b="1" dirty="0" smtClean="0">
                  <a:latin typeface="+mn-lt"/>
                </a:endParaRPr>
              </a:p>
            </p:txBody>
          </p:sp>
        </p:grpSp>
      </p:grpSp>
      <p:grpSp>
        <p:nvGrpSpPr>
          <p:cNvPr id="9" name="Group 38"/>
          <p:cNvGrpSpPr/>
          <p:nvPr/>
        </p:nvGrpSpPr>
        <p:grpSpPr>
          <a:xfrm>
            <a:off x="2353731" y="2812161"/>
            <a:ext cx="1848893" cy="1864009"/>
            <a:chOff x="2353731" y="2560369"/>
            <a:chExt cx="1848893" cy="1864009"/>
          </a:xfrm>
        </p:grpSpPr>
        <p:sp>
          <p:nvSpPr>
            <p:cNvPr id="19" name="Rectangle 18"/>
            <p:cNvSpPr/>
            <p:nvPr/>
          </p:nvSpPr>
          <p:spPr>
            <a:xfrm rot="18878418">
              <a:off x="3121114" y="3724056"/>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自定义</a:t>
              </a:r>
              <a:endParaRPr lang="en-US" sz="1400" b="1" dirty="0" smtClean="0">
                <a:solidFill>
                  <a:schemeClr val="bg1"/>
                </a:solidFill>
              </a:endParaRPr>
            </a:p>
          </p:txBody>
        </p:sp>
        <p:sp>
          <p:nvSpPr>
            <p:cNvPr id="25" name="Rectangle 24"/>
            <p:cNvSpPr/>
            <p:nvPr/>
          </p:nvSpPr>
          <p:spPr>
            <a:xfrm rot="2678418">
              <a:off x="3114488" y="2637376"/>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标准</a:t>
              </a:r>
              <a:endParaRPr lang="en-US" sz="1400" b="1" dirty="0" smtClean="0">
                <a:solidFill>
                  <a:schemeClr val="bg1"/>
                </a:solidFill>
              </a:endParaRPr>
            </a:p>
          </p:txBody>
        </p:sp>
        <p:grpSp>
          <p:nvGrpSpPr>
            <p:cNvPr id="10" name="Group 32"/>
            <p:cNvGrpSpPr/>
            <p:nvPr/>
          </p:nvGrpSpPr>
          <p:grpSpPr>
            <a:xfrm>
              <a:off x="2353731" y="2560369"/>
              <a:ext cx="1554480" cy="1554480"/>
              <a:chOff x="2353731" y="2560369"/>
              <a:chExt cx="1554480" cy="1554480"/>
            </a:xfrm>
          </p:grpSpPr>
          <p:sp>
            <p:nvSpPr>
              <p:cNvPr id="49" name="Diamond 48"/>
              <p:cNvSpPr/>
              <p:nvPr/>
            </p:nvSpPr>
            <p:spPr>
              <a:xfrm>
                <a:off x="2353731" y="2560369"/>
                <a:ext cx="1554480" cy="1554480"/>
              </a:xfrm>
              <a:prstGeom prst="diamond">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31" name="TextBox 30"/>
              <p:cNvSpPr txBox="1"/>
              <p:nvPr/>
            </p:nvSpPr>
            <p:spPr>
              <a:xfrm>
                <a:off x="2782956" y="3101009"/>
                <a:ext cx="927653" cy="523220"/>
              </a:xfrm>
              <a:prstGeom prst="rect">
                <a:avLst/>
              </a:prstGeom>
              <a:noFill/>
            </p:spPr>
            <p:txBody>
              <a:bodyPr wrap="square" rtlCol="0">
                <a:spAutoFit/>
              </a:bodyPr>
              <a:lstStyle/>
              <a:p>
                <a:pPr algn="ctr"/>
                <a:r>
                  <a:rPr lang="zh-CN" altLang="en-US" sz="2800" b="1" dirty="0" smtClean="0">
                    <a:latin typeface="+mn-lt"/>
                  </a:rPr>
                  <a:t>使用</a:t>
                </a:r>
                <a:endParaRPr lang="en-US" sz="2800" b="1" dirty="0" smtClean="0">
                  <a:latin typeface="+mn-lt"/>
                </a:endParaRPr>
              </a:p>
            </p:txBody>
          </p:sp>
        </p:grpSp>
      </p:grpSp>
      <p:grpSp>
        <p:nvGrpSpPr>
          <p:cNvPr id="11" name="Group 40"/>
          <p:cNvGrpSpPr/>
          <p:nvPr/>
        </p:nvGrpSpPr>
        <p:grpSpPr>
          <a:xfrm>
            <a:off x="1199549" y="3649011"/>
            <a:ext cx="1872794" cy="1855419"/>
            <a:chOff x="1199549" y="3397219"/>
            <a:chExt cx="1872794" cy="1855419"/>
          </a:xfrm>
        </p:grpSpPr>
        <p:sp>
          <p:nvSpPr>
            <p:cNvPr id="20" name="Rectangle 19"/>
            <p:cNvSpPr/>
            <p:nvPr/>
          </p:nvSpPr>
          <p:spPr>
            <a:xfrm rot="18896729">
              <a:off x="2292854" y="4552316"/>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扩展</a:t>
              </a:r>
              <a:endParaRPr lang="en-US" sz="1400" b="1" dirty="0" smtClean="0">
                <a:solidFill>
                  <a:schemeClr val="bg1"/>
                </a:solidFill>
              </a:endParaRPr>
            </a:p>
          </p:txBody>
        </p:sp>
        <p:sp>
          <p:nvSpPr>
            <p:cNvPr id="28" name="Rectangle 27"/>
            <p:cNvSpPr/>
            <p:nvPr/>
          </p:nvSpPr>
          <p:spPr>
            <a:xfrm rot="2678418">
              <a:off x="1199549" y="4552315"/>
              <a:ext cx="1088136" cy="312508"/>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rPr>
                <a:t>构建</a:t>
              </a:r>
              <a:endParaRPr lang="en-US" sz="1400" b="1" dirty="0" smtClean="0">
                <a:solidFill>
                  <a:schemeClr val="bg1"/>
                </a:solidFill>
              </a:endParaRPr>
            </a:p>
          </p:txBody>
        </p:sp>
        <p:grpSp>
          <p:nvGrpSpPr>
            <p:cNvPr id="12" name="Group 35"/>
            <p:cNvGrpSpPr/>
            <p:nvPr/>
          </p:nvGrpSpPr>
          <p:grpSpPr>
            <a:xfrm>
              <a:off x="1517863" y="3397219"/>
              <a:ext cx="1554480" cy="1554480"/>
              <a:chOff x="1517863" y="3397219"/>
              <a:chExt cx="1554480" cy="1554480"/>
            </a:xfrm>
          </p:grpSpPr>
          <p:sp>
            <p:nvSpPr>
              <p:cNvPr id="44" name="Diamond 43"/>
              <p:cNvSpPr/>
              <p:nvPr/>
            </p:nvSpPr>
            <p:spPr>
              <a:xfrm>
                <a:off x="1517863" y="3397219"/>
                <a:ext cx="1554480" cy="1554480"/>
              </a:xfrm>
              <a:prstGeom prst="diamond">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32" name="TextBox 31"/>
              <p:cNvSpPr txBox="1"/>
              <p:nvPr/>
            </p:nvSpPr>
            <p:spPr>
              <a:xfrm>
                <a:off x="1729408" y="4048539"/>
                <a:ext cx="1113183" cy="523220"/>
              </a:xfrm>
              <a:prstGeom prst="rect">
                <a:avLst/>
              </a:prstGeom>
              <a:noFill/>
            </p:spPr>
            <p:txBody>
              <a:bodyPr wrap="square" rtlCol="0">
                <a:spAutoFit/>
              </a:bodyPr>
              <a:lstStyle/>
              <a:p>
                <a:pPr algn="ctr"/>
                <a:r>
                  <a:rPr lang="zh-CN" altLang="en-US" sz="2800" b="1" dirty="0" smtClean="0">
                    <a:latin typeface="+mn-lt"/>
                  </a:rPr>
                  <a:t>适用</a:t>
                </a:r>
                <a:endParaRPr lang="en-US" sz="2800" b="1" dirty="0" smtClean="0">
                  <a:latin typeface="+mn-lt"/>
                </a:endParaRPr>
              </a:p>
            </p:txBody>
          </p:sp>
        </p:grpSp>
      </p:grpSp>
      <p:grpSp>
        <p:nvGrpSpPr>
          <p:cNvPr id="13" name="Group 26"/>
          <p:cNvGrpSpPr/>
          <p:nvPr/>
        </p:nvGrpSpPr>
        <p:grpSpPr>
          <a:xfrm>
            <a:off x="1657012" y="3009718"/>
            <a:ext cx="1188720" cy="1188720"/>
            <a:chOff x="1657012" y="2757926"/>
            <a:chExt cx="1188720" cy="1188720"/>
          </a:xfrm>
        </p:grpSpPr>
        <p:sp>
          <p:nvSpPr>
            <p:cNvPr id="23" name="Diamond 22"/>
            <p:cNvSpPr/>
            <p:nvPr/>
          </p:nvSpPr>
          <p:spPr>
            <a:xfrm>
              <a:off x="1657012" y="2757926"/>
              <a:ext cx="1188720" cy="1188720"/>
            </a:xfrm>
            <a:prstGeom prst="diamond">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endParaRPr>
            </a:p>
          </p:txBody>
        </p:sp>
        <p:sp>
          <p:nvSpPr>
            <p:cNvPr id="24" name="Rectangle 23"/>
            <p:cNvSpPr/>
            <p:nvPr/>
          </p:nvSpPr>
          <p:spPr>
            <a:xfrm>
              <a:off x="1925404" y="3164821"/>
              <a:ext cx="646332" cy="369332"/>
            </a:xfrm>
            <a:prstGeom prst="rect">
              <a:avLst/>
            </a:prstGeom>
          </p:spPr>
          <p:txBody>
            <a:bodyPr wrap="none">
              <a:spAutoFit/>
            </a:bodyPr>
            <a:lstStyle/>
            <a:p>
              <a:pPr algn="ctr"/>
              <a:r>
                <a:rPr lang="zh-CN" altLang="en-US" b="1" dirty="0" smtClean="0">
                  <a:solidFill>
                    <a:schemeClr val="bg1"/>
                  </a:solidFill>
                  <a:latin typeface="+mn-lt"/>
                </a:rPr>
                <a:t>改变</a:t>
              </a:r>
              <a:endParaRPr lang="en-US" b="1" dirty="0" smtClean="0">
                <a:solidFill>
                  <a:schemeClr val="bg1"/>
                </a:solidFill>
                <a:latin typeface="+mn-lt"/>
              </a:endParaRPr>
            </a:p>
          </p:txBody>
        </p:sp>
      </p:grpSp>
      <p:sp>
        <p:nvSpPr>
          <p:cNvPr id="46" name="TextBox 45"/>
          <p:cNvSpPr txBox="1"/>
          <p:nvPr/>
        </p:nvSpPr>
        <p:spPr>
          <a:xfrm>
            <a:off x="424070" y="5698434"/>
            <a:ext cx="3962400" cy="369332"/>
          </a:xfrm>
          <a:prstGeom prst="rect">
            <a:avLst/>
          </a:prstGeom>
          <a:noFill/>
        </p:spPr>
        <p:txBody>
          <a:bodyPr wrap="square" rtlCol="0">
            <a:spAutoFit/>
          </a:bodyPr>
          <a:lstStyle/>
          <a:p>
            <a:r>
              <a:rPr lang="zh-CN" altLang="en-US" b="1" dirty="0" smtClean="0">
                <a:solidFill>
                  <a:schemeClr val="accent6">
                    <a:lumMod val="75000"/>
                  </a:schemeClr>
                </a:solidFill>
                <a:latin typeface="+mn-lt"/>
              </a:rPr>
              <a:t>按照您的业务需求进行更改</a:t>
            </a:r>
            <a:endParaRPr lang="en-US" b="1" dirty="0" smtClean="0">
              <a:solidFill>
                <a:schemeClr val="accent6">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pc="0" dirty="0" smtClean="0"/>
              <a:t>XRM </a:t>
            </a:r>
            <a:r>
              <a:rPr lang="zh-CN" altLang="en-US" spc="0" dirty="0" smtClean="0"/>
              <a:t>设计</a:t>
            </a:r>
            <a:r>
              <a:rPr spc="0" dirty="0" smtClean="0"/>
              <a:t/>
            </a:r>
            <a:br>
              <a:rPr spc="0" dirty="0" smtClean="0"/>
            </a:br>
            <a:r>
              <a:rPr lang="zh-CN" altLang="en-US" sz="2400" spc="0" dirty="0" smtClean="0"/>
              <a:t>某个平台</a:t>
            </a:r>
            <a:r>
              <a:rPr sz="2400" i="1" spc="0" dirty="0" smtClean="0"/>
              <a:t> : </a:t>
            </a:r>
            <a:r>
              <a:rPr lang="zh-CN" altLang="en-US" sz="2400" i="1" spc="0" dirty="0" smtClean="0"/>
              <a:t>多个应用程序</a:t>
            </a:r>
            <a:r>
              <a:rPr sz="2400" i="1" spc="0" dirty="0" smtClean="0"/>
              <a:t/>
            </a:r>
            <a:br>
              <a:rPr sz="2400" i="1" spc="0" dirty="0" smtClean="0"/>
            </a:br>
            <a:r>
              <a:rPr lang="zh-CN" altLang="en-US" sz="2400" i="1" spc="0" dirty="0" smtClean="0"/>
              <a:t>设计业务环境</a:t>
            </a:r>
            <a:r>
              <a:rPr sz="2400" i="1" spc="0" dirty="0" smtClean="0"/>
              <a:t/>
            </a:r>
            <a:br>
              <a:rPr sz="2400" i="1" spc="0" dirty="0" smtClean="0"/>
            </a:br>
            <a:r>
              <a:rPr lang="zh-CN" altLang="en-US" sz="2400" i="1" spc="0" dirty="0" smtClean="0"/>
              <a:t>设计用户体验</a:t>
            </a:r>
            <a:r>
              <a:rPr sz="2400" i="1" spc="0" dirty="0" smtClean="0"/>
              <a:t/>
            </a:r>
            <a:br>
              <a:rPr sz="2400" i="1" spc="0" dirty="0" smtClean="0"/>
            </a:br>
            <a:r>
              <a:rPr lang="zh-CN" altLang="en-US" sz="2400" i="1" spc="0" dirty="0" smtClean="0"/>
              <a:t>设计应用程序交付</a:t>
            </a:r>
            <a:r>
              <a:rPr sz="2400" i="1" spc="0" dirty="0" smtClean="0"/>
              <a:t/>
            </a:r>
            <a:br>
              <a:rPr sz="2400" i="1" spc="0" dirty="0" smtClean="0"/>
            </a:br>
            <a:r>
              <a:rPr lang="zh-CN" altLang="en-US" sz="2400" i="1" spc="0" dirty="0" smtClean="0"/>
              <a:t>设计共享资源</a:t>
            </a:r>
            <a:endParaRPr lang="en-US" i="1" spc="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4000" dirty="0" smtClean="0"/>
              <a:t>XRM(Any Relationship Management)</a:t>
            </a:r>
            <a:br>
              <a:rPr lang="en-US" altLang="zh-CN" sz="4000" dirty="0" smtClean="0"/>
            </a:br>
            <a:r>
              <a:rPr lang="zh-CN" altLang="en-US" sz="4000" dirty="0" smtClean="0"/>
              <a:t>微软新一代的关系管理系统</a:t>
            </a:r>
            <a:endParaRPr lang="zh-CN" altLang="en-US" sz="4000" dirty="0"/>
          </a:p>
        </p:txBody>
      </p:sp>
      <p:sp>
        <p:nvSpPr>
          <p:cNvPr id="5" name="文本占位符 4"/>
          <p:cNvSpPr>
            <a:spLocks noGrp="1"/>
          </p:cNvSpPr>
          <p:nvPr>
            <p:ph type="body" sz="quarter" idx="10"/>
          </p:nvPr>
        </p:nvSpPr>
        <p:spPr/>
        <p:txBody>
          <a:bodyPr/>
          <a:lstStyle/>
          <a:p>
            <a:r>
              <a:rPr lang="en-US" altLang="zh-CN" dirty="0" smtClean="0"/>
              <a:t>DYN301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580565" y="5061011"/>
            <a:ext cx="8563496" cy="365760"/>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5" name="Rectangle 74"/>
          <p:cNvSpPr/>
          <p:nvPr/>
        </p:nvSpPr>
        <p:spPr>
          <a:xfrm>
            <a:off x="572439" y="5481794"/>
            <a:ext cx="8571562" cy="365760"/>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7" name="Rectangle 76"/>
          <p:cNvSpPr/>
          <p:nvPr/>
        </p:nvSpPr>
        <p:spPr>
          <a:xfrm>
            <a:off x="576361" y="5917621"/>
            <a:ext cx="8567670" cy="365760"/>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6" name="Rectangle 75"/>
          <p:cNvSpPr/>
          <p:nvPr/>
        </p:nvSpPr>
        <p:spPr>
          <a:xfrm>
            <a:off x="572439" y="1532595"/>
            <a:ext cx="1589306" cy="3456264"/>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68" name="TextBox 67"/>
          <p:cNvSpPr txBox="1"/>
          <p:nvPr/>
        </p:nvSpPr>
        <p:spPr>
          <a:xfrm>
            <a:off x="563868" y="1258231"/>
            <a:ext cx="1600200"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mn-lt"/>
              </a:rPr>
              <a:t>Application Stack</a:t>
            </a:r>
            <a:endParaRPr lang="en-US" sz="1200" dirty="0">
              <a:solidFill>
                <a:schemeClr val="tx1">
                  <a:lumMod val="50000"/>
                  <a:lumOff val="50000"/>
                </a:schemeClr>
              </a:solidFill>
              <a:latin typeface="+mn-lt"/>
            </a:endParaRPr>
          </a:p>
        </p:txBody>
      </p:sp>
      <p:sp>
        <p:nvSpPr>
          <p:cNvPr id="71" name="Rectangle 70"/>
          <p:cNvSpPr/>
          <p:nvPr/>
        </p:nvSpPr>
        <p:spPr>
          <a:xfrm>
            <a:off x="567121" y="5047788"/>
            <a:ext cx="1483112" cy="338554"/>
          </a:xfrm>
          <a:prstGeom prst="rect">
            <a:avLst/>
          </a:prstGeom>
        </p:spPr>
        <p:txBody>
          <a:bodyPr wrap="square">
            <a:spAutoFit/>
          </a:bodyPr>
          <a:lstStyle/>
          <a:p>
            <a:pPr algn="ctr"/>
            <a:r>
              <a:rPr lang="zh-CN" altLang="en-US" sz="1600" b="1" dirty="0" smtClean="0">
                <a:solidFill>
                  <a:schemeClr val="bg1"/>
                </a:solidFill>
                <a:latin typeface="Calibri" pitchFamily="34" charset="0"/>
              </a:rPr>
              <a:t>用户</a:t>
            </a:r>
            <a:endParaRPr lang="en-US" sz="1600" b="1" dirty="0" smtClean="0">
              <a:solidFill>
                <a:schemeClr val="bg1"/>
              </a:solidFill>
              <a:latin typeface="Calibri" pitchFamily="34" charset="0"/>
            </a:endParaRPr>
          </a:p>
        </p:txBody>
      </p:sp>
      <p:sp>
        <p:nvSpPr>
          <p:cNvPr id="72" name="Rectangle 71"/>
          <p:cNvSpPr/>
          <p:nvPr/>
        </p:nvSpPr>
        <p:spPr>
          <a:xfrm>
            <a:off x="580567" y="5482026"/>
            <a:ext cx="1505414" cy="338554"/>
          </a:xfrm>
          <a:prstGeom prst="rect">
            <a:avLst/>
          </a:prstGeom>
        </p:spPr>
        <p:txBody>
          <a:bodyPr wrap="square">
            <a:spAutoFit/>
          </a:bodyPr>
          <a:lstStyle/>
          <a:p>
            <a:pPr algn="ctr"/>
            <a:r>
              <a:rPr lang="zh-CN" altLang="en-US" sz="1600" b="1" dirty="0" smtClean="0">
                <a:solidFill>
                  <a:schemeClr val="bg1"/>
                </a:solidFill>
                <a:latin typeface="Calibri" pitchFamily="34" charset="0"/>
              </a:rPr>
              <a:t>服务</a:t>
            </a:r>
            <a:endParaRPr lang="en-US" sz="1600" b="1" dirty="0" smtClean="0">
              <a:solidFill>
                <a:schemeClr val="bg1"/>
              </a:solidFill>
              <a:latin typeface="Calibri" pitchFamily="34" charset="0"/>
            </a:endParaRPr>
          </a:p>
        </p:txBody>
      </p:sp>
      <p:sp>
        <p:nvSpPr>
          <p:cNvPr id="73" name="Rectangle 72"/>
          <p:cNvSpPr/>
          <p:nvPr/>
        </p:nvSpPr>
        <p:spPr>
          <a:xfrm>
            <a:off x="580567" y="5931262"/>
            <a:ext cx="1494263" cy="338554"/>
          </a:xfrm>
          <a:prstGeom prst="rect">
            <a:avLst/>
          </a:prstGeom>
        </p:spPr>
        <p:txBody>
          <a:bodyPr wrap="square">
            <a:spAutoFit/>
          </a:bodyPr>
          <a:lstStyle/>
          <a:p>
            <a:pPr algn="ctr"/>
            <a:r>
              <a:rPr lang="zh-CN" altLang="en-US" sz="1600" b="1" dirty="0" smtClean="0">
                <a:solidFill>
                  <a:schemeClr val="bg1"/>
                </a:solidFill>
                <a:latin typeface="Calibri" pitchFamily="34" charset="0"/>
              </a:rPr>
              <a:t>资源</a:t>
            </a:r>
            <a:endParaRPr lang="en-US" sz="1600" b="1" dirty="0" smtClean="0">
              <a:solidFill>
                <a:schemeClr val="bg1"/>
              </a:solidFill>
              <a:latin typeface="Calibri" pitchFamily="34" charset="0"/>
            </a:endParaRPr>
          </a:p>
        </p:txBody>
      </p:sp>
      <p:sp>
        <p:nvSpPr>
          <p:cNvPr id="4" name="Title 1"/>
          <p:cNvSpPr>
            <a:spLocks noGrp="1"/>
          </p:cNvSpPr>
          <p:nvPr>
            <p:ph type="title"/>
          </p:nvPr>
        </p:nvSpPr>
        <p:spPr/>
        <p:txBody>
          <a:bodyPr>
            <a:normAutofit fontScale="90000"/>
          </a:bodyPr>
          <a:lstStyle/>
          <a:p>
            <a:r>
              <a:rPr lang="zh-CN" altLang="en-US" dirty="0" smtClean="0"/>
              <a:t>设计</a:t>
            </a:r>
            <a:r>
              <a:rPr lang="en-US" dirty="0" smtClean="0"/>
              <a:t>XRM</a:t>
            </a:r>
            <a:r>
              <a:rPr lang="zh-CN" altLang="en-US" dirty="0" smtClean="0"/>
              <a:t>的业务环境</a:t>
            </a:r>
            <a:r>
              <a:rPr lang="en-US" dirty="0" smtClean="0"/>
              <a:t> </a:t>
            </a:r>
            <a:br>
              <a:rPr lang="en-US" dirty="0" smtClean="0"/>
            </a:br>
            <a:r>
              <a:rPr lang="zh-CN" altLang="en-US" dirty="0" smtClean="0"/>
              <a:t>实现业务差异化和影响业务的成功</a:t>
            </a:r>
            <a:endParaRPr lang="en-US" sz="2700" b="1" dirty="0">
              <a:solidFill>
                <a:schemeClr val="tx1">
                  <a:lumMod val="50000"/>
                  <a:lumOff val="50000"/>
                </a:schemeClr>
              </a:solidFill>
            </a:endParaRPr>
          </a:p>
        </p:txBody>
      </p:sp>
      <p:sp>
        <p:nvSpPr>
          <p:cNvPr id="23" name="Rectangle 22"/>
          <p:cNvSpPr/>
          <p:nvPr/>
        </p:nvSpPr>
        <p:spPr>
          <a:xfrm>
            <a:off x="2161791" y="1536078"/>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角色</a:t>
            </a:r>
            <a:r>
              <a:rPr lang="en-US"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用户</a:t>
            </a:r>
            <a:endParaRPr lang="en-US" sz="1200" b="1" dirty="0" smtClean="0">
              <a:solidFill>
                <a:schemeClr val="bg1"/>
              </a:solidFill>
              <a:latin typeface="Calibri" pitchFamily="34" charset="0"/>
            </a:endParaRPr>
          </a:p>
        </p:txBody>
      </p:sp>
      <p:sp>
        <p:nvSpPr>
          <p:cNvPr id="64" name="TextBox 63"/>
          <p:cNvSpPr txBox="1"/>
          <p:nvPr/>
        </p:nvSpPr>
        <p:spPr>
          <a:xfrm>
            <a:off x="2214546" y="1285860"/>
            <a:ext cx="6462764" cy="276999"/>
          </a:xfrm>
          <a:prstGeom prst="rect">
            <a:avLst/>
          </a:prstGeom>
          <a:noFill/>
        </p:spPr>
        <p:txBody>
          <a:bodyPr wrap="square" rtlCol="0">
            <a:spAutoFit/>
          </a:bodyPr>
          <a:lstStyle/>
          <a:p>
            <a:r>
              <a:rPr lang="en-US" sz="1200" dirty="0" smtClean="0">
                <a:solidFill>
                  <a:schemeClr val="tx1">
                    <a:lumMod val="50000"/>
                    <a:lumOff val="50000"/>
                  </a:schemeClr>
                </a:solidFill>
              </a:rPr>
              <a:t>         1	             2	                3		4	     5	        6</a:t>
            </a:r>
            <a:endParaRPr lang="en-US" sz="1200" dirty="0">
              <a:solidFill>
                <a:schemeClr val="tx1">
                  <a:lumMod val="50000"/>
                  <a:lumOff val="50000"/>
                </a:schemeClr>
              </a:solidFill>
            </a:endParaRPr>
          </a:p>
        </p:txBody>
      </p:sp>
      <p:sp>
        <p:nvSpPr>
          <p:cNvPr id="70" name="Rectangle 69"/>
          <p:cNvSpPr/>
          <p:nvPr/>
        </p:nvSpPr>
        <p:spPr>
          <a:xfrm>
            <a:off x="594014" y="2832959"/>
            <a:ext cx="1505415" cy="584775"/>
          </a:xfrm>
          <a:prstGeom prst="rect">
            <a:avLst/>
          </a:prstGeom>
        </p:spPr>
        <p:txBody>
          <a:bodyPr wrap="square">
            <a:spAutoFit/>
          </a:bodyPr>
          <a:lstStyle/>
          <a:p>
            <a:pPr algn="ctr"/>
            <a:r>
              <a:rPr lang="zh-CN" altLang="en-US" sz="1600" b="1" dirty="0" smtClean="0">
                <a:latin typeface="Calibri" pitchFamily="34" charset="0"/>
              </a:rPr>
              <a:t>线业务</a:t>
            </a:r>
            <a:endParaRPr lang="en-US" sz="1600" b="1" dirty="0" smtClean="0">
              <a:latin typeface="Calibri" pitchFamily="34" charset="0"/>
            </a:endParaRPr>
          </a:p>
          <a:p>
            <a:pPr algn="ctr"/>
            <a:r>
              <a:rPr lang="zh-CN" altLang="en-US" sz="1600" b="1" dirty="0" smtClean="0">
                <a:latin typeface="Calibri" pitchFamily="34" charset="0"/>
              </a:rPr>
              <a:t>环境</a:t>
            </a:r>
            <a:r>
              <a:rPr lang="en-US" sz="1600" b="1" dirty="0" smtClean="0">
                <a:latin typeface="Calibri" pitchFamily="34" charset="0"/>
              </a:rPr>
              <a:t> / IP</a:t>
            </a:r>
          </a:p>
        </p:txBody>
      </p:sp>
      <p:sp>
        <p:nvSpPr>
          <p:cNvPr id="103" name="Rectangle 102"/>
          <p:cNvSpPr/>
          <p:nvPr/>
        </p:nvSpPr>
        <p:spPr>
          <a:xfrm>
            <a:off x="3239742" y="1543513"/>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权限</a:t>
            </a:r>
            <a:r>
              <a:rPr lang="en-US" sz="1200" b="1" dirty="0" smtClean="0">
                <a:solidFill>
                  <a:schemeClr val="bg1"/>
                </a:solidFill>
                <a:latin typeface="Calibri" pitchFamily="34" charset="0"/>
              </a:rPr>
              <a:t> &amp; </a:t>
            </a:r>
            <a:r>
              <a:rPr lang="zh-CN" altLang="en-US" sz="1200" b="1" dirty="0" smtClean="0">
                <a:solidFill>
                  <a:schemeClr val="bg1"/>
                </a:solidFill>
                <a:latin typeface="Calibri" pitchFamily="34" charset="0"/>
              </a:rPr>
              <a:t>安全</a:t>
            </a:r>
            <a:endParaRPr lang="en-US" sz="1200" b="1" dirty="0" smtClean="0">
              <a:solidFill>
                <a:schemeClr val="bg1"/>
              </a:solidFill>
              <a:latin typeface="Calibri" pitchFamily="34" charset="0"/>
            </a:endParaRPr>
          </a:p>
        </p:txBody>
      </p:sp>
      <p:sp>
        <p:nvSpPr>
          <p:cNvPr id="107" name="Rectangle 106"/>
          <p:cNvSpPr/>
          <p:nvPr/>
        </p:nvSpPr>
        <p:spPr>
          <a:xfrm>
            <a:off x="4321410"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数据采集</a:t>
            </a:r>
            <a:r>
              <a:rPr lang="en-US"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视图</a:t>
            </a:r>
            <a:endParaRPr lang="en-US" sz="1200" b="1" dirty="0" smtClean="0">
              <a:solidFill>
                <a:schemeClr val="bg1"/>
              </a:solidFill>
              <a:latin typeface="Calibri" pitchFamily="34" charset="0"/>
            </a:endParaRPr>
          </a:p>
        </p:txBody>
      </p:sp>
      <p:sp>
        <p:nvSpPr>
          <p:cNvPr id="111" name="Rectangle 110"/>
          <p:cNvSpPr/>
          <p:nvPr/>
        </p:nvSpPr>
        <p:spPr>
          <a:xfrm>
            <a:off x="5403079" y="1543513"/>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流程自动化</a:t>
            </a:r>
            <a:endParaRPr lang="en-US" sz="1200" b="1" dirty="0" smtClean="0">
              <a:solidFill>
                <a:schemeClr val="bg1"/>
              </a:solidFill>
              <a:latin typeface="Calibri" pitchFamily="34" charset="0"/>
            </a:endParaRPr>
          </a:p>
        </p:txBody>
      </p:sp>
      <p:sp>
        <p:nvSpPr>
          <p:cNvPr id="115" name="Rectangle 114"/>
          <p:cNvSpPr/>
          <p:nvPr/>
        </p:nvSpPr>
        <p:spPr>
          <a:xfrm>
            <a:off x="6484747"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产能</a:t>
            </a:r>
            <a:r>
              <a:rPr lang="en-US" sz="1200" b="1" dirty="0" smtClean="0">
                <a:solidFill>
                  <a:schemeClr val="bg1"/>
                </a:solidFill>
                <a:latin typeface="Calibri" pitchFamily="34" charset="0"/>
              </a:rPr>
              <a:t>&amp; </a:t>
            </a:r>
            <a:r>
              <a:rPr lang="zh-CN" altLang="en-US" sz="1200" b="1" dirty="0" smtClean="0">
                <a:solidFill>
                  <a:schemeClr val="bg1"/>
                </a:solidFill>
                <a:latin typeface="Calibri" pitchFamily="34" charset="0"/>
              </a:rPr>
              <a:t>特征</a:t>
            </a:r>
            <a:endParaRPr lang="en-US" sz="1200" b="1" dirty="0" smtClean="0">
              <a:solidFill>
                <a:schemeClr val="bg1"/>
              </a:solidFill>
              <a:latin typeface="Calibri" pitchFamily="34" charset="0"/>
            </a:endParaRPr>
          </a:p>
        </p:txBody>
      </p:sp>
      <p:sp>
        <p:nvSpPr>
          <p:cNvPr id="119" name="Rectangle 118"/>
          <p:cNvSpPr/>
          <p:nvPr/>
        </p:nvSpPr>
        <p:spPr>
          <a:xfrm>
            <a:off x="7566416" y="1543512"/>
            <a:ext cx="1029119"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跟踪</a:t>
            </a:r>
            <a:r>
              <a:rPr lang="en-US" sz="1200" b="1" dirty="0" smtClean="0">
                <a:solidFill>
                  <a:schemeClr val="bg1"/>
                </a:solidFill>
                <a:latin typeface="Calibri" pitchFamily="34" charset="0"/>
              </a:rPr>
              <a:t> &amp; </a:t>
            </a:r>
            <a:r>
              <a:rPr lang="zh-CN" altLang="en-US" sz="1200" b="1" dirty="0" smtClean="0">
                <a:solidFill>
                  <a:schemeClr val="bg1"/>
                </a:solidFill>
                <a:latin typeface="Calibri" pitchFamily="34" charset="0"/>
              </a:rPr>
              <a:t>报表</a:t>
            </a:r>
            <a:endParaRPr lang="en-US" sz="1200" b="1" dirty="0" smtClean="0">
              <a:solidFill>
                <a:schemeClr val="bg1"/>
              </a:solidFill>
              <a:latin typeface="Calibri" pitchFamily="34" charset="0"/>
            </a:endParaRPr>
          </a:p>
        </p:txBody>
      </p:sp>
      <p:sp>
        <p:nvSpPr>
          <p:cNvPr id="45" name="TextBox 44"/>
          <p:cNvSpPr txBox="1"/>
          <p:nvPr/>
        </p:nvSpPr>
        <p:spPr>
          <a:xfrm>
            <a:off x="2076995" y="2796860"/>
            <a:ext cx="6527716" cy="1938992"/>
          </a:xfrm>
          <a:prstGeom prst="rect">
            <a:avLst/>
          </a:prstGeom>
          <a:noFill/>
        </p:spPr>
        <p:txBody>
          <a:bodyPr wrap="square" rtlCol="0">
            <a:spAutoFit/>
          </a:bodyPr>
          <a:lstStyle/>
          <a:p>
            <a:pPr>
              <a:spcBef>
                <a:spcPts val="600"/>
              </a:spcBef>
              <a:buFont typeface="Wingdings" pitchFamily="2" charset="2"/>
              <a:buChar char="§"/>
            </a:pPr>
            <a:r>
              <a:rPr lang="en-US" sz="2000" dirty="0" smtClean="0">
                <a:solidFill>
                  <a:schemeClr val="accent5">
                    <a:lumMod val="75000"/>
                  </a:schemeClr>
                </a:solidFill>
                <a:latin typeface="+mn-lt"/>
              </a:rPr>
              <a:t> </a:t>
            </a:r>
            <a:r>
              <a:rPr lang="zh-CN" altLang="en-US" sz="2000" dirty="0" smtClean="0">
                <a:solidFill>
                  <a:schemeClr val="accent5">
                    <a:lumMod val="75000"/>
                  </a:schemeClr>
                </a:solidFill>
                <a:latin typeface="+mn-lt"/>
              </a:rPr>
              <a:t>相关的业务应用程序平台可以用于构建许多应用程序</a:t>
            </a:r>
            <a:endParaRPr lang="en-US" sz="2000" dirty="0" smtClean="0">
              <a:solidFill>
                <a:schemeClr val="accent5">
                  <a:lumMod val="75000"/>
                </a:schemeClr>
              </a:solidFill>
              <a:latin typeface="+mn-lt"/>
            </a:endParaRPr>
          </a:p>
          <a:p>
            <a:pPr>
              <a:spcBef>
                <a:spcPts val="600"/>
              </a:spcBef>
              <a:buFont typeface="Wingdings" pitchFamily="2" charset="2"/>
              <a:buChar char="§"/>
            </a:pPr>
            <a:r>
              <a:rPr lang="en-US" sz="2000" dirty="0" smtClean="0">
                <a:solidFill>
                  <a:schemeClr val="accent5">
                    <a:lumMod val="75000"/>
                  </a:schemeClr>
                </a:solidFill>
                <a:latin typeface="+mn-lt"/>
              </a:rPr>
              <a:t> </a:t>
            </a:r>
            <a:r>
              <a:rPr lang="zh-CN" altLang="en-US" sz="2000" dirty="0" smtClean="0">
                <a:solidFill>
                  <a:schemeClr val="accent5">
                    <a:lumMod val="75000"/>
                  </a:schemeClr>
                </a:solidFill>
                <a:latin typeface="+mn-lt"/>
              </a:rPr>
              <a:t>整合遗留下来的应用程序和按需要构建新的应用程序</a:t>
            </a:r>
            <a:endParaRPr lang="en-US" sz="2000" dirty="0" smtClean="0">
              <a:solidFill>
                <a:schemeClr val="accent5">
                  <a:lumMod val="75000"/>
                </a:schemeClr>
              </a:solidFill>
              <a:latin typeface="+mn-lt"/>
            </a:endParaRPr>
          </a:p>
          <a:p>
            <a:pPr>
              <a:spcBef>
                <a:spcPts val="600"/>
              </a:spcBef>
              <a:buFont typeface="Wingdings" pitchFamily="2" charset="2"/>
              <a:buChar char="§"/>
            </a:pPr>
            <a:r>
              <a:rPr lang="zh-CN" altLang="en-US" sz="2000" dirty="0" smtClean="0">
                <a:solidFill>
                  <a:schemeClr val="accent5">
                    <a:lumMod val="75000"/>
                  </a:schemeClr>
                </a:solidFill>
              </a:rPr>
              <a:t>设计，以适应企业的多种需求</a:t>
            </a:r>
            <a:endParaRPr lang="en-US" sz="2000" dirty="0" smtClean="0">
              <a:solidFill>
                <a:schemeClr val="accent5">
                  <a:lumMod val="75000"/>
                </a:schemeClr>
              </a:solidFill>
              <a:latin typeface="+mn-lt"/>
            </a:endParaRPr>
          </a:p>
          <a:p>
            <a:pPr>
              <a:spcBef>
                <a:spcPts val="600"/>
              </a:spcBef>
              <a:buFont typeface="Wingdings" pitchFamily="2" charset="2"/>
              <a:buChar char="§"/>
            </a:pPr>
            <a:r>
              <a:rPr lang="en-US" sz="2000" dirty="0" smtClean="0">
                <a:solidFill>
                  <a:schemeClr val="accent5">
                    <a:lumMod val="75000"/>
                  </a:schemeClr>
                </a:solidFill>
                <a:latin typeface="+mn-lt"/>
              </a:rPr>
              <a:t> </a:t>
            </a:r>
            <a:r>
              <a:rPr lang="zh-CN" altLang="en-US" sz="2000" dirty="0" smtClean="0">
                <a:solidFill>
                  <a:schemeClr val="accent5">
                    <a:lumMod val="75000"/>
                  </a:schemeClr>
                </a:solidFill>
                <a:latin typeface="+mn-lt"/>
              </a:rPr>
              <a:t>交付完整的业务解决方案</a:t>
            </a:r>
            <a:endParaRPr lang="en-US" altLang="zh-CN" sz="2000" dirty="0" smtClean="0">
              <a:solidFill>
                <a:schemeClr val="accent5">
                  <a:lumMod val="75000"/>
                </a:schemeClr>
              </a:solidFill>
              <a:latin typeface="+mn-lt"/>
            </a:endParaRPr>
          </a:p>
          <a:p>
            <a:pPr>
              <a:spcBef>
                <a:spcPts val="600"/>
              </a:spcBef>
              <a:buFont typeface="Wingdings" pitchFamily="2" charset="2"/>
              <a:buChar char="§"/>
            </a:pPr>
            <a:r>
              <a:rPr lang="zh-CN" altLang="en-US" sz="2000" dirty="0" smtClean="0">
                <a:solidFill>
                  <a:schemeClr val="accent5">
                    <a:lumMod val="75000"/>
                  </a:schemeClr>
                </a:solidFill>
              </a:rPr>
              <a:t>改变业务应用程序以适应业务需求</a:t>
            </a:r>
            <a:endParaRPr lang="en-US" sz="2000" dirty="0" smtClean="0">
              <a:solidFill>
                <a:schemeClr val="accent5">
                  <a:lumMod val="75000"/>
                </a:schemeClr>
              </a:solidFill>
              <a:latin typeface="+mn-lt"/>
            </a:endParaRPr>
          </a:p>
        </p:txBody>
      </p:sp>
      <p:sp>
        <p:nvSpPr>
          <p:cNvPr id="61" name="Rectangle 60"/>
          <p:cNvSpPr/>
          <p:nvPr/>
        </p:nvSpPr>
        <p:spPr>
          <a:xfrm flipH="1">
            <a:off x="222068" y="1528353"/>
            <a:ext cx="287383" cy="4754880"/>
          </a:xfrm>
          <a:prstGeom prst="rect">
            <a:avLst/>
          </a:prstGeom>
          <a:gradFill flip="none" rotWithShape="1">
            <a:gsLst>
              <a:gs pos="0">
                <a:schemeClr val="accent6">
                  <a:lumMod val="75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23" grpId="0" animBg="1"/>
      <p:bldP spid="70" grpId="0"/>
      <p:bldP spid="103" grpId="0" animBg="1"/>
      <p:bldP spid="107" grpId="0" animBg="1"/>
      <p:bldP spid="111" grpId="0" animBg="1"/>
      <p:bldP spid="115" grpId="0" animBg="1"/>
      <p:bldP spid="119"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580565" y="1959429"/>
            <a:ext cx="1640121" cy="3467342"/>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5" name="Rectangle 74"/>
          <p:cNvSpPr/>
          <p:nvPr/>
        </p:nvSpPr>
        <p:spPr>
          <a:xfrm>
            <a:off x="572439" y="5481794"/>
            <a:ext cx="8571562" cy="365760"/>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7" name="Rectangle 76"/>
          <p:cNvSpPr/>
          <p:nvPr/>
        </p:nvSpPr>
        <p:spPr>
          <a:xfrm>
            <a:off x="576361" y="5917621"/>
            <a:ext cx="8567670" cy="365760"/>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6" name="Rectangle 75"/>
          <p:cNvSpPr/>
          <p:nvPr/>
        </p:nvSpPr>
        <p:spPr>
          <a:xfrm>
            <a:off x="572439" y="1532595"/>
            <a:ext cx="8571561" cy="365760"/>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68" name="TextBox 67"/>
          <p:cNvSpPr txBox="1"/>
          <p:nvPr/>
        </p:nvSpPr>
        <p:spPr>
          <a:xfrm>
            <a:off x="563868" y="1258231"/>
            <a:ext cx="1600200"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mn-lt"/>
              </a:rPr>
              <a:t>Application Stack</a:t>
            </a:r>
            <a:endParaRPr lang="en-US" sz="1200" dirty="0">
              <a:solidFill>
                <a:schemeClr val="tx1">
                  <a:lumMod val="50000"/>
                  <a:lumOff val="50000"/>
                </a:schemeClr>
              </a:solidFill>
              <a:latin typeface="+mn-lt"/>
            </a:endParaRPr>
          </a:p>
        </p:txBody>
      </p:sp>
      <p:sp>
        <p:nvSpPr>
          <p:cNvPr id="72" name="Rectangle 71"/>
          <p:cNvSpPr/>
          <p:nvPr/>
        </p:nvSpPr>
        <p:spPr>
          <a:xfrm>
            <a:off x="580567" y="5482026"/>
            <a:ext cx="1505414" cy="338554"/>
          </a:xfrm>
          <a:prstGeom prst="rect">
            <a:avLst/>
          </a:prstGeom>
        </p:spPr>
        <p:txBody>
          <a:bodyPr wrap="square">
            <a:spAutoFit/>
          </a:bodyPr>
          <a:lstStyle/>
          <a:p>
            <a:pPr algn="ctr"/>
            <a:r>
              <a:rPr lang="en-US" sz="1600" b="1" dirty="0" smtClean="0">
                <a:solidFill>
                  <a:schemeClr val="bg1"/>
                </a:solidFill>
                <a:latin typeface="Calibri" pitchFamily="34" charset="0"/>
              </a:rPr>
              <a:t>Services</a:t>
            </a:r>
          </a:p>
        </p:txBody>
      </p:sp>
      <p:sp>
        <p:nvSpPr>
          <p:cNvPr id="73" name="Rectangle 72"/>
          <p:cNvSpPr/>
          <p:nvPr/>
        </p:nvSpPr>
        <p:spPr>
          <a:xfrm>
            <a:off x="580567" y="5931262"/>
            <a:ext cx="1494263" cy="338554"/>
          </a:xfrm>
          <a:prstGeom prst="rect">
            <a:avLst/>
          </a:prstGeom>
        </p:spPr>
        <p:txBody>
          <a:bodyPr wrap="square">
            <a:spAutoFit/>
          </a:bodyPr>
          <a:lstStyle/>
          <a:p>
            <a:pPr algn="ctr"/>
            <a:r>
              <a:rPr lang="en-US" sz="1600" b="1" dirty="0" smtClean="0">
                <a:solidFill>
                  <a:schemeClr val="bg1"/>
                </a:solidFill>
                <a:latin typeface="Calibri" pitchFamily="34" charset="0"/>
              </a:rPr>
              <a:t>Resources</a:t>
            </a:r>
          </a:p>
        </p:txBody>
      </p:sp>
      <p:sp>
        <p:nvSpPr>
          <p:cNvPr id="4" name="Title 1"/>
          <p:cNvSpPr>
            <a:spLocks noGrp="1"/>
          </p:cNvSpPr>
          <p:nvPr>
            <p:ph type="title"/>
          </p:nvPr>
        </p:nvSpPr>
        <p:spPr/>
        <p:txBody>
          <a:bodyPr>
            <a:normAutofit/>
          </a:bodyPr>
          <a:lstStyle/>
          <a:p>
            <a:r>
              <a:rPr lang="zh-CN" altLang="en-US" dirty="0" smtClean="0"/>
              <a:t>设计</a:t>
            </a:r>
            <a:r>
              <a:rPr lang="en-US" dirty="0" smtClean="0"/>
              <a:t>XRM</a:t>
            </a:r>
            <a:r>
              <a:rPr lang="zh-CN" altLang="en-US" dirty="0" smtClean="0"/>
              <a:t>的用户体验</a:t>
            </a:r>
            <a:r>
              <a:rPr lang="en-US" dirty="0" smtClean="0"/>
              <a:t> </a:t>
            </a:r>
            <a:br>
              <a:rPr lang="en-US" dirty="0" smtClean="0"/>
            </a:br>
            <a:r>
              <a:rPr lang="zh-CN" altLang="en-US" sz="2700" dirty="0" smtClean="0"/>
              <a:t>减少一致性用户体验的培训时间和成本</a:t>
            </a:r>
            <a:endParaRPr lang="en-US" sz="2700" b="1" dirty="0">
              <a:solidFill>
                <a:schemeClr val="tx1">
                  <a:lumMod val="50000"/>
                  <a:lumOff val="50000"/>
                </a:schemeClr>
              </a:solidFill>
            </a:endParaRPr>
          </a:p>
        </p:txBody>
      </p:sp>
      <p:sp>
        <p:nvSpPr>
          <p:cNvPr id="70" name="Rectangle 69"/>
          <p:cNvSpPr/>
          <p:nvPr/>
        </p:nvSpPr>
        <p:spPr>
          <a:xfrm>
            <a:off x="594014" y="1526673"/>
            <a:ext cx="1505415" cy="338554"/>
          </a:xfrm>
          <a:prstGeom prst="rect">
            <a:avLst/>
          </a:prstGeom>
        </p:spPr>
        <p:txBody>
          <a:bodyPr wrap="square">
            <a:spAutoFit/>
          </a:bodyPr>
          <a:lstStyle/>
          <a:p>
            <a:pPr algn="ctr"/>
            <a:r>
              <a:rPr lang="zh-CN" altLang="en-US" sz="1600" b="1" dirty="0" smtClean="0">
                <a:solidFill>
                  <a:schemeClr val="bg1"/>
                </a:solidFill>
                <a:latin typeface="Calibri" pitchFamily="34" charset="0"/>
              </a:rPr>
              <a:t>业务</a:t>
            </a:r>
            <a:r>
              <a:rPr lang="en-US" sz="1600" b="1" dirty="0" smtClean="0">
                <a:solidFill>
                  <a:schemeClr val="bg1"/>
                </a:solidFill>
                <a:latin typeface="Calibri" pitchFamily="34" charset="0"/>
              </a:rPr>
              <a:t> IP</a:t>
            </a:r>
          </a:p>
        </p:txBody>
      </p:sp>
      <p:sp>
        <p:nvSpPr>
          <p:cNvPr id="45" name="TextBox 44"/>
          <p:cNvSpPr txBox="1"/>
          <p:nvPr/>
        </p:nvSpPr>
        <p:spPr>
          <a:xfrm>
            <a:off x="2076995" y="3254059"/>
            <a:ext cx="6527716" cy="1938992"/>
          </a:xfrm>
          <a:prstGeom prst="rect">
            <a:avLst/>
          </a:prstGeom>
          <a:noFill/>
        </p:spPr>
        <p:txBody>
          <a:bodyPr wrap="square" rtlCol="0">
            <a:spAutoFit/>
          </a:bodyPr>
          <a:lstStyle/>
          <a:p>
            <a:pPr>
              <a:spcBef>
                <a:spcPts val="600"/>
              </a:spcBef>
              <a:buFont typeface="Wingdings" pitchFamily="2" charset="2"/>
              <a:buChar char="§"/>
            </a:pPr>
            <a:r>
              <a:rPr lang="zh-CN" altLang="en-US" sz="2000" dirty="0" smtClean="0">
                <a:solidFill>
                  <a:schemeClr val="accent3">
                    <a:lumMod val="75000"/>
                  </a:schemeClr>
                </a:solidFill>
                <a:latin typeface="+mn-lt"/>
              </a:rPr>
              <a:t>熟悉和直观的</a:t>
            </a:r>
            <a:r>
              <a:rPr lang="en-US" sz="2000" dirty="0" smtClean="0">
                <a:solidFill>
                  <a:schemeClr val="accent3">
                    <a:lumMod val="75000"/>
                  </a:schemeClr>
                </a:solidFill>
                <a:latin typeface="+mn-lt"/>
              </a:rPr>
              <a:t>MS Office</a:t>
            </a:r>
            <a:r>
              <a:rPr lang="zh-CN" altLang="en-US" sz="2000" dirty="0" smtClean="0">
                <a:solidFill>
                  <a:schemeClr val="accent3">
                    <a:lumMod val="75000"/>
                  </a:schemeClr>
                </a:solidFill>
                <a:latin typeface="+mn-lt"/>
              </a:rPr>
              <a:t>用户界面</a:t>
            </a:r>
            <a:endParaRPr lang="en-US" sz="2000" dirty="0" smtClean="0">
              <a:solidFill>
                <a:schemeClr val="accent3">
                  <a:lumMod val="75000"/>
                </a:schemeClr>
              </a:solidFill>
              <a:latin typeface="+mn-lt"/>
            </a:endParaRPr>
          </a:p>
          <a:p>
            <a:pPr>
              <a:spcBef>
                <a:spcPts val="600"/>
              </a:spcBef>
              <a:buFont typeface="Wingdings" pitchFamily="2" charset="2"/>
              <a:buChar char="§"/>
            </a:pPr>
            <a:r>
              <a:rPr lang="zh-CN" altLang="en-US" sz="2000" dirty="0" smtClean="0">
                <a:solidFill>
                  <a:schemeClr val="accent3">
                    <a:lumMod val="75000"/>
                  </a:schemeClr>
                </a:solidFill>
                <a:latin typeface="+mn-lt"/>
              </a:rPr>
              <a:t>一致的用户体验和工具</a:t>
            </a:r>
            <a:endParaRPr lang="en-US" sz="2000" dirty="0" smtClean="0">
              <a:solidFill>
                <a:schemeClr val="accent3">
                  <a:lumMod val="75000"/>
                </a:schemeClr>
              </a:solidFill>
              <a:latin typeface="+mn-lt"/>
            </a:endParaRPr>
          </a:p>
          <a:p>
            <a:pPr>
              <a:spcBef>
                <a:spcPts val="600"/>
              </a:spcBef>
              <a:buFont typeface="Wingdings" pitchFamily="2" charset="2"/>
              <a:buChar char="§"/>
            </a:pPr>
            <a:r>
              <a:rPr lang="zh-CN" altLang="en-US" sz="2000" dirty="0" smtClean="0">
                <a:solidFill>
                  <a:schemeClr val="accent3">
                    <a:lumMod val="75000"/>
                  </a:schemeClr>
                </a:solidFill>
                <a:latin typeface="+mn-lt"/>
              </a:rPr>
              <a:t>在任何地在从任何</a:t>
            </a:r>
            <a:r>
              <a:rPr lang="en-US" altLang="zh-CN" sz="2000" dirty="0" smtClean="0">
                <a:solidFill>
                  <a:schemeClr val="accent3">
                    <a:lumMod val="75000"/>
                  </a:schemeClr>
                </a:solidFill>
                <a:latin typeface="+mn-lt"/>
              </a:rPr>
              <a:t>WEB</a:t>
            </a:r>
            <a:r>
              <a:rPr lang="zh-CN" altLang="en-US" sz="2000" dirty="0" smtClean="0">
                <a:solidFill>
                  <a:schemeClr val="accent3">
                    <a:lumMod val="75000"/>
                  </a:schemeClr>
                </a:solidFill>
                <a:latin typeface="+mn-lt"/>
              </a:rPr>
              <a:t>浏览器进行访问</a:t>
            </a:r>
            <a:endParaRPr lang="en-US" sz="2000" dirty="0" smtClean="0">
              <a:solidFill>
                <a:schemeClr val="accent3">
                  <a:lumMod val="75000"/>
                </a:schemeClr>
              </a:solidFill>
              <a:latin typeface="+mn-lt"/>
            </a:endParaRPr>
          </a:p>
          <a:p>
            <a:pPr>
              <a:spcBef>
                <a:spcPts val="600"/>
              </a:spcBef>
              <a:buFont typeface="Wingdings" pitchFamily="2" charset="2"/>
              <a:buChar char="§"/>
            </a:pPr>
            <a:r>
              <a:rPr lang="zh-CN" altLang="en-US" sz="2000" dirty="0" smtClean="0">
                <a:solidFill>
                  <a:schemeClr val="accent3">
                    <a:lumMod val="75000"/>
                  </a:schemeClr>
                </a:solidFill>
                <a:latin typeface="+mn-lt"/>
              </a:rPr>
              <a:t>功能齐全的在线和离线</a:t>
            </a:r>
            <a:endParaRPr lang="en-US" sz="2000" dirty="0" smtClean="0">
              <a:solidFill>
                <a:schemeClr val="accent3">
                  <a:lumMod val="75000"/>
                </a:schemeClr>
              </a:solidFill>
              <a:latin typeface="+mn-lt"/>
            </a:endParaRPr>
          </a:p>
          <a:p>
            <a:pPr>
              <a:spcBef>
                <a:spcPts val="600"/>
              </a:spcBef>
              <a:buFont typeface="Wingdings" pitchFamily="2" charset="2"/>
              <a:buChar char="§"/>
            </a:pPr>
            <a:r>
              <a:rPr lang="zh-CN" altLang="en-US" sz="2000" dirty="0" smtClean="0">
                <a:solidFill>
                  <a:schemeClr val="accent3">
                    <a:lumMod val="75000"/>
                  </a:schemeClr>
                </a:solidFill>
              </a:rPr>
              <a:t>个人的和共享的视图，查询和分析</a:t>
            </a:r>
            <a:endParaRPr lang="en-US" sz="2000" dirty="0" smtClean="0">
              <a:solidFill>
                <a:schemeClr val="accent3">
                  <a:lumMod val="75000"/>
                </a:schemeClr>
              </a:solidFill>
              <a:latin typeface="+mn-lt"/>
            </a:endParaRPr>
          </a:p>
        </p:txBody>
      </p:sp>
      <p:sp>
        <p:nvSpPr>
          <p:cNvPr id="20" name="Rectangle 19"/>
          <p:cNvSpPr/>
          <p:nvPr/>
        </p:nvSpPr>
        <p:spPr>
          <a:xfrm>
            <a:off x="580184" y="3366138"/>
            <a:ext cx="1483112" cy="338554"/>
          </a:xfrm>
          <a:prstGeom prst="rect">
            <a:avLst/>
          </a:prstGeom>
        </p:spPr>
        <p:txBody>
          <a:bodyPr wrap="square">
            <a:spAutoFit/>
          </a:bodyPr>
          <a:lstStyle/>
          <a:p>
            <a:pPr algn="ctr"/>
            <a:r>
              <a:rPr lang="zh-CN" altLang="en-US" sz="1600" b="1" dirty="0" smtClean="0">
                <a:latin typeface="Calibri" pitchFamily="34" charset="0"/>
              </a:rPr>
              <a:t>用户体验</a:t>
            </a:r>
            <a:endParaRPr lang="en-US" sz="1600" b="1" dirty="0" smtClean="0">
              <a:latin typeface="Calibri" pitchFamily="34" charset="0"/>
            </a:endParaRPr>
          </a:p>
        </p:txBody>
      </p:sp>
      <p:sp>
        <p:nvSpPr>
          <p:cNvPr id="29" name="Rectangle 28"/>
          <p:cNvSpPr/>
          <p:nvPr/>
        </p:nvSpPr>
        <p:spPr>
          <a:xfrm>
            <a:off x="2161235" y="1972177"/>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Office / Outlook</a:t>
            </a:r>
          </a:p>
        </p:txBody>
      </p:sp>
      <p:sp>
        <p:nvSpPr>
          <p:cNvPr id="30" name="Rectangle 29"/>
          <p:cNvSpPr/>
          <p:nvPr/>
        </p:nvSpPr>
        <p:spPr>
          <a:xfrm>
            <a:off x="3239186" y="1979612"/>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共同特征</a:t>
            </a:r>
            <a:endParaRPr lang="en-US" sz="1200" b="1" dirty="0" smtClean="0">
              <a:solidFill>
                <a:schemeClr val="bg1"/>
              </a:solidFill>
              <a:latin typeface="Calibri" pitchFamily="34" charset="0"/>
            </a:endParaRPr>
          </a:p>
        </p:txBody>
      </p:sp>
      <p:sp>
        <p:nvSpPr>
          <p:cNvPr id="31" name="Rectangle 30"/>
          <p:cNvSpPr/>
          <p:nvPr/>
        </p:nvSpPr>
        <p:spPr>
          <a:xfrm>
            <a:off x="4320854" y="1979611"/>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在线</a:t>
            </a:r>
            <a:r>
              <a:rPr lang="en-US" sz="1200" b="1" dirty="0" smtClean="0">
                <a:solidFill>
                  <a:schemeClr val="bg1"/>
                </a:solidFill>
                <a:latin typeface="Calibri" pitchFamily="34" charset="0"/>
              </a:rPr>
              <a:t> / </a:t>
            </a:r>
            <a:r>
              <a:rPr lang="zh-CN" altLang="en-US" sz="1200" b="1" dirty="0" smtClean="0">
                <a:solidFill>
                  <a:schemeClr val="bg1"/>
                </a:solidFill>
                <a:latin typeface="Calibri" pitchFamily="34" charset="0"/>
              </a:rPr>
              <a:t>离线</a:t>
            </a:r>
            <a:endParaRPr lang="en-US" sz="1200" b="1" dirty="0" smtClean="0">
              <a:solidFill>
                <a:schemeClr val="bg1"/>
              </a:solidFill>
              <a:latin typeface="Calibri" pitchFamily="34" charset="0"/>
            </a:endParaRPr>
          </a:p>
        </p:txBody>
      </p:sp>
      <p:sp>
        <p:nvSpPr>
          <p:cNvPr id="32" name="Rectangle 31"/>
          <p:cNvSpPr/>
          <p:nvPr/>
        </p:nvSpPr>
        <p:spPr>
          <a:xfrm>
            <a:off x="5402523" y="1979612"/>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多语言</a:t>
            </a:r>
            <a:endParaRPr lang="en-US" sz="1200" b="1" dirty="0" smtClean="0">
              <a:solidFill>
                <a:schemeClr val="bg1"/>
              </a:solidFill>
              <a:latin typeface="Calibri" pitchFamily="34" charset="0"/>
            </a:endParaRPr>
          </a:p>
        </p:txBody>
      </p:sp>
      <p:sp>
        <p:nvSpPr>
          <p:cNvPr id="33" name="Rectangle 32"/>
          <p:cNvSpPr/>
          <p:nvPr/>
        </p:nvSpPr>
        <p:spPr>
          <a:xfrm>
            <a:off x="6484191" y="1979611"/>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多设备</a:t>
            </a:r>
            <a:endParaRPr lang="en-US" sz="1200" b="1" dirty="0" smtClean="0">
              <a:solidFill>
                <a:schemeClr val="bg1"/>
              </a:solidFill>
              <a:latin typeface="Calibri" pitchFamily="34" charset="0"/>
            </a:endParaRPr>
          </a:p>
        </p:txBody>
      </p:sp>
      <p:sp>
        <p:nvSpPr>
          <p:cNvPr id="34" name="Rectangle 33"/>
          <p:cNvSpPr/>
          <p:nvPr/>
        </p:nvSpPr>
        <p:spPr>
          <a:xfrm>
            <a:off x="7565860" y="1979611"/>
            <a:ext cx="102911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Web / SharePoint</a:t>
            </a:r>
          </a:p>
        </p:txBody>
      </p:sp>
      <p:sp>
        <p:nvSpPr>
          <p:cNvPr id="48" name="Rectangle 47"/>
          <p:cNvSpPr/>
          <p:nvPr/>
        </p:nvSpPr>
        <p:spPr>
          <a:xfrm flipH="1">
            <a:off x="222068" y="1528353"/>
            <a:ext cx="287383" cy="4754880"/>
          </a:xfrm>
          <a:prstGeom prst="rect">
            <a:avLst/>
          </a:prstGeom>
          <a:gradFill flip="none" rotWithShape="1">
            <a:gsLst>
              <a:gs pos="0">
                <a:schemeClr val="accent6">
                  <a:lumMod val="75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5" grpId="0"/>
      <p:bldP spid="20" grpId="0"/>
      <p:bldP spid="29" grpId="0" animBg="1"/>
      <p:bldP spid="30" grpId="0" animBg="1"/>
      <p:bldP spid="31"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585502" y="2416629"/>
            <a:ext cx="1556808" cy="3430925"/>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7" name="Rectangle 76"/>
          <p:cNvSpPr/>
          <p:nvPr/>
        </p:nvSpPr>
        <p:spPr>
          <a:xfrm>
            <a:off x="589423" y="5917621"/>
            <a:ext cx="8554577" cy="365760"/>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6" name="Rectangle 75"/>
          <p:cNvSpPr/>
          <p:nvPr/>
        </p:nvSpPr>
        <p:spPr>
          <a:xfrm>
            <a:off x="585502" y="1532595"/>
            <a:ext cx="8558462" cy="365760"/>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68" name="TextBox 67"/>
          <p:cNvSpPr txBox="1"/>
          <p:nvPr/>
        </p:nvSpPr>
        <p:spPr>
          <a:xfrm>
            <a:off x="576931" y="1258231"/>
            <a:ext cx="1600200"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mn-lt"/>
              </a:rPr>
              <a:t>Application Stack</a:t>
            </a:r>
            <a:endParaRPr lang="en-US" sz="1200" dirty="0">
              <a:solidFill>
                <a:schemeClr val="tx1">
                  <a:lumMod val="50000"/>
                  <a:lumOff val="50000"/>
                </a:schemeClr>
              </a:solidFill>
              <a:latin typeface="+mn-lt"/>
            </a:endParaRPr>
          </a:p>
        </p:txBody>
      </p:sp>
      <p:sp>
        <p:nvSpPr>
          <p:cNvPr id="73" name="Rectangle 72"/>
          <p:cNvSpPr/>
          <p:nvPr/>
        </p:nvSpPr>
        <p:spPr>
          <a:xfrm>
            <a:off x="593630" y="5931262"/>
            <a:ext cx="1494263" cy="338554"/>
          </a:xfrm>
          <a:prstGeom prst="rect">
            <a:avLst/>
          </a:prstGeom>
        </p:spPr>
        <p:txBody>
          <a:bodyPr wrap="square">
            <a:spAutoFit/>
          </a:bodyPr>
          <a:lstStyle/>
          <a:p>
            <a:pPr algn="ctr"/>
            <a:r>
              <a:rPr lang="en-US" sz="1600" b="1" dirty="0" smtClean="0">
                <a:solidFill>
                  <a:schemeClr val="bg1"/>
                </a:solidFill>
                <a:latin typeface="Calibri" pitchFamily="34" charset="0"/>
              </a:rPr>
              <a:t>Resources</a:t>
            </a:r>
          </a:p>
        </p:txBody>
      </p:sp>
      <p:sp>
        <p:nvSpPr>
          <p:cNvPr id="4" name="Title 1"/>
          <p:cNvSpPr>
            <a:spLocks noGrp="1"/>
          </p:cNvSpPr>
          <p:nvPr>
            <p:ph type="title"/>
          </p:nvPr>
        </p:nvSpPr>
        <p:spPr/>
        <p:txBody>
          <a:bodyPr>
            <a:normAutofit/>
          </a:bodyPr>
          <a:lstStyle/>
          <a:p>
            <a:r>
              <a:rPr lang="zh-CN" altLang="en-US" dirty="0" smtClean="0"/>
              <a:t>设计</a:t>
            </a:r>
            <a:r>
              <a:rPr lang="en-US" dirty="0" smtClean="0"/>
              <a:t>XRM</a:t>
            </a:r>
            <a:r>
              <a:rPr lang="zh-CN" altLang="en-US" dirty="0" smtClean="0"/>
              <a:t>的应用程序交付</a:t>
            </a:r>
            <a:r>
              <a:rPr lang="en-US" dirty="0" smtClean="0"/>
              <a:t> </a:t>
            </a:r>
            <a:br>
              <a:rPr lang="en-US" dirty="0" smtClean="0"/>
            </a:br>
            <a:r>
              <a:rPr lang="zh-CN" altLang="en-US" sz="2700" dirty="0" smtClean="0"/>
              <a:t>降低交付和更新应用程序所用的时间和成本</a:t>
            </a:r>
            <a:endParaRPr lang="en-US" sz="2700" b="1" dirty="0">
              <a:solidFill>
                <a:schemeClr val="tx1">
                  <a:lumMod val="50000"/>
                  <a:lumOff val="50000"/>
                </a:schemeClr>
              </a:solidFill>
            </a:endParaRPr>
          </a:p>
        </p:txBody>
      </p:sp>
      <p:sp>
        <p:nvSpPr>
          <p:cNvPr id="70" name="Rectangle 69"/>
          <p:cNvSpPr/>
          <p:nvPr/>
        </p:nvSpPr>
        <p:spPr>
          <a:xfrm>
            <a:off x="607077" y="1526673"/>
            <a:ext cx="1505415" cy="338554"/>
          </a:xfrm>
          <a:prstGeom prst="rect">
            <a:avLst/>
          </a:prstGeom>
        </p:spPr>
        <p:txBody>
          <a:bodyPr wrap="square">
            <a:spAutoFit/>
          </a:bodyPr>
          <a:lstStyle/>
          <a:p>
            <a:pPr algn="ctr"/>
            <a:r>
              <a:rPr lang="zh-CN" altLang="en-US" sz="1600" b="1" dirty="0" smtClean="0">
                <a:solidFill>
                  <a:schemeClr val="bg1"/>
                </a:solidFill>
                <a:latin typeface="Calibri" pitchFamily="34" charset="0"/>
              </a:rPr>
              <a:t>业务</a:t>
            </a:r>
            <a:r>
              <a:rPr lang="en-US" sz="1600" b="1" dirty="0" smtClean="0">
                <a:solidFill>
                  <a:schemeClr val="bg1"/>
                </a:solidFill>
                <a:latin typeface="Calibri" pitchFamily="34" charset="0"/>
              </a:rPr>
              <a:t>IP</a:t>
            </a:r>
          </a:p>
        </p:txBody>
      </p:sp>
      <p:sp>
        <p:nvSpPr>
          <p:cNvPr id="45" name="TextBox 44"/>
          <p:cNvSpPr txBox="1"/>
          <p:nvPr/>
        </p:nvSpPr>
        <p:spPr>
          <a:xfrm>
            <a:off x="2090058" y="3685134"/>
            <a:ext cx="6527716" cy="1554272"/>
          </a:xfrm>
          <a:prstGeom prst="rect">
            <a:avLst/>
          </a:prstGeom>
          <a:noFill/>
        </p:spPr>
        <p:txBody>
          <a:bodyPr wrap="square" rtlCol="0">
            <a:spAutoFit/>
          </a:bodyPr>
          <a:lstStyle/>
          <a:p>
            <a:pPr>
              <a:spcBef>
                <a:spcPts val="600"/>
              </a:spcBef>
              <a:buFont typeface="Wingdings" pitchFamily="2" charset="2"/>
              <a:buChar char="§"/>
            </a:pPr>
            <a:r>
              <a:rPr lang="zh-CN" altLang="en-US" sz="2000" dirty="0" smtClean="0">
                <a:solidFill>
                  <a:schemeClr val="accent4">
                    <a:lumMod val="75000"/>
                  </a:schemeClr>
                </a:solidFill>
                <a:latin typeface="+mn-lt"/>
              </a:rPr>
              <a:t>点击并链接应用程序的定义和可移植性</a:t>
            </a:r>
            <a:endParaRPr lang="en-US" sz="2000" dirty="0" smtClean="0">
              <a:solidFill>
                <a:schemeClr val="accent4">
                  <a:lumMod val="75000"/>
                </a:schemeClr>
              </a:solidFill>
              <a:latin typeface="+mn-lt"/>
            </a:endParaRPr>
          </a:p>
          <a:p>
            <a:pPr>
              <a:spcBef>
                <a:spcPts val="600"/>
              </a:spcBef>
              <a:buFont typeface="Wingdings" pitchFamily="2" charset="2"/>
              <a:buChar char="§"/>
            </a:pPr>
            <a:r>
              <a:rPr lang="zh-CN" altLang="en-US" sz="2000" dirty="0" smtClean="0">
                <a:solidFill>
                  <a:schemeClr val="accent4">
                    <a:lumMod val="75000"/>
                  </a:schemeClr>
                </a:solidFill>
                <a:latin typeface="+mn-lt"/>
              </a:rPr>
              <a:t>声明式数据架构和相关的设计</a:t>
            </a:r>
            <a:endParaRPr lang="en-US" sz="2000" dirty="0" smtClean="0">
              <a:solidFill>
                <a:schemeClr val="accent4">
                  <a:lumMod val="75000"/>
                </a:schemeClr>
              </a:solidFill>
              <a:latin typeface="+mn-lt"/>
            </a:endParaRPr>
          </a:p>
          <a:p>
            <a:pPr>
              <a:spcBef>
                <a:spcPts val="600"/>
              </a:spcBef>
              <a:buFont typeface="Wingdings" pitchFamily="2" charset="2"/>
              <a:buChar char="§"/>
            </a:pPr>
            <a:r>
              <a:rPr lang="en-US" sz="2000" dirty="0" smtClean="0">
                <a:solidFill>
                  <a:schemeClr val="accent4">
                    <a:lumMod val="75000"/>
                  </a:schemeClr>
                </a:solidFill>
                <a:latin typeface="+mn-lt"/>
              </a:rPr>
              <a:t>Dynamic web-services </a:t>
            </a:r>
            <a:r>
              <a:rPr lang="zh-CN" altLang="en-US" sz="2000" dirty="0" smtClean="0">
                <a:solidFill>
                  <a:schemeClr val="accent4">
                    <a:lumMod val="75000"/>
                  </a:schemeClr>
                </a:solidFill>
                <a:latin typeface="+mn-lt"/>
              </a:rPr>
              <a:t>和数据</a:t>
            </a:r>
            <a:r>
              <a:rPr lang="en-US" altLang="zh-CN" sz="2000" dirty="0" smtClean="0">
                <a:solidFill>
                  <a:schemeClr val="accent4">
                    <a:lumMod val="75000"/>
                  </a:schemeClr>
                </a:solidFill>
                <a:latin typeface="+mn-lt"/>
              </a:rPr>
              <a:t>/</a:t>
            </a:r>
            <a:r>
              <a:rPr lang="zh-CN" altLang="en-US" sz="2000" dirty="0" smtClean="0">
                <a:solidFill>
                  <a:schemeClr val="accent4">
                    <a:lumMod val="75000"/>
                  </a:schemeClr>
                </a:solidFill>
                <a:latin typeface="+mn-lt"/>
              </a:rPr>
              <a:t>元数据</a:t>
            </a:r>
            <a:r>
              <a:rPr lang="en-US" sz="2000" dirty="0" smtClean="0">
                <a:solidFill>
                  <a:schemeClr val="accent4">
                    <a:lumMod val="75000"/>
                  </a:schemeClr>
                </a:solidFill>
                <a:latin typeface="+mn-lt"/>
              </a:rPr>
              <a:t> APIs</a:t>
            </a:r>
          </a:p>
          <a:p>
            <a:pPr>
              <a:spcBef>
                <a:spcPts val="600"/>
              </a:spcBef>
              <a:buFont typeface="Wingdings" pitchFamily="2" charset="2"/>
              <a:buChar char="§"/>
            </a:pPr>
            <a:r>
              <a:rPr lang="zh-CN" altLang="en-US" sz="2000" dirty="0" smtClean="0">
                <a:solidFill>
                  <a:schemeClr val="accent4">
                    <a:lumMod val="75000"/>
                  </a:schemeClr>
                </a:solidFill>
                <a:latin typeface="+mn-lt"/>
              </a:rPr>
              <a:t>高可用性，性能，可伸缩性</a:t>
            </a:r>
            <a:endParaRPr lang="en-US" sz="2000" dirty="0" smtClean="0">
              <a:solidFill>
                <a:schemeClr val="accent4">
                  <a:lumMod val="75000"/>
                </a:schemeClr>
              </a:solidFill>
              <a:latin typeface="+mn-lt"/>
            </a:endParaRPr>
          </a:p>
        </p:txBody>
      </p:sp>
      <p:sp>
        <p:nvSpPr>
          <p:cNvPr id="20" name="Rectangle 19"/>
          <p:cNvSpPr/>
          <p:nvPr/>
        </p:nvSpPr>
        <p:spPr>
          <a:xfrm>
            <a:off x="580184" y="3849463"/>
            <a:ext cx="1483112" cy="584775"/>
          </a:xfrm>
          <a:prstGeom prst="rect">
            <a:avLst/>
          </a:prstGeom>
        </p:spPr>
        <p:txBody>
          <a:bodyPr wrap="square">
            <a:spAutoFit/>
          </a:bodyPr>
          <a:lstStyle/>
          <a:p>
            <a:pPr algn="ctr"/>
            <a:r>
              <a:rPr lang="zh-CN" altLang="en-US" sz="1600" b="1" dirty="0" smtClean="0">
                <a:latin typeface="Calibri" pitchFamily="34" charset="0"/>
              </a:rPr>
              <a:t>应用程序</a:t>
            </a:r>
            <a:r>
              <a:rPr lang="en-US" sz="1600" b="1" dirty="0" smtClean="0">
                <a:latin typeface="Calibri" pitchFamily="34" charset="0"/>
              </a:rPr>
              <a:t>&amp; </a:t>
            </a:r>
            <a:r>
              <a:rPr lang="zh-CN" altLang="en-US" sz="1600" b="1" dirty="0" smtClean="0">
                <a:latin typeface="Calibri" pitchFamily="34" charset="0"/>
              </a:rPr>
              <a:t>数据服务</a:t>
            </a:r>
            <a:endParaRPr lang="en-US" sz="1600" b="1" dirty="0" smtClean="0">
              <a:latin typeface="Calibri" pitchFamily="34" charset="0"/>
            </a:endParaRPr>
          </a:p>
        </p:txBody>
      </p:sp>
      <p:sp>
        <p:nvSpPr>
          <p:cNvPr id="21" name="Rectangle 20"/>
          <p:cNvSpPr/>
          <p:nvPr/>
        </p:nvSpPr>
        <p:spPr>
          <a:xfrm>
            <a:off x="593628" y="1978177"/>
            <a:ext cx="8550410" cy="365760"/>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2" name="Rectangle 21"/>
          <p:cNvSpPr/>
          <p:nvPr/>
        </p:nvSpPr>
        <p:spPr>
          <a:xfrm>
            <a:off x="580184" y="1964954"/>
            <a:ext cx="1483112" cy="338554"/>
          </a:xfrm>
          <a:prstGeom prst="rect">
            <a:avLst/>
          </a:prstGeom>
        </p:spPr>
        <p:txBody>
          <a:bodyPr wrap="square">
            <a:spAutoFit/>
          </a:bodyPr>
          <a:lstStyle/>
          <a:p>
            <a:pPr algn="ctr"/>
            <a:r>
              <a:rPr lang="zh-CN" altLang="en-US" sz="1600" b="1" dirty="0" smtClean="0">
                <a:solidFill>
                  <a:schemeClr val="bg1"/>
                </a:solidFill>
                <a:latin typeface="Calibri" pitchFamily="34" charset="0"/>
              </a:rPr>
              <a:t>用户</a:t>
            </a:r>
            <a:endParaRPr lang="en-US" sz="1600" b="1" dirty="0" smtClean="0">
              <a:solidFill>
                <a:schemeClr val="bg1"/>
              </a:solidFill>
              <a:latin typeface="Calibri" pitchFamily="34" charset="0"/>
            </a:endParaRPr>
          </a:p>
        </p:txBody>
      </p:sp>
      <p:sp>
        <p:nvSpPr>
          <p:cNvPr id="23" name="Rectangle 22"/>
          <p:cNvSpPr/>
          <p:nvPr/>
        </p:nvSpPr>
        <p:spPr>
          <a:xfrm>
            <a:off x="2172623" y="2411444"/>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应用程序定义</a:t>
            </a:r>
            <a:r>
              <a:rPr lang="en-US" sz="1200" b="1" dirty="0" smtClean="0">
                <a:solidFill>
                  <a:schemeClr val="bg1"/>
                </a:solidFill>
                <a:latin typeface="Calibri" pitchFamily="34" charset="0"/>
              </a:rPr>
              <a:t> &amp; </a:t>
            </a:r>
            <a:r>
              <a:rPr lang="zh-CN" altLang="en-US" sz="1200" b="1" dirty="0" smtClean="0">
                <a:solidFill>
                  <a:schemeClr val="bg1"/>
                </a:solidFill>
                <a:latin typeface="Calibri" pitchFamily="34" charset="0"/>
              </a:rPr>
              <a:t>可移植性</a:t>
            </a:r>
            <a:endParaRPr lang="en-US" sz="1200" b="1" dirty="0" smtClean="0">
              <a:solidFill>
                <a:schemeClr val="bg1"/>
              </a:solidFill>
              <a:latin typeface="Calibri" pitchFamily="34" charset="0"/>
            </a:endParaRPr>
          </a:p>
        </p:txBody>
      </p:sp>
      <p:sp>
        <p:nvSpPr>
          <p:cNvPr id="24" name="Rectangle 23"/>
          <p:cNvSpPr/>
          <p:nvPr/>
        </p:nvSpPr>
        <p:spPr>
          <a:xfrm>
            <a:off x="3250574" y="2407728"/>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相关的数据设计</a:t>
            </a:r>
            <a:endParaRPr lang="en-US" sz="1200" b="1" dirty="0" smtClean="0">
              <a:solidFill>
                <a:schemeClr val="bg1"/>
              </a:solidFill>
              <a:latin typeface="Calibri" pitchFamily="34" charset="0"/>
            </a:endParaRPr>
          </a:p>
        </p:txBody>
      </p:sp>
      <p:sp>
        <p:nvSpPr>
          <p:cNvPr id="25" name="Rectangle 24"/>
          <p:cNvSpPr/>
          <p:nvPr/>
        </p:nvSpPr>
        <p:spPr>
          <a:xfrm>
            <a:off x="4332242" y="2407727"/>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Windows </a:t>
            </a:r>
            <a:r>
              <a:rPr lang="zh-CN" altLang="en-US" sz="1200" b="1" dirty="0" smtClean="0">
                <a:solidFill>
                  <a:schemeClr val="bg1"/>
                </a:solidFill>
                <a:latin typeface="Calibri" pitchFamily="34" charset="0"/>
              </a:rPr>
              <a:t>工作流基础</a:t>
            </a:r>
            <a:endParaRPr lang="en-US" sz="1200" b="1" dirty="0" smtClean="0">
              <a:solidFill>
                <a:schemeClr val="bg1"/>
              </a:solidFill>
              <a:latin typeface="Calibri" pitchFamily="34" charset="0"/>
            </a:endParaRPr>
          </a:p>
        </p:txBody>
      </p:sp>
      <p:sp>
        <p:nvSpPr>
          <p:cNvPr id="26" name="Rectangle 25"/>
          <p:cNvSpPr/>
          <p:nvPr/>
        </p:nvSpPr>
        <p:spPr>
          <a:xfrm>
            <a:off x="5413911" y="2407728"/>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SOA / Web-services</a:t>
            </a:r>
          </a:p>
        </p:txBody>
      </p:sp>
      <p:sp>
        <p:nvSpPr>
          <p:cNvPr id="27" name="Rectangle 26"/>
          <p:cNvSpPr/>
          <p:nvPr/>
        </p:nvSpPr>
        <p:spPr>
          <a:xfrm>
            <a:off x="6495579" y="2407727"/>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多租户</a:t>
            </a:r>
            <a:endParaRPr lang="en-US" altLang="zh-CN" sz="1200" b="1" dirty="0" smtClean="0">
              <a:solidFill>
                <a:schemeClr val="bg1"/>
              </a:solidFill>
              <a:latin typeface="Calibri" pitchFamily="34" charset="0"/>
            </a:endParaRPr>
          </a:p>
          <a:p>
            <a:pPr algn="ctr"/>
            <a:r>
              <a:rPr lang="zh-CN" altLang="en-US" sz="1200" b="1" dirty="0" smtClean="0">
                <a:solidFill>
                  <a:schemeClr val="bg1"/>
                </a:solidFill>
                <a:latin typeface="Calibri" pitchFamily="34" charset="0"/>
              </a:rPr>
              <a:t>多语言</a:t>
            </a:r>
            <a:endParaRPr lang="en-US" altLang="zh-CN" sz="1200" b="1" dirty="0" smtClean="0">
              <a:solidFill>
                <a:schemeClr val="bg1"/>
              </a:solidFill>
              <a:latin typeface="Calibri" pitchFamily="34" charset="0"/>
            </a:endParaRPr>
          </a:p>
          <a:p>
            <a:pPr algn="ctr"/>
            <a:r>
              <a:rPr lang="zh-CN" altLang="en-US" sz="1200" b="1" dirty="0" smtClean="0">
                <a:solidFill>
                  <a:schemeClr val="bg1"/>
                </a:solidFill>
                <a:latin typeface="Calibri" pitchFamily="34" charset="0"/>
              </a:rPr>
              <a:t>多币种</a:t>
            </a:r>
            <a:endParaRPr lang="en-US" sz="1200" b="1" dirty="0" smtClean="0">
              <a:solidFill>
                <a:schemeClr val="bg1"/>
              </a:solidFill>
              <a:latin typeface="Calibri" pitchFamily="34" charset="0"/>
            </a:endParaRPr>
          </a:p>
        </p:txBody>
      </p:sp>
      <p:sp>
        <p:nvSpPr>
          <p:cNvPr id="28" name="Rectangle 27"/>
          <p:cNvSpPr/>
          <p:nvPr/>
        </p:nvSpPr>
        <p:spPr>
          <a:xfrm>
            <a:off x="7577248" y="2407727"/>
            <a:ext cx="1029119" cy="10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易处理</a:t>
            </a:r>
            <a:r>
              <a:rPr lang="en-US" sz="1200" b="1" dirty="0" smtClean="0">
                <a:solidFill>
                  <a:schemeClr val="bg1"/>
                </a:solidFill>
                <a:latin typeface="Calibri" pitchFamily="34" charset="0"/>
              </a:rPr>
              <a:t> &amp; </a:t>
            </a:r>
            <a:r>
              <a:rPr lang="zh-CN" altLang="en-US" sz="1200" b="1" dirty="0" smtClean="0">
                <a:solidFill>
                  <a:schemeClr val="bg1"/>
                </a:solidFill>
                <a:latin typeface="Calibri" pitchFamily="34" charset="0"/>
              </a:rPr>
              <a:t>易升级</a:t>
            </a:r>
            <a:endParaRPr lang="en-US" sz="1200" b="1" dirty="0" smtClean="0">
              <a:solidFill>
                <a:schemeClr val="bg1"/>
              </a:solidFill>
              <a:latin typeface="Calibri" pitchFamily="34" charset="0"/>
            </a:endParaRPr>
          </a:p>
        </p:txBody>
      </p:sp>
      <p:sp>
        <p:nvSpPr>
          <p:cNvPr id="48" name="Rectangle 47"/>
          <p:cNvSpPr/>
          <p:nvPr/>
        </p:nvSpPr>
        <p:spPr>
          <a:xfrm flipH="1">
            <a:off x="235131" y="1528353"/>
            <a:ext cx="287383" cy="4754880"/>
          </a:xfrm>
          <a:prstGeom prst="rect">
            <a:avLst/>
          </a:prstGeom>
          <a:gradFill flip="none" rotWithShape="1">
            <a:gsLst>
              <a:gs pos="0">
                <a:schemeClr val="accent6">
                  <a:lumMod val="75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5" grpId="0"/>
      <p:bldP spid="20" grpId="0"/>
      <p:bldP spid="23"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576361" y="2873829"/>
            <a:ext cx="1696578" cy="3409552"/>
          </a:xfrm>
          <a:prstGeom prst="rect">
            <a:avLst/>
          </a:prstGeom>
          <a:gradFill flip="none" rotWithShape="1">
            <a:gsLst>
              <a:gs pos="0">
                <a:schemeClr val="bg2">
                  <a:lumMod val="10000"/>
                </a:schemeClr>
              </a:gs>
              <a:gs pos="34000">
                <a:schemeClr val="bg2">
                  <a:lumMod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76" name="Rectangle 75"/>
          <p:cNvSpPr/>
          <p:nvPr/>
        </p:nvSpPr>
        <p:spPr>
          <a:xfrm>
            <a:off x="572439" y="1532595"/>
            <a:ext cx="8571499" cy="365760"/>
          </a:xfrm>
          <a:prstGeom prst="rect">
            <a:avLst/>
          </a:prstGeom>
          <a:gradFill flip="none" rotWithShape="1">
            <a:gsLst>
              <a:gs pos="0">
                <a:schemeClr val="accent5">
                  <a:lumMod val="50000"/>
                </a:schemeClr>
              </a:gs>
              <a:gs pos="34000">
                <a:schemeClr val="accent5">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68" name="TextBox 67"/>
          <p:cNvSpPr txBox="1"/>
          <p:nvPr/>
        </p:nvSpPr>
        <p:spPr>
          <a:xfrm>
            <a:off x="563868" y="1258231"/>
            <a:ext cx="1600200"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mn-lt"/>
              </a:rPr>
              <a:t>Application Stack</a:t>
            </a:r>
            <a:endParaRPr lang="en-US" sz="1200" dirty="0">
              <a:solidFill>
                <a:schemeClr val="tx1">
                  <a:lumMod val="50000"/>
                  <a:lumOff val="50000"/>
                </a:schemeClr>
              </a:solidFill>
              <a:latin typeface="+mn-lt"/>
            </a:endParaRPr>
          </a:p>
        </p:txBody>
      </p:sp>
      <p:sp>
        <p:nvSpPr>
          <p:cNvPr id="4" name="Title 1"/>
          <p:cNvSpPr>
            <a:spLocks noGrp="1"/>
          </p:cNvSpPr>
          <p:nvPr>
            <p:ph type="title"/>
          </p:nvPr>
        </p:nvSpPr>
        <p:spPr/>
        <p:txBody>
          <a:bodyPr>
            <a:normAutofit/>
          </a:bodyPr>
          <a:lstStyle/>
          <a:p>
            <a:r>
              <a:rPr lang="zh-CN" altLang="en-US" dirty="0" smtClean="0"/>
              <a:t>设计</a:t>
            </a:r>
            <a:r>
              <a:rPr lang="en-US" dirty="0" smtClean="0"/>
              <a:t>XRM</a:t>
            </a:r>
            <a:r>
              <a:rPr lang="zh-CN" altLang="en-US" dirty="0" smtClean="0"/>
              <a:t>的共享资源</a:t>
            </a:r>
            <a:r>
              <a:rPr lang="en-US" dirty="0" smtClean="0"/>
              <a:t> </a:t>
            </a:r>
            <a:br>
              <a:rPr lang="en-US" dirty="0" smtClean="0"/>
            </a:br>
            <a:r>
              <a:rPr lang="zh-CN" altLang="en-US" sz="2700" i="1" dirty="0" smtClean="0">
                <a:solidFill>
                  <a:schemeClr val="tx1">
                    <a:lumMod val="50000"/>
                    <a:lumOff val="50000"/>
                  </a:schemeClr>
                </a:solidFill>
              </a:rPr>
              <a:t>降低成本，优化</a:t>
            </a:r>
            <a:r>
              <a:rPr lang="en-US" sz="2700" i="1" dirty="0" smtClean="0">
                <a:solidFill>
                  <a:schemeClr val="tx1">
                    <a:lumMod val="50000"/>
                    <a:lumOff val="50000"/>
                  </a:schemeClr>
                </a:solidFill>
              </a:rPr>
              <a:t>IT</a:t>
            </a:r>
            <a:r>
              <a:rPr lang="zh-CN" altLang="en-US" sz="2700" i="1" dirty="0" smtClean="0">
                <a:solidFill>
                  <a:schemeClr val="tx1">
                    <a:lumMod val="50000"/>
                    <a:lumOff val="50000"/>
                  </a:schemeClr>
                </a:solidFill>
              </a:rPr>
              <a:t>效率和效益</a:t>
            </a:r>
            <a:endParaRPr lang="en-US" sz="2700" b="1" dirty="0">
              <a:solidFill>
                <a:schemeClr val="tx1">
                  <a:lumMod val="50000"/>
                  <a:lumOff val="50000"/>
                </a:schemeClr>
              </a:solidFill>
            </a:endParaRPr>
          </a:p>
        </p:txBody>
      </p:sp>
      <p:sp>
        <p:nvSpPr>
          <p:cNvPr id="70" name="Rectangle 69"/>
          <p:cNvSpPr/>
          <p:nvPr/>
        </p:nvSpPr>
        <p:spPr>
          <a:xfrm>
            <a:off x="594014" y="1526673"/>
            <a:ext cx="1505415" cy="338554"/>
          </a:xfrm>
          <a:prstGeom prst="rect">
            <a:avLst/>
          </a:prstGeom>
        </p:spPr>
        <p:txBody>
          <a:bodyPr wrap="square">
            <a:spAutoFit/>
          </a:bodyPr>
          <a:lstStyle/>
          <a:p>
            <a:pPr algn="ctr"/>
            <a:r>
              <a:rPr lang="zh-CN" altLang="en-US" sz="1600" b="1" dirty="0" smtClean="0">
                <a:solidFill>
                  <a:schemeClr val="bg1"/>
                </a:solidFill>
                <a:latin typeface="Calibri" pitchFamily="34" charset="0"/>
              </a:rPr>
              <a:t>业务</a:t>
            </a:r>
            <a:r>
              <a:rPr lang="en-US" sz="1600" b="1" dirty="0" smtClean="0">
                <a:solidFill>
                  <a:schemeClr val="bg1"/>
                </a:solidFill>
                <a:latin typeface="Calibri" pitchFamily="34" charset="0"/>
              </a:rPr>
              <a:t> IP</a:t>
            </a:r>
          </a:p>
        </p:txBody>
      </p:sp>
      <p:sp>
        <p:nvSpPr>
          <p:cNvPr id="45" name="TextBox 44"/>
          <p:cNvSpPr txBox="1"/>
          <p:nvPr/>
        </p:nvSpPr>
        <p:spPr>
          <a:xfrm>
            <a:off x="2076995" y="4129272"/>
            <a:ext cx="6527716" cy="1938992"/>
          </a:xfrm>
          <a:prstGeom prst="rect">
            <a:avLst/>
          </a:prstGeom>
          <a:noFill/>
        </p:spPr>
        <p:txBody>
          <a:bodyPr wrap="square" rtlCol="0">
            <a:spAutoFit/>
          </a:bodyPr>
          <a:lstStyle/>
          <a:p>
            <a:pPr>
              <a:spcBef>
                <a:spcPts val="600"/>
              </a:spcBef>
              <a:buFont typeface="Wingdings" pitchFamily="2" charset="2"/>
              <a:buChar char="§"/>
            </a:pPr>
            <a:r>
              <a:rPr lang="zh-CN" altLang="en-US" sz="2000" dirty="0" smtClean="0">
                <a:solidFill>
                  <a:schemeClr val="bg2">
                    <a:lumMod val="25000"/>
                  </a:schemeClr>
                </a:solidFill>
                <a:latin typeface="+mn-lt"/>
              </a:rPr>
              <a:t>多租户</a:t>
            </a:r>
            <a:r>
              <a:rPr lang="en-US" sz="2000" dirty="0" smtClean="0">
                <a:solidFill>
                  <a:schemeClr val="bg2">
                    <a:lumMod val="25000"/>
                  </a:schemeClr>
                </a:solidFill>
                <a:latin typeface="+mn-lt"/>
              </a:rPr>
              <a:t> &amp;</a:t>
            </a:r>
            <a:r>
              <a:rPr lang="zh-CN" altLang="en-US" sz="2000" dirty="0" smtClean="0">
                <a:solidFill>
                  <a:schemeClr val="bg2">
                    <a:lumMod val="25000"/>
                  </a:schemeClr>
                </a:solidFill>
                <a:latin typeface="+mn-lt"/>
              </a:rPr>
              <a:t>多应用业务</a:t>
            </a:r>
            <a:endParaRPr lang="en-US" sz="2000" dirty="0" smtClean="0">
              <a:solidFill>
                <a:schemeClr val="bg2">
                  <a:lumMod val="25000"/>
                </a:schemeClr>
              </a:solidFill>
              <a:latin typeface="+mn-lt"/>
            </a:endParaRPr>
          </a:p>
          <a:p>
            <a:pPr>
              <a:spcBef>
                <a:spcPts val="600"/>
              </a:spcBef>
              <a:buFont typeface="Wingdings" pitchFamily="2" charset="2"/>
              <a:buChar char="§"/>
            </a:pPr>
            <a:r>
              <a:rPr lang="zh-CN" altLang="en-US" sz="2000" dirty="0" smtClean="0">
                <a:solidFill>
                  <a:schemeClr val="bg2">
                    <a:lumMod val="25000"/>
                  </a:schemeClr>
                </a:solidFill>
              </a:rPr>
              <a:t>共享微软的通用技术包</a:t>
            </a:r>
            <a:endParaRPr lang="en-US" sz="2000" dirty="0" smtClean="0">
              <a:solidFill>
                <a:schemeClr val="bg2">
                  <a:lumMod val="25000"/>
                </a:schemeClr>
              </a:solidFill>
              <a:latin typeface="+mn-lt"/>
            </a:endParaRPr>
          </a:p>
          <a:p>
            <a:pPr>
              <a:spcBef>
                <a:spcPts val="600"/>
              </a:spcBef>
              <a:buFont typeface="Wingdings" pitchFamily="2" charset="2"/>
              <a:buChar char="§"/>
            </a:pPr>
            <a:r>
              <a:rPr lang="zh-CN" altLang="en-US" sz="2000" dirty="0" smtClean="0">
                <a:solidFill>
                  <a:schemeClr val="bg2">
                    <a:lumMod val="25000"/>
                  </a:schemeClr>
                </a:solidFill>
                <a:latin typeface="+mn-lt"/>
              </a:rPr>
              <a:t>多</a:t>
            </a:r>
            <a:r>
              <a:rPr lang="en-US" altLang="zh-CN" sz="2000" dirty="0" smtClean="0">
                <a:solidFill>
                  <a:schemeClr val="bg2">
                    <a:lumMod val="25000"/>
                  </a:schemeClr>
                </a:solidFill>
                <a:latin typeface="+mn-lt"/>
              </a:rPr>
              <a:t>XRM</a:t>
            </a:r>
            <a:r>
              <a:rPr lang="zh-CN" altLang="en-US" sz="2000" dirty="0" smtClean="0">
                <a:solidFill>
                  <a:schemeClr val="bg2">
                    <a:lumMod val="25000"/>
                  </a:schemeClr>
                </a:solidFill>
                <a:latin typeface="+mn-lt"/>
              </a:rPr>
              <a:t>应用的单一用户许可证</a:t>
            </a:r>
            <a:endParaRPr lang="en-US" sz="2000" dirty="0" smtClean="0">
              <a:solidFill>
                <a:schemeClr val="bg2">
                  <a:lumMod val="25000"/>
                </a:schemeClr>
              </a:solidFill>
              <a:latin typeface="+mn-lt"/>
            </a:endParaRPr>
          </a:p>
          <a:p>
            <a:pPr>
              <a:spcBef>
                <a:spcPts val="600"/>
              </a:spcBef>
              <a:buFont typeface="Wingdings" pitchFamily="2" charset="2"/>
              <a:buChar char="§"/>
            </a:pPr>
            <a:r>
              <a:rPr lang="zh-CN" altLang="en-US" sz="2000" dirty="0" smtClean="0">
                <a:solidFill>
                  <a:schemeClr val="bg2">
                    <a:lumMod val="25000"/>
                  </a:schemeClr>
                </a:solidFill>
                <a:latin typeface="+mn-lt"/>
              </a:rPr>
              <a:t>共享服务，基础架构和维护</a:t>
            </a:r>
            <a:endParaRPr lang="en-US" sz="2000" dirty="0" smtClean="0">
              <a:solidFill>
                <a:schemeClr val="bg2">
                  <a:lumMod val="25000"/>
                </a:schemeClr>
              </a:solidFill>
              <a:latin typeface="+mn-lt"/>
            </a:endParaRPr>
          </a:p>
          <a:p>
            <a:pPr>
              <a:spcBef>
                <a:spcPts val="600"/>
              </a:spcBef>
              <a:buFont typeface="Wingdings" pitchFamily="2" charset="2"/>
              <a:buChar char="§"/>
            </a:pPr>
            <a:r>
              <a:rPr lang="zh-CN" altLang="en-US" sz="2000" dirty="0" smtClean="0">
                <a:solidFill>
                  <a:schemeClr val="bg2">
                    <a:lumMod val="25000"/>
                  </a:schemeClr>
                </a:solidFill>
                <a:latin typeface="+mn-lt"/>
              </a:rPr>
              <a:t>共享</a:t>
            </a:r>
            <a:r>
              <a:rPr lang="en-US" altLang="zh-CN" sz="2000" dirty="0" smtClean="0">
                <a:solidFill>
                  <a:schemeClr val="bg2">
                    <a:lumMod val="25000"/>
                  </a:schemeClr>
                </a:solidFill>
                <a:latin typeface="+mn-lt"/>
              </a:rPr>
              <a:t>IT</a:t>
            </a:r>
            <a:r>
              <a:rPr lang="zh-CN" altLang="en-US" sz="2000" dirty="0" smtClean="0">
                <a:solidFill>
                  <a:schemeClr val="bg2">
                    <a:lumMod val="25000"/>
                  </a:schemeClr>
                </a:solidFill>
                <a:latin typeface="+mn-lt"/>
              </a:rPr>
              <a:t>专业的开发程序池</a:t>
            </a:r>
            <a:endParaRPr lang="en-US" sz="2000" dirty="0" smtClean="0">
              <a:solidFill>
                <a:schemeClr val="bg2">
                  <a:lumMod val="25000"/>
                </a:schemeClr>
              </a:solidFill>
              <a:latin typeface="+mn-lt"/>
            </a:endParaRPr>
          </a:p>
        </p:txBody>
      </p:sp>
      <p:sp>
        <p:nvSpPr>
          <p:cNvPr id="20" name="Rectangle 19"/>
          <p:cNvSpPr/>
          <p:nvPr/>
        </p:nvSpPr>
        <p:spPr>
          <a:xfrm>
            <a:off x="593247" y="4241349"/>
            <a:ext cx="1483112" cy="338554"/>
          </a:xfrm>
          <a:prstGeom prst="rect">
            <a:avLst/>
          </a:prstGeom>
        </p:spPr>
        <p:txBody>
          <a:bodyPr wrap="square">
            <a:spAutoFit/>
          </a:bodyPr>
          <a:lstStyle/>
          <a:p>
            <a:pPr algn="ctr"/>
            <a:r>
              <a:rPr lang="zh-CN" altLang="en-US" sz="1600" b="1" dirty="0" smtClean="0">
                <a:latin typeface="Calibri" pitchFamily="34" charset="0"/>
              </a:rPr>
              <a:t>环境</a:t>
            </a:r>
            <a:r>
              <a:rPr lang="en-US" sz="1600" b="1" dirty="0" smtClean="0">
                <a:latin typeface="Calibri" pitchFamily="34" charset="0"/>
              </a:rPr>
              <a:t>&amp; </a:t>
            </a:r>
            <a:r>
              <a:rPr lang="zh-CN" altLang="en-US" sz="1600" b="1" dirty="0" smtClean="0">
                <a:latin typeface="Calibri" pitchFamily="34" charset="0"/>
              </a:rPr>
              <a:t>资源</a:t>
            </a:r>
            <a:endParaRPr lang="en-US" sz="1600" b="1" dirty="0" smtClean="0">
              <a:latin typeface="Calibri" pitchFamily="34" charset="0"/>
            </a:endParaRPr>
          </a:p>
        </p:txBody>
      </p:sp>
      <p:sp>
        <p:nvSpPr>
          <p:cNvPr id="21" name="Rectangle 20"/>
          <p:cNvSpPr/>
          <p:nvPr/>
        </p:nvSpPr>
        <p:spPr>
          <a:xfrm>
            <a:off x="580565" y="1978177"/>
            <a:ext cx="8563435" cy="365760"/>
          </a:xfrm>
          <a:prstGeom prst="rect">
            <a:avLst/>
          </a:prstGeom>
          <a:gradFill flip="none" rotWithShape="1">
            <a:gsLst>
              <a:gs pos="0">
                <a:schemeClr val="accent3">
                  <a:lumMod val="50000"/>
                </a:schemeClr>
              </a:gs>
              <a:gs pos="34000">
                <a:schemeClr val="accent3">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2" name="Rectangle 21"/>
          <p:cNvSpPr/>
          <p:nvPr/>
        </p:nvSpPr>
        <p:spPr>
          <a:xfrm>
            <a:off x="567121" y="1964954"/>
            <a:ext cx="1483112" cy="338554"/>
          </a:xfrm>
          <a:prstGeom prst="rect">
            <a:avLst/>
          </a:prstGeom>
        </p:spPr>
        <p:txBody>
          <a:bodyPr wrap="square">
            <a:spAutoFit/>
          </a:bodyPr>
          <a:lstStyle/>
          <a:p>
            <a:pPr algn="ctr"/>
            <a:r>
              <a:rPr lang="zh-CN" altLang="en-US" sz="1600" b="1" dirty="0" smtClean="0">
                <a:solidFill>
                  <a:schemeClr val="bg1"/>
                </a:solidFill>
                <a:latin typeface="Calibri" pitchFamily="34" charset="0"/>
              </a:rPr>
              <a:t>用户</a:t>
            </a:r>
            <a:endParaRPr lang="en-US" sz="1600" b="1" dirty="0" smtClean="0">
              <a:solidFill>
                <a:schemeClr val="bg1"/>
              </a:solidFill>
              <a:latin typeface="Calibri" pitchFamily="34" charset="0"/>
            </a:endParaRPr>
          </a:p>
        </p:txBody>
      </p:sp>
      <p:sp>
        <p:nvSpPr>
          <p:cNvPr id="19" name="Rectangle 18"/>
          <p:cNvSpPr/>
          <p:nvPr/>
        </p:nvSpPr>
        <p:spPr>
          <a:xfrm>
            <a:off x="572439" y="2425086"/>
            <a:ext cx="8571500" cy="365760"/>
          </a:xfrm>
          <a:prstGeom prst="rect">
            <a:avLst/>
          </a:prstGeom>
          <a:gradFill flip="none" rotWithShape="1">
            <a:gsLst>
              <a:gs pos="0">
                <a:schemeClr val="accent4">
                  <a:lumMod val="50000"/>
                </a:schemeClr>
              </a:gs>
              <a:gs pos="34000">
                <a:schemeClr val="accent4">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
        <p:nvSpPr>
          <p:cNvPr id="29" name="Rectangle 28"/>
          <p:cNvSpPr/>
          <p:nvPr/>
        </p:nvSpPr>
        <p:spPr>
          <a:xfrm>
            <a:off x="580567" y="2425318"/>
            <a:ext cx="1505414" cy="338554"/>
          </a:xfrm>
          <a:prstGeom prst="rect">
            <a:avLst/>
          </a:prstGeom>
        </p:spPr>
        <p:txBody>
          <a:bodyPr wrap="square">
            <a:spAutoFit/>
          </a:bodyPr>
          <a:lstStyle/>
          <a:p>
            <a:pPr algn="ctr"/>
            <a:r>
              <a:rPr lang="zh-CN" altLang="en-US" sz="1600" b="1" dirty="0" smtClean="0">
                <a:solidFill>
                  <a:schemeClr val="bg1"/>
                </a:solidFill>
                <a:latin typeface="Calibri" pitchFamily="34" charset="0"/>
              </a:rPr>
              <a:t>服务</a:t>
            </a:r>
            <a:endParaRPr lang="en-US" sz="1600" b="1" dirty="0" smtClean="0">
              <a:solidFill>
                <a:schemeClr val="bg1"/>
              </a:solidFill>
              <a:latin typeface="Calibri" pitchFamily="34" charset="0"/>
            </a:endParaRPr>
          </a:p>
        </p:txBody>
      </p:sp>
      <p:sp>
        <p:nvSpPr>
          <p:cNvPr id="30" name="Rectangle 29"/>
          <p:cNvSpPr/>
          <p:nvPr/>
        </p:nvSpPr>
        <p:spPr>
          <a:xfrm>
            <a:off x="2159560" y="2879248"/>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通用技术</a:t>
            </a:r>
            <a:endParaRPr lang="en-US" sz="1200" b="1" dirty="0" smtClean="0">
              <a:solidFill>
                <a:schemeClr val="bg1"/>
              </a:solidFill>
              <a:latin typeface="Calibri" pitchFamily="34" charset="0"/>
            </a:endParaRPr>
          </a:p>
        </p:txBody>
      </p:sp>
      <p:sp>
        <p:nvSpPr>
          <p:cNvPr id="31" name="Rectangle 30"/>
          <p:cNvSpPr/>
          <p:nvPr/>
        </p:nvSpPr>
        <p:spPr>
          <a:xfrm>
            <a:off x="3237511" y="2875532"/>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利用微软包</a:t>
            </a:r>
            <a:endParaRPr lang="en-US" sz="1200" b="1" dirty="0" smtClean="0">
              <a:solidFill>
                <a:schemeClr val="bg1"/>
              </a:solidFill>
              <a:latin typeface="Calibri" pitchFamily="34" charset="0"/>
            </a:endParaRPr>
          </a:p>
        </p:txBody>
      </p:sp>
      <p:sp>
        <p:nvSpPr>
          <p:cNvPr id="32" name="Rectangle 31"/>
          <p:cNvSpPr/>
          <p:nvPr/>
        </p:nvSpPr>
        <p:spPr>
          <a:xfrm>
            <a:off x="4319179" y="2875531"/>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多应用程序的单一许可证</a:t>
            </a:r>
            <a:endParaRPr lang="en-US" sz="1200" b="1" dirty="0" smtClean="0">
              <a:solidFill>
                <a:schemeClr val="bg1"/>
              </a:solidFill>
              <a:latin typeface="Calibri" pitchFamily="34" charset="0"/>
            </a:endParaRPr>
          </a:p>
        </p:txBody>
      </p:sp>
      <p:sp>
        <p:nvSpPr>
          <p:cNvPr id="33" name="Rectangle 32"/>
          <p:cNvSpPr/>
          <p:nvPr/>
        </p:nvSpPr>
        <p:spPr>
          <a:xfrm>
            <a:off x="5400848" y="2875532"/>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共享服务</a:t>
            </a:r>
            <a:r>
              <a:rPr lang="en-US" sz="1200" b="1" dirty="0" smtClean="0">
                <a:solidFill>
                  <a:schemeClr val="bg1"/>
                </a:solidFill>
                <a:latin typeface="Calibri" pitchFamily="34" charset="0"/>
              </a:rPr>
              <a:t> &amp;</a:t>
            </a:r>
            <a:r>
              <a:rPr lang="zh-CN" altLang="en-US" sz="1200" b="1" dirty="0" smtClean="0">
                <a:solidFill>
                  <a:schemeClr val="bg1"/>
                </a:solidFill>
                <a:latin typeface="Calibri" pitchFamily="34" charset="0"/>
              </a:rPr>
              <a:t>环境</a:t>
            </a:r>
            <a:endParaRPr lang="en-US" sz="1200" b="1" dirty="0" smtClean="0">
              <a:solidFill>
                <a:schemeClr val="bg1"/>
              </a:solidFill>
              <a:latin typeface="Calibri" pitchFamily="34" charset="0"/>
            </a:endParaRPr>
          </a:p>
        </p:txBody>
      </p:sp>
      <p:sp>
        <p:nvSpPr>
          <p:cNvPr id="34" name="Rectangle 33"/>
          <p:cNvSpPr/>
          <p:nvPr/>
        </p:nvSpPr>
        <p:spPr>
          <a:xfrm>
            <a:off x="6482516" y="2875531"/>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共享</a:t>
            </a:r>
            <a:r>
              <a:rPr lang="en-US" altLang="zh-CN" sz="1200" b="1" dirty="0" smtClean="0">
                <a:solidFill>
                  <a:schemeClr val="bg1"/>
                </a:solidFill>
                <a:latin typeface="Calibri" pitchFamily="34" charset="0"/>
              </a:rPr>
              <a:t>IT</a:t>
            </a:r>
            <a:r>
              <a:rPr lang="zh-CN" altLang="en-US" sz="1200" b="1" dirty="0" smtClean="0">
                <a:solidFill>
                  <a:schemeClr val="bg1"/>
                </a:solidFill>
                <a:latin typeface="Calibri" pitchFamily="34" charset="0"/>
              </a:rPr>
              <a:t>资源</a:t>
            </a:r>
            <a:endParaRPr lang="en-US" sz="1200" b="1" dirty="0" smtClean="0">
              <a:solidFill>
                <a:schemeClr val="bg1"/>
              </a:solidFill>
              <a:latin typeface="Calibri" pitchFamily="34" charset="0"/>
            </a:endParaRPr>
          </a:p>
          <a:p>
            <a:pPr algn="ctr"/>
            <a:r>
              <a:rPr lang="en-US" sz="1200" b="1" dirty="0" smtClean="0">
                <a:solidFill>
                  <a:schemeClr val="bg1"/>
                </a:solidFill>
                <a:latin typeface="Calibri" pitchFamily="34" charset="0"/>
              </a:rPr>
              <a:t>(</a:t>
            </a:r>
            <a:r>
              <a:rPr lang="zh-CN" altLang="en-US" sz="1200" b="1" dirty="0" smtClean="0">
                <a:solidFill>
                  <a:schemeClr val="bg1"/>
                </a:solidFill>
                <a:latin typeface="Calibri" pitchFamily="34" charset="0"/>
              </a:rPr>
              <a:t>池</a:t>
            </a:r>
            <a:r>
              <a:rPr lang="en-US" sz="1200" b="1" dirty="0" smtClean="0">
                <a:solidFill>
                  <a:schemeClr val="bg1"/>
                </a:solidFill>
                <a:latin typeface="Calibri" pitchFamily="34" charset="0"/>
              </a:rPr>
              <a:t>)</a:t>
            </a:r>
          </a:p>
        </p:txBody>
      </p:sp>
      <p:sp>
        <p:nvSpPr>
          <p:cNvPr id="35" name="Rectangle 34"/>
          <p:cNvSpPr/>
          <p:nvPr/>
        </p:nvSpPr>
        <p:spPr>
          <a:xfrm>
            <a:off x="7564185" y="2875531"/>
            <a:ext cx="1029119" cy="1066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Calibri" pitchFamily="34" charset="0"/>
              </a:rPr>
              <a:t>一致的交付流程</a:t>
            </a:r>
            <a:endParaRPr lang="en-US" sz="1200" b="1" dirty="0" smtClean="0">
              <a:solidFill>
                <a:schemeClr val="bg1"/>
              </a:solidFill>
              <a:latin typeface="Calibri" pitchFamily="34" charset="0"/>
            </a:endParaRPr>
          </a:p>
        </p:txBody>
      </p:sp>
      <p:sp>
        <p:nvSpPr>
          <p:cNvPr id="42" name="Rectangle 41"/>
          <p:cNvSpPr/>
          <p:nvPr/>
        </p:nvSpPr>
        <p:spPr>
          <a:xfrm flipH="1">
            <a:off x="222068" y="1528353"/>
            <a:ext cx="287383" cy="4754880"/>
          </a:xfrm>
          <a:prstGeom prst="rect">
            <a:avLst/>
          </a:prstGeom>
          <a:gradFill flip="none" rotWithShape="1">
            <a:gsLst>
              <a:gs pos="0">
                <a:schemeClr val="accent6">
                  <a:lumMod val="75000"/>
                </a:schemeClr>
              </a:gs>
              <a:gs pos="34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5" grpId="0"/>
      <p:bldP spid="20" grpId="0"/>
      <p:bldP spid="30" grpId="0" animBg="1"/>
      <p:bldP spid="31" grpId="0" animBg="1"/>
      <p:bldP spid="32" grpId="0" animBg="1"/>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pc="0" dirty="0" smtClean="0"/>
              <a:t>XRM </a:t>
            </a:r>
            <a:r>
              <a:rPr lang="zh-CN" altLang="en-US" spc="0" dirty="0" smtClean="0"/>
              <a:t>应用示例</a:t>
            </a:r>
            <a:r>
              <a:rPr spc="0" dirty="0" smtClean="0"/>
              <a:t/>
            </a:r>
            <a:br>
              <a:rPr spc="0" dirty="0" smtClean="0"/>
            </a:br>
            <a:r>
              <a:rPr lang="zh-CN" altLang="en-US" sz="2400" spc="0" dirty="0" smtClean="0"/>
              <a:t>关键平台驱动因素</a:t>
            </a:r>
            <a:r>
              <a:rPr sz="2400" i="1" spc="0" dirty="0" smtClean="0"/>
              <a:t/>
            </a:r>
            <a:br>
              <a:rPr sz="2400" i="1" spc="0" dirty="0" smtClean="0"/>
            </a:br>
            <a:r>
              <a:rPr lang="zh-CN" altLang="en-US" sz="2400" i="1" spc="0" dirty="0" smtClean="0"/>
              <a:t>某个平台</a:t>
            </a:r>
            <a:r>
              <a:rPr sz="2400" i="1" spc="0" dirty="0" smtClean="0"/>
              <a:t>: </a:t>
            </a:r>
            <a:r>
              <a:rPr lang="zh-CN" altLang="en-US" sz="2400" i="1" spc="0" dirty="0" smtClean="0"/>
              <a:t>多应用程序</a:t>
            </a:r>
            <a:endParaRPr lang="en-US" i="1" spc="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089281" y="1227910"/>
            <a:ext cx="1554480" cy="4868090"/>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b="1" kern="1200" dirty="0">
                <a:solidFill>
                  <a:prstClr val="white"/>
                </a:solidFill>
                <a:effectLst>
                  <a:outerShdw blurRad="38100" dist="38100" dir="2700000" algn="tl">
                    <a:srgbClr val="000000">
                      <a:alpha val="43137"/>
                    </a:srgbClr>
                  </a:outerShdw>
                </a:effectLst>
                <a:latin typeface="Calibri" pitchFamily="34" charset="0"/>
                <a:ea typeface="+mn-ea"/>
                <a:cs typeface="+mn-cs"/>
              </a:rPr>
              <a:t> </a:t>
            </a:r>
          </a:p>
        </p:txBody>
      </p:sp>
      <p:sp>
        <p:nvSpPr>
          <p:cNvPr id="25" name="Rectangle 24"/>
          <p:cNvSpPr/>
          <p:nvPr/>
        </p:nvSpPr>
        <p:spPr>
          <a:xfrm>
            <a:off x="3814107" y="1226486"/>
            <a:ext cx="1554480" cy="4868090"/>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b="1" kern="1200" dirty="0">
                <a:solidFill>
                  <a:prstClr val="white"/>
                </a:solidFill>
                <a:effectLst>
                  <a:outerShdw blurRad="38100" dist="38100" dir="2700000" algn="tl">
                    <a:srgbClr val="000000">
                      <a:alpha val="43137"/>
                    </a:srgbClr>
                  </a:outerShdw>
                </a:effectLst>
                <a:latin typeface="Calibri" pitchFamily="34" charset="0"/>
                <a:ea typeface="+mn-ea"/>
                <a:cs typeface="+mn-cs"/>
              </a:rPr>
              <a:t> </a:t>
            </a:r>
          </a:p>
        </p:txBody>
      </p:sp>
      <p:sp>
        <p:nvSpPr>
          <p:cNvPr id="26" name="Rectangle 25"/>
          <p:cNvSpPr/>
          <p:nvPr/>
        </p:nvSpPr>
        <p:spPr>
          <a:xfrm>
            <a:off x="5556024" y="1222910"/>
            <a:ext cx="1554480" cy="4873090"/>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b="1" kern="1200" dirty="0">
                <a:solidFill>
                  <a:prstClr val="white"/>
                </a:solidFill>
                <a:effectLst>
                  <a:outerShdw blurRad="38100" dist="38100" dir="2700000" algn="tl">
                    <a:srgbClr val="000000">
                      <a:alpha val="43137"/>
                    </a:srgbClr>
                  </a:outerShdw>
                </a:effectLst>
                <a:latin typeface="Calibri" pitchFamily="34" charset="0"/>
                <a:ea typeface="+mn-ea"/>
                <a:cs typeface="+mn-cs"/>
              </a:rPr>
              <a:t> </a:t>
            </a:r>
          </a:p>
        </p:txBody>
      </p:sp>
      <p:sp>
        <p:nvSpPr>
          <p:cNvPr id="27" name="Rectangle 26"/>
          <p:cNvSpPr/>
          <p:nvPr/>
        </p:nvSpPr>
        <p:spPr>
          <a:xfrm>
            <a:off x="7272305" y="1232183"/>
            <a:ext cx="1554480" cy="4868090"/>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b="1" kern="1200" dirty="0">
                <a:solidFill>
                  <a:prstClr val="white"/>
                </a:solidFill>
                <a:effectLst>
                  <a:outerShdw blurRad="38100" dist="38100" dir="2700000" algn="tl">
                    <a:srgbClr val="000000">
                      <a:alpha val="43137"/>
                    </a:srgbClr>
                  </a:outerShdw>
                </a:effectLst>
                <a:latin typeface="Calibri" pitchFamily="34" charset="0"/>
                <a:ea typeface="+mn-ea"/>
                <a:cs typeface="+mn-cs"/>
              </a:rPr>
              <a:t> </a:t>
            </a:r>
          </a:p>
        </p:txBody>
      </p:sp>
      <p:sp>
        <p:nvSpPr>
          <p:cNvPr id="35" name="TextBox 13"/>
          <p:cNvSpPr txBox="1">
            <a:spLocks noChangeArrowheads="1"/>
          </p:cNvSpPr>
          <p:nvPr/>
        </p:nvSpPr>
        <p:spPr bwMode="auto">
          <a:xfrm>
            <a:off x="2103120" y="3277246"/>
            <a:ext cx="1580606" cy="1477328"/>
          </a:xfrm>
          <a:prstGeom prst="rect">
            <a:avLst/>
          </a:prstGeom>
          <a:noFill/>
          <a:ln w="9525">
            <a:noFill/>
            <a:miter lim="800000"/>
            <a:headEnd/>
            <a:tailEnd/>
          </a:ln>
        </p:spPr>
        <p:txBody>
          <a:bodyPr wrap="square">
            <a:spAutoFit/>
          </a:bodyPr>
          <a:lstStyle/>
          <a:p>
            <a:r>
              <a:rPr lang="zh-CN" altLang="en-US" dirty="0" smtClean="0">
                <a:solidFill>
                  <a:schemeClr val="tx1">
                    <a:lumMod val="65000"/>
                    <a:lumOff val="35000"/>
                  </a:schemeClr>
                </a:solidFill>
                <a:latin typeface="Calibri" pitchFamily="34" charset="0"/>
              </a:rPr>
              <a:t>开发一个强大和灵活的新的应用程序，平台支持许多不同的业务需求</a:t>
            </a:r>
            <a:endParaRPr lang="en-US" kern="1200" dirty="0">
              <a:solidFill>
                <a:schemeClr val="tx1">
                  <a:lumMod val="65000"/>
                  <a:lumOff val="35000"/>
                </a:schemeClr>
              </a:solidFill>
              <a:latin typeface="Calibri" pitchFamily="34" charset="0"/>
              <a:ea typeface="+mn-ea"/>
              <a:cs typeface="Arial" pitchFamily="34" charset="0"/>
            </a:endParaRPr>
          </a:p>
        </p:txBody>
      </p:sp>
      <p:sp>
        <p:nvSpPr>
          <p:cNvPr id="23" name="Rectangle 22"/>
          <p:cNvSpPr/>
          <p:nvPr/>
        </p:nvSpPr>
        <p:spPr>
          <a:xfrm>
            <a:off x="355910" y="1227910"/>
            <a:ext cx="1554480" cy="4869514"/>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b="1" kern="1200" dirty="0">
                <a:solidFill>
                  <a:prstClr val="white"/>
                </a:solidFill>
                <a:effectLst>
                  <a:outerShdw blurRad="38100" dist="38100" dir="2700000" algn="tl">
                    <a:srgbClr val="000000">
                      <a:alpha val="43137"/>
                    </a:srgbClr>
                  </a:outerShdw>
                </a:effectLst>
                <a:latin typeface="Calibri" pitchFamily="34" charset="0"/>
                <a:ea typeface="+mn-ea"/>
                <a:cs typeface="+mn-cs"/>
              </a:rPr>
              <a:t> </a:t>
            </a:r>
          </a:p>
        </p:txBody>
      </p:sp>
      <p:sp>
        <p:nvSpPr>
          <p:cNvPr id="37" name="Rectangle 36"/>
          <p:cNvSpPr/>
          <p:nvPr/>
        </p:nvSpPr>
        <p:spPr bwMode="auto">
          <a:xfrm>
            <a:off x="0" y="1345475"/>
            <a:ext cx="9144000" cy="1860032"/>
          </a:xfrm>
          <a:prstGeom prst="rect">
            <a:avLst/>
          </a:prstGeom>
          <a:solidFill>
            <a:schemeClr val="accent6">
              <a:lumMod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099" fontAlgn="base">
              <a:spcBef>
                <a:spcPct val="0"/>
              </a:spcBef>
              <a:spcAft>
                <a:spcPct val="0"/>
              </a:spcAft>
            </a:pPr>
            <a:r>
              <a:rPr lang="en-US" b="1" dirty="0" smtClean="0">
                <a:solidFill>
                  <a:schemeClr val="tx1"/>
                </a:solidFill>
              </a:rPr>
              <a:t>XRM</a:t>
            </a:r>
            <a:endParaRPr lang="en-US" sz="1400" b="1" i="1" dirty="0" smtClean="0">
              <a:solidFill>
                <a:schemeClr val="tx1"/>
              </a:solidFill>
            </a:endParaRPr>
          </a:p>
        </p:txBody>
      </p:sp>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sz="4400" dirty="0" smtClean="0"/>
              <a:t>XRM</a:t>
            </a:r>
            <a:r>
              <a:rPr lang="zh-CN" altLang="en-US" sz="4400" dirty="0" smtClean="0"/>
              <a:t>平台驱动因素</a:t>
            </a:r>
            <a:r>
              <a:rPr lang="en-US" sz="4400" dirty="0" smtClean="0"/>
              <a:t> </a:t>
            </a:r>
            <a:br>
              <a:rPr lang="en-US" sz="4400" dirty="0" smtClean="0"/>
            </a:br>
            <a:r>
              <a:rPr lang="zh-CN" altLang="en-US" sz="2700" dirty="0" smtClean="0"/>
              <a:t>重点企业合理的示例</a:t>
            </a:r>
            <a:endParaRPr lang="en-US" i="1" dirty="0">
              <a:solidFill>
                <a:schemeClr val="tx1">
                  <a:lumMod val="50000"/>
                  <a:lumOff val="50000"/>
                </a:schemeClr>
              </a:solidFill>
            </a:endParaRPr>
          </a:p>
        </p:txBody>
      </p:sp>
      <p:sp>
        <p:nvSpPr>
          <p:cNvPr id="13" name="Rectangle 12"/>
          <p:cNvSpPr/>
          <p:nvPr/>
        </p:nvSpPr>
        <p:spPr>
          <a:xfrm>
            <a:off x="357335" y="1463040"/>
            <a:ext cx="1554480" cy="161168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kern="1200" dirty="0" smtClean="0">
                <a:solidFill>
                  <a:schemeClr val="tx1"/>
                </a:solidFill>
                <a:latin typeface="Calibri" pitchFamily="34" charset="0"/>
                <a:ea typeface="+mn-ea"/>
                <a:cs typeface="+mn-cs"/>
              </a:rPr>
              <a:t>多组织企业的部署</a:t>
            </a:r>
            <a:endParaRPr lang="en-US" b="1" kern="1200" dirty="0">
              <a:solidFill>
                <a:schemeClr val="tx1"/>
              </a:solidFill>
              <a:latin typeface="Calibri" pitchFamily="34" charset="0"/>
              <a:ea typeface="+mn-ea"/>
              <a:cs typeface="+mn-cs"/>
            </a:endParaRPr>
          </a:p>
        </p:txBody>
      </p:sp>
      <p:sp>
        <p:nvSpPr>
          <p:cNvPr id="14" name="Rectangle 13"/>
          <p:cNvSpPr/>
          <p:nvPr/>
        </p:nvSpPr>
        <p:spPr>
          <a:xfrm>
            <a:off x="2092129" y="1455662"/>
            <a:ext cx="1554480" cy="161168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kern="1200" dirty="0" smtClean="0">
                <a:solidFill>
                  <a:schemeClr val="tx1"/>
                </a:solidFill>
                <a:latin typeface="Calibri" pitchFamily="34" charset="0"/>
                <a:ea typeface="+mn-ea"/>
                <a:cs typeface="+mn-cs"/>
              </a:rPr>
              <a:t>根据多业务区域快速创新</a:t>
            </a:r>
            <a:endParaRPr lang="en-US" b="1" kern="1200" dirty="0">
              <a:solidFill>
                <a:schemeClr val="tx1"/>
              </a:solidFill>
              <a:latin typeface="Calibri" pitchFamily="34" charset="0"/>
              <a:ea typeface="+mn-ea"/>
              <a:cs typeface="+mn-cs"/>
            </a:endParaRPr>
          </a:p>
        </p:txBody>
      </p:sp>
      <p:sp>
        <p:nvSpPr>
          <p:cNvPr id="15" name="Rectangle 14"/>
          <p:cNvSpPr/>
          <p:nvPr/>
        </p:nvSpPr>
        <p:spPr>
          <a:xfrm>
            <a:off x="3831099" y="1458089"/>
            <a:ext cx="1554480" cy="161168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dirty="0" smtClean="0">
                <a:solidFill>
                  <a:schemeClr val="tx1"/>
                </a:solidFill>
                <a:latin typeface="Calibri" pitchFamily="34" charset="0"/>
              </a:rPr>
              <a:t>遗留系统</a:t>
            </a:r>
            <a:r>
              <a:rPr lang="en-US" b="1" dirty="0" smtClean="0">
                <a:solidFill>
                  <a:schemeClr val="tx1"/>
                </a:solidFill>
                <a:latin typeface="Calibri" pitchFamily="34" charset="0"/>
              </a:rPr>
              <a:t>&amp; </a:t>
            </a:r>
            <a:r>
              <a:rPr lang="zh-CN" altLang="en-US" b="1" dirty="0" smtClean="0">
                <a:solidFill>
                  <a:schemeClr val="tx1"/>
                </a:solidFill>
                <a:latin typeface="Calibri" pitchFamily="34" charset="0"/>
              </a:rPr>
              <a:t>阴阴影应用程序移植</a:t>
            </a:r>
            <a:r>
              <a:rPr lang="en-US" altLang="zh-CN" b="1" dirty="0" smtClean="0">
                <a:solidFill>
                  <a:schemeClr val="tx1"/>
                </a:solidFill>
                <a:latin typeface="Calibri" pitchFamily="34" charset="0"/>
              </a:rPr>
              <a:t>/</a:t>
            </a:r>
            <a:r>
              <a:rPr lang="zh-CN" altLang="en-US" b="1" dirty="0" smtClean="0">
                <a:solidFill>
                  <a:schemeClr val="tx1"/>
                </a:solidFill>
                <a:latin typeface="Calibri" pitchFamily="34" charset="0"/>
              </a:rPr>
              <a:t>替换</a:t>
            </a:r>
            <a:endParaRPr lang="en-US" b="1" kern="1200" dirty="0">
              <a:solidFill>
                <a:schemeClr val="tx1"/>
              </a:solidFill>
              <a:latin typeface="Calibri" pitchFamily="34" charset="0"/>
              <a:ea typeface="+mn-ea"/>
              <a:cs typeface="+mn-cs"/>
            </a:endParaRPr>
          </a:p>
        </p:txBody>
      </p:sp>
      <p:sp>
        <p:nvSpPr>
          <p:cNvPr id="16" name="Rectangle 15"/>
          <p:cNvSpPr/>
          <p:nvPr/>
        </p:nvSpPr>
        <p:spPr>
          <a:xfrm>
            <a:off x="5548804" y="1468422"/>
            <a:ext cx="1554480" cy="161168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kern="1200" dirty="0" smtClean="0">
                <a:solidFill>
                  <a:schemeClr val="tx1"/>
                </a:solidFill>
                <a:latin typeface="Calibri" pitchFamily="34" charset="0"/>
                <a:ea typeface="+mn-ea"/>
                <a:cs typeface="+mn-cs"/>
              </a:rPr>
              <a:t>环绕部署</a:t>
            </a:r>
            <a:endParaRPr lang="en-US" b="1" kern="1200" dirty="0">
              <a:solidFill>
                <a:schemeClr val="tx1"/>
              </a:solidFill>
              <a:latin typeface="Calibri" pitchFamily="34" charset="0"/>
              <a:ea typeface="+mn-ea"/>
              <a:cs typeface="+mn-cs"/>
            </a:endParaRPr>
          </a:p>
        </p:txBody>
      </p:sp>
      <p:sp>
        <p:nvSpPr>
          <p:cNvPr id="17" name="Rectangle 16"/>
          <p:cNvSpPr/>
          <p:nvPr/>
        </p:nvSpPr>
        <p:spPr>
          <a:xfrm>
            <a:off x="7283600" y="1466058"/>
            <a:ext cx="1554480" cy="161168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kern="1200" dirty="0" smtClean="0">
                <a:solidFill>
                  <a:schemeClr val="tx1"/>
                </a:solidFill>
                <a:latin typeface="Calibri" pitchFamily="34" charset="0"/>
                <a:ea typeface="+mn-ea"/>
                <a:cs typeface="+mn-cs"/>
              </a:rPr>
              <a:t>业务灵活性是一个战略性差异</a:t>
            </a:r>
            <a:endParaRPr lang="en-US" b="1" kern="1200" dirty="0">
              <a:solidFill>
                <a:schemeClr val="tx1"/>
              </a:solidFill>
              <a:latin typeface="Calibri" pitchFamily="34" charset="0"/>
              <a:ea typeface="+mn-ea"/>
              <a:cs typeface="+mn-cs"/>
            </a:endParaRPr>
          </a:p>
        </p:txBody>
      </p:sp>
      <p:sp>
        <p:nvSpPr>
          <p:cNvPr id="18" name="TextBox 12"/>
          <p:cNvSpPr txBox="1">
            <a:spLocks noChangeArrowheads="1"/>
          </p:cNvSpPr>
          <p:nvPr/>
        </p:nvSpPr>
        <p:spPr bwMode="auto">
          <a:xfrm>
            <a:off x="393106" y="3293957"/>
            <a:ext cx="1478422" cy="1477328"/>
          </a:xfrm>
          <a:prstGeom prst="rect">
            <a:avLst/>
          </a:prstGeom>
          <a:noFill/>
          <a:ln w="9525">
            <a:noFill/>
            <a:miter lim="800000"/>
            <a:headEnd/>
            <a:tailEnd/>
          </a:ln>
        </p:spPr>
        <p:txBody>
          <a:bodyPr wrap="square">
            <a:spAutoFit/>
          </a:bodyPr>
          <a:lstStyle/>
          <a:p>
            <a:pPr fontAlgn="base">
              <a:spcBef>
                <a:spcPct val="0"/>
              </a:spcBef>
              <a:spcAft>
                <a:spcPct val="0"/>
              </a:spcAft>
            </a:pPr>
            <a:r>
              <a:rPr lang="zh-CN" altLang="en-US" dirty="0" smtClean="0">
                <a:solidFill>
                  <a:schemeClr val="tx1">
                    <a:lumMod val="65000"/>
                    <a:lumOff val="35000"/>
                  </a:schemeClr>
                </a:solidFill>
                <a:latin typeface="Calibri" pitchFamily="34" charset="0"/>
                <a:cs typeface="Arial" pitchFamily="34" charset="0"/>
              </a:rPr>
              <a:t>无论在内部部署或按需部署上都支持全球业务部门</a:t>
            </a:r>
            <a:endParaRPr lang="en-US" kern="1200" dirty="0">
              <a:solidFill>
                <a:schemeClr val="tx1">
                  <a:lumMod val="65000"/>
                  <a:lumOff val="35000"/>
                </a:schemeClr>
              </a:solidFill>
              <a:latin typeface="Calibri" pitchFamily="34" charset="0"/>
              <a:ea typeface="+mn-ea"/>
              <a:cs typeface="Arial" pitchFamily="34" charset="0"/>
            </a:endParaRPr>
          </a:p>
        </p:txBody>
      </p:sp>
      <p:sp>
        <p:nvSpPr>
          <p:cNvPr id="19" name="TextBox 13"/>
          <p:cNvSpPr txBox="1">
            <a:spLocks noChangeArrowheads="1"/>
          </p:cNvSpPr>
          <p:nvPr/>
        </p:nvSpPr>
        <p:spPr bwMode="auto">
          <a:xfrm>
            <a:off x="3866605" y="3294663"/>
            <a:ext cx="1407247" cy="1477328"/>
          </a:xfrm>
          <a:prstGeom prst="rect">
            <a:avLst/>
          </a:prstGeom>
          <a:noFill/>
          <a:ln w="9525">
            <a:noFill/>
            <a:miter lim="800000"/>
            <a:headEnd/>
            <a:tailEnd/>
          </a:ln>
        </p:spPr>
        <p:txBody>
          <a:bodyPr wrap="square">
            <a:spAutoFit/>
          </a:bodyPr>
          <a:lstStyle/>
          <a:p>
            <a:pPr fontAlgn="base">
              <a:spcBef>
                <a:spcPct val="0"/>
              </a:spcBef>
              <a:spcAft>
                <a:spcPct val="0"/>
              </a:spcAft>
            </a:pPr>
            <a:r>
              <a:rPr lang="zh-CN" altLang="en-US" dirty="0" smtClean="0">
                <a:solidFill>
                  <a:schemeClr val="tx1">
                    <a:lumMod val="65000"/>
                    <a:lumOff val="35000"/>
                  </a:schemeClr>
                </a:solidFill>
                <a:latin typeface="Calibri" pitchFamily="34" charset="0"/>
                <a:cs typeface="Arial" pitchFamily="34" charset="0"/>
              </a:rPr>
              <a:t>快速迁移和无用的遗留和阴影应用程序到一个支持的平台</a:t>
            </a:r>
            <a:endParaRPr lang="en-US" kern="1200" dirty="0">
              <a:solidFill>
                <a:schemeClr val="tx1">
                  <a:lumMod val="65000"/>
                  <a:lumOff val="35000"/>
                </a:schemeClr>
              </a:solidFill>
              <a:latin typeface="Calibri" pitchFamily="34" charset="0"/>
              <a:ea typeface="+mn-ea"/>
              <a:cs typeface="Arial" pitchFamily="34" charset="0"/>
            </a:endParaRPr>
          </a:p>
        </p:txBody>
      </p:sp>
      <p:sp>
        <p:nvSpPr>
          <p:cNvPr id="21" name="TextBox 15"/>
          <p:cNvSpPr txBox="1">
            <a:spLocks noChangeArrowheads="1"/>
          </p:cNvSpPr>
          <p:nvPr/>
        </p:nvSpPr>
        <p:spPr bwMode="auto">
          <a:xfrm>
            <a:off x="5587221" y="3293957"/>
            <a:ext cx="1432415" cy="1588127"/>
          </a:xfrm>
          <a:prstGeom prst="rect">
            <a:avLst/>
          </a:prstGeom>
          <a:noFill/>
          <a:ln w="9525">
            <a:noFill/>
            <a:miter lim="800000"/>
            <a:headEnd/>
            <a:tailEnd/>
          </a:ln>
        </p:spPr>
        <p:txBody>
          <a:bodyPr wrap="square">
            <a:spAutoFit/>
          </a:bodyPr>
          <a:lstStyle/>
          <a:p>
            <a:pPr fontAlgn="base">
              <a:lnSpc>
                <a:spcPct val="90000"/>
              </a:lnSpc>
              <a:spcBef>
                <a:spcPct val="0"/>
              </a:spcBef>
              <a:spcAft>
                <a:spcPct val="0"/>
              </a:spcAft>
            </a:pPr>
            <a:r>
              <a:rPr lang="zh-CN" altLang="en-US" dirty="0" smtClean="0">
                <a:solidFill>
                  <a:schemeClr val="tx1">
                    <a:lumMod val="65000"/>
                    <a:lumOff val="35000"/>
                  </a:schemeClr>
                </a:solidFill>
                <a:latin typeface="Calibri" pitchFamily="34" charset="0"/>
                <a:cs typeface="Arial" pitchFamily="34" charset="0"/>
              </a:rPr>
              <a:t>通过叠加适用的</a:t>
            </a:r>
            <a:r>
              <a:rPr lang="en-US" altLang="zh-CN" dirty="0" smtClean="0">
                <a:solidFill>
                  <a:schemeClr val="tx1">
                    <a:lumMod val="65000"/>
                    <a:lumOff val="35000"/>
                  </a:schemeClr>
                </a:solidFill>
                <a:latin typeface="Calibri" pitchFamily="34" charset="0"/>
                <a:cs typeface="Arial" pitchFamily="34" charset="0"/>
              </a:rPr>
              <a:t>XRM UI</a:t>
            </a:r>
            <a:r>
              <a:rPr lang="zh-CN" altLang="en-US" dirty="0" smtClean="0">
                <a:solidFill>
                  <a:schemeClr val="tx1">
                    <a:lumMod val="65000"/>
                    <a:lumOff val="35000"/>
                  </a:schemeClr>
                </a:solidFill>
                <a:latin typeface="Calibri" pitchFamily="34" charset="0"/>
                <a:cs typeface="Arial" pitchFamily="34" charset="0"/>
              </a:rPr>
              <a:t>在旧的应用程序上快速部署价值的交付和迁移</a:t>
            </a:r>
            <a:endParaRPr lang="en-US" kern="1200" dirty="0">
              <a:solidFill>
                <a:schemeClr val="tx1">
                  <a:lumMod val="65000"/>
                  <a:lumOff val="35000"/>
                </a:schemeClr>
              </a:solidFill>
              <a:latin typeface="Calibri" pitchFamily="34" charset="0"/>
              <a:ea typeface="+mn-ea"/>
              <a:cs typeface="Arial" pitchFamily="34" charset="0"/>
            </a:endParaRPr>
          </a:p>
        </p:txBody>
      </p:sp>
      <p:sp>
        <p:nvSpPr>
          <p:cNvPr id="36" name="TextBox 15"/>
          <p:cNvSpPr txBox="1">
            <a:spLocks noChangeArrowheads="1"/>
          </p:cNvSpPr>
          <p:nvPr/>
        </p:nvSpPr>
        <p:spPr bwMode="auto">
          <a:xfrm>
            <a:off x="7333290" y="3302665"/>
            <a:ext cx="1432415" cy="1338828"/>
          </a:xfrm>
          <a:prstGeom prst="rect">
            <a:avLst/>
          </a:prstGeom>
          <a:noFill/>
          <a:ln w="9525">
            <a:noFill/>
            <a:miter lim="800000"/>
            <a:headEnd/>
            <a:tailEnd/>
          </a:ln>
        </p:spPr>
        <p:txBody>
          <a:bodyPr wrap="square">
            <a:spAutoFit/>
          </a:bodyPr>
          <a:lstStyle/>
          <a:p>
            <a:pPr fontAlgn="base">
              <a:lnSpc>
                <a:spcPct val="90000"/>
              </a:lnSpc>
              <a:spcBef>
                <a:spcPct val="0"/>
              </a:spcBef>
              <a:spcAft>
                <a:spcPct val="0"/>
              </a:spcAft>
            </a:pPr>
            <a:r>
              <a:rPr lang="zh-CN" altLang="en-US" dirty="0" smtClean="0">
                <a:solidFill>
                  <a:schemeClr val="tx1">
                    <a:lumMod val="65000"/>
                    <a:lumOff val="35000"/>
                  </a:schemeClr>
                </a:solidFill>
                <a:latin typeface="Calibri" pitchFamily="34" charset="0"/>
              </a:rPr>
              <a:t>业务授权和应用灵活性，是一个关键的业务战略的差异</a:t>
            </a:r>
            <a:endParaRPr lang="en-US" kern="1200" dirty="0">
              <a:solidFill>
                <a:schemeClr val="tx1">
                  <a:lumMod val="65000"/>
                  <a:lumOff val="35000"/>
                </a:schemeClr>
              </a:solidFill>
              <a:latin typeface="Calibri" pitchFamily="34" charset="0"/>
              <a:ea typeface="+mn-ea"/>
              <a:cs typeface="Arial" pitchFamily="34" charset="0"/>
            </a:endParaRPr>
          </a:p>
        </p:txBody>
      </p:sp>
      <p:sp>
        <p:nvSpPr>
          <p:cNvPr id="38" name="Slide Number Placeholder 37"/>
          <p:cNvSpPr>
            <a:spLocks noGrp="1"/>
          </p:cNvSpPr>
          <p:nvPr>
            <p:ph type="sldNum" sz="quarter" idx="4294967295"/>
          </p:nvPr>
        </p:nvSpPr>
        <p:spPr>
          <a:xfrm>
            <a:off x="8761227" y="6528391"/>
            <a:ext cx="382773" cy="329609"/>
          </a:xfrm>
          <a:prstGeom prst="rect">
            <a:avLst/>
          </a:prstGeom>
        </p:spPr>
        <p:txBody>
          <a:bodyPr/>
          <a:lstStyle/>
          <a:p>
            <a:pPr algn="r" rtl="0">
              <a:defRPr/>
            </a:pPr>
            <a:fld id="{FF27B271-505E-4978-8655-4BD7F1547CCC}" type="slidenum">
              <a:rPr lang="en-US" sz="1200" kern="1200" smtClean="0">
                <a:solidFill>
                  <a:prstClr val="white"/>
                </a:solidFill>
                <a:latin typeface="Calibri"/>
                <a:ea typeface="+mn-ea"/>
                <a:cs typeface="+mn-cs"/>
              </a:rPr>
              <a:pPr algn="r" rtl="0">
                <a:defRPr/>
              </a:pPr>
              <a:t>25</a:t>
            </a:fld>
            <a:endParaRPr lang="en-US" sz="1200" kern="1200">
              <a:solidFill>
                <a:prstClr val="white"/>
              </a:solidFill>
              <a:latin typeface="Calibri"/>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rot="2550415">
            <a:off x="7541585" y="121891"/>
            <a:ext cx="1535165" cy="1420697"/>
            <a:chOff x="3083417" y="3164566"/>
            <a:chExt cx="2455914" cy="2138954"/>
          </a:xfrm>
        </p:grpSpPr>
        <p:pic>
          <p:nvPicPr>
            <p:cNvPr id="53" name="Picture 2"/>
            <p:cNvPicPr>
              <a:picLocks noChangeAspect="1" noChangeArrowheads="1"/>
            </p:cNvPicPr>
            <p:nvPr/>
          </p:nvPicPr>
          <p:blipFill>
            <a:blip r:embed="rId3" cstate="screen"/>
            <a:srcRect/>
            <a:stretch>
              <a:fillRect/>
            </a:stretch>
          </p:blipFill>
          <p:spPr bwMode="auto">
            <a:xfrm>
              <a:off x="3083417" y="3164566"/>
              <a:ext cx="2350732" cy="2138954"/>
            </a:xfrm>
            <a:prstGeom prst="rect">
              <a:avLst/>
            </a:prstGeom>
            <a:noFill/>
            <a:ln w="9525">
              <a:noFill/>
              <a:miter lim="800000"/>
              <a:headEnd/>
              <a:tailEnd/>
            </a:ln>
            <a:effectLst/>
          </p:spPr>
        </p:pic>
        <p:sp>
          <p:nvSpPr>
            <p:cNvPr id="54" name="TextBox 53"/>
            <p:cNvSpPr txBox="1"/>
            <p:nvPr/>
          </p:nvSpPr>
          <p:spPr>
            <a:xfrm rot="19067085">
              <a:off x="3615489" y="4078682"/>
              <a:ext cx="1923842" cy="393871"/>
            </a:xfrm>
            <a:prstGeom prst="rect">
              <a:avLst/>
            </a:prstGeom>
            <a:noFill/>
            <a:ln w="3175">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050" dirty="0" smtClean="0">
                  <a:solidFill>
                    <a:schemeClr val="accent2">
                      <a:lumMod val="40000"/>
                      <a:lumOff val="60000"/>
                    </a:schemeClr>
                  </a:solidFill>
                </a:rPr>
                <a:t>Microsoft  |  XRM</a:t>
              </a:r>
              <a:endParaRPr lang="en-US" sz="1200" dirty="0">
                <a:solidFill>
                  <a:schemeClr val="accent2">
                    <a:lumMod val="40000"/>
                    <a:lumOff val="60000"/>
                  </a:schemeClr>
                </a:solidFill>
              </a:endParaRPr>
            </a:p>
          </p:txBody>
        </p:sp>
      </p:grpSp>
      <p:sp>
        <p:nvSpPr>
          <p:cNvPr id="9" name="TextBox 8"/>
          <p:cNvSpPr txBox="1"/>
          <p:nvPr/>
        </p:nvSpPr>
        <p:spPr>
          <a:xfrm>
            <a:off x="185529" y="1285460"/>
            <a:ext cx="2835966"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公民服务门户</a:t>
            </a:r>
            <a:endParaRPr lang="en-US" sz="1600" b="1" i="1" dirty="0" smtClean="0">
              <a:solidFill>
                <a:schemeClr val="accent6">
                  <a:lumMod val="75000"/>
                </a:schemeClr>
              </a:solidFill>
              <a:latin typeface="+mn-lt"/>
            </a:endParaRPr>
          </a:p>
        </p:txBody>
      </p:sp>
      <p:sp>
        <p:nvSpPr>
          <p:cNvPr id="10" name="TextBox 9"/>
          <p:cNvSpPr txBox="1"/>
          <p:nvPr/>
        </p:nvSpPr>
        <p:spPr>
          <a:xfrm>
            <a:off x="3140765" y="1265582"/>
            <a:ext cx="2809461"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养护管理</a:t>
            </a:r>
            <a:endParaRPr lang="en-US" sz="1600" b="1" i="1" dirty="0" smtClean="0">
              <a:solidFill>
                <a:schemeClr val="accent6">
                  <a:lumMod val="75000"/>
                </a:schemeClr>
              </a:solidFill>
              <a:latin typeface="+mn-lt"/>
            </a:endParaRPr>
          </a:p>
        </p:txBody>
      </p:sp>
      <p:sp>
        <p:nvSpPr>
          <p:cNvPr id="11" name="TextBox 10"/>
          <p:cNvSpPr txBox="1"/>
          <p:nvPr/>
        </p:nvSpPr>
        <p:spPr>
          <a:xfrm>
            <a:off x="6096000" y="1272208"/>
            <a:ext cx="2835965"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公民案件管理</a:t>
            </a:r>
            <a:endParaRPr lang="en-US" sz="1600" b="1" i="1" dirty="0" smtClean="0">
              <a:solidFill>
                <a:schemeClr val="accent6">
                  <a:lumMod val="75000"/>
                </a:schemeClr>
              </a:solidFill>
              <a:latin typeface="+mn-lt"/>
            </a:endParaRPr>
          </a:p>
        </p:txBody>
      </p:sp>
      <p:sp>
        <p:nvSpPr>
          <p:cNvPr id="12" name="TextBox 11"/>
          <p:cNvSpPr txBox="1"/>
          <p:nvPr/>
        </p:nvSpPr>
        <p:spPr>
          <a:xfrm>
            <a:off x="178905" y="3942522"/>
            <a:ext cx="2786717"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CSP </a:t>
            </a:r>
            <a:r>
              <a:rPr lang="zh-CN" altLang="en-US" sz="1600" b="1" i="1" dirty="0" smtClean="0">
                <a:solidFill>
                  <a:schemeClr val="accent6">
                    <a:lumMod val="75000"/>
                  </a:schemeClr>
                </a:solidFill>
                <a:latin typeface="+mn-lt"/>
              </a:rPr>
              <a:t>跟踪</a:t>
            </a:r>
            <a:endParaRPr lang="en-US" sz="1600" b="1" i="1" dirty="0" smtClean="0">
              <a:solidFill>
                <a:schemeClr val="accent6">
                  <a:lumMod val="75000"/>
                </a:schemeClr>
              </a:solidFill>
              <a:latin typeface="+mn-lt"/>
            </a:endParaRPr>
          </a:p>
        </p:txBody>
      </p:sp>
      <p:sp>
        <p:nvSpPr>
          <p:cNvPr id="13" name="TextBox 12"/>
          <p:cNvSpPr txBox="1"/>
          <p:nvPr/>
        </p:nvSpPr>
        <p:spPr>
          <a:xfrm>
            <a:off x="3154018" y="3922644"/>
            <a:ext cx="2822712"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农业管理</a:t>
            </a:r>
            <a:endParaRPr lang="en-US" sz="1600" b="1" i="1" dirty="0" smtClean="0">
              <a:solidFill>
                <a:schemeClr val="accent6">
                  <a:lumMod val="75000"/>
                </a:schemeClr>
              </a:solidFill>
              <a:latin typeface="+mn-lt"/>
            </a:endParaRPr>
          </a:p>
        </p:txBody>
      </p:sp>
      <p:sp>
        <p:nvSpPr>
          <p:cNvPr id="14" name="TextBox 13"/>
          <p:cNvSpPr txBox="1"/>
          <p:nvPr/>
        </p:nvSpPr>
        <p:spPr>
          <a:xfrm>
            <a:off x="6089374" y="3916017"/>
            <a:ext cx="2829339"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灾害管理</a:t>
            </a:r>
            <a:endParaRPr lang="en-US" sz="1600" b="1" i="1" dirty="0" smtClean="0">
              <a:solidFill>
                <a:schemeClr val="accent6">
                  <a:lumMod val="75000"/>
                </a:schemeClr>
              </a:solidFill>
              <a:latin typeface="+mn-lt"/>
            </a:endParaRPr>
          </a:p>
        </p:txBody>
      </p:sp>
      <p:sp>
        <p:nvSpPr>
          <p:cNvPr id="29" name="Title 3"/>
          <p:cNvSpPr>
            <a:spLocks noGrp="1"/>
          </p:cNvSpPr>
          <p:nvPr>
            <p:ph type="title"/>
          </p:nvPr>
        </p:nvSpPr>
        <p:spPr>
          <a:xfrm>
            <a:off x="446567" y="251603"/>
            <a:ext cx="8027582" cy="639762"/>
          </a:xfrm>
        </p:spPr>
        <p:txBody>
          <a:bodyPr>
            <a:normAutofit fontScale="90000"/>
          </a:bodyPr>
          <a:lstStyle/>
          <a:p>
            <a:r>
              <a:rPr lang="zh-CN" altLang="en-US" dirty="0" smtClean="0"/>
              <a:t>一个平台</a:t>
            </a:r>
            <a:r>
              <a:rPr lang="en-US" dirty="0" smtClean="0"/>
              <a:t>: </a:t>
            </a:r>
            <a:r>
              <a:rPr lang="zh-CN" altLang="en-US" dirty="0" smtClean="0"/>
              <a:t>多个应用</a:t>
            </a:r>
            <a:r>
              <a:rPr lang="en-US" sz="2700" dirty="0" smtClean="0"/>
              <a:t/>
            </a:r>
            <a:br>
              <a:rPr lang="en-US" sz="2700" dirty="0" smtClean="0"/>
            </a:br>
            <a:r>
              <a:rPr lang="zh-CN" altLang="en-US" sz="2700" dirty="0" smtClean="0"/>
              <a:t>在政府应用</a:t>
            </a:r>
            <a:r>
              <a:rPr lang="en-US" altLang="zh-CN" sz="2700" dirty="0" smtClean="0"/>
              <a:t>XRM</a:t>
            </a:r>
            <a:r>
              <a:rPr lang="zh-CN" altLang="en-US" sz="2700" dirty="0" smtClean="0"/>
              <a:t>的界面示例</a:t>
            </a:r>
            <a:endParaRPr lang="en-US" sz="2700" i="1" dirty="0"/>
          </a:p>
        </p:txBody>
      </p:sp>
      <p:pic>
        <p:nvPicPr>
          <p:cNvPr id="43" name="Content Placeholder 3" descr="Sharepoint Webparts.JPG"/>
          <p:cNvPicPr>
            <a:picLocks noGrp="1"/>
          </p:cNvPicPr>
          <p:nvPr>
            <p:ph idx="1"/>
          </p:nvPr>
        </p:nvPicPr>
        <p:blipFill>
          <a:blip r:embed="rId4" cstate="screen"/>
          <a:stretch>
            <a:fillRect/>
          </a:stretch>
        </p:blipFill>
        <p:spPr>
          <a:xfrm>
            <a:off x="176065" y="1645920"/>
            <a:ext cx="2834640" cy="2039112"/>
          </a:xfrm>
        </p:spPr>
      </p:pic>
      <p:pic>
        <p:nvPicPr>
          <p:cNvPr id="3074" name="Picture 2"/>
          <p:cNvPicPr>
            <a:picLocks noChangeArrowheads="1"/>
          </p:cNvPicPr>
          <p:nvPr/>
        </p:nvPicPr>
        <p:blipFill>
          <a:blip r:embed="rId5" cstate="screen"/>
          <a:srcRect/>
          <a:stretch>
            <a:fillRect/>
          </a:stretch>
        </p:blipFill>
        <p:spPr bwMode="auto">
          <a:xfrm>
            <a:off x="3138616" y="1645920"/>
            <a:ext cx="2834640" cy="2039112"/>
          </a:xfrm>
          <a:prstGeom prst="rect">
            <a:avLst/>
          </a:prstGeom>
          <a:noFill/>
          <a:ln w="9525">
            <a:noFill/>
            <a:miter lim="800000"/>
            <a:headEnd/>
            <a:tailEnd/>
          </a:ln>
          <a:effectLst/>
        </p:spPr>
      </p:pic>
      <p:pic>
        <p:nvPicPr>
          <p:cNvPr id="45" name="Picture 44"/>
          <p:cNvPicPr>
            <a:picLocks noChangeArrowheads="1"/>
          </p:cNvPicPr>
          <p:nvPr/>
        </p:nvPicPr>
        <p:blipFill>
          <a:blip r:embed="rId6" cstate="screen"/>
          <a:srcRect/>
          <a:stretch>
            <a:fillRect/>
          </a:stretch>
        </p:blipFill>
        <p:spPr bwMode="auto">
          <a:xfrm>
            <a:off x="6100585" y="1645920"/>
            <a:ext cx="2834640" cy="2039112"/>
          </a:xfrm>
          <a:prstGeom prst="rect">
            <a:avLst/>
          </a:prstGeom>
          <a:noFill/>
          <a:ln w="9525">
            <a:noFill/>
            <a:miter lim="800000"/>
            <a:headEnd/>
            <a:tailEnd/>
          </a:ln>
          <a:effectLst/>
        </p:spPr>
      </p:pic>
      <p:pic>
        <p:nvPicPr>
          <p:cNvPr id="49" name="Picture 2"/>
          <p:cNvPicPr>
            <a:picLocks noChangeArrowheads="1"/>
          </p:cNvPicPr>
          <p:nvPr/>
        </p:nvPicPr>
        <p:blipFill>
          <a:blip r:embed="rId7" cstate="screen"/>
          <a:srcRect/>
          <a:stretch>
            <a:fillRect/>
          </a:stretch>
        </p:blipFill>
        <p:spPr bwMode="auto">
          <a:xfrm>
            <a:off x="160637" y="4285323"/>
            <a:ext cx="2834640" cy="2039112"/>
          </a:xfrm>
          <a:prstGeom prst="rect">
            <a:avLst/>
          </a:prstGeom>
          <a:noFill/>
          <a:ln w="9525">
            <a:noFill/>
            <a:miter lim="800000"/>
            <a:headEnd/>
            <a:tailEnd/>
          </a:ln>
          <a:effectLst/>
        </p:spPr>
      </p:pic>
      <p:pic>
        <p:nvPicPr>
          <p:cNvPr id="50" name="Picture 2"/>
          <p:cNvPicPr>
            <a:picLocks noChangeArrowheads="1"/>
          </p:cNvPicPr>
          <p:nvPr/>
        </p:nvPicPr>
        <p:blipFill>
          <a:blip r:embed="rId8" cstate="screen"/>
          <a:srcRect/>
          <a:stretch>
            <a:fillRect/>
          </a:stretch>
        </p:blipFill>
        <p:spPr bwMode="auto">
          <a:xfrm>
            <a:off x="3138616" y="4285323"/>
            <a:ext cx="2834640" cy="2039112"/>
          </a:xfrm>
          <a:prstGeom prst="rect">
            <a:avLst/>
          </a:prstGeom>
          <a:noFill/>
          <a:ln w="9525">
            <a:noFill/>
            <a:miter lim="800000"/>
            <a:headEnd/>
            <a:tailEnd/>
          </a:ln>
          <a:effectLst/>
        </p:spPr>
      </p:pic>
      <p:pic>
        <p:nvPicPr>
          <p:cNvPr id="51" name="Picture 2"/>
          <p:cNvPicPr>
            <a:picLocks noChangeArrowheads="1"/>
          </p:cNvPicPr>
          <p:nvPr/>
        </p:nvPicPr>
        <p:blipFill>
          <a:blip r:embed="rId9" cstate="screen"/>
          <a:srcRect/>
          <a:stretch>
            <a:fillRect/>
          </a:stretch>
        </p:blipFill>
        <p:spPr bwMode="auto">
          <a:xfrm>
            <a:off x="6104239" y="4297680"/>
            <a:ext cx="2834640" cy="20391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rot="2550415">
            <a:off x="7541585" y="121891"/>
            <a:ext cx="1535165" cy="1420697"/>
            <a:chOff x="3083417" y="3164566"/>
            <a:chExt cx="2455914" cy="2138954"/>
          </a:xfrm>
        </p:grpSpPr>
        <p:pic>
          <p:nvPicPr>
            <p:cNvPr id="16" name="Picture 2"/>
            <p:cNvPicPr>
              <a:picLocks noChangeAspect="1" noChangeArrowheads="1"/>
            </p:cNvPicPr>
            <p:nvPr/>
          </p:nvPicPr>
          <p:blipFill>
            <a:blip r:embed="rId3" cstate="screen"/>
            <a:srcRect/>
            <a:stretch>
              <a:fillRect/>
            </a:stretch>
          </p:blipFill>
          <p:spPr bwMode="auto">
            <a:xfrm>
              <a:off x="3083417" y="3164566"/>
              <a:ext cx="2350732" cy="2138954"/>
            </a:xfrm>
            <a:prstGeom prst="rect">
              <a:avLst/>
            </a:prstGeom>
            <a:noFill/>
            <a:ln w="9525">
              <a:noFill/>
              <a:miter lim="800000"/>
              <a:headEnd/>
              <a:tailEnd/>
            </a:ln>
            <a:effectLst/>
          </p:spPr>
        </p:pic>
        <p:sp>
          <p:nvSpPr>
            <p:cNvPr id="17" name="TextBox 16"/>
            <p:cNvSpPr txBox="1"/>
            <p:nvPr/>
          </p:nvSpPr>
          <p:spPr>
            <a:xfrm rot="19067085">
              <a:off x="3615489" y="4078682"/>
              <a:ext cx="1923842" cy="393871"/>
            </a:xfrm>
            <a:prstGeom prst="rect">
              <a:avLst/>
            </a:prstGeom>
            <a:noFill/>
            <a:ln w="3175">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050" dirty="0" smtClean="0">
                  <a:solidFill>
                    <a:schemeClr val="accent2">
                      <a:lumMod val="40000"/>
                      <a:lumOff val="60000"/>
                    </a:schemeClr>
                  </a:solidFill>
                </a:rPr>
                <a:t>Microsoft  |  XRM</a:t>
              </a:r>
              <a:endParaRPr lang="en-US" sz="1200" dirty="0">
                <a:solidFill>
                  <a:schemeClr val="accent2">
                    <a:lumMod val="40000"/>
                    <a:lumOff val="60000"/>
                  </a:schemeClr>
                </a:solidFill>
              </a:endParaRPr>
            </a:p>
          </p:txBody>
        </p:sp>
      </p:grpSp>
      <p:sp>
        <p:nvSpPr>
          <p:cNvPr id="9" name="TextBox 8"/>
          <p:cNvSpPr txBox="1"/>
          <p:nvPr/>
        </p:nvSpPr>
        <p:spPr>
          <a:xfrm>
            <a:off x="185529" y="1285460"/>
            <a:ext cx="2835966"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认证管理</a:t>
            </a:r>
            <a:endParaRPr lang="en-US" sz="1600" b="1" i="1" dirty="0" smtClean="0">
              <a:solidFill>
                <a:schemeClr val="accent6">
                  <a:lumMod val="75000"/>
                </a:schemeClr>
              </a:solidFill>
              <a:latin typeface="+mn-lt"/>
            </a:endParaRPr>
          </a:p>
        </p:txBody>
      </p:sp>
      <p:sp>
        <p:nvSpPr>
          <p:cNvPr id="10" name="TextBox 9"/>
          <p:cNvSpPr txBox="1"/>
          <p:nvPr/>
        </p:nvSpPr>
        <p:spPr>
          <a:xfrm>
            <a:off x="3140765" y="1265582"/>
            <a:ext cx="2809461"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法律案例管理</a:t>
            </a:r>
            <a:endParaRPr lang="en-US" sz="1600" b="1" i="1" dirty="0" smtClean="0">
              <a:solidFill>
                <a:schemeClr val="accent6">
                  <a:lumMod val="75000"/>
                </a:schemeClr>
              </a:solidFill>
              <a:latin typeface="+mn-lt"/>
            </a:endParaRPr>
          </a:p>
        </p:txBody>
      </p:sp>
      <p:sp>
        <p:nvSpPr>
          <p:cNvPr id="11" name="TextBox 10"/>
          <p:cNvSpPr txBox="1"/>
          <p:nvPr/>
        </p:nvSpPr>
        <p:spPr>
          <a:xfrm>
            <a:off x="6096000" y="1272208"/>
            <a:ext cx="2835965" cy="338554"/>
          </a:xfrm>
          <a:prstGeom prst="rect">
            <a:avLst/>
          </a:prstGeom>
          <a:noFill/>
        </p:spPr>
        <p:txBody>
          <a:bodyPr wrap="square" rtlCol="0">
            <a:spAutoFit/>
          </a:bodyPr>
          <a:lstStyle/>
          <a:p>
            <a:pPr algn="ctr"/>
            <a:r>
              <a:rPr lang="zh-CN" altLang="en-US" sz="1600" b="1" i="1" dirty="0" smtClean="0">
                <a:solidFill>
                  <a:schemeClr val="accent6">
                    <a:lumMod val="75000"/>
                  </a:schemeClr>
                </a:solidFill>
              </a:rPr>
              <a:t>员工管理</a:t>
            </a:r>
            <a:endParaRPr lang="en-US" sz="1600" b="1" i="1" dirty="0" smtClean="0">
              <a:solidFill>
                <a:schemeClr val="accent6">
                  <a:lumMod val="75000"/>
                </a:schemeClr>
              </a:solidFill>
              <a:latin typeface="+mn-lt"/>
            </a:endParaRPr>
          </a:p>
        </p:txBody>
      </p:sp>
      <p:sp>
        <p:nvSpPr>
          <p:cNvPr id="12" name="TextBox 11"/>
          <p:cNvSpPr txBox="1"/>
          <p:nvPr/>
        </p:nvSpPr>
        <p:spPr>
          <a:xfrm>
            <a:off x="178905" y="3942522"/>
            <a:ext cx="2786717"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物流</a:t>
            </a:r>
            <a:r>
              <a:rPr lang="en-US" sz="1600" b="1" i="1" dirty="0" smtClean="0">
                <a:solidFill>
                  <a:schemeClr val="accent6">
                    <a:lumMod val="75000"/>
                  </a:schemeClr>
                </a:solidFill>
                <a:latin typeface="+mn-lt"/>
              </a:rPr>
              <a:t> &amp;</a:t>
            </a:r>
            <a:r>
              <a:rPr lang="zh-CN" altLang="en-US" sz="1600" b="1" i="1" dirty="0" smtClean="0">
                <a:solidFill>
                  <a:schemeClr val="accent6">
                    <a:lumMod val="75000"/>
                  </a:schemeClr>
                </a:solidFill>
                <a:latin typeface="+mn-lt"/>
              </a:rPr>
              <a:t>任务管理</a:t>
            </a:r>
            <a:endParaRPr lang="en-US" sz="1600" b="1" i="1" dirty="0" smtClean="0">
              <a:solidFill>
                <a:schemeClr val="accent6">
                  <a:lumMod val="75000"/>
                </a:schemeClr>
              </a:solidFill>
              <a:latin typeface="+mn-lt"/>
            </a:endParaRPr>
          </a:p>
        </p:txBody>
      </p:sp>
      <p:sp>
        <p:nvSpPr>
          <p:cNvPr id="13" name="TextBox 12"/>
          <p:cNvSpPr txBox="1"/>
          <p:nvPr/>
        </p:nvSpPr>
        <p:spPr>
          <a:xfrm>
            <a:off x="3154018" y="3922644"/>
            <a:ext cx="2822712"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经销商管理</a:t>
            </a:r>
            <a:endParaRPr lang="en-US" sz="1600" b="1" i="1" dirty="0" smtClean="0">
              <a:solidFill>
                <a:schemeClr val="accent6">
                  <a:lumMod val="75000"/>
                </a:schemeClr>
              </a:solidFill>
              <a:latin typeface="+mn-lt"/>
            </a:endParaRPr>
          </a:p>
        </p:txBody>
      </p:sp>
      <p:sp>
        <p:nvSpPr>
          <p:cNvPr id="14" name="TextBox 13"/>
          <p:cNvSpPr txBox="1"/>
          <p:nvPr/>
        </p:nvSpPr>
        <p:spPr>
          <a:xfrm>
            <a:off x="6089374" y="3916017"/>
            <a:ext cx="2829339" cy="338554"/>
          </a:xfrm>
          <a:prstGeom prst="rect">
            <a:avLst/>
          </a:prstGeom>
          <a:noFill/>
        </p:spPr>
        <p:txBody>
          <a:bodyPr wrap="square" rtlCol="0">
            <a:spAutoFit/>
          </a:bodyPr>
          <a:lstStyle/>
          <a:p>
            <a:pPr algn="ctr"/>
            <a:r>
              <a:rPr lang="zh-CN" altLang="en-US" sz="1600" b="1" i="1" dirty="0" smtClean="0">
                <a:solidFill>
                  <a:schemeClr val="accent6">
                    <a:lumMod val="75000"/>
                  </a:schemeClr>
                </a:solidFill>
                <a:latin typeface="+mn-lt"/>
              </a:rPr>
              <a:t>资产</a:t>
            </a:r>
            <a:r>
              <a:rPr lang="en-US" altLang="zh-CN" sz="1600" b="1" i="1" dirty="0" smtClean="0">
                <a:solidFill>
                  <a:schemeClr val="accent6">
                    <a:lumMod val="75000"/>
                  </a:schemeClr>
                </a:solidFill>
                <a:latin typeface="+mn-lt"/>
              </a:rPr>
              <a:t>/</a:t>
            </a:r>
            <a:r>
              <a:rPr lang="zh-CN" altLang="en-US" sz="1600" b="1" i="1" dirty="0" smtClean="0">
                <a:solidFill>
                  <a:schemeClr val="accent6">
                    <a:lumMod val="75000"/>
                  </a:schemeClr>
                </a:solidFill>
                <a:latin typeface="+mn-lt"/>
              </a:rPr>
              <a:t>高效管理</a:t>
            </a:r>
            <a:endParaRPr lang="en-US" sz="1600" b="1" i="1" dirty="0" smtClean="0">
              <a:solidFill>
                <a:schemeClr val="accent6">
                  <a:lumMod val="75000"/>
                </a:schemeClr>
              </a:solidFill>
              <a:latin typeface="+mn-lt"/>
            </a:endParaRPr>
          </a:p>
        </p:txBody>
      </p:sp>
      <p:sp>
        <p:nvSpPr>
          <p:cNvPr id="29" name="Title 3"/>
          <p:cNvSpPr>
            <a:spLocks noGrp="1"/>
          </p:cNvSpPr>
          <p:nvPr>
            <p:ph type="title"/>
          </p:nvPr>
        </p:nvSpPr>
        <p:spPr/>
        <p:txBody>
          <a:bodyPr>
            <a:normAutofit/>
          </a:bodyPr>
          <a:lstStyle/>
          <a:p>
            <a:r>
              <a:rPr lang="zh-CN" altLang="en-US" dirty="0" smtClean="0"/>
              <a:t>一个平台</a:t>
            </a:r>
            <a:r>
              <a:rPr lang="en-US" dirty="0" smtClean="0"/>
              <a:t>: </a:t>
            </a:r>
            <a:r>
              <a:rPr lang="zh-CN" altLang="en-US" dirty="0" smtClean="0"/>
              <a:t>多个应用</a:t>
            </a:r>
            <a:r>
              <a:rPr lang="en-US" dirty="0" smtClean="0"/>
              <a:t/>
            </a:r>
            <a:br>
              <a:rPr lang="en-US" dirty="0" smtClean="0"/>
            </a:br>
            <a:r>
              <a:rPr lang="zh-CN" altLang="en-US" sz="2700" dirty="0" smtClean="0"/>
              <a:t>不同</a:t>
            </a:r>
            <a:r>
              <a:rPr lang="en-US" altLang="zh-CN" sz="2700" dirty="0" smtClean="0"/>
              <a:t>XRM</a:t>
            </a:r>
            <a:r>
              <a:rPr lang="zh-CN" altLang="en-US" sz="2700" dirty="0" smtClean="0"/>
              <a:t>应用的示例</a:t>
            </a:r>
            <a:endParaRPr lang="en-US" sz="2700" i="1" dirty="0"/>
          </a:p>
        </p:txBody>
      </p:sp>
      <p:pic>
        <p:nvPicPr>
          <p:cNvPr id="19" name="Picture 4" descr="Request.png"/>
          <p:cNvPicPr>
            <a:picLocks/>
          </p:cNvPicPr>
          <p:nvPr/>
        </p:nvPicPr>
        <p:blipFill>
          <a:blip r:embed="rId4" cstate="print"/>
          <a:srcRect/>
          <a:stretch>
            <a:fillRect/>
          </a:stretch>
        </p:blipFill>
        <p:spPr>
          <a:xfrm>
            <a:off x="194856" y="1645920"/>
            <a:ext cx="2834640" cy="2039112"/>
          </a:xfrm>
          <a:prstGeom prst="rect">
            <a:avLst/>
          </a:prstGeom>
          <a:ln>
            <a:noFill/>
          </a:ln>
          <a:effectLst/>
        </p:spPr>
      </p:pic>
      <p:pic>
        <p:nvPicPr>
          <p:cNvPr id="20" name="Picture 4" descr="C:\Users\kwinderl.NORTHAMERICA\Documents\SnagIt Catalog\NJ Advocacy\NJ_Advocacyr -0004.jpg"/>
          <p:cNvPicPr>
            <a:picLocks noChangeArrowheads="1"/>
          </p:cNvPicPr>
          <p:nvPr/>
        </p:nvPicPr>
        <p:blipFill>
          <a:blip r:embed="rId5" cstate="email"/>
          <a:srcRect/>
          <a:stretch>
            <a:fillRect/>
          </a:stretch>
        </p:blipFill>
        <p:spPr bwMode="auto">
          <a:xfrm>
            <a:off x="3160035" y="1645920"/>
            <a:ext cx="2834640" cy="2039112"/>
          </a:xfrm>
          <a:prstGeom prst="rect">
            <a:avLst/>
          </a:prstGeom>
          <a:ln>
            <a:noFill/>
          </a:ln>
          <a:effectLst/>
        </p:spPr>
      </p:pic>
      <p:pic>
        <p:nvPicPr>
          <p:cNvPr id="21" name="Picture 3" descr="C:\Documents and Settings\Jason\Desktop\GOOD PICS\USAFE1.png"/>
          <p:cNvPicPr>
            <a:picLocks noChangeArrowheads="1"/>
          </p:cNvPicPr>
          <p:nvPr/>
        </p:nvPicPr>
        <p:blipFill>
          <a:blip r:embed="rId6" cstate="screen"/>
          <a:srcRect/>
          <a:stretch>
            <a:fillRect/>
          </a:stretch>
        </p:blipFill>
        <p:spPr bwMode="auto">
          <a:xfrm>
            <a:off x="187046" y="4297680"/>
            <a:ext cx="2834640" cy="2039112"/>
          </a:xfrm>
          <a:prstGeom prst="rect">
            <a:avLst/>
          </a:prstGeom>
          <a:ln>
            <a:noFill/>
          </a:ln>
          <a:effectLst/>
        </p:spPr>
      </p:pic>
      <p:pic>
        <p:nvPicPr>
          <p:cNvPr id="22" name="Picture 4"/>
          <p:cNvPicPr>
            <a:picLocks noChangeArrowheads="1"/>
          </p:cNvPicPr>
          <p:nvPr/>
        </p:nvPicPr>
        <p:blipFill>
          <a:blip r:embed="rId7" cstate="screen"/>
          <a:srcRect/>
          <a:stretch>
            <a:fillRect/>
          </a:stretch>
        </p:blipFill>
        <p:spPr bwMode="auto">
          <a:xfrm>
            <a:off x="6116595" y="1645920"/>
            <a:ext cx="2834640" cy="2039112"/>
          </a:xfrm>
          <a:prstGeom prst="rect">
            <a:avLst/>
          </a:prstGeom>
          <a:ln>
            <a:noFill/>
          </a:ln>
          <a:effectLst/>
        </p:spPr>
      </p:pic>
      <p:pic>
        <p:nvPicPr>
          <p:cNvPr id="23" name="Picture 2"/>
          <p:cNvPicPr>
            <a:picLocks noChangeArrowheads="1"/>
          </p:cNvPicPr>
          <p:nvPr/>
        </p:nvPicPr>
        <p:blipFill>
          <a:blip r:embed="rId8" cstate="screen"/>
          <a:srcRect/>
          <a:stretch>
            <a:fillRect/>
          </a:stretch>
        </p:blipFill>
        <p:spPr bwMode="auto">
          <a:xfrm>
            <a:off x="3163328" y="4297680"/>
            <a:ext cx="2834640" cy="2039112"/>
          </a:xfrm>
          <a:prstGeom prst="rect">
            <a:avLst/>
          </a:prstGeom>
          <a:ln>
            <a:noFill/>
          </a:ln>
          <a:effectLst/>
        </p:spPr>
      </p:pic>
      <p:pic>
        <p:nvPicPr>
          <p:cNvPr id="24" name="Picture 2"/>
          <p:cNvPicPr>
            <a:picLocks noChangeArrowheads="1"/>
          </p:cNvPicPr>
          <p:nvPr/>
        </p:nvPicPr>
        <p:blipFill>
          <a:blip r:embed="rId9" cstate="screen"/>
          <a:srcRect/>
          <a:stretch>
            <a:fillRect/>
          </a:stretch>
        </p:blipFill>
        <p:spPr bwMode="auto">
          <a:xfrm>
            <a:off x="6091881" y="4297680"/>
            <a:ext cx="2834640" cy="2039112"/>
          </a:xfrm>
          <a:prstGeom prst="rect">
            <a:avLst/>
          </a:prstGeom>
          <a:ln>
            <a:noFill/>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pc="0" dirty="0" smtClean="0"/>
              <a:t>XRM </a:t>
            </a:r>
            <a:r>
              <a:rPr lang="zh-CN" altLang="en-US" spc="0" dirty="0" smtClean="0"/>
              <a:t>应用架构</a:t>
            </a:r>
            <a:r>
              <a:rPr spc="0" dirty="0" smtClean="0"/>
              <a:t/>
            </a:r>
            <a:br>
              <a:rPr spc="0" dirty="0" smtClean="0"/>
            </a:br>
            <a:r>
              <a:rPr sz="2400" i="1" spc="0" dirty="0" smtClean="0"/>
              <a:t> Dynamic </a:t>
            </a:r>
            <a:r>
              <a:rPr lang="zh-CN" altLang="en-US" sz="2400" i="1" spc="0" dirty="0" smtClean="0"/>
              <a:t>应用服务</a:t>
            </a:r>
            <a:endParaRPr lang="en-US" sz="2400" spc="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normAutofit/>
          </a:bodyPr>
          <a:lstStyle/>
          <a:p>
            <a:r>
              <a:rPr lang="en-US" dirty="0" smtClean="0"/>
              <a:t>XRM Dynamic </a:t>
            </a:r>
            <a:r>
              <a:rPr lang="zh-CN" altLang="en-US" dirty="0" smtClean="0"/>
              <a:t>应用服务</a:t>
            </a:r>
            <a:r>
              <a:rPr lang="en-US" dirty="0" smtClean="0"/>
              <a:t/>
            </a:r>
            <a:br>
              <a:rPr lang="en-US" dirty="0" smtClean="0"/>
            </a:br>
            <a:r>
              <a:rPr lang="zh-CN" altLang="en-US" sz="2700" dirty="0" smtClean="0"/>
              <a:t>可重用性和适用性</a:t>
            </a:r>
            <a:endParaRPr lang="en-US" i="1" dirty="0">
              <a:solidFill>
                <a:schemeClr val="tx1">
                  <a:lumMod val="50000"/>
                  <a:lumOff val="50000"/>
                </a:schemeClr>
              </a:solidFill>
            </a:endParaRPr>
          </a:p>
        </p:txBody>
      </p:sp>
      <p:sp>
        <p:nvSpPr>
          <p:cNvPr id="4" name="Pie 3"/>
          <p:cNvSpPr/>
          <p:nvPr/>
        </p:nvSpPr>
        <p:spPr>
          <a:xfrm>
            <a:off x="3392809" y="861028"/>
            <a:ext cx="5486400" cy="5486400"/>
          </a:xfrm>
          <a:prstGeom prst="pie">
            <a:avLst>
              <a:gd name="adj1" fmla="val 8154466"/>
              <a:gd name="adj2" fmla="val 1078463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a:solidFill>
                  <a:prstClr val="white"/>
                </a:solidFill>
                <a:ea typeface="+mn-ea"/>
                <a:cs typeface="Segoe UI" pitchFamily="34" charset="0"/>
              </a:rPr>
              <a:t>ууущщйццззййз</a:t>
            </a:r>
            <a:endParaRPr lang="en-US" sz="1600" kern="1200" dirty="0">
              <a:solidFill>
                <a:prstClr val="white"/>
              </a:solidFill>
              <a:ea typeface="+mn-ea"/>
              <a:cs typeface="Segoe UI" pitchFamily="34" charset="0"/>
            </a:endParaRPr>
          </a:p>
        </p:txBody>
      </p:sp>
      <p:sp>
        <p:nvSpPr>
          <p:cNvPr id="5" name="Pie 4"/>
          <p:cNvSpPr/>
          <p:nvPr/>
        </p:nvSpPr>
        <p:spPr>
          <a:xfrm>
            <a:off x="3392809" y="861028"/>
            <a:ext cx="5486400" cy="5486400"/>
          </a:xfrm>
          <a:prstGeom prst="pie">
            <a:avLst>
              <a:gd name="adj1" fmla="val 5397174"/>
              <a:gd name="adj2" fmla="val 8192880"/>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2" name="Pie 11"/>
          <p:cNvSpPr/>
          <p:nvPr/>
        </p:nvSpPr>
        <p:spPr>
          <a:xfrm flipH="1">
            <a:off x="3392809" y="861028"/>
            <a:ext cx="5486400" cy="5486400"/>
          </a:xfrm>
          <a:prstGeom prst="pie">
            <a:avLst>
              <a:gd name="adj1" fmla="val 8154466"/>
              <a:gd name="adj2" fmla="val 1078463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3" name="Pie 12"/>
          <p:cNvSpPr/>
          <p:nvPr/>
        </p:nvSpPr>
        <p:spPr>
          <a:xfrm flipH="1">
            <a:off x="3392809" y="861028"/>
            <a:ext cx="5486400" cy="5486400"/>
          </a:xfrm>
          <a:prstGeom prst="pie">
            <a:avLst>
              <a:gd name="adj1" fmla="val 5397174"/>
              <a:gd name="adj2" fmla="val 8192880"/>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52" name="Rectangle 51"/>
          <p:cNvSpPr/>
          <p:nvPr/>
        </p:nvSpPr>
        <p:spPr>
          <a:xfrm rot="1412203">
            <a:off x="4538529" y="5023565"/>
            <a:ext cx="1842272"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fontAlgn="base">
              <a:spcBef>
                <a:spcPct val="0"/>
              </a:spcBef>
              <a:spcAft>
                <a:spcPct val="0"/>
              </a:spcAft>
            </a:pPr>
            <a:r>
              <a:rPr lang="en-US" sz="1600" dirty="0" smtClean="0">
                <a:solidFill>
                  <a:prstClr val="white"/>
                </a:solidFill>
                <a:cs typeface="Segoe UI" pitchFamily="34" charset="0"/>
              </a:rPr>
              <a:t>Integration</a:t>
            </a:r>
          </a:p>
          <a:p>
            <a:pPr algn="ctr" rtl="0" fontAlgn="base">
              <a:spcBef>
                <a:spcPct val="0"/>
              </a:spcBef>
              <a:spcAft>
                <a:spcPct val="0"/>
              </a:spcAft>
            </a:pPr>
            <a:r>
              <a:rPr lang="en-US" sz="1600" dirty="0" smtClean="0">
                <a:solidFill>
                  <a:prstClr val="white"/>
                </a:solidFill>
                <a:cs typeface="Segoe UI" pitchFamily="34" charset="0"/>
              </a:rPr>
              <a:t>Services</a:t>
            </a:r>
          </a:p>
        </p:txBody>
      </p:sp>
      <p:sp>
        <p:nvSpPr>
          <p:cNvPr id="60" name="Rectangle 59"/>
          <p:cNvSpPr/>
          <p:nvPr/>
        </p:nvSpPr>
        <p:spPr>
          <a:xfrm>
            <a:off x="5322889" y="2898581"/>
            <a:ext cx="1827553"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r>
              <a:rPr lang="en-US" sz="1600" kern="1200" dirty="0" smtClean="0">
                <a:solidFill>
                  <a:prstClr val="white"/>
                </a:solidFill>
                <a:ea typeface="+mn-ea"/>
                <a:cs typeface="Segoe UI" pitchFamily="34" charset="0"/>
              </a:rPr>
              <a:t>360</a:t>
            </a:r>
            <a:r>
              <a:rPr lang="en-US" sz="1600" kern="1200" baseline="30000" dirty="0" smtClean="0">
                <a:solidFill>
                  <a:prstClr val="white"/>
                </a:solidFill>
                <a:ea typeface="+mn-ea"/>
                <a:cs typeface="Segoe UI" pitchFamily="34" charset="0"/>
              </a:rPr>
              <a:t>O </a:t>
            </a:r>
            <a:r>
              <a:rPr lang="en-US" sz="1600" kern="1200" dirty="0" smtClean="0">
                <a:solidFill>
                  <a:prstClr val="white"/>
                </a:solidFill>
                <a:ea typeface="+mn-ea"/>
                <a:cs typeface="Segoe UI" pitchFamily="34" charset="0"/>
              </a:rPr>
              <a:t>View </a:t>
            </a:r>
          </a:p>
        </p:txBody>
      </p:sp>
      <p:sp>
        <p:nvSpPr>
          <p:cNvPr id="24" name="Pie 23"/>
          <p:cNvSpPr/>
          <p:nvPr/>
        </p:nvSpPr>
        <p:spPr>
          <a:xfrm rot="10800000">
            <a:off x="3406120" y="873400"/>
            <a:ext cx="5486400" cy="5486400"/>
          </a:xfrm>
          <a:prstGeom prst="pie">
            <a:avLst>
              <a:gd name="adj1" fmla="val 8154466"/>
              <a:gd name="adj2" fmla="val 10784635"/>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a:solidFill>
                  <a:prstClr val="white"/>
                </a:solidFill>
                <a:ea typeface="+mn-ea"/>
                <a:cs typeface="Segoe UI" pitchFamily="34" charset="0"/>
              </a:rPr>
              <a:t>ууущщйццззййз</a:t>
            </a:r>
            <a:endParaRPr lang="en-US" sz="1600" kern="1200" dirty="0">
              <a:solidFill>
                <a:prstClr val="white"/>
              </a:solidFill>
              <a:ea typeface="+mn-ea"/>
              <a:cs typeface="Segoe UI" pitchFamily="34" charset="0"/>
            </a:endParaRPr>
          </a:p>
        </p:txBody>
      </p:sp>
      <p:sp>
        <p:nvSpPr>
          <p:cNvPr id="25" name="Pie 24"/>
          <p:cNvSpPr/>
          <p:nvPr/>
        </p:nvSpPr>
        <p:spPr>
          <a:xfrm rot="10800000">
            <a:off x="3406120" y="872698"/>
            <a:ext cx="5486400" cy="5486400"/>
          </a:xfrm>
          <a:prstGeom prst="pie">
            <a:avLst>
              <a:gd name="adj1" fmla="val 5397174"/>
              <a:gd name="adj2" fmla="val 819288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6" name="Pie 25"/>
          <p:cNvSpPr/>
          <p:nvPr/>
        </p:nvSpPr>
        <p:spPr>
          <a:xfrm rot="10800000" flipH="1">
            <a:off x="3406120" y="873400"/>
            <a:ext cx="5486400" cy="5486400"/>
          </a:xfrm>
          <a:prstGeom prst="pie">
            <a:avLst>
              <a:gd name="adj1" fmla="val 8154466"/>
              <a:gd name="adj2" fmla="val 10784635"/>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7" name="Pie 26"/>
          <p:cNvSpPr/>
          <p:nvPr/>
        </p:nvSpPr>
        <p:spPr>
          <a:xfrm rot="10800000" flipH="1">
            <a:off x="3406121" y="873400"/>
            <a:ext cx="5486400" cy="5486400"/>
          </a:xfrm>
          <a:prstGeom prst="pie">
            <a:avLst>
              <a:gd name="adj1" fmla="val 5397174"/>
              <a:gd name="adj2" fmla="val 819288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1" name="Pie 30"/>
          <p:cNvSpPr/>
          <p:nvPr/>
        </p:nvSpPr>
        <p:spPr>
          <a:xfrm rot="10800000">
            <a:off x="4399707" y="1875024"/>
            <a:ext cx="3474720" cy="3474720"/>
          </a:xfrm>
          <a:prstGeom prst="pie">
            <a:avLst>
              <a:gd name="adj1" fmla="val 0"/>
              <a:gd name="adj2" fmla="val 10793793"/>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0" name="Pie 9"/>
          <p:cNvSpPr/>
          <p:nvPr/>
        </p:nvSpPr>
        <p:spPr>
          <a:xfrm>
            <a:off x="4401122" y="1873121"/>
            <a:ext cx="3474720" cy="3474720"/>
          </a:xfrm>
          <a:prstGeom prst="pie">
            <a:avLst>
              <a:gd name="adj1" fmla="val 0"/>
              <a:gd name="adj2" fmla="val 10793793"/>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15" name="Oval 14"/>
          <p:cNvSpPr/>
          <p:nvPr/>
        </p:nvSpPr>
        <p:spPr>
          <a:xfrm>
            <a:off x="5220919" y="2676255"/>
            <a:ext cx="1828800" cy="18288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sp>
        <p:nvSpPr>
          <p:cNvPr id="41" name="Rectangle 40"/>
          <p:cNvSpPr/>
          <p:nvPr/>
        </p:nvSpPr>
        <p:spPr>
          <a:xfrm>
            <a:off x="5286586" y="3299801"/>
            <a:ext cx="1698967"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r>
              <a:rPr lang="en-US" sz="1600" b="1" kern="1200" dirty="0" smtClean="0">
                <a:solidFill>
                  <a:schemeClr val="bg1"/>
                </a:solidFill>
                <a:ea typeface="+mn-ea"/>
                <a:cs typeface="Segoe UI" pitchFamily="34" charset="0"/>
              </a:rPr>
              <a:t>Microsoft Technologies</a:t>
            </a:r>
          </a:p>
          <a:p>
            <a:pPr algn="ctr" rtl="0" fontAlgn="base">
              <a:spcBef>
                <a:spcPct val="0"/>
              </a:spcBef>
              <a:spcAft>
                <a:spcPct val="0"/>
              </a:spcAft>
            </a:pPr>
            <a:r>
              <a:rPr lang="en-US" sz="1400" i="1" dirty="0" smtClean="0">
                <a:solidFill>
                  <a:prstClr val="white"/>
                </a:solidFill>
                <a:cs typeface="Segoe UI" pitchFamily="34" charset="0"/>
              </a:rPr>
              <a:t>(Outlook, Office, </a:t>
            </a:r>
            <a:r>
              <a:rPr lang="en-US" sz="1400" i="1" kern="1200" dirty="0" smtClean="0">
                <a:solidFill>
                  <a:prstClr val="white"/>
                </a:solidFill>
                <a:ea typeface="+mn-ea"/>
                <a:cs typeface="Segoe UI" pitchFamily="34" charset="0"/>
              </a:rPr>
              <a:t>SQL Server, .NET)</a:t>
            </a:r>
          </a:p>
        </p:txBody>
      </p:sp>
      <p:sp>
        <p:nvSpPr>
          <p:cNvPr id="59" name="Rectangle 58"/>
          <p:cNvSpPr/>
          <p:nvPr/>
        </p:nvSpPr>
        <p:spPr>
          <a:xfrm>
            <a:off x="4858163" y="2005220"/>
            <a:ext cx="2597426" cy="2814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gd name="adj" fmla="val 960304"/>
              </a:avLst>
            </a:prstTxWarp>
          </a:bodyPr>
          <a:lstStyle/>
          <a:p>
            <a:pPr algn="ctr" rtl="0" fontAlgn="base">
              <a:spcBef>
                <a:spcPct val="0"/>
              </a:spcBef>
              <a:spcAft>
                <a:spcPct val="0"/>
              </a:spcAft>
            </a:pPr>
            <a:r>
              <a:rPr lang="en-US" sz="1600" dirty="0" smtClean="0">
                <a:solidFill>
                  <a:schemeClr val="bg1"/>
                </a:solidFill>
                <a:cs typeface="Segoe UI" pitchFamily="34" charset="0"/>
              </a:rPr>
              <a:t>Process Automation &amp; </a:t>
            </a:r>
          </a:p>
          <a:p>
            <a:pPr algn="ctr" rtl="0" fontAlgn="base">
              <a:spcBef>
                <a:spcPct val="0"/>
              </a:spcBef>
              <a:spcAft>
                <a:spcPct val="0"/>
              </a:spcAft>
            </a:pPr>
            <a:r>
              <a:rPr lang="en-US" sz="1600" dirty="0" smtClean="0">
                <a:solidFill>
                  <a:schemeClr val="bg1"/>
                </a:solidFill>
                <a:cs typeface="Segoe UI" pitchFamily="34" charset="0"/>
              </a:rPr>
              <a:t>Orchestration Services</a:t>
            </a:r>
          </a:p>
        </p:txBody>
      </p:sp>
      <p:sp>
        <p:nvSpPr>
          <p:cNvPr id="43" name="Rectangle 42"/>
          <p:cNvSpPr/>
          <p:nvPr/>
        </p:nvSpPr>
        <p:spPr>
          <a:xfrm>
            <a:off x="4600577" y="2435907"/>
            <a:ext cx="3086102" cy="3858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3074276"/>
              </a:avLst>
            </a:prstTxWarp>
          </a:bodyPr>
          <a:lstStyle/>
          <a:p>
            <a:pPr algn="ctr" rtl="0" fontAlgn="base">
              <a:spcBef>
                <a:spcPct val="0"/>
              </a:spcBef>
              <a:spcAft>
                <a:spcPct val="0"/>
              </a:spcAft>
            </a:pPr>
            <a:r>
              <a:rPr lang="en-US" sz="1600" dirty="0" smtClean="0">
                <a:solidFill>
                  <a:schemeClr val="bg1"/>
                </a:solidFill>
                <a:latin typeface="Calibri"/>
                <a:cs typeface="Segoe UI" pitchFamily="34" charset="0"/>
              </a:rPr>
              <a:t>Point &amp; Click Customization </a:t>
            </a:r>
          </a:p>
          <a:p>
            <a:pPr algn="ctr" rtl="0" fontAlgn="base">
              <a:spcBef>
                <a:spcPct val="0"/>
              </a:spcBef>
              <a:spcAft>
                <a:spcPct val="0"/>
              </a:spcAft>
            </a:pPr>
            <a:r>
              <a:rPr lang="en-US" sz="1600" dirty="0" smtClean="0">
                <a:solidFill>
                  <a:schemeClr val="bg1"/>
                </a:solidFill>
                <a:latin typeface="Calibri"/>
                <a:cs typeface="Segoe UI" pitchFamily="34" charset="0"/>
              </a:rPr>
              <a:t>Services</a:t>
            </a:r>
          </a:p>
        </p:txBody>
      </p:sp>
      <p:sp>
        <p:nvSpPr>
          <p:cNvPr id="44" name="Rectangle 43"/>
          <p:cNvSpPr/>
          <p:nvPr/>
        </p:nvSpPr>
        <p:spPr>
          <a:xfrm rot="17455357">
            <a:off x="3514018" y="2620736"/>
            <a:ext cx="1841071"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1714631"/>
              </a:avLst>
            </a:prstTxWarp>
          </a:bodyPr>
          <a:lstStyle/>
          <a:p>
            <a:pPr algn="ctr" rtl="0" fontAlgn="base">
              <a:spcBef>
                <a:spcPct val="0"/>
              </a:spcBef>
              <a:spcAft>
                <a:spcPct val="0"/>
              </a:spcAft>
            </a:pPr>
            <a:r>
              <a:rPr lang="en-US" sz="1600" dirty="0" smtClean="0">
                <a:solidFill>
                  <a:prstClr val="white"/>
                </a:solidFill>
                <a:cs typeface="Segoe UI" pitchFamily="34" charset="0"/>
              </a:rPr>
              <a:t>Data &amp; Metadata</a:t>
            </a:r>
          </a:p>
          <a:p>
            <a:pPr algn="ctr" rtl="0" fontAlgn="base">
              <a:spcBef>
                <a:spcPct val="0"/>
              </a:spcBef>
              <a:spcAft>
                <a:spcPct val="0"/>
              </a:spcAft>
            </a:pPr>
            <a:r>
              <a:rPr lang="en-US" sz="1600" dirty="0" smtClean="0">
                <a:solidFill>
                  <a:prstClr val="white"/>
                </a:solidFill>
                <a:cs typeface="Segoe UI" pitchFamily="34" charset="0"/>
              </a:rPr>
              <a:t>Services</a:t>
            </a:r>
            <a:endParaRPr lang="en-US" sz="1600" kern="1200" dirty="0">
              <a:solidFill>
                <a:prstClr val="white"/>
              </a:solidFill>
              <a:ea typeface="+mn-ea"/>
              <a:cs typeface="Segoe UI" pitchFamily="34" charset="0"/>
            </a:endParaRPr>
          </a:p>
        </p:txBody>
      </p:sp>
      <p:sp>
        <p:nvSpPr>
          <p:cNvPr id="45" name="Rectangle 44"/>
          <p:cNvSpPr/>
          <p:nvPr/>
        </p:nvSpPr>
        <p:spPr>
          <a:xfrm rot="20248916">
            <a:off x="4595107" y="1658717"/>
            <a:ext cx="1841071"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1965087"/>
              </a:avLst>
            </a:prstTxWarp>
          </a:bodyPr>
          <a:lstStyle/>
          <a:p>
            <a:pPr algn="ctr" rtl="0" fontAlgn="base">
              <a:spcBef>
                <a:spcPct val="0"/>
              </a:spcBef>
              <a:spcAft>
                <a:spcPct val="0"/>
              </a:spcAft>
            </a:pPr>
            <a:r>
              <a:rPr lang="en-US" sz="1600" dirty="0" smtClean="0">
                <a:solidFill>
                  <a:prstClr val="white"/>
                </a:solidFill>
                <a:cs typeface="Segoe UI" pitchFamily="34" charset="0"/>
              </a:rPr>
              <a:t>User Experience </a:t>
            </a:r>
          </a:p>
          <a:p>
            <a:pPr algn="ctr" rtl="0" fontAlgn="base">
              <a:spcBef>
                <a:spcPct val="0"/>
              </a:spcBef>
              <a:spcAft>
                <a:spcPct val="0"/>
              </a:spcAft>
            </a:pPr>
            <a:r>
              <a:rPr lang="en-US" sz="1600" dirty="0" smtClean="0">
                <a:solidFill>
                  <a:prstClr val="white"/>
                </a:solidFill>
                <a:cs typeface="Segoe UI" pitchFamily="34" charset="0"/>
              </a:rPr>
              <a:t>Services</a:t>
            </a:r>
            <a:endParaRPr lang="en-US" sz="1600" kern="1200" dirty="0">
              <a:solidFill>
                <a:prstClr val="white"/>
              </a:solidFill>
              <a:ea typeface="+mn-ea"/>
              <a:cs typeface="Segoe UI" pitchFamily="34" charset="0"/>
            </a:endParaRPr>
          </a:p>
        </p:txBody>
      </p:sp>
      <p:sp>
        <p:nvSpPr>
          <p:cNvPr id="46" name="Rectangle 45"/>
          <p:cNvSpPr/>
          <p:nvPr/>
        </p:nvSpPr>
        <p:spPr>
          <a:xfrm rot="1462551">
            <a:off x="5906721" y="1673602"/>
            <a:ext cx="1797818"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1598580"/>
              </a:avLst>
            </a:prstTxWarp>
          </a:bodyPr>
          <a:lstStyle/>
          <a:p>
            <a:pPr algn="ctr" rtl="0" fontAlgn="base">
              <a:spcBef>
                <a:spcPct val="0"/>
              </a:spcBef>
              <a:spcAft>
                <a:spcPct val="0"/>
              </a:spcAft>
            </a:pPr>
            <a:r>
              <a:rPr lang="en-US" sz="1600" dirty="0" smtClean="0">
                <a:solidFill>
                  <a:prstClr val="white"/>
                </a:solidFill>
                <a:cs typeface="Segoe UI" pitchFamily="34" charset="0"/>
              </a:rPr>
              <a:t>Access &amp; Security</a:t>
            </a:r>
          </a:p>
          <a:p>
            <a:pPr algn="ctr" rtl="0" fontAlgn="base">
              <a:spcBef>
                <a:spcPct val="0"/>
              </a:spcBef>
              <a:spcAft>
                <a:spcPct val="0"/>
              </a:spcAft>
            </a:pPr>
            <a:r>
              <a:rPr lang="en-US" sz="1600" kern="1200" dirty="0" smtClean="0">
                <a:solidFill>
                  <a:prstClr val="white"/>
                </a:solidFill>
                <a:ea typeface="+mn-ea"/>
                <a:cs typeface="Segoe UI" pitchFamily="34" charset="0"/>
              </a:rPr>
              <a:t>Services</a:t>
            </a:r>
            <a:endParaRPr lang="en-US" sz="1600" kern="1200" dirty="0">
              <a:solidFill>
                <a:prstClr val="white"/>
              </a:solidFill>
              <a:ea typeface="+mn-ea"/>
              <a:cs typeface="Segoe UI" pitchFamily="34" charset="0"/>
            </a:endParaRPr>
          </a:p>
        </p:txBody>
      </p:sp>
      <p:sp>
        <p:nvSpPr>
          <p:cNvPr id="47" name="Rectangle 46"/>
          <p:cNvSpPr/>
          <p:nvPr/>
        </p:nvSpPr>
        <p:spPr>
          <a:xfrm rot="4130770">
            <a:off x="6885871" y="2677890"/>
            <a:ext cx="1841071"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1965087"/>
              </a:avLst>
            </a:prstTxWarp>
          </a:bodyPr>
          <a:lstStyle/>
          <a:p>
            <a:pPr algn="ctr" rtl="0" fontAlgn="base">
              <a:spcBef>
                <a:spcPct val="0"/>
              </a:spcBef>
              <a:spcAft>
                <a:spcPct val="0"/>
              </a:spcAft>
            </a:pPr>
            <a:r>
              <a:rPr lang="en-US" sz="1600" dirty="0" smtClean="0">
                <a:solidFill>
                  <a:prstClr val="white"/>
                </a:solidFill>
                <a:cs typeface="Segoe UI" pitchFamily="34" charset="0"/>
              </a:rPr>
              <a:t>Analytical </a:t>
            </a:r>
          </a:p>
          <a:p>
            <a:pPr algn="ctr" rtl="0" fontAlgn="base">
              <a:spcBef>
                <a:spcPct val="0"/>
              </a:spcBef>
              <a:spcAft>
                <a:spcPct val="0"/>
              </a:spcAft>
            </a:pPr>
            <a:r>
              <a:rPr lang="en-US" sz="1600" dirty="0" smtClean="0">
                <a:solidFill>
                  <a:prstClr val="white"/>
                </a:solidFill>
                <a:cs typeface="Segoe UI" pitchFamily="34" charset="0"/>
              </a:rPr>
              <a:t>Services</a:t>
            </a:r>
            <a:endParaRPr lang="en-US" sz="1600" kern="1200" dirty="0">
              <a:solidFill>
                <a:prstClr val="white"/>
              </a:solidFill>
              <a:ea typeface="+mn-ea"/>
              <a:cs typeface="Segoe UI" pitchFamily="34" charset="0"/>
            </a:endParaRPr>
          </a:p>
        </p:txBody>
      </p:sp>
      <p:sp>
        <p:nvSpPr>
          <p:cNvPr id="51" name="Rectangle 50"/>
          <p:cNvSpPr/>
          <p:nvPr/>
        </p:nvSpPr>
        <p:spPr>
          <a:xfrm rot="19970300">
            <a:off x="6153436" y="4976830"/>
            <a:ext cx="1458370"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fontAlgn="base">
              <a:spcBef>
                <a:spcPct val="0"/>
              </a:spcBef>
              <a:spcAft>
                <a:spcPct val="0"/>
              </a:spcAft>
            </a:pPr>
            <a:r>
              <a:rPr lang="en-US" sz="1600" dirty="0" smtClean="0">
                <a:solidFill>
                  <a:prstClr val="white"/>
                </a:solidFill>
                <a:cs typeface="Segoe UI" pitchFamily="34" charset="0"/>
              </a:rPr>
              <a:t>Architecture </a:t>
            </a:r>
          </a:p>
          <a:p>
            <a:pPr algn="ctr" rtl="0" fontAlgn="base">
              <a:spcBef>
                <a:spcPct val="0"/>
              </a:spcBef>
              <a:spcAft>
                <a:spcPct val="0"/>
              </a:spcAft>
            </a:pPr>
            <a:r>
              <a:rPr lang="en-US" sz="1600" dirty="0" smtClean="0">
                <a:solidFill>
                  <a:prstClr val="white"/>
                </a:solidFill>
                <a:cs typeface="Segoe UI" pitchFamily="34" charset="0"/>
              </a:rPr>
              <a:t>Services</a:t>
            </a:r>
          </a:p>
        </p:txBody>
      </p:sp>
      <p:sp>
        <p:nvSpPr>
          <p:cNvPr id="21" name="Rectangle 20"/>
          <p:cNvSpPr/>
          <p:nvPr/>
        </p:nvSpPr>
        <p:spPr>
          <a:xfrm rot="4259721">
            <a:off x="3640106" y="3934063"/>
            <a:ext cx="1458370"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fontAlgn="base">
              <a:spcBef>
                <a:spcPct val="0"/>
              </a:spcBef>
              <a:spcAft>
                <a:spcPct val="0"/>
              </a:spcAft>
            </a:pPr>
            <a:r>
              <a:rPr lang="en-US" sz="1600" kern="1200" dirty="0" smtClean="0">
                <a:solidFill>
                  <a:prstClr val="white"/>
                </a:solidFill>
                <a:ea typeface="+mn-ea"/>
                <a:cs typeface="Segoe UI" pitchFamily="34" charset="0"/>
              </a:rPr>
              <a:t>Extensibility </a:t>
            </a:r>
          </a:p>
          <a:p>
            <a:pPr algn="ctr" rtl="0" fontAlgn="base">
              <a:spcBef>
                <a:spcPct val="0"/>
              </a:spcBef>
              <a:spcAft>
                <a:spcPct val="0"/>
              </a:spcAft>
            </a:pPr>
            <a:r>
              <a:rPr lang="en-US" sz="1600" dirty="0" smtClean="0">
                <a:solidFill>
                  <a:prstClr val="white"/>
                </a:solidFill>
                <a:cs typeface="Segoe UI" pitchFamily="34" charset="0"/>
              </a:rPr>
              <a:t>S</a:t>
            </a:r>
            <a:r>
              <a:rPr lang="en-US" sz="1600" kern="1200" dirty="0" smtClean="0">
                <a:solidFill>
                  <a:prstClr val="white"/>
                </a:solidFill>
                <a:ea typeface="+mn-ea"/>
                <a:cs typeface="Segoe UI" pitchFamily="34" charset="0"/>
              </a:rPr>
              <a:t>ervices</a:t>
            </a:r>
            <a:endParaRPr lang="en-US" sz="1600" kern="1200" dirty="0">
              <a:solidFill>
                <a:prstClr val="white"/>
              </a:solidFill>
              <a:ea typeface="+mn-ea"/>
              <a:cs typeface="Segoe UI" pitchFamily="34" charset="0"/>
            </a:endParaRPr>
          </a:p>
        </p:txBody>
      </p:sp>
      <p:sp>
        <p:nvSpPr>
          <p:cNvPr id="50" name="Rectangle 49"/>
          <p:cNvSpPr/>
          <p:nvPr/>
        </p:nvSpPr>
        <p:spPr>
          <a:xfrm rot="6492600" flipH="1" flipV="1">
            <a:off x="7022064" y="3855012"/>
            <a:ext cx="1458370" cy="60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fontAlgn="base">
              <a:spcBef>
                <a:spcPct val="0"/>
              </a:spcBef>
              <a:spcAft>
                <a:spcPct val="0"/>
              </a:spcAft>
            </a:pPr>
            <a:r>
              <a:rPr lang="en-US" sz="1600" kern="1200" dirty="0" smtClean="0">
                <a:solidFill>
                  <a:prstClr val="white"/>
                </a:solidFill>
                <a:ea typeface="+mn-ea"/>
                <a:cs typeface="Segoe UI" pitchFamily="34" charset="0"/>
              </a:rPr>
              <a:t>Platform </a:t>
            </a:r>
          </a:p>
          <a:p>
            <a:pPr algn="ctr" rtl="0" fontAlgn="base">
              <a:spcBef>
                <a:spcPct val="0"/>
              </a:spcBef>
              <a:spcAft>
                <a:spcPct val="0"/>
              </a:spcAft>
            </a:pPr>
            <a:r>
              <a:rPr lang="en-US" sz="1600" kern="1200" dirty="0" smtClean="0">
                <a:solidFill>
                  <a:prstClr val="white"/>
                </a:solidFill>
                <a:ea typeface="+mn-ea"/>
                <a:cs typeface="Segoe UI" pitchFamily="34" charset="0"/>
              </a:rPr>
              <a:t>Management </a:t>
            </a:r>
          </a:p>
          <a:p>
            <a:pPr algn="ctr" rtl="0" fontAlgn="base">
              <a:spcBef>
                <a:spcPct val="0"/>
              </a:spcBef>
              <a:spcAft>
                <a:spcPct val="0"/>
              </a:spcAft>
            </a:pPr>
            <a:r>
              <a:rPr lang="en-US" sz="1600" kern="1200" dirty="0" smtClean="0">
                <a:solidFill>
                  <a:prstClr val="white"/>
                </a:solidFill>
                <a:ea typeface="+mn-ea"/>
                <a:cs typeface="Segoe UI" pitchFamily="34" charset="0"/>
              </a:rPr>
              <a:t>Services</a:t>
            </a:r>
            <a:endParaRPr lang="en-US" sz="1600" kern="1200" dirty="0">
              <a:solidFill>
                <a:prstClr val="white"/>
              </a:solidFill>
              <a:ea typeface="+mn-ea"/>
              <a:cs typeface="Segoe UI" pitchFamily="34" charset="0"/>
            </a:endParaRPr>
          </a:p>
        </p:txBody>
      </p:sp>
      <p:sp>
        <p:nvSpPr>
          <p:cNvPr id="64" name="Content Placeholder 33"/>
          <p:cNvSpPr txBox="1">
            <a:spLocks/>
          </p:cNvSpPr>
          <p:nvPr/>
        </p:nvSpPr>
        <p:spPr bwMode="auto">
          <a:xfrm>
            <a:off x="457200" y="1378226"/>
            <a:ext cx="2749826" cy="4747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342900" eaLnBrk="0" fontAlgn="base" hangingPunct="0">
              <a:spcBef>
                <a:spcPts val="600"/>
              </a:spcBef>
              <a:spcAft>
                <a:spcPts val="600"/>
              </a:spcAft>
              <a:buSzPct val="85000"/>
              <a:defRPr/>
            </a:pPr>
            <a:r>
              <a:rPr lang="en-US" altLang="zh-CN" sz="2200" b="1" dirty="0" smtClean="0">
                <a:solidFill>
                  <a:schemeClr val="accent6">
                    <a:lumMod val="75000"/>
                  </a:schemeClr>
                </a:solidFill>
              </a:rPr>
              <a:t>XRM</a:t>
            </a:r>
            <a:r>
              <a:rPr lang="zh-CN" altLang="en-US" sz="2200" b="1" dirty="0" smtClean="0">
                <a:solidFill>
                  <a:schemeClr val="accent6">
                    <a:lumMod val="75000"/>
                  </a:schemeClr>
                </a:solidFill>
              </a:rPr>
              <a:t>应用服务迅速找到适合您的应用需求</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t>范围从简单到复杂的选择</a:t>
            </a:r>
            <a:endParaRPr lang="en-US" altLang="zh-CN" sz="2200" dirty="0" smtClean="0"/>
          </a:p>
          <a:p>
            <a:pPr marL="342900" lvl="0" indent="-342900" eaLnBrk="0" hangingPunct="0">
              <a:spcBef>
                <a:spcPts val="600"/>
              </a:spcBef>
              <a:spcAft>
                <a:spcPts val="600"/>
              </a:spcAft>
              <a:buSzPct val="85000"/>
              <a:buFont typeface="Wingdings" pitchFamily="2" charset="2"/>
              <a:buChar char="§"/>
            </a:pPr>
            <a:r>
              <a:rPr lang="zh-CN" altLang="en-US" sz="2200" dirty="0" smtClean="0"/>
              <a:t>综合应用开发环境</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24" grpId="0" animBg="1"/>
      <p:bldP spid="25" grpId="0" animBg="1"/>
      <p:bldP spid="26" grpId="0" animBg="1"/>
      <p:bldP spid="27" grpId="0" animBg="1"/>
      <p:bldP spid="31" grpId="0" animBg="1"/>
      <p:bldP spid="10" grpId="0" animBg="1"/>
      <p:bldP spid="59"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898358" y="4555958"/>
            <a:ext cx="10876547" cy="4010526"/>
          </a:xfrm>
          <a:prstGeom prst="ellipse">
            <a:avLst/>
          </a:prstGeom>
          <a:gradFill flip="none" rotWithShape="1">
            <a:gsLst>
              <a:gs pos="0">
                <a:schemeClr val="accent3"/>
              </a:gs>
              <a:gs pos="45000">
                <a:schemeClr val="accent3">
                  <a:lumMod val="50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4" name="Title 3"/>
          <p:cNvSpPr>
            <a:spLocks noGrp="1"/>
          </p:cNvSpPr>
          <p:nvPr>
            <p:ph type="title"/>
          </p:nvPr>
        </p:nvSpPr>
        <p:spPr>
          <a:xfrm>
            <a:off x="446567" y="241345"/>
            <a:ext cx="8027582" cy="639762"/>
          </a:xfrm>
        </p:spPr>
        <p:txBody>
          <a:bodyPr/>
          <a:lstStyle/>
          <a:p>
            <a:r>
              <a:rPr lang="zh-CN" altLang="en-US" dirty="0" smtClean="0"/>
              <a:t>取得成功的关键驱动因素</a:t>
            </a:r>
            <a:r>
              <a:rPr lang="en-US" dirty="0" smtClean="0"/>
              <a:t/>
            </a:r>
            <a:br>
              <a:rPr lang="en-US" dirty="0" smtClean="0"/>
            </a:br>
            <a:r>
              <a:rPr lang="zh-CN" altLang="en-US" sz="3600" dirty="0" smtClean="0"/>
              <a:t>您如何定义成功</a:t>
            </a:r>
            <a:r>
              <a:rPr lang="en-US" sz="2400" i="1" dirty="0" smtClean="0">
                <a:solidFill>
                  <a:schemeClr val="tx1">
                    <a:lumMod val="50000"/>
                    <a:lumOff val="50000"/>
                  </a:schemeClr>
                </a:solidFill>
              </a:rPr>
              <a:t>? </a:t>
            </a:r>
            <a:endParaRPr lang="en-US" dirty="0"/>
          </a:p>
        </p:txBody>
      </p:sp>
      <p:sp>
        <p:nvSpPr>
          <p:cNvPr id="26" name="TextBox 25"/>
          <p:cNvSpPr txBox="1"/>
          <p:nvPr/>
        </p:nvSpPr>
        <p:spPr>
          <a:xfrm>
            <a:off x="2010077" y="4357839"/>
            <a:ext cx="4983480" cy="631256"/>
          </a:xfrm>
          <a:prstGeom prst="rect">
            <a:avLst/>
          </a:prstGeom>
          <a:noFill/>
        </p:spPr>
        <p:txBody>
          <a:bodyPr wrap="square" rtlCol="0">
            <a:prstTxWarp prst="textArchUp">
              <a:avLst>
                <a:gd name="adj" fmla="val 10881115"/>
              </a:avLst>
            </a:prstTxWarp>
            <a:spAutoFit/>
          </a:bodyPr>
          <a:lstStyle/>
          <a:p>
            <a:pPr algn="ctr"/>
            <a:r>
              <a:rPr lang="zh-CN" altLang="en-US" sz="2400" b="1" dirty="0" smtClean="0">
                <a:solidFill>
                  <a:schemeClr val="accent3">
                    <a:lumMod val="75000"/>
                  </a:schemeClr>
                </a:solidFill>
                <a:latin typeface="+mn-lt"/>
              </a:rPr>
              <a:t>快速的创新是一个关键的任务</a:t>
            </a:r>
            <a:endParaRPr lang="en-US" sz="1100" b="1" dirty="0" smtClean="0">
              <a:solidFill>
                <a:schemeClr val="accent3">
                  <a:lumMod val="75000"/>
                </a:schemeClr>
              </a:solidFill>
              <a:latin typeface="+mn-lt"/>
            </a:endParaRPr>
          </a:p>
        </p:txBody>
      </p:sp>
      <p:sp>
        <p:nvSpPr>
          <p:cNvPr id="27" name="TextBox 26"/>
          <p:cNvSpPr txBox="1"/>
          <p:nvPr/>
        </p:nvSpPr>
        <p:spPr>
          <a:xfrm>
            <a:off x="381000" y="5486400"/>
            <a:ext cx="2619364" cy="707886"/>
          </a:xfrm>
          <a:prstGeom prst="rect">
            <a:avLst/>
          </a:prstGeom>
          <a:noFill/>
        </p:spPr>
        <p:txBody>
          <a:bodyPr wrap="square" rtlCol="0">
            <a:spAutoFit/>
          </a:bodyPr>
          <a:lstStyle/>
          <a:p>
            <a:r>
              <a:rPr lang="zh-CN" altLang="en-US" sz="2000" b="1" dirty="0" smtClean="0">
                <a:solidFill>
                  <a:schemeClr val="bg1"/>
                </a:solidFill>
              </a:rPr>
              <a:t>业务流程的创新是一个主要的竞争优势</a:t>
            </a:r>
            <a:endParaRPr lang="en-US" sz="2000" b="1" dirty="0" smtClean="0">
              <a:solidFill>
                <a:schemeClr val="bg1"/>
              </a:solidFill>
              <a:latin typeface="+mn-lt"/>
            </a:endParaRPr>
          </a:p>
        </p:txBody>
      </p:sp>
      <p:sp>
        <p:nvSpPr>
          <p:cNvPr id="31" name="TextBox 30"/>
          <p:cNvSpPr txBox="1"/>
          <p:nvPr/>
        </p:nvSpPr>
        <p:spPr>
          <a:xfrm>
            <a:off x="3052813" y="5486400"/>
            <a:ext cx="2682240" cy="1015663"/>
          </a:xfrm>
          <a:prstGeom prst="rect">
            <a:avLst/>
          </a:prstGeom>
          <a:noFill/>
        </p:spPr>
        <p:txBody>
          <a:bodyPr wrap="square" rtlCol="0">
            <a:spAutoFit/>
          </a:bodyPr>
          <a:lstStyle/>
          <a:p>
            <a:pPr algn="ctr"/>
            <a:r>
              <a:rPr lang="zh-CN" altLang="en-US" sz="2000" b="1" dirty="0" smtClean="0">
                <a:solidFill>
                  <a:schemeClr val="bg1"/>
                </a:solidFill>
                <a:latin typeface="+mn-lt"/>
              </a:rPr>
              <a:t>现在比以往的任何时候更需要业务生产效率的提高</a:t>
            </a:r>
            <a:endParaRPr lang="en-US" sz="1050" dirty="0" smtClean="0">
              <a:solidFill>
                <a:schemeClr val="bg1"/>
              </a:solidFill>
              <a:latin typeface="+mn-lt"/>
            </a:endParaRPr>
          </a:p>
        </p:txBody>
      </p:sp>
      <p:sp>
        <p:nvSpPr>
          <p:cNvPr id="37" name="TextBox 36"/>
          <p:cNvSpPr txBox="1"/>
          <p:nvPr/>
        </p:nvSpPr>
        <p:spPr>
          <a:xfrm>
            <a:off x="6079959" y="5486400"/>
            <a:ext cx="3064042" cy="1015663"/>
          </a:xfrm>
          <a:prstGeom prst="rect">
            <a:avLst/>
          </a:prstGeom>
          <a:noFill/>
        </p:spPr>
        <p:txBody>
          <a:bodyPr wrap="square" rtlCol="0">
            <a:spAutoFit/>
          </a:bodyPr>
          <a:lstStyle/>
          <a:p>
            <a:r>
              <a:rPr lang="zh-CN" altLang="en-US" sz="2000" b="1" dirty="0" smtClean="0">
                <a:solidFill>
                  <a:schemeClr val="bg1"/>
                </a:solidFill>
                <a:latin typeface="+mn-lt"/>
              </a:rPr>
              <a:t>为了迅速执行全球性的创新，灵活性是一个关键的因素</a:t>
            </a:r>
            <a:endParaRPr lang="en-US" sz="1050" dirty="0" smtClean="0">
              <a:solidFill>
                <a:schemeClr val="bg1"/>
              </a:solidFill>
              <a:latin typeface="+mn-lt"/>
            </a:endParaRPr>
          </a:p>
        </p:txBody>
      </p:sp>
      <p:sp>
        <p:nvSpPr>
          <p:cNvPr id="38" name="Rectangle 37"/>
          <p:cNvSpPr/>
          <p:nvPr/>
        </p:nvSpPr>
        <p:spPr>
          <a:xfrm>
            <a:off x="401053" y="1608057"/>
            <a:ext cx="2377440" cy="2092881"/>
          </a:xfrm>
          <a:prstGeom prst="rect">
            <a:avLst/>
          </a:prstGeom>
        </p:spPr>
        <p:txBody>
          <a:bodyPr wrap="square">
            <a:spAutoFit/>
          </a:bodyPr>
          <a:lstStyle/>
          <a:p>
            <a:pPr marL="0" lvl="1">
              <a:lnSpc>
                <a:spcPct val="130000"/>
              </a:lnSpc>
            </a:pPr>
            <a:r>
              <a:rPr lang="zh-CN" altLang="en-US" sz="2000" dirty="0" smtClean="0">
                <a:latin typeface="+mn-lt"/>
              </a:rPr>
              <a:t>有</a:t>
            </a:r>
            <a:r>
              <a:rPr lang="en-US" sz="2000" dirty="0" smtClean="0">
                <a:latin typeface="+mn-lt"/>
              </a:rPr>
              <a:t>66% </a:t>
            </a:r>
            <a:r>
              <a:rPr lang="zh-CN" altLang="en-US" sz="2000" dirty="0" smtClean="0">
                <a:latin typeface="+mn-lt"/>
              </a:rPr>
              <a:t>的</a:t>
            </a:r>
            <a:r>
              <a:rPr lang="en-US" sz="2000" dirty="0" smtClean="0">
                <a:latin typeface="+mn-lt"/>
              </a:rPr>
              <a:t>CEO</a:t>
            </a:r>
            <a:r>
              <a:rPr lang="zh-CN" altLang="en-US" sz="2000" dirty="0" smtClean="0">
                <a:latin typeface="+mn-lt"/>
              </a:rPr>
              <a:t>认为他们的组织在未来的两年内是需要进行基础的</a:t>
            </a:r>
            <a:r>
              <a:rPr lang="zh-CN" altLang="en-US" sz="2000" dirty="0" smtClean="0"/>
              <a:t>、提高性的改变的。</a:t>
            </a:r>
            <a:endParaRPr lang="en-US" sz="2000" dirty="0" smtClean="0">
              <a:latin typeface="+mn-lt"/>
            </a:endParaRPr>
          </a:p>
        </p:txBody>
      </p:sp>
      <p:sp>
        <p:nvSpPr>
          <p:cNvPr id="39" name="Rectangle 38"/>
          <p:cNvSpPr/>
          <p:nvPr/>
        </p:nvSpPr>
        <p:spPr>
          <a:xfrm>
            <a:off x="6208294" y="1528012"/>
            <a:ext cx="2935706" cy="1772793"/>
          </a:xfrm>
          <a:prstGeom prst="rect">
            <a:avLst/>
          </a:prstGeom>
        </p:spPr>
        <p:txBody>
          <a:bodyPr wrap="square">
            <a:spAutoFit/>
          </a:bodyPr>
          <a:lstStyle/>
          <a:p>
            <a:pPr marL="0" lvl="1">
              <a:lnSpc>
                <a:spcPct val="130000"/>
              </a:lnSpc>
              <a:buNone/>
            </a:pPr>
            <a:r>
              <a:rPr lang="en-US" sz="2000" dirty="0" smtClean="0">
                <a:latin typeface="+mn-lt"/>
              </a:rPr>
              <a:t>“</a:t>
            </a:r>
            <a:r>
              <a:rPr lang="zh-CN" altLang="en-US" sz="2000" dirty="0" smtClean="0">
                <a:latin typeface="+mn-lt"/>
              </a:rPr>
              <a:t>产品和服务能够被复制。我们的业务流程和业务模式是存在差异化的。</a:t>
            </a:r>
            <a:endParaRPr lang="en-US" sz="2000" dirty="0" smtClean="0">
              <a:latin typeface="+mn-lt"/>
            </a:endParaRPr>
          </a:p>
          <a:p>
            <a:pPr marL="0" lvl="1">
              <a:lnSpc>
                <a:spcPct val="130000"/>
              </a:lnSpc>
              <a:buNone/>
            </a:pPr>
            <a:r>
              <a:rPr lang="en-US" sz="2400" dirty="0" smtClean="0">
                <a:latin typeface="+mn-lt"/>
              </a:rPr>
              <a:t>  </a:t>
            </a:r>
            <a:r>
              <a:rPr lang="zh-CN" altLang="en-US" sz="1200" dirty="0" smtClean="0">
                <a:latin typeface="+mn-lt"/>
              </a:rPr>
              <a:t>全球</a:t>
            </a:r>
            <a:r>
              <a:rPr lang="en-US" sz="1200" i="1" dirty="0" smtClean="0">
                <a:latin typeface="+mn-lt"/>
              </a:rPr>
              <a:t>CEO </a:t>
            </a:r>
          </a:p>
        </p:txBody>
      </p:sp>
      <p:pic>
        <p:nvPicPr>
          <p:cNvPr id="40" name="Picture 2" descr="C:\Program Files\Microsoft Resource DVD Artwork\DVD_ART\Artwork_Imagery\HARDWARE_IMAGERY\Illustration - Misc Hardware\Windows Vista Illustration Icons\Cog Wheel Gear.png"/>
          <p:cNvPicPr>
            <a:picLocks noChangeAspect="1" noChangeArrowheads="1"/>
          </p:cNvPicPr>
          <p:nvPr/>
        </p:nvPicPr>
        <p:blipFill>
          <a:blip r:embed="rId3" cstate="print"/>
          <a:stretch>
            <a:fillRect/>
          </a:stretch>
        </p:blipFill>
        <p:spPr bwMode="auto">
          <a:xfrm flipH="1">
            <a:off x="792480" y="4634870"/>
            <a:ext cx="831724" cy="867789"/>
          </a:xfrm>
          <a:prstGeom prst="rect">
            <a:avLst/>
          </a:prstGeom>
          <a:noFill/>
          <a:ln>
            <a:noFill/>
          </a:ln>
        </p:spPr>
      </p:pic>
      <p:pic>
        <p:nvPicPr>
          <p:cNvPr id="42" name="Picture 2" descr="E:\Clip_Installer\DVD_ART\Artwork_Imagery\Shapes and Graphics\MSN Illustration Icon\MSN icon goonline.png"/>
          <p:cNvPicPr>
            <a:picLocks noChangeAspect="1" noChangeArrowheads="1"/>
          </p:cNvPicPr>
          <p:nvPr/>
        </p:nvPicPr>
        <p:blipFill>
          <a:blip r:embed="rId4" cstate="print"/>
          <a:srcRect l="-31063" t="-20450" r="-30592" b="-15913"/>
          <a:stretch>
            <a:fillRect/>
          </a:stretch>
        </p:blipFill>
        <p:spPr bwMode="auto">
          <a:xfrm>
            <a:off x="7053879" y="4506228"/>
            <a:ext cx="1207804" cy="1014107"/>
          </a:xfrm>
          <a:prstGeom prst="rect">
            <a:avLst/>
          </a:prstGeom>
          <a:noFill/>
          <a:ln>
            <a:noFill/>
          </a:ln>
          <a:effectLst/>
        </p:spPr>
      </p:pic>
      <p:pic>
        <p:nvPicPr>
          <p:cNvPr id="43" name="Rectangle 7185" descr="XP icon control panel"/>
          <p:cNvPicPr>
            <a:picLocks noChangeAspect="1" noChangeArrowheads="1"/>
          </p:cNvPicPr>
          <p:nvPr/>
        </p:nvPicPr>
        <p:blipFill>
          <a:blip r:embed="rId5" cstate="print"/>
          <a:srcRect/>
          <a:stretch>
            <a:fillRect/>
          </a:stretch>
        </p:blipFill>
        <p:spPr bwMode="auto">
          <a:xfrm>
            <a:off x="4071486" y="4480760"/>
            <a:ext cx="810913" cy="817161"/>
          </a:xfrm>
          <a:prstGeom prst="rect">
            <a:avLst/>
          </a:prstGeom>
          <a:noFill/>
          <a:ln w="9525">
            <a:noFill/>
            <a:miter lim="800000"/>
            <a:headEnd/>
            <a:tailEnd/>
          </a:ln>
        </p:spPr>
      </p:pic>
      <p:pic>
        <p:nvPicPr>
          <p:cNvPr id="46" name="Picture 2" descr="\\eventsql\dvd27\Clip_Installer\DVD_ART\Artwork_Imagery\Photos_for_PPT\Soft-edge_photos\FY07 Brand - People Ready Business\PRB07_NYCCOL_RAMP_USDV_PG.png"/>
          <p:cNvPicPr>
            <a:picLocks noChangeAspect="1" noChangeArrowheads="1"/>
          </p:cNvPicPr>
          <p:nvPr/>
        </p:nvPicPr>
        <p:blipFill>
          <a:blip r:embed="rId6" cstate="screen"/>
          <a:srcRect/>
          <a:stretch>
            <a:fillRect/>
          </a:stretch>
        </p:blipFill>
        <p:spPr bwMode="auto">
          <a:xfrm>
            <a:off x="3433012" y="1468677"/>
            <a:ext cx="2117557" cy="2368138"/>
          </a:xfrm>
          <a:prstGeom prst="rect">
            <a:avLst/>
          </a:prstGeom>
          <a:noFill/>
        </p:spPr>
      </p:pic>
      <p:sp>
        <p:nvSpPr>
          <p:cNvPr id="14" name="Slide Number Placeholder 13"/>
          <p:cNvSpPr>
            <a:spLocks noGrp="1"/>
          </p:cNvSpPr>
          <p:nvPr>
            <p:ph type="sldNum" sz="quarter" idx="4294967295"/>
          </p:nvPr>
        </p:nvSpPr>
        <p:spPr>
          <a:xfrm>
            <a:off x="8761227" y="6528391"/>
            <a:ext cx="382773" cy="329609"/>
          </a:xfrm>
          <a:prstGeom prst="rect">
            <a:avLst/>
          </a:prstGeom>
        </p:spPr>
        <p:txBody>
          <a:bodyPr/>
          <a:lstStyle/>
          <a:p>
            <a:pPr>
              <a:defRPr/>
            </a:pPr>
            <a:fld id="{1FCEF459-6DC1-4B50-919B-D55BF533E7D2}"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758069" y="2011680"/>
            <a:ext cx="2862469" cy="3977640"/>
          </a:xfrm>
          <a:prstGeom prst="rect">
            <a:avLst/>
          </a:prstGeom>
          <a:solidFill>
            <a:schemeClr val="bg1"/>
          </a:solidFill>
          <a:ln w="571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37" name="Rectangle 36"/>
          <p:cNvSpPr/>
          <p:nvPr/>
        </p:nvSpPr>
        <p:spPr>
          <a:xfrm>
            <a:off x="2544417" y="2011680"/>
            <a:ext cx="2862469" cy="3977640"/>
          </a:xfrm>
          <a:prstGeom prst="rect">
            <a:avLst/>
          </a:prstGeom>
          <a:solidFill>
            <a:schemeClr val="bg1"/>
          </a:solidFill>
          <a:ln w="571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73" name="Rectangle 72"/>
          <p:cNvSpPr/>
          <p:nvPr/>
        </p:nvSpPr>
        <p:spPr bwMode="auto">
          <a:xfrm>
            <a:off x="0" y="4890052"/>
            <a:ext cx="9143999" cy="858925"/>
          </a:xfrm>
          <a:prstGeom prst="rect">
            <a:avLst/>
          </a:prstGeom>
          <a:gradFill flip="none" rotWithShape="1">
            <a:gsLst>
              <a:gs pos="0">
                <a:schemeClr val="accent6">
                  <a:lumMod val="75000"/>
                </a:schemeClr>
              </a:gs>
              <a:gs pos="70000">
                <a:schemeClr val="accent6"/>
              </a:gs>
              <a:gs pos="100000">
                <a:schemeClr val="accent6">
                  <a:lumMod val="60000"/>
                  <a:lumOff val="40000"/>
                </a:scheme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lvl="2" indent="-457200" defTabSz="914099"/>
            <a:r>
              <a:rPr lang="en-US" b="1" dirty="0" smtClean="0">
                <a:solidFill>
                  <a:schemeClr val="bg1"/>
                </a:solidFill>
              </a:rPr>
              <a:t>XRM </a:t>
            </a:r>
            <a:r>
              <a:rPr lang="zh-CN" altLang="en-US" b="1" dirty="0" smtClean="0">
                <a:solidFill>
                  <a:schemeClr val="bg1"/>
                </a:solidFill>
              </a:rPr>
              <a:t>基础性技术</a:t>
            </a:r>
            <a:endParaRPr lang="en-US" b="1" dirty="0" smtClean="0">
              <a:solidFill>
                <a:schemeClr val="bg1"/>
              </a:solidFill>
            </a:endParaRPr>
          </a:p>
        </p:txBody>
      </p:sp>
      <p:sp>
        <p:nvSpPr>
          <p:cNvPr id="18" name="Title 17"/>
          <p:cNvSpPr>
            <a:spLocks noGrp="1"/>
          </p:cNvSpPr>
          <p:nvPr>
            <p:ph type="title"/>
          </p:nvPr>
        </p:nvSpPr>
        <p:spPr/>
        <p:txBody>
          <a:bodyPr/>
          <a:lstStyle/>
          <a:p>
            <a:r>
              <a:rPr lang="zh-CN" altLang="en-US" dirty="0" smtClean="0"/>
              <a:t>微软技术</a:t>
            </a:r>
            <a:r>
              <a:rPr lang="en-US" dirty="0" smtClean="0"/>
              <a:t/>
            </a:r>
            <a:br>
              <a:rPr lang="en-US" dirty="0" smtClean="0"/>
            </a:br>
            <a:r>
              <a:rPr lang="zh-CN" altLang="en-US" sz="2400" i="1" dirty="0" smtClean="0">
                <a:solidFill>
                  <a:schemeClr val="tx1">
                    <a:lumMod val="50000"/>
                    <a:lumOff val="50000"/>
                  </a:schemeClr>
                </a:solidFill>
              </a:rPr>
              <a:t>最大限度地提高现有的技术投资和资源</a:t>
            </a:r>
            <a:endParaRPr lang="en-US" i="1" dirty="0">
              <a:solidFill>
                <a:schemeClr val="tx1">
                  <a:lumMod val="50000"/>
                  <a:lumOff val="50000"/>
                </a:schemeClr>
              </a:solidFill>
            </a:endParaRPr>
          </a:p>
        </p:txBody>
      </p:sp>
      <p:sp>
        <p:nvSpPr>
          <p:cNvPr id="41" name="Content Placeholder 40"/>
          <p:cNvSpPr>
            <a:spLocks noGrp="1"/>
          </p:cNvSpPr>
          <p:nvPr>
            <p:ph sz="half" idx="1"/>
          </p:nvPr>
        </p:nvSpPr>
        <p:spPr>
          <a:xfrm>
            <a:off x="324679" y="2252870"/>
            <a:ext cx="1928191" cy="2425147"/>
          </a:xfrm>
        </p:spPr>
        <p:txBody>
          <a:bodyPr anchor="t"/>
          <a:lstStyle/>
          <a:p>
            <a:pPr marL="0" algn="ctr">
              <a:buNone/>
            </a:pPr>
            <a:r>
              <a:rPr lang="en-US" altLang="zh-CN" sz="2400" dirty="0" smtClean="0"/>
              <a:t>XRM</a:t>
            </a:r>
            <a:r>
              <a:rPr lang="zh-CN" altLang="en-US" sz="2400" dirty="0" smtClean="0"/>
              <a:t>工作方式与我们熟悉微软技术</a:t>
            </a:r>
            <a:endParaRPr lang="en-US" sz="2400" dirty="0" smtClean="0"/>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2" name="Pie 21"/>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3" name="Pie 22"/>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4" name="Pie 23"/>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5" name="Pie 24"/>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6" name="Rectangle 25"/>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27" name="Pie 26"/>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28" name="Pie 27"/>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9" name="Pie 28"/>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0" name="Pie 29"/>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1" name="Pie 30"/>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2" name="Pie 31"/>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3" name="Oval 32"/>
            <p:cNvSpPr/>
            <p:nvPr/>
          </p:nvSpPr>
          <p:spPr>
            <a:xfrm>
              <a:off x="5207667" y="2556985"/>
              <a:ext cx="1828800" cy="18288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pic>
        <p:nvPicPr>
          <p:cNvPr id="60" name="Picture 3"/>
          <p:cNvPicPr>
            <a:picLocks noChangeAspect="1" noChangeArrowheads="1"/>
          </p:cNvPicPr>
          <p:nvPr/>
        </p:nvPicPr>
        <p:blipFill>
          <a:blip r:embed="rId3" cstate="screen"/>
          <a:srcRect/>
          <a:stretch>
            <a:fillRect/>
          </a:stretch>
        </p:blipFill>
        <p:spPr bwMode="auto">
          <a:xfrm>
            <a:off x="2834581" y="5138520"/>
            <a:ext cx="1410871" cy="374384"/>
          </a:xfrm>
          <a:prstGeom prst="rect">
            <a:avLst/>
          </a:prstGeom>
          <a:noFill/>
          <a:ln w="9525">
            <a:noFill/>
            <a:miter lim="800000"/>
            <a:headEnd/>
            <a:tailEnd/>
          </a:ln>
          <a:effectLst/>
        </p:spPr>
      </p:pic>
      <p:pic>
        <p:nvPicPr>
          <p:cNvPr id="61" name="Picture 6"/>
          <p:cNvPicPr>
            <a:picLocks noChangeAspect="1" noChangeArrowheads="1"/>
          </p:cNvPicPr>
          <p:nvPr/>
        </p:nvPicPr>
        <p:blipFill>
          <a:blip r:embed="rId4" cstate="print"/>
          <a:srcRect/>
          <a:stretch>
            <a:fillRect/>
          </a:stretch>
        </p:blipFill>
        <p:spPr bwMode="auto">
          <a:xfrm>
            <a:off x="6583680" y="3622931"/>
            <a:ext cx="1073488" cy="365608"/>
          </a:xfrm>
          <a:prstGeom prst="rect">
            <a:avLst/>
          </a:prstGeom>
          <a:noFill/>
          <a:ln w="9525">
            <a:noFill/>
            <a:miter lim="800000"/>
            <a:headEnd/>
            <a:tailEnd/>
          </a:ln>
          <a:effectLst/>
        </p:spPr>
      </p:pic>
      <p:pic>
        <p:nvPicPr>
          <p:cNvPr id="63" name="Picture 9"/>
          <p:cNvPicPr>
            <a:picLocks noChangeAspect="1" noChangeArrowheads="1"/>
          </p:cNvPicPr>
          <p:nvPr/>
        </p:nvPicPr>
        <p:blipFill>
          <a:blip r:embed="rId5" cstate="print"/>
          <a:srcRect/>
          <a:stretch>
            <a:fillRect/>
          </a:stretch>
        </p:blipFill>
        <p:spPr bwMode="auto">
          <a:xfrm>
            <a:off x="4680185" y="5149642"/>
            <a:ext cx="1295632" cy="363261"/>
          </a:xfrm>
          <a:prstGeom prst="rect">
            <a:avLst/>
          </a:prstGeom>
          <a:noFill/>
          <a:ln w="9525">
            <a:noFill/>
            <a:miter lim="800000"/>
            <a:headEnd/>
            <a:tailEnd/>
          </a:ln>
          <a:effectLst/>
        </p:spPr>
      </p:pic>
      <p:pic>
        <p:nvPicPr>
          <p:cNvPr id="64" name="Picture 10"/>
          <p:cNvPicPr>
            <a:picLocks noChangeAspect="1" noChangeArrowheads="1"/>
          </p:cNvPicPr>
          <p:nvPr/>
        </p:nvPicPr>
        <p:blipFill>
          <a:blip r:embed="rId6" cstate="screen"/>
          <a:srcRect/>
          <a:stretch>
            <a:fillRect/>
          </a:stretch>
        </p:blipFill>
        <p:spPr bwMode="auto">
          <a:xfrm>
            <a:off x="6375988" y="5129414"/>
            <a:ext cx="2042789" cy="372839"/>
          </a:xfrm>
          <a:prstGeom prst="rect">
            <a:avLst/>
          </a:prstGeom>
          <a:noFill/>
          <a:ln w="9525">
            <a:noFill/>
            <a:miter lim="800000"/>
            <a:headEnd/>
            <a:tailEnd/>
          </a:ln>
          <a:effectLst/>
        </p:spPr>
      </p:pic>
      <p:pic>
        <p:nvPicPr>
          <p:cNvPr id="68" name="Picture 22"/>
          <p:cNvPicPr>
            <a:picLocks noChangeAspect="1" noChangeArrowheads="1"/>
          </p:cNvPicPr>
          <p:nvPr/>
        </p:nvPicPr>
        <p:blipFill>
          <a:blip r:embed="rId7" cstate="print"/>
          <a:srcRect/>
          <a:stretch>
            <a:fillRect/>
          </a:stretch>
        </p:blipFill>
        <p:spPr bwMode="auto">
          <a:xfrm>
            <a:off x="6583680" y="2353010"/>
            <a:ext cx="1605631" cy="363685"/>
          </a:xfrm>
          <a:prstGeom prst="rect">
            <a:avLst/>
          </a:prstGeom>
          <a:noFill/>
          <a:ln w="9525">
            <a:noFill/>
            <a:miter lim="800000"/>
            <a:headEnd/>
            <a:tailEnd/>
          </a:ln>
          <a:effectLst/>
        </p:spPr>
      </p:pic>
      <p:pic>
        <p:nvPicPr>
          <p:cNvPr id="72" name="Picture 2"/>
          <p:cNvPicPr>
            <a:picLocks noChangeAspect="1" noChangeArrowheads="1"/>
          </p:cNvPicPr>
          <p:nvPr/>
        </p:nvPicPr>
        <p:blipFill>
          <a:blip r:embed="rId8" cstate="print"/>
          <a:srcRect/>
          <a:stretch>
            <a:fillRect/>
          </a:stretch>
        </p:blipFill>
        <p:spPr bwMode="auto">
          <a:xfrm>
            <a:off x="6009003" y="4293704"/>
            <a:ext cx="2127832" cy="33402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9" cstate="print"/>
          <a:srcRect/>
          <a:stretch>
            <a:fillRect/>
          </a:stretch>
        </p:blipFill>
        <p:spPr bwMode="auto">
          <a:xfrm>
            <a:off x="6583680" y="2975112"/>
            <a:ext cx="1627564" cy="32468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10" cstate="print"/>
          <a:srcRect/>
          <a:stretch>
            <a:fillRect/>
          </a:stretch>
        </p:blipFill>
        <p:spPr bwMode="auto">
          <a:xfrm>
            <a:off x="2834640" y="3597964"/>
            <a:ext cx="1268233" cy="364435"/>
          </a:xfrm>
          <a:prstGeom prst="rect">
            <a:avLst/>
          </a:prstGeom>
          <a:noFill/>
          <a:ln w="9525">
            <a:noFill/>
            <a:miter lim="800000"/>
            <a:headEnd/>
            <a:tailEnd/>
          </a:ln>
          <a:effectLst/>
        </p:spPr>
      </p:pic>
      <p:pic>
        <p:nvPicPr>
          <p:cNvPr id="12292" name="Picture 4" descr="C:\Users\bryann\Documents\!My Microsoft\Content\Artwork, Logos &amp; Templates\!LOGO SAMPLES\Communicator.png"/>
          <p:cNvPicPr>
            <a:picLocks noChangeAspect="1" noChangeArrowheads="1"/>
          </p:cNvPicPr>
          <p:nvPr/>
        </p:nvPicPr>
        <p:blipFill>
          <a:blip r:embed="rId11" cstate="screen"/>
          <a:srcRect/>
          <a:stretch>
            <a:fillRect/>
          </a:stretch>
        </p:blipFill>
        <p:spPr bwMode="auto">
          <a:xfrm>
            <a:off x="2834640" y="2301323"/>
            <a:ext cx="2433512" cy="349112"/>
          </a:xfrm>
          <a:prstGeom prst="rect">
            <a:avLst/>
          </a:prstGeom>
          <a:noFill/>
        </p:spPr>
      </p:pic>
      <p:pic>
        <p:nvPicPr>
          <p:cNvPr id="12294" name="Picture 6" descr="C:\Users\bryann\Documents\!My Microsoft\Content\Artwork, Logos &amp; Templates\!LOGO SAMPLES\Outlook.png"/>
          <p:cNvPicPr>
            <a:picLocks noChangeAspect="1" noChangeArrowheads="1"/>
          </p:cNvPicPr>
          <p:nvPr/>
        </p:nvPicPr>
        <p:blipFill>
          <a:blip r:embed="rId12" cstate="screen"/>
          <a:srcRect/>
          <a:stretch>
            <a:fillRect/>
          </a:stretch>
        </p:blipFill>
        <p:spPr bwMode="auto">
          <a:xfrm>
            <a:off x="2834640" y="4222752"/>
            <a:ext cx="2319503" cy="455266"/>
          </a:xfrm>
          <a:prstGeom prst="rect">
            <a:avLst/>
          </a:prstGeom>
          <a:noFill/>
        </p:spPr>
      </p:pic>
      <p:pic>
        <p:nvPicPr>
          <p:cNvPr id="12295" name="Picture 7" descr="C:\Users\bryann\Documents\!My Microsoft\Content\Artwork, Logos &amp; Templates\!LOGO SAMPLES\SharePoint.png"/>
          <p:cNvPicPr>
            <a:picLocks noChangeAspect="1" noChangeArrowheads="1"/>
          </p:cNvPicPr>
          <p:nvPr/>
        </p:nvPicPr>
        <p:blipFill>
          <a:blip r:embed="rId13" cstate="screen"/>
          <a:srcRect/>
          <a:stretch>
            <a:fillRect/>
          </a:stretch>
        </p:blipFill>
        <p:spPr bwMode="auto">
          <a:xfrm>
            <a:off x="2834640" y="2906574"/>
            <a:ext cx="2330450" cy="403921"/>
          </a:xfrm>
          <a:prstGeom prst="rect">
            <a:avLst/>
          </a:prstGeom>
          <a:noFill/>
        </p:spPr>
      </p:pic>
      <p:sp>
        <p:nvSpPr>
          <p:cNvPr id="44" name="Content Placeholder 40"/>
          <p:cNvSpPr>
            <a:spLocks noGrp="1"/>
          </p:cNvSpPr>
          <p:nvPr>
            <p:ph sz="half" idx="1"/>
          </p:nvPr>
        </p:nvSpPr>
        <p:spPr>
          <a:xfrm>
            <a:off x="2464904" y="1305337"/>
            <a:ext cx="3008244" cy="669237"/>
          </a:xfrm>
        </p:spPr>
        <p:txBody>
          <a:bodyPr anchor="t"/>
          <a:lstStyle/>
          <a:p>
            <a:pPr marL="0" algn="ctr">
              <a:buNone/>
            </a:pPr>
            <a:r>
              <a:rPr lang="zh-CN" altLang="en-US" sz="1800" b="1" i="1" dirty="0" smtClean="0">
                <a:solidFill>
                  <a:schemeClr val="accent6">
                    <a:lumMod val="75000"/>
                  </a:schemeClr>
                </a:solidFill>
              </a:rPr>
              <a:t>直观的用户工具，增加用户采用与生产力</a:t>
            </a:r>
            <a:endParaRPr lang="en-US" sz="1800" b="1" i="1" dirty="0" smtClean="0">
              <a:solidFill>
                <a:schemeClr val="accent6">
                  <a:lumMod val="75000"/>
                </a:schemeClr>
              </a:solidFill>
            </a:endParaRPr>
          </a:p>
        </p:txBody>
      </p:sp>
      <p:sp>
        <p:nvSpPr>
          <p:cNvPr id="45" name="Content Placeholder 40"/>
          <p:cNvSpPr>
            <a:spLocks noGrp="1"/>
          </p:cNvSpPr>
          <p:nvPr>
            <p:ph sz="half" idx="1"/>
          </p:nvPr>
        </p:nvSpPr>
        <p:spPr>
          <a:xfrm>
            <a:off x="5685182" y="1311962"/>
            <a:ext cx="3021496" cy="667512"/>
          </a:xfrm>
        </p:spPr>
        <p:txBody>
          <a:bodyPr anchor="t"/>
          <a:lstStyle/>
          <a:p>
            <a:pPr marL="0" algn="ctr">
              <a:buNone/>
            </a:pPr>
            <a:r>
              <a:rPr lang="zh-CN" altLang="en-US" sz="1800" b="1" i="1" dirty="0" smtClean="0">
                <a:solidFill>
                  <a:schemeClr val="accent6">
                    <a:lumMod val="75000"/>
                  </a:schemeClr>
                </a:solidFill>
              </a:rPr>
              <a:t>标准工具优化</a:t>
            </a:r>
            <a:r>
              <a:rPr lang="en-US" altLang="zh-CN" sz="1800" b="1" i="1" dirty="0" smtClean="0">
                <a:solidFill>
                  <a:schemeClr val="accent6">
                    <a:lumMod val="75000"/>
                  </a:schemeClr>
                </a:solidFill>
              </a:rPr>
              <a:t>IT</a:t>
            </a:r>
            <a:r>
              <a:rPr lang="zh-CN" altLang="en-US" sz="1800" b="1" i="1" dirty="0" smtClean="0">
                <a:solidFill>
                  <a:schemeClr val="accent6">
                    <a:lumMod val="75000"/>
                  </a:schemeClr>
                </a:solidFill>
              </a:rPr>
              <a:t>资源和基础设施</a:t>
            </a:r>
            <a:endParaRPr lang="en-US" sz="1800" b="1" i="1" dirty="0" smtClean="0">
              <a:solidFill>
                <a:schemeClr val="accent6">
                  <a:lumMod val="75000"/>
                </a:schemeClr>
              </a:solidFill>
            </a:endParaRPr>
          </a:p>
        </p:txBody>
      </p:sp>
      <p:sp>
        <p:nvSpPr>
          <p:cNvPr id="34" name="Slide Number Placeholder 33"/>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3"/>
          <p:cNvSpPr>
            <a:spLocks noGrp="1"/>
          </p:cNvSpPr>
          <p:nvPr>
            <p:ph sz="half" idx="1"/>
          </p:nvPr>
        </p:nvSpPr>
        <p:spPr>
          <a:xfrm>
            <a:off x="457200" y="1378226"/>
            <a:ext cx="3969026" cy="4747937"/>
          </a:xfrm>
        </p:spPr>
        <p:txBody>
          <a:bodyPr anchor="t"/>
          <a:lstStyle/>
          <a:p>
            <a:pPr marL="0">
              <a:spcBef>
                <a:spcPts val="600"/>
              </a:spcBef>
              <a:spcAft>
                <a:spcPts val="600"/>
              </a:spcAft>
              <a:buNone/>
            </a:pPr>
            <a:r>
              <a:rPr lang="zh-CN" altLang="en-US" sz="2200" b="1" dirty="0" smtClean="0">
                <a:solidFill>
                  <a:schemeClr val="accent6">
                    <a:lumMod val="75000"/>
                  </a:schemeClr>
                </a:solidFill>
              </a:rPr>
              <a:t>功能强大和直观的点击并链接允许组织迅速建立起整个应用</a:t>
            </a:r>
            <a:endParaRPr lang="en-US" sz="2200" b="1" dirty="0" smtClean="0">
              <a:solidFill>
                <a:schemeClr val="accent6">
                  <a:lumMod val="75000"/>
                </a:schemeClr>
              </a:solidFill>
            </a:endParaRPr>
          </a:p>
          <a:p>
            <a:pPr>
              <a:spcBef>
                <a:spcPts val="600"/>
              </a:spcBef>
              <a:spcAft>
                <a:spcPts val="600"/>
              </a:spcAft>
            </a:pPr>
            <a:r>
              <a:rPr lang="zh-CN" altLang="en-US" sz="2200" dirty="0" smtClean="0"/>
              <a:t>技术和非技术用户</a:t>
            </a:r>
            <a:endParaRPr lang="en-US" altLang="zh-CN" sz="2200" dirty="0" smtClean="0"/>
          </a:p>
          <a:p>
            <a:pPr>
              <a:spcBef>
                <a:spcPts val="600"/>
              </a:spcBef>
              <a:spcAft>
                <a:spcPts val="600"/>
              </a:spcAft>
            </a:pPr>
            <a:r>
              <a:rPr lang="zh-CN" altLang="en-US" sz="2200" dirty="0" smtClean="0"/>
              <a:t>使闪电般的速度和灵活的部署和反馈迭代设计</a:t>
            </a:r>
            <a:endParaRPr lang="en-US" altLang="zh-CN" sz="2200" dirty="0" smtClean="0"/>
          </a:p>
          <a:p>
            <a:pPr>
              <a:spcBef>
                <a:spcPts val="600"/>
              </a:spcBef>
              <a:spcAft>
                <a:spcPts val="600"/>
              </a:spcAft>
            </a:pPr>
            <a:r>
              <a:rPr lang="zh-CN" altLang="en-US" sz="2200" dirty="0" smtClean="0"/>
              <a:t>独特的应用程序</a:t>
            </a:r>
            <a:endParaRPr lang="en-US" altLang="zh-CN" sz="2200" dirty="0" smtClean="0"/>
          </a:p>
          <a:p>
            <a:pPr>
              <a:spcBef>
                <a:spcPts val="600"/>
              </a:spcBef>
              <a:spcAft>
                <a:spcPts val="600"/>
              </a:spcAft>
            </a:pPr>
            <a:r>
              <a:rPr lang="zh-CN" altLang="en-US" sz="2200" dirty="0" smtClean="0"/>
              <a:t>在构建基础时尽量少的开发</a:t>
            </a:r>
            <a:endParaRPr lang="en-US" sz="2200" dirty="0" smtClean="0"/>
          </a:p>
        </p:txBody>
      </p:sp>
      <p:sp>
        <p:nvSpPr>
          <p:cNvPr id="18" name="Title 17"/>
          <p:cNvSpPr>
            <a:spLocks noGrp="1"/>
          </p:cNvSpPr>
          <p:nvPr>
            <p:ph type="title"/>
          </p:nvPr>
        </p:nvSpPr>
        <p:spPr/>
        <p:txBody>
          <a:bodyPr/>
          <a:lstStyle/>
          <a:p>
            <a:r>
              <a:rPr lang="zh-CN" altLang="en-US" dirty="0" smtClean="0"/>
              <a:t>点击并链接自定义</a:t>
            </a:r>
            <a:r>
              <a:rPr lang="en-US" dirty="0" smtClean="0"/>
              <a:t/>
            </a:r>
            <a:br>
              <a:rPr lang="en-US" dirty="0" smtClean="0"/>
            </a:br>
            <a:r>
              <a:rPr lang="zh-CN" altLang="en-US" sz="2400" dirty="0" smtClean="0"/>
              <a:t>只用鼠标构建您的应用程序</a:t>
            </a:r>
            <a:endParaRPr lang="en-US" sz="2400" i="1" dirty="0">
              <a:solidFill>
                <a:schemeClr val="tx1">
                  <a:lumMod val="50000"/>
                  <a:lumOff val="50000"/>
                </a:schemeClr>
              </a:solidFill>
            </a:endParaRPr>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2" name="Pie 21"/>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3" name="Pie 22"/>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4" name="Pie 23"/>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5" name="Pie 24"/>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6" name="Rectangle 25"/>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27" name="Pie 26"/>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28" name="Pie 27"/>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9" name="Pie 28"/>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0" name="Pie 29"/>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1" name="Pie 30"/>
            <p:cNvSpPr/>
            <p:nvPr/>
          </p:nvSpPr>
          <p:spPr>
            <a:xfrm rot="10800000">
              <a:off x="4386455" y="1755754"/>
              <a:ext cx="3474720" cy="3474720"/>
            </a:xfrm>
            <a:prstGeom prst="pie">
              <a:avLst>
                <a:gd name="adj1" fmla="val 0"/>
                <a:gd name="adj2" fmla="val 1079379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2" name="Pie 31"/>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3" name="Oval 32"/>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37" name="Rounded Rectangle 36"/>
          <p:cNvSpPr/>
          <p:nvPr/>
        </p:nvSpPr>
        <p:spPr>
          <a:xfrm>
            <a:off x="4408982" y="5062180"/>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8" name="Rectangle 37"/>
          <p:cNvSpPr/>
          <p:nvPr/>
        </p:nvSpPr>
        <p:spPr>
          <a:xfrm>
            <a:off x="4586205" y="5067883"/>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Point &amp; Click Customization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Relational Data Schema</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Forms Designer &amp; Navigation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Feature Functionality</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Role-based Security</a:t>
            </a:r>
          </a:p>
        </p:txBody>
      </p:sp>
      <p:sp>
        <p:nvSpPr>
          <p:cNvPr id="39" name="Rectangle 38"/>
          <p:cNvSpPr/>
          <p:nvPr/>
        </p:nvSpPr>
        <p:spPr>
          <a:xfrm>
            <a:off x="6838120" y="5247461"/>
            <a:ext cx="2040836"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Business Logic</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Process Automation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Reporting</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Application Configuration</a:t>
            </a:r>
          </a:p>
        </p:txBody>
      </p:sp>
      <p:pic>
        <p:nvPicPr>
          <p:cNvPr id="42" name="Picture 2"/>
          <p:cNvPicPr>
            <a:picLocks noChangeAspect="1" noChangeArrowheads="1"/>
          </p:cNvPicPr>
          <p:nvPr/>
        </p:nvPicPr>
        <p:blipFill>
          <a:blip r:embed="rId3" cstate="print"/>
          <a:srcRect/>
          <a:stretch>
            <a:fillRect/>
          </a:stretch>
        </p:blipFill>
        <p:spPr bwMode="auto">
          <a:xfrm>
            <a:off x="4333460" y="1526691"/>
            <a:ext cx="4573697" cy="3018804"/>
          </a:xfrm>
          <a:prstGeom prst="rect">
            <a:avLst/>
          </a:prstGeom>
          <a:ln>
            <a:noFill/>
          </a:ln>
          <a:effectLst>
            <a:outerShdw blurRad="190500" algn="tl" rotWithShape="0">
              <a:srgbClr val="000000">
                <a:alpha val="70000"/>
              </a:srgbClr>
            </a:outerShdw>
          </a:effectLst>
        </p:spPr>
      </p:pic>
      <p:sp>
        <p:nvSpPr>
          <p:cNvPr id="21" name="Slide Number Placeholder 20"/>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tretch>
            <a:fillRect/>
          </a:stretch>
        </p:blipFill>
        <p:spPr bwMode="auto">
          <a:xfrm>
            <a:off x="4914380" y="1445241"/>
            <a:ext cx="3791727" cy="3150139"/>
          </a:xfrm>
          <a:prstGeom prst="rect">
            <a:avLst/>
          </a:prstGeom>
          <a:noFill/>
          <a:ln w="9525">
            <a:noFill/>
            <a:miter lim="800000"/>
            <a:headEnd/>
            <a:tailEnd/>
          </a:ln>
          <a:effectLst>
            <a:outerShdw blurRad="76200" dist="76200" dir="2700000" algn="tl" rotWithShape="0">
              <a:prstClr val="black">
                <a:alpha val="40000"/>
              </a:prstClr>
            </a:outerShdw>
          </a:effectLst>
        </p:spPr>
      </p:pic>
      <p:sp>
        <p:nvSpPr>
          <p:cNvPr id="6" name="Title 5"/>
          <p:cNvSpPr>
            <a:spLocks noGrp="1"/>
          </p:cNvSpPr>
          <p:nvPr>
            <p:ph type="title"/>
          </p:nvPr>
        </p:nvSpPr>
        <p:spPr/>
        <p:txBody>
          <a:bodyPr/>
          <a:lstStyle/>
          <a:p>
            <a:r>
              <a:rPr lang="zh-CN" altLang="en-US" dirty="0" smtClean="0"/>
              <a:t>点击并链接自定义</a:t>
            </a:r>
            <a:br>
              <a:rPr lang="zh-CN" altLang="en-US" dirty="0" smtClean="0"/>
            </a:br>
            <a:r>
              <a:rPr lang="zh-CN" altLang="en-US" sz="2400" dirty="0" smtClean="0"/>
              <a:t>快速创建定制的用户界面</a:t>
            </a:r>
            <a:endParaRPr lang="en-US" sz="2400" i="1" dirty="0">
              <a:solidFill>
                <a:schemeClr val="tx1">
                  <a:lumMod val="50000"/>
                  <a:lumOff val="50000"/>
                </a:schemeClr>
              </a:solidFill>
            </a:endParaRPr>
          </a:p>
        </p:txBody>
      </p:sp>
      <p:sp>
        <p:nvSpPr>
          <p:cNvPr id="19" name="Text Placeholder 18"/>
          <p:cNvSpPr>
            <a:spLocks noGrp="1"/>
          </p:cNvSpPr>
          <p:nvPr>
            <p:ph sz="half" idx="1"/>
          </p:nvPr>
        </p:nvSpPr>
        <p:spPr>
          <a:xfrm>
            <a:off x="417444" y="1484244"/>
            <a:ext cx="4038600" cy="4747937"/>
          </a:xfrm>
        </p:spPr>
        <p:txBody>
          <a:bodyPr/>
          <a:lstStyle/>
          <a:p>
            <a:r>
              <a:rPr lang="zh-CN" altLang="en-US" sz="2000" b="1" dirty="0" smtClean="0">
                <a:solidFill>
                  <a:schemeClr val="accent6">
                    <a:lumMod val="75000"/>
                  </a:schemeClr>
                </a:solidFill>
              </a:rPr>
              <a:t>表单设计器</a:t>
            </a:r>
            <a:endParaRPr lang="en-US" sz="2000" b="1" dirty="0" smtClean="0">
              <a:solidFill>
                <a:schemeClr val="accent6">
                  <a:lumMod val="75000"/>
                </a:schemeClr>
              </a:solidFill>
            </a:endParaRPr>
          </a:p>
          <a:p>
            <a:pPr lvl="1"/>
            <a:r>
              <a:rPr lang="zh-CN" altLang="en-US" sz="1800" dirty="0" smtClean="0"/>
              <a:t>自定制表单布局</a:t>
            </a:r>
            <a:endParaRPr lang="en-US" sz="1800" dirty="0" smtClean="0">
              <a:solidFill>
                <a:schemeClr val="tx1"/>
              </a:solidFill>
            </a:endParaRPr>
          </a:p>
          <a:p>
            <a:pPr lvl="1"/>
            <a:r>
              <a:rPr lang="en-US" sz="1800" dirty="0" err="1" smtClean="0">
                <a:solidFill>
                  <a:schemeClr val="tx1"/>
                </a:solidFill>
              </a:rPr>
              <a:t>IFrames</a:t>
            </a:r>
            <a:endParaRPr lang="en-US" sz="1800" dirty="0" smtClean="0">
              <a:solidFill>
                <a:schemeClr val="tx1"/>
              </a:solidFill>
            </a:endParaRPr>
          </a:p>
          <a:p>
            <a:pPr lvl="1"/>
            <a:r>
              <a:rPr lang="en-US" sz="1800" dirty="0" smtClean="0">
                <a:solidFill>
                  <a:schemeClr val="tx1"/>
                </a:solidFill>
              </a:rPr>
              <a:t>ISV </a:t>
            </a:r>
            <a:r>
              <a:rPr lang="zh-CN" altLang="en-US" sz="1800" dirty="0" smtClean="0">
                <a:solidFill>
                  <a:schemeClr val="tx1"/>
                </a:solidFill>
              </a:rPr>
              <a:t>扩展</a:t>
            </a:r>
            <a:endParaRPr lang="en-US" sz="1800" dirty="0" smtClean="0">
              <a:solidFill>
                <a:schemeClr val="tx1"/>
              </a:solidFill>
            </a:endParaRPr>
          </a:p>
          <a:p>
            <a:r>
              <a:rPr lang="zh-CN" altLang="en-US" sz="2000" b="1" dirty="0" smtClean="0">
                <a:solidFill>
                  <a:schemeClr val="accent6">
                    <a:lumMod val="75000"/>
                  </a:schemeClr>
                </a:solidFill>
              </a:rPr>
              <a:t>表单</a:t>
            </a:r>
            <a:r>
              <a:rPr lang="en-US" sz="2000" b="1" dirty="0" smtClean="0">
                <a:solidFill>
                  <a:schemeClr val="accent6">
                    <a:lumMod val="75000"/>
                  </a:schemeClr>
                </a:solidFill>
              </a:rPr>
              <a:t>Scripting - </a:t>
            </a:r>
            <a:r>
              <a:rPr lang="en-US" sz="2000" b="1" dirty="0" err="1" smtClean="0">
                <a:solidFill>
                  <a:schemeClr val="accent6">
                    <a:lumMod val="75000"/>
                  </a:schemeClr>
                </a:solidFill>
              </a:rPr>
              <a:t>JScript</a:t>
            </a:r>
            <a:endParaRPr lang="en-US" sz="2000" b="1" dirty="0" smtClean="0">
              <a:solidFill>
                <a:schemeClr val="accent6">
                  <a:lumMod val="75000"/>
                </a:schemeClr>
              </a:solidFill>
            </a:endParaRPr>
          </a:p>
          <a:p>
            <a:pPr lvl="1"/>
            <a:r>
              <a:rPr lang="zh-CN" altLang="en-US" sz="1800" dirty="0" smtClean="0"/>
              <a:t>字段</a:t>
            </a:r>
            <a:r>
              <a:rPr lang="en-US" sz="1800" dirty="0" smtClean="0">
                <a:solidFill>
                  <a:schemeClr val="tx1"/>
                </a:solidFill>
              </a:rPr>
              <a:t>-</a:t>
            </a:r>
            <a:r>
              <a:rPr lang="zh-CN" altLang="en-US" sz="1800" dirty="0" smtClean="0">
                <a:solidFill>
                  <a:schemeClr val="tx1"/>
                </a:solidFill>
              </a:rPr>
              <a:t>级别事件</a:t>
            </a:r>
            <a:endParaRPr lang="en-US" sz="1800" dirty="0" smtClean="0">
              <a:solidFill>
                <a:schemeClr val="tx1"/>
              </a:solidFill>
            </a:endParaRPr>
          </a:p>
          <a:p>
            <a:pPr lvl="1"/>
            <a:r>
              <a:rPr lang="zh-CN" altLang="en-US" sz="1800" dirty="0" smtClean="0"/>
              <a:t>数据值属性来获取</a:t>
            </a:r>
            <a:r>
              <a:rPr lang="en-US" altLang="zh-CN" sz="1800" dirty="0" smtClean="0"/>
              <a:t>/</a:t>
            </a:r>
            <a:r>
              <a:rPr lang="zh-CN" altLang="en-US" sz="1800" dirty="0" smtClean="0"/>
              <a:t>设置值</a:t>
            </a:r>
            <a:endParaRPr lang="en-US" altLang="zh-CN" sz="1800" dirty="0" smtClean="0"/>
          </a:p>
          <a:p>
            <a:pPr lvl="1"/>
            <a:r>
              <a:rPr lang="zh-CN" altLang="en-US" sz="1800" dirty="0" smtClean="0"/>
              <a:t>获取客户端属性</a:t>
            </a:r>
            <a:r>
              <a:rPr lang="en-US" altLang="zh-CN" sz="1800" dirty="0" smtClean="0"/>
              <a:t>/</a:t>
            </a:r>
            <a:r>
              <a:rPr lang="zh-CN" altLang="en-US" sz="1800" dirty="0" smtClean="0"/>
              <a:t>状态的方法</a:t>
            </a:r>
            <a:endParaRPr lang="en-US" sz="1800" dirty="0" smtClean="0">
              <a:solidFill>
                <a:schemeClr val="tx1"/>
              </a:solidFill>
            </a:endParaRPr>
          </a:p>
          <a:p>
            <a:r>
              <a:rPr lang="zh-CN" altLang="en-US" sz="2000" b="1" dirty="0" smtClean="0">
                <a:solidFill>
                  <a:schemeClr val="accent6">
                    <a:lumMod val="75000"/>
                  </a:schemeClr>
                </a:solidFill>
              </a:rPr>
              <a:t>导航</a:t>
            </a:r>
            <a:endParaRPr lang="en-US" sz="2000" b="1" dirty="0" smtClean="0">
              <a:solidFill>
                <a:schemeClr val="accent6">
                  <a:lumMod val="75000"/>
                </a:schemeClr>
              </a:solidFill>
            </a:endParaRPr>
          </a:p>
          <a:p>
            <a:pPr lvl="1"/>
            <a:r>
              <a:rPr lang="zh-CN" altLang="en-US" sz="1800" dirty="0" smtClean="0">
                <a:solidFill>
                  <a:schemeClr val="tx1"/>
                </a:solidFill>
              </a:rPr>
              <a:t>通过站点图自定义导航</a:t>
            </a:r>
            <a:endParaRPr lang="en-US" sz="1800" dirty="0" smtClean="0">
              <a:solidFill>
                <a:schemeClr val="tx1"/>
              </a:solidFill>
            </a:endParaRPr>
          </a:p>
          <a:p>
            <a:pPr lvl="1"/>
            <a:r>
              <a:rPr lang="en-US" sz="1800" dirty="0" smtClean="0">
                <a:solidFill>
                  <a:schemeClr val="tx1"/>
                </a:solidFill>
              </a:rPr>
              <a:t>Outlook</a:t>
            </a:r>
            <a:r>
              <a:rPr lang="zh-CN" altLang="en-US" sz="1800" dirty="0" smtClean="0">
                <a:solidFill>
                  <a:schemeClr val="tx1"/>
                </a:solidFill>
              </a:rPr>
              <a:t>菜单扩展</a:t>
            </a:r>
            <a:endParaRPr lang="en-US" sz="1800" dirty="0" smtClean="0">
              <a:solidFill>
                <a:schemeClr val="tx1"/>
              </a:solidFill>
            </a:endParaRPr>
          </a:p>
        </p:txBody>
      </p:sp>
      <p:pic>
        <p:nvPicPr>
          <p:cNvPr id="8" name="Picture 2"/>
          <p:cNvPicPr>
            <a:picLocks noChangeAspect="1" noChangeArrowheads="1"/>
          </p:cNvPicPr>
          <p:nvPr/>
        </p:nvPicPr>
        <p:blipFill>
          <a:blip r:embed="rId4" cstate="print"/>
          <a:stretch>
            <a:fillRect/>
          </a:stretch>
        </p:blipFill>
        <p:spPr bwMode="auto">
          <a:xfrm>
            <a:off x="4459078" y="2756453"/>
            <a:ext cx="4453955" cy="346229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5" name="Pie 24"/>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6" name="Pie 25"/>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7" name="Pie 26"/>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8" name="Pie 27"/>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9" name="Rectangle 28"/>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30" name="Pie 29"/>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31" name="Pie 30"/>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2" name="Pie 31"/>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3" name="Pie 32"/>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4" name="Pie 33"/>
            <p:cNvSpPr/>
            <p:nvPr/>
          </p:nvSpPr>
          <p:spPr>
            <a:xfrm rot="10800000">
              <a:off x="4386455" y="1755754"/>
              <a:ext cx="3474720" cy="3474720"/>
            </a:xfrm>
            <a:prstGeom prst="pie">
              <a:avLst>
                <a:gd name="adj1" fmla="val 0"/>
                <a:gd name="adj2" fmla="val 1079379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5" name="Pie 34"/>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6" name="Oval 35"/>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0" name="Slide Number Placeholder 19"/>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ontact record"/>
          <p:cNvPicPr>
            <a:picLocks noChangeAspect="1" noChangeArrowheads="1"/>
          </p:cNvPicPr>
          <p:nvPr/>
        </p:nvPicPr>
        <p:blipFill>
          <a:blip r:embed="rId4" cstate="print"/>
          <a:srcRect/>
          <a:stretch>
            <a:fillRect/>
          </a:stretch>
        </p:blipFill>
        <p:spPr bwMode="auto">
          <a:xfrm>
            <a:off x="636722" y="1152939"/>
            <a:ext cx="7663205" cy="5216680"/>
          </a:xfrm>
          <a:prstGeom prst="rect">
            <a:avLst/>
          </a:prstGeom>
          <a:noFill/>
          <a:ln w="9525">
            <a:noFill/>
            <a:miter lim="800000"/>
            <a:headEnd/>
            <a:tailEnd/>
          </a:ln>
        </p:spPr>
      </p:pic>
      <p:sp>
        <p:nvSpPr>
          <p:cNvPr id="13" name="Left Arrow 12"/>
          <p:cNvSpPr/>
          <p:nvPr/>
        </p:nvSpPr>
        <p:spPr bwMode="auto">
          <a:xfrm>
            <a:off x="1639555" y="3221485"/>
            <a:ext cx="3078736" cy="870857"/>
          </a:xfrm>
          <a:prstGeom prst="leftArrow">
            <a:avLst/>
          </a:prstGeom>
          <a:solidFill>
            <a:schemeClr val="accent6"/>
          </a:soli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25" tIns="45713" rIns="91425" bIns="45713" anchor="ctr"/>
          <a:lstStyle/>
          <a:p>
            <a:pPr algn="ctr" defTabSz="913992">
              <a:defRPr/>
            </a:pPr>
            <a:r>
              <a:rPr lang="zh-CN" altLang="en-US" sz="2400" dirty="0" smtClean="0">
                <a:solidFill>
                  <a:schemeClr val="tx1"/>
                </a:solidFill>
              </a:rPr>
              <a:t>相关实体</a:t>
            </a:r>
            <a:endParaRPr lang="en-US" sz="2400" dirty="0">
              <a:solidFill>
                <a:schemeClr val="tx1"/>
              </a:solidFill>
            </a:endParaRPr>
          </a:p>
        </p:txBody>
      </p:sp>
      <p:sp>
        <p:nvSpPr>
          <p:cNvPr id="15" name="Left Arrow 14"/>
          <p:cNvSpPr/>
          <p:nvPr/>
        </p:nvSpPr>
        <p:spPr bwMode="auto">
          <a:xfrm>
            <a:off x="6410489" y="1871818"/>
            <a:ext cx="2547981" cy="870857"/>
          </a:xfrm>
          <a:prstGeom prst="leftArrow">
            <a:avLst/>
          </a:prstGeom>
          <a:solidFill>
            <a:schemeClr val="accent6"/>
          </a:soli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25" tIns="45713" rIns="91425" bIns="45713" anchor="ctr"/>
          <a:lstStyle/>
          <a:p>
            <a:pPr algn="ctr" defTabSz="913992">
              <a:defRPr/>
            </a:pPr>
            <a:r>
              <a:rPr lang="zh-CN" altLang="en-US" sz="2400" dirty="0" smtClean="0">
                <a:solidFill>
                  <a:schemeClr val="tx1"/>
                </a:solidFill>
              </a:rPr>
              <a:t>选项卡标签</a:t>
            </a:r>
            <a:endParaRPr lang="en-US" sz="2400" dirty="0">
              <a:solidFill>
                <a:schemeClr val="tx1"/>
              </a:solidFill>
            </a:endParaRPr>
          </a:p>
        </p:txBody>
      </p:sp>
      <p:sp>
        <p:nvSpPr>
          <p:cNvPr id="21513" name="Title 4"/>
          <p:cNvSpPr>
            <a:spLocks noGrp="1"/>
          </p:cNvSpPr>
          <p:nvPr>
            <p:ph type="title"/>
          </p:nvPr>
        </p:nvSpPr>
        <p:spPr/>
        <p:txBody>
          <a:bodyPr/>
          <a:lstStyle/>
          <a:p>
            <a:r>
              <a:rPr lang="zh-CN" altLang="en-US" dirty="0" smtClean="0"/>
              <a:t>点击并链接自定义</a:t>
            </a:r>
            <a:r>
              <a:rPr lang="en-US" dirty="0" smtClean="0"/>
              <a:t/>
            </a:r>
            <a:br>
              <a:rPr lang="en-US" dirty="0" smtClean="0"/>
            </a:br>
            <a:r>
              <a:rPr lang="zh-CN" altLang="en-US" sz="2400" i="1" dirty="0" smtClean="0">
                <a:solidFill>
                  <a:schemeClr val="tx1">
                    <a:lumMod val="50000"/>
                    <a:lumOff val="50000"/>
                  </a:schemeClr>
                </a:solidFill>
              </a:rPr>
              <a:t>快速创建和显示独特的您需要的用户界面</a:t>
            </a:r>
            <a:endParaRPr lang="en-US" sz="2400" i="1" dirty="0" smtClean="0">
              <a:solidFill>
                <a:schemeClr val="tx1">
                  <a:lumMod val="50000"/>
                  <a:lumOff val="50000"/>
                </a:schemeClr>
              </a:solidFill>
            </a:endParaRPr>
          </a:p>
        </p:txBody>
      </p:sp>
      <p:sp>
        <p:nvSpPr>
          <p:cNvPr id="24" name="Left Arrow 23"/>
          <p:cNvSpPr/>
          <p:nvPr/>
        </p:nvSpPr>
        <p:spPr bwMode="auto">
          <a:xfrm>
            <a:off x="4389533" y="4674653"/>
            <a:ext cx="2547981" cy="870857"/>
          </a:xfrm>
          <a:prstGeom prst="leftArrow">
            <a:avLst/>
          </a:prstGeom>
          <a:solidFill>
            <a:schemeClr val="accent6"/>
          </a:soli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25" tIns="45713" rIns="91425" bIns="45713" anchor="ctr"/>
          <a:lstStyle/>
          <a:p>
            <a:pPr algn="ctr" defTabSz="913992">
              <a:defRPr/>
            </a:pPr>
            <a:r>
              <a:rPr lang="zh-CN" altLang="en-US" sz="2400" dirty="0" smtClean="0">
                <a:solidFill>
                  <a:schemeClr val="tx1"/>
                </a:solidFill>
              </a:rPr>
              <a:t>必要的字段</a:t>
            </a:r>
            <a:endParaRPr lang="en-US" sz="2400" dirty="0">
              <a:solidFill>
                <a:schemeClr val="tx1"/>
              </a:solidFill>
            </a:endParaRPr>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6" name="Pie 25"/>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7" name="Pie 26"/>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8" name="Pie 27"/>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9" name="Pie 28"/>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0" name="Rectangle 29"/>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31" name="Pie 30"/>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32" name="Pie 31"/>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3" name="Pie 32"/>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4" name="Pie 33"/>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5" name="Pie 34"/>
            <p:cNvSpPr/>
            <p:nvPr/>
          </p:nvSpPr>
          <p:spPr>
            <a:xfrm rot="10800000">
              <a:off x="4386455" y="1755754"/>
              <a:ext cx="3474720" cy="3474720"/>
            </a:xfrm>
            <a:prstGeom prst="pie">
              <a:avLst>
                <a:gd name="adj1" fmla="val 0"/>
                <a:gd name="adj2" fmla="val 1079379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6" name="Pie 35"/>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7" name="Oval 36"/>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0" name="Slide Number Placeholder 19"/>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33</a:t>
            </a:fld>
            <a:endParaRPr lang="en-US"/>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descr="http://www.todaysengineer.org/2007/Sep/images/ripple.jpg"/>
          <p:cNvPicPr>
            <a:picLocks noChangeAspect="1" noChangeArrowheads="1"/>
          </p:cNvPicPr>
          <p:nvPr/>
        </p:nvPicPr>
        <p:blipFill>
          <a:blip r:embed="rId3" cstate="print"/>
          <a:srcRect/>
          <a:stretch>
            <a:fillRect/>
          </a:stretch>
        </p:blipFill>
        <p:spPr bwMode="auto">
          <a:xfrm>
            <a:off x="2425148" y="4161183"/>
            <a:ext cx="6718852" cy="2282914"/>
          </a:xfrm>
          <a:prstGeom prst="rect">
            <a:avLst/>
          </a:prstGeom>
          <a:noFill/>
        </p:spPr>
      </p:pic>
      <p:sp>
        <p:nvSpPr>
          <p:cNvPr id="18" name="Title 17"/>
          <p:cNvSpPr>
            <a:spLocks noGrp="1"/>
          </p:cNvSpPr>
          <p:nvPr>
            <p:ph type="title"/>
          </p:nvPr>
        </p:nvSpPr>
        <p:spPr/>
        <p:txBody>
          <a:bodyPr/>
          <a:lstStyle/>
          <a:p>
            <a:r>
              <a:rPr lang="en-US" dirty="0" smtClean="0"/>
              <a:t>XRM </a:t>
            </a:r>
            <a:r>
              <a:rPr lang="zh-CN" altLang="en-US" dirty="0" smtClean="0"/>
              <a:t>涟漪效应</a:t>
            </a:r>
            <a:r>
              <a:rPr lang="en-US" dirty="0" smtClean="0"/>
              <a:t/>
            </a:r>
            <a:br>
              <a:rPr lang="en-US" dirty="0" smtClean="0"/>
            </a:br>
            <a:r>
              <a:rPr lang="zh-CN" altLang="en-US" sz="2400" i="1" dirty="0" smtClean="0">
                <a:solidFill>
                  <a:schemeClr val="tx1">
                    <a:lumMod val="50000"/>
                    <a:lumOff val="50000"/>
                  </a:schemeClr>
                </a:solidFill>
              </a:rPr>
              <a:t>动态改变传播到应用服务</a:t>
            </a:r>
            <a:endParaRPr lang="en-US" sz="2400" i="1" dirty="0">
              <a:solidFill>
                <a:schemeClr val="tx1">
                  <a:lumMod val="50000"/>
                  <a:lumOff val="50000"/>
                </a:schemeClr>
              </a:solidFill>
            </a:endParaRPr>
          </a:p>
        </p:txBody>
      </p:sp>
      <p:sp>
        <p:nvSpPr>
          <p:cNvPr id="19" name="Content Placeholder 18"/>
          <p:cNvSpPr>
            <a:spLocks noGrp="1"/>
          </p:cNvSpPr>
          <p:nvPr>
            <p:ph sz="half" idx="1"/>
          </p:nvPr>
        </p:nvSpPr>
        <p:spPr>
          <a:xfrm>
            <a:off x="284920" y="1630019"/>
            <a:ext cx="3438941" cy="1073426"/>
          </a:xfrm>
        </p:spPr>
        <p:txBody>
          <a:bodyPr/>
          <a:lstStyle/>
          <a:p>
            <a:pPr marL="0">
              <a:buNone/>
            </a:pPr>
            <a:r>
              <a:rPr lang="zh-CN" altLang="en-US" sz="2200" b="1" dirty="0" smtClean="0">
                <a:solidFill>
                  <a:schemeClr val="accent6">
                    <a:lumMod val="75000"/>
                  </a:schemeClr>
                </a:solidFill>
              </a:rPr>
              <a:t>在</a:t>
            </a:r>
            <a:r>
              <a:rPr lang="en-US" altLang="zh-CN" sz="2200" b="1" dirty="0" smtClean="0">
                <a:solidFill>
                  <a:schemeClr val="accent6">
                    <a:lumMod val="75000"/>
                  </a:schemeClr>
                </a:solidFill>
              </a:rPr>
              <a:t>XRM</a:t>
            </a:r>
            <a:r>
              <a:rPr lang="zh-CN" altLang="en-US" sz="2200" b="1" dirty="0" smtClean="0">
                <a:solidFill>
                  <a:schemeClr val="accent6">
                    <a:lumMod val="75000"/>
                  </a:schemeClr>
                </a:solidFill>
              </a:rPr>
              <a:t>的涟漪效应提高</a:t>
            </a:r>
            <a:r>
              <a:rPr lang="en-US" altLang="zh-CN" sz="2200" b="1" dirty="0" smtClean="0">
                <a:solidFill>
                  <a:schemeClr val="accent6">
                    <a:lumMod val="75000"/>
                  </a:schemeClr>
                </a:solidFill>
              </a:rPr>
              <a:t>IT</a:t>
            </a:r>
            <a:r>
              <a:rPr lang="zh-CN" altLang="en-US" sz="2200" b="1" dirty="0" smtClean="0">
                <a:solidFill>
                  <a:schemeClr val="accent6">
                    <a:lumMod val="75000"/>
                  </a:schemeClr>
                </a:solidFill>
              </a:rPr>
              <a:t>响应业务要求，提高生产效率，并提供低</a:t>
            </a:r>
            <a:r>
              <a:rPr lang="en-US" altLang="zh-CN" sz="2200" b="1" dirty="0" smtClean="0">
                <a:solidFill>
                  <a:schemeClr val="accent6">
                    <a:lumMod val="75000"/>
                  </a:schemeClr>
                </a:solidFill>
              </a:rPr>
              <a:t>TCO</a:t>
            </a:r>
            <a:endParaRPr lang="en-US" sz="2200" b="1" dirty="0" smtClean="0">
              <a:solidFill>
                <a:schemeClr val="accent6">
                  <a:lumMod val="75000"/>
                </a:schemeClr>
              </a:solidFill>
            </a:endParaRPr>
          </a:p>
        </p:txBody>
      </p:sp>
      <p:sp>
        <p:nvSpPr>
          <p:cNvPr id="34" name="Content Placeholder 33"/>
          <p:cNvSpPr>
            <a:spLocks noGrp="1"/>
          </p:cNvSpPr>
          <p:nvPr>
            <p:ph sz="half" idx="2"/>
          </p:nvPr>
        </p:nvSpPr>
        <p:spPr>
          <a:xfrm>
            <a:off x="4134678" y="1563756"/>
            <a:ext cx="4823791" cy="3140765"/>
          </a:xfrm>
        </p:spPr>
        <p:txBody>
          <a:bodyPr/>
          <a:lstStyle/>
          <a:p>
            <a:pPr marL="0">
              <a:buNone/>
            </a:pPr>
            <a:r>
              <a:rPr lang="zh-CN" altLang="en-US" sz="2200" b="1" dirty="0" smtClean="0">
                <a:solidFill>
                  <a:schemeClr val="accent6">
                    <a:lumMod val="75000"/>
                  </a:schemeClr>
                </a:solidFill>
              </a:rPr>
              <a:t>涟漪效应</a:t>
            </a:r>
            <a:r>
              <a:rPr lang="en-US" sz="2200" dirty="0" smtClean="0"/>
              <a:t>- </a:t>
            </a:r>
            <a:r>
              <a:rPr lang="en-US" sz="2200" b="1" dirty="0" smtClean="0"/>
              <a:t>“</a:t>
            </a:r>
            <a:r>
              <a:rPr lang="zh-CN" altLang="en-US" sz="2200" b="1" dirty="0" smtClean="0"/>
              <a:t>创建新字段</a:t>
            </a:r>
            <a:r>
              <a:rPr lang="en-US" sz="2200" b="1" dirty="0" smtClean="0"/>
              <a:t>” </a:t>
            </a:r>
          </a:p>
          <a:p>
            <a:pPr marL="0">
              <a:buNone/>
            </a:pPr>
            <a:r>
              <a:rPr lang="zh-CN" altLang="en-US" sz="2000" dirty="0" smtClean="0"/>
              <a:t>新字段是动态获得的</a:t>
            </a:r>
            <a:r>
              <a:rPr lang="en-US" sz="2000" dirty="0" smtClean="0"/>
              <a:t>:</a:t>
            </a:r>
            <a:endParaRPr lang="en-US" sz="2000" b="1" dirty="0" smtClean="0"/>
          </a:p>
          <a:p>
            <a:r>
              <a:rPr lang="zh-CN" altLang="en-US" sz="2000" dirty="0" smtClean="0"/>
              <a:t>表单设计器</a:t>
            </a:r>
            <a:r>
              <a:rPr lang="en-US" sz="2000" dirty="0" smtClean="0"/>
              <a:t> (UI)</a:t>
            </a:r>
          </a:p>
          <a:p>
            <a:r>
              <a:rPr lang="zh-CN" altLang="en-US" sz="2000" dirty="0" smtClean="0"/>
              <a:t>客户端</a:t>
            </a:r>
            <a:r>
              <a:rPr lang="en-US" sz="2000" dirty="0" smtClean="0"/>
              <a:t>-</a:t>
            </a:r>
            <a:r>
              <a:rPr lang="zh-CN" altLang="en-US" sz="2000" dirty="0" smtClean="0"/>
              <a:t>侧面</a:t>
            </a:r>
            <a:r>
              <a:rPr lang="en-US" sz="2000" dirty="0" smtClean="0"/>
              <a:t>Jscript</a:t>
            </a:r>
          </a:p>
          <a:p>
            <a:r>
              <a:rPr lang="zh-CN" altLang="en-US" sz="2000" dirty="0" smtClean="0"/>
              <a:t>工作流引擎</a:t>
            </a:r>
            <a:r>
              <a:rPr lang="en-US" sz="2000" dirty="0" smtClean="0"/>
              <a:t>(</a:t>
            </a:r>
            <a:r>
              <a:rPr lang="zh-CN" altLang="en-US" sz="2000" dirty="0" smtClean="0"/>
              <a:t>引起</a:t>
            </a:r>
            <a:r>
              <a:rPr lang="en-US" sz="2000" dirty="0" smtClean="0"/>
              <a:t>, </a:t>
            </a:r>
            <a:r>
              <a:rPr lang="zh-CN" altLang="en-US" sz="2000" dirty="0" smtClean="0"/>
              <a:t>数据</a:t>
            </a:r>
            <a:r>
              <a:rPr lang="en-US" altLang="zh-CN" sz="2000" dirty="0" smtClean="0"/>
              <a:t>…</a:t>
            </a:r>
            <a:r>
              <a:rPr lang="en-US" sz="2000" dirty="0" smtClean="0"/>
              <a:t>) </a:t>
            </a:r>
          </a:p>
          <a:p>
            <a:r>
              <a:rPr lang="zh-CN" altLang="en-US" sz="2000" dirty="0" smtClean="0"/>
              <a:t>高级查找</a:t>
            </a:r>
            <a:r>
              <a:rPr lang="en-US" sz="2000" dirty="0" smtClean="0"/>
              <a:t>&amp; </a:t>
            </a:r>
            <a:r>
              <a:rPr lang="zh-CN" altLang="en-US" sz="2000" dirty="0" smtClean="0"/>
              <a:t>查询</a:t>
            </a:r>
            <a:endParaRPr lang="en-US" sz="2000" dirty="0" smtClean="0"/>
          </a:p>
          <a:p>
            <a:r>
              <a:rPr lang="zh-CN" altLang="en-US" sz="2000" dirty="0" smtClean="0"/>
              <a:t>分析</a:t>
            </a:r>
            <a:endParaRPr lang="en-US" sz="2000" dirty="0" smtClean="0"/>
          </a:p>
          <a:p>
            <a:r>
              <a:rPr lang="zh-CN" altLang="en-US" sz="2000" dirty="0" smtClean="0"/>
              <a:t>向导</a:t>
            </a:r>
            <a:r>
              <a:rPr lang="en-US" sz="2000" dirty="0" smtClean="0"/>
              <a:t> (</a:t>
            </a:r>
            <a:r>
              <a:rPr lang="zh-CN" altLang="en-US" sz="2000" dirty="0" smtClean="0"/>
              <a:t>工作流</a:t>
            </a:r>
            <a:r>
              <a:rPr lang="en-US" altLang="zh-CN" sz="2000" dirty="0" smtClean="0"/>
              <a:t>/</a:t>
            </a:r>
            <a:r>
              <a:rPr lang="zh-CN" altLang="en-US" sz="2000" dirty="0" smtClean="0"/>
              <a:t>报表</a:t>
            </a:r>
            <a:r>
              <a:rPr lang="en-US" sz="2000" dirty="0" smtClean="0"/>
              <a:t>)</a:t>
            </a:r>
          </a:p>
          <a:p>
            <a:r>
              <a:rPr lang="zh-CN" altLang="en-US" sz="2000" dirty="0" smtClean="0"/>
              <a:t>脱机同步</a:t>
            </a:r>
            <a:endParaRPr lang="en-US" sz="2000" dirty="0" smtClean="0"/>
          </a:p>
          <a:p>
            <a:r>
              <a:rPr lang="en-US" sz="2000" dirty="0" smtClean="0"/>
              <a:t>Web-Services (</a:t>
            </a:r>
            <a:r>
              <a:rPr lang="zh-CN" altLang="en-US" sz="2000" dirty="0" smtClean="0"/>
              <a:t>数据</a:t>
            </a:r>
            <a:r>
              <a:rPr lang="en-US" sz="2000" dirty="0" smtClean="0"/>
              <a:t>/</a:t>
            </a:r>
            <a:r>
              <a:rPr lang="zh-CN" altLang="en-US" sz="2000" dirty="0" smtClean="0"/>
              <a:t>元数据</a:t>
            </a:r>
            <a:r>
              <a:rPr lang="en-US" sz="2000" dirty="0" smtClean="0"/>
              <a:t>API)</a:t>
            </a:r>
          </a:p>
          <a:p>
            <a:r>
              <a:rPr lang="zh-CN" altLang="en-US" sz="2000" dirty="0" smtClean="0"/>
              <a:t>邮件合并</a:t>
            </a:r>
            <a:endParaRPr lang="en-US" sz="2000" dirty="0" smtClean="0"/>
          </a:p>
          <a:p>
            <a:r>
              <a:rPr lang="zh-CN" altLang="en-US" sz="2000" dirty="0" smtClean="0"/>
              <a:t>数据导入</a:t>
            </a:r>
            <a:r>
              <a:rPr lang="en-US" altLang="zh-CN" sz="2000" dirty="0" smtClean="0"/>
              <a:t>`,</a:t>
            </a:r>
            <a:r>
              <a:rPr lang="zh-CN" altLang="en-US" sz="2000" dirty="0" smtClean="0"/>
              <a:t>映射</a:t>
            </a:r>
            <a:r>
              <a:rPr lang="en-US" sz="2000" dirty="0" smtClean="0"/>
              <a:t>&amp; </a:t>
            </a:r>
            <a:r>
              <a:rPr lang="zh-CN" altLang="en-US" sz="2000" dirty="0" smtClean="0"/>
              <a:t>重复数据删除</a:t>
            </a:r>
            <a:endParaRPr lang="en-US" sz="2000" dirty="0" smtClean="0"/>
          </a:p>
          <a:p>
            <a:endParaRPr lang="en-US" sz="2000" dirty="0"/>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2" name="Pie 21"/>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3" name="Pie 22"/>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4" name="Pie 23"/>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5" name="Pie 24"/>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6" name="Rectangle 25"/>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27" name="Pie 26"/>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28" name="Pie 27"/>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9" name="Pie 28"/>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0" name="Pie 29"/>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1" name="Pie 30"/>
            <p:cNvSpPr/>
            <p:nvPr/>
          </p:nvSpPr>
          <p:spPr>
            <a:xfrm rot="10800000">
              <a:off x="4386455" y="1755754"/>
              <a:ext cx="3474720" cy="3474720"/>
            </a:xfrm>
            <a:prstGeom prst="pie">
              <a:avLst>
                <a:gd name="adj1" fmla="val 0"/>
                <a:gd name="adj2" fmla="val 1079379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2" name="Pie 31"/>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3" name="Oval 32"/>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pic>
        <p:nvPicPr>
          <p:cNvPr id="35" name="Picture 2"/>
          <p:cNvPicPr>
            <a:picLocks noChangeAspect="1" noChangeArrowheads="1"/>
          </p:cNvPicPr>
          <p:nvPr/>
        </p:nvPicPr>
        <p:blipFill>
          <a:blip r:embed="rId4" cstate="print"/>
          <a:srcRect/>
          <a:stretch>
            <a:fillRect/>
          </a:stretch>
        </p:blipFill>
        <p:spPr bwMode="auto">
          <a:xfrm>
            <a:off x="0" y="4147931"/>
            <a:ext cx="2431790" cy="2288641"/>
          </a:xfrm>
          <a:prstGeom prst="rect">
            <a:avLst/>
          </a:prstGeom>
          <a:noFill/>
          <a:ln w="9525">
            <a:noFill/>
            <a:miter lim="800000"/>
            <a:headEnd/>
            <a:tailEnd/>
          </a:ln>
          <a:effectLst/>
        </p:spPr>
      </p:pic>
      <p:sp>
        <p:nvSpPr>
          <p:cNvPr id="21" name="Slide Number Placeholder 20"/>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dirty="0" smtClean="0"/>
              <a:t>数据建模服务</a:t>
            </a:r>
            <a:r>
              <a:rPr lang="en-US" dirty="0" smtClean="0"/>
              <a:t/>
            </a:r>
            <a:br>
              <a:rPr lang="en-US" dirty="0" smtClean="0"/>
            </a:br>
            <a:r>
              <a:rPr lang="zh-CN" altLang="en-US" sz="2400" dirty="0" smtClean="0">
                <a:solidFill>
                  <a:schemeClr val="tx1">
                    <a:lumMod val="50000"/>
                    <a:lumOff val="50000"/>
                  </a:schemeClr>
                </a:solidFill>
              </a:rPr>
              <a:t>简单声明模拟复杂的业务实体</a:t>
            </a:r>
            <a:endParaRPr lang="en-US" dirty="0">
              <a:solidFill>
                <a:schemeClr val="tx1">
                  <a:lumMod val="50000"/>
                  <a:lumOff val="50000"/>
                </a:schemeClr>
              </a:solidFill>
            </a:endParaRPr>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11" name="Pie 10"/>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12" name="Pie 11"/>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3" name="Pie 12"/>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4" name="Pie 13"/>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5" name="Rectangle 14"/>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6" name="Pie 15"/>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7" name="Pie 16"/>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8" name="Pie 17"/>
            <p:cNvSpPr/>
            <p:nvPr/>
          </p:nvSpPr>
          <p:spPr>
            <a:xfrm rot="10800000" flipH="1">
              <a:off x="3392868" y="754130"/>
              <a:ext cx="5486400" cy="5486400"/>
            </a:xfrm>
            <a:prstGeom prst="pie">
              <a:avLst>
                <a:gd name="adj1" fmla="val 8154466"/>
                <a:gd name="adj2" fmla="val 10784635"/>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9" name="Pie 18"/>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0" name="Pie 19"/>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1" name="Pie 20"/>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22" name="Oval 21"/>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4" name="Rounded Rectangle 23"/>
          <p:cNvSpPr/>
          <p:nvPr/>
        </p:nvSpPr>
        <p:spPr>
          <a:xfrm>
            <a:off x="4448739" y="5274215"/>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5" name="Rectangle 24"/>
          <p:cNvSpPr/>
          <p:nvPr/>
        </p:nvSpPr>
        <p:spPr>
          <a:xfrm>
            <a:off x="4625962" y="527991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Data Modeling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SQL Server automation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Table creation (entities)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Data Relationships (n:n)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Referential Integrity Rules</a:t>
            </a:r>
          </a:p>
        </p:txBody>
      </p:sp>
      <p:sp>
        <p:nvSpPr>
          <p:cNvPr id="26" name="Rectangle 25"/>
          <p:cNvSpPr/>
          <p:nvPr/>
        </p:nvSpPr>
        <p:spPr>
          <a:xfrm>
            <a:off x="6877877" y="5459496"/>
            <a:ext cx="2040836"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Attribute definition &amp; rules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Metadata management</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Web-based schema tools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No SQL required</a:t>
            </a:r>
          </a:p>
        </p:txBody>
      </p:sp>
      <p:sp>
        <p:nvSpPr>
          <p:cNvPr id="29" name="Content Placeholder 33"/>
          <p:cNvSpPr txBox="1">
            <a:spLocks/>
          </p:cNvSpPr>
          <p:nvPr/>
        </p:nvSpPr>
        <p:spPr bwMode="auto">
          <a:xfrm>
            <a:off x="457200" y="1378226"/>
            <a:ext cx="3969026" cy="4747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342900" eaLnBrk="0" fontAlgn="base" hangingPunct="0">
              <a:spcBef>
                <a:spcPts val="600"/>
              </a:spcBef>
              <a:spcAft>
                <a:spcPts val="600"/>
              </a:spcAft>
              <a:buSzPct val="85000"/>
              <a:defRPr/>
            </a:pPr>
            <a:r>
              <a:rPr lang="zh-CN" altLang="en-US" sz="2200" b="1" dirty="0" smtClean="0">
                <a:solidFill>
                  <a:schemeClr val="accent6">
                    <a:lumMod val="75000"/>
                  </a:schemeClr>
                </a:solidFill>
              </a:rPr>
              <a:t>加快建立架构建模和元数据的定义</a:t>
            </a:r>
            <a:endParaRPr kumimoji="0" 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t>比较在代码中和在元数据中每一个应用程序的定义</a:t>
            </a:r>
            <a:endParaRPr lang="en-US" altLang="zh-CN" sz="2200" dirty="0" smtClean="0"/>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导出应用程序定义和导入到其它的服务器上</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元数据架构可平滑的升级</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发布即生效</a:t>
            </a:r>
            <a:endParaRPr lang="en-US" altLang="zh-CN"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t>关于</a:t>
            </a:r>
            <a:r>
              <a:rPr lang="en-US" altLang="zh-CN" sz="2200" dirty="0" smtClean="0"/>
              <a:t>XRM</a:t>
            </a:r>
            <a:r>
              <a:rPr lang="zh-CN" altLang="en-US" sz="2200" dirty="0" smtClean="0"/>
              <a:t>构建的应用程序将随着平台的演变继承的新功能</a:t>
            </a:r>
            <a:endParaRPr lang="en-US" sz="2200" dirty="0" smtClean="0">
              <a:latin typeface="+mn-lt"/>
              <a:cs typeface="+mn-cs"/>
            </a:endParaRPr>
          </a:p>
        </p:txBody>
      </p:sp>
      <p:pic>
        <p:nvPicPr>
          <p:cNvPr id="71682" name="Picture 2"/>
          <p:cNvPicPr>
            <a:picLocks noChangeAspect="1" noChangeArrowheads="1"/>
          </p:cNvPicPr>
          <p:nvPr/>
        </p:nvPicPr>
        <p:blipFill>
          <a:blip r:embed="rId3" cstate="screen"/>
          <a:srcRect/>
          <a:stretch>
            <a:fillRect/>
          </a:stretch>
        </p:blipFill>
        <p:spPr bwMode="auto">
          <a:xfrm>
            <a:off x="4528930" y="1583013"/>
            <a:ext cx="4297429" cy="3373300"/>
          </a:xfrm>
          <a:prstGeom prst="rect">
            <a:avLst/>
          </a:prstGeom>
          <a:ln>
            <a:noFill/>
          </a:ln>
          <a:effectLst>
            <a:outerShdw blurRad="190500" algn="tl" rotWithShape="0">
              <a:srgbClr val="000000">
                <a:alpha val="70000"/>
              </a:srgbClr>
            </a:outerShdw>
          </a:effectLst>
        </p:spPr>
      </p:pic>
      <p:sp>
        <p:nvSpPr>
          <p:cNvPr id="23" name="Slide Number Placeholder 22"/>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zh-CN" altLang="en-US" dirty="0" smtClean="0"/>
              <a:t>用户体验</a:t>
            </a:r>
            <a:r>
              <a:rPr lang="en-US" dirty="0" smtClean="0"/>
              <a:t/>
            </a:r>
            <a:br>
              <a:rPr lang="en-US" dirty="0" smtClean="0"/>
            </a:br>
            <a:r>
              <a:rPr lang="zh-CN" altLang="en-US" sz="2400" dirty="0" smtClean="0"/>
              <a:t>根据多个</a:t>
            </a:r>
            <a:r>
              <a:rPr lang="en-US" altLang="zh-CN" sz="2400" dirty="0" smtClean="0"/>
              <a:t>LOB</a:t>
            </a:r>
            <a:r>
              <a:rPr lang="zh-CN" altLang="en-US" sz="2400" dirty="0" smtClean="0"/>
              <a:t>应用程序一致的用户体验</a:t>
            </a:r>
            <a:endParaRPr lang="en-US" sz="2400" i="1" dirty="0">
              <a:solidFill>
                <a:schemeClr val="tx1">
                  <a:lumMod val="50000"/>
                  <a:lumOff val="50000"/>
                </a:schemeClr>
              </a:solidFill>
            </a:endParaRPr>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2" name="Pie 21"/>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3" name="Pie 22"/>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4" name="Pie 23"/>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5" name="Pie 24"/>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6" name="Rectangle 25"/>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27" name="Pie 26"/>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28" name="Pie 27"/>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9" name="Pie 28"/>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0" name="Pie 29"/>
            <p:cNvSpPr/>
            <p:nvPr/>
          </p:nvSpPr>
          <p:spPr>
            <a:xfrm rot="10800000" flipH="1">
              <a:off x="3392869" y="754130"/>
              <a:ext cx="5486400" cy="5486400"/>
            </a:xfrm>
            <a:prstGeom prst="pie">
              <a:avLst>
                <a:gd name="adj1" fmla="val 5397174"/>
                <a:gd name="adj2" fmla="val 819288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1" name="Pie 30"/>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2" name="Pie 31"/>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3" name="Oval 32"/>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36" name="Rounded Rectangle 35"/>
          <p:cNvSpPr/>
          <p:nvPr/>
        </p:nvSpPr>
        <p:spPr>
          <a:xfrm>
            <a:off x="4448739" y="5274215"/>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7" name="Rectangle 36"/>
          <p:cNvSpPr/>
          <p:nvPr/>
        </p:nvSpPr>
        <p:spPr>
          <a:xfrm>
            <a:off x="4625962" y="527991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User Experience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Microsoft Office Integration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Microsoft Outlook Sync</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Standard Clients &amp; Devices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Common Navigation &amp; </a:t>
            </a:r>
            <a:r>
              <a:rPr lang="en-US" sz="1200" dirty="0" err="1" smtClean="0">
                <a:solidFill>
                  <a:schemeClr val="bg1"/>
                </a:solidFill>
                <a:latin typeface="Calibri" pitchFamily="34" charset="0"/>
              </a:rPr>
              <a:t>SiteMap</a:t>
            </a:r>
            <a:endParaRPr lang="en-US" sz="1200" dirty="0" smtClean="0">
              <a:solidFill>
                <a:schemeClr val="bg1"/>
              </a:solidFill>
              <a:latin typeface="Calibri" pitchFamily="34" charset="0"/>
            </a:endParaRPr>
          </a:p>
        </p:txBody>
      </p:sp>
      <p:sp>
        <p:nvSpPr>
          <p:cNvPr id="38" name="Rectangle 37"/>
          <p:cNvSpPr/>
          <p:nvPr/>
        </p:nvSpPr>
        <p:spPr>
          <a:xfrm>
            <a:off x="6877877" y="5459496"/>
            <a:ext cx="2040836"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User Functionality &amp; Tools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Offline Capabilities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Language Packs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Accessibility</a:t>
            </a:r>
          </a:p>
        </p:txBody>
      </p:sp>
      <p:sp>
        <p:nvSpPr>
          <p:cNvPr id="43" name="Content Placeholder 33"/>
          <p:cNvSpPr txBox="1">
            <a:spLocks/>
          </p:cNvSpPr>
          <p:nvPr/>
        </p:nvSpPr>
        <p:spPr bwMode="auto">
          <a:xfrm>
            <a:off x="457200" y="1378226"/>
            <a:ext cx="3969026" cy="4747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342900" eaLnBrk="0" fontAlgn="base" hangingPunct="0">
              <a:spcBef>
                <a:spcPts val="600"/>
              </a:spcBef>
              <a:spcAft>
                <a:spcPts val="600"/>
              </a:spcAft>
              <a:buSzPct val="85000"/>
              <a:defRPr/>
            </a:pPr>
            <a:r>
              <a:rPr lang="zh-CN" altLang="en-US" sz="2200" b="1" dirty="0" smtClean="0">
                <a:solidFill>
                  <a:schemeClr val="accent6">
                    <a:lumMod val="75000"/>
                  </a:schemeClr>
                </a:solidFill>
              </a:rPr>
              <a:t>减少了一致的用户体验培训时间，提高用户的使用率</a:t>
            </a:r>
            <a:endParaRPr kumimoji="0" 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使用用户体验符合达到用户最佳</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在所有应用中一致的导航和工具</a:t>
            </a:r>
            <a:endParaRPr lang="en-US" altLang="zh-CN"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为用户优化工具</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t>一致的用户体验，即使在脱机模式下（数据，报表，工作流，自定义）</a:t>
            </a:r>
            <a:endParaRPr lang="en-US" sz="2200" dirty="0" smtClean="0">
              <a:latin typeface="+mn-lt"/>
              <a:cs typeface="+mn-cs"/>
            </a:endParaRPr>
          </a:p>
        </p:txBody>
      </p:sp>
      <p:pic>
        <p:nvPicPr>
          <p:cNvPr id="115713" name="Picture 1" descr="C:\Users\bryann\Documents\!My Microsoft\Content\Screenshot Library\Accounts.png"/>
          <p:cNvPicPr>
            <a:picLocks noChangeAspect="1" noChangeArrowheads="1"/>
          </p:cNvPicPr>
          <p:nvPr/>
        </p:nvPicPr>
        <p:blipFill>
          <a:blip r:embed="rId3" cstate="print"/>
          <a:srcRect/>
          <a:stretch>
            <a:fillRect/>
          </a:stretch>
        </p:blipFill>
        <p:spPr bwMode="auto">
          <a:xfrm>
            <a:off x="4399721" y="1470992"/>
            <a:ext cx="4492487" cy="3340208"/>
          </a:xfrm>
          <a:prstGeom prst="rect">
            <a:avLst/>
          </a:prstGeom>
          <a:ln>
            <a:noFill/>
          </a:ln>
          <a:effectLst>
            <a:outerShdw blurRad="190500" algn="tl" rotWithShape="0">
              <a:srgbClr val="000000">
                <a:alpha val="70000"/>
              </a:srgbClr>
            </a:outerShdw>
          </a:effectLst>
        </p:spPr>
      </p:pic>
      <p:pic>
        <p:nvPicPr>
          <p:cNvPr id="48" name="Picture 2"/>
          <p:cNvPicPr>
            <a:picLocks noChangeAspect="1" noChangeArrowheads="1"/>
          </p:cNvPicPr>
          <p:nvPr/>
        </p:nvPicPr>
        <p:blipFill>
          <a:blip r:embed="rId4" cstate="screen"/>
          <a:srcRect/>
          <a:stretch>
            <a:fillRect/>
          </a:stretch>
        </p:blipFill>
        <p:spPr bwMode="auto">
          <a:xfrm>
            <a:off x="6503342" y="3554223"/>
            <a:ext cx="1991301" cy="1570439"/>
          </a:xfrm>
          <a:prstGeom prst="rect">
            <a:avLst/>
          </a:prstGeom>
          <a:ln>
            <a:noFill/>
          </a:ln>
          <a:effectLst>
            <a:outerShdw blurRad="190500" algn="tl" rotWithShape="0">
              <a:srgbClr val="000000">
                <a:alpha val="70000"/>
              </a:srgbClr>
            </a:outerShdw>
          </a:effectLst>
        </p:spPr>
      </p:pic>
      <p:sp>
        <p:nvSpPr>
          <p:cNvPr id="34" name="Slide Number Placeholder 33"/>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2411896"/>
            <a:ext cx="9144000" cy="3684103"/>
          </a:xfrm>
          <a:prstGeom prst="rect">
            <a:avLst/>
          </a:prstGeom>
          <a:gradFill flip="none" rotWithShape="1">
            <a:gsLst>
              <a:gs pos="0">
                <a:schemeClr val="bg1"/>
              </a:gs>
              <a:gs pos="20000">
                <a:schemeClr val="accent6"/>
              </a:gs>
              <a:gs pos="80000">
                <a:schemeClr val="accent6"/>
              </a:gs>
              <a:gs pos="100000">
                <a:schemeClr val="bg1"/>
              </a:gs>
            </a:gsLst>
            <a:lin ang="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lstStyle/>
          <a:p>
            <a:pPr algn="ctr" defTabSz="914099" fontAlgn="base">
              <a:spcBef>
                <a:spcPct val="0"/>
              </a:spcBef>
              <a:spcAft>
                <a:spcPct val="0"/>
              </a:spcAft>
            </a:pPr>
            <a:r>
              <a:rPr lang="en-US" b="1" dirty="0" smtClean="0">
                <a:solidFill>
                  <a:schemeClr val="bg1"/>
                </a:solidFill>
              </a:rPr>
              <a:t>XRM </a:t>
            </a:r>
            <a:r>
              <a:rPr lang="zh-CN" altLang="en-US" b="1" dirty="0" smtClean="0">
                <a:solidFill>
                  <a:schemeClr val="bg1"/>
                </a:solidFill>
              </a:rPr>
              <a:t>基础功能</a:t>
            </a:r>
            <a:endParaRPr lang="en-US" b="1" dirty="0" smtClean="0">
              <a:solidFill>
                <a:schemeClr val="bg1"/>
              </a:solidFill>
            </a:endParaRPr>
          </a:p>
        </p:txBody>
      </p:sp>
      <p:sp>
        <p:nvSpPr>
          <p:cNvPr id="24" name="Content Placeholder 33"/>
          <p:cNvSpPr>
            <a:spLocks noGrp="1"/>
          </p:cNvSpPr>
          <p:nvPr>
            <p:ph sz="half" idx="1"/>
          </p:nvPr>
        </p:nvSpPr>
        <p:spPr>
          <a:xfrm>
            <a:off x="457198" y="1378226"/>
            <a:ext cx="8686801" cy="1113183"/>
          </a:xfrm>
        </p:spPr>
        <p:txBody>
          <a:bodyPr anchor="t"/>
          <a:lstStyle/>
          <a:p>
            <a:pPr marL="0">
              <a:spcBef>
                <a:spcPts val="600"/>
              </a:spcBef>
              <a:spcAft>
                <a:spcPts val="600"/>
              </a:spcAft>
              <a:buNone/>
            </a:pPr>
            <a:r>
              <a:rPr lang="zh-CN" altLang="en-US" sz="2200" b="1" dirty="0" smtClean="0">
                <a:solidFill>
                  <a:schemeClr val="accent6">
                    <a:lumMod val="75000"/>
                  </a:schemeClr>
                </a:solidFill>
              </a:rPr>
              <a:t>预建的和可重复使用的功能，提供一致的用户体验和标准工具在所有</a:t>
            </a:r>
            <a:r>
              <a:rPr lang="en-US" altLang="zh-CN" sz="2200" b="1" dirty="0" smtClean="0">
                <a:solidFill>
                  <a:schemeClr val="accent6">
                    <a:lumMod val="75000"/>
                  </a:schemeClr>
                </a:solidFill>
              </a:rPr>
              <a:t>XRM</a:t>
            </a:r>
            <a:r>
              <a:rPr lang="zh-CN" altLang="en-US" sz="2200" b="1" dirty="0" smtClean="0">
                <a:solidFill>
                  <a:schemeClr val="accent6">
                    <a:lumMod val="75000"/>
                  </a:schemeClr>
                </a:solidFill>
              </a:rPr>
              <a:t>的应用程序上</a:t>
            </a:r>
            <a:endParaRPr lang="en-US" sz="2200" b="1" dirty="0" smtClean="0">
              <a:solidFill>
                <a:schemeClr val="accent6">
                  <a:lumMod val="75000"/>
                </a:schemeClr>
              </a:solidFill>
            </a:endParaRPr>
          </a:p>
        </p:txBody>
      </p:sp>
      <p:sp>
        <p:nvSpPr>
          <p:cNvPr id="2" name="Title 1"/>
          <p:cNvSpPr>
            <a:spLocks noGrp="1"/>
          </p:cNvSpPr>
          <p:nvPr>
            <p:ph type="title"/>
          </p:nvPr>
        </p:nvSpPr>
        <p:spPr/>
        <p:txBody>
          <a:bodyPr/>
          <a:lstStyle/>
          <a:p>
            <a:r>
              <a:rPr lang="zh-CN" altLang="en-US" dirty="0" smtClean="0"/>
              <a:t>用户体验</a:t>
            </a:r>
            <a:r>
              <a:rPr lang="en-US" dirty="0" smtClean="0"/>
              <a:t/>
            </a:r>
            <a:br>
              <a:rPr lang="en-US" dirty="0" smtClean="0"/>
            </a:br>
            <a:r>
              <a:rPr lang="zh-CN" altLang="en-US" sz="2400" i="1" dirty="0" smtClean="0">
                <a:solidFill>
                  <a:schemeClr val="tx1">
                    <a:lumMod val="50000"/>
                    <a:lumOff val="50000"/>
                  </a:schemeClr>
                </a:solidFill>
              </a:rPr>
              <a:t>标准用户功能也应用在每个</a:t>
            </a:r>
            <a:r>
              <a:rPr lang="en-US" altLang="zh-CN" sz="2400" i="1" dirty="0" smtClean="0">
                <a:solidFill>
                  <a:schemeClr val="tx1">
                    <a:lumMod val="50000"/>
                    <a:lumOff val="50000"/>
                  </a:schemeClr>
                </a:solidFill>
              </a:rPr>
              <a:t>XRM</a:t>
            </a:r>
            <a:r>
              <a:rPr lang="zh-CN" altLang="en-US" sz="2400" i="1" dirty="0" smtClean="0">
                <a:solidFill>
                  <a:schemeClr val="tx1">
                    <a:lumMod val="50000"/>
                    <a:lumOff val="50000"/>
                  </a:schemeClr>
                </a:solidFill>
              </a:rPr>
              <a:t>上</a:t>
            </a:r>
            <a:endParaRPr lang="en-US" i="1" dirty="0">
              <a:solidFill>
                <a:schemeClr val="tx1">
                  <a:lumMod val="50000"/>
                  <a:lumOff val="50000"/>
                </a:schemeClr>
              </a:solidFill>
            </a:endParaRPr>
          </a:p>
        </p:txBody>
      </p:sp>
      <p:grpSp>
        <p:nvGrpSpPr>
          <p:cNvPr id="3" name="Group 20"/>
          <p:cNvGrpSpPr/>
          <p:nvPr/>
        </p:nvGrpSpPr>
        <p:grpSpPr>
          <a:xfrm>
            <a:off x="122005" y="127393"/>
            <a:ext cx="920981" cy="901305"/>
            <a:chOff x="3379557" y="741758"/>
            <a:chExt cx="5499712" cy="5498772"/>
          </a:xfrm>
          <a:solidFill>
            <a:schemeClr val="bg1">
              <a:lumMod val="85000"/>
            </a:schemeClr>
          </a:solidFill>
        </p:grpSpPr>
        <p:sp>
          <p:nvSpPr>
            <p:cNvPr id="6" name="Pie 5"/>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7" name="Pie 6"/>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8" name="Pie 7"/>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9" name="Pie 8"/>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0" name="Rectangle 9"/>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1" name="Pie 10"/>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2" name="Pie 11"/>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3" name="Pie 12"/>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4" name="Pie 13"/>
            <p:cNvSpPr/>
            <p:nvPr/>
          </p:nvSpPr>
          <p:spPr>
            <a:xfrm rot="10800000" flipH="1">
              <a:off x="3392869" y="754130"/>
              <a:ext cx="5486400" cy="5486400"/>
            </a:xfrm>
            <a:prstGeom prst="pie">
              <a:avLst>
                <a:gd name="adj1" fmla="val 5397174"/>
                <a:gd name="adj2" fmla="val 819288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5" name="Pie 14"/>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6" name="Pie 15"/>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17" name="Oval 16"/>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6" name="AutoShape 17"/>
          <p:cNvSpPr>
            <a:spLocks noChangeArrowheads="1"/>
          </p:cNvSpPr>
          <p:nvPr/>
        </p:nvSpPr>
        <p:spPr bwMode="auto">
          <a:xfrm>
            <a:off x="6675120" y="4561396"/>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自定义视图</a:t>
            </a:r>
            <a:r>
              <a:rPr lang="en-US" sz="1400" dirty="0" smtClean="0">
                <a:solidFill>
                  <a:schemeClr val="bg1"/>
                </a:solidFill>
                <a:latin typeface="+mn-lt"/>
              </a:rPr>
              <a:t> (</a:t>
            </a:r>
            <a:r>
              <a:rPr lang="zh-CN" altLang="en-US" sz="1400" dirty="0" smtClean="0">
                <a:solidFill>
                  <a:schemeClr val="bg1"/>
                </a:solidFill>
                <a:latin typeface="+mn-lt"/>
              </a:rPr>
              <a:t>个人</a:t>
            </a:r>
            <a:r>
              <a:rPr lang="en-US" sz="1400" dirty="0" smtClean="0">
                <a:solidFill>
                  <a:schemeClr val="bg1"/>
                </a:solidFill>
                <a:latin typeface="+mn-lt"/>
              </a:rPr>
              <a:t>)</a:t>
            </a:r>
            <a:endParaRPr lang="en-US" sz="1400" dirty="0">
              <a:solidFill>
                <a:schemeClr val="bg1"/>
              </a:solidFill>
              <a:latin typeface="+mn-lt"/>
            </a:endParaRPr>
          </a:p>
        </p:txBody>
      </p:sp>
      <p:sp>
        <p:nvSpPr>
          <p:cNvPr id="27" name="AutoShape 17"/>
          <p:cNvSpPr>
            <a:spLocks noChangeArrowheads="1"/>
          </p:cNvSpPr>
          <p:nvPr/>
        </p:nvSpPr>
        <p:spPr bwMode="auto">
          <a:xfrm>
            <a:off x="6675120" y="5475797"/>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en-US" sz="1400" dirty="0" smtClean="0">
                <a:solidFill>
                  <a:schemeClr val="bg1"/>
                </a:solidFill>
                <a:latin typeface="+mn-lt"/>
              </a:rPr>
              <a:t>Outlook </a:t>
            </a:r>
            <a:r>
              <a:rPr lang="zh-CN" altLang="en-US" sz="1400" dirty="0" smtClean="0">
                <a:solidFill>
                  <a:schemeClr val="bg1"/>
                </a:solidFill>
                <a:latin typeface="+mn-lt"/>
              </a:rPr>
              <a:t>同步</a:t>
            </a:r>
            <a:endParaRPr lang="en-US" sz="1400" dirty="0">
              <a:solidFill>
                <a:schemeClr val="bg1"/>
              </a:solidFill>
              <a:latin typeface="+mn-lt"/>
            </a:endParaRPr>
          </a:p>
        </p:txBody>
      </p:sp>
      <p:sp>
        <p:nvSpPr>
          <p:cNvPr id="28" name="AutoShape 17"/>
          <p:cNvSpPr>
            <a:spLocks noChangeArrowheads="1"/>
          </p:cNvSpPr>
          <p:nvPr/>
        </p:nvSpPr>
        <p:spPr bwMode="auto">
          <a:xfrm>
            <a:off x="228600" y="5489046"/>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高级查找</a:t>
            </a:r>
            <a:r>
              <a:rPr lang="en-US" altLang="zh-CN" sz="1400" dirty="0" smtClean="0">
                <a:solidFill>
                  <a:schemeClr val="bg1"/>
                </a:solidFill>
                <a:latin typeface="+mn-lt"/>
              </a:rPr>
              <a:t>&amp;</a:t>
            </a:r>
            <a:r>
              <a:rPr lang="zh-CN" altLang="en-US" sz="1400" dirty="0" smtClean="0">
                <a:solidFill>
                  <a:schemeClr val="bg1"/>
                </a:solidFill>
              </a:rPr>
              <a:t>查询</a:t>
            </a:r>
            <a:endParaRPr lang="en-US" sz="1400" dirty="0">
              <a:solidFill>
                <a:schemeClr val="bg1"/>
              </a:solidFill>
              <a:latin typeface="+mn-lt"/>
            </a:endParaRPr>
          </a:p>
        </p:txBody>
      </p:sp>
      <p:sp>
        <p:nvSpPr>
          <p:cNvPr id="30" name="AutoShape 17"/>
          <p:cNvSpPr>
            <a:spLocks noChangeArrowheads="1"/>
          </p:cNvSpPr>
          <p:nvPr/>
        </p:nvSpPr>
        <p:spPr bwMode="auto">
          <a:xfrm>
            <a:off x="228600" y="3931917"/>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任务</a:t>
            </a:r>
            <a:r>
              <a:rPr lang="en-US" sz="1400" dirty="0" smtClean="0">
                <a:solidFill>
                  <a:schemeClr val="bg1"/>
                </a:solidFill>
                <a:latin typeface="+mn-lt"/>
              </a:rPr>
              <a:t>&amp; </a:t>
            </a:r>
            <a:r>
              <a:rPr lang="zh-CN" altLang="en-US" sz="1400" dirty="0" smtClean="0">
                <a:solidFill>
                  <a:schemeClr val="bg1"/>
                </a:solidFill>
                <a:latin typeface="+mn-lt"/>
              </a:rPr>
              <a:t>活动管理</a:t>
            </a:r>
            <a:endParaRPr lang="en-US" sz="1400" dirty="0">
              <a:solidFill>
                <a:schemeClr val="bg1"/>
              </a:solidFill>
              <a:latin typeface="+mn-lt"/>
            </a:endParaRPr>
          </a:p>
        </p:txBody>
      </p:sp>
      <p:sp>
        <p:nvSpPr>
          <p:cNvPr id="31" name="AutoShape 17"/>
          <p:cNvSpPr>
            <a:spLocks noChangeArrowheads="1"/>
          </p:cNvSpPr>
          <p:nvPr/>
        </p:nvSpPr>
        <p:spPr bwMode="auto">
          <a:xfrm>
            <a:off x="6675120" y="5177620"/>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问题跟踪</a:t>
            </a:r>
            <a:endParaRPr lang="en-US" sz="1400" dirty="0">
              <a:solidFill>
                <a:schemeClr val="bg1"/>
              </a:solidFill>
              <a:latin typeface="+mn-lt"/>
            </a:endParaRPr>
          </a:p>
        </p:txBody>
      </p:sp>
      <p:sp>
        <p:nvSpPr>
          <p:cNvPr id="32" name="AutoShape 17"/>
          <p:cNvSpPr>
            <a:spLocks noChangeArrowheads="1"/>
          </p:cNvSpPr>
          <p:nvPr/>
        </p:nvSpPr>
        <p:spPr bwMode="auto">
          <a:xfrm>
            <a:off x="228600" y="5177621"/>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日程管理</a:t>
            </a:r>
            <a:endParaRPr lang="en-US" sz="1400" dirty="0">
              <a:solidFill>
                <a:schemeClr val="bg1"/>
              </a:solidFill>
              <a:latin typeface="+mn-lt"/>
            </a:endParaRPr>
          </a:p>
        </p:txBody>
      </p:sp>
      <p:sp>
        <p:nvSpPr>
          <p:cNvPr id="33" name="AutoShape 17"/>
          <p:cNvSpPr>
            <a:spLocks noChangeArrowheads="1"/>
          </p:cNvSpPr>
          <p:nvPr/>
        </p:nvSpPr>
        <p:spPr bwMode="auto">
          <a:xfrm>
            <a:off x="6675120" y="3627115"/>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精确查找</a:t>
            </a:r>
            <a:endParaRPr lang="en-US" sz="1400" dirty="0">
              <a:solidFill>
                <a:schemeClr val="bg1"/>
              </a:solidFill>
              <a:latin typeface="+mn-lt"/>
            </a:endParaRPr>
          </a:p>
        </p:txBody>
      </p:sp>
      <p:sp>
        <p:nvSpPr>
          <p:cNvPr id="34" name="AutoShape 17"/>
          <p:cNvSpPr>
            <a:spLocks noChangeArrowheads="1"/>
          </p:cNvSpPr>
          <p:nvPr/>
        </p:nvSpPr>
        <p:spPr bwMode="auto">
          <a:xfrm>
            <a:off x="6675120" y="4872819"/>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交互管理</a:t>
            </a:r>
            <a:endParaRPr lang="en-US" sz="1400" dirty="0">
              <a:solidFill>
                <a:schemeClr val="bg1"/>
              </a:solidFill>
              <a:latin typeface="+mn-lt"/>
            </a:endParaRPr>
          </a:p>
        </p:txBody>
      </p:sp>
      <p:sp>
        <p:nvSpPr>
          <p:cNvPr id="35" name="AutoShape 17"/>
          <p:cNvSpPr>
            <a:spLocks noChangeArrowheads="1"/>
          </p:cNvSpPr>
          <p:nvPr/>
        </p:nvSpPr>
        <p:spPr bwMode="auto">
          <a:xfrm>
            <a:off x="6675120" y="4249968"/>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邮件工具</a:t>
            </a:r>
            <a:endParaRPr lang="en-US" sz="1400" dirty="0">
              <a:solidFill>
                <a:schemeClr val="bg1"/>
              </a:solidFill>
              <a:latin typeface="+mn-lt"/>
            </a:endParaRPr>
          </a:p>
        </p:txBody>
      </p:sp>
      <p:sp>
        <p:nvSpPr>
          <p:cNvPr id="36" name="AutoShape 17"/>
          <p:cNvSpPr>
            <a:spLocks noChangeArrowheads="1"/>
          </p:cNvSpPr>
          <p:nvPr/>
        </p:nvSpPr>
        <p:spPr bwMode="auto">
          <a:xfrm>
            <a:off x="6675120" y="3328938"/>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报表向导</a:t>
            </a:r>
            <a:r>
              <a:rPr lang="en-US" altLang="zh-CN" sz="1400" dirty="0" smtClean="0">
                <a:solidFill>
                  <a:schemeClr val="bg1"/>
                </a:solidFill>
                <a:latin typeface="+mn-lt"/>
              </a:rPr>
              <a:t>(</a:t>
            </a:r>
            <a:r>
              <a:rPr lang="zh-CN" altLang="en-US" sz="1400" dirty="0" smtClean="0">
                <a:solidFill>
                  <a:schemeClr val="bg1"/>
                </a:solidFill>
                <a:latin typeface="+mn-lt"/>
              </a:rPr>
              <a:t>个人</a:t>
            </a:r>
            <a:r>
              <a:rPr lang="en-US" altLang="zh-CN" sz="1400" dirty="0" smtClean="0">
                <a:solidFill>
                  <a:schemeClr val="bg1"/>
                </a:solidFill>
                <a:latin typeface="+mn-lt"/>
              </a:rPr>
              <a:t>)</a:t>
            </a:r>
            <a:endParaRPr lang="en-US" sz="1400" dirty="0">
              <a:solidFill>
                <a:schemeClr val="bg1"/>
              </a:solidFill>
              <a:latin typeface="+mn-lt"/>
            </a:endParaRPr>
          </a:p>
        </p:txBody>
      </p:sp>
      <p:sp>
        <p:nvSpPr>
          <p:cNvPr id="37" name="AutoShape 17"/>
          <p:cNvSpPr>
            <a:spLocks noChangeArrowheads="1"/>
          </p:cNvSpPr>
          <p:nvPr/>
        </p:nvSpPr>
        <p:spPr bwMode="auto">
          <a:xfrm>
            <a:off x="228600" y="4866192"/>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队列</a:t>
            </a:r>
            <a:endParaRPr lang="en-US" sz="1400" dirty="0">
              <a:solidFill>
                <a:schemeClr val="bg1"/>
              </a:solidFill>
              <a:latin typeface="+mn-lt"/>
            </a:endParaRPr>
          </a:p>
        </p:txBody>
      </p:sp>
      <p:sp>
        <p:nvSpPr>
          <p:cNvPr id="38" name="AutoShape 17"/>
          <p:cNvSpPr>
            <a:spLocks noChangeArrowheads="1"/>
          </p:cNvSpPr>
          <p:nvPr/>
        </p:nvSpPr>
        <p:spPr bwMode="auto">
          <a:xfrm>
            <a:off x="6675120" y="3938539"/>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工作流向导</a:t>
            </a:r>
            <a:r>
              <a:rPr lang="en-US" altLang="zh-CN" sz="1400" dirty="0" smtClean="0">
                <a:solidFill>
                  <a:schemeClr val="bg1"/>
                </a:solidFill>
                <a:latin typeface="+mn-lt"/>
              </a:rPr>
              <a:t>(</a:t>
            </a:r>
            <a:r>
              <a:rPr lang="zh-CN" altLang="en-US" sz="1400" dirty="0" smtClean="0">
                <a:solidFill>
                  <a:schemeClr val="bg1"/>
                </a:solidFill>
                <a:latin typeface="+mn-lt"/>
              </a:rPr>
              <a:t>个人</a:t>
            </a:r>
            <a:r>
              <a:rPr lang="en-US" altLang="zh-CN" sz="1400" dirty="0" smtClean="0">
                <a:solidFill>
                  <a:schemeClr val="bg1"/>
                </a:solidFill>
                <a:latin typeface="+mn-lt"/>
              </a:rPr>
              <a:t>)</a:t>
            </a:r>
            <a:endParaRPr lang="en-US" sz="1400" dirty="0">
              <a:solidFill>
                <a:schemeClr val="bg1"/>
              </a:solidFill>
              <a:latin typeface="+mn-lt"/>
            </a:endParaRPr>
          </a:p>
        </p:txBody>
      </p:sp>
      <p:sp>
        <p:nvSpPr>
          <p:cNvPr id="40" name="AutoShape 17"/>
          <p:cNvSpPr>
            <a:spLocks noChangeArrowheads="1"/>
          </p:cNvSpPr>
          <p:nvPr/>
        </p:nvSpPr>
        <p:spPr bwMode="auto">
          <a:xfrm>
            <a:off x="228600" y="3315685"/>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en-US" sz="1400" dirty="0" smtClean="0">
                <a:solidFill>
                  <a:schemeClr val="bg1"/>
                </a:solidFill>
                <a:latin typeface="+mn-lt"/>
              </a:rPr>
              <a:t>Presence Visibility</a:t>
            </a:r>
            <a:endParaRPr lang="en-US" sz="1400" dirty="0">
              <a:solidFill>
                <a:schemeClr val="bg1"/>
              </a:solidFill>
              <a:latin typeface="+mn-lt"/>
            </a:endParaRPr>
          </a:p>
        </p:txBody>
      </p:sp>
      <p:sp>
        <p:nvSpPr>
          <p:cNvPr id="41" name="AutoShape 17"/>
          <p:cNvSpPr>
            <a:spLocks noChangeArrowheads="1"/>
          </p:cNvSpPr>
          <p:nvPr/>
        </p:nvSpPr>
        <p:spPr bwMode="auto">
          <a:xfrm>
            <a:off x="228600" y="4548137"/>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事件管理</a:t>
            </a:r>
            <a:endParaRPr lang="en-US" sz="1400" dirty="0">
              <a:solidFill>
                <a:schemeClr val="bg1"/>
              </a:solidFill>
              <a:latin typeface="+mn-lt"/>
            </a:endParaRPr>
          </a:p>
        </p:txBody>
      </p:sp>
      <p:sp>
        <p:nvSpPr>
          <p:cNvPr id="42" name="AutoShape 17"/>
          <p:cNvSpPr>
            <a:spLocks noChangeArrowheads="1"/>
          </p:cNvSpPr>
          <p:nvPr/>
        </p:nvSpPr>
        <p:spPr bwMode="auto">
          <a:xfrm>
            <a:off x="6675120" y="3024137"/>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批量发送邮件</a:t>
            </a:r>
            <a:endParaRPr lang="en-US" sz="1400" dirty="0">
              <a:solidFill>
                <a:schemeClr val="bg1"/>
              </a:solidFill>
              <a:latin typeface="+mn-lt"/>
            </a:endParaRPr>
          </a:p>
        </p:txBody>
      </p:sp>
      <p:sp>
        <p:nvSpPr>
          <p:cNvPr id="43" name="AutoShape 17"/>
          <p:cNvSpPr>
            <a:spLocks noChangeArrowheads="1"/>
          </p:cNvSpPr>
          <p:nvPr/>
        </p:nvSpPr>
        <p:spPr bwMode="auto">
          <a:xfrm>
            <a:off x="228600" y="3017509"/>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邮件合并</a:t>
            </a:r>
            <a:endParaRPr lang="en-US" sz="1400" dirty="0">
              <a:solidFill>
                <a:schemeClr val="bg1"/>
              </a:solidFill>
              <a:latin typeface="+mn-lt"/>
            </a:endParaRPr>
          </a:p>
        </p:txBody>
      </p:sp>
      <p:sp>
        <p:nvSpPr>
          <p:cNvPr id="44" name="AutoShape 17"/>
          <p:cNvSpPr>
            <a:spLocks noChangeArrowheads="1"/>
          </p:cNvSpPr>
          <p:nvPr/>
        </p:nvSpPr>
        <p:spPr bwMode="auto">
          <a:xfrm>
            <a:off x="228600" y="4236709"/>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列表管理</a:t>
            </a:r>
            <a:endParaRPr lang="en-US" sz="1400" dirty="0">
              <a:solidFill>
                <a:schemeClr val="bg1"/>
              </a:solidFill>
              <a:latin typeface="+mn-lt"/>
            </a:endParaRPr>
          </a:p>
        </p:txBody>
      </p:sp>
      <p:sp>
        <p:nvSpPr>
          <p:cNvPr id="45" name="AutoShape 17"/>
          <p:cNvSpPr>
            <a:spLocks noChangeArrowheads="1"/>
          </p:cNvSpPr>
          <p:nvPr/>
        </p:nvSpPr>
        <p:spPr bwMode="auto">
          <a:xfrm>
            <a:off x="228600" y="3627109"/>
            <a:ext cx="2194560" cy="274320"/>
          </a:xfrm>
          <a:prstGeom prst="roundRect">
            <a:avLst>
              <a:gd name="adj" fmla="val 21875"/>
            </a:avLst>
          </a:prstGeom>
          <a:gradFill rotWithShape="1">
            <a:gsLst>
              <a:gs pos="0">
                <a:schemeClr val="bg1">
                  <a:lumMod val="75000"/>
                </a:schemeClr>
              </a:gs>
              <a:gs pos="100000">
                <a:schemeClr val="tx1">
                  <a:lumMod val="65000"/>
                  <a:lumOff val="35000"/>
                </a:schemeClr>
              </a:gs>
            </a:gsLst>
            <a:lin ang="5400000" scaled="1"/>
          </a:gradFill>
          <a:ln w="28575" algn="ctr">
            <a:noFill/>
            <a:round/>
            <a:headEnd/>
            <a:tailEnd/>
          </a:ln>
          <a:effectLst/>
        </p:spPr>
        <p:txBody>
          <a:bodyPr wrap="none" lIns="91435" tIns="45718" rIns="91435" bIns="45718" anchor="ctr"/>
          <a:lstStyle/>
          <a:p>
            <a:pPr algn="ctr"/>
            <a:r>
              <a:rPr lang="zh-CN" altLang="en-US" sz="1400" dirty="0" smtClean="0">
                <a:solidFill>
                  <a:schemeClr val="bg1"/>
                </a:solidFill>
                <a:latin typeface="+mn-lt"/>
              </a:rPr>
              <a:t>知识库</a:t>
            </a:r>
            <a:endParaRPr lang="en-US" sz="1400" dirty="0">
              <a:solidFill>
                <a:schemeClr val="bg1"/>
              </a:solidFill>
              <a:latin typeface="+mn-lt"/>
            </a:endParaRPr>
          </a:p>
        </p:txBody>
      </p:sp>
      <p:pic>
        <p:nvPicPr>
          <p:cNvPr id="47" name="Picture 4"/>
          <p:cNvPicPr>
            <a:picLocks noChangeArrowheads="1"/>
          </p:cNvPicPr>
          <p:nvPr/>
        </p:nvPicPr>
        <p:blipFill>
          <a:blip r:embed="rId3" cstate="print"/>
          <a:srcRect/>
          <a:stretch>
            <a:fillRect/>
          </a:stretch>
        </p:blipFill>
        <p:spPr bwMode="auto">
          <a:xfrm>
            <a:off x="2345634" y="2769705"/>
            <a:ext cx="4399723" cy="3220277"/>
          </a:xfrm>
          <a:prstGeom prst="rect">
            <a:avLst/>
          </a:prstGeom>
          <a:noFill/>
          <a:ln w="9525">
            <a:noFill/>
            <a:miter lim="800000"/>
            <a:headEnd/>
            <a:tailEnd/>
          </a:ln>
          <a:effectLst/>
        </p:spPr>
      </p:pic>
      <p:sp>
        <p:nvSpPr>
          <p:cNvPr id="39" name="Slide Number Placeholder 38"/>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用户体验</a:t>
            </a:r>
            <a:r>
              <a:rPr lang="en-US" dirty="0" smtClean="0"/>
              <a:t/>
            </a:r>
            <a:br>
              <a:rPr lang="en-US" dirty="0" smtClean="0"/>
            </a:br>
            <a:r>
              <a:rPr lang="zh-CN" altLang="en-US" sz="2400" i="1" dirty="0" smtClean="0">
                <a:solidFill>
                  <a:schemeClr val="tx1">
                    <a:lumMod val="50000"/>
                    <a:lumOff val="50000"/>
                  </a:schemeClr>
                </a:solidFill>
              </a:rPr>
              <a:t>完全可视性和采取行动指南</a:t>
            </a:r>
            <a:endParaRPr lang="en-US" sz="2400" i="1" dirty="0">
              <a:solidFill>
                <a:schemeClr val="tx1">
                  <a:lumMod val="50000"/>
                  <a:lumOff val="50000"/>
                </a:schemeClr>
              </a:solidFill>
            </a:endParaRPr>
          </a:p>
        </p:txBody>
      </p:sp>
      <p:grpSp>
        <p:nvGrpSpPr>
          <p:cNvPr id="3" name="Group 20"/>
          <p:cNvGrpSpPr/>
          <p:nvPr/>
        </p:nvGrpSpPr>
        <p:grpSpPr>
          <a:xfrm>
            <a:off x="122005" y="127393"/>
            <a:ext cx="920981" cy="901305"/>
            <a:chOff x="3379557" y="741758"/>
            <a:chExt cx="5499712" cy="5498772"/>
          </a:xfrm>
          <a:solidFill>
            <a:schemeClr val="bg1">
              <a:lumMod val="85000"/>
            </a:schemeClr>
          </a:solidFill>
        </p:grpSpPr>
        <p:sp>
          <p:nvSpPr>
            <p:cNvPr id="56" name="Pie 55"/>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74" name="Pie 73"/>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75" name="Pie 74"/>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76" name="Pie 75"/>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77" name="Rectangle 76"/>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78" name="Pie 77"/>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79" name="Pie 78"/>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80" name="Pie 79"/>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81" name="Pie 80"/>
            <p:cNvSpPr/>
            <p:nvPr/>
          </p:nvSpPr>
          <p:spPr>
            <a:xfrm rot="10800000" flipH="1">
              <a:off x="3392869" y="754130"/>
              <a:ext cx="5486400" cy="5486400"/>
            </a:xfrm>
            <a:prstGeom prst="pie">
              <a:avLst>
                <a:gd name="adj1" fmla="val 5397174"/>
                <a:gd name="adj2" fmla="val 819288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82" name="Pie 81"/>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83" name="Pie 82"/>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84" name="Oval 83"/>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pic>
        <p:nvPicPr>
          <p:cNvPr id="89" name="Picture 5" descr="C:\Users\bryann\AppData\Local\Microsoft\Windows\Temporary Internet Files\Content.IE5\TWBWBQ68\MPj04365110000[1].jpg"/>
          <p:cNvPicPr>
            <a:picLocks noChangeAspect="1" noChangeArrowheads="1"/>
          </p:cNvPicPr>
          <p:nvPr/>
        </p:nvPicPr>
        <p:blipFill>
          <a:blip r:embed="rId3" cstate="print"/>
          <a:srcRect/>
          <a:stretch>
            <a:fillRect/>
          </a:stretch>
        </p:blipFill>
        <p:spPr bwMode="auto">
          <a:xfrm>
            <a:off x="2001080" y="3405268"/>
            <a:ext cx="2769703" cy="1849215"/>
          </a:xfrm>
          <a:prstGeom prst="rect">
            <a:avLst/>
          </a:prstGeom>
          <a:ln>
            <a:noFill/>
          </a:ln>
          <a:effectLst>
            <a:outerShdw blurRad="190500" algn="tl" rotWithShape="0">
              <a:srgbClr val="000000">
                <a:alpha val="70000"/>
              </a:srgbClr>
            </a:outerShdw>
          </a:effectLst>
        </p:spPr>
      </p:pic>
      <p:sp>
        <p:nvSpPr>
          <p:cNvPr id="92" name="Content Placeholder 33"/>
          <p:cNvSpPr txBox="1">
            <a:spLocks/>
          </p:cNvSpPr>
          <p:nvPr/>
        </p:nvSpPr>
        <p:spPr bwMode="auto">
          <a:xfrm>
            <a:off x="457200" y="1378227"/>
            <a:ext cx="7600122" cy="781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342900" eaLnBrk="0" fontAlgn="base" hangingPunct="0">
              <a:spcBef>
                <a:spcPts val="600"/>
              </a:spcBef>
              <a:spcAft>
                <a:spcPts val="600"/>
              </a:spcAft>
              <a:buSzPct val="85000"/>
              <a:defRPr/>
            </a:pPr>
            <a:r>
              <a:rPr lang="zh-CN" altLang="en-US" sz="2200" b="1" dirty="0" smtClean="0">
                <a:solidFill>
                  <a:schemeClr val="accent6">
                    <a:lumMod val="75000"/>
                  </a:schemeClr>
                </a:solidFill>
              </a:rPr>
              <a:t>在每个</a:t>
            </a:r>
            <a:r>
              <a:rPr lang="en-US" altLang="zh-CN" sz="2200" b="1" dirty="0" smtClean="0">
                <a:solidFill>
                  <a:schemeClr val="accent6">
                    <a:lumMod val="75000"/>
                  </a:schemeClr>
                </a:solidFill>
              </a:rPr>
              <a:t>XRM</a:t>
            </a:r>
            <a:r>
              <a:rPr lang="zh-CN" altLang="en-US" sz="2200" b="1" dirty="0" smtClean="0">
                <a:solidFill>
                  <a:schemeClr val="accent6">
                    <a:lumMod val="75000"/>
                  </a:schemeClr>
                </a:solidFill>
              </a:rPr>
              <a:t>应用程序中提高洞察力和决策通过的</a:t>
            </a:r>
            <a:r>
              <a:rPr lang="en-US" altLang="zh-CN" sz="2200" b="1" dirty="0" smtClean="0">
                <a:solidFill>
                  <a:schemeClr val="accent6">
                    <a:lumMod val="75000"/>
                  </a:schemeClr>
                </a:solidFill>
              </a:rPr>
              <a:t>360</a:t>
            </a:r>
            <a:r>
              <a:rPr lang="zh-CN" altLang="en-US" sz="2200" b="1" dirty="0" smtClean="0">
                <a:solidFill>
                  <a:schemeClr val="accent6">
                    <a:lumMod val="75000"/>
                  </a:schemeClr>
                </a:solidFill>
              </a:rPr>
              <a:t>度视图</a:t>
            </a:r>
            <a:endParaRPr kumimoji="0" 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sp>
        <p:nvSpPr>
          <p:cNvPr id="93" name="TextBox 92"/>
          <p:cNvSpPr txBox="1"/>
          <p:nvPr/>
        </p:nvSpPr>
        <p:spPr>
          <a:xfrm>
            <a:off x="5141843" y="5645424"/>
            <a:ext cx="3379306" cy="830997"/>
          </a:xfrm>
          <a:prstGeom prst="rect">
            <a:avLst/>
          </a:prstGeom>
          <a:noFill/>
        </p:spPr>
        <p:txBody>
          <a:bodyPr wrap="square" rtlCol="0">
            <a:spAutoFit/>
          </a:bodyPr>
          <a:lstStyle/>
          <a:p>
            <a:r>
              <a:rPr lang="zh-CN" altLang="en-US" sz="1200" b="1" dirty="0" smtClean="0"/>
              <a:t>例如：房地产开发管理</a:t>
            </a:r>
          </a:p>
          <a:p>
            <a:endParaRPr lang="zh-CN" altLang="en-US" sz="1200" b="1" dirty="0" smtClean="0"/>
          </a:p>
          <a:p>
            <a:endParaRPr lang="zh-CN" altLang="en-US" sz="1200" b="1" dirty="0" smtClean="0"/>
          </a:p>
          <a:p>
            <a:r>
              <a:rPr lang="zh-CN" altLang="en-US" sz="1200" b="1" dirty="0" smtClean="0"/>
              <a:t>替换为</a:t>
            </a:r>
            <a:r>
              <a:rPr lang="en-US" altLang="zh-CN" sz="1200" b="1" dirty="0" smtClean="0"/>
              <a:t>'</a:t>
            </a:r>
            <a:r>
              <a:rPr lang="zh-CN" altLang="en-US" sz="1200" b="1" dirty="0" smtClean="0"/>
              <a:t>任何</a:t>
            </a:r>
            <a:r>
              <a:rPr lang="en-US" altLang="zh-CN" sz="1200" b="1" dirty="0" smtClean="0"/>
              <a:t>'</a:t>
            </a:r>
            <a:r>
              <a:rPr lang="zh-CN" altLang="en-US" sz="1200" b="1" dirty="0" smtClean="0"/>
              <a:t>被管理</a:t>
            </a:r>
            <a:endParaRPr lang="en-US" sz="1400" b="1" i="1" dirty="0" smtClean="0">
              <a:solidFill>
                <a:schemeClr val="tx1">
                  <a:lumMod val="50000"/>
                  <a:lumOff val="50000"/>
                </a:schemeClr>
              </a:solidFill>
              <a:latin typeface="+mn-lt"/>
            </a:endParaRPr>
          </a:p>
        </p:txBody>
      </p:sp>
      <p:sp>
        <p:nvSpPr>
          <p:cNvPr id="95" name="Rectangle 94"/>
          <p:cNvSpPr/>
          <p:nvPr/>
        </p:nvSpPr>
        <p:spPr>
          <a:xfrm>
            <a:off x="463828" y="3392405"/>
            <a:ext cx="1484245" cy="1855455"/>
          </a:xfrm>
          <a:prstGeom prst="rect">
            <a:avLst/>
          </a:pr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smtClean="0">
                <a:solidFill>
                  <a:schemeClr val="tx1"/>
                </a:solidFill>
              </a:rPr>
              <a:t>属性</a:t>
            </a:r>
            <a:endParaRPr lang="en-US" b="1" dirty="0" smtClean="0">
              <a:solidFill>
                <a:schemeClr val="tx1"/>
              </a:solidFill>
            </a:endParaRPr>
          </a:p>
          <a:p>
            <a:pPr algn="ctr" fontAlgn="auto">
              <a:spcBef>
                <a:spcPts val="0"/>
              </a:spcBef>
              <a:spcAft>
                <a:spcPts val="0"/>
              </a:spcAft>
              <a:defRPr/>
            </a:pPr>
            <a:r>
              <a:rPr lang="en-US" sz="1400" i="1" dirty="0" smtClean="0">
                <a:solidFill>
                  <a:schemeClr val="tx1"/>
                </a:solidFill>
              </a:rPr>
              <a:t>(</a:t>
            </a:r>
            <a:r>
              <a:rPr lang="zh-CN" altLang="en-US" sz="1400" i="1" dirty="0" smtClean="0">
                <a:solidFill>
                  <a:schemeClr val="tx1"/>
                </a:solidFill>
              </a:rPr>
              <a:t>简介</a:t>
            </a:r>
            <a:r>
              <a:rPr lang="en-US" sz="1400" i="1" dirty="0" smtClean="0">
                <a:solidFill>
                  <a:schemeClr val="tx1"/>
                </a:solidFill>
              </a:rPr>
              <a:t> / </a:t>
            </a:r>
            <a:r>
              <a:rPr lang="zh-CN" altLang="en-US" sz="1400" i="1" dirty="0" smtClean="0">
                <a:solidFill>
                  <a:schemeClr val="tx1"/>
                </a:solidFill>
              </a:rPr>
              <a:t>细节</a:t>
            </a:r>
            <a:r>
              <a:rPr lang="en-US" sz="1400" i="1" dirty="0" smtClean="0">
                <a:solidFill>
                  <a:schemeClr val="tx1"/>
                </a:solidFill>
              </a:rPr>
              <a:t>)</a:t>
            </a:r>
            <a:endParaRPr lang="en-US" sz="1400" i="1" dirty="0">
              <a:solidFill>
                <a:schemeClr val="tx1"/>
              </a:solidFill>
            </a:endParaRPr>
          </a:p>
        </p:txBody>
      </p:sp>
      <p:sp>
        <p:nvSpPr>
          <p:cNvPr id="96" name="Rectangle 95"/>
          <p:cNvSpPr/>
          <p:nvPr/>
        </p:nvSpPr>
        <p:spPr>
          <a:xfrm>
            <a:off x="2014332" y="2259342"/>
            <a:ext cx="2763079" cy="1060451"/>
          </a:xfrm>
          <a:prstGeom prst="rect">
            <a:avLst/>
          </a:pr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b="1" dirty="0" smtClean="0">
                <a:solidFill>
                  <a:schemeClr val="tx1"/>
                </a:solidFill>
              </a:rPr>
              <a:t>历史</a:t>
            </a:r>
            <a:endParaRPr lang="en-US" altLang="zh-CN" sz="1400" b="1" dirty="0" smtClean="0">
              <a:solidFill>
                <a:schemeClr val="tx1"/>
              </a:solidFill>
            </a:endParaRPr>
          </a:p>
          <a:p>
            <a:pPr algn="ctr" fontAlgn="auto">
              <a:spcBef>
                <a:spcPts val="0"/>
              </a:spcBef>
              <a:spcAft>
                <a:spcPts val="0"/>
              </a:spcAft>
              <a:defRPr/>
            </a:pPr>
            <a:r>
              <a:rPr lang="en-US" sz="1400" i="1" dirty="0" smtClean="0">
                <a:solidFill>
                  <a:schemeClr val="tx1"/>
                </a:solidFill>
              </a:rPr>
              <a:t>(</a:t>
            </a:r>
            <a:r>
              <a:rPr lang="zh-CN" altLang="en-US" sz="1400" i="1" dirty="0" smtClean="0">
                <a:solidFill>
                  <a:schemeClr val="tx1"/>
                </a:solidFill>
              </a:rPr>
              <a:t>交互</a:t>
            </a:r>
            <a:r>
              <a:rPr lang="en-US" altLang="zh-CN" sz="1400" i="1" dirty="0" smtClean="0">
                <a:solidFill>
                  <a:schemeClr val="tx1"/>
                </a:solidFill>
              </a:rPr>
              <a:t>,</a:t>
            </a:r>
            <a:r>
              <a:rPr lang="zh-CN" altLang="en-US" sz="1400" i="1" dirty="0" smtClean="0">
                <a:solidFill>
                  <a:schemeClr val="tx1"/>
                </a:solidFill>
              </a:rPr>
              <a:t>作用</a:t>
            </a:r>
            <a:r>
              <a:rPr lang="en-US" sz="1400" i="1" dirty="0" smtClean="0">
                <a:solidFill>
                  <a:schemeClr val="tx1"/>
                </a:solidFill>
              </a:rPr>
              <a:t>)</a:t>
            </a:r>
            <a:endParaRPr lang="en-US" sz="1400" i="1" dirty="0">
              <a:solidFill>
                <a:schemeClr val="tx1"/>
              </a:solidFill>
            </a:endParaRPr>
          </a:p>
        </p:txBody>
      </p:sp>
      <p:sp>
        <p:nvSpPr>
          <p:cNvPr id="97" name="Pentagon 96"/>
          <p:cNvSpPr/>
          <p:nvPr/>
        </p:nvSpPr>
        <p:spPr>
          <a:xfrm>
            <a:off x="4823793" y="3372526"/>
            <a:ext cx="1364973" cy="1862082"/>
          </a:xfrm>
          <a:prstGeom prst="homePlate">
            <a:avLst>
              <a:gd name="adj" fmla="val 29286"/>
            </a:avLst>
          </a:pr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b="1" dirty="0" smtClean="0">
                <a:solidFill>
                  <a:schemeClr val="tx1"/>
                </a:solidFill>
              </a:rPr>
              <a:t>洞察力</a:t>
            </a:r>
            <a:endParaRPr lang="en-US" altLang="zh-CN" sz="1400" b="1" dirty="0" smtClean="0">
              <a:solidFill>
                <a:schemeClr val="tx1"/>
              </a:solidFill>
            </a:endParaRPr>
          </a:p>
          <a:p>
            <a:pPr algn="ctr" fontAlgn="auto">
              <a:spcBef>
                <a:spcPts val="0"/>
              </a:spcBef>
              <a:spcAft>
                <a:spcPts val="0"/>
              </a:spcAft>
              <a:defRPr/>
            </a:pPr>
            <a:r>
              <a:rPr lang="en-US" sz="1400" i="1" dirty="0" smtClean="0">
                <a:solidFill>
                  <a:schemeClr val="tx1"/>
                </a:solidFill>
              </a:rPr>
              <a:t>(</a:t>
            </a:r>
            <a:r>
              <a:rPr lang="zh-CN" altLang="en-US" sz="1400" i="1" dirty="0" smtClean="0">
                <a:solidFill>
                  <a:schemeClr val="tx1"/>
                </a:solidFill>
              </a:rPr>
              <a:t>分析</a:t>
            </a:r>
            <a:r>
              <a:rPr lang="en-US" altLang="zh-CN" sz="1400" i="1" dirty="0" smtClean="0">
                <a:solidFill>
                  <a:schemeClr val="tx1"/>
                </a:solidFill>
              </a:rPr>
              <a:t>,</a:t>
            </a:r>
            <a:r>
              <a:rPr lang="zh-CN" altLang="en-US" sz="1400" i="1" dirty="0" smtClean="0">
                <a:solidFill>
                  <a:schemeClr val="tx1"/>
                </a:solidFill>
              </a:rPr>
              <a:t>预测</a:t>
            </a:r>
            <a:r>
              <a:rPr lang="en-US" sz="1400" i="1" dirty="0" smtClean="0">
                <a:solidFill>
                  <a:schemeClr val="tx1"/>
                </a:solidFill>
              </a:rPr>
              <a:t>)</a:t>
            </a:r>
          </a:p>
        </p:txBody>
      </p:sp>
      <p:sp>
        <p:nvSpPr>
          <p:cNvPr id="98" name="Rectangle 97"/>
          <p:cNvSpPr/>
          <p:nvPr/>
        </p:nvSpPr>
        <p:spPr>
          <a:xfrm>
            <a:off x="1993021" y="5300718"/>
            <a:ext cx="2777764" cy="1060451"/>
          </a:xfrm>
          <a:prstGeom prst="rect">
            <a:avLst/>
          </a:pr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smtClean="0">
                <a:solidFill>
                  <a:schemeClr val="tx1"/>
                </a:solidFill>
              </a:rPr>
              <a:t>相关信息</a:t>
            </a:r>
            <a:endParaRPr lang="en-US" b="1" dirty="0" smtClean="0">
              <a:solidFill>
                <a:schemeClr val="tx1"/>
              </a:solidFill>
            </a:endParaRPr>
          </a:p>
          <a:p>
            <a:pPr algn="ctr" fontAlgn="auto">
              <a:spcBef>
                <a:spcPts val="0"/>
              </a:spcBef>
              <a:spcAft>
                <a:spcPts val="0"/>
              </a:spcAft>
              <a:defRPr/>
            </a:pPr>
            <a:r>
              <a:rPr lang="en-US" sz="1400" i="1" dirty="0" smtClean="0">
                <a:solidFill>
                  <a:schemeClr val="tx1"/>
                </a:solidFill>
              </a:rPr>
              <a:t>(</a:t>
            </a:r>
            <a:r>
              <a:rPr lang="zh-CN" altLang="en-US" sz="1400" i="1" dirty="0" smtClean="0">
                <a:solidFill>
                  <a:schemeClr val="tx1"/>
                </a:solidFill>
              </a:rPr>
              <a:t>业务流程</a:t>
            </a:r>
            <a:r>
              <a:rPr lang="en-US" sz="1400" i="1" dirty="0" smtClean="0">
                <a:solidFill>
                  <a:schemeClr val="tx1"/>
                </a:solidFill>
              </a:rPr>
              <a:t>, </a:t>
            </a:r>
            <a:r>
              <a:rPr lang="zh-CN" altLang="en-US" sz="1400" i="1" dirty="0" smtClean="0">
                <a:solidFill>
                  <a:schemeClr val="tx1"/>
                </a:solidFill>
              </a:rPr>
              <a:t>关系</a:t>
            </a:r>
            <a:r>
              <a:rPr lang="en-US" sz="1400" i="1" dirty="0" smtClean="0">
                <a:solidFill>
                  <a:schemeClr val="tx1"/>
                </a:solidFill>
              </a:rPr>
              <a:t>)</a:t>
            </a:r>
          </a:p>
        </p:txBody>
      </p:sp>
      <p:sp>
        <p:nvSpPr>
          <p:cNvPr id="99" name="Rectangle 98"/>
          <p:cNvSpPr/>
          <p:nvPr/>
        </p:nvSpPr>
        <p:spPr>
          <a:xfrm>
            <a:off x="7129671" y="3372401"/>
            <a:ext cx="1219200" cy="1862207"/>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b="1" dirty="0" smtClean="0">
                <a:solidFill>
                  <a:schemeClr val="tx1"/>
                </a:solidFill>
              </a:rPr>
              <a:t>采取行业指南</a:t>
            </a:r>
            <a:r>
              <a:rPr lang="en-US" sz="1400" i="1" dirty="0" smtClean="0">
                <a:solidFill>
                  <a:schemeClr val="tx1"/>
                </a:solidFill>
              </a:rPr>
              <a:t>(</a:t>
            </a:r>
            <a:r>
              <a:rPr lang="zh-CN" altLang="en-US" sz="1400" i="1" dirty="0" smtClean="0">
                <a:solidFill>
                  <a:schemeClr val="tx1"/>
                </a:solidFill>
              </a:rPr>
              <a:t>主动</a:t>
            </a:r>
            <a:r>
              <a:rPr lang="en-US" altLang="zh-CN" sz="1400" i="1" dirty="0" smtClean="0">
                <a:solidFill>
                  <a:schemeClr val="tx1"/>
                </a:solidFill>
              </a:rPr>
              <a:t>,</a:t>
            </a:r>
            <a:r>
              <a:rPr lang="zh-CN" altLang="en-US" sz="1400" i="1" dirty="0" smtClean="0">
                <a:solidFill>
                  <a:schemeClr val="tx1"/>
                </a:solidFill>
              </a:rPr>
              <a:t>被动</a:t>
            </a:r>
            <a:r>
              <a:rPr lang="en-US" sz="1400" i="1" dirty="0" smtClean="0">
                <a:solidFill>
                  <a:schemeClr val="tx1"/>
                </a:solidFill>
              </a:rPr>
              <a:t>)</a:t>
            </a:r>
            <a:endParaRPr lang="en-US" sz="1400" i="1" dirty="0">
              <a:solidFill>
                <a:schemeClr val="tx1"/>
              </a:solidFill>
            </a:endParaRPr>
          </a:p>
        </p:txBody>
      </p:sp>
      <p:pic>
        <p:nvPicPr>
          <p:cNvPr id="78849" name="Picture 1" descr="C:\Users\bryann\Documents\!My Microsoft\Content\Icon Library\LittlePeople\LittlePeopleIcons\LittlePeopleIcons\PNG\8.png"/>
          <p:cNvPicPr>
            <a:picLocks noChangeAspect="1" noChangeArrowheads="1"/>
          </p:cNvPicPr>
          <p:nvPr/>
        </p:nvPicPr>
        <p:blipFill>
          <a:blip r:embed="rId4" cstate="screen"/>
          <a:srcRect/>
          <a:stretch>
            <a:fillRect/>
          </a:stretch>
        </p:blipFill>
        <p:spPr bwMode="auto">
          <a:xfrm>
            <a:off x="6080953" y="3140764"/>
            <a:ext cx="1015018" cy="2283790"/>
          </a:xfrm>
          <a:prstGeom prst="rect">
            <a:avLst/>
          </a:prstGeom>
          <a:noFill/>
        </p:spPr>
      </p:pic>
      <p:sp>
        <p:nvSpPr>
          <p:cNvPr id="102" name="Pentagon 101"/>
          <p:cNvSpPr/>
          <p:nvPr/>
        </p:nvSpPr>
        <p:spPr>
          <a:xfrm rot="10800000">
            <a:off x="6977272" y="3339395"/>
            <a:ext cx="1364973" cy="1862082"/>
          </a:xfrm>
          <a:prstGeom prst="homePlate">
            <a:avLst>
              <a:gd name="adj" fmla="val 29286"/>
            </a:avLst>
          </a:pr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i="1" dirty="0" smtClean="0">
              <a:solidFill>
                <a:schemeClr val="tx1"/>
              </a:solidFill>
            </a:endParaRPr>
          </a:p>
        </p:txBody>
      </p:sp>
      <p:sp>
        <p:nvSpPr>
          <p:cNvPr id="26" name="Slide Number Placeholder 25"/>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系统安全服务</a:t>
            </a:r>
            <a:r>
              <a:rPr lang="en-US" dirty="0" smtClean="0"/>
              <a:t/>
            </a:r>
            <a:br>
              <a:rPr lang="en-US" dirty="0" smtClean="0"/>
            </a:br>
            <a:r>
              <a:rPr lang="zh-CN" altLang="en-US" sz="2400" i="1" dirty="0" smtClean="0">
                <a:solidFill>
                  <a:schemeClr val="tx1">
                    <a:lumMod val="50000"/>
                    <a:lumOff val="50000"/>
                  </a:schemeClr>
                </a:solidFill>
              </a:rPr>
              <a:t>小粒度的基于角色的访问控制</a:t>
            </a:r>
            <a:r>
              <a:rPr lang="en-US" sz="2400" i="1" dirty="0" smtClean="0">
                <a:solidFill>
                  <a:schemeClr val="tx1">
                    <a:lumMod val="50000"/>
                    <a:lumOff val="50000"/>
                  </a:schemeClr>
                </a:solidFill>
              </a:rPr>
              <a:t> </a:t>
            </a:r>
            <a:r>
              <a:rPr lang="zh-CN" altLang="en-US" sz="2400" i="1" dirty="0" smtClean="0">
                <a:solidFill>
                  <a:schemeClr val="tx1">
                    <a:lumMod val="50000"/>
                    <a:lumOff val="50000"/>
                  </a:schemeClr>
                </a:solidFill>
              </a:rPr>
              <a:t>安全模型</a:t>
            </a:r>
            <a:endParaRPr lang="en-US" sz="2400" i="1" dirty="0">
              <a:solidFill>
                <a:schemeClr val="tx1">
                  <a:lumMod val="50000"/>
                  <a:lumOff val="50000"/>
                </a:schemeClr>
              </a:solidFill>
            </a:endParaRPr>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9" name="Pie 8"/>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10" name="Pie 9"/>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2" name="Pie 11"/>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3" name="Pie 12"/>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4" name="Rectangle 13"/>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5" name="Pie 14"/>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6" name="Pie 15"/>
            <p:cNvSpPr/>
            <p:nvPr/>
          </p:nvSpPr>
          <p:spPr>
            <a:xfrm rot="10800000">
              <a:off x="3392868" y="753428"/>
              <a:ext cx="5486400" cy="5486400"/>
            </a:xfrm>
            <a:prstGeom prst="pie">
              <a:avLst>
                <a:gd name="adj1" fmla="val 5397174"/>
                <a:gd name="adj2" fmla="val 819288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7" name="Pie 16"/>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8" name="Pie 17"/>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9" name="Pie 18"/>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0" name="Pie 19"/>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21" name="Oval 20"/>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5" name="Rounded Rectangle 24"/>
          <p:cNvSpPr/>
          <p:nvPr/>
        </p:nvSpPr>
        <p:spPr>
          <a:xfrm>
            <a:off x="4448739" y="5274215"/>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6" name="Rectangle 25"/>
          <p:cNvSpPr/>
          <p:nvPr/>
        </p:nvSpPr>
        <p:spPr>
          <a:xfrm>
            <a:off x="4625962" y="527991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Access &amp; Security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Active Directory</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Access Controls / Authentication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VPN-less Accessible (SSL)</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Bulk User Management</a:t>
            </a:r>
          </a:p>
        </p:txBody>
      </p:sp>
      <p:sp>
        <p:nvSpPr>
          <p:cNvPr id="27" name="Rectangle 26"/>
          <p:cNvSpPr/>
          <p:nvPr/>
        </p:nvSpPr>
        <p:spPr>
          <a:xfrm>
            <a:off x="6877877" y="5459496"/>
            <a:ext cx="2040836"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Role Management</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Role-based Security</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Hierarchical Security</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Deep data controls</a:t>
            </a:r>
          </a:p>
        </p:txBody>
      </p:sp>
      <p:pic>
        <p:nvPicPr>
          <p:cNvPr id="10242" name="Picture 2"/>
          <p:cNvPicPr>
            <a:picLocks noChangeAspect="1" noChangeArrowheads="1"/>
          </p:cNvPicPr>
          <p:nvPr/>
        </p:nvPicPr>
        <p:blipFill>
          <a:blip r:embed="rId3" cstate="screen"/>
          <a:srcRect/>
          <a:stretch>
            <a:fillRect/>
          </a:stretch>
        </p:blipFill>
        <p:spPr bwMode="auto">
          <a:xfrm>
            <a:off x="4492487" y="3129791"/>
            <a:ext cx="4389120" cy="199904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43" name="Picture 3"/>
          <p:cNvPicPr>
            <a:picLocks noChangeAspect="1" noChangeArrowheads="1"/>
          </p:cNvPicPr>
          <p:nvPr/>
        </p:nvPicPr>
        <p:blipFill>
          <a:blip r:embed="rId4" cstate="screen"/>
          <a:srcRect/>
          <a:stretch>
            <a:fillRect/>
          </a:stretch>
        </p:blipFill>
        <p:spPr bwMode="auto">
          <a:xfrm>
            <a:off x="4491244" y="1452147"/>
            <a:ext cx="4389120" cy="1576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1" name="Content Placeholder 33"/>
          <p:cNvSpPr>
            <a:spLocks noGrp="1"/>
          </p:cNvSpPr>
          <p:nvPr>
            <p:ph sz="half" idx="1"/>
          </p:nvPr>
        </p:nvSpPr>
        <p:spPr>
          <a:xfrm>
            <a:off x="457200" y="1378226"/>
            <a:ext cx="3969026" cy="4747937"/>
          </a:xfrm>
        </p:spPr>
        <p:txBody>
          <a:bodyPr anchor="t"/>
          <a:lstStyle/>
          <a:p>
            <a:pPr marL="0">
              <a:spcBef>
                <a:spcPts val="600"/>
              </a:spcBef>
              <a:spcAft>
                <a:spcPts val="600"/>
              </a:spcAft>
              <a:buNone/>
            </a:pPr>
            <a:r>
              <a:rPr lang="zh-CN" altLang="en-US" sz="2200" b="1" dirty="0" smtClean="0">
                <a:solidFill>
                  <a:schemeClr val="accent6">
                    <a:lumMod val="75000"/>
                  </a:schemeClr>
                </a:solidFill>
              </a:rPr>
              <a:t>通过基于安全角色的访问控制和数据访问规则来简化用户权限管理</a:t>
            </a:r>
            <a:endParaRPr lang="en-US" sz="2200" b="1" dirty="0" smtClean="0">
              <a:solidFill>
                <a:schemeClr val="accent6">
                  <a:lumMod val="75000"/>
                </a:schemeClr>
              </a:solidFill>
            </a:endParaRPr>
          </a:p>
          <a:p>
            <a:pPr>
              <a:spcBef>
                <a:spcPts val="600"/>
              </a:spcBef>
              <a:spcAft>
                <a:spcPts val="600"/>
              </a:spcAft>
            </a:pPr>
            <a:r>
              <a:rPr lang="zh-CN" altLang="en-US" sz="2200" dirty="0" smtClean="0"/>
              <a:t>快捷基于</a:t>
            </a:r>
            <a:r>
              <a:rPr lang="en-US" altLang="zh-CN" sz="2200" dirty="0" smtClean="0"/>
              <a:t>Active Directory</a:t>
            </a:r>
            <a:r>
              <a:rPr lang="zh-CN" altLang="en-US" sz="2200" dirty="0" smtClean="0"/>
              <a:t>信息创建批量用户</a:t>
            </a:r>
            <a:endParaRPr lang="en-US" sz="2200" dirty="0" smtClean="0"/>
          </a:p>
          <a:p>
            <a:pPr>
              <a:spcBef>
                <a:spcPts val="600"/>
              </a:spcBef>
              <a:spcAft>
                <a:spcPts val="600"/>
              </a:spcAft>
            </a:pPr>
            <a:r>
              <a:rPr lang="zh-CN" altLang="en-US" sz="2200" dirty="0" smtClean="0"/>
              <a:t>创建安全角色并设定适当的访问权限</a:t>
            </a:r>
            <a:endParaRPr lang="en-US" sz="2200" dirty="0" smtClean="0"/>
          </a:p>
          <a:p>
            <a:pPr>
              <a:spcBef>
                <a:spcPts val="600"/>
              </a:spcBef>
              <a:spcAft>
                <a:spcPts val="600"/>
              </a:spcAft>
            </a:pPr>
            <a:r>
              <a:rPr lang="zh-CN" altLang="en-US" sz="2200" dirty="0" smtClean="0"/>
              <a:t>在不同的系统（开发、测试、生产）间可以导出并复用安全角色</a:t>
            </a:r>
            <a:endParaRPr lang="en-US" sz="2200" dirty="0" smtClean="0"/>
          </a:p>
          <a:p>
            <a:pPr>
              <a:spcBef>
                <a:spcPts val="600"/>
              </a:spcBef>
              <a:spcAft>
                <a:spcPts val="600"/>
              </a:spcAft>
            </a:pPr>
            <a:r>
              <a:rPr lang="zh-CN" altLang="en-US" sz="2200" dirty="0" smtClean="0"/>
              <a:t>对于所有自定义实体同样可以进行操作权限控制</a:t>
            </a:r>
            <a:endParaRPr lang="en-US" sz="2200" dirty="0" smtClean="0"/>
          </a:p>
        </p:txBody>
      </p:sp>
      <p:sp>
        <p:nvSpPr>
          <p:cNvPr id="22" name="Slide Number Placeholder 21"/>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898358" y="4555958"/>
            <a:ext cx="10876547" cy="4010526"/>
          </a:xfrm>
          <a:prstGeom prst="ellipse">
            <a:avLst/>
          </a:prstGeom>
          <a:gradFill flip="none" rotWithShape="1">
            <a:gsLst>
              <a:gs pos="0">
                <a:schemeClr val="accent2"/>
              </a:gs>
              <a:gs pos="45000">
                <a:schemeClr val="accent2">
                  <a:lumMod val="50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p:txBody>
      </p:sp>
      <p:sp>
        <p:nvSpPr>
          <p:cNvPr id="4" name="Title 3"/>
          <p:cNvSpPr>
            <a:spLocks noGrp="1"/>
          </p:cNvSpPr>
          <p:nvPr>
            <p:ph type="title"/>
          </p:nvPr>
        </p:nvSpPr>
        <p:spPr>
          <a:xfrm>
            <a:off x="446567" y="241345"/>
            <a:ext cx="8027582" cy="639762"/>
          </a:xfrm>
        </p:spPr>
        <p:txBody>
          <a:bodyPr/>
          <a:lstStyle/>
          <a:p>
            <a:r>
              <a:rPr lang="zh-CN" altLang="en-US" dirty="0" smtClean="0"/>
              <a:t>关键的</a:t>
            </a:r>
            <a:r>
              <a:rPr lang="en-US" altLang="zh-CN" dirty="0" smtClean="0"/>
              <a:t>IT</a:t>
            </a:r>
            <a:r>
              <a:rPr lang="zh-CN" altLang="en-US" dirty="0" smtClean="0"/>
              <a:t>挑战</a:t>
            </a:r>
            <a:r>
              <a:rPr lang="en-US" dirty="0" smtClean="0"/>
              <a:t/>
            </a:r>
            <a:br>
              <a:rPr lang="en-US" dirty="0" smtClean="0"/>
            </a:br>
            <a:r>
              <a:rPr lang="zh-CN" altLang="en-US" sz="2400" i="1" dirty="0" smtClean="0">
                <a:solidFill>
                  <a:schemeClr val="tx1">
                    <a:lumMod val="50000"/>
                    <a:lumOff val="50000"/>
                  </a:schemeClr>
                </a:solidFill>
              </a:rPr>
              <a:t>挑战与实现可持续的商业价值</a:t>
            </a:r>
            <a:endParaRPr lang="en-US" dirty="0"/>
          </a:p>
        </p:txBody>
      </p:sp>
      <p:sp>
        <p:nvSpPr>
          <p:cNvPr id="26" name="TextBox 25"/>
          <p:cNvSpPr txBox="1"/>
          <p:nvPr/>
        </p:nvSpPr>
        <p:spPr>
          <a:xfrm>
            <a:off x="1721223" y="4357839"/>
            <a:ext cx="5607424" cy="631256"/>
          </a:xfrm>
          <a:prstGeom prst="rect">
            <a:avLst/>
          </a:prstGeom>
          <a:noFill/>
        </p:spPr>
        <p:txBody>
          <a:bodyPr wrap="square" rtlCol="0">
            <a:prstTxWarp prst="textArchUp">
              <a:avLst>
                <a:gd name="adj" fmla="val 10914714"/>
              </a:avLst>
            </a:prstTxWarp>
            <a:spAutoFit/>
          </a:bodyPr>
          <a:lstStyle/>
          <a:p>
            <a:pPr algn="ctr"/>
            <a:r>
              <a:rPr lang="zh-CN" altLang="en-US" sz="2400" b="1" dirty="0" smtClean="0">
                <a:solidFill>
                  <a:schemeClr val="accent2">
                    <a:lumMod val="75000"/>
                  </a:schemeClr>
                </a:solidFill>
                <a:latin typeface="+mn-lt"/>
              </a:rPr>
              <a:t>提供和展示商业价值</a:t>
            </a:r>
            <a:endParaRPr lang="en-US" sz="2400" b="1" dirty="0" smtClean="0">
              <a:solidFill>
                <a:schemeClr val="accent2">
                  <a:lumMod val="75000"/>
                </a:schemeClr>
              </a:solidFill>
              <a:latin typeface="+mn-lt"/>
            </a:endParaRPr>
          </a:p>
        </p:txBody>
      </p:sp>
      <p:sp>
        <p:nvSpPr>
          <p:cNvPr id="14" name="Rectangle 13"/>
          <p:cNvSpPr/>
          <p:nvPr/>
        </p:nvSpPr>
        <p:spPr>
          <a:xfrm>
            <a:off x="398033" y="1590222"/>
            <a:ext cx="2318273" cy="1659044"/>
          </a:xfrm>
          <a:prstGeom prst="rect">
            <a:avLst/>
          </a:prstGeom>
        </p:spPr>
        <p:txBody>
          <a:bodyPr wrap="square">
            <a:spAutoFit/>
          </a:bodyPr>
          <a:lstStyle/>
          <a:p>
            <a:pPr marL="0" lvl="1">
              <a:lnSpc>
                <a:spcPct val="130000"/>
              </a:lnSpc>
            </a:pPr>
            <a:r>
              <a:rPr lang="zh-CN" altLang="en-US" sz="2000" dirty="0" smtClean="0"/>
              <a:t>为了有效地开发，部署和维护定制应用程序</a:t>
            </a:r>
            <a:r>
              <a:rPr lang="en-US" altLang="zh-CN" sz="2000" dirty="0" smtClean="0"/>
              <a:t>,</a:t>
            </a:r>
            <a:r>
              <a:rPr lang="zh-CN" altLang="en-US" sz="2000" dirty="0" smtClean="0"/>
              <a:t>需要太多的时间和金钱</a:t>
            </a:r>
            <a:endParaRPr lang="en-US" sz="2000" dirty="0" smtClean="0">
              <a:latin typeface="+mn-lt"/>
            </a:endParaRPr>
          </a:p>
        </p:txBody>
      </p:sp>
      <p:sp>
        <p:nvSpPr>
          <p:cNvPr id="15" name="Rectangle 14"/>
          <p:cNvSpPr/>
          <p:nvPr/>
        </p:nvSpPr>
        <p:spPr>
          <a:xfrm>
            <a:off x="6293224" y="1627995"/>
            <a:ext cx="2850776" cy="1258934"/>
          </a:xfrm>
          <a:prstGeom prst="rect">
            <a:avLst/>
          </a:prstGeom>
        </p:spPr>
        <p:txBody>
          <a:bodyPr wrap="square">
            <a:spAutoFit/>
          </a:bodyPr>
          <a:lstStyle/>
          <a:p>
            <a:pPr marL="0" lvl="1">
              <a:lnSpc>
                <a:spcPct val="130000"/>
              </a:lnSpc>
            </a:pPr>
            <a:r>
              <a:rPr lang="zh-CN" altLang="en-US" sz="2000" dirty="0" smtClean="0"/>
              <a:t>确定适当的应用程序是昂贵的。维护来自多个厂商的应用非常麻烦</a:t>
            </a:r>
            <a:endParaRPr lang="en-US" sz="2000" dirty="0" smtClean="0">
              <a:latin typeface="+mn-lt"/>
            </a:endParaRPr>
          </a:p>
        </p:txBody>
      </p:sp>
      <p:pic>
        <p:nvPicPr>
          <p:cNvPr id="16" name="Picture 15" descr="\\eventsql\dvd27\Clip_Installer\DVD_ART\Artwork_Imagery\Photos_for_PPT\Soft-edge_photos\FY07 Brand - People Ready Business\PRB07_NYCSRVR_LIBV_USDV_PG.png"/>
          <p:cNvPicPr>
            <a:picLocks noChangeAspect="1" noChangeArrowheads="1"/>
          </p:cNvPicPr>
          <p:nvPr/>
        </p:nvPicPr>
        <p:blipFill>
          <a:blip r:embed="rId3" cstate="screen"/>
          <a:srcRect/>
          <a:stretch>
            <a:fillRect/>
          </a:stretch>
        </p:blipFill>
        <p:spPr bwMode="auto">
          <a:xfrm>
            <a:off x="2708843" y="1558360"/>
            <a:ext cx="3198898" cy="2417656"/>
          </a:xfrm>
          <a:prstGeom prst="rect">
            <a:avLst/>
          </a:prstGeom>
          <a:noFill/>
        </p:spPr>
      </p:pic>
      <p:sp>
        <p:nvSpPr>
          <p:cNvPr id="17" name="TextBox 16"/>
          <p:cNvSpPr txBox="1"/>
          <p:nvPr/>
        </p:nvSpPr>
        <p:spPr>
          <a:xfrm>
            <a:off x="6709186" y="5486400"/>
            <a:ext cx="1905000" cy="1015663"/>
          </a:xfrm>
          <a:prstGeom prst="rect">
            <a:avLst/>
          </a:prstGeom>
          <a:noFill/>
        </p:spPr>
        <p:txBody>
          <a:bodyPr wrap="square" rtlCol="0">
            <a:spAutoFit/>
          </a:bodyPr>
          <a:lstStyle/>
          <a:p>
            <a:r>
              <a:rPr lang="zh-CN" altLang="en-US" sz="2000" b="1" dirty="0" smtClean="0">
                <a:solidFill>
                  <a:schemeClr val="bg1"/>
                </a:solidFill>
                <a:latin typeface="+mn-lt"/>
              </a:rPr>
              <a:t>难以提供业务流程的投资回报率和差异化</a:t>
            </a:r>
            <a:endParaRPr lang="en-US" sz="1050" dirty="0" smtClean="0">
              <a:solidFill>
                <a:schemeClr val="bg1"/>
              </a:solidFill>
              <a:latin typeface="+mn-lt"/>
            </a:endParaRPr>
          </a:p>
        </p:txBody>
      </p:sp>
      <p:sp>
        <p:nvSpPr>
          <p:cNvPr id="18" name="TextBox 17"/>
          <p:cNvSpPr txBox="1"/>
          <p:nvPr/>
        </p:nvSpPr>
        <p:spPr>
          <a:xfrm>
            <a:off x="196327" y="5486400"/>
            <a:ext cx="1645920" cy="707886"/>
          </a:xfrm>
          <a:prstGeom prst="rect">
            <a:avLst/>
          </a:prstGeom>
          <a:noFill/>
        </p:spPr>
        <p:txBody>
          <a:bodyPr wrap="square" rtlCol="0">
            <a:spAutoFit/>
          </a:bodyPr>
          <a:lstStyle/>
          <a:p>
            <a:pPr algn="ctr"/>
            <a:r>
              <a:rPr lang="zh-CN" altLang="en-US" sz="2000" b="1" dirty="0" smtClean="0">
                <a:solidFill>
                  <a:schemeClr val="bg1"/>
                </a:solidFill>
                <a:latin typeface="+mn-lt"/>
              </a:rPr>
              <a:t>有限的预算和资源</a:t>
            </a:r>
            <a:endParaRPr lang="en-US" sz="1050" dirty="0" smtClean="0">
              <a:solidFill>
                <a:schemeClr val="bg1"/>
              </a:solidFill>
              <a:latin typeface="+mn-lt"/>
            </a:endParaRPr>
          </a:p>
        </p:txBody>
      </p:sp>
      <p:sp>
        <p:nvSpPr>
          <p:cNvPr id="19" name="TextBox 18"/>
          <p:cNvSpPr txBox="1"/>
          <p:nvPr/>
        </p:nvSpPr>
        <p:spPr>
          <a:xfrm>
            <a:off x="2178424" y="5486400"/>
            <a:ext cx="1737360" cy="1015663"/>
          </a:xfrm>
          <a:prstGeom prst="rect">
            <a:avLst/>
          </a:prstGeom>
          <a:noFill/>
        </p:spPr>
        <p:txBody>
          <a:bodyPr wrap="square" rtlCol="0">
            <a:spAutoFit/>
          </a:bodyPr>
          <a:lstStyle/>
          <a:p>
            <a:pPr algn="ctr"/>
            <a:r>
              <a:rPr lang="zh-CN" altLang="en-US" sz="2000" b="1" dirty="0" smtClean="0">
                <a:solidFill>
                  <a:schemeClr val="bg1"/>
                </a:solidFill>
                <a:latin typeface="+mn-lt"/>
              </a:rPr>
              <a:t>在购买和构建应用程序上有太多的问题</a:t>
            </a:r>
            <a:endParaRPr lang="en-US" sz="1050" dirty="0" smtClean="0">
              <a:solidFill>
                <a:schemeClr val="bg1"/>
              </a:solidFill>
              <a:latin typeface="+mn-lt"/>
            </a:endParaRPr>
          </a:p>
        </p:txBody>
      </p:sp>
      <p:sp>
        <p:nvSpPr>
          <p:cNvPr id="20" name="TextBox 19"/>
          <p:cNvSpPr txBox="1"/>
          <p:nvPr/>
        </p:nvSpPr>
        <p:spPr>
          <a:xfrm>
            <a:off x="4412427" y="5486400"/>
            <a:ext cx="1874520" cy="1015663"/>
          </a:xfrm>
          <a:prstGeom prst="rect">
            <a:avLst/>
          </a:prstGeom>
          <a:noFill/>
        </p:spPr>
        <p:txBody>
          <a:bodyPr wrap="square" rtlCol="0">
            <a:spAutoFit/>
          </a:bodyPr>
          <a:lstStyle/>
          <a:p>
            <a:r>
              <a:rPr lang="zh-CN" altLang="en-US" sz="2000" b="1" dirty="0" smtClean="0">
                <a:solidFill>
                  <a:schemeClr val="bg1"/>
                </a:solidFill>
                <a:latin typeface="+mn-lt"/>
              </a:rPr>
              <a:t>不具备快速响应业务改变的能力</a:t>
            </a:r>
            <a:endParaRPr lang="en-US" sz="1050" dirty="0" smtClean="0">
              <a:solidFill>
                <a:schemeClr val="bg1"/>
              </a:solidFill>
              <a:latin typeface="+mn-lt"/>
            </a:endParaRPr>
          </a:p>
        </p:txBody>
      </p:sp>
      <p:sp>
        <p:nvSpPr>
          <p:cNvPr id="12" name="Slide Number Placeholder 11"/>
          <p:cNvSpPr>
            <a:spLocks noGrp="1"/>
          </p:cNvSpPr>
          <p:nvPr>
            <p:ph type="sldNum" sz="quarter" idx="4294967295"/>
          </p:nvPr>
        </p:nvSpPr>
        <p:spPr>
          <a:xfrm>
            <a:off x="8761227" y="6528391"/>
            <a:ext cx="382773" cy="329609"/>
          </a:xfrm>
          <a:prstGeom prst="rect">
            <a:avLst/>
          </a:prstGeom>
        </p:spPr>
        <p:txBody>
          <a:bodyPr/>
          <a:lstStyle/>
          <a:p>
            <a:pPr>
              <a:defRPr/>
            </a:pPr>
            <a:fld id="{1FCEF459-6DC1-4B50-919B-D55BF533E7D2}"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3"/>
          <p:cNvSpPr>
            <a:spLocks noGrp="1"/>
          </p:cNvSpPr>
          <p:nvPr>
            <p:ph sz="half" idx="1"/>
          </p:nvPr>
        </p:nvSpPr>
        <p:spPr>
          <a:xfrm>
            <a:off x="457200" y="1378226"/>
            <a:ext cx="3969026" cy="4747937"/>
          </a:xfrm>
        </p:spPr>
        <p:txBody>
          <a:bodyPr anchor="t"/>
          <a:lstStyle/>
          <a:p>
            <a:pPr marL="0">
              <a:spcBef>
                <a:spcPts val="600"/>
              </a:spcBef>
              <a:spcAft>
                <a:spcPts val="600"/>
              </a:spcAft>
              <a:buNone/>
            </a:pPr>
            <a:r>
              <a:rPr lang="zh-CN" altLang="en-US" sz="2200" b="1" dirty="0" smtClean="0">
                <a:solidFill>
                  <a:schemeClr val="accent6">
                    <a:lumMod val="75000"/>
                  </a:schemeClr>
                </a:solidFill>
              </a:rPr>
              <a:t>通过便捷的报表，可视化的数据挖掘和交互式的分析工具提高用户生产力</a:t>
            </a:r>
            <a:endParaRPr lang="en-US" sz="2200" b="1" dirty="0" smtClean="0">
              <a:solidFill>
                <a:schemeClr val="accent6">
                  <a:lumMod val="75000"/>
                </a:schemeClr>
              </a:solidFill>
            </a:endParaRPr>
          </a:p>
          <a:p>
            <a:pPr>
              <a:spcBef>
                <a:spcPts val="600"/>
              </a:spcBef>
              <a:spcAft>
                <a:spcPts val="600"/>
              </a:spcAft>
            </a:pPr>
            <a:r>
              <a:rPr lang="zh-CN" altLang="en-US" sz="2200" dirty="0" smtClean="0"/>
              <a:t>将分析与工作流相结合提高交互式的智能分析</a:t>
            </a:r>
            <a:endParaRPr lang="en-US" sz="2200" dirty="0" smtClean="0"/>
          </a:p>
          <a:p>
            <a:pPr>
              <a:spcBef>
                <a:spcPts val="600"/>
              </a:spcBef>
              <a:spcAft>
                <a:spcPts val="600"/>
              </a:spcAft>
            </a:pPr>
            <a:r>
              <a:rPr lang="zh-CN" altLang="en-US" sz="2200" dirty="0" smtClean="0"/>
              <a:t>通过组合使用已有微软技术使成本最小化</a:t>
            </a:r>
            <a:endParaRPr lang="en-US" sz="2200" dirty="0" smtClean="0"/>
          </a:p>
          <a:p>
            <a:pPr>
              <a:spcBef>
                <a:spcPts val="600"/>
              </a:spcBef>
              <a:spcAft>
                <a:spcPts val="600"/>
              </a:spcAft>
            </a:pPr>
            <a:r>
              <a:rPr lang="zh-CN" altLang="en-US" sz="2200" dirty="0" smtClean="0"/>
              <a:t>通过常用的桌面工具展现商业智能信息</a:t>
            </a:r>
            <a:endParaRPr lang="en-US" sz="2200" dirty="0" smtClean="0"/>
          </a:p>
          <a:p>
            <a:pPr>
              <a:spcBef>
                <a:spcPts val="600"/>
              </a:spcBef>
              <a:spcAft>
                <a:spcPts val="600"/>
              </a:spcAft>
            </a:pPr>
            <a:r>
              <a:rPr lang="zh-CN" altLang="en-US" sz="2200" dirty="0" smtClean="0"/>
              <a:t>让数据分析变得真正可用</a:t>
            </a:r>
            <a:endParaRPr lang="en-US" sz="2200" dirty="0" smtClean="0"/>
          </a:p>
        </p:txBody>
      </p:sp>
      <p:sp>
        <p:nvSpPr>
          <p:cNvPr id="6" name="Rounded Rectangle 5"/>
          <p:cNvSpPr/>
          <p:nvPr/>
        </p:nvSpPr>
        <p:spPr>
          <a:xfrm>
            <a:off x="4448739" y="5274215"/>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ectangle 6"/>
          <p:cNvSpPr/>
          <p:nvPr/>
        </p:nvSpPr>
        <p:spPr>
          <a:xfrm>
            <a:off x="4625962" y="527991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Extensibility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Microsoft SQL Server/SRS/SAS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Microsoft Excel</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Report Creation Wizard</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Scheduled &amp; Offline Reporting</a:t>
            </a:r>
          </a:p>
        </p:txBody>
      </p:sp>
      <p:sp>
        <p:nvSpPr>
          <p:cNvPr id="8" name="Rectangle 7"/>
          <p:cNvSpPr/>
          <p:nvPr/>
        </p:nvSpPr>
        <p:spPr>
          <a:xfrm>
            <a:off x="6877877" y="5459496"/>
            <a:ext cx="2040836"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Ad Hoc Analytics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Dashboards / KPIs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OLAP</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Predictive / Data Mining</a:t>
            </a:r>
          </a:p>
        </p:txBody>
      </p:sp>
      <p:sp>
        <p:nvSpPr>
          <p:cNvPr id="24" name="Title 17"/>
          <p:cNvSpPr>
            <a:spLocks noGrp="1"/>
          </p:cNvSpPr>
          <p:nvPr>
            <p:ph type="title"/>
          </p:nvPr>
        </p:nvSpPr>
        <p:spPr>
          <a:xfrm>
            <a:off x="1152394" y="251603"/>
            <a:ext cx="7991605" cy="639762"/>
          </a:xfrm>
        </p:spPr>
        <p:txBody>
          <a:bodyPr/>
          <a:lstStyle/>
          <a:p>
            <a:r>
              <a:rPr lang="zh-CN" altLang="en-US" dirty="0" smtClean="0"/>
              <a:t>数据分析服务</a:t>
            </a:r>
            <a:r>
              <a:rPr lang="en-US" dirty="0" smtClean="0"/>
              <a:t/>
            </a:r>
            <a:br>
              <a:rPr lang="en-US" dirty="0" smtClean="0"/>
            </a:br>
            <a:r>
              <a:rPr lang="zh-CN" altLang="en-US" sz="2400" i="1" dirty="0" smtClean="0">
                <a:solidFill>
                  <a:schemeClr val="tx1">
                    <a:lumMod val="50000"/>
                    <a:lumOff val="50000"/>
                  </a:schemeClr>
                </a:solidFill>
              </a:rPr>
              <a:t>确保所有</a:t>
            </a:r>
            <a:r>
              <a:rPr lang="en-US" altLang="zh-CN" sz="2400" i="1" dirty="0" smtClean="0">
                <a:solidFill>
                  <a:schemeClr val="tx1">
                    <a:lumMod val="50000"/>
                    <a:lumOff val="50000"/>
                  </a:schemeClr>
                </a:solidFill>
              </a:rPr>
              <a:t>LOB</a:t>
            </a:r>
            <a:r>
              <a:rPr lang="zh-CN" altLang="en-US" sz="2400" i="1" dirty="0" smtClean="0">
                <a:solidFill>
                  <a:schemeClr val="tx1">
                    <a:lumMod val="50000"/>
                    <a:lumOff val="50000"/>
                  </a:schemeClr>
                </a:solidFill>
              </a:rPr>
              <a:t>应用的数据与</a:t>
            </a:r>
            <a:r>
              <a:rPr lang="en-US" sz="2400" i="1" dirty="0" smtClean="0">
                <a:solidFill>
                  <a:schemeClr val="tx1">
                    <a:lumMod val="50000"/>
                    <a:lumOff val="50000"/>
                  </a:schemeClr>
                </a:solidFill>
              </a:rPr>
              <a:t> </a:t>
            </a:r>
            <a:r>
              <a:rPr lang="zh-CN" altLang="en-US" sz="2400" i="1" dirty="0" smtClean="0">
                <a:solidFill>
                  <a:schemeClr val="tx1">
                    <a:lumMod val="50000"/>
                    <a:lumOff val="50000"/>
                  </a:schemeClr>
                </a:solidFill>
              </a:rPr>
              <a:t>洞察力的一致</a:t>
            </a:r>
            <a:endParaRPr lang="en-US" sz="2400" i="1" dirty="0">
              <a:solidFill>
                <a:schemeClr val="tx1">
                  <a:lumMod val="50000"/>
                  <a:lumOff val="50000"/>
                </a:schemeClr>
              </a:solidFill>
            </a:endParaRPr>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6" name="Pie 25"/>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7" name="Pie 26"/>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8" name="Pie 27"/>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9" name="Pie 28"/>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0" name="Rectangle 29"/>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31" name="Pie 30"/>
            <p:cNvSpPr/>
            <p:nvPr/>
          </p:nvSpPr>
          <p:spPr>
            <a:xfrm rot="10800000">
              <a:off x="3392868" y="754130"/>
              <a:ext cx="5486400" cy="5486400"/>
            </a:xfrm>
            <a:prstGeom prst="pie">
              <a:avLst>
                <a:gd name="adj1" fmla="val 8154466"/>
                <a:gd name="adj2" fmla="val 10784635"/>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32" name="Pie 31"/>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3" name="Pie 32"/>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4" name="Pie 33"/>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5" name="Pie 34"/>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6" name="Pie 35"/>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7" name="Oval 36"/>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pic>
        <p:nvPicPr>
          <p:cNvPr id="44" name="Picture 43"/>
          <p:cNvPicPr>
            <a:picLocks noChangeAspect="1" noChangeArrowheads="1"/>
          </p:cNvPicPr>
          <p:nvPr/>
        </p:nvPicPr>
        <p:blipFill>
          <a:blip r:embed="rId3" cstate="print"/>
          <a:srcRect/>
          <a:stretch>
            <a:fillRect/>
          </a:stretch>
        </p:blipFill>
        <p:spPr bwMode="auto">
          <a:xfrm>
            <a:off x="4319013" y="1499224"/>
            <a:ext cx="4824987" cy="3337819"/>
          </a:xfrm>
          <a:prstGeom prst="rect">
            <a:avLst/>
          </a:prstGeom>
          <a:noFill/>
          <a:ln w="9525">
            <a:noFill/>
            <a:miter lim="800000"/>
            <a:headEnd/>
            <a:tailEnd/>
          </a:ln>
          <a:effectLst>
            <a:softEdge rad="63500"/>
          </a:effectLst>
        </p:spPr>
      </p:pic>
      <p:sp>
        <p:nvSpPr>
          <p:cNvPr id="21" name="Slide Number Placeholder 20"/>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dirty="0" smtClean="0"/>
              <a:t>XRM </a:t>
            </a:r>
            <a:r>
              <a:rPr lang="zh-CN" altLang="en-US" dirty="0" smtClean="0"/>
              <a:t>可视化展示</a:t>
            </a:r>
            <a:r>
              <a:rPr lang="en-US" dirty="0" smtClean="0"/>
              <a:t/>
            </a:r>
            <a:br>
              <a:rPr lang="en-US" dirty="0" smtClean="0"/>
            </a:br>
            <a:r>
              <a:rPr lang="zh-CN" altLang="en-US" sz="2400" i="1" dirty="0" smtClean="0">
                <a:solidFill>
                  <a:schemeClr val="tx1">
                    <a:lumMod val="50000"/>
                    <a:lumOff val="50000"/>
                  </a:schemeClr>
                </a:solidFill>
              </a:rPr>
              <a:t>丰富的仪表板展现灵活的可视化展示能力</a:t>
            </a:r>
            <a:endParaRPr lang="en-US" i="1" dirty="0"/>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6" name="Pie 25"/>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7" name="Pie 26"/>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8" name="Pie 27"/>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9" name="Pie 28"/>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0" name="Rectangle 29"/>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31" name="Pie 30"/>
            <p:cNvSpPr/>
            <p:nvPr/>
          </p:nvSpPr>
          <p:spPr>
            <a:xfrm rot="10800000">
              <a:off x="3392868" y="754130"/>
              <a:ext cx="5486400" cy="5486400"/>
            </a:xfrm>
            <a:prstGeom prst="pie">
              <a:avLst>
                <a:gd name="adj1" fmla="val 8154466"/>
                <a:gd name="adj2" fmla="val 10784635"/>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32" name="Pie 31"/>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3" name="Pie 32"/>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4" name="Pie 33"/>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5" name="Pie 34"/>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6" name="Pie 35"/>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7" name="Oval 36"/>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pic>
        <p:nvPicPr>
          <p:cNvPr id="51" name="Picture 2" descr="C:\Users\kwinderl.NORTHAMERICA\Documents\SnagIt Catalog\USDA FAS\USDA-0057.jpg"/>
          <p:cNvPicPr>
            <a:picLocks noChangeAspect="1" noChangeArrowheads="1"/>
          </p:cNvPicPr>
          <p:nvPr/>
        </p:nvPicPr>
        <p:blipFill>
          <a:blip r:embed="rId3" cstate="screen"/>
          <a:srcRect/>
          <a:stretch>
            <a:fillRect/>
          </a:stretch>
        </p:blipFill>
        <p:spPr bwMode="auto">
          <a:xfrm>
            <a:off x="188844" y="1616765"/>
            <a:ext cx="2834640" cy="2175811"/>
          </a:xfrm>
          <a:prstGeom prst="rect">
            <a:avLst/>
          </a:prstGeom>
          <a:noFill/>
        </p:spPr>
      </p:pic>
      <p:pic>
        <p:nvPicPr>
          <p:cNvPr id="38" name="Picture 3"/>
          <p:cNvPicPr>
            <a:picLocks noChangeArrowheads="1"/>
          </p:cNvPicPr>
          <p:nvPr/>
        </p:nvPicPr>
        <p:blipFill>
          <a:blip r:embed="rId4" cstate="screen"/>
          <a:srcRect/>
          <a:stretch>
            <a:fillRect/>
          </a:stretch>
        </p:blipFill>
        <p:spPr bwMode="auto">
          <a:xfrm>
            <a:off x="185531" y="4283103"/>
            <a:ext cx="2834640" cy="2194560"/>
          </a:xfrm>
          <a:prstGeom prst="rect">
            <a:avLst/>
          </a:prstGeom>
          <a:noFill/>
          <a:ln w="9525">
            <a:noFill/>
            <a:miter lim="800000"/>
            <a:headEnd/>
            <a:tailEnd/>
          </a:ln>
          <a:effectLst/>
        </p:spPr>
      </p:pic>
      <p:pic>
        <p:nvPicPr>
          <p:cNvPr id="39" name="Picture 3"/>
          <p:cNvPicPr>
            <a:picLocks noChangeArrowheads="1"/>
          </p:cNvPicPr>
          <p:nvPr/>
        </p:nvPicPr>
        <p:blipFill>
          <a:blip r:embed="rId5" cstate="screen"/>
          <a:srcRect/>
          <a:stretch>
            <a:fillRect/>
          </a:stretch>
        </p:blipFill>
        <p:spPr bwMode="auto">
          <a:xfrm>
            <a:off x="3140765" y="1603513"/>
            <a:ext cx="2834640" cy="2194560"/>
          </a:xfrm>
          <a:prstGeom prst="rect">
            <a:avLst/>
          </a:prstGeom>
          <a:noFill/>
          <a:ln w="9525">
            <a:noFill/>
            <a:miter lim="800000"/>
            <a:headEnd/>
            <a:tailEnd/>
          </a:ln>
          <a:effectLst/>
        </p:spPr>
      </p:pic>
      <p:pic>
        <p:nvPicPr>
          <p:cNvPr id="40" name="Picture 3"/>
          <p:cNvPicPr>
            <a:picLocks noChangeArrowheads="1"/>
          </p:cNvPicPr>
          <p:nvPr/>
        </p:nvPicPr>
        <p:blipFill>
          <a:blip r:embed="rId6" cstate="screen"/>
          <a:srcRect/>
          <a:stretch>
            <a:fillRect/>
          </a:stretch>
        </p:blipFill>
        <p:spPr bwMode="auto">
          <a:xfrm>
            <a:off x="6109252" y="1590260"/>
            <a:ext cx="2834640" cy="2194560"/>
          </a:xfrm>
          <a:prstGeom prst="rect">
            <a:avLst/>
          </a:prstGeom>
          <a:noFill/>
          <a:ln w="9525">
            <a:noFill/>
            <a:miter lim="800000"/>
            <a:headEnd/>
            <a:tailEnd/>
          </a:ln>
          <a:effectLst/>
        </p:spPr>
      </p:pic>
      <p:pic>
        <p:nvPicPr>
          <p:cNvPr id="41" name="Picture 2"/>
          <p:cNvPicPr>
            <a:picLocks noChangeArrowheads="1"/>
          </p:cNvPicPr>
          <p:nvPr/>
        </p:nvPicPr>
        <p:blipFill>
          <a:blip r:embed="rId7" cstate="screen"/>
          <a:srcRect/>
          <a:stretch>
            <a:fillRect/>
          </a:stretch>
        </p:blipFill>
        <p:spPr bwMode="auto">
          <a:xfrm>
            <a:off x="6095999" y="4269851"/>
            <a:ext cx="2834640" cy="2194560"/>
          </a:xfrm>
          <a:prstGeom prst="rect">
            <a:avLst/>
          </a:prstGeom>
          <a:noFill/>
          <a:ln w="9525">
            <a:noFill/>
            <a:miter lim="800000"/>
            <a:headEnd/>
            <a:tailEnd/>
          </a:ln>
          <a:effectLst/>
        </p:spPr>
      </p:pic>
      <p:pic>
        <p:nvPicPr>
          <p:cNvPr id="42" name="Picture 2"/>
          <p:cNvPicPr>
            <a:picLocks noChangeAspect="1" noChangeArrowheads="1"/>
          </p:cNvPicPr>
          <p:nvPr/>
        </p:nvPicPr>
        <p:blipFill>
          <a:blip r:embed="rId8" cstate="screen"/>
          <a:srcRect/>
          <a:stretch>
            <a:fillRect/>
          </a:stretch>
        </p:blipFill>
        <p:spPr bwMode="auto">
          <a:xfrm>
            <a:off x="3154015" y="4283103"/>
            <a:ext cx="2834640" cy="2191395"/>
          </a:xfrm>
          <a:prstGeom prst="rect">
            <a:avLst/>
          </a:prstGeom>
          <a:noFill/>
          <a:ln w="9525">
            <a:noFill/>
            <a:miter lim="800000"/>
            <a:headEnd/>
            <a:tailEnd/>
          </a:ln>
          <a:effectLst/>
        </p:spPr>
      </p:pic>
      <p:sp>
        <p:nvSpPr>
          <p:cNvPr id="43" name="TextBox 42"/>
          <p:cNvSpPr txBox="1"/>
          <p:nvPr/>
        </p:nvSpPr>
        <p:spPr>
          <a:xfrm>
            <a:off x="185529" y="1285460"/>
            <a:ext cx="2835966"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Citizen’s Issues Dashboard</a:t>
            </a:r>
          </a:p>
        </p:txBody>
      </p:sp>
      <p:sp>
        <p:nvSpPr>
          <p:cNvPr id="44" name="TextBox 43"/>
          <p:cNvSpPr txBox="1"/>
          <p:nvPr/>
        </p:nvSpPr>
        <p:spPr>
          <a:xfrm>
            <a:off x="3140765" y="1265582"/>
            <a:ext cx="2809461"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Recruit Compatibility</a:t>
            </a:r>
          </a:p>
        </p:txBody>
      </p:sp>
      <p:sp>
        <p:nvSpPr>
          <p:cNvPr id="46" name="TextBox 45"/>
          <p:cNvSpPr txBox="1"/>
          <p:nvPr/>
        </p:nvSpPr>
        <p:spPr>
          <a:xfrm>
            <a:off x="6096000" y="1272208"/>
            <a:ext cx="2835965"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Facility At-A-Glance</a:t>
            </a:r>
          </a:p>
        </p:txBody>
      </p:sp>
      <p:sp>
        <p:nvSpPr>
          <p:cNvPr id="47" name="TextBox 46"/>
          <p:cNvSpPr txBox="1"/>
          <p:nvPr/>
        </p:nvSpPr>
        <p:spPr>
          <a:xfrm>
            <a:off x="178905" y="3942522"/>
            <a:ext cx="2816086"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Recruiting Scorecard</a:t>
            </a:r>
          </a:p>
        </p:txBody>
      </p:sp>
      <p:sp>
        <p:nvSpPr>
          <p:cNvPr id="48" name="TextBox 47"/>
          <p:cNvSpPr txBox="1"/>
          <p:nvPr/>
        </p:nvSpPr>
        <p:spPr>
          <a:xfrm>
            <a:off x="3154018" y="3922644"/>
            <a:ext cx="2822712"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Employee At-A-Glance</a:t>
            </a:r>
          </a:p>
        </p:txBody>
      </p:sp>
      <p:sp>
        <p:nvSpPr>
          <p:cNvPr id="49" name="TextBox 48"/>
          <p:cNvSpPr txBox="1"/>
          <p:nvPr/>
        </p:nvSpPr>
        <p:spPr>
          <a:xfrm>
            <a:off x="6089374" y="3916017"/>
            <a:ext cx="2829339"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Asset Dashboard</a:t>
            </a:r>
          </a:p>
        </p:txBody>
      </p:sp>
      <p:sp>
        <p:nvSpPr>
          <p:cNvPr id="50" name="Slide Number Placeholder 49"/>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C:\Users\brianp\AppData\Local\Microsoft\Windows\Temporary Internet Files\Content.Outlook\I2AHGXF9\WF After.jpg"/>
          <p:cNvPicPr>
            <a:picLocks noChangeAspect="1" noChangeArrowheads="1"/>
          </p:cNvPicPr>
          <p:nvPr/>
        </p:nvPicPr>
        <p:blipFill>
          <a:blip r:embed="rId3" cstate="screen"/>
          <a:srcRect/>
          <a:stretch>
            <a:fillRect/>
          </a:stretch>
        </p:blipFill>
        <p:spPr bwMode="auto">
          <a:xfrm>
            <a:off x="4364384" y="1550504"/>
            <a:ext cx="4700104" cy="3525078"/>
          </a:xfrm>
          <a:prstGeom prst="rect">
            <a:avLst/>
          </a:prstGeom>
          <a:ln>
            <a:noFill/>
          </a:ln>
          <a:effectLst>
            <a:outerShdw blurRad="190500" algn="tl" rotWithShape="0">
              <a:srgbClr val="000000">
                <a:alpha val="70000"/>
              </a:srgbClr>
            </a:outerShdw>
          </a:effectLst>
        </p:spPr>
      </p:pic>
      <p:sp>
        <p:nvSpPr>
          <p:cNvPr id="18" name="Title 17"/>
          <p:cNvSpPr>
            <a:spLocks noGrp="1"/>
          </p:cNvSpPr>
          <p:nvPr>
            <p:ph type="title"/>
          </p:nvPr>
        </p:nvSpPr>
        <p:spPr/>
        <p:txBody>
          <a:bodyPr/>
          <a:lstStyle/>
          <a:p>
            <a:r>
              <a:rPr lang="zh-CN" altLang="en-US" dirty="0" smtClean="0"/>
              <a:t>流程自动化服务</a:t>
            </a:r>
            <a:r>
              <a:rPr lang="en-US" dirty="0" smtClean="0"/>
              <a:t/>
            </a:r>
            <a:br>
              <a:rPr lang="en-US" dirty="0" smtClean="0"/>
            </a:br>
            <a:r>
              <a:rPr lang="zh-CN" altLang="en-US" sz="2400" i="1" dirty="0" smtClean="0">
                <a:solidFill>
                  <a:schemeClr val="tx1">
                    <a:lumMod val="50000"/>
                    <a:lumOff val="50000"/>
                  </a:schemeClr>
                </a:solidFill>
              </a:rPr>
              <a:t>自动和谐的</a:t>
            </a:r>
            <a:r>
              <a:rPr lang="en-US" sz="2400" i="1" dirty="0" smtClean="0">
                <a:solidFill>
                  <a:schemeClr val="tx1">
                    <a:lumMod val="50000"/>
                    <a:lumOff val="50000"/>
                  </a:schemeClr>
                </a:solidFill>
              </a:rPr>
              <a:t> line-of-business </a:t>
            </a:r>
            <a:r>
              <a:rPr lang="zh-CN" altLang="en-US" sz="2400" i="1" dirty="0" smtClean="0">
                <a:solidFill>
                  <a:schemeClr val="tx1">
                    <a:lumMod val="50000"/>
                    <a:lumOff val="50000"/>
                  </a:schemeClr>
                </a:solidFill>
              </a:rPr>
              <a:t>应用流程</a:t>
            </a:r>
            <a:endParaRPr lang="en-US" i="1" dirty="0"/>
          </a:p>
        </p:txBody>
      </p:sp>
      <p:sp>
        <p:nvSpPr>
          <p:cNvPr id="19" name="Content Placeholder 18"/>
          <p:cNvSpPr>
            <a:spLocks noGrp="1"/>
          </p:cNvSpPr>
          <p:nvPr>
            <p:ph sz="half" idx="1"/>
          </p:nvPr>
        </p:nvSpPr>
        <p:spPr/>
        <p:txBody>
          <a:bodyPr/>
          <a:lstStyle/>
          <a:p>
            <a:pPr marL="182880" indent="-182880"/>
            <a:endParaRPr lang="en-US" sz="2000" dirty="0" smtClean="0"/>
          </a:p>
          <a:p>
            <a:endParaRPr lang="en-US" sz="2000" dirty="0"/>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22" name="Pie 21"/>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23" name="Pie 22"/>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4" name="Pie 23"/>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5" name="Pie 24"/>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6" name="Rectangle 25"/>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27" name="Pie 26"/>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28" name="Pie 27"/>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9" name="Pie 28"/>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30" name="Pie 29"/>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1" name="Pie 30"/>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32" name="Pie 31"/>
            <p:cNvSpPr/>
            <p:nvPr/>
          </p:nvSpPr>
          <p:spPr>
            <a:xfrm>
              <a:off x="4387870" y="1753851"/>
              <a:ext cx="3474720" cy="3474720"/>
            </a:xfrm>
            <a:prstGeom prst="pie">
              <a:avLst>
                <a:gd name="adj1" fmla="val 0"/>
                <a:gd name="adj2" fmla="val 1079379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33" name="Oval 32"/>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41" name="Rounded Rectangle 40"/>
          <p:cNvSpPr/>
          <p:nvPr/>
        </p:nvSpPr>
        <p:spPr>
          <a:xfrm>
            <a:off x="4448739" y="5274215"/>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2" name="Rectangle 41"/>
          <p:cNvSpPr/>
          <p:nvPr/>
        </p:nvSpPr>
        <p:spPr>
          <a:xfrm>
            <a:off x="4625962" y="527991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Process Automation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Windows Workflow Foundation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Process Modeling &amp; Design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Workflow Wizard</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Workflow Stages</a:t>
            </a:r>
          </a:p>
        </p:txBody>
      </p:sp>
      <p:sp>
        <p:nvSpPr>
          <p:cNvPr id="43" name="Rectangle 42"/>
          <p:cNvSpPr/>
          <p:nvPr/>
        </p:nvSpPr>
        <p:spPr>
          <a:xfrm>
            <a:off x="6877877" y="5459496"/>
            <a:ext cx="2040836"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Workflow Triggers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Workflow Logic</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Workflow Actions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Workflow Tracking</a:t>
            </a:r>
          </a:p>
        </p:txBody>
      </p:sp>
      <p:sp>
        <p:nvSpPr>
          <p:cNvPr id="51" name="Content Placeholder 33"/>
          <p:cNvSpPr txBox="1">
            <a:spLocks/>
          </p:cNvSpPr>
          <p:nvPr/>
        </p:nvSpPr>
        <p:spPr bwMode="auto">
          <a:xfrm>
            <a:off x="457200" y="1378226"/>
            <a:ext cx="3836504" cy="4747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ts val="600"/>
              </a:spcBef>
              <a:spcAft>
                <a:spcPts val="600"/>
              </a:spcAft>
              <a:buClrTx/>
              <a:buSzPct val="85000"/>
              <a:buFont typeface="Wingdings" pitchFamily="2" charset="2"/>
              <a:buNone/>
              <a:tabLst/>
              <a:defRPr/>
            </a:pPr>
            <a:r>
              <a:rPr kumimoji="0" lang="zh-CN" alt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rPr>
              <a:t>优化的流程可提高用户效率是成本降低</a:t>
            </a:r>
            <a:endParaRPr kumimoji="0" 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配置流程模型以适应业务的需要</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可以获得业务流程的最佳实践并付诸实施</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逐步评估并优化业务流程</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t>工作流向导使用户方便的创建工作流</a:t>
            </a:r>
            <a:endParaRPr lang="en-US" sz="2200" dirty="0" smtClean="0">
              <a:latin typeface="+mn-lt"/>
              <a:cs typeface="+mn-cs"/>
            </a:endParaRPr>
          </a:p>
        </p:txBody>
      </p:sp>
      <p:pic>
        <p:nvPicPr>
          <p:cNvPr id="56" name="Rectangle 25"/>
          <p:cNvPicPr>
            <a:picLocks noChangeAspect="1" noChangeArrowheads="1"/>
          </p:cNvPicPr>
          <p:nvPr/>
        </p:nvPicPr>
        <p:blipFill>
          <a:blip r:embed="rId4" cstate="print"/>
          <a:srcRect/>
          <a:stretch>
            <a:fillRect/>
          </a:stretch>
        </p:blipFill>
        <p:spPr bwMode="auto">
          <a:xfrm>
            <a:off x="7426836" y="2839356"/>
            <a:ext cx="1465395" cy="1242314"/>
          </a:xfrm>
          <a:prstGeom prst="rect">
            <a:avLst/>
          </a:prstGeom>
          <a:noFill/>
          <a:ln w="9525">
            <a:noFill/>
            <a:miter lim="800000"/>
            <a:headEnd/>
            <a:tailEnd/>
          </a:ln>
        </p:spPr>
      </p:pic>
      <p:sp>
        <p:nvSpPr>
          <p:cNvPr id="34" name="Slide Number Placeholder 33"/>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Windows Workflow Foundation</a:t>
            </a:r>
            <a:br>
              <a:rPr lang="en-US" dirty="0" smtClean="0"/>
            </a:br>
            <a:r>
              <a:rPr lang="zh-CN" altLang="en-US" sz="2400" i="1" dirty="0" smtClean="0">
                <a:solidFill>
                  <a:schemeClr val="tx1">
                    <a:lumMod val="50000"/>
                    <a:lumOff val="50000"/>
                  </a:schemeClr>
                </a:solidFill>
              </a:rPr>
              <a:t>工作流的基础平台</a:t>
            </a:r>
            <a:endParaRPr lang="en-US" i="1" dirty="0"/>
          </a:p>
        </p:txBody>
      </p:sp>
      <p:pic>
        <p:nvPicPr>
          <p:cNvPr id="35" name="Picture 34" descr="Aa663362_hostingwwf01(en-us,MSDN_10).jpg"/>
          <p:cNvPicPr>
            <a:picLocks noChangeAspect="1"/>
          </p:cNvPicPr>
          <p:nvPr/>
        </p:nvPicPr>
        <p:blipFill>
          <a:blip r:embed="rId3" cstate="print"/>
          <a:stretch>
            <a:fillRect/>
          </a:stretch>
        </p:blipFill>
        <p:spPr>
          <a:xfrm>
            <a:off x="6070476" y="1219199"/>
            <a:ext cx="2861490" cy="5102088"/>
          </a:xfrm>
          <a:prstGeom prst="rect">
            <a:avLst/>
          </a:prstGeom>
          <a:ln>
            <a:noFill/>
          </a:ln>
          <a:effectLst>
            <a:outerShdw blurRad="190500" algn="tl" rotWithShape="0">
              <a:srgbClr val="000000">
                <a:alpha val="70000"/>
              </a:srgbClr>
            </a:outerShdw>
          </a:effectLst>
        </p:spPr>
      </p:pic>
      <p:sp>
        <p:nvSpPr>
          <p:cNvPr id="41" name="Content Placeholder 33"/>
          <p:cNvSpPr txBox="1">
            <a:spLocks/>
          </p:cNvSpPr>
          <p:nvPr/>
        </p:nvSpPr>
        <p:spPr bwMode="auto">
          <a:xfrm>
            <a:off x="457199" y="1378226"/>
            <a:ext cx="4989443" cy="4747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ts val="600"/>
              </a:spcBef>
              <a:spcAft>
                <a:spcPts val="600"/>
              </a:spcAft>
              <a:buClrTx/>
              <a:buSzPct val="85000"/>
              <a:buFont typeface="Wingdings" pitchFamily="2" charset="2"/>
              <a:buNone/>
              <a:tabLst/>
              <a:defRPr/>
            </a:pPr>
            <a:r>
              <a:rPr kumimoji="0" 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rPr>
              <a:t>Windows Workflow Foundation</a:t>
            </a:r>
            <a:r>
              <a:rPr kumimoji="0" lang="en-US" sz="2200" b="1" i="0" u="none" strike="noStrike" kern="1200" cap="none" spc="0" normalizeH="0" noProof="0" dirty="0" smtClean="0">
                <a:ln>
                  <a:noFill/>
                </a:ln>
                <a:solidFill>
                  <a:schemeClr val="accent6">
                    <a:lumMod val="75000"/>
                  </a:schemeClr>
                </a:solidFill>
                <a:effectLst/>
                <a:uLnTx/>
                <a:uFillTx/>
                <a:latin typeface="+mn-lt"/>
                <a:ea typeface="+mn-ea"/>
                <a:cs typeface="+mn-cs"/>
              </a:rPr>
              <a:t> </a:t>
            </a:r>
            <a:r>
              <a:rPr kumimoji="0" lang="zh-CN" altLang="en-US" sz="2200" b="1" i="0" u="none" strike="noStrike" kern="1200" cap="none" spc="0" normalizeH="0" noProof="0" dirty="0" smtClean="0">
                <a:ln>
                  <a:noFill/>
                </a:ln>
                <a:solidFill>
                  <a:schemeClr val="accent6">
                    <a:lumMod val="75000"/>
                  </a:schemeClr>
                </a:solidFill>
                <a:effectLst/>
                <a:uLnTx/>
                <a:uFillTx/>
                <a:latin typeface="+mn-lt"/>
                <a:ea typeface="+mn-ea"/>
                <a:cs typeface="+mn-cs"/>
              </a:rPr>
              <a:t>提供了一个强有力的工作平台以应对自动化任务的要求</a:t>
            </a:r>
            <a:endParaRPr kumimoji="0" lang="en-US" sz="22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作为微软其他产品公共的工作流平台</a:t>
            </a:r>
            <a:r>
              <a:rPr lang="en-US" sz="2200" dirty="0" smtClean="0">
                <a:latin typeface="+mn-lt"/>
                <a:cs typeface="+mn-cs"/>
              </a:rPr>
              <a:t> (</a:t>
            </a:r>
            <a:r>
              <a:rPr lang="zh-CN" altLang="en-US" sz="2200" dirty="0" smtClean="0">
                <a:latin typeface="+mn-lt"/>
                <a:cs typeface="+mn-cs"/>
              </a:rPr>
              <a:t>包括</a:t>
            </a:r>
            <a:r>
              <a:rPr lang="en-US" sz="2200" dirty="0" smtClean="0">
                <a:latin typeface="+mn-lt"/>
                <a:cs typeface="+mn-cs"/>
              </a:rPr>
              <a:t> SharePoint &amp; BizTalk) </a:t>
            </a:r>
            <a:r>
              <a:rPr lang="zh-CN" altLang="en-US" sz="2200" dirty="0" smtClean="0">
                <a:latin typeface="+mn-lt"/>
                <a:cs typeface="+mn-cs"/>
              </a:rPr>
              <a:t>已提高同作流的协同</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为最终用户提供了业务层级的流程定义环境</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r>
              <a:rPr lang="zh-CN" altLang="en-US" sz="2200" dirty="0" smtClean="0">
                <a:latin typeface="+mn-lt"/>
                <a:cs typeface="+mn-cs"/>
              </a:rPr>
              <a:t>为专业用户提供了技术层级的设计环境</a:t>
            </a: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endParaRPr lang="en-US" sz="2200" dirty="0" smtClean="0">
              <a:latin typeface="+mn-lt"/>
              <a:cs typeface="+mn-cs"/>
            </a:endParaRPr>
          </a:p>
          <a:p>
            <a:pPr marL="342900" lvl="0" indent="-342900" eaLnBrk="0" hangingPunct="0">
              <a:spcBef>
                <a:spcPts val="600"/>
              </a:spcBef>
              <a:spcAft>
                <a:spcPts val="600"/>
              </a:spcAft>
              <a:buSzPct val="85000"/>
              <a:buFont typeface="Wingdings" pitchFamily="2" charset="2"/>
              <a:buChar char="§"/>
            </a:pPr>
            <a:endParaRPr lang="en-US" sz="2200" dirty="0" smtClean="0">
              <a:latin typeface="+mn-lt"/>
              <a:cs typeface="+mn-cs"/>
            </a:endParaRPr>
          </a:p>
        </p:txBody>
      </p:sp>
      <p:sp>
        <p:nvSpPr>
          <p:cNvPr id="6" name="Slide Number Placeholder 5"/>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43</a:t>
            </a:fld>
            <a:endParaRPr lang="en-US"/>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8" name="Pie 7"/>
            <p:cNvSpPr/>
            <p:nvPr/>
          </p:nvSpPr>
          <p:spPr>
            <a:xfrm>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9" name="Pie 8"/>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0" name="Pie 9"/>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1" name="Pie 10"/>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2" name="Rectangle 11"/>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3" name="Pie 12"/>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4" name="Pie 13"/>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5" name="Pie 14"/>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6" name="Pie 15"/>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7" name="Pie 16"/>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9" name="Pie 18"/>
            <p:cNvSpPr/>
            <p:nvPr/>
          </p:nvSpPr>
          <p:spPr>
            <a:xfrm>
              <a:off x="4387870" y="1753851"/>
              <a:ext cx="3474720" cy="3474720"/>
            </a:xfrm>
            <a:prstGeom prst="pie">
              <a:avLst>
                <a:gd name="adj1" fmla="val 0"/>
                <a:gd name="adj2" fmla="val 1079379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20" name="Oval 19"/>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平台扩展服务</a:t>
            </a:r>
            <a:r>
              <a:rPr lang="en-US" dirty="0" smtClean="0"/>
              <a:t/>
            </a:r>
            <a:br>
              <a:rPr lang="en-US" dirty="0" smtClean="0"/>
            </a:br>
            <a:r>
              <a:rPr lang="zh-CN" altLang="en-US" sz="2400" i="1" dirty="0" smtClean="0">
                <a:solidFill>
                  <a:schemeClr val="tx1">
                    <a:lumMod val="50000"/>
                    <a:lumOff val="50000"/>
                  </a:schemeClr>
                </a:solidFill>
              </a:rPr>
              <a:t>使 </a:t>
            </a:r>
            <a:r>
              <a:rPr lang="en-US" altLang="zh-CN" sz="2400" i="1" dirty="0" smtClean="0">
                <a:solidFill>
                  <a:schemeClr val="tx1">
                    <a:lumMod val="50000"/>
                    <a:lumOff val="50000"/>
                  </a:schemeClr>
                </a:solidFill>
              </a:rPr>
              <a:t>IT</a:t>
            </a:r>
            <a:r>
              <a:rPr lang="zh-CN" altLang="en-US" sz="2400" i="1" dirty="0" smtClean="0">
                <a:solidFill>
                  <a:schemeClr val="tx1">
                    <a:lumMod val="50000"/>
                    <a:lumOff val="50000"/>
                  </a:schemeClr>
                </a:solidFill>
              </a:rPr>
              <a:t>支撑多种不同商业需求</a:t>
            </a:r>
            <a:endParaRPr lang="en-US" dirty="0"/>
          </a:p>
        </p:txBody>
      </p:sp>
      <p:sp>
        <p:nvSpPr>
          <p:cNvPr id="6" name="Content Placeholder 33"/>
          <p:cNvSpPr>
            <a:spLocks noGrp="1"/>
          </p:cNvSpPr>
          <p:nvPr>
            <p:ph sz="half" idx="1"/>
          </p:nvPr>
        </p:nvSpPr>
        <p:spPr>
          <a:xfrm>
            <a:off x="457200" y="1378226"/>
            <a:ext cx="3650974" cy="4747937"/>
          </a:xfrm>
        </p:spPr>
        <p:txBody>
          <a:bodyPr anchor="t"/>
          <a:lstStyle/>
          <a:p>
            <a:pPr marL="0">
              <a:spcBef>
                <a:spcPts val="600"/>
              </a:spcBef>
              <a:spcAft>
                <a:spcPts val="600"/>
              </a:spcAft>
              <a:buNone/>
            </a:pPr>
            <a:r>
              <a:rPr lang="zh-CN" altLang="en-US" sz="2200" b="1" dirty="0" smtClean="0">
                <a:solidFill>
                  <a:schemeClr val="accent6">
                    <a:lumMod val="75000"/>
                  </a:schemeClr>
                </a:solidFill>
              </a:rPr>
              <a:t>针对各种商业应用的独特需求快速便捷的进行系统扩展</a:t>
            </a:r>
            <a:endParaRPr lang="en-US" sz="2200" b="1" dirty="0" smtClean="0">
              <a:solidFill>
                <a:schemeClr val="accent6">
                  <a:lumMod val="75000"/>
                </a:schemeClr>
              </a:solidFill>
            </a:endParaRPr>
          </a:p>
          <a:p>
            <a:pPr>
              <a:spcBef>
                <a:spcPts val="600"/>
              </a:spcBef>
              <a:spcAft>
                <a:spcPts val="600"/>
              </a:spcAft>
            </a:pPr>
            <a:r>
              <a:rPr lang="zh-CN" altLang="en-US" sz="2200" dirty="0" smtClean="0"/>
              <a:t>可扩展特性贯通整个系统框架</a:t>
            </a:r>
            <a:endParaRPr lang="en-US" sz="2200" dirty="0" smtClean="0"/>
          </a:p>
          <a:p>
            <a:pPr>
              <a:spcBef>
                <a:spcPts val="600"/>
              </a:spcBef>
              <a:spcAft>
                <a:spcPts val="600"/>
              </a:spcAft>
            </a:pPr>
            <a:r>
              <a:rPr lang="zh-CN" altLang="en-US" sz="2200" dirty="0" smtClean="0"/>
              <a:t>运用常用的开发工具和技术资源</a:t>
            </a:r>
            <a:endParaRPr lang="en-US" sz="2200" dirty="0" smtClean="0"/>
          </a:p>
          <a:p>
            <a:pPr>
              <a:spcBef>
                <a:spcPts val="600"/>
              </a:spcBef>
              <a:spcAft>
                <a:spcPts val="600"/>
              </a:spcAft>
            </a:pPr>
            <a:r>
              <a:rPr lang="zh-CN" altLang="en-US" sz="2200" dirty="0" smtClean="0"/>
              <a:t>高可复用性</a:t>
            </a:r>
            <a:endParaRPr lang="en-US" sz="2200" dirty="0" smtClean="0"/>
          </a:p>
          <a:p>
            <a:pPr>
              <a:spcBef>
                <a:spcPts val="600"/>
              </a:spcBef>
              <a:spcAft>
                <a:spcPts val="600"/>
              </a:spcAft>
            </a:pPr>
            <a:r>
              <a:rPr lang="zh-CN" altLang="en-US" sz="2200" dirty="0" smtClean="0"/>
              <a:t>通过注册工具便捷的进行特性的添加并可平滑升级</a:t>
            </a:r>
            <a:endParaRPr lang="en-US" sz="2200" dirty="0" smtClean="0"/>
          </a:p>
        </p:txBody>
      </p:sp>
      <p:sp>
        <p:nvSpPr>
          <p:cNvPr id="7" name="Rounded Rectangle 6"/>
          <p:cNvSpPr/>
          <p:nvPr/>
        </p:nvSpPr>
        <p:spPr>
          <a:xfrm>
            <a:off x="4448739" y="5274215"/>
            <a:ext cx="4488874" cy="1060451"/>
          </a:xfrm>
          <a:prstGeom prst="roundRect">
            <a:avLst/>
          </a:prstGeom>
          <a:gradFill flip="none" rotWithShape="1">
            <a:gsLst>
              <a:gs pos="0">
                <a:schemeClr val="accent6">
                  <a:lumMod val="75000"/>
                </a:schemeClr>
              </a:gs>
              <a:gs pos="100000">
                <a:schemeClr val="accent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p:nvSpPr>
        <p:spPr>
          <a:xfrm>
            <a:off x="4625962" y="527991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Calibri" pitchFamily="34" charset="0"/>
              </a:rPr>
              <a:t>Extensibility Components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Visual Studio Integration</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.NET Assemblies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ASP.NET custom forms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Client-side Jscript / ISV Add-ins</a:t>
            </a:r>
          </a:p>
        </p:txBody>
      </p:sp>
      <p:sp>
        <p:nvSpPr>
          <p:cNvPr id="9" name="Rectangle 8"/>
          <p:cNvSpPr/>
          <p:nvPr/>
        </p:nvSpPr>
        <p:spPr>
          <a:xfrm>
            <a:off x="6811617" y="5459496"/>
            <a:ext cx="2098954"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Server / Offline SDK</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Custom Workflow Actions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Event Framework / Plug-ins</a:t>
            </a:r>
          </a:p>
          <a:p>
            <a:pPr marL="171450" indent="-171450" fontAlgn="auto">
              <a:spcBef>
                <a:spcPts val="0"/>
              </a:spcBef>
              <a:spcAft>
                <a:spcPts val="0"/>
              </a:spcAft>
              <a:buClr>
                <a:schemeClr val="bg1"/>
              </a:buClr>
              <a:buFont typeface="Wingdings" pitchFamily="2" charset="2"/>
              <a:buChar char="§"/>
              <a:defRPr/>
            </a:pPr>
            <a:r>
              <a:rPr lang="en-US" sz="1200" dirty="0" smtClean="0">
                <a:solidFill>
                  <a:schemeClr val="bg1"/>
                </a:solidFill>
                <a:latin typeface="Calibri" pitchFamily="34" charset="0"/>
              </a:rPr>
              <a:t>Dynamic Registration</a:t>
            </a:r>
          </a:p>
        </p:txBody>
      </p:sp>
      <p:grpSp>
        <p:nvGrpSpPr>
          <p:cNvPr id="3" name="Group 20"/>
          <p:cNvGrpSpPr/>
          <p:nvPr/>
        </p:nvGrpSpPr>
        <p:grpSpPr>
          <a:xfrm>
            <a:off x="122005" y="127393"/>
            <a:ext cx="920981" cy="901305"/>
            <a:chOff x="3379557" y="741758"/>
            <a:chExt cx="5499712" cy="5498772"/>
          </a:xfrm>
          <a:solidFill>
            <a:schemeClr val="bg1">
              <a:lumMod val="85000"/>
            </a:schemeClr>
          </a:solidFill>
        </p:grpSpPr>
        <p:sp>
          <p:nvSpPr>
            <p:cNvPr id="13" name="Pie 12"/>
            <p:cNvSpPr/>
            <p:nvPr/>
          </p:nvSpPr>
          <p:spPr>
            <a:xfrm>
              <a:off x="3379557" y="741758"/>
              <a:ext cx="5486400" cy="5486400"/>
            </a:xfrm>
            <a:prstGeom prst="pie">
              <a:avLst>
                <a:gd name="adj1" fmla="val 8154466"/>
                <a:gd name="adj2" fmla="val 1078463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14" name="Pie 13"/>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5" name="Pie 14"/>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6" name="Pie 15"/>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7" name="Rectangle 16"/>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8" name="Pie 17"/>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9" name="Pie 18"/>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0" name="Pie 19"/>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21" name="Pie 20"/>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2" name="Pie 21"/>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3" name="Pie 22"/>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24" name="Oval 23"/>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pic>
        <p:nvPicPr>
          <p:cNvPr id="26" name="Picture 2" descr="C:\Documents and Settings\Brian\Desktop\PIC7CFF.tmp.jpg"/>
          <p:cNvPicPr>
            <a:picLocks noChangeAspect="1" noChangeArrowheads="1"/>
          </p:cNvPicPr>
          <p:nvPr/>
        </p:nvPicPr>
        <p:blipFill>
          <a:blip r:embed="rId3" cstate="screen"/>
          <a:srcRect/>
          <a:stretch>
            <a:fillRect/>
          </a:stretch>
        </p:blipFill>
        <p:spPr bwMode="auto">
          <a:xfrm>
            <a:off x="4143512" y="1484243"/>
            <a:ext cx="4814957" cy="3611218"/>
          </a:xfrm>
          <a:prstGeom prst="rect">
            <a:avLst/>
          </a:prstGeom>
          <a:noFill/>
        </p:spPr>
      </p:pic>
      <p:sp>
        <p:nvSpPr>
          <p:cNvPr id="25" name="Slide Number Placeholder 24"/>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事件消息管道</a:t>
            </a:r>
            <a:r>
              <a:rPr lang="en-US" dirty="0" smtClean="0"/>
              <a:t/>
            </a:r>
            <a:br>
              <a:rPr lang="en-US" dirty="0" smtClean="0"/>
            </a:br>
            <a:r>
              <a:rPr lang="zh-CN" altLang="en-US" sz="2400" i="1" dirty="0" smtClean="0">
                <a:solidFill>
                  <a:schemeClr val="tx1">
                    <a:lumMod val="50000"/>
                    <a:lumOff val="50000"/>
                  </a:schemeClr>
                </a:solidFill>
              </a:rPr>
              <a:t>同时支持在线和离线模式</a:t>
            </a:r>
            <a:endParaRPr lang="en-US" i="1" dirty="0">
              <a:solidFill>
                <a:schemeClr val="tx1">
                  <a:lumMod val="50000"/>
                  <a:lumOff val="50000"/>
                </a:schemeClr>
              </a:solidFill>
            </a:endParaRPr>
          </a:p>
        </p:txBody>
      </p:sp>
      <p:pic>
        <p:nvPicPr>
          <p:cNvPr id="9" name="Picture 2"/>
          <p:cNvPicPr>
            <a:picLocks noChangeAspect="1" noChangeArrowheads="1"/>
          </p:cNvPicPr>
          <p:nvPr/>
        </p:nvPicPr>
        <p:blipFill>
          <a:blip r:embed="rId3" cstate="print"/>
          <a:srcRect/>
          <a:stretch>
            <a:fillRect/>
          </a:stretch>
        </p:blipFill>
        <p:spPr bwMode="auto">
          <a:xfrm>
            <a:off x="3922644" y="2637181"/>
            <a:ext cx="5049078" cy="3831191"/>
          </a:xfrm>
          <a:prstGeom prst="rect">
            <a:avLst/>
          </a:prstGeom>
          <a:noFill/>
          <a:ln w="9525">
            <a:noFill/>
            <a:miter lim="800000"/>
            <a:headEnd/>
            <a:tailEnd/>
          </a:ln>
          <a:effectLst/>
        </p:spPr>
      </p:pic>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11" name="Pie 10"/>
            <p:cNvSpPr/>
            <p:nvPr/>
          </p:nvSpPr>
          <p:spPr>
            <a:xfrm>
              <a:off x="3379557" y="741758"/>
              <a:ext cx="5486400" cy="5486400"/>
            </a:xfrm>
            <a:prstGeom prst="pie">
              <a:avLst>
                <a:gd name="adj1" fmla="val 8154466"/>
                <a:gd name="adj2" fmla="val 1078463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12" name="Pie 11"/>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3" name="Pie 12"/>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4" name="Pie 13"/>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5" name="Rectangle 14"/>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6" name="Pie 15"/>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7" name="Pie 16"/>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8" name="Pie 17"/>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9" name="Pie 18"/>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0" name="Pie 19"/>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1" name="Pie 20"/>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22" name="Oval 21"/>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4" name="Rectangle 23"/>
          <p:cNvSpPr/>
          <p:nvPr/>
        </p:nvSpPr>
        <p:spPr>
          <a:xfrm>
            <a:off x="483705" y="1438654"/>
            <a:ext cx="8249478" cy="923330"/>
          </a:xfrm>
          <a:prstGeom prst="rect">
            <a:avLst/>
          </a:prstGeom>
        </p:spPr>
        <p:txBody>
          <a:bodyPr wrap="square">
            <a:spAutoFit/>
          </a:bodyPr>
          <a:lstStyle/>
          <a:p>
            <a:r>
              <a:rPr lang="en-US" b="1" dirty="0" smtClean="0">
                <a:solidFill>
                  <a:schemeClr val="accent6">
                    <a:lumMod val="75000"/>
                  </a:schemeClr>
                </a:solidFill>
              </a:rPr>
              <a:t>Plug-ins </a:t>
            </a:r>
            <a:r>
              <a:rPr lang="zh-CN" altLang="en-US" b="1" dirty="0" smtClean="0">
                <a:solidFill>
                  <a:schemeClr val="accent6">
                    <a:lumMod val="75000"/>
                  </a:schemeClr>
                </a:solidFill>
              </a:rPr>
              <a:t>插件是一个典型的例子，说明了如何使得开发人员可以更加关注业务应用的开发，并插件可在不同的</a:t>
            </a:r>
            <a:r>
              <a:rPr lang="en-US" altLang="zh-CN" b="1" dirty="0" smtClean="0">
                <a:solidFill>
                  <a:schemeClr val="accent6">
                    <a:lumMod val="75000"/>
                  </a:schemeClr>
                </a:solidFill>
              </a:rPr>
              <a:t>XRM</a:t>
            </a:r>
            <a:r>
              <a:rPr lang="zh-CN" altLang="en-US" b="1" dirty="0" smtClean="0">
                <a:solidFill>
                  <a:schemeClr val="accent6">
                    <a:lumMod val="75000"/>
                  </a:schemeClr>
                </a:solidFill>
              </a:rPr>
              <a:t>应用中复用，且同时支持在线和离线模式并可平滑升级。</a:t>
            </a:r>
            <a:endParaRPr lang="en-US" b="1" dirty="0" smtClean="0">
              <a:solidFill>
                <a:schemeClr val="accent6">
                  <a:lumMod val="75000"/>
                </a:schemeClr>
              </a:solidFill>
            </a:endParaRPr>
          </a:p>
        </p:txBody>
      </p:sp>
      <p:sp>
        <p:nvSpPr>
          <p:cNvPr id="7" name="Content Placeholder 6"/>
          <p:cNvSpPr>
            <a:spLocks noGrp="1"/>
          </p:cNvSpPr>
          <p:nvPr>
            <p:ph sz="half" idx="1"/>
          </p:nvPr>
        </p:nvSpPr>
        <p:spPr>
          <a:xfrm>
            <a:off x="470452" y="2610678"/>
            <a:ext cx="3743739" cy="3541989"/>
          </a:xfrm>
        </p:spPr>
        <p:txBody>
          <a:bodyPr/>
          <a:lstStyle/>
          <a:p>
            <a:r>
              <a:rPr lang="zh-CN" altLang="en-US" sz="2200" dirty="0" smtClean="0"/>
              <a:t>允许系统嵌入额外的业务逻辑</a:t>
            </a:r>
            <a:endParaRPr lang="en-US" sz="2200" dirty="0" smtClean="0"/>
          </a:p>
          <a:p>
            <a:r>
              <a:rPr lang="zh-CN" altLang="en-US" sz="2200" dirty="0" smtClean="0"/>
              <a:t>插件在事件消息管道范围内运行</a:t>
            </a:r>
            <a:endParaRPr lang="en-US" sz="2200" dirty="0" smtClean="0"/>
          </a:p>
          <a:p>
            <a:r>
              <a:rPr lang="en-US" sz="2200" dirty="0" smtClean="0"/>
              <a:t>Plug-Ins </a:t>
            </a:r>
            <a:r>
              <a:rPr lang="zh-CN" altLang="en-US" sz="2200" dirty="0" smtClean="0"/>
              <a:t>同时支持在线和离线模式保证两种状态系统行为一致</a:t>
            </a:r>
            <a:endParaRPr lang="en-US" sz="2200" dirty="0" smtClean="0"/>
          </a:p>
          <a:p>
            <a:r>
              <a:rPr lang="zh-CN" altLang="en-US" sz="2200" dirty="0" smtClean="0"/>
              <a:t>实时的进行插件的注册</a:t>
            </a:r>
            <a:endParaRPr lang="en-US" sz="2200" dirty="0" smtClean="0"/>
          </a:p>
          <a:p>
            <a:endParaRPr lang="en-US" sz="2200" dirty="0"/>
          </a:p>
        </p:txBody>
      </p:sp>
      <p:sp>
        <p:nvSpPr>
          <p:cNvPr id="23" name="Slide Number Placeholder 22"/>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3" cstate="screen"/>
          <a:srcRect/>
          <a:stretch>
            <a:fillRect/>
          </a:stretch>
        </p:blipFill>
        <p:spPr bwMode="auto">
          <a:xfrm>
            <a:off x="4028661" y="3485323"/>
            <a:ext cx="3962399" cy="297179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zh-CN" altLang="en-US" dirty="0" smtClean="0"/>
              <a:t>扩展性光谱图</a:t>
            </a:r>
            <a:r>
              <a:rPr lang="en-US" dirty="0" smtClean="0"/>
              <a:t/>
            </a:r>
            <a:br>
              <a:rPr lang="en-US" dirty="0" smtClean="0"/>
            </a:br>
            <a:r>
              <a:rPr lang="zh-CN" altLang="en-US" sz="2400" i="1" dirty="0" smtClean="0">
                <a:solidFill>
                  <a:schemeClr val="tx1">
                    <a:lumMod val="50000"/>
                    <a:lumOff val="50000"/>
                  </a:schemeClr>
                </a:solidFill>
              </a:rPr>
              <a:t>扩展各种</a:t>
            </a:r>
            <a:r>
              <a:rPr lang="en-US" altLang="zh-CN" sz="2400" i="1" dirty="0" smtClean="0">
                <a:solidFill>
                  <a:schemeClr val="tx1">
                    <a:lumMod val="50000"/>
                    <a:lumOff val="50000"/>
                  </a:schemeClr>
                </a:solidFill>
              </a:rPr>
              <a:t>XRM</a:t>
            </a:r>
            <a:r>
              <a:rPr lang="zh-CN" altLang="en-US" sz="2400" i="1" dirty="0" smtClean="0">
                <a:solidFill>
                  <a:schemeClr val="tx1">
                    <a:lumMod val="50000"/>
                    <a:lumOff val="50000"/>
                  </a:schemeClr>
                </a:solidFill>
              </a:rPr>
              <a:t>应用来满足独特的需求</a:t>
            </a:r>
            <a:endParaRPr lang="en-US" i="1" dirty="0"/>
          </a:p>
        </p:txBody>
      </p:sp>
      <p:graphicFrame>
        <p:nvGraphicFramePr>
          <p:cNvPr id="3" name="Table 2"/>
          <p:cNvGraphicFramePr>
            <a:graphicFrameLocks noGrp="1"/>
          </p:cNvGraphicFramePr>
          <p:nvPr/>
        </p:nvGraphicFramePr>
        <p:xfrm>
          <a:off x="492512" y="1356773"/>
          <a:ext cx="8229600" cy="1950720"/>
        </p:xfrm>
        <a:graphic>
          <a:graphicData uri="http://schemas.openxmlformats.org/drawingml/2006/table">
            <a:tbl>
              <a:tblPr firstRow="1" bandRow="1">
                <a:tableStyleId>{AF606853-7671-496A-8E4F-DF71F8EC918B}</a:tableStyleId>
              </a:tblPr>
              <a:tblGrid>
                <a:gridCol w="1543050"/>
                <a:gridCol w="2228850"/>
                <a:gridCol w="2228850"/>
                <a:gridCol w="2228850"/>
              </a:tblGrid>
              <a:tr h="151383">
                <a:tc>
                  <a:txBody>
                    <a:bodyPr/>
                    <a:lstStyle/>
                    <a:p>
                      <a:endParaRPr lang="en-US" sz="1800" b="1" dirty="0">
                        <a:latin typeface="+mn-lt"/>
                      </a:endParaRPr>
                    </a:p>
                  </a:txBody>
                  <a:tcPr marL="57150" marR="57150" marT="38100" marB="38100"/>
                </a:tc>
                <a:tc>
                  <a:txBody>
                    <a:bodyPr/>
                    <a:lstStyle/>
                    <a:p>
                      <a:pPr algn="ctr"/>
                      <a:r>
                        <a:rPr lang="zh-CN" altLang="en-US" sz="1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简单</a:t>
                      </a:r>
                      <a:endParaRPr lang="en-US" sz="1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txBody>
                  <a:tcPr marL="57150" marR="57150" marT="38100" marB="38100" anchor="ctr"/>
                </a:tc>
                <a:tc>
                  <a:txBody>
                    <a:bodyPr/>
                    <a:lstStyle/>
                    <a:p>
                      <a:pPr algn="ctr"/>
                      <a:r>
                        <a:rPr lang="zh-CN" altLang="en-US" sz="1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普通</a:t>
                      </a:r>
                      <a:endParaRPr lang="en-US" sz="1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txBody>
                  <a:tcPr marL="57150" marR="57150" marT="38100" marB="38100" anchor="ctr"/>
                </a:tc>
                <a:tc>
                  <a:txBody>
                    <a:bodyPr/>
                    <a:lstStyle/>
                    <a:p>
                      <a:pPr algn="ctr"/>
                      <a:r>
                        <a:rPr lang="zh-CN" altLang="en-US" sz="1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复杂</a:t>
                      </a:r>
                      <a:endParaRPr lang="en-US" sz="1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txBody>
                  <a:tcPr marL="57150" marR="57150" marT="38100" marB="38100" anchor="ctr"/>
                </a:tc>
              </a:tr>
              <a:tr h="239025">
                <a:tc>
                  <a:txBody>
                    <a:bodyPr/>
                    <a:lstStyle/>
                    <a:p>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设置</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个人设置</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系统设置</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安全设置</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r>
              <a:tr h="278863">
                <a:tc>
                  <a:txBody>
                    <a:bodyPr/>
                    <a:lstStyle/>
                    <a:p>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数据</a:t>
                      </a:r>
                      <a:endParaRPr lang="en-US" sz="1600" b="1"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实体属性</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实体，关系</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跨数据库</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r>
              <a:tr h="239025">
                <a:tc>
                  <a:txBody>
                    <a:bodyPr/>
                    <a:lstStyle/>
                    <a:p>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流程</a:t>
                      </a:r>
                      <a:endParaRPr lang="en-US" sz="1600" b="1"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工作流</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cap="none" spc="0" dirty="0" smtClean="0">
                          <a:ln w="10160">
                            <a:solidFill>
                              <a:schemeClr val="accent1">
                                <a:lumMod val="20000"/>
                                <a:lumOff val="80000"/>
                              </a:schemeClr>
                            </a:solidFill>
                            <a:prstDash val="solid"/>
                          </a:ln>
                          <a:effectLst>
                            <a:outerShdw blurRad="38100" dist="32000" dir="5400000" algn="tl">
                              <a:srgbClr val="000000">
                                <a:alpha val="30000"/>
                              </a:srgbClr>
                            </a:outerShdw>
                          </a:effectLst>
                          <a:latin typeface="+mn-lt"/>
                        </a:rPr>
                        <a:t>.NET </a:t>
                      </a:r>
                      <a:r>
                        <a:rPr lang="zh-CN" altLang="en-US" sz="1600" cap="none" spc="0" dirty="0" smtClean="0">
                          <a:ln w="10160">
                            <a:solidFill>
                              <a:schemeClr val="accent1">
                                <a:lumMod val="20000"/>
                                <a:lumOff val="80000"/>
                              </a:schemeClr>
                            </a:solidFill>
                            <a:prstDash val="solid"/>
                          </a:ln>
                          <a:effectLst>
                            <a:outerShdw blurRad="38100" dist="32000" dir="5400000" algn="tl">
                              <a:srgbClr val="000000">
                                <a:alpha val="30000"/>
                              </a:srgbClr>
                            </a:outerShdw>
                          </a:effectLst>
                          <a:latin typeface="+mn-lt"/>
                        </a:rPr>
                        <a:t>程序集</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cap="none" spc="0" dirty="0" smtClean="0">
                          <a:ln w="10160">
                            <a:solidFill>
                              <a:schemeClr val="accent1">
                                <a:lumMod val="20000"/>
                                <a:lumOff val="80000"/>
                              </a:schemeClr>
                            </a:solidFill>
                            <a:prstDash val="solid"/>
                          </a:ln>
                          <a:effectLst>
                            <a:outerShdw blurRad="38100" dist="32000" dir="5400000" algn="tl">
                              <a:srgbClr val="000000">
                                <a:alpha val="30000"/>
                              </a:srgbClr>
                            </a:outerShdw>
                          </a:effectLst>
                          <a:latin typeface="+mn-lt"/>
                        </a:rPr>
                        <a:t>SDK, Plug-Ins</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r>
              <a:tr h="278863">
                <a:tc>
                  <a:txBody>
                    <a:bodyPr/>
                    <a:lstStyle/>
                    <a:p>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界面</a:t>
                      </a:r>
                      <a:endParaRPr lang="en-US" sz="1600" b="1"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lnSpc>
                          <a:spcPct val="100000"/>
                        </a:lnSpc>
                        <a:spcBef>
                          <a:spcPct val="0"/>
                        </a:spcBef>
                        <a:defRPr/>
                      </a:pP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表单，视图</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zh-CN" altLang="en-US" sz="1600" cap="none" spc="0" dirty="0" smtClean="0">
                          <a:ln w="10160">
                            <a:solidFill>
                              <a:schemeClr val="accent1">
                                <a:lumMod val="20000"/>
                                <a:lumOff val="80000"/>
                              </a:schemeClr>
                            </a:solidFill>
                            <a:prstDash val="solid"/>
                          </a:ln>
                          <a:effectLst>
                            <a:outerShdw blurRad="38100" dist="32000" dir="5400000" algn="tl">
                              <a:srgbClr val="000000">
                                <a:alpha val="30000"/>
                              </a:srgbClr>
                            </a:outerShdw>
                          </a:effectLst>
                          <a:latin typeface="+mn-lt"/>
                        </a:rPr>
                        <a:t>导航，报表</a:t>
                      </a:r>
                      <a:endParaRPr lang="en-US" sz="12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客户端脚本，控件</a:t>
                      </a:r>
                      <a:endParaRPr lang="en-US" sz="12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r>
              <a:tr h="239025">
                <a:tc>
                  <a:txBody>
                    <a:bodyPr/>
                    <a:lstStyle/>
                    <a:p>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集成</a:t>
                      </a:r>
                      <a:endParaRPr lang="en-US" sz="1600" b="1"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algn="ctr"/>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数据导入，导出</a:t>
                      </a:r>
                      <a:endParaRPr lang="en-US" sz="1600" b="0" cap="none" spc="0" dirty="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zh-CN" altLang="en-US" sz="1600" b="0" cap="none" spc="0" dirty="0" smtClean="0">
                          <a:ln w="10160">
                            <a:solidFill>
                              <a:schemeClr val="accent1">
                                <a:lumMod val="20000"/>
                                <a:lumOff val="80000"/>
                              </a:schemeClr>
                            </a:solidFill>
                            <a:prstDash val="solid"/>
                          </a:ln>
                          <a:solidFill>
                            <a:schemeClr val="lt1"/>
                          </a:solidFill>
                          <a:effectLst>
                            <a:outerShdw blurRad="38100" dist="32000" dir="5400000" algn="tl">
                              <a:srgbClr val="000000">
                                <a:alpha val="30000"/>
                              </a:srgbClr>
                            </a:outerShdw>
                          </a:effectLst>
                          <a:latin typeface="+mn-lt"/>
                        </a:rPr>
                        <a:t>单向</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zh-CN" alt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rPr>
                        <a:t>双向</a:t>
                      </a:r>
                      <a:endParaRPr lang="en-US" sz="1600" b="0" cap="none" spc="0" dirty="0" smtClean="0">
                        <a:ln w="10160">
                          <a:solidFill>
                            <a:schemeClr val="accent1">
                              <a:lumMod val="20000"/>
                              <a:lumOff val="80000"/>
                            </a:schemeClr>
                          </a:solidFill>
                          <a:prstDash val="solid"/>
                        </a:ln>
                        <a:solidFill>
                          <a:srgbClr val="FFFFFF"/>
                        </a:solidFill>
                        <a:effectLst>
                          <a:outerShdw blurRad="38100" dist="32000" dir="5400000" algn="tl">
                            <a:srgbClr val="000000">
                              <a:alpha val="30000"/>
                            </a:srgbClr>
                          </a:outerShdw>
                        </a:effectLst>
                        <a:latin typeface="+mn-lt"/>
                      </a:endParaRPr>
                    </a:p>
                  </a:txBody>
                  <a:tcPr marL="57150" marR="57150" marT="38100" marB="38100" anchor="ctr"/>
                </a:tc>
              </a:tr>
            </a:tbl>
          </a:graphicData>
        </a:graphic>
      </p:graphicFrame>
      <p:grpSp>
        <p:nvGrpSpPr>
          <p:cNvPr id="4" name="Group 20"/>
          <p:cNvGrpSpPr/>
          <p:nvPr/>
        </p:nvGrpSpPr>
        <p:grpSpPr>
          <a:xfrm>
            <a:off x="122005" y="127393"/>
            <a:ext cx="920981" cy="901305"/>
            <a:chOff x="3379557" y="741758"/>
            <a:chExt cx="5499712" cy="5498772"/>
          </a:xfrm>
          <a:solidFill>
            <a:schemeClr val="bg1">
              <a:lumMod val="85000"/>
            </a:schemeClr>
          </a:solidFill>
        </p:grpSpPr>
        <p:sp>
          <p:nvSpPr>
            <p:cNvPr id="10" name="Pie 9"/>
            <p:cNvSpPr/>
            <p:nvPr/>
          </p:nvSpPr>
          <p:spPr>
            <a:xfrm>
              <a:off x="3379557" y="741758"/>
              <a:ext cx="5486400" cy="5486400"/>
            </a:xfrm>
            <a:prstGeom prst="pie">
              <a:avLst>
                <a:gd name="adj1" fmla="val 8154466"/>
                <a:gd name="adj2" fmla="val 1078463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11" name="Pie 10"/>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2" name="Pie 11"/>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3" name="Pie 12"/>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4" name="Rectangle 13"/>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15" name="Pie 14"/>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16" name="Pie 15"/>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7" name="Pie 16"/>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18" name="Pie 17"/>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19" name="Pie 18"/>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20" name="Pie 19"/>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21" name="Oval 20"/>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
        <p:nvSpPr>
          <p:cNvPr id="22" name="Text Placeholder 2"/>
          <p:cNvSpPr>
            <a:spLocks noGrp="1"/>
          </p:cNvSpPr>
          <p:nvPr>
            <p:ph sz="half" idx="1"/>
          </p:nvPr>
        </p:nvSpPr>
        <p:spPr>
          <a:xfrm>
            <a:off x="364434" y="3485320"/>
            <a:ext cx="4499114" cy="2915479"/>
          </a:xfrm>
        </p:spPr>
        <p:txBody>
          <a:bodyPr/>
          <a:lstStyle/>
          <a:p>
            <a:pPr>
              <a:buNone/>
            </a:pPr>
            <a:r>
              <a:rPr lang="zh-CN" altLang="en-US" sz="2000" b="1" dirty="0" smtClean="0">
                <a:solidFill>
                  <a:schemeClr val="accent6">
                    <a:lumMod val="75000"/>
                  </a:schemeClr>
                </a:solidFill>
              </a:rPr>
              <a:t>可扩展的手段</a:t>
            </a:r>
            <a:endParaRPr lang="en-US" sz="2000" b="1" dirty="0" smtClean="0">
              <a:solidFill>
                <a:schemeClr val="accent6">
                  <a:lumMod val="75000"/>
                </a:schemeClr>
              </a:solidFill>
            </a:endParaRPr>
          </a:p>
          <a:p>
            <a:r>
              <a:rPr lang="zh-CN" altLang="en-US" sz="2000" dirty="0" smtClean="0"/>
              <a:t>自定义</a:t>
            </a:r>
            <a:r>
              <a:rPr lang="en-US" sz="2000" dirty="0" smtClean="0"/>
              <a:t> ASPX </a:t>
            </a:r>
            <a:r>
              <a:rPr lang="zh-CN" altLang="en-US" sz="2000" dirty="0" smtClean="0"/>
              <a:t>页面</a:t>
            </a:r>
            <a:endParaRPr lang="en-US" sz="2000" dirty="0" smtClean="0"/>
          </a:p>
          <a:p>
            <a:r>
              <a:rPr lang="en-US" altLang="zh-CN" sz="2000" dirty="0" smtClean="0"/>
              <a:t>P</a:t>
            </a:r>
            <a:r>
              <a:rPr lang="en-US" sz="2000" dirty="0" smtClean="0"/>
              <a:t>lug-ins </a:t>
            </a:r>
            <a:r>
              <a:rPr lang="zh-CN" altLang="en-US" sz="2000" dirty="0" smtClean="0"/>
              <a:t>插件</a:t>
            </a:r>
            <a:endParaRPr lang="en-US" sz="2000" dirty="0" smtClean="0"/>
          </a:p>
          <a:p>
            <a:r>
              <a:rPr lang="zh-CN" altLang="en-US" sz="2000" dirty="0" smtClean="0"/>
              <a:t>自定义应用模块</a:t>
            </a:r>
            <a:endParaRPr lang="en-US" sz="2000" dirty="0" smtClean="0"/>
          </a:p>
          <a:p>
            <a:r>
              <a:rPr lang="zh-CN" altLang="en-US" sz="2000" dirty="0" smtClean="0"/>
              <a:t>服务器端强制规则和校验</a:t>
            </a:r>
            <a:endParaRPr lang="en-US" sz="2000" dirty="0" smtClean="0"/>
          </a:p>
          <a:p>
            <a:r>
              <a:rPr lang="zh-CN" altLang="en-US" sz="2000" dirty="0" smtClean="0"/>
              <a:t>外部</a:t>
            </a:r>
            <a:r>
              <a:rPr lang="en-US" sz="2000" dirty="0" smtClean="0"/>
              <a:t> Web Services</a:t>
            </a:r>
          </a:p>
          <a:p>
            <a:r>
              <a:rPr lang="zh-CN" altLang="en-US" sz="2000" dirty="0" smtClean="0"/>
              <a:t>自定义工作流扩展</a:t>
            </a:r>
            <a:endParaRPr lang="en-US" sz="2000" dirty="0"/>
          </a:p>
        </p:txBody>
      </p:sp>
      <p:pic>
        <p:nvPicPr>
          <p:cNvPr id="23" name="Picture 1"/>
          <p:cNvPicPr>
            <a:picLocks noChangeAspect="1" noChangeArrowheads="1"/>
          </p:cNvPicPr>
          <p:nvPr/>
        </p:nvPicPr>
        <p:blipFill>
          <a:blip r:embed="rId4" cstate="screen">
            <a:clrChange>
              <a:clrFrom>
                <a:srgbClr val="FFC20E"/>
              </a:clrFrom>
              <a:clrTo>
                <a:srgbClr val="FFC20E">
                  <a:alpha val="0"/>
                </a:srgbClr>
              </a:clrTo>
            </a:clrChange>
          </a:blip>
          <a:srcRect/>
          <a:stretch>
            <a:fillRect/>
          </a:stretch>
        </p:blipFill>
        <p:spPr bwMode="auto">
          <a:xfrm>
            <a:off x="5897218" y="4116386"/>
            <a:ext cx="3246782" cy="2415668"/>
          </a:xfrm>
          <a:prstGeom prst="rect">
            <a:avLst/>
          </a:prstGeom>
          <a:noFill/>
          <a:ln w="9525">
            <a:noFill/>
            <a:miter lim="800000"/>
            <a:headEnd/>
            <a:tailEnd/>
          </a:ln>
          <a:effectLst/>
        </p:spPr>
      </p:pic>
      <p:sp>
        <p:nvSpPr>
          <p:cNvPr id="25" name="Slide Number Placeholder 24"/>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screen"/>
          <a:srcRect/>
          <a:stretch>
            <a:fillRect/>
          </a:stretch>
        </p:blipFill>
        <p:spPr bwMode="auto">
          <a:xfrm>
            <a:off x="188407" y="4320210"/>
            <a:ext cx="2834640" cy="204293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srcRect/>
          <a:stretch>
            <a:fillRect/>
          </a:stretch>
        </p:blipFill>
        <p:spPr bwMode="auto">
          <a:xfrm>
            <a:off x="6203344" y="1603513"/>
            <a:ext cx="2834640" cy="2125981"/>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screen"/>
          <a:srcRect/>
          <a:stretch>
            <a:fillRect/>
          </a:stretch>
        </p:blipFill>
        <p:spPr bwMode="auto">
          <a:xfrm>
            <a:off x="3137222" y="4310956"/>
            <a:ext cx="2834640" cy="2125980"/>
          </a:xfrm>
          <a:prstGeom prst="rect">
            <a:avLst/>
          </a:prstGeom>
          <a:noFill/>
          <a:ln w="9525">
            <a:noFill/>
            <a:miter lim="800000"/>
            <a:headEnd/>
            <a:tailEnd/>
          </a:ln>
          <a:effectLst/>
        </p:spPr>
      </p:pic>
      <p:sp>
        <p:nvSpPr>
          <p:cNvPr id="9" name="TextBox 8"/>
          <p:cNvSpPr txBox="1"/>
          <p:nvPr/>
        </p:nvSpPr>
        <p:spPr>
          <a:xfrm>
            <a:off x="185529" y="1285460"/>
            <a:ext cx="2835966"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Custom Web Portal</a:t>
            </a:r>
          </a:p>
        </p:txBody>
      </p:sp>
      <p:sp>
        <p:nvSpPr>
          <p:cNvPr id="10" name="TextBox 9"/>
          <p:cNvSpPr txBox="1"/>
          <p:nvPr/>
        </p:nvSpPr>
        <p:spPr>
          <a:xfrm>
            <a:off x="3140765" y="1265582"/>
            <a:ext cx="2809461"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Mobile Devices</a:t>
            </a:r>
          </a:p>
        </p:txBody>
      </p:sp>
      <p:sp>
        <p:nvSpPr>
          <p:cNvPr id="11" name="TextBox 10"/>
          <p:cNvSpPr txBox="1"/>
          <p:nvPr/>
        </p:nvSpPr>
        <p:spPr>
          <a:xfrm>
            <a:off x="6096000" y="1272208"/>
            <a:ext cx="2835965"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Silverlight / WPF</a:t>
            </a:r>
          </a:p>
        </p:txBody>
      </p:sp>
      <p:sp>
        <p:nvSpPr>
          <p:cNvPr id="12" name="TextBox 11"/>
          <p:cNvSpPr txBox="1"/>
          <p:nvPr/>
        </p:nvSpPr>
        <p:spPr>
          <a:xfrm>
            <a:off x="178905" y="3942522"/>
            <a:ext cx="2816086"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SharePoint</a:t>
            </a:r>
          </a:p>
        </p:txBody>
      </p:sp>
      <p:sp>
        <p:nvSpPr>
          <p:cNvPr id="13" name="TextBox 12"/>
          <p:cNvSpPr txBox="1"/>
          <p:nvPr/>
        </p:nvSpPr>
        <p:spPr>
          <a:xfrm>
            <a:off x="3154018" y="3922644"/>
            <a:ext cx="2822712"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Microsoft Office Word</a:t>
            </a:r>
          </a:p>
        </p:txBody>
      </p:sp>
      <p:sp>
        <p:nvSpPr>
          <p:cNvPr id="14" name="TextBox 13"/>
          <p:cNvSpPr txBox="1"/>
          <p:nvPr/>
        </p:nvSpPr>
        <p:spPr>
          <a:xfrm>
            <a:off x="6089374" y="3916017"/>
            <a:ext cx="2829339" cy="338554"/>
          </a:xfrm>
          <a:prstGeom prst="rect">
            <a:avLst/>
          </a:prstGeom>
          <a:noFill/>
        </p:spPr>
        <p:txBody>
          <a:bodyPr wrap="square" rtlCol="0">
            <a:spAutoFit/>
          </a:bodyPr>
          <a:lstStyle/>
          <a:p>
            <a:pPr algn="ctr"/>
            <a:r>
              <a:rPr lang="en-US" sz="1600" b="1" i="1" dirty="0" smtClean="0">
                <a:solidFill>
                  <a:schemeClr val="accent6">
                    <a:lumMod val="75000"/>
                  </a:schemeClr>
                </a:solidFill>
                <a:latin typeface="+mn-lt"/>
              </a:rPr>
              <a:t>Composite UI</a:t>
            </a:r>
          </a:p>
        </p:txBody>
      </p:sp>
      <p:sp>
        <p:nvSpPr>
          <p:cNvPr id="29" name="Title 3"/>
          <p:cNvSpPr>
            <a:spLocks noGrp="1"/>
          </p:cNvSpPr>
          <p:nvPr>
            <p:ph type="title"/>
          </p:nvPr>
        </p:nvSpPr>
        <p:spPr>
          <a:xfrm>
            <a:off x="1152394" y="251603"/>
            <a:ext cx="7991605" cy="639762"/>
          </a:xfrm>
        </p:spPr>
        <p:txBody>
          <a:bodyPr/>
          <a:lstStyle/>
          <a:p>
            <a:r>
              <a:rPr lang="zh-CN" altLang="en-US" dirty="0" smtClean="0"/>
              <a:t>灵活多样的用户体验</a:t>
            </a:r>
            <a:r>
              <a:rPr lang="en-US" dirty="0" smtClean="0"/>
              <a:t/>
            </a:r>
            <a:br>
              <a:rPr lang="en-US" dirty="0" smtClean="0"/>
            </a:br>
            <a:r>
              <a:rPr lang="zh-CN" altLang="en-US" sz="2400" i="1" dirty="0" smtClean="0">
                <a:solidFill>
                  <a:schemeClr val="tx1">
                    <a:lumMod val="50000"/>
                    <a:lumOff val="50000"/>
                  </a:schemeClr>
                </a:solidFill>
              </a:rPr>
              <a:t>扩展用户界面到最适合用户的环境</a:t>
            </a:r>
            <a:endParaRPr lang="en-US" i="1" dirty="0"/>
          </a:p>
        </p:txBody>
      </p:sp>
      <p:pic>
        <p:nvPicPr>
          <p:cNvPr id="44" name="Picture 2"/>
          <p:cNvPicPr>
            <a:picLocks noChangeAspect="1" noChangeArrowheads="1"/>
          </p:cNvPicPr>
          <p:nvPr/>
        </p:nvPicPr>
        <p:blipFill>
          <a:blip r:embed="rId6" cstate="print"/>
          <a:srcRect/>
          <a:stretch>
            <a:fillRect/>
          </a:stretch>
        </p:blipFill>
        <p:spPr bwMode="auto">
          <a:xfrm>
            <a:off x="4626859" y="1648232"/>
            <a:ext cx="1157034" cy="2165307"/>
          </a:xfrm>
          <a:prstGeom prst="rect">
            <a:avLst/>
          </a:prstGeom>
          <a:noFill/>
          <a:ln w="9525">
            <a:noFill/>
            <a:miter lim="800000"/>
            <a:headEnd/>
            <a:tailEnd/>
          </a:ln>
          <a:effectLst/>
        </p:spPr>
      </p:pic>
      <p:pic>
        <p:nvPicPr>
          <p:cNvPr id="47" name="Picture 46" descr="Blackberry.png"/>
          <p:cNvPicPr>
            <a:picLocks noChangeAspect="1"/>
          </p:cNvPicPr>
          <p:nvPr/>
        </p:nvPicPr>
        <p:blipFill>
          <a:blip r:embed="rId7" cstate="screen"/>
          <a:stretch>
            <a:fillRect/>
          </a:stretch>
        </p:blipFill>
        <p:spPr>
          <a:xfrm>
            <a:off x="3287082" y="1720183"/>
            <a:ext cx="1202975" cy="1993330"/>
          </a:xfrm>
          <a:prstGeom prst="rect">
            <a:avLst/>
          </a:prstGeom>
          <a:effectLst/>
        </p:spPr>
      </p:pic>
      <p:pic>
        <p:nvPicPr>
          <p:cNvPr id="48" name="Picture 2"/>
          <p:cNvPicPr>
            <a:picLocks noChangeAspect="1" noChangeArrowheads="1"/>
          </p:cNvPicPr>
          <p:nvPr/>
        </p:nvPicPr>
        <p:blipFill>
          <a:blip r:embed="rId8" cstate="screen"/>
          <a:srcRect/>
          <a:stretch>
            <a:fillRect/>
          </a:stretch>
        </p:blipFill>
        <p:spPr bwMode="auto">
          <a:xfrm>
            <a:off x="198783" y="1656522"/>
            <a:ext cx="2834640" cy="2125980"/>
          </a:xfrm>
          <a:prstGeom prst="rect">
            <a:avLst/>
          </a:prstGeom>
          <a:noFill/>
          <a:ln w="9525">
            <a:noFill/>
            <a:miter lim="800000"/>
            <a:headEnd/>
            <a:tailEnd/>
          </a:ln>
          <a:effectLst/>
        </p:spPr>
      </p:pic>
      <p:pic>
        <p:nvPicPr>
          <p:cNvPr id="45" name="Picture 44"/>
          <p:cNvPicPr>
            <a:picLocks noChangeArrowheads="1"/>
          </p:cNvPicPr>
          <p:nvPr/>
        </p:nvPicPr>
        <p:blipFill>
          <a:blip r:embed="rId9" cstate="screen"/>
          <a:srcRect/>
          <a:stretch>
            <a:fillRect/>
          </a:stretch>
        </p:blipFill>
        <p:spPr bwMode="auto">
          <a:xfrm>
            <a:off x="6092128" y="4296160"/>
            <a:ext cx="2834640" cy="213055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9" name="Slide Number Placeholder 48"/>
          <p:cNvSpPr>
            <a:spLocks noGrp="1"/>
          </p:cNvSpPr>
          <p:nvPr>
            <p:ph type="sldNum" sz="quarter" idx="4294967295"/>
          </p:nvPr>
        </p:nvSpPr>
        <p:spPr>
          <a:xfrm>
            <a:off x="8761227" y="6528391"/>
            <a:ext cx="382773" cy="329609"/>
          </a:xfrm>
          <a:prstGeom prst="rect">
            <a:avLst/>
          </a:prstGeom>
        </p:spPr>
        <p:txBody>
          <a:bodyPr/>
          <a:lstStyle/>
          <a:p>
            <a:pPr>
              <a:defRPr/>
            </a:pPr>
            <a:fld id="{C3F540BB-7F07-442B-8624-145729825D48}" type="slidenum">
              <a:rPr lang="en-US" smtClean="0"/>
              <a:pPr>
                <a:defRPr/>
              </a:pPr>
              <a:t>47</a:t>
            </a:fld>
            <a:endParaRPr lang="en-US"/>
          </a:p>
        </p:txBody>
      </p:sp>
      <p:grpSp>
        <p:nvGrpSpPr>
          <p:cNvPr id="2" name="Group 20"/>
          <p:cNvGrpSpPr/>
          <p:nvPr/>
        </p:nvGrpSpPr>
        <p:grpSpPr>
          <a:xfrm>
            <a:off x="122005" y="127393"/>
            <a:ext cx="920981" cy="901305"/>
            <a:chOff x="3379557" y="741758"/>
            <a:chExt cx="5499712" cy="5498772"/>
          </a:xfrm>
          <a:solidFill>
            <a:schemeClr val="bg1">
              <a:lumMod val="85000"/>
            </a:schemeClr>
          </a:solidFill>
        </p:grpSpPr>
        <p:sp>
          <p:nvSpPr>
            <p:cNvPr id="43" name="Pie 42"/>
            <p:cNvSpPr/>
            <p:nvPr/>
          </p:nvSpPr>
          <p:spPr>
            <a:xfrm>
              <a:off x="3379557" y="741758"/>
              <a:ext cx="5486400" cy="5486400"/>
            </a:xfrm>
            <a:prstGeom prst="pie">
              <a:avLst>
                <a:gd name="adj1" fmla="val 8154466"/>
                <a:gd name="adj2" fmla="val 1078463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endParaRPr lang="en-US" sz="1600" kern="1200" dirty="0">
                <a:solidFill>
                  <a:prstClr val="white"/>
                </a:solidFill>
                <a:ea typeface="+mn-ea"/>
                <a:cs typeface="Segoe UI" pitchFamily="34" charset="0"/>
              </a:endParaRPr>
            </a:p>
          </p:txBody>
        </p:sp>
        <p:sp>
          <p:nvSpPr>
            <p:cNvPr id="46" name="Pie 45"/>
            <p:cNvSpPr/>
            <p:nvPr/>
          </p:nvSpPr>
          <p:spPr>
            <a:xfrm>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50" name="Pie 49"/>
            <p:cNvSpPr/>
            <p:nvPr/>
          </p:nvSpPr>
          <p:spPr>
            <a:xfrm flipH="1">
              <a:off x="3379557" y="741758"/>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51" name="Pie 50"/>
            <p:cNvSpPr/>
            <p:nvPr/>
          </p:nvSpPr>
          <p:spPr>
            <a:xfrm flipH="1">
              <a:off x="3379557" y="74175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52" name="Rectangle 51"/>
            <p:cNvSpPr/>
            <p:nvPr/>
          </p:nvSpPr>
          <p:spPr>
            <a:xfrm>
              <a:off x="5309637" y="2779311"/>
              <a:ext cx="1827553" cy="602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smtClean="0">
                <a:solidFill>
                  <a:prstClr val="white"/>
                </a:solidFill>
                <a:ea typeface="+mn-ea"/>
                <a:cs typeface="Segoe UI" pitchFamily="34" charset="0"/>
              </a:endParaRPr>
            </a:p>
          </p:txBody>
        </p:sp>
        <p:sp>
          <p:nvSpPr>
            <p:cNvPr id="53" name="Pie 52"/>
            <p:cNvSpPr/>
            <p:nvPr/>
          </p:nvSpPr>
          <p:spPr>
            <a:xfrm rot="10800000">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rtl="0" fontAlgn="base">
                <a:spcBef>
                  <a:spcPct val="0"/>
                </a:spcBef>
                <a:spcAft>
                  <a:spcPct val="0"/>
                </a:spcAft>
              </a:pPr>
              <a:r>
                <a:rPr lang="ru-RU" sz="1600" kern="1200" dirty="0" smtClean="0">
                  <a:solidFill>
                    <a:prstClr val="white"/>
                  </a:solidFill>
                  <a:ea typeface="+mn-ea"/>
                  <a:cs typeface="Segoe UI" pitchFamily="34" charset="0"/>
                </a:rPr>
                <a:t>цззййз</a:t>
              </a:r>
              <a:endParaRPr lang="en-US" sz="1600" kern="1200" dirty="0">
                <a:solidFill>
                  <a:prstClr val="white"/>
                </a:solidFill>
                <a:ea typeface="+mn-ea"/>
                <a:cs typeface="Segoe UI" pitchFamily="34" charset="0"/>
              </a:endParaRPr>
            </a:p>
          </p:txBody>
        </p:sp>
        <p:sp>
          <p:nvSpPr>
            <p:cNvPr id="54" name="Pie 53"/>
            <p:cNvSpPr/>
            <p:nvPr/>
          </p:nvSpPr>
          <p:spPr>
            <a:xfrm rot="10800000">
              <a:off x="3392868" y="753428"/>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55" name="Pie 54"/>
            <p:cNvSpPr/>
            <p:nvPr/>
          </p:nvSpPr>
          <p:spPr>
            <a:xfrm rot="10800000" flipH="1">
              <a:off x="3392868" y="754130"/>
              <a:ext cx="5486400" cy="5486400"/>
            </a:xfrm>
            <a:prstGeom prst="pie">
              <a:avLst>
                <a:gd name="adj1" fmla="val 8154466"/>
                <a:gd name="adj2" fmla="val 1078463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b="1" kern="1200" dirty="0">
                <a:solidFill>
                  <a:prstClr val="black"/>
                </a:solidFill>
                <a:ea typeface="+mn-ea"/>
                <a:cs typeface="Segoe UI" pitchFamily="34" charset="0"/>
              </a:endParaRPr>
            </a:p>
          </p:txBody>
        </p:sp>
        <p:sp>
          <p:nvSpPr>
            <p:cNvPr id="56" name="Pie 55"/>
            <p:cNvSpPr/>
            <p:nvPr/>
          </p:nvSpPr>
          <p:spPr>
            <a:xfrm rot="10800000" flipH="1">
              <a:off x="3392869" y="754130"/>
              <a:ext cx="5486400" cy="5486400"/>
            </a:xfrm>
            <a:prstGeom prst="pie">
              <a:avLst>
                <a:gd name="adj1" fmla="val 5397174"/>
                <a:gd name="adj2" fmla="val 81928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57" name="Pie 56"/>
            <p:cNvSpPr/>
            <p:nvPr/>
          </p:nvSpPr>
          <p:spPr>
            <a:xfrm rot="10800000">
              <a:off x="4386455" y="1755754"/>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Segoe UI" pitchFamily="34" charset="0"/>
              </a:endParaRPr>
            </a:p>
          </p:txBody>
        </p:sp>
        <p:sp>
          <p:nvSpPr>
            <p:cNvPr id="58" name="Pie 57"/>
            <p:cNvSpPr/>
            <p:nvPr/>
          </p:nvSpPr>
          <p:spPr>
            <a:xfrm>
              <a:off x="4387870" y="1753851"/>
              <a:ext cx="3474720" cy="3474720"/>
            </a:xfrm>
            <a:prstGeom prst="pie">
              <a:avLst>
                <a:gd name="adj1" fmla="val 0"/>
                <a:gd name="adj2" fmla="val 1079379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dirty="0">
                <a:solidFill>
                  <a:schemeClr val="bg1"/>
                </a:solidFill>
                <a:ea typeface="+mn-ea"/>
                <a:cs typeface="Segoe UI" pitchFamily="34" charset="0"/>
              </a:endParaRPr>
            </a:p>
          </p:txBody>
        </p:sp>
        <p:sp>
          <p:nvSpPr>
            <p:cNvPr id="59" name="Oval 58"/>
            <p:cNvSpPr/>
            <p:nvPr/>
          </p:nvSpPr>
          <p:spPr>
            <a:xfrm>
              <a:off x="5207667" y="2556985"/>
              <a:ext cx="1828800" cy="1828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600" kern="1200">
                <a:solidFill>
                  <a:prstClr val="white"/>
                </a:solidFill>
                <a:ea typeface="+mn-ea"/>
                <a:cs typeface="Segoe UI" pitchFamily="34" charset="0"/>
              </a:endParaRP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快速创建业务应用</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567" y="241345"/>
            <a:ext cx="8027582" cy="639762"/>
          </a:xfrm>
        </p:spPr>
        <p:txBody>
          <a:bodyPr/>
          <a:lstStyle/>
          <a:p>
            <a:r>
              <a:rPr lang="en-US" dirty="0" smtClean="0"/>
              <a:t>XRM </a:t>
            </a:r>
            <a:r>
              <a:rPr lang="zh-CN" altLang="en-US" dirty="0" smtClean="0"/>
              <a:t>使</a:t>
            </a:r>
            <a:r>
              <a:rPr lang="en-US" dirty="0" smtClean="0"/>
              <a:t> IT </a:t>
            </a:r>
            <a:r>
              <a:rPr lang="zh-CN" altLang="en-US" dirty="0" smtClean="0"/>
              <a:t>和</a:t>
            </a:r>
            <a:r>
              <a:rPr lang="en-US" dirty="0" smtClean="0"/>
              <a:t> </a:t>
            </a:r>
            <a:r>
              <a:rPr lang="zh-CN" altLang="en-US" dirty="0" smtClean="0"/>
              <a:t>业务成功</a:t>
            </a:r>
            <a:r>
              <a:rPr lang="en-US" dirty="0" smtClean="0"/>
              <a:t> </a:t>
            </a:r>
            <a:br>
              <a:rPr lang="en-US" dirty="0" smtClean="0"/>
            </a:br>
            <a:r>
              <a:rPr lang="en-US" sz="2400" i="1" dirty="0" smtClean="0">
                <a:solidFill>
                  <a:schemeClr val="tx1">
                    <a:lumMod val="50000"/>
                    <a:lumOff val="50000"/>
                  </a:schemeClr>
                </a:solidFill>
              </a:rPr>
              <a:t>XRM</a:t>
            </a:r>
            <a:r>
              <a:rPr lang="zh-CN" altLang="en-US" sz="2400" i="1" dirty="0" smtClean="0">
                <a:solidFill>
                  <a:schemeClr val="tx1">
                    <a:lumMod val="50000"/>
                    <a:lumOff val="50000"/>
                  </a:schemeClr>
                </a:solidFill>
              </a:rPr>
              <a:t>通过</a:t>
            </a:r>
            <a:r>
              <a:rPr lang="en-US" sz="2400" i="1" dirty="0" smtClean="0">
                <a:solidFill>
                  <a:schemeClr val="tx1">
                    <a:lumMod val="50000"/>
                    <a:lumOff val="50000"/>
                  </a:schemeClr>
                </a:solidFill>
              </a:rPr>
              <a:t> IT</a:t>
            </a:r>
            <a:r>
              <a:rPr lang="zh-CN" altLang="en-US" sz="2400" i="1" dirty="0" smtClean="0">
                <a:solidFill>
                  <a:schemeClr val="tx1">
                    <a:lumMod val="50000"/>
                    <a:lumOff val="50000"/>
                  </a:schemeClr>
                </a:solidFill>
              </a:rPr>
              <a:t>差异化的四个步骤来实现业务的结果</a:t>
            </a:r>
            <a:endParaRPr lang="en-US" dirty="0"/>
          </a:p>
        </p:txBody>
      </p:sp>
      <p:grpSp>
        <p:nvGrpSpPr>
          <p:cNvPr id="2" name="Group 21"/>
          <p:cNvGrpSpPr/>
          <p:nvPr/>
        </p:nvGrpSpPr>
        <p:grpSpPr>
          <a:xfrm>
            <a:off x="6259769" y="1428736"/>
            <a:ext cx="2455025" cy="2621965"/>
            <a:chOff x="182880" y="1863283"/>
            <a:chExt cx="2455025" cy="2621965"/>
          </a:xfrm>
        </p:grpSpPr>
        <p:pic>
          <p:nvPicPr>
            <p:cNvPr id="5" name="Picture 4" descr="\\eventsql\dvd27\Clip_Installer\DVD_ART\Artwork_Imagery\Shapes and Graphics\Clear glass shapes\large horizontal glass rectangle square.png"/>
            <p:cNvPicPr>
              <a:picLocks noChangeArrowheads="1"/>
            </p:cNvPicPr>
            <p:nvPr/>
          </p:nvPicPr>
          <p:blipFill>
            <a:blip r:embed="rId3" cstate="print"/>
            <a:srcRect/>
            <a:stretch>
              <a:fillRect/>
            </a:stretch>
          </p:blipFill>
          <p:spPr bwMode="auto">
            <a:xfrm>
              <a:off x="182880" y="1920240"/>
              <a:ext cx="2455025" cy="2499360"/>
            </a:xfrm>
            <a:prstGeom prst="rect">
              <a:avLst/>
            </a:prstGeom>
            <a:noFill/>
          </p:spPr>
        </p:pic>
        <p:pic>
          <p:nvPicPr>
            <p:cNvPr id="1026" name="Picture 2" descr="\\eventsql\dvd27\Clip_Installer\DVD_ART\Artwork_Imagery\Photos_for_PPT\Soft-edge_photos\FY07 Brand - People Ready Business\PRB07_NYCCOL_RAMP_USDV_PG.png"/>
            <p:cNvPicPr>
              <a:picLocks noChangeAspect="1" noChangeArrowheads="1"/>
            </p:cNvPicPr>
            <p:nvPr/>
          </p:nvPicPr>
          <p:blipFill>
            <a:blip r:embed="rId4" cstate="screen"/>
            <a:srcRect/>
            <a:stretch>
              <a:fillRect/>
            </a:stretch>
          </p:blipFill>
          <p:spPr bwMode="auto">
            <a:xfrm>
              <a:off x="516459" y="2272515"/>
              <a:ext cx="1722244" cy="2212733"/>
            </a:xfrm>
            <a:prstGeom prst="rect">
              <a:avLst/>
            </a:prstGeom>
            <a:noFill/>
          </p:spPr>
        </p:pic>
        <p:sp>
          <p:nvSpPr>
            <p:cNvPr id="14" name="Rectangle 13"/>
            <p:cNvSpPr/>
            <p:nvPr/>
          </p:nvSpPr>
          <p:spPr>
            <a:xfrm>
              <a:off x="924003" y="1863283"/>
              <a:ext cx="902811" cy="523220"/>
            </a:xfrm>
            <a:prstGeom prst="rect">
              <a:avLst/>
            </a:prstGeom>
          </p:spPr>
          <p:txBody>
            <a:bodyPr wrap="none">
              <a:spAutoFit/>
            </a:bodyPr>
            <a:lstStyle/>
            <a:p>
              <a:r>
                <a:rPr lang="zh-CN" altLang="en-US" sz="2800" b="1" dirty="0" smtClean="0">
                  <a:solidFill>
                    <a:schemeClr val="bg1">
                      <a:lumMod val="50000"/>
                    </a:schemeClr>
                  </a:solidFill>
                </a:rPr>
                <a:t>业务</a:t>
              </a:r>
              <a:endParaRPr lang="en-US" sz="2800" b="1" dirty="0">
                <a:solidFill>
                  <a:schemeClr val="bg1">
                    <a:lumMod val="50000"/>
                  </a:schemeClr>
                </a:solidFill>
              </a:endParaRPr>
            </a:p>
          </p:txBody>
        </p:sp>
      </p:grpSp>
      <p:grpSp>
        <p:nvGrpSpPr>
          <p:cNvPr id="3" name="Group 22"/>
          <p:cNvGrpSpPr/>
          <p:nvPr/>
        </p:nvGrpSpPr>
        <p:grpSpPr>
          <a:xfrm>
            <a:off x="426897" y="1497392"/>
            <a:ext cx="2458190" cy="2499360"/>
            <a:chOff x="6394864" y="1947942"/>
            <a:chExt cx="2458190" cy="2499360"/>
          </a:xfrm>
        </p:grpSpPr>
        <p:pic>
          <p:nvPicPr>
            <p:cNvPr id="17" name="Picture 16" descr="\\eventsql\dvd27\Clip_Installer\DVD_ART\Artwork_Imagery\Shapes and Graphics\Clear glass shapes\large horizontal glass rectangle square.png"/>
            <p:cNvPicPr>
              <a:picLocks noChangeArrowheads="1"/>
            </p:cNvPicPr>
            <p:nvPr/>
          </p:nvPicPr>
          <p:blipFill>
            <a:blip r:embed="rId3" cstate="print"/>
            <a:srcRect/>
            <a:stretch>
              <a:fillRect/>
            </a:stretch>
          </p:blipFill>
          <p:spPr bwMode="auto">
            <a:xfrm>
              <a:off x="6398029" y="1947942"/>
              <a:ext cx="2455025" cy="2499360"/>
            </a:xfrm>
            <a:prstGeom prst="rect">
              <a:avLst/>
            </a:prstGeom>
            <a:noFill/>
          </p:spPr>
        </p:pic>
        <p:pic>
          <p:nvPicPr>
            <p:cNvPr id="1027" name="Picture 3" descr="\\eventsql\dvd27\Clip_Installer\DVD_ART\Artwork_Imagery\Photos_for_PPT\Soft-edge_photos\FY07 Brand - People Ready Business\PRB07_NYCSRVR_LIBV_USDV_PG.png"/>
            <p:cNvPicPr>
              <a:picLocks noChangeAspect="1" noChangeArrowheads="1"/>
            </p:cNvPicPr>
            <p:nvPr/>
          </p:nvPicPr>
          <p:blipFill>
            <a:blip r:embed="rId5" cstate="screen"/>
            <a:srcRect/>
            <a:stretch>
              <a:fillRect/>
            </a:stretch>
          </p:blipFill>
          <p:spPr bwMode="auto">
            <a:xfrm>
              <a:off x="6394864" y="2277333"/>
              <a:ext cx="2408473" cy="2089695"/>
            </a:xfrm>
            <a:prstGeom prst="rect">
              <a:avLst/>
            </a:prstGeom>
            <a:noFill/>
          </p:spPr>
        </p:pic>
        <p:sp>
          <p:nvSpPr>
            <p:cNvPr id="15" name="Rectangle 14"/>
            <p:cNvSpPr/>
            <p:nvPr/>
          </p:nvSpPr>
          <p:spPr>
            <a:xfrm>
              <a:off x="7322886" y="1974123"/>
              <a:ext cx="457176" cy="461665"/>
            </a:xfrm>
            <a:prstGeom prst="rect">
              <a:avLst/>
            </a:prstGeom>
          </p:spPr>
          <p:txBody>
            <a:bodyPr wrap="none">
              <a:spAutoFit/>
            </a:bodyPr>
            <a:lstStyle/>
            <a:p>
              <a:r>
                <a:rPr lang="en-US" sz="2400" b="1" dirty="0" smtClean="0">
                  <a:solidFill>
                    <a:schemeClr val="bg1">
                      <a:lumMod val="50000"/>
                    </a:schemeClr>
                  </a:solidFill>
                </a:rPr>
                <a:t>IT</a:t>
              </a:r>
              <a:endParaRPr lang="en-US" sz="2400" b="1" dirty="0">
                <a:solidFill>
                  <a:schemeClr val="bg1">
                    <a:lumMod val="50000"/>
                  </a:schemeClr>
                </a:solidFill>
              </a:endParaRPr>
            </a:p>
          </p:txBody>
        </p:sp>
      </p:grpSp>
      <p:sp>
        <p:nvSpPr>
          <p:cNvPr id="57" name="Arc 56"/>
          <p:cNvSpPr/>
          <p:nvPr/>
        </p:nvSpPr>
        <p:spPr bwMode="auto">
          <a:xfrm rot="5400000">
            <a:off x="3813377" y="959706"/>
            <a:ext cx="1270251" cy="3400096"/>
          </a:xfrm>
          <a:prstGeom prst="arc">
            <a:avLst>
              <a:gd name="adj1" fmla="val 17051006"/>
              <a:gd name="adj2" fmla="val 4588933"/>
            </a:avLst>
          </a:prstGeom>
          <a:noFill/>
          <a:ln w="57150" cap="flat" cmpd="sng" algn="ctr">
            <a:solidFill>
              <a:schemeClr val="accent6"/>
            </a:solidFill>
            <a:prstDash val="solid"/>
            <a:round/>
            <a:headEnd type="none" w="med" len="med"/>
            <a:tailEnd type="stealth" w="med" len="med"/>
          </a:ln>
          <a:effectLst/>
        </p:spPr>
        <p:txBody>
          <a:bodyPr vert="horz" wrap="none" lIns="0" tIns="0" rIns="0" bIns="0" rtlCol="0" anchor="ctr" compatLnSpc="1">
            <a:noAutofit/>
          </a:bodyPr>
          <a:lstStyle/>
          <a:p>
            <a:pPr algn="ctr" defTabSz="914363" rtl="0" fontAlgn="base">
              <a:spcBef>
                <a:spcPct val="0"/>
              </a:spcBef>
              <a:spcAft>
                <a:spcPct val="0"/>
              </a:spcAft>
            </a:pPr>
            <a:endParaRPr lang="en-US" b="1" kern="1200">
              <a:solidFill>
                <a:prstClr val="black">
                  <a:alpha val="100000"/>
                </a:prstClr>
              </a:solidFill>
              <a:effectLst>
                <a:outerShdw blurRad="38100" dist="38100" dir="2700000" algn="tl">
                  <a:srgbClr val="000000">
                    <a:alpha val="43137"/>
                  </a:srgbClr>
                </a:outerShdw>
              </a:effectLst>
              <a:ea typeface="+mn-ea"/>
              <a:cs typeface="Arial" pitchFamily="34" charset="0"/>
            </a:endParaRPr>
          </a:p>
        </p:txBody>
      </p:sp>
      <p:sp>
        <p:nvSpPr>
          <p:cNvPr id="58" name="Arc 57"/>
          <p:cNvSpPr/>
          <p:nvPr/>
        </p:nvSpPr>
        <p:spPr bwMode="auto">
          <a:xfrm rot="16200000">
            <a:off x="3813377" y="1171415"/>
            <a:ext cx="1270251" cy="3400096"/>
          </a:xfrm>
          <a:prstGeom prst="arc">
            <a:avLst>
              <a:gd name="adj1" fmla="val 17051006"/>
              <a:gd name="adj2" fmla="val 4588933"/>
            </a:avLst>
          </a:prstGeom>
          <a:noFill/>
          <a:ln w="57150" cap="flat" cmpd="sng" algn="ctr">
            <a:solidFill>
              <a:schemeClr val="accent6"/>
            </a:solidFill>
            <a:prstDash val="solid"/>
            <a:round/>
            <a:headEnd type="none" w="med" len="med"/>
            <a:tailEnd type="stealth" w="med" len="med"/>
          </a:ln>
          <a:effectLst/>
        </p:spPr>
        <p:txBody>
          <a:bodyPr vert="horz" wrap="none" lIns="0" tIns="0" rIns="0" bIns="0" rtlCol="0" anchor="ctr" compatLnSpc="1">
            <a:noAutofit/>
          </a:bodyPr>
          <a:lstStyle/>
          <a:p>
            <a:pPr algn="ctr" defTabSz="914363" rtl="0" fontAlgn="base">
              <a:spcBef>
                <a:spcPct val="0"/>
              </a:spcBef>
              <a:spcAft>
                <a:spcPct val="0"/>
              </a:spcAft>
            </a:pPr>
            <a:endParaRPr lang="en-US" b="1" kern="1200">
              <a:solidFill>
                <a:prstClr val="black">
                  <a:alpha val="100000"/>
                </a:prstClr>
              </a:solidFill>
              <a:effectLst>
                <a:outerShdw blurRad="38100" dist="38100" dir="2700000" algn="tl">
                  <a:srgbClr val="000000">
                    <a:alpha val="43137"/>
                  </a:srgbClr>
                </a:outerShdw>
              </a:effectLst>
              <a:ea typeface="+mn-ea"/>
              <a:cs typeface="Arial" pitchFamily="34" charset="0"/>
            </a:endParaRPr>
          </a:p>
        </p:txBody>
      </p:sp>
      <p:grpSp>
        <p:nvGrpSpPr>
          <p:cNvPr id="6" name="Group 88"/>
          <p:cNvGrpSpPr/>
          <p:nvPr/>
        </p:nvGrpSpPr>
        <p:grpSpPr>
          <a:xfrm>
            <a:off x="3331991" y="2130483"/>
            <a:ext cx="2416014" cy="1270251"/>
            <a:chOff x="4419600" y="4876800"/>
            <a:chExt cx="2084606" cy="914400"/>
          </a:xfrm>
          <a:effectLst/>
        </p:grpSpPr>
        <p:sp>
          <p:nvSpPr>
            <p:cNvPr id="60" name="Oval 59"/>
            <p:cNvSpPr/>
            <p:nvPr/>
          </p:nvSpPr>
          <p:spPr>
            <a:xfrm>
              <a:off x="4419600" y="4876800"/>
              <a:ext cx="1981200" cy="914400"/>
            </a:xfrm>
            <a:prstGeom prst="ellipse">
              <a:avLst/>
            </a:prstGeom>
            <a:gradFill>
              <a:gsLst>
                <a:gs pos="0">
                  <a:schemeClr val="accent6">
                    <a:lumMod val="75000"/>
                  </a:schemeClr>
                </a:gs>
                <a:gs pos="80000">
                  <a:schemeClr val="accent6">
                    <a:lumMod val="60000"/>
                    <a:lumOff val="40000"/>
                  </a:schemeClr>
                </a:gs>
                <a:gs pos="100000">
                  <a:schemeClr val="accent6">
                    <a:lumMod val="40000"/>
                    <a:lumOff val="60000"/>
                  </a:schemeClr>
                </a:gs>
              </a:gsLst>
              <a:lin ang="162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fontAlgn="base">
                <a:spcBef>
                  <a:spcPct val="0"/>
                </a:spcBef>
                <a:spcAft>
                  <a:spcPct val="0"/>
                </a:spcAft>
              </a:pPr>
              <a:endParaRPr lang="en-US" kern="1200" dirty="0">
                <a:solidFill>
                  <a:prstClr val="black"/>
                </a:solidFill>
                <a:ea typeface="+mn-ea"/>
                <a:cs typeface="+mn-cs"/>
              </a:endParaRPr>
            </a:p>
          </p:txBody>
        </p:sp>
        <p:sp>
          <p:nvSpPr>
            <p:cNvPr id="61" name="TextBox 60"/>
            <p:cNvSpPr txBox="1"/>
            <p:nvPr/>
          </p:nvSpPr>
          <p:spPr>
            <a:xfrm>
              <a:off x="4446806" y="5127826"/>
              <a:ext cx="2057400" cy="465266"/>
            </a:xfrm>
            <a:prstGeom prst="rect">
              <a:avLst/>
            </a:prstGeom>
            <a:noFill/>
            <a:ln>
              <a:noFill/>
            </a:ln>
          </p:spPr>
          <p:txBody>
            <a:bodyPr wrap="square" rtlCol="0">
              <a:spAutoFit/>
            </a:bodyPr>
            <a:lstStyle/>
            <a:p>
              <a:pPr algn="ctr" defTabSz="914363" rtl="0" fontAlgn="base">
                <a:spcBef>
                  <a:spcPct val="0"/>
                </a:spcBef>
                <a:spcAft>
                  <a:spcPct val="0"/>
                </a:spcAft>
              </a:pPr>
              <a:r>
                <a:rPr lang="en-US" b="1" kern="1200" dirty="0" smtClean="0">
                  <a:solidFill>
                    <a:prstClr val="black"/>
                  </a:solidFill>
                  <a:effectLst>
                    <a:outerShdw blurRad="38100" dist="38100" dir="2700000" algn="tl">
                      <a:srgbClr val="000000">
                        <a:alpha val="43137"/>
                      </a:srgbClr>
                    </a:outerShdw>
                  </a:effectLst>
                  <a:ea typeface="+mn-ea"/>
                  <a:cs typeface="Arial" pitchFamily="34" charset="0"/>
                </a:rPr>
                <a:t> </a:t>
              </a:r>
            </a:p>
            <a:p>
              <a:pPr algn="ctr" defTabSz="914363" rtl="0" fontAlgn="base">
                <a:spcBef>
                  <a:spcPct val="0"/>
                </a:spcBef>
                <a:spcAft>
                  <a:spcPct val="0"/>
                </a:spcAft>
              </a:pPr>
              <a:r>
                <a:rPr lang="en-US" b="1" kern="1200" dirty="0" smtClean="0">
                  <a:solidFill>
                    <a:prstClr val="black"/>
                  </a:solidFill>
                  <a:effectLst>
                    <a:outerShdw blurRad="38100" dist="38100" dir="2700000" algn="tl">
                      <a:srgbClr val="000000">
                        <a:alpha val="43137"/>
                      </a:srgbClr>
                    </a:outerShdw>
                  </a:effectLst>
                  <a:ea typeface="+mn-ea"/>
                  <a:cs typeface="Arial" pitchFamily="34" charset="0"/>
                </a:rPr>
                <a:t>IT</a:t>
              </a:r>
              <a:r>
                <a:rPr lang="zh-CN" altLang="en-US" b="1" kern="1200" dirty="0" smtClean="0">
                  <a:solidFill>
                    <a:prstClr val="black"/>
                  </a:solidFill>
                  <a:effectLst>
                    <a:outerShdw blurRad="38100" dist="38100" dir="2700000" algn="tl">
                      <a:srgbClr val="000000">
                        <a:alpha val="43137"/>
                      </a:srgbClr>
                    </a:outerShdw>
                  </a:effectLst>
                  <a:ea typeface="+mn-ea"/>
                  <a:cs typeface="Arial" pitchFamily="34" charset="0"/>
                </a:rPr>
                <a:t>差异化</a:t>
              </a:r>
              <a:endParaRPr lang="en-US" b="1" kern="1200" dirty="0">
                <a:solidFill>
                  <a:prstClr val="black"/>
                </a:solidFill>
                <a:effectLst>
                  <a:outerShdw blurRad="38100" dist="38100" dir="2700000" algn="tl">
                    <a:srgbClr val="000000">
                      <a:alpha val="43137"/>
                    </a:srgbClr>
                  </a:outerShdw>
                </a:effectLst>
                <a:ea typeface="+mn-ea"/>
                <a:cs typeface="Arial" pitchFamily="34" charset="0"/>
              </a:endParaRPr>
            </a:p>
          </p:txBody>
        </p:sp>
      </p:grpSp>
      <p:sp>
        <p:nvSpPr>
          <p:cNvPr id="62" name="TextBox 61"/>
          <p:cNvSpPr txBox="1"/>
          <p:nvPr/>
        </p:nvSpPr>
        <p:spPr>
          <a:xfrm>
            <a:off x="3263463" y="2513361"/>
            <a:ext cx="2632841" cy="1126071"/>
          </a:xfrm>
          <a:prstGeom prst="rect">
            <a:avLst/>
          </a:prstGeom>
          <a:noFill/>
        </p:spPr>
        <p:txBody>
          <a:bodyPr wrap="square" rtlCol="0">
            <a:prstTxWarp prst="textArchDown">
              <a:avLst/>
            </a:prstTxWarp>
            <a:spAutoFit/>
          </a:bodyPr>
          <a:lstStyle/>
          <a:p>
            <a:pPr algn="ctr"/>
            <a:r>
              <a:rPr lang="zh-CN" altLang="en-US" dirty="0" smtClean="0">
                <a:solidFill>
                  <a:schemeClr val="tx1">
                    <a:lumMod val="65000"/>
                    <a:lumOff val="35000"/>
                  </a:schemeClr>
                </a:solidFill>
              </a:rPr>
              <a:t>定义和优先级</a:t>
            </a:r>
            <a:endParaRPr lang="en-US" dirty="0">
              <a:solidFill>
                <a:schemeClr val="tx1">
                  <a:lumMod val="65000"/>
                  <a:lumOff val="35000"/>
                </a:schemeClr>
              </a:solidFill>
            </a:endParaRPr>
          </a:p>
        </p:txBody>
      </p:sp>
      <p:sp>
        <p:nvSpPr>
          <p:cNvPr id="63" name="TextBox 62"/>
          <p:cNvSpPr txBox="1"/>
          <p:nvPr/>
        </p:nvSpPr>
        <p:spPr>
          <a:xfrm>
            <a:off x="3226677" y="1972084"/>
            <a:ext cx="2632841" cy="1126071"/>
          </a:xfrm>
          <a:prstGeom prst="rect">
            <a:avLst/>
          </a:prstGeom>
          <a:noFill/>
        </p:spPr>
        <p:txBody>
          <a:bodyPr wrap="square" rtlCol="0">
            <a:prstTxWarp prst="textArchUp">
              <a:avLst/>
            </a:prstTxWarp>
            <a:spAutoFit/>
          </a:bodyPr>
          <a:lstStyle/>
          <a:p>
            <a:pPr algn="ctr"/>
            <a:r>
              <a:rPr lang="zh-CN" altLang="en-US" dirty="0" smtClean="0">
                <a:solidFill>
                  <a:schemeClr val="tx1">
                    <a:lumMod val="65000"/>
                    <a:lumOff val="35000"/>
                  </a:schemeClr>
                </a:solidFill>
              </a:rPr>
              <a:t>启用和授权</a:t>
            </a:r>
            <a:endParaRPr lang="en-US" dirty="0">
              <a:solidFill>
                <a:schemeClr val="tx1">
                  <a:lumMod val="65000"/>
                  <a:lumOff val="35000"/>
                </a:schemeClr>
              </a:solidFill>
            </a:endParaRPr>
          </a:p>
        </p:txBody>
      </p:sp>
      <p:sp>
        <p:nvSpPr>
          <p:cNvPr id="28" name="Rectangle 27"/>
          <p:cNvSpPr/>
          <p:nvPr/>
        </p:nvSpPr>
        <p:spPr bwMode="auto">
          <a:xfrm>
            <a:off x="4610579" y="4306825"/>
            <a:ext cx="1901786" cy="1321500"/>
          </a:xfrm>
          <a:prstGeom prst="rect">
            <a:avLst/>
          </a:prstGeom>
          <a:gradFill>
            <a:gsLst>
              <a:gs pos="0">
                <a:schemeClr val="tx1">
                  <a:lumMod val="75000"/>
                  <a:lumOff val="25000"/>
                </a:schemeClr>
              </a:gs>
              <a:gs pos="80000">
                <a:schemeClr val="bg1">
                  <a:lumMod val="85000"/>
                </a:schemeClr>
              </a:gs>
              <a:gs pos="100000">
                <a:schemeClr val="bg1">
                  <a:lumMod val="95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defTabSz="914099">
              <a:lnSpc>
                <a:spcPct val="90000"/>
              </a:lnSpc>
            </a:pPr>
            <a:r>
              <a:rPr lang="zh-CN" altLang="en-US" sz="2000" b="1" dirty="0" smtClean="0">
                <a:solidFill>
                  <a:schemeClr val="accent6">
                    <a:lumMod val="75000"/>
                  </a:schemeClr>
                </a:solidFill>
              </a:rPr>
              <a:t>实现</a:t>
            </a:r>
            <a:r>
              <a:rPr lang="en-US" sz="2000" b="1" dirty="0" smtClean="0">
                <a:solidFill>
                  <a:schemeClr val="accent6">
                    <a:lumMod val="75000"/>
                  </a:schemeClr>
                </a:solidFill>
              </a:rPr>
              <a:t> </a:t>
            </a:r>
          </a:p>
          <a:p>
            <a:pPr algn="ctr" defTabSz="914099">
              <a:lnSpc>
                <a:spcPct val="90000"/>
              </a:lnSpc>
            </a:pPr>
            <a:r>
              <a:rPr lang="zh-CN" altLang="en-US" sz="2000" dirty="0" smtClean="0">
                <a:solidFill>
                  <a:schemeClr val="bg1"/>
                </a:solidFill>
              </a:rPr>
              <a:t>快速创建和敏捷性</a:t>
            </a:r>
            <a:endParaRPr lang="en-US" sz="2000" dirty="0" smtClean="0">
              <a:solidFill>
                <a:schemeClr val="bg1"/>
              </a:solidFill>
            </a:endParaRPr>
          </a:p>
        </p:txBody>
      </p:sp>
      <p:sp>
        <p:nvSpPr>
          <p:cNvPr id="29" name="Rectangle 28"/>
          <p:cNvSpPr/>
          <p:nvPr/>
        </p:nvSpPr>
        <p:spPr bwMode="auto">
          <a:xfrm>
            <a:off x="2513764" y="4306825"/>
            <a:ext cx="1901786" cy="1321500"/>
          </a:xfrm>
          <a:prstGeom prst="rect">
            <a:avLst/>
          </a:prstGeom>
          <a:gradFill>
            <a:gsLst>
              <a:gs pos="0">
                <a:schemeClr val="tx1">
                  <a:lumMod val="75000"/>
                  <a:lumOff val="25000"/>
                </a:schemeClr>
              </a:gs>
              <a:gs pos="80000">
                <a:schemeClr val="bg1">
                  <a:lumMod val="85000"/>
                </a:schemeClr>
              </a:gs>
              <a:gs pos="100000">
                <a:schemeClr val="bg1">
                  <a:lumMod val="95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defTabSz="914099">
              <a:lnSpc>
                <a:spcPct val="90000"/>
              </a:lnSpc>
            </a:pPr>
            <a:r>
              <a:rPr lang="zh-CN" altLang="en-US" sz="2000" dirty="0" smtClean="0">
                <a:solidFill>
                  <a:schemeClr val="bg1"/>
                </a:solidFill>
              </a:rPr>
              <a:t>开发</a:t>
            </a:r>
            <a:endParaRPr lang="en-US" altLang="zh-CN" sz="2000" dirty="0" smtClean="0">
              <a:solidFill>
                <a:schemeClr val="bg1"/>
              </a:solidFill>
            </a:endParaRPr>
          </a:p>
          <a:p>
            <a:pPr algn="ctr" defTabSz="914099">
              <a:lnSpc>
                <a:spcPct val="90000"/>
              </a:lnSpc>
            </a:pPr>
            <a:r>
              <a:rPr lang="zh-CN" altLang="en-US" sz="2000" dirty="0" smtClean="0">
                <a:solidFill>
                  <a:schemeClr val="bg1"/>
                </a:solidFill>
              </a:rPr>
              <a:t>灵活的业务应用</a:t>
            </a:r>
            <a:endParaRPr lang="en-US" sz="2000" dirty="0" smtClean="0">
              <a:solidFill>
                <a:schemeClr val="bg1"/>
              </a:solidFill>
            </a:endParaRPr>
          </a:p>
        </p:txBody>
      </p:sp>
      <p:sp>
        <p:nvSpPr>
          <p:cNvPr id="30" name="Rectangle 29"/>
          <p:cNvSpPr/>
          <p:nvPr/>
        </p:nvSpPr>
        <p:spPr bwMode="auto">
          <a:xfrm>
            <a:off x="390675" y="4300931"/>
            <a:ext cx="1901786" cy="1321500"/>
          </a:xfrm>
          <a:prstGeom prst="rect">
            <a:avLst/>
          </a:prstGeom>
          <a:gradFill>
            <a:gsLst>
              <a:gs pos="0">
                <a:schemeClr val="tx1">
                  <a:lumMod val="75000"/>
                  <a:lumOff val="25000"/>
                </a:schemeClr>
              </a:gs>
              <a:gs pos="80000">
                <a:schemeClr val="bg1">
                  <a:lumMod val="85000"/>
                </a:schemeClr>
              </a:gs>
              <a:gs pos="100000">
                <a:schemeClr val="bg1">
                  <a:lumMod val="95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defTabSz="914099">
              <a:lnSpc>
                <a:spcPct val="90000"/>
              </a:lnSpc>
            </a:pPr>
            <a:r>
              <a:rPr lang="zh-CN" altLang="en-US" sz="2000" b="1" dirty="0" smtClean="0">
                <a:solidFill>
                  <a:schemeClr val="accent6">
                    <a:lumMod val="75000"/>
                  </a:schemeClr>
                </a:solidFill>
              </a:rPr>
              <a:t>驱动</a:t>
            </a:r>
            <a:r>
              <a:rPr lang="en-US" sz="2000" b="1" dirty="0" smtClean="0">
                <a:solidFill>
                  <a:schemeClr val="accent6">
                    <a:lumMod val="75000"/>
                  </a:schemeClr>
                </a:solidFill>
              </a:rPr>
              <a:t> </a:t>
            </a:r>
          </a:p>
          <a:p>
            <a:pPr algn="ctr" defTabSz="914099">
              <a:lnSpc>
                <a:spcPct val="90000"/>
              </a:lnSpc>
            </a:pPr>
            <a:r>
              <a:rPr lang="zh-CN" altLang="en-US" sz="2000" b="1" dirty="0" smtClean="0">
                <a:solidFill>
                  <a:schemeClr val="bg1"/>
                </a:solidFill>
              </a:rPr>
              <a:t>高效率和有效的</a:t>
            </a:r>
            <a:r>
              <a:rPr lang="en-US" altLang="zh-CN" sz="2000" b="1" dirty="0" smtClean="0">
                <a:solidFill>
                  <a:schemeClr val="bg1"/>
                </a:solidFill>
              </a:rPr>
              <a:t>IT</a:t>
            </a:r>
            <a:endParaRPr lang="en-US" sz="2000" b="1" dirty="0" smtClean="0">
              <a:solidFill>
                <a:schemeClr val="bg1"/>
              </a:solidFill>
            </a:endParaRPr>
          </a:p>
        </p:txBody>
      </p:sp>
      <p:sp>
        <p:nvSpPr>
          <p:cNvPr id="31" name="Rectangle 30"/>
          <p:cNvSpPr/>
          <p:nvPr/>
        </p:nvSpPr>
        <p:spPr bwMode="auto">
          <a:xfrm>
            <a:off x="6723158" y="4306828"/>
            <a:ext cx="1901786" cy="1321500"/>
          </a:xfrm>
          <a:prstGeom prst="rect">
            <a:avLst/>
          </a:prstGeom>
          <a:gradFill>
            <a:gsLst>
              <a:gs pos="0">
                <a:schemeClr val="tx1">
                  <a:lumMod val="75000"/>
                  <a:lumOff val="25000"/>
                </a:schemeClr>
              </a:gs>
              <a:gs pos="80000">
                <a:schemeClr val="bg1">
                  <a:lumMod val="85000"/>
                </a:schemeClr>
              </a:gs>
              <a:gs pos="100000">
                <a:schemeClr val="bg1">
                  <a:lumMod val="95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defTabSz="914099">
              <a:lnSpc>
                <a:spcPct val="90000"/>
              </a:lnSpc>
            </a:pPr>
            <a:r>
              <a:rPr lang="zh-CN" altLang="en-US" sz="2000" b="1" dirty="0" smtClean="0">
                <a:solidFill>
                  <a:schemeClr val="accent6">
                    <a:lumMod val="75000"/>
                  </a:schemeClr>
                </a:solidFill>
              </a:rPr>
              <a:t>演示</a:t>
            </a:r>
            <a:r>
              <a:rPr lang="en-US" sz="2000" b="1" dirty="0" smtClean="0">
                <a:solidFill>
                  <a:schemeClr val="accent6">
                    <a:lumMod val="75000"/>
                  </a:schemeClr>
                </a:solidFill>
              </a:rPr>
              <a:t> </a:t>
            </a:r>
          </a:p>
          <a:p>
            <a:pPr algn="ctr" defTabSz="914099">
              <a:lnSpc>
                <a:spcPct val="90000"/>
              </a:lnSpc>
            </a:pPr>
            <a:r>
              <a:rPr lang="zh-CN" altLang="en-US" sz="2000" b="1" dirty="0" smtClean="0">
                <a:solidFill>
                  <a:schemeClr val="bg1"/>
                </a:solidFill>
              </a:rPr>
              <a:t>业务成功</a:t>
            </a:r>
            <a:endParaRPr lang="en-US" sz="2000" b="1" dirty="0" smtClean="0">
              <a:solidFill>
                <a:schemeClr val="bg1"/>
              </a:solidFill>
            </a:endParaRPr>
          </a:p>
        </p:txBody>
      </p:sp>
      <p:sp>
        <p:nvSpPr>
          <p:cNvPr id="36" name="Rectangle 35"/>
          <p:cNvSpPr/>
          <p:nvPr/>
        </p:nvSpPr>
        <p:spPr bwMode="auto">
          <a:xfrm>
            <a:off x="0" y="5805015"/>
            <a:ext cx="9144000" cy="548640"/>
          </a:xfrm>
          <a:prstGeom prst="rect">
            <a:avLst/>
          </a:prstGeom>
          <a:solidFill>
            <a:schemeClr val="accent6">
              <a:lumMod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099" fontAlgn="base">
              <a:spcBef>
                <a:spcPct val="0"/>
              </a:spcBef>
              <a:spcAft>
                <a:spcPct val="0"/>
              </a:spcAft>
            </a:pPr>
            <a:r>
              <a:rPr lang="en-US" b="1" dirty="0" smtClean="0">
                <a:solidFill>
                  <a:schemeClr val="tx1"/>
                </a:solidFill>
              </a:rPr>
              <a:t>XRM</a:t>
            </a:r>
            <a:endParaRPr lang="en-US" sz="1400" b="1" i="1" dirty="0" smtClean="0">
              <a:solidFill>
                <a:schemeClr val="tx1"/>
              </a:solidFill>
            </a:endParaRPr>
          </a:p>
        </p:txBody>
      </p:sp>
      <p:sp>
        <p:nvSpPr>
          <p:cNvPr id="37" name="Slide Number Placeholder 36"/>
          <p:cNvSpPr>
            <a:spLocks noGrp="1"/>
          </p:cNvSpPr>
          <p:nvPr>
            <p:ph type="sldNum" sz="quarter" idx="4294967295"/>
          </p:nvPr>
        </p:nvSpPr>
        <p:spPr>
          <a:xfrm>
            <a:off x="8761227" y="6528391"/>
            <a:ext cx="382773" cy="329609"/>
          </a:xfrm>
          <a:prstGeom prst="rect">
            <a:avLst/>
          </a:prstGeom>
        </p:spPr>
        <p:txBody>
          <a:bodyPr/>
          <a:lstStyle/>
          <a:p>
            <a:pPr>
              <a:defRPr/>
            </a:pPr>
            <a:fld id="{1FCEF459-6DC1-4B50-919B-D55BF533E7D2}" type="slidenum">
              <a:rPr lang="en-US" smtClean="0"/>
              <a:pPr>
                <a:defRPr/>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2" grpId="0"/>
      <p:bldP spid="63" grpId="0"/>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571472" y="2000240"/>
            <a:ext cx="8215370" cy="2031325"/>
          </a:xfrm>
          <a:prstGeom prst="rect">
            <a:avLst/>
          </a:prstGeom>
          <a:noFill/>
        </p:spPr>
        <p:txBody>
          <a:bodyPr wrap="square" rtlCol="0">
            <a:spAutoFit/>
          </a:bodyPr>
          <a:lstStyle/>
          <a:p>
            <a:r>
              <a:rPr lang="en-US" altLang="zh-CN" dirty="0" smtClean="0">
                <a:solidFill>
                  <a:schemeClr val="bg1"/>
                </a:solidFill>
              </a:rPr>
              <a:t>XRM</a:t>
            </a:r>
            <a:r>
              <a:rPr lang="zh-CN" altLang="en-US" dirty="0" smtClean="0">
                <a:solidFill>
                  <a:schemeClr val="bg1"/>
                </a:solidFill>
              </a:rPr>
              <a:t>网站</a:t>
            </a:r>
            <a:endParaRPr lang="en-US" altLang="zh-CN" dirty="0" smtClean="0">
              <a:solidFill>
                <a:schemeClr val="bg1"/>
              </a:solidFill>
            </a:endParaRPr>
          </a:p>
          <a:p>
            <a:r>
              <a:rPr lang="en-US" altLang="zh-CN" dirty="0" smtClean="0">
                <a:solidFill>
                  <a:schemeClr val="bg1"/>
                </a:solidFill>
                <a:hlinkClick r:id="rId3"/>
              </a:rPr>
              <a:t>http://xrm.com/Main.aspx</a:t>
            </a:r>
            <a:endParaRPr lang="en-US" altLang="zh-CN" dirty="0" smtClean="0">
              <a:solidFill>
                <a:schemeClr val="bg1"/>
              </a:solidFill>
            </a:endParaRPr>
          </a:p>
          <a:p>
            <a:endParaRPr lang="en-US" altLang="zh-CN" dirty="0" smtClean="0">
              <a:solidFill>
                <a:schemeClr val="bg1"/>
              </a:solidFill>
            </a:endParaRPr>
          </a:p>
          <a:p>
            <a:r>
              <a:rPr lang="en-US" altLang="zh-CN" dirty="0" smtClean="0">
                <a:solidFill>
                  <a:schemeClr val="bg1"/>
                </a:solidFill>
              </a:rPr>
              <a:t>XRM SDK </a:t>
            </a:r>
            <a:r>
              <a:rPr lang="zh-CN" altLang="en-US" dirty="0" smtClean="0">
                <a:solidFill>
                  <a:schemeClr val="bg1"/>
                </a:solidFill>
              </a:rPr>
              <a:t>下载</a:t>
            </a:r>
            <a:endParaRPr lang="en-US" altLang="zh-CN" dirty="0" smtClean="0">
              <a:solidFill>
                <a:schemeClr val="bg1"/>
              </a:solidFill>
            </a:endParaRPr>
          </a:p>
          <a:p>
            <a:r>
              <a:rPr lang="en-US" altLang="zh-CN" dirty="0" smtClean="0">
                <a:solidFill>
                  <a:schemeClr val="bg1"/>
                </a:solidFill>
                <a:hlinkClick r:id="rId4"/>
              </a:rPr>
              <a:t>http://www.microsoft.com/downloads/details.aspx?displaylang=en&amp;FamilyID=82e632a7-faf9-41e0-8ec1-a2662aae9dfb</a:t>
            </a:r>
            <a:endParaRPr lang="en-US" altLang="zh-CN" dirty="0" smtClean="0">
              <a:solidFill>
                <a:schemeClr val="bg1"/>
              </a:solidFill>
            </a:endParaRPr>
          </a:p>
          <a:p>
            <a:endParaRPr lang="zh-CN" altLang="en-US"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sz="4800" spc="0" dirty="0" smtClean="0">
                <a:latin typeface="+mn-lt"/>
              </a:rPr>
              <a:t>关键</a:t>
            </a:r>
            <a:r>
              <a:rPr lang="en-US" altLang="zh-CN" sz="4800" spc="0" dirty="0" smtClean="0">
                <a:latin typeface="+mn-lt"/>
              </a:rPr>
              <a:t>IT</a:t>
            </a:r>
            <a:r>
              <a:rPr lang="zh-CN" altLang="en-US" sz="4800" spc="0" dirty="0" smtClean="0">
                <a:latin typeface="+mn-lt"/>
              </a:rPr>
              <a:t>运行中的执行问题</a:t>
            </a:r>
            <a:r>
              <a:rPr lang="en-US" altLang="zh-CN" sz="4800" spc="0" dirty="0" smtClean="0">
                <a:latin typeface="+mn-lt"/>
              </a:rPr>
              <a:t/>
            </a:r>
            <a:br>
              <a:rPr lang="en-US" altLang="zh-CN" sz="4800" spc="0" dirty="0" smtClean="0">
                <a:latin typeface="+mn-lt"/>
              </a:rPr>
            </a:br>
            <a:r>
              <a:rPr spc="0" dirty="0" smtClean="0">
                <a:latin typeface="+mn-lt"/>
              </a:rPr>
              <a:t/>
            </a:r>
            <a:br>
              <a:rPr spc="0" dirty="0" smtClean="0">
                <a:latin typeface="+mn-lt"/>
              </a:rPr>
            </a:br>
            <a:r>
              <a:rPr lang="zh-CN" altLang="en-US" sz="2400" i="1" spc="0" dirty="0" smtClean="0">
                <a:latin typeface="+mn-lt"/>
              </a:rPr>
              <a:t>问题</a:t>
            </a:r>
            <a:r>
              <a:rPr sz="2400" i="1" spc="0" dirty="0" smtClean="0">
                <a:latin typeface="+mn-lt"/>
              </a:rPr>
              <a:t> </a:t>
            </a:r>
            <a:r>
              <a:rPr lang="en-US" sz="2400" i="1" spc="0" dirty="0" smtClean="0">
                <a:latin typeface="+mn-lt"/>
              </a:rPr>
              <a:t> </a:t>
            </a:r>
            <a:r>
              <a:rPr sz="2400" i="1" spc="0" dirty="0" smtClean="0">
                <a:latin typeface="+mn-lt"/>
              </a:rPr>
              <a:t>#1 – IT </a:t>
            </a:r>
            <a:r>
              <a:rPr lang="zh-CN" altLang="en-US" sz="2400" i="1" spc="0" dirty="0" smtClean="0">
                <a:latin typeface="+mn-lt"/>
              </a:rPr>
              <a:t>不能交付</a:t>
            </a:r>
            <a:r>
              <a:rPr lang="en-US" altLang="zh-CN" sz="2400" i="1" spc="0" dirty="0" smtClean="0">
                <a:latin typeface="+mn-lt"/>
              </a:rPr>
              <a:t/>
            </a:r>
            <a:br>
              <a:rPr lang="en-US" altLang="zh-CN" sz="2400" i="1" spc="0" dirty="0" smtClean="0">
                <a:latin typeface="+mn-lt"/>
              </a:rPr>
            </a:br>
            <a:r>
              <a:rPr lang="zh-CN" altLang="en-US" sz="2400" i="1" spc="0" dirty="0" smtClean="0">
                <a:latin typeface="+mn-lt"/>
              </a:rPr>
              <a:t>问题 </a:t>
            </a:r>
            <a:r>
              <a:rPr sz="2400" i="1" spc="0" dirty="0" smtClean="0">
                <a:latin typeface="+mn-lt"/>
              </a:rPr>
              <a:t>#2 – </a:t>
            </a:r>
            <a:r>
              <a:rPr lang="zh-CN" altLang="en-US" sz="2400" i="1" spc="0" dirty="0" smtClean="0">
                <a:latin typeface="+mn-lt"/>
              </a:rPr>
              <a:t>太多的权衡</a:t>
            </a:r>
            <a:r>
              <a:rPr sz="2400" i="1" spc="0" dirty="0" smtClean="0">
                <a:latin typeface="+mn-lt"/>
              </a:rPr>
              <a:t/>
            </a:r>
            <a:br>
              <a:rPr sz="2400" i="1" spc="0" dirty="0" smtClean="0">
                <a:latin typeface="+mn-lt"/>
              </a:rPr>
            </a:br>
            <a:r>
              <a:rPr lang="zh-CN" altLang="en-US" sz="2400" i="1" spc="0" dirty="0" smtClean="0">
                <a:latin typeface="+mn-lt"/>
              </a:rPr>
              <a:t>问题 </a:t>
            </a:r>
            <a:r>
              <a:rPr sz="2400" i="1" spc="0" dirty="0" smtClean="0">
                <a:latin typeface="+mn-lt"/>
              </a:rPr>
              <a:t>#3 – </a:t>
            </a:r>
            <a:r>
              <a:rPr lang="zh-CN" altLang="en-US" sz="2400" i="1" spc="0" dirty="0" smtClean="0">
                <a:latin typeface="+mn-lt"/>
              </a:rPr>
              <a:t>过高的成本才能实现利益</a:t>
            </a:r>
            <a:r>
              <a:rPr sz="2400" i="1" spc="0" dirty="0" smtClean="0">
                <a:latin typeface="+mn-lt"/>
              </a:rPr>
              <a:t/>
            </a:r>
            <a:br>
              <a:rPr sz="2400" i="1" spc="0" dirty="0" smtClean="0">
                <a:latin typeface="+mn-lt"/>
              </a:rPr>
            </a:br>
            <a:r>
              <a:rPr lang="zh-CN" altLang="en-US" sz="2400" i="1" spc="0" dirty="0" smtClean="0">
                <a:latin typeface="+mn-lt"/>
              </a:rPr>
              <a:t>问题 </a:t>
            </a:r>
            <a:r>
              <a:rPr sz="2400" i="1" spc="0" dirty="0" smtClean="0">
                <a:latin typeface="+mn-lt"/>
              </a:rPr>
              <a:t>#4 – </a:t>
            </a:r>
            <a:r>
              <a:rPr lang="zh-CN" altLang="en-US" sz="2400" i="1" spc="0" dirty="0" smtClean="0">
                <a:latin typeface="+mn-lt"/>
              </a:rPr>
              <a:t>叠加问题</a:t>
            </a:r>
            <a:r>
              <a:rPr sz="2400" i="1" spc="0" dirty="0" smtClean="0">
                <a:latin typeface="+mn-lt"/>
              </a:rPr>
              <a:t/>
            </a:r>
            <a:br>
              <a:rPr sz="2400" i="1" spc="0" dirty="0" smtClean="0">
                <a:latin typeface="+mn-lt"/>
              </a:rPr>
            </a:br>
            <a:r>
              <a:rPr lang="zh-CN" altLang="en-US" sz="2400" i="1" spc="0" dirty="0" smtClean="0">
                <a:latin typeface="+mn-lt"/>
              </a:rPr>
              <a:t>问题 </a:t>
            </a:r>
            <a:r>
              <a:rPr sz="2400" i="1" spc="0" dirty="0" smtClean="0">
                <a:latin typeface="+mn-lt"/>
              </a:rPr>
              <a:t>#5 – </a:t>
            </a:r>
            <a:r>
              <a:rPr lang="zh-CN" altLang="en-US" sz="2400" i="1" spc="0" dirty="0" smtClean="0">
                <a:latin typeface="+mn-lt"/>
              </a:rPr>
              <a:t>指数问题</a:t>
            </a:r>
            <a:endParaRPr lang="en-US" sz="2400" i="1" spc="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smtClean="0"/>
              <a:t>问题</a:t>
            </a:r>
            <a:r>
              <a:rPr lang="en-US" dirty="0" smtClean="0"/>
              <a:t> # 1 – </a:t>
            </a:r>
            <a:r>
              <a:rPr lang="zh-CN" altLang="en-US" dirty="0" smtClean="0"/>
              <a:t>无法实现需求</a:t>
            </a:r>
            <a:r>
              <a:rPr lang="en-US" dirty="0" smtClean="0"/>
              <a:t/>
            </a:r>
            <a:br>
              <a:rPr lang="en-US" dirty="0" smtClean="0"/>
            </a:br>
            <a:r>
              <a:rPr lang="zh-CN" altLang="en-US" sz="2400" dirty="0" smtClean="0">
                <a:solidFill>
                  <a:schemeClr val="tx1">
                    <a:lumMod val="50000"/>
                    <a:lumOff val="50000"/>
                  </a:schemeClr>
                </a:solidFill>
              </a:rPr>
              <a:t>不能提供的业务解决方案，甚至可能导致更多的问题</a:t>
            </a:r>
            <a:endParaRPr lang="en-US" dirty="0"/>
          </a:p>
        </p:txBody>
      </p:sp>
      <p:sp>
        <p:nvSpPr>
          <p:cNvPr id="5" name="Content Placeholder 4"/>
          <p:cNvSpPr>
            <a:spLocks noGrp="1"/>
          </p:cNvSpPr>
          <p:nvPr>
            <p:ph idx="1"/>
          </p:nvPr>
        </p:nvSpPr>
        <p:spPr>
          <a:xfrm>
            <a:off x="510209" y="2063641"/>
            <a:ext cx="8229600" cy="3754064"/>
          </a:xfrm>
        </p:spPr>
        <p:txBody>
          <a:bodyPr/>
          <a:lstStyle/>
          <a:p>
            <a:pPr>
              <a:spcBef>
                <a:spcPts val="600"/>
              </a:spcBef>
              <a:spcAft>
                <a:spcPts val="600"/>
              </a:spcAft>
            </a:pPr>
            <a:r>
              <a:rPr lang="zh-CN" altLang="en-US" sz="2400" dirty="0" smtClean="0"/>
              <a:t>需求 </a:t>
            </a:r>
            <a:r>
              <a:rPr lang="en-US" sz="2400" dirty="0" smtClean="0"/>
              <a:t>–</a:t>
            </a:r>
            <a:r>
              <a:rPr lang="zh-CN" altLang="en-US" sz="2400" dirty="0" smtClean="0"/>
              <a:t> 业务需求的应用程序</a:t>
            </a:r>
            <a:endParaRPr lang="en-US" sz="2400" dirty="0" smtClean="0"/>
          </a:p>
          <a:p>
            <a:pPr>
              <a:spcBef>
                <a:spcPts val="600"/>
              </a:spcBef>
              <a:spcAft>
                <a:spcPts val="600"/>
              </a:spcAft>
            </a:pPr>
            <a:r>
              <a:rPr lang="zh-CN" altLang="en-US" sz="2400" dirty="0" smtClean="0"/>
              <a:t>拒绝</a:t>
            </a:r>
            <a:r>
              <a:rPr lang="en-US" sz="2400" dirty="0" smtClean="0"/>
              <a:t> – </a:t>
            </a:r>
            <a:r>
              <a:rPr lang="zh-CN" altLang="en-US" sz="2400" dirty="0" smtClean="0"/>
              <a:t>优先级较低或者对</a:t>
            </a:r>
            <a:r>
              <a:rPr lang="en-US" altLang="zh-CN" sz="2400" dirty="0" smtClean="0"/>
              <a:t>IT</a:t>
            </a:r>
            <a:r>
              <a:rPr lang="zh-CN" altLang="en-US" sz="2400" dirty="0" smtClean="0"/>
              <a:t>的实现没有足够的预算</a:t>
            </a:r>
            <a:endParaRPr lang="en-US" sz="2400" dirty="0" smtClean="0"/>
          </a:p>
          <a:p>
            <a:pPr>
              <a:spcBef>
                <a:spcPts val="600"/>
              </a:spcBef>
              <a:spcAft>
                <a:spcPts val="600"/>
              </a:spcAft>
            </a:pPr>
            <a:r>
              <a:rPr lang="zh-CN" altLang="en-US" sz="2400" dirty="0" smtClean="0"/>
              <a:t>孤立 </a:t>
            </a:r>
            <a:r>
              <a:rPr lang="en-US" sz="2400" dirty="0" smtClean="0"/>
              <a:t>–</a:t>
            </a:r>
            <a:r>
              <a:rPr lang="zh-CN" altLang="en-US" sz="2400" dirty="0" smtClean="0"/>
              <a:t> 企业创建或购买了一个影子的应用程序</a:t>
            </a:r>
            <a:endParaRPr lang="en-US" sz="2400" dirty="0" smtClean="0"/>
          </a:p>
          <a:p>
            <a:pPr>
              <a:spcBef>
                <a:spcPts val="600"/>
              </a:spcBef>
              <a:spcAft>
                <a:spcPts val="600"/>
              </a:spcAft>
            </a:pPr>
            <a:r>
              <a:rPr lang="zh-CN" altLang="en-US" sz="2400" dirty="0" smtClean="0"/>
              <a:t>结果 </a:t>
            </a:r>
            <a:r>
              <a:rPr lang="en-US" sz="2400" dirty="0" smtClean="0"/>
              <a:t>– </a:t>
            </a:r>
            <a:r>
              <a:rPr lang="zh-CN" altLang="en-US" sz="2400" dirty="0" smtClean="0"/>
              <a:t>数以百计的影子应用程序弹出（问题）</a:t>
            </a:r>
            <a:endParaRPr lang="en-US" sz="2400" dirty="0" smtClean="0"/>
          </a:p>
          <a:p>
            <a:pPr>
              <a:spcBef>
                <a:spcPts val="600"/>
              </a:spcBef>
              <a:spcAft>
                <a:spcPts val="600"/>
              </a:spcAft>
            </a:pPr>
            <a:r>
              <a:rPr lang="zh-CN" altLang="en-US" dirty="0" smtClean="0"/>
              <a:t>清除</a:t>
            </a:r>
            <a:r>
              <a:rPr lang="en-US" sz="2400" dirty="0" smtClean="0"/>
              <a:t> – IT</a:t>
            </a:r>
            <a:r>
              <a:rPr lang="zh-CN" altLang="en-US" sz="2400" dirty="0" smtClean="0"/>
              <a:t>负责清除影子应用程序的弹出</a:t>
            </a:r>
            <a:endParaRPr lang="en-US" sz="2400" dirty="0" smtClean="0"/>
          </a:p>
          <a:p>
            <a:pPr>
              <a:spcBef>
                <a:spcPts val="600"/>
              </a:spcBef>
              <a:spcAft>
                <a:spcPts val="600"/>
              </a:spcAft>
            </a:pPr>
            <a:r>
              <a:rPr lang="zh-CN" altLang="en-US" sz="2400" dirty="0" smtClean="0"/>
              <a:t>重复</a:t>
            </a:r>
            <a:r>
              <a:rPr lang="en-US" sz="2400" dirty="0" smtClean="0"/>
              <a:t> – </a:t>
            </a:r>
            <a:r>
              <a:rPr lang="zh-CN" altLang="en-US" sz="2400" dirty="0" smtClean="0"/>
              <a:t>返回第一步</a:t>
            </a:r>
            <a:endParaRPr lang="en-US" sz="2400" dirty="0"/>
          </a:p>
        </p:txBody>
      </p:sp>
      <p:sp>
        <p:nvSpPr>
          <p:cNvPr id="6" name="Oval 5"/>
          <p:cNvSpPr/>
          <p:nvPr/>
        </p:nvSpPr>
        <p:spPr>
          <a:xfrm>
            <a:off x="379012" y="2120347"/>
            <a:ext cx="365760" cy="36576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a:t>
            </a:r>
          </a:p>
        </p:txBody>
      </p:sp>
      <p:sp>
        <p:nvSpPr>
          <p:cNvPr id="7" name="Oval 6"/>
          <p:cNvSpPr/>
          <p:nvPr/>
        </p:nvSpPr>
        <p:spPr>
          <a:xfrm>
            <a:off x="379012" y="2643808"/>
            <a:ext cx="365760" cy="36576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a:t>
            </a:r>
          </a:p>
        </p:txBody>
      </p:sp>
      <p:sp>
        <p:nvSpPr>
          <p:cNvPr id="8" name="Oval 7"/>
          <p:cNvSpPr/>
          <p:nvPr/>
        </p:nvSpPr>
        <p:spPr>
          <a:xfrm>
            <a:off x="379012" y="3167270"/>
            <a:ext cx="365760" cy="36576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3</a:t>
            </a:r>
          </a:p>
        </p:txBody>
      </p:sp>
      <p:sp>
        <p:nvSpPr>
          <p:cNvPr id="9" name="Oval 8"/>
          <p:cNvSpPr/>
          <p:nvPr/>
        </p:nvSpPr>
        <p:spPr>
          <a:xfrm>
            <a:off x="379012" y="3677477"/>
            <a:ext cx="365760" cy="36576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4</a:t>
            </a:r>
          </a:p>
        </p:txBody>
      </p:sp>
      <p:sp>
        <p:nvSpPr>
          <p:cNvPr id="10" name="Oval 9"/>
          <p:cNvSpPr/>
          <p:nvPr/>
        </p:nvSpPr>
        <p:spPr>
          <a:xfrm>
            <a:off x="379012" y="4181061"/>
            <a:ext cx="365760" cy="36576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5</a:t>
            </a:r>
          </a:p>
        </p:txBody>
      </p:sp>
      <p:sp>
        <p:nvSpPr>
          <p:cNvPr id="11" name="Oval 10"/>
          <p:cNvSpPr/>
          <p:nvPr/>
        </p:nvSpPr>
        <p:spPr>
          <a:xfrm>
            <a:off x="379012" y="4664764"/>
            <a:ext cx="365760" cy="36576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6</a:t>
            </a:r>
          </a:p>
        </p:txBody>
      </p:sp>
      <p:sp>
        <p:nvSpPr>
          <p:cNvPr id="13" name="Content Placeholder 33"/>
          <p:cNvSpPr txBox="1">
            <a:spLocks/>
          </p:cNvSpPr>
          <p:nvPr/>
        </p:nvSpPr>
        <p:spPr bwMode="auto">
          <a:xfrm>
            <a:off x="907773" y="1444489"/>
            <a:ext cx="3306418" cy="556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ts val="600"/>
              </a:spcBef>
              <a:spcAft>
                <a:spcPts val="600"/>
              </a:spcAft>
              <a:buClrTx/>
              <a:buSzPct val="85000"/>
              <a:buFont typeface="Wingdings" pitchFamily="2" charset="2"/>
              <a:buNone/>
              <a:tabLst/>
              <a:defRPr/>
            </a:pPr>
            <a:r>
              <a:rPr kumimoji="0" lang="zh-CN" altLang="en-US" sz="2400" b="0" i="0" u="none" strike="noStrike" kern="1200" cap="none" spc="0" normalizeH="0" baseline="0" noProof="0" dirty="0" smtClean="0">
                <a:ln>
                  <a:noFill/>
                </a:ln>
                <a:effectLst/>
                <a:uLnTx/>
                <a:uFillTx/>
                <a:latin typeface="+mn-lt"/>
                <a:ea typeface="+mn-ea"/>
                <a:cs typeface="+mn-cs"/>
              </a:rPr>
              <a:t>不利的情况</a:t>
            </a:r>
            <a:endParaRPr kumimoji="0" lang="en-US" sz="2400" b="0" i="0" u="none" strike="noStrike" kern="1200" cap="none" spc="0" normalizeH="0" baseline="0" noProof="0" dirty="0" smtClean="0">
              <a:ln>
                <a:noFill/>
              </a:ln>
              <a:effectLst/>
              <a:uLnTx/>
              <a:uFillTx/>
              <a:latin typeface="+mn-lt"/>
              <a:ea typeface="+mn-ea"/>
              <a:cs typeface="+mn-cs"/>
            </a:endParaRPr>
          </a:p>
        </p:txBody>
      </p:sp>
      <p:sp>
        <p:nvSpPr>
          <p:cNvPr id="14" name="Content Placeholder 33"/>
          <p:cNvSpPr txBox="1">
            <a:spLocks/>
          </p:cNvSpPr>
          <p:nvPr/>
        </p:nvSpPr>
        <p:spPr bwMode="auto">
          <a:xfrm>
            <a:off x="834887" y="5632174"/>
            <a:ext cx="7679634" cy="8945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ts val="600"/>
              </a:spcBef>
              <a:spcAft>
                <a:spcPts val="600"/>
              </a:spcAft>
              <a:buClrTx/>
              <a:buSzPct val="85000"/>
              <a:buFont typeface="Wingdings" pitchFamily="2" charset="2"/>
              <a:buNone/>
              <a:tabLst/>
              <a:defRPr/>
            </a:pPr>
            <a:r>
              <a:rPr kumimoji="0" lang="zh-CN" altLang="en-US" sz="2200" b="1" u="none" strike="noStrike" kern="1200" cap="none" spc="0" normalizeH="0" baseline="0" noProof="0" dirty="0" smtClean="0">
                <a:ln>
                  <a:noFill/>
                </a:ln>
                <a:effectLst/>
                <a:uLnTx/>
                <a:uFillTx/>
                <a:latin typeface="+mn-lt"/>
                <a:ea typeface="+mn-ea"/>
                <a:cs typeface="+mn-cs"/>
              </a:rPr>
              <a:t>很多时候是因为企业不使用而导致效率低下</a:t>
            </a:r>
            <a:endParaRPr kumimoji="0" lang="en-US" sz="2200" b="1"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rot="16200000" flipH="1">
            <a:off x="5000955" y="1841579"/>
            <a:ext cx="1588" cy="3346536"/>
          </a:xfrm>
          <a:prstGeom prst="line">
            <a:avLst/>
          </a:prstGeom>
          <a:ln w="127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4993897" y="3264175"/>
            <a:ext cx="1588" cy="3346536"/>
          </a:xfrm>
          <a:prstGeom prst="line">
            <a:avLst/>
          </a:prstGeom>
          <a:ln w="127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5001517" y="235225"/>
            <a:ext cx="1588" cy="3346536"/>
          </a:xfrm>
          <a:prstGeom prst="line">
            <a:avLst/>
          </a:prstGeom>
          <a:ln w="127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293223" y="1900079"/>
            <a:ext cx="2438400" cy="1600200"/>
          </a:xfrm>
          <a:prstGeom prst="rect">
            <a:avLst/>
          </a:prstGeom>
          <a:gradFill>
            <a:gsLst>
              <a:gs pos="0">
                <a:schemeClr val="accent1">
                  <a:lumMod val="50000"/>
                </a:schemeClr>
              </a:gs>
              <a:gs pos="10000">
                <a:schemeClr val="accent1">
                  <a:lumMod val="60000"/>
                  <a:lumOff val="40000"/>
                </a:schemeClr>
              </a:gs>
              <a:gs pos="85000">
                <a:schemeClr val="bg1"/>
              </a:gs>
            </a:gsLst>
          </a:gra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mn-cs"/>
            </a:endParaRPr>
          </a:p>
        </p:txBody>
      </p:sp>
      <p:sp>
        <p:nvSpPr>
          <p:cNvPr id="62" name="Rectangle 61"/>
          <p:cNvSpPr/>
          <p:nvPr/>
        </p:nvSpPr>
        <p:spPr>
          <a:xfrm>
            <a:off x="6293223" y="3500279"/>
            <a:ext cx="2438400" cy="1447800"/>
          </a:xfrm>
          <a:prstGeom prst="rect">
            <a:avLst/>
          </a:prstGeom>
          <a:gradFill flip="none" rotWithShape="1">
            <a:gsLst>
              <a:gs pos="0">
                <a:schemeClr val="accent2">
                  <a:lumMod val="50000"/>
                </a:schemeClr>
              </a:gs>
              <a:gs pos="10000">
                <a:schemeClr val="accent2">
                  <a:lumMod val="60000"/>
                  <a:lumOff val="40000"/>
                </a:schemeClr>
              </a:gs>
              <a:gs pos="85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fontAlgn="base">
              <a:spcBef>
                <a:spcPct val="0"/>
              </a:spcBef>
              <a:spcAft>
                <a:spcPct val="0"/>
              </a:spcAft>
            </a:pPr>
            <a:endParaRPr lang="en-US" sz="1600" kern="1200">
              <a:solidFill>
                <a:prstClr val="black"/>
              </a:solidFill>
              <a:ea typeface="+mn-ea"/>
              <a:cs typeface="+mn-cs"/>
            </a:endParaRPr>
          </a:p>
        </p:txBody>
      </p:sp>
      <p:sp>
        <p:nvSpPr>
          <p:cNvPr id="51" name="TextBox 50"/>
          <p:cNvSpPr txBox="1"/>
          <p:nvPr/>
        </p:nvSpPr>
        <p:spPr>
          <a:xfrm>
            <a:off x="6304374" y="2002909"/>
            <a:ext cx="2839626" cy="1354217"/>
          </a:xfrm>
          <a:prstGeom prst="rect">
            <a:avLst/>
          </a:prstGeom>
          <a:noFill/>
          <a:ln w="38100">
            <a:noFill/>
          </a:ln>
        </p:spPr>
        <p:txBody>
          <a:bodyPr wrap="square" rtlCol="0">
            <a:spAutoFit/>
          </a:bodyPr>
          <a:lstStyle/>
          <a:p>
            <a:pPr marL="137160" indent="-137160" algn="l" rtl="0" fontAlgn="base">
              <a:spcBef>
                <a:spcPct val="0"/>
              </a:spcBef>
              <a:spcAft>
                <a:spcPct val="0"/>
              </a:spcAft>
              <a:buFont typeface="Wingdings" pitchFamily="2" charset="2"/>
              <a:buChar char="§"/>
            </a:pPr>
            <a:r>
              <a:rPr lang="zh-CN" altLang="en-US" sz="1600" kern="1200" dirty="0" smtClean="0">
                <a:solidFill>
                  <a:prstClr val="black"/>
                </a:solidFill>
                <a:latin typeface="+mn-lt"/>
                <a:ea typeface="+mn-ea"/>
                <a:cs typeface="Arial" pitchFamily="34" charset="0"/>
              </a:rPr>
              <a:t>较快的交付时间</a:t>
            </a:r>
            <a:r>
              <a:rPr lang="en-US" sz="1600" kern="1200" dirty="0" smtClean="0">
                <a:solidFill>
                  <a:prstClr val="black"/>
                </a:solidFill>
                <a:latin typeface="+mn-lt"/>
                <a:ea typeface="+mn-ea"/>
                <a:cs typeface="Arial" pitchFamily="34" charset="0"/>
              </a:rPr>
              <a:t> (</a:t>
            </a:r>
            <a:r>
              <a:rPr lang="zh-CN" altLang="en-US" sz="1600" kern="1200" dirty="0" smtClean="0">
                <a:solidFill>
                  <a:prstClr val="black"/>
                </a:solidFill>
                <a:latin typeface="+mn-lt"/>
                <a:ea typeface="+mn-ea"/>
                <a:cs typeface="Arial" pitchFamily="34" charset="0"/>
              </a:rPr>
              <a:t>如果外购</a:t>
            </a:r>
            <a:r>
              <a:rPr lang="en-US" sz="1600" kern="1200" dirty="0" smtClean="0">
                <a:solidFill>
                  <a:prstClr val="black"/>
                </a:solidFill>
                <a:latin typeface="+mn-lt"/>
                <a:ea typeface="+mn-ea"/>
                <a:cs typeface="Arial" pitchFamily="34" charset="0"/>
              </a:rPr>
              <a:t>)</a:t>
            </a:r>
          </a:p>
          <a:p>
            <a:pPr marL="137160" indent="-137160" fontAlgn="base">
              <a:spcBef>
                <a:spcPct val="0"/>
              </a:spcBef>
              <a:spcAft>
                <a:spcPct val="0"/>
              </a:spcAft>
              <a:buFont typeface="Wingdings" pitchFamily="2" charset="2"/>
              <a:buChar char="§"/>
            </a:pPr>
            <a:r>
              <a:rPr lang="zh-CN" altLang="en-US" sz="1600" dirty="0" smtClean="0">
                <a:solidFill>
                  <a:prstClr val="black"/>
                </a:solidFill>
                <a:latin typeface="+mn-lt"/>
              </a:rPr>
              <a:t>较低</a:t>
            </a:r>
            <a:r>
              <a:rPr lang="en-US" sz="1600" dirty="0" smtClean="0">
                <a:solidFill>
                  <a:prstClr val="black"/>
                </a:solidFill>
                <a:latin typeface="+mn-lt"/>
              </a:rPr>
              <a:t> </a:t>
            </a:r>
            <a:r>
              <a:rPr lang="zh-CN" altLang="en-US" sz="1600" dirty="0" smtClean="0">
                <a:solidFill>
                  <a:prstClr val="black"/>
                </a:solidFill>
                <a:latin typeface="+mn-lt"/>
              </a:rPr>
              <a:t>的业务匹配通过</a:t>
            </a:r>
            <a:r>
              <a:rPr lang="zh-CN" altLang="en-US" sz="1600" dirty="0" smtClean="0"/>
              <a:t>外购 </a:t>
            </a:r>
            <a:r>
              <a:rPr lang="en-US" sz="1600" dirty="0" smtClean="0">
                <a:solidFill>
                  <a:prstClr val="black"/>
                </a:solidFill>
                <a:latin typeface="+mn-lt"/>
              </a:rPr>
              <a:t> (</a:t>
            </a:r>
            <a:r>
              <a:rPr lang="zh-CN" altLang="en-US" sz="1600" dirty="0" smtClean="0">
                <a:solidFill>
                  <a:prstClr val="black"/>
                </a:solidFill>
                <a:latin typeface="+mn-lt"/>
              </a:rPr>
              <a:t>变更业务以适应</a:t>
            </a:r>
            <a:r>
              <a:rPr lang="en-US" sz="1600" dirty="0" smtClean="0">
                <a:solidFill>
                  <a:prstClr val="black"/>
                </a:solidFill>
                <a:latin typeface="+mn-lt"/>
              </a:rPr>
              <a:t>)</a:t>
            </a:r>
          </a:p>
          <a:p>
            <a:pPr marL="137160" indent="-137160" algn="l" rtl="0" fontAlgn="base">
              <a:spcBef>
                <a:spcPct val="0"/>
              </a:spcBef>
              <a:spcAft>
                <a:spcPct val="0"/>
              </a:spcAft>
              <a:buFont typeface="Wingdings" pitchFamily="2" charset="2"/>
              <a:buChar char="§"/>
            </a:pPr>
            <a:r>
              <a:rPr lang="zh-CN" altLang="en-US" sz="1600" dirty="0" smtClean="0">
                <a:solidFill>
                  <a:prstClr val="black"/>
                </a:solidFill>
                <a:latin typeface="+mn-lt"/>
              </a:rPr>
              <a:t>应用程序范围狭窄</a:t>
            </a:r>
            <a:r>
              <a:rPr lang="en-US" sz="1600" dirty="0" smtClean="0">
                <a:solidFill>
                  <a:prstClr val="black"/>
                </a:solidFill>
                <a:latin typeface="+mn-lt"/>
              </a:rPr>
              <a:t> (</a:t>
            </a:r>
            <a:r>
              <a:rPr lang="zh-CN" altLang="en-US" sz="1600" dirty="0" smtClean="0">
                <a:solidFill>
                  <a:prstClr val="black"/>
                </a:solidFill>
                <a:latin typeface="+mn-lt"/>
              </a:rPr>
              <a:t>购买多个</a:t>
            </a:r>
            <a:r>
              <a:rPr lang="en-US" sz="1600" dirty="0" smtClean="0">
                <a:solidFill>
                  <a:prstClr val="black"/>
                </a:solidFill>
                <a:latin typeface="+mn-lt"/>
              </a:rPr>
              <a:t>)</a:t>
            </a:r>
            <a:endParaRPr lang="en-US" sz="1600" kern="1200" dirty="0">
              <a:solidFill>
                <a:prstClr val="black"/>
              </a:solidFill>
              <a:latin typeface="+mn-lt"/>
              <a:ea typeface="+mn-ea"/>
              <a:cs typeface="Arial" pitchFamily="34" charset="0"/>
            </a:endParaRPr>
          </a:p>
        </p:txBody>
      </p:sp>
      <p:sp>
        <p:nvSpPr>
          <p:cNvPr id="61" name="TextBox 60"/>
          <p:cNvSpPr txBox="1"/>
          <p:nvPr/>
        </p:nvSpPr>
        <p:spPr>
          <a:xfrm>
            <a:off x="6304874" y="3580188"/>
            <a:ext cx="2839125" cy="1323439"/>
          </a:xfrm>
          <a:prstGeom prst="rect">
            <a:avLst/>
          </a:prstGeom>
          <a:noFill/>
          <a:ln w="38100">
            <a:noFill/>
          </a:ln>
        </p:spPr>
        <p:txBody>
          <a:bodyPr wrap="square" rtlCol="0">
            <a:spAutoFit/>
          </a:bodyPr>
          <a:lstStyle/>
          <a:p>
            <a:pPr marL="137160" indent="-137160" algn="l" rtl="0" fontAlgn="base">
              <a:spcBef>
                <a:spcPct val="0"/>
              </a:spcBef>
              <a:spcAft>
                <a:spcPct val="0"/>
              </a:spcAft>
              <a:buFont typeface="Wingdings" pitchFamily="2" charset="2"/>
              <a:buChar char="§"/>
            </a:pPr>
            <a:r>
              <a:rPr lang="zh-CN" altLang="en-US" sz="1600" kern="1200" dirty="0" smtClean="0">
                <a:latin typeface="+mn-lt"/>
                <a:ea typeface="+mn-ea"/>
                <a:cs typeface="Arial" pitchFamily="34" charset="0"/>
              </a:rPr>
              <a:t>应用范围广泛</a:t>
            </a:r>
            <a:endParaRPr lang="en-US" sz="1600" kern="1200" dirty="0" smtClean="0">
              <a:latin typeface="+mn-lt"/>
              <a:ea typeface="+mn-ea"/>
              <a:cs typeface="Arial" pitchFamily="34" charset="0"/>
            </a:endParaRPr>
          </a:p>
          <a:p>
            <a:pPr marL="137160" indent="-137160" algn="l" rtl="0" fontAlgn="base">
              <a:spcBef>
                <a:spcPct val="0"/>
              </a:spcBef>
              <a:spcAft>
                <a:spcPct val="0"/>
              </a:spcAft>
              <a:buFont typeface="Wingdings" pitchFamily="2" charset="2"/>
              <a:buChar char="§"/>
            </a:pPr>
            <a:r>
              <a:rPr lang="zh-CN" altLang="en-US" sz="1600" kern="1200" dirty="0" smtClean="0">
                <a:latin typeface="+mn-lt"/>
                <a:ea typeface="+mn-ea"/>
                <a:cs typeface="Arial" pitchFamily="34" charset="0"/>
              </a:rPr>
              <a:t>较慢的交付时间</a:t>
            </a:r>
            <a:endParaRPr lang="en-US" sz="1600" kern="1200" dirty="0" smtClean="0">
              <a:latin typeface="+mn-lt"/>
              <a:ea typeface="+mn-ea"/>
              <a:cs typeface="Arial" pitchFamily="34" charset="0"/>
            </a:endParaRPr>
          </a:p>
          <a:p>
            <a:pPr marL="137160" indent="-137160" algn="l" rtl="0" fontAlgn="base">
              <a:spcBef>
                <a:spcPct val="0"/>
              </a:spcBef>
              <a:spcAft>
                <a:spcPct val="0"/>
              </a:spcAft>
              <a:buFont typeface="Wingdings" pitchFamily="2" charset="2"/>
              <a:buChar char="§"/>
            </a:pPr>
            <a:r>
              <a:rPr lang="zh-CN" altLang="en-US" sz="1600" dirty="0" smtClean="0">
                <a:latin typeface="+mn-lt"/>
              </a:rPr>
              <a:t>较高的潜在业务匹配</a:t>
            </a:r>
            <a:endParaRPr lang="en-US" sz="1600" dirty="0" smtClean="0">
              <a:latin typeface="+mn-lt"/>
            </a:endParaRPr>
          </a:p>
          <a:p>
            <a:pPr marL="137160" indent="-137160" algn="l" rtl="0" fontAlgn="base">
              <a:spcBef>
                <a:spcPct val="0"/>
              </a:spcBef>
              <a:spcAft>
                <a:spcPct val="0"/>
              </a:spcAft>
              <a:buFont typeface="Wingdings" pitchFamily="2" charset="2"/>
              <a:buChar char="§"/>
            </a:pPr>
            <a:r>
              <a:rPr lang="zh-CN" altLang="en-US" sz="1600" kern="1200" dirty="0" smtClean="0">
                <a:latin typeface="+mn-lt"/>
                <a:ea typeface="+mn-ea"/>
                <a:cs typeface="Arial" pitchFamily="34" charset="0"/>
              </a:rPr>
              <a:t>强化资源</a:t>
            </a:r>
            <a:r>
              <a:rPr lang="en-US" sz="1600" kern="1200" dirty="0" smtClean="0">
                <a:latin typeface="+mn-lt"/>
                <a:ea typeface="+mn-ea"/>
                <a:cs typeface="Arial" pitchFamily="34" charset="0"/>
              </a:rPr>
              <a:t>/</a:t>
            </a:r>
            <a:r>
              <a:rPr lang="zh-CN" altLang="en-US" sz="1600" kern="1200" dirty="0" smtClean="0">
                <a:latin typeface="+mn-lt"/>
                <a:ea typeface="+mn-ea"/>
                <a:cs typeface="Arial" pitchFamily="34" charset="0"/>
              </a:rPr>
              <a:t>时间</a:t>
            </a:r>
            <a:endParaRPr lang="en-US" sz="1600" kern="1200" dirty="0" smtClean="0">
              <a:latin typeface="+mn-lt"/>
              <a:ea typeface="+mn-ea"/>
              <a:cs typeface="Arial" pitchFamily="34" charset="0"/>
            </a:endParaRPr>
          </a:p>
          <a:p>
            <a:pPr marL="137160" indent="-137160" algn="l" rtl="0" fontAlgn="base">
              <a:spcBef>
                <a:spcPct val="0"/>
              </a:spcBef>
              <a:spcAft>
                <a:spcPct val="0"/>
              </a:spcAft>
              <a:buFont typeface="Wingdings" pitchFamily="2" charset="2"/>
              <a:buChar char="§"/>
            </a:pPr>
            <a:r>
              <a:rPr lang="zh-CN" altLang="en-US" sz="1600" dirty="0" smtClean="0">
                <a:latin typeface="+mn-lt"/>
              </a:rPr>
              <a:t>很难提供完整的交付</a:t>
            </a:r>
            <a:endParaRPr lang="en-US" sz="1600" kern="1200" dirty="0">
              <a:latin typeface="+mn-lt"/>
              <a:ea typeface="+mn-ea"/>
              <a:cs typeface="Arial" pitchFamily="34" charset="0"/>
            </a:endParaRPr>
          </a:p>
        </p:txBody>
      </p:sp>
      <p:sp>
        <p:nvSpPr>
          <p:cNvPr id="9" name="Trapezoid 8"/>
          <p:cNvSpPr/>
          <p:nvPr/>
        </p:nvSpPr>
        <p:spPr>
          <a:xfrm>
            <a:off x="1565910" y="3500279"/>
            <a:ext cx="3516659" cy="1447800"/>
          </a:xfrm>
          <a:prstGeom prst="trapezoid">
            <a:avLst>
              <a:gd name="adj" fmla="val 58220"/>
            </a:avLst>
          </a:prstGeom>
          <a:solidFill>
            <a:schemeClr val="accent2">
              <a:lumMod val="75000"/>
            </a:schemeClr>
          </a:solidFill>
          <a:ln>
            <a:noFill/>
          </a:ln>
          <a:effectLst/>
          <a:scene3d>
            <a:camera prst="orthographicFront"/>
            <a:lightRig rig="threePt" dir="t"/>
          </a:scene3d>
          <a:sp3d>
            <a:bevelT w="152400" h="50800" prst="softRound"/>
          </a:sp3d>
        </p:spPr>
        <p:style>
          <a:lnRef idx="1">
            <a:schemeClr val="accent2"/>
          </a:lnRef>
          <a:fillRef idx="3">
            <a:schemeClr val="accent2"/>
          </a:fillRef>
          <a:effectRef idx="2">
            <a:schemeClr val="accent2"/>
          </a:effectRef>
          <a:fontRef idx="minor">
            <a:schemeClr val="lt1"/>
          </a:fontRef>
        </p:style>
        <p:txBody>
          <a:bodyPr rtlCol="0" anchor="ctr"/>
          <a:lstStyle/>
          <a:p>
            <a:pPr algn="ctr" rtl="0" fontAlgn="base">
              <a:spcBef>
                <a:spcPct val="0"/>
              </a:spcBef>
              <a:spcAft>
                <a:spcPct val="0"/>
              </a:spcAft>
            </a:pPr>
            <a:r>
              <a:rPr lang="zh-CN" altLang="en-US" sz="1600" kern="1200" dirty="0" smtClean="0">
                <a:solidFill>
                  <a:prstClr val="white"/>
                </a:solidFill>
                <a:latin typeface="Calibri"/>
                <a:ea typeface="+mn-ea"/>
                <a:cs typeface="+mn-cs"/>
              </a:rPr>
              <a:t>构建自定义应用程序</a:t>
            </a:r>
            <a:endParaRPr lang="en-US" sz="1600" kern="1200" dirty="0">
              <a:solidFill>
                <a:prstClr val="white"/>
              </a:solidFill>
              <a:latin typeface="Calibri"/>
              <a:ea typeface="+mn-ea"/>
              <a:cs typeface="+mn-cs"/>
            </a:endParaRPr>
          </a:p>
        </p:txBody>
      </p:sp>
      <p:cxnSp>
        <p:nvCxnSpPr>
          <p:cNvPr id="10" name="Straight Arrow Connector 9"/>
          <p:cNvCxnSpPr/>
          <p:nvPr/>
        </p:nvCxnSpPr>
        <p:spPr>
          <a:xfrm rot="5400000" flipH="1" flipV="1">
            <a:off x="806823" y="2814479"/>
            <a:ext cx="2057400" cy="1295400"/>
          </a:xfrm>
          <a:prstGeom prst="straightConnector1">
            <a:avLst/>
          </a:prstGeom>
          <a:ln w="38100">
            <a:solidFill>
              <a:schemeClr val="bg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8115494">
            <a:off x="527091" y="3137279"/>
            <a:ext cx="2283128" cy="400110"/>
          </a:xfrm>
          <a:prstGeom prst="rect">
            <a:avLst/>
          </a:prstGeom>
          <a:noFill/>
        </p:spPr>
        <p:txBody>
          <a:bodyPr wrap="square" rtlCol="0">
            <a:spAutoFit/>
          </a:bodyPr>
          <a:lstStyle/>
          <a:p>
            <a:pPr algn="ctr" rtl="0" fontAlgn="base">
              <a:spcBef>
                <a:spcPct val="0"/>
              </a:spcBef>
              <a:spcAft>
                <a:spcPct val="0"/>
              </a:spcAft>
            </a:pPr>
            <a:r>
              <a:rPr lang="zh-CN" altLang="en-US" sz="2000" b="1" kern="1200" dirty="0" smtClean="0">
                <a:solidFill>
                  <a:schemeClr val="accent6">
                    <a:lumMod val="75000"/>
                  </a:schemeClr>
                </a:solidFill>
                <a:latin typeface="Calibri" pitchFamily="34" charset="0"/>
                <a:cs typeface="Arial" pitchFamily="34" charset="0"/>
              </a:rPr>
              <a:t>交付时间</a:t>
            </a:r>
            <a:endParaRPr lang="en-US" sz="2000" b="1" kern="1200" dirty="0">
              <a:solidFill>
                <a:schemeClr val="accent6">
                  <a:lumMod val="75000"/>
                </a:schemeClr>
              </a:solidFill>
              <a:latin typeface="Calibri" pitchFamily="34" charset="0"/>
              <a:cs typeface="Arial" pitchFamily="34" charset="0"/>
            </a:endParaRPr>
          </a:p>
        </p:txBody>
      </p:sp>
      <p:sp>
        <p:nvSpPr>
          <p:cNvPr id="12" name="TextBox 11"/>
          <p:cNvSpPr txBox="1"/>
          <p:nvPr/>
        </p:nvSpPr>
        <p:spPr>
          <a:xfrm>
            <a:off x="2102223" y="1976279"/>
            <a:ext cx="990600" cy="369332"/>
          </a:xfrm>
          <a:prstGeom prst="rect">
            <a:avLst/>
          </a:prstGeom>
          <a:noFill/>
        </p:spPr>
        <p:txBody>
          <a:bodyPr wrap="square" rtlCol="0">
            <a:spAutoFit/>
          </a:bodyPr>
          <a:lstStyle/>
          <a:p>
            <a:pPr algn="ctr" rtl="0" fontAlgn="base">
              <a:spcBef>
                <a:spcPct val="0"/>
              </a:spcBef>
              <a:spcAft>
                <a:spcPct val="0"/>
              </a:spcAft>
            </a:pPr>
            <a:r>
              <a:rPr lang="zh-CN" altLang="en-US" b="1" kern="1200" dirty="0" smtClean="0">
                <a:solidFill>
                  <a:schemeClr val="bg1">
                    <a:lumMod val="65000"/>
                  </a:schemeClr>
                </a:solidFill>
                <a:latin typeface="Arial" pitchFamily="34" charset="0"/>
                <a:ea typeface="+mn-ea"/>
                <a:cs typeface="Arial" pitchFamily="34" charset="0"/>
              </a:rPr>
              <a:t>快</a:t>
            </a:r>
            <a:endParaRPr lang="en-US" b="1" kern="1200" dirty="0">
              <a:solidFill>
                <a:schemeClr val="bg1">
                  <a:lumMod val="65000"/>
                </a:schemeClr>
              </a:solidFill>
              <a:latin typeface="Arial" pitchFamily="34" charset="0"/>
              <a:ea typeface="+mn-ea"/>
              <a:cs typeface="Arial" pitchFamily="34" charset="0"/>
            </a:endParaRPr>
          </a:p>
        </p:txBody>
      </p:sp>
      <p:sp>
        <p:nvSpPr>
          <p:cNvPr id="19" name="TextBox 18"/>
          <p:cNvSpPr txBox="1"/>
          <p:nvPr/>
        </p:nvSpPr>
        <p:spPr>
          <a:xfrm>
            <a:off x="3550023" y="1976279"/>
            <a:ext cx="990600" cy="369332"/>
          </a:xfrm>
          <a:prstGeom prst="rect">
            <a:avLst/>
          </a:prstGeom>
          <a:noFill/>
        </p:spPr>
        <p:txBody>
          <a:bodyPr wrap="square" rtlCol="0">
            <a:spAutoFit/>
          </a:bodyPr>
          <a:lstStyle/>
          <a:p>
            <a:pPr algn="ctr" rtl="0" fontAlgn="base">
              <a:spcBef>
                <a:spcPct val="0"/>
              </a:spcBef>
              <a:spcAft>
                <a:spcPct val="0"/>
              </a:spcAft>
            </a:pPr>
            <a:r>
              <a:rPr lang="zh-CN" altLang="en-US" b="1" kern="1200" dirty="0" smtClean="0">
                <a:solidFill>
                  <a:schemeClr val="bg1">
                    <a:lumMod val="65000"/>
                  </a:schemeClr>
                </a:solidFill>
                <a:latin typeface="Arial" pitchFamily="34" charset="0"/>
                <a:ea typeface="+mn-ea"/>
                <a:cs typeface="Arial" pitchFamily="34" charset="0"/>
              </a:rPr>
              <a:t>低</a:t>
            </a:r>
            <a:endParaRPr lang="en-US" b="1" kern="1200" dirty="0">
              <a:solidFill>
                <a:schemeClr val="bg1">
                  <a:lumMod val="65000"/>
                </a:schemeClr>
              </a:solidFill>
              <a:latin typeface="Arial" pitchFamily="34" charset="0"/>
              <a:ea typeface="+mn-ea"/>
              <a:cs typeface="Arial" pitchFamily="34" charset="0"/>
            </a:endParaRPr>
          </a:p>
        </p:txBody>
      </p:sp>
      <p:sp>
        <p:nvSpPr>
          <p:cNvPr id="20" name="TextBox 19"/>
          <p:cNvSpPr txBox="1"/>
          <p:nvPr/>
        </p:nvSpPr>
        <p:spPr>
          <a:xfrm>
            <a:off x="5074023" y="4490879"/>
            <a:ext cx="990600" cy="369332"/>
          </a:xfrm>
          <a:prstGeom prst="rect">
            <a:avLst/>
          </a:prstGeom>
          <a:noFill/>
        </p:spPr>
        <p:txBody>
          <a:bodyPr wrap="square" rtlCol="0">
            <a:spAutoFit/>
          </a:bodyPr>
          <a:lstStyle/>
          <a:p>
            <a:pPr algn="ctr" rtl="0" fontAlgn="base">
              <a:spcBef>
                <a:spcPct val="0"/>
              </a:spcBef>
              <a:spcAft>
                <a:spcPct val="0"/>
              </a:spcAft>
            </a:pPr>
            <a:r>
              <a:rPr lang="zh-CN" altLang="en-US" b="1" kern="1200" dirty="0" smtClean="0">
                <a:solidFill>
                  <a:schemeClr val="bg1">
                    <a:lumMod val="65000"/>
                  </a:schemeClr>
                </a:solidFill>
                <a:latin typeface="Arial" pitchFamily="34" charset="0"/>
                <a:ea typeface="+mn-ea"/>
                <a:cs typeface="Arial" pitchFamily="34" charset="0"/>
              </a:rPr>
              <a:t>高</a:t>
            </a:r>
            <a:endParaRPr lang="en-US" b="1" kern="1200" dirty="0">
              <a:solidFill>
                <a:schemeClr val="bg1">
                  <a:lumMod val="65000"/>
                </a:schemeClr>
              </a:solidFill>
              <a:latin typeface="Arial" pitchFamily="34" charset="0"/>
              <a:ea typeface="+mn-ea"/>
              <a:cs typeface="Arial" pitchFamily="34" charset="0"/>
            </a:endParaRPr>
          </a:p>
        </p:txBody>
      </p:sp>
      <p:sp>
        <p:nvSpPr>
          <p:cNvPr id="21" name="TextBox 20"/>
          <p:cNvSpPr txBox="1"/>
          <p:nvPr/>
        </p:nvSpPr>
        <p:spPr>
          <a:xfrm rot="3462992">
            <a:off x="3743256" y="3097525"/>
            <a:ext cx="2283128" cy="400110"/>
          </a:xfrm>
          <a:prstGeom prst="rect">
            <a:avLst/>
          </a:prstGeom>
          <a:noFill/>
        </p:spPr>
        <p:txBody>
          <a:bodyPr wrap="square" rtlCol="0">
            <a:spAutoFit/>
          </a:bodyPr>
          <a:lstStyle/>
          <a:p>
            <a:pPr algn="ctr" rtl="0" fontAlgn="base">
              <a:spcBef>
                <a:spcPct val="0"/>
              </a:spcBef>
              <a:spcAft>
                <a:spcPct val="0"/>
              </a:spcAft>
            </a:pPr>
            <a:r>
              <a:rPr lang="zh-CN" altLang="en-US" sz="2000" b="1" kern="1200" dirty="0" smtClean="0">
                <a:solidFill>
                  <a:schemeClr val="accent6">
                    <a:lumMod val="75000"/>
                  </a:schemeClr>
                </a:solidFill>
                <a:latin typeface="Calibri" pitchFamily="34" charset="0"/>
                <a:cs typeface="Arial" pitchFamily="34" charset="0"/>
              </a:rPr>
              <a:t>业务匹配</a:t>
            </a:r>
            <a:endParaRPr lang="en-US" sz="2000" b="1" kern="1200" dirty="0">
              <a:solidFill>
                <a:schemeClr val="accent6">
                  <a:lumMod val="75000"/>
                </a:schemeClr>
              </a:solidFill>
              <a:latin typeface="Calibri" pitchFamily="34" charset="0"/>
              <a:cs typeface="Arial" pitchFamily="34" charset="0"/>
            </a:endParaRPr>
          </a:p>
        </p:txBody>
      </p:sp>
      <p:sp>
        <p:nvSpPr>
          <p:cNvPr id="22" name="Isosceles Triangle 21"/>
          <p:cNvSpPr/>
          <p:nvPr/>
        </p:nvSpPr>
        <p:spPr>
          <a:xfrm>
            <a:off x="2413287" y="1900079"/>
            <a:ext cx="1828800" cy="1600200"/>
          </a:xfrm>
          <a:prstGeom prst="triangle">
            <a:avLst/>
          </a:prstGeom>
          <a:solidFill>
            <a:schemeClr val="accent1">
              <a:lumMod val="75000"/>
            </a:schemeClr>
          </a:solidFill>
          <a:ln>
            <a:noFill/>
          </a:ln>
          <a:effectLst/>
          <a:scene3d>
            <a:camera prst="orthographicFront"/>
            <a:lightRig rig="threePt" dir="t"/>
          </a:scene3d>
          <a:sp3d>
            <a:bevelT w="152400" h="50800" prst="softRound"/>
          </a:sp3d>
        </p:spPr>
        <p:style>
          <a:lnRef idx="1">
            <a:schemeClr val="accent6"/>
          </a:lnRef>
          <a:fillRef idx="3">
            <a:schemeClr val="accent6"/>
          </a:fillRef>
          <a:effectRef idx="2">
            <a:schemeClr val="accent6"/>
          </a:effectRef>
          <a:fontRef idx="minor">
            <a:schemeClr val="lt1"/>
          </a:fontRef>
        </p:style>
        <p:txBody>
          <a:bodyPr rtlCol="0" anchor="ctr"/>
          <a:lstStyle/>
          <a:p>
            <a:pPr algn="ctr" rtl="0" fontAlgn="base">
              <a:spcBef>
                <a:spcPct val="0"/>
              </a:spcBef>
              <a:spcAft>
                <a:spcPct val="0"/>
              </a:spcAft>
            </a:pPr>
            <a:r>
              <a:rPr lang="zh-CN" altLang="en-US" sz="1600" kern="1200" dirty="0" smtClean="0">
                <a:solidFill>
                  <a:schemeClr val="bg1"/>
                </a:solidFill>
                <a:latin typeface="Calibri"/>
                <a:ea typeface="+mn-ea"/>
                <a:cs typeface="+mn-cs"/>
              </a:rPr>
              <a:t>购买应用程序开发包</a:t>
            </a:r>
            <a:endParaRPr lang="en-US" sz="1600" kern="1200" dirty="0">
              <a:solidFill>
                <a:schemeClr val="bg1"/>
              </a:solidFill>
              <a:latin typeface="Calibri"/>
              <a:ea typeface="+mn-ea"/>
              <a:cs typeface="+mn-cs"/>
            </a:endParaRPr>
          </a:p>
          <a:p>
            <a:pPr algn="ctr" rtl="0" fontAlgn="base">
              <a:spcBef>
                <a:spcPct val="0"/>
              </a:spcBef>
              <a:spcAft>
                <a:spcPct val="0"/>
              </a:spcAft>
            </a:pPr>
            <a:endParaRPr lang="en-US" sz="1400" kern="1200" dirty="0">
              <a:solidFill>
                <a:prstClr val="black"/>
              </a:solidFill>
              <a:latin typeface="Calibri"/>
              <a:ea typeface="+mn-ea"/>
              <a:cs typeface="+mn-cs"/>
            </a:endParaRPr>
          </a:p>
        </p:txBody>
      </p:sp>
      <p:sp>
        <p:nvSpPr>
          <p:cNvPr id="35" name="Title 34"/>
          <p:cNvSpPr>
            <a:spLocks noGrp="1"/>
          </p:cNvSpPr>
          <p:nvPr>
            <p:ph type="title"/>
          </p:nvPr>
        </p:nvSpPr>
        <p:spPr/>
        <p:txBody>
          <a:bodyPr>
            <a:normAutofit fontScale="90000"/>
          </a:bodyPr>
          <a:lstStyle/>
          <a:p>
            <a:r>
              <a:rPr lang="zh-CN" altLang="en-US" sz="4400" dirty="0" smtClean="0"/>
              <a:t>问题</a:t>
            </a:r>
            <a:r>
              <a:rPr lang="en-US" sz="4400" dirty="0" smtClean="0"/>
              <a:t> # 2 – </a:t>
            </a:r>
            <a:r>
              <a:rPr lang="zh-CN" altLang="en-US" sz="4400" dirty="0" smtClean="0"/>
              <a:t>太多的权衡</a:t>
            </a:r>
            <a:r>
              <a:rPr lang="en-US" dirty="0" smtClean="0"/>
              <a:t/>
            </a:r>
            <a:br>
              <a:rPr lang="en-US" dirty="0" smtClean="0"/>
            </a:br>
            <a:r>
              <a:rPr lang="zh-CN" altLang="en-US" dirty="0" smtClean="0"/>
              <a:t>购买和构建都不能平衡</a:t>
            </a:r>
            <a:endParaRPr lang="en-US" b="1" dirty="0"/>
          </a:p>
        </p:txBody>
      </p:sp>
      <p:sp>
        <p:nvSpPr>
          <p:cNvPr id="27" name="TextBox 26"/>
          <p:cNvSpPr txBox="1"/>
          <p:nvPr/>
        </p:nvSpPr>
        <p:spPr>
          <a:xfrm>
            <a:off x="1568823" y="5405279"/>
            <a:ext cx="3505200" cy="400110"/>
          </a:xfrm>
          <a:prstGeom prst="rect">
            <a:avLst/>
          </a:prstGeom>
          <a:noFill/>
        </p:spPr>
        <p:txBody>
          <a:bodyPr wrap="square" rtlCol="0">
            <a:spAutoFit/>
          </a:bodyPr>
          <a:lstStyle/>
          <a:p>
            <a:pPr algn="ctr" rtl="0" fontAlgn="base">
              <a:spcBef>
                <a:spcPct val="0"/>
              </a:spcBef>
              <a:spcAft>
                <a:spcPct val="0"/>
              </a:spcAft>
            </a:pPr>
            <a:r>
              <a:rPr lang="zh-CN" altLang="en-US" sz="2000" b="1" kern="1200" dirty="0" smtClean="0">
                <a:solidFill>
                  <a:schemeClr val="accent6">
                    <a:lumMod val="75000"/>
                  </a:schemeClr>
                </a:solidFill>
                <a:latin typeface="Calibri" pitchFamily="34" charset="0"/>
                <a:cs typeface="Arial" pitchFamily="34" charset="0"/>
              </a:rPr>
              <a:t>可用应用程序范围</a:t>
            </a:r>
            <a:endParaRPr lang="en-US" sz="2000" b="1" kern="1200" dirty="0">
              <a:solidFill>
                <a:schemeClr val="accent6">
                  <a:lumMod val="75000"/>
                </a:schemeClr>
              </a:solidFill>
              <a:latin typeface="Calibri" pitchFamily="34" charset="0"/>
              <a:cs typeface="Arial" pitchFamily="34" charset="0"/>
            </a:endParaRPr>
          </a:p>
        </p:txBody>
      </p:sp>
      <p:cxnSp>
        <p:nvCxnSpPr>
          <p:cNvPr id="36" name="Straight Arrow Connector 35"/>
          <p:cNvCxnSpPr/>
          <p:nvPr/>
        </p:nvCxnSpPr>
        <p:spPr>
          <a:xfrm rot="16200000" flipV="1">
            <a:off x="3702423" y="2814479"/>
            <a:ext cx="1981200" cy="1219200"/>
          </a:xfrm>
          <a:prstGeom prst="straightConnector1">
            <a:avLst/>
          </a:prstGeom>
          <a:ln w="38100">
            <a:solidFill>
              <a:schemeClr val="bg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Left Bracket 37"/>
          <p:cNvSpPr/>
          <p:nvPr/>
        </p:nvSpPr>
        <p:spPr>
          <a:xfrm rot="16200000">
            <a:off x="3245223" y="3576479"/>
            <a:ext cx="152400" cy="3505200"/>
          </a:xfrm>
          <a:prstGeom prst="leftBracket">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latin typeface="Calibri"/>
              <a:ea typeface="+mn-ea"/>
              <a:cs typeface="+mn-cs"/>
            </a:endParaRPr>
          </a:p>
        </p:txBody>
      </p:sp>
      <p:sp>
        <p:nvSpPr>
          <p:cNvPr id="41" name="TextBox 40"/>
          <p:cNvSpPr txBox="1"/>
          <p:nvPr/>
        </p:nvSpPr>
        <p:spPr>
          <a:xfrm>
            <a:off x="578223" y="4490879"/>
            <a:ext cx="990600" cy="369332"/>
          </a:xfrm>
          <a:prstGeom prst="rect">
            <a:avLst/>
          </a:prstGeom>
          <a:noFill/>
        </p:spPr>
        <p:txBody>
          <a:bodyPr wrap="square" rtlCol="0">
            <a:spAutoFit/>
          </a:bodyPr>
          <a:lstStyle/>
          <a:p>
            <a:pPr algn="ctr" rtl="0" fontAlgn="base">
              <a:spcBef>
                <a:spcPct val="0"/>
              </a:spcBef>
              <a:spcAft>
                <a:spcPct val="0"/>
              </a:spcAft>
            </a:pPr>
            <a:r>
              <a:rPr lang="zh-CN" altLang="en-US" b="1" kern="1200" dirty="0" smtClean="0">
                <a:solidFill>
                  <a:schemeClr val="bg1">
                    <a:lumMod val="65000"/>
                  </a:schemeClr>
                </a:solidFill>
                <a:latin typeface="Arial" pitchFamily="34" charset="0"/>
                <a:ea typeface="+mn-ea"/>
                <a:cs typeface="Arial" pitchFamily="34" charset="0"/>
              </a:rPr>
              <a:t>慢</a:t>
            </a:r>
            <a:endParaRPr lang="en-US" b="1" kern="1200" dirty="0">
              <a:solidFill>
                <a:schemeClr val="bg1">
                  <a:lumMod val="65000"/>
                </a:schemeClr>
              </a:solidFill>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P spid="51" grpId="0"/>
      <p:bldP spid="61" grpId="0"/>
      <p:bldP spid="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8288" y="4008200"/>
            <a:ext cx="1001568" cy="1776132"/>
          </a:xfrm>
          <a:prstGeom prst="rect">
            <a:avLst/>
          </a:prstGeom>
          <a:solidFill>
            <a:schemeClr val="accent2">
              <a:lumMod val="75000"/>
            </a:schemeClr>
          </a:solidFill>
          <a:ln>
            <a:noFill/>
          </a:ln>
        </p:spPr>
        <p:style>
          <a:lnRef idx="1">
            <a:schemeClr val="accent2"/>
          </a:lnRef>
          <a:fillRef idx="3">
            <a:schemeClr val="accent2"/>
          </a:fillRef>
          <a:effectRef idx="2">
            <a:schemeClr val="accent2"/>
          </a:effectRef>
          <a:fontRef idx="minor">
            <a:schemeClr val="lt1"/>
          </a:fontRef>
        </p:style>
        <p:txBody>
          <a:bodyPr lIns="91429" tIns="45714" rIns="91429" bIns="45714" anchor="ctr"/>
          <a:lstStyle/>
          <a:p>
            <a:pPr algn="ctr">
              <a:defRPr/>
            </a:pPr>
            <a:endParaRPr lang="en-US">
              <a:latin typeface="Calibri" pitchFamily="34" charset="0"/>
            </a:endParaRPr>
          </a:p>
        </p:txBody>
      </p:sp>
      <p:sp>
        <p:nvSpPr>
          <p:cNvPr id="14" name="Rectangle 13"/>
          <p:cNvSpPr/>
          <p:nvPr/>
        </p:nvSpPr>
        <p:spPr>
          <a:xfrm>
            <a:off x="405503" y="2047657"/>
            <a:ext cx="1000125" cy="1776132"/>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lIns="91429" tIns="45714" rIns="91429" bIns="45714" anchor="ctr"/>
          <a:lstStyle/>
          <a:p>
            <a:pPr algn="ctr">
              <a:defRPr/>
            </a:pPr>
            <a:endParaRPr lang="en-US">
              <a:latin typeface="Calibri" pitchFamily="34" charset="0"/>
            </a:endParaRPr>
          </a:p>
        </p:txBody>
      </p:sp>
      <p:sp>
        <p:nvSpPr>
          <p:cNvPr id="12" name="TextBox 11"/>
          <p:cNvSpPr txBox="1"/>
          <p:nvPr/>
        </p:nvSpPr>
        <p:spPr>
          <a:xfrm>
            <a:off x="418386" y="2713736"/>
            <a:ext cx="1007341" cy="369320"/>
          </a:xfrm>
          <a:prstGeom prst="rect">
            <a:avLst/>
          </a:prstGeom>
          <a:noFill/>
        </p:spPr>
        <p:txBody>
          <a:bodyPr lIns="91429" tIns="45714" rIns="91429" bIns="45714">
            <a:spAutoFit/>
          </a:bodyPr>
          <a:lstStyle/>
          <a:p>
            <a:pPr algn="ctr">
              <a:defRPr/>
            </a:pPr>
            <a:r>
              <a:rPr lang="zh-CN" altLang="en-US" b="1" dirty="0" smtClean="0">
                <a:solidFill>
                  <a:schemeClr val="bg1"/>
                </a:solidFill>
                <a:latin typeface="Calibri" pitchFamily="34" charset="0"/>
              </a:rPr>
              <a:t>购买</a:t>
            </a:r>
            <a:endParaRPr lang="en-US" b="1" dirty="0">
              <a:solidFill>
                <a:schemeClr val="bg1"/>
              </a:solidFill>
              <a:latin typeface="Calibri" pitchFamily="34" charset="0"/>
            </a:endParaRPr>
          </a:p>
        </p:txBody>
      </p:sp>
      <p:sp>
        <p:nvSpPr>
          <p:cNvPr id="13" name="TextBox 12"/>
          <p:cNvSpPr txBox="1"/>
          <p:nvPr/>
        </p:nvSpPr>
        <p:spPr>
          <a:xfrm>
            <a:off x="402455" y="4707411"/>
            <a:ext cx="1047750" cy="369320"/>
          </a:xfrm>
          <a:prstGeom prst="rect">
            <a:avLst/>
          </a:prstGeom>
          <a:noFill/>
        </p:spPr>
        <p:txBody>
          <a:bodyPr lIns="91429" tIns="45714" rIns="91429" bIns="45714">
            <a:spAutoFit/>
          </a:bodyPr>
          <a:lstStyle/>
          <a:p>
            <a:pPr algn="ctr">
              <a:defRPr/>
            </a:pPr>
            <a:r>
              <a:rPr lang="zh-CN" altLang="en-US" b="1" dirty="0" smtClean="0">
                <a:solidFill>
                  <a:schemeClr val="bg1"/>
                </a:solidFill>
                <a:latin typeface="Calibri" pitchFamily="34" charset="0"/>
              </a:rPr>
              <a:t>构建</a:t>
            </a:r>
            <a:endParaRPr lang="en-US" b="1" dirty="0">
              <a:solidFill>
                <a:schemeClr val="bg1"/>
              </a:solidFill>
              <a:latin typeface="Calibri" pitchFamily="34" charset="0"/>
            </a:endParaRPr>
          </a:p>
        </p:txBody>
      </p:sp>
      <p:sp>
        <p:nvSpPr>
          <p:cNvPr id="6149" name="Title 1"/>
          <p:cNvSpPr>
            <a:spLocks noGrp="1"/>
          </p:cNvSpPr>
          <p:nvPr>
            <p:ph type="title"/>
          </p:nvPr>
        </p:nvSpPr>
        <p:spPr>
          <a:xfrm>
            <a:off x="446566" y="251603"/>
            <a:ext cx="8697433" cy="639762"/>
          </a:xfrm>
        </p:spPr>
        <p:txBody>
          <a:bodyPr>
            <a:normAutofit fontScale="90000"/>
          </a:bodyPr>
          <a:lstStyle/>
          <a:p>
            <a:r>
              <a:rPr lang="zh-CN" altLang="en-US" dirty="0" smtClean="0"/>
              <a:t>问题</a:t>
            </a:r>
            <a:r>
              <a:rPr lang="en-US" dirty="0" smtClean="0"/>
              <a:t> # 3 –</a:t>
            </a:r>
            <a:r>
              <a:rPr lang="zh-CN" altLang="en-US" dirty="0" smtClean="0"/>
              <a:t>过高的成本才能实现利益</a:t>
            </a:r>
            <a:r>
              <a:rPr lang="en-US" dirty="0" smtClean="0"/>
              <a:t/>
            </a:r>
            <a:br>
              <a:rPr lang="en-US" dirty="0" smtClean="0"/>
            </a:br>
            <a:r>
              <a:rPr lang="zh-CN" altLang="en-US" sz="2700" dirty="0" smtClean="0"/>
              <a:t>购买和构建以实现目的都涉及到成本问题</a:t>
            </a:r>
            <a:endParaRPr lang="en-US" sz="2700" dirty="0" smtClean="0">
              <a:solidFill>
                <a:schemeClr val="tx1">
                  <a:lumMod val="50000"/>
                  <a:lumOff val="50000"/>
                </a:schemeClr>
              </a:solidFill>
            </a:endParaRPr>
          </a:p>
        </p:txBody>
      </p:sp>
      <p:sp>
        <p:nvSpPr>
          <p:cNvPr id="25" name="Round Same Side Corner Rectangle 24"/>
          <p:cNvSpPr/>
          <p:nvPr/>
        </p:nvSpPr>
        <p:spPr bwMode="auto">
          <a:xfrm>
            <a:off x="1740829" y="1670191"/>
            <a:ext cx="3433482" cy="4591723"/>
          </a:xfrm>
          <a:prstGeom prst="round2SameRect">
            <a:avLst>
              <a:gd name="adj1" fmla="val 5817"/>
              <a:gd name="adj2" fmla="val 0"/>
            </a:avLst>
          </a:prstGeom>
          <a:gradFill rotWithShape="1">
            <a:gsLst>
              <a:gs pos="0">
                <a:schemeClr val="bg1"/>
              </a:gs>
              <a:gs pos="80000">
                <a:schemeClr val="bg1">
                  <a:lumMod val="65000"/>
                </a:schemeClr>
              </a:gs>
            </a:gsLst>
            <a:lin ang="16200000" scaled="0"/>
          </a:gradFill>
          <a:ln w="9525" cap="flat" cmpd="sng" algn="ctr">
            <a:noFill/>
            <a:prstDash val="solid"/>
            <a:headEnd type="none" w="med" len="med"/>
            <a:tailEnd type="none" w="med" len="med"/>
          </a:ln>
          <a:effectLst/>
        </p:spPr>
        <p:txBody>
          <a:bodyPr vert="horz" wrap="square" lIns="0" tIns="45720" rIns="0" bIns="0" numCol="1" rtlCol="0" anchor="t"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目的</a:t>
            </a:r>
            <a:endParaRPr kumimoji="0" lang="en-US"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26" name="Round Same Side Corner Rectangle 25"/>
          <p:cNvSpPr/>
          <p:nvPr/>
        </p:nvSpPr>
        <p:spPr bwMode="auto">
          <a:xfrm>
            <a:off x="5314160" y="1671984"/>
            <a:ext cx="3433482" cy="4591723"/>
          </a:xfrm>
          <a:prstGeom prst="round2SameRect">
            <a:avLst>
              <a:gd name="adj1" fmla="val 5817"/>
              <a:gd name="adj2" fmla="val 0"/>
            </a:avLst>
          </a:prstGeom>
          <a:gradFill rotWithShape="1">
            <a:gsLst>
              <a:gs pos="0">
                <a:schemeClr val="bg1"/>
              </a:gs>
              <a:gs pos="80000">
                <a:schemeClr val="bg1">
                  <a:lumMod val="65000"/>
                </a:schemeClr>
              </a:gs>
            </a:gsLst>
            <a:lin ang="16200000" scaled="0"/>
          </a:gradFill>
          <a:ln w="9525" cap="flat" cmpd="sng" algn="ctr">
            <a:noFill/>
            <a:prstDash val="solid"/>
            <a:headEnd type="none" w="med" len="med"/>
            <a:tailEnd type="none" w="med" len="med"/>
          </a:ln>
          <a:effectLst/>
        </p:spPr>
        <p:txBody>
          <a:bodyPr vert="horz" wrap="square" lIns="0" tIns="45720" rIns="0" bIns="0" numCol="1" rtlCol="0" anchor="t"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成本</a:t>
            </a:r>
            <a:endParaRPr kumimoji="0" lang="en-US"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24" name="Rectangle 23"/>
          <p:cNvSpPr/>
          <p:nvPr/>
        </p:nvSpPr>
        <p:spPr bwMode="auto">
          <a:xfrm>
            <a:off x="-32" y="4000504"/>
            <a:ext cx="9326880" cy="1764254"/>
          </a:xfrm>
          <a:prstGeom prst="rect">
            <a:avLst/>
          </a:prstGeom>
          <a:gradFill rotWithShape="1">
            <a:gsLst>
              <a:gs pos="0">
                <a:srgbClr val="D9DDE2">
                  <a:lumMod val="90000"/>
                  <a:alpha val="20000"/>
                </a:srgbClr>
              </a:gs>
              <a:gs pos="100000">
                <a:srgbClr val="FFFFFF">
                  <a:alpha val="70000"/>
                </a:srgbClr>
              </a:gs>
            </a:gsLst>
            <a:lin ang="0" scaled="0"/>
          </a:gradFill>
          <a:ln w="9525" cap="flat" cmpd="sng" algn="ctr">
            <a:gradFill>
              <a:gsLst>
                <a:gs pos="0">
                  <a:srgbClr val="D9DDE2">
                    <a:lumMod val="50000"/>
                    <a:alpha val="50000"/>
                  </a:srgbClr>
                </a:gs>
                <a:gs pos="5000">
                  <a:srgbClr val="D9DDE2">
                    <a:lumMod val="50000"/>
                    <a:alpha val="60000"/>
                  </a:srgbClr>
                </a:gs>
                <a:gs pos="95000">
                  <a:srgbClr val="D9DDE2">
                    <a:lumMod val="50000"/>
                  </a:srgbClr>
                </a:gs>
              </a:gsLst>
              <a:lin ang="0" scaled="0"/>
            </a:gradFill>
            <a:prstDash val="solid"/>
            <a:headEnd type="none" w="med" len="med"/>
            <a:tailEnd type="none" w="med" len="med"/>
          </a:ln>
          <a:effectLst/>
        </p:spPr>
        <p:txBody>
          <a:bodyPr vert="horz" wrap="square" lIns="228600" tIns="182880" rIns="91440" bIns="27432" numCol="1" rtlCol="0"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srgbClr val="266DB1">
                  <a:lumMod val="50000"/>
                </a:srgbClr>
              </a:solidFill>
              <a:effectLst/>
              <a:uLnTx/>
              <a:uFillTx/>
              <a:latin typeface="Segoe"/>
              <a:ea typeface="+mn-ea"/>
              <a:cs typeface="+mn-cs"/>
            </a:endParaRPr>
          </a:p>
        </p:txBody>
      </p:sp>
      <p:sp>
        <p:nvSpPr>
          <p:cNvPr id="23" name="Rectangle 22"/>
          <p:cNvSpPr/>
          <p:nvPr/>
        </p:nvSpPr>
        <p:spPr bwMode="auto">
          <a:xfrm>
            <a:off x="0" y="2071678"/>
            <a:ext cx="9326880" cy="1764254"/>
          </a:xfrm>
          <a:prstGeom prst="rect">
            <a:avLst/>
          </a:prstGeom>
          <a:gradFill rotWithShape="1">
            <a:gsLst>
              <a:gs pos="0">
                <a:srgbClr val="D9DDE2">
                  <a:lumMod val="90000"/>
                  <a:alpha val="20000"/>
                </a:srgbClr>
              </a:gs>
              <a:gs pos="100000">
                <a:srgbClr val="FFFFFF">
                  <a:alpha val="70000"/>
                </a:srgbClr>
              </a:gs>
            </a:gsLst>
            <a:lin ang="0" scaled="0"/>
          </a:gradFill>
          <a:ln w="9525" cap="flat" cmpd="sng" algn="ctr">
            <a:gradFill>
              <a:gsLst>
                <a:gs pos="0">
                  <a:srgbClr val="D9DDE2">
                    <a:lumMod val="50000"/>
                    <a:alpha val="50000"/>
                  </a:srgbClr>
                </a:gs>
                <a:gs pos="5000">
                  <a:srgbClr val="D9DDE2">
                    <a:lumMod val="50000"/>
                    <a:alpha val="60000"/>
                  </a:srgbClr>
                </a:gs>
                <a:gs pos="95000">
                  <a:srgbClr val="D9DDE2">
                    <a:lumMod val="50000"/>
                  </a:srgbClr>
                </a:gs>
              </a:gsLst>
              <a:lin ang="0" scaled="0"/>
            </a:gradFill>
            <a:prstDash val="solid"/>
            <a:headEnd type="none" w="med" len="med"/>
            <a:tailEnd type="none" w="med" len="med"/>
          </a:ln>
          <a:effectLst/>
        </p:spPr>
        <p:txBody>
          <a:bodyPr vert="horz" wrap="square" lIns="228600" tIns="182880" rIns="91440" bIns="27432" numCol="1" rtlCol="0"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dirty="0" smtClean="0">
              <a:ln>
                <a:noFill/>
              </a:ln>
              <a:solidFill>
                <a:srgbClr val="266DB1">
                  <a:lumMod val="50000"/>
                </a:srgbClr>
              </a:solidFill>
              <a:effectLst/>
              <a:uLnTx/>
              <a:uFillTx/>
              <a:latin typeface="Segoe"/>
              <a:ea typeface="+mn-ea"/>
              <a:cs typeface="+mn-cs"/>
            </a:endParaRPr>
          </a:p>
        </p:txBody>
      </p:sp>
      <p:sp>
        <p:nvSpPr>
          <p:cNvPr id="19" name="Rectangle 18"/>
          <p:cNvSpPr/>
          <p:nvPr/>
        </p:nvSpPr>
        <p:spPr>
          <a:xfrm>
            <a:off x="5342084" y="2093941"/>
            <a:ext cx="3548743" cy="1692759"/>
          </a:xfrm>
          <a:prstGeom prst="rect">
            <a:avLst/>
          </a:prstGeom>
          <a:noFill/>
          <a:ln w="38100">
            <a:noFill/>
          </a:ln>
        </p:spPr>
        <p:txBody>
          <a:bodyPr wrap="square" lIns="91429" tIns="45714" rIns="91429" bIns="45714">
            <a:spAutoFit/>
          </a:bodyPr>
          <a:lstStyle/>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被锁定到供应商</a:t>
            </a:r>
            <a:r>
              <a:rPr lang="en-US" altLang="zh-CN" sz="1600" b="1" dirty="0" smtClean="0">
                <a:solidFill>
                  <a:schemeClr val="tx1">
                    <a:lumMod val="75000"/>
                    <a:lumOff val="25000"/>
                  </a:schemeClr>
                </a:solidFill>
                <a:latin typeface="Calibri" pitchFamily="34" charset="0"/>
              </a:rPr>
              <a:t>/</a:t>
            </a:r>
            <a:r>
              <a:rPr lang="zh-CN" altLang="en-US" sz="1600" b="1" dirty="0" smtClean="0">
                <a:solidFill>
                  <a:schemeClr val="tx1">
                    <a:lumMod val="75000"/>
                    <a:lumOff val="25000"/>
                  </a:schemeClr>
                </a:solidFill>
                <a:latin typeface="Calibri" pitchFamily="34" charset="0"/>
              </a:rPr>
              <a:t>日程安排</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自定义以适应业务</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业务流程调整</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必须购买新软件各种应用程序所需的新的许可证</a:t>
            </a:r>
            <a:endParaRPr lang="en-US" sz="1600" b="1" dirty="0">
              <a:solidFill>
                <a:schemeClr val="tx1">
                  <a:lumMod val="75000"/>
                  <a:lumOff val="25000"/>
                </a:schemeClr>
              </a:solidFill>
              <a:latin typeface="Calibri" pitchFamily="34" charset="0"/>
            </a:endParaRPr>
          </a:p>
        </p:txBody>
      </p:sp>
      <p:sp>
        <p:nvSpPr>
          <p:cNvPr id="16" name="Rectangle 15"/>
          <p:cNvSpPr/>
          <p:nvPr/>
        </p:nvSpPr>
        <p:spPr>
          <a:xfrm>
            <a:off x="1762685" y="4048726"/>
            <a:ext cx="3492500" cy="1692759"/>
          </a:xfrm>
          <a:prstGeom prst="rect">
            <a:avLst/>
          </a:prstGeom>
          <a:noFill/>
          <a:ln>
            <a:noFill/>
          </a:ln>
        </p:spPr>
        <p:txBody>
          <a:bodyPr lIns="91429" tIns="45714" rIns="91429" bIns="45714">
            <a:spAutoFit/>
          </a:bodyPr>
          <a:lstStyle/>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根据业务需求进行定制开发</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充分利用现用的基础设施</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不能一刀切计划</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在开发流程上有更大的控制权限</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不依赖任何供应商</a:t>
            </a:r>
            <a:endParaRPr lang="en-US" sz="1600" b="1" dirty="0">
              <a:solidFill>
                <a:schemeClr val="tx1">
                  <a:lumMod val="75000"/>
                  <a:lumOff val="25000"/>
                </a:schemeClr>
              </a:solidFill>
              <a:latin typeface="Calibri" pitchFamily="34" charset="0"/>
            </a:endParaRPr>
          </a:p>
        </p:txBody>
      </p:sp>
      <p:sp>
        <p:nvSpPr>
          <p:cNvPr id="18" name="Rectangle 17"/>
          <p:cNvSpPr/>
          <p:nvPr/>
        </p:nvSpPr>
        <p:spPr>
          <a:xfrm>
            <a:off x="1784199" y="2087193"/>
            <a:ext cx="3479512" cy="1692759"/>
          </a:xfrm>
          <a:prstGeom prst="rect">
            <a:avLst/>
          </a:prstGeom>
          <a:noFill/>
          <a:ln>
            <a:noFill/>
          </a:ln>
        </p:spPr>
        <p:txBody>
          <a:bodyPr lIns="91429" tIns="45714" rIns="91429" bIns="45714">
            <a:spAutoFit/>
          </a:bodyPr>
          <a:lstStyle/>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蛙跳式的终端到终端的开发</a:t>
            </a:r>
            <a:endParaRPr lang="en-US" sz="1600" b="1" dirty="0" smtClean="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自定义</a:t>
            </a:r>
            <a:r>
              <a:rPr lang="en-US" sz="1600" b="1" dirty="0" smtClean="0">
                <a:solidFill>
                  <a:schemeClr val="tx1">
                    <a:lumMod val="75000"/>
                    <a:lumOff val="25000"/>
                  </a:schemeClr>
                </a:solidFill>
                <a:latin typeface="Calibri" pitchFamily="34" charset="0"/>
              </a:rPr>
              <a:t> /</a:t>
            </a:r>
            <a:r>
              <a:rPr lang="zh-CN" altLang="en-US" sz="1600" b="1" dirty="0" smtClean="0">
                <a:solidFill>
                  <a:schemeClr val="tx1">
                    <a:lumMod val="75000"/>
                    <a:lumOff val="25000"/>
                  </a:schemeClr>
                </a:solidFill>
                <a:latin typeface="Calibri" pitchFamily="34" charset="0"/>
              </a:rPr>
              <a:t>外购能力</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获取最大的利益</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供应商提供维护</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供应商提供增强</a:t>
            </a:r>
            <a:endParaRPr lang="en-US" sz="1600" b="1" dirty="0">
              <a:solidFill>
                <a:schemeClr val="tx1">
                  <a:lumMod val="75000"/>
                  <a:lumOff val="25000"/>
                </a:schemeClr>
              </a:solidFill>
              <a:latin typeface="Calibri" pitchFamily="34" charset="0"/>
            </a:endParaRPr>
          </a:p>
        </p:txBody>
      </p:sp>
      <p:sp>
        <p:nvSpPr>
          <p:cNvPr id="20" name="Rectangle 19"/>
          <p:cNvSpPr/>
          <p:nvPr/>
        </p:nvSpPr>
        <p:spPr>
          <a:xfrm>
            <a:off x="5434007" y="4028686"/>
            <a:ext cx="3718786" cy="1707896"/>
          </a:xfrm>
          <a:prstGeom prst="rect">
            <a:avLst/>
          </a:prstGeom>
          <a:noFill/>
          <a:ln w="38100">
            <a:noFill/>
          </a:ln>
          <a:effectLst/>
        </p:spPr>
        <p:txBody>
          <a:bodyPr wrap="square" lIns="91429" tIns="45714" rIns="91429" bIns="45714">
            <a:noAutofit/>
          </a:bodyPr>
          <a:lstStyle/>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开发成本</a:t>
            </a:r>
            <a:endParaRPr lang="en-US" sz="1600" b="1" dirty="0" smtClean="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应用能力的妥协</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高维护成本</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不能迅速的改变</a:t>
            </a:r>
            <a:r>
              <a:rPr lang="en-US" altLang="zh-CN" sz="1600" b="1" dirty="0" smtClean="0">
                <a:solidFill>
                  <a:schemeClr val="tx1">
                    <a:lumMod val="75000"/>
                    <a:lumOff val="25000"/>
                  </a:schemeClr>
                </a:solidFill>
                <a:latin typeface="Calibri" pitchFamily="34" charset="0"/>
              </a:rPr>
              <a:t>/</a:t>
            </a:r>
            <a:r>
              <a:rPr lang="zh-CN" altLang="en-US" sz="1600" b="1" dirty="0" smtClean="0">
                <a:solidFill>
                  <a:schemeClr val="tx1">
                    <a:lumMod val="75000"/>
                    <a:lumOff val="25000"/>
                  </a:schemeClr>
                </a:solidFill>
                <a:latin typeface="Calibri" pitchFamily="34" charset="0"/>
              </a:rPr>
              <a:t>创新</a:t>
            </a:r>
            <a:endParaRPr lang="en-US" sz="1600" b="1" dirty="0">
              <a:solidFill>
                <a:schemeClr val="tx1">
                  <a:lumMod val="75000"/>
                  <a:lumOff val="25000"/>
                </a:schemeClr>
              </a:solidFill>
              <a:latin typeface="Calibri" pitchFamily="34" charset="0"/>
            </a:endParaRPr>
          </a:p>
          <a:p>
            <a:pPr marL="225399" indent="-225399">
              <a:lnSpc>
                <a:spcPct val="130000"/>
              </a:lnSpc>
              <a:buFont typeface="Wingdings" pitchFamily="2" charset="2"/>
              <a:buChar char="§"/>
              <a:defRPr/>
            </a:pPr>
            <a:r>
              <a:rPr lang="zh-CN" altLang="en-US" sz="1600" b="1" dirty="0" smtClean="0">
                <a:solidFill>
                  <a:schemeClr val="tx1">
                    <a:lumMod val="75000"/>
                    <a:lumOff val="25000"/>
                  </a:schemeClr>
                </a:solidFill>
                <a:latin typeface="Calibri" pitchFamily="34" charset="0"/>
              </a:rPr>
              <a:t>交付周期较长</a:t>
            </a:r>
            <a:endParaRPr lang="en-US" sz="1600" b="1" dirty="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left)">
                                      <p:cBhvr>
                                        <p:cTn id="9" dur="1000"/>
                                        <p:tgtEl>
                                          <p:spTgt spid="2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000"/>
                                        <p:tgtEl>
                                          <p:spTgt spid="24"/>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4" grpId="0" animBg="1"/>
      <p:bldP spid="23" grpId="0" animBg="1"/>
      <p:bldP spid="19" grpId="0"/>
      <p:bldP spid="16"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3361</Words>
  <Application>Microsoft Office PowerPoint</Application>
  <PresentationFormat>全屏显示(4:3)</PresentationFormat>
  <Paragraphs>740</Paragraphs>
  <Slides>52</Slides>
  <Notes>52</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主题</vt:lpstr>
      <vt:lpstr>幻灯片 1</vt:lpstr>
      <vt:lpstr>XRM(Any Relationship Management) 微软新一代的关系管理系统</vt:lpstr>
      <vt:lpstr>取得成功的关键驱动因素 您如何定义成功? </vt:lpstr>
      <vt:lpstr>关键的IT挑战 挑战与实现可持续的商业价值</vt:lpstr>
      <vt:lpstr>XRM 使 IT 和 业务成功  XRM通过 IT差异化的四个步骤来实现业务的结果</vt:lpstr>
      <vt:lpstr>关键IT运行中的执行问题  问题  #1 – IT 不能交付 问题 #2 – 太多的权衡 问题 #3 – 过高的成本才能实现利益 问题 #4 – 叠加问题 问题 #5 – 指数问题</vt:lpstr>
      <vt:lpstr>问题 # 1 – 无法实现需求 不能提供的业务解决方案，甚至可能导致更多的问题</vt:lpstr>
      <vt:lpstr>问题 # 2 – 太多的权衡 购买和构建都不能平衡</vt:lpstr>
      <vt:lpstr>问题 # 3 –过高的成本才能实现利益 购买和构建以实现目的都涉及到成本问题</vt:lpstr>
      <vt:lpstr>问题 # 4 – 叠加问题 在购买和构建上存在应用程序叠加的主要问题</vt:lpstr>
      <vt:lpstr>问题 # 5 – 指数问题 每一个问题是更为复杂的单独的LOB应用程序</vt:lpstr>
      <vt:lpstr>问题 # 5 – 指数问题 每一个问题是更为复杂的单独的LOB应用程序</vt:lpstr>
      <vt:lpstr>一个更好的方法 缩小差距 转向应用平台 定义XRM  定义相关的LOB应用程序 适合XRM应用 选择的权力</vt:lpstr>
      <vt:lpstr>缩小差距 加快应用开发的一个更好的方法</vt:lpstr>
      <vt:lpstr>XRM关键概念定义  快速开发相关的业务应用程序</vt:lpstr>
      <vt:lpstr>相关的LOB应用程序 XRM最大的热点在于它可以进行快速的应用程序开发</vt:lpstr>
      <vt:lpstr>适合XRM的应用  平台的灵活性能够确保您构建的每个应用程序均适用</vt:lpstr>
      <vt:lpstr>选择的权力 选择最适合您业务需求的</vt:lpstr>
      <vt:lpstr>XRM 设计 某个平台 : 多个应用程序 设计业务环境 设计用户体验 设计应用程序交付 设计共享资源</vt:lpstr>
      <vt:lpstr>设计XRM的业务环境  实现业务差异化和影响业务的成功</vt:lpstr>
      <vt:lpstr>设计XRM的用户体验  减少一致性用户体验的培训时间和成本</vt:lpstr>
      <vt:lpstr>设计XRM的应用程序交付  降低交付和更新应用程序所用的时间和成本</vt:lpstr>
      <vt:lpstr>设计XRM的共享资源  降低成本，优化IT效率和效益</vt:lpstr>
      <vt:lpstr>XRM 应用示例 关键平台驱动因素 某个平台: 多应用程序</vt:lpstr>
      <vt:lpstr>XRM平台驱动因素  重点企业合理的示例</vt:lpstr>
      <vt:lpstr>一个平台: 多个应用 在政府应用XRM的界面示例</vt:lpstr>
      <vt:lpstr>一个平台: 多个应用 不同XRM应用的示例</vt:lpstr>
      <vt:lpstr>XRM 应用架构  Dynamic 应用服务</vt:lpstr>
      <vt:lpstr>XRM Dynamic 应用服务 可重用性和适用性</vt:lpstr>
      <vt:lpstr>微软技术 最大限度地提高现有的技术投资和资源</vt:lpstr>
      <vt:lpstr>点击并链接自定义 只用鼠标构建您的应用程序</vt:lpstr>
      <vt:lpstr>点击并链接自定义 快速创建定制的用户界面</vt:lpstr>
      <vt:lpstr>点击并链接自定义 快速创建和显示独特的您需要的用户界面</vt:lpstr>
      <vt:lpstr>XRM 涟漪效应 动态改变传播到应用服务</vt:lpstr>
      <vt:lpstr>数据建模服务 简单声明模拟复杂的业务实体</vt:lpstr>
      <vt:lpstr>用户体验 根据多个LOB应用程序一致的用户体验</vt:lpstr>
      <vt:lpstr>用户体验 标准用户功能也应用在每个XRM上</vt:lpstr>
      <vt:lpstr>用户体验 完全可视性和采取行动指南</vt:lpstr>
      <vt:lpstr>系统安全服务 小粒度的基于角色的访问控制 安全模型</vt:lpstr>
      <vt:lpstr>数据分析服务 确保所有LOB应用的数据与 洞察力的一致</vt:lpstr>
      <vt:lpstr>XRM 可视化展示 丰富的仪表板展现灵活的可视化展示能力</vt:lpstr>
      <vt:lpstr>流程自动化服务 自动和谐的 line-of-business 应用流程</vt:lpstr>
      <vt:lpstr>Windows Workflow Foundation 工作流的基础平台</vt:lpstr>
      <vt:lpstr>平台扩展服务 使 IT支撑多种不同商业需求</vt:lpstr>
      <vt:lpstr>事件消息管道 同时支持在线和离线模式</vt:lpstr>
      <vt:lpstr>扩展性光谱图 扩展各种XRM应用来满足独特的需求</vt:lpstr>
      <vt:lpstr>灵活多样的用户体验 扩展用户界面到最适合用户的环境</vt:lpstr>
      <vt:lpstr>演 示</vt:lpstr>
      <vt:lpstr>疑问和解答</vt:lpstr>
      <vt:lpstr>参考资源</vt:lpstr>
      <vt:lpstr>幻灯片 51</vt:lpstr>
      <vt:lpstr>幻灯片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2009-10-29T02:22:36Z</dcterms:created>
  <dcterms:modified xsi:type="dcterms:W3CDTF">2009-10-29T02:22:43Z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