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quickStyle3.xml" ContentType="application/vnd.openxmlformats-officedocument.drawingml.diagramStyle+xml"/>
  <Override PartName="/ppt/notesSlides/notesSlide3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4"/>
  </p:notesMasterIdLst>
  <p:sldIdLst>
    <p:sldId id="256" r:id="rId3"/>
    <p:sldId id="257" r:id="rId4"/>
    <p:sldId id="277" r:id="rId5"/>
    <p:sldId id="278" r:id="rId6"/>
    <p:sldId id="279" r:id="rId7"/>
    <p:sldId id="280" r:id="rId8"/>
    <p:sldId id="281" r:id="rId9"/>
    <p:sldId id="282" r:id="rId10"/>
    <p:sldId id="283" r:id="rId11"/>
    <p:sldId id="284" r:id="rId12"/>
    <p:sldId id="285" r:id="rId13"/>
    <p:sldId id="286" r:id="rId14"/>
    <p:sldId id="287" r:id="rId15"/>
    <p:sldId id="313"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11" r:id="rId37"/>
    <p:sldId id="309" r:id="rId38"/>
    <p:sldId id="312" r:id="rId39"/>
    <p:sldId id="272" r:id="rId40"/>
    <p:sldId id="273" r:id="rId41"/>
    <p:sldId id="274" r:id="rId42"/>
    <p:sldId id="275" r:id="rId4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07/7/12/main" xmlns="" val="0"/>
    </p:ext>
    <p:ext uri="{D31A062A-798A-4329-ABDD-BBA856620510}">
      <p14:defaultImageDpi xmlns:p14="http://schemas.microsoft.com/office/powerpoint/2007/7/12/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648" y="-102"/>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12036"/>
    </p:cViewPr>
  </p:sorter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style val="18"/>
  <c:chart>
    <c:title>
      <c:tx>
        <c:rich>
          <a:bodyPr/>
          <a:lstStyle/>
          <a:p>
            <a:pPr>
              <a:defRPr lang="en-US">
                <a:solidFill>
                  <a:schemeClr val="bg2"/>
                </a:solidFill>
                <a:effectLst>
                  <a:outerShdw blurRad="38100" dist="38100" dir="2700000" algn="tl">
                    <a:srgbClr val="000000">
                      <a:alpha val="43137"/>
                    </a:srgbClr>
                  </a:outerShdw>
                </a:effectLst>
                <a:latin typeface="Calibri" pitchFamily="34" charset="0"/>
              </a:defRPr>
            </a:pPr>
            <a:r>
              <a:rPr lang="en-US" dirty="0">
                <a:solidFill>
                  <a:schemeClr val="tx1"/>
                </a:solidFill>
              </a:rPr>
              <a:t>Committed Memory (MB)</a:t>
            </a:r>
          </a:p>
        </c:rich>
      </c:tx>
      <c:layout/>
    </c:title>
    <c:view3D>
      <c:rAngAx val="1"/>
    </c:view3D>
    <c:floor>
      <c:spPr>
        <a:ln>
          <a:solidFill>
            <a:schemeClr val="bg2"/>
          </a:solidFill>
        </a:ln>
      </c:spPr>
    </c:floor>
    <c:plotArea>
      <c:layout/>
      <c:bar3DChart>
        <c:barDir val="col"/>
        <c:grouping val="clustered"/>
        <c:ser>
          <c:idx val="0"/>
          <c:order val="0"/>
          <c:tx>
            <c:strRef>
              <c:f>Sheet1!$B$1</c:f>
              <c:strCache>
                <c:ptCount val="1"/>
                <c:pt idx="0">
                  <c:v>Committed Memory (MB)</c:v>
                </c:pt>
              </c:strCache>
            </c:strRef>
          </c:tx>
          <c:dLbls>
            <c:txPr>
              <a:bodyPr/>
              <a:lstStyle/>
              <a:p>
                <a:pPr>
                  <a:defRPr lang="en-US" b="1">
                    <a:solidFill>
                      <a:schemeClr val="tx1"/>
                    </a:solidFill>
                    <a:effectLst>
                      <a:outerShdw blurRad="38100" dist="38100" dir="2700000" algn="tl">
                        <a:srgbClr val="000000">
                          <a:alpha val="43137"/>
                        </a:srgbClr>
                      </a:outerShdw>
                    </a:effectLst>
                    <a:latin typeface="Calibri" pitchFamily="34" charset="0"/>
                  </a:defRPr>
                </a:pPr>
                <a:endParaRPr lang="zh-CN"/>
              </a:p>
            </c:txPr>
            <c:showVal val="1"/>
          </c:dLbls>
          <c:cat>
            <c:strRef>
              <c:f>Sheet1!$A$2:$A$3</c:f>
              <c:strCache>
                <c:ptCount val="2"/>
                <c:pt idx="0">
                  <c:v>Full Install</c:v>
                </c:pt>
                <c:pt idx="1">
                  <c:v>Server Core</c:v>
                </c:pt>
              </c:strCache>
            </c:strRef>
          </c:cat>
          <c:val>
            <c:numRef>
              <c:f>Sheet1!$B$2:$B$3</c:f>
              <c:numCache>
                <c:formatCode>General</c:formatCode>
                <c:ptCount val="2"/>
                <c:pt idx="0">
                  <c:v>502</c:v>
                </c:pt>
                <c:pt idx="1">
                  <c:v>228</c:v>
                </c:pt>
              </c:numCache>
            </c:numRef>
          </c:val>
        </c:ser>
        <c:dLbls/>
        <c:shape val="box"/>
        <c:axId val="209035264"/>
        <c:axId val="209036800"/>
        <c:axId val="0"/>
      </c:bar3DChart>
      <c:catAx>
        <c:axId val="209035264"/>
        <c:scaling>
          <c:orientation val="minMax"/>
        </c:scaling>
        <c:axPos val="b"/>
        <c:majorTickMark val="none"/>
        <c:tickLblPos val="nextTo"/>
        <c:spPr>
          <a:noFill/>
        </c:spPr>
        <c:txPr>
          <a:bodyPr/>
          <a:lstStyle/>
          <a:p>
            <a:pPr>
              <a:defRPr lang="en-US">
                <a:solidFill>
                  <a:schemeClr val="tx1"/>
                </a:solidFill>
                <a:effectLst>
                  <a:outerShdw blurRad="38100" dist="38100" dir="2700000" algn="tl">
                    <a:srgbClr val="000000">
                      <a:alpha val="43137"/>
                    </a:srgbClr>
                  </a:outerShdw>
                </a:effectLst>
                <a:latin typeface="Calibri" pitchFamily="34" charset="0"/>
              </a:defRPr>
            </a:pPr>
            <a:endParaRPr lang="zh-CN"/>
          </a:p>
        </c:txPr>
        <c:crossAx val="209036800"/>
        <c:crosses val="autoZero"/>
        <c:auto val="1"/>
        <c:lblAlgn val="ctr"/>
        <c:lblOffset val="100"/>
      </c:catAx>
      <c:valAx>
        <c:axId val="209036800"/>
        <c:scaling>
          <c:orientation val="minMax"/>
        </c:scaling>
        <c:axPos val="l"/>
        <c:majorGridlines>
          <c:spPr>
            <a:ln>
              <a:solidFill>
                <a:schemeClr val="bg2"/>
              </a:solidFill>
            </a:ln>
          </c:spPr>
        </c:majorGridlines>
        <c:numFmt formatCode="General" sourceLinked="1"/>
        <c:majorTickMark val="none"/>
        <c:tickLblPos val="nextTo"/>
        <c:spPr>
          <a:noFill/>
        </c:spPr>
        <c:txPr>
          <a:bodyPr/>
          <a:lstStyle/>
          <a:p>
            <a:pPr>
              <a:defRPr lang="en-US">
                <a:solidFill>
                  <a:schemeClr val="tx1"/>
                </a:solidFill>
                <a:effectLst>
                  <a:outerShdw blurRad="38100" dist="38100" dir="2700000" algn="tl">
                    <a:srgbClr val="000000">
                      <a:alpha val="43137"/>
                    </a:srgbClr>
                  </a:outerShdw>
                </a:effectLst>
                <a:latin typeface="Calibri" pitchFamily="34" charset="0"/>
              </a:defRPr>
            </a:pPr>
            <a:endParaRPr lang="zh-CN"/>
          </a:p>
        </c:txPr>
        <c:crossAx val="209035264"/>
        <c:crosses val="autoZero"/>
        <c:crossBetween val="between"/>
      </c:valAx>
    </c:plotArea>
    <c:plotVisOnly val="1"/>
    <c:dispBlanksAs val="zero"/>
  </c:chart>
  <c:txPr>
    <a:bodyPr/>
    <a:lstStyle/>
    <a:p>
      <a:pPr>
        <a:defRPr sz="1800"/>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style val="18"/>
  <c:chart>
    <c:title>
      <c:tx>
        <c:rich>
          <a:bodyPr/>
          <a:lstStyle/>
          <a:p>
            <a:pPr>
              <a:defRPr lang="en-US">
                <a:solidFill>
                  <a:schemeClr val="tx1"/>
                </a:solidFill>
                <a:effectLst>
                  <a:outerShdw blurRad="38100" dist="38100" dir="2700000" algn="tl">
                    <a:srgbClr val="000000">
                      <a:alpha val="43137"/>
                    </a:srgbClr>
                  </a:outerShdw>
                </a:effectLst>
                <a:latin typeface="Calibri" pitchFamily="34" charset="0"/>
              </a:defRPr>
            </a:pPr>
            <a:r>
              <a:rPr lang="en-US" dirty="0" smtClean="0">
                <a:solidFill>
                  <a:schemeClr val="tx1"/>
                </a:solidFill>
                <a:effectLst>
                  <a:outerShdw blurRad="38100" dist="38100" dir="2700000" algn="tl">
                    <a:srgbClr val="000000">
                      <a:alpha val="43137"/>
                    </a:srgbClr>
                  </a:outerShdw>
                </a:effectLst>
                <a:latin typeface="Calibri" pitchFamily="34" charset="0"/>
              </a:rPr>
              <a:t>Throughput (RPS)</a:t>
            </a:r>
            <a:endParaRPr lang="en-US" dirty="0">
              <a:solidFill>
                <a:schemeClr val="tx1"/>
              </a:solidFill>
              <a:effectLst>
                <a:outerShdw blurRad="38100" dist="38100" dir="2700000" algn="tl">
                  <a:srgbClr val="000000">
                    <a:alpha val="43137"/>
                  </a:srgbClr>
                </a:outerShdw>
              </a:effectLst>
              <a:latin typeface="Calibri" pitchFamily="34" charset="0"/>
            </a:endParaRPr>
          </a:p>
        </c:rich>
      </c:tx>
      <c:layout/>
    </c:title>
    <c:view3D>
      <c:rAngAx val="1"/>
    </c:view3D>
    <c:plotArea>
      <c:layout/>
      <c:bar3DChart>
        <c:barDir val="col"/>
        <c:grouping val="clustered"/>
        <c:ser>
          <c:idx val="0"/>
          <c:order val="0"/>
          <c:tx>
            <c:strRef>
              <c:f>Sheet1!$B$1</c:f>
              <c:strCache>
                <c:ptCount val="1"/>
                <c:pt idx="0">
                  <c:v>Full</c:v>
                </c:pt>
              </c:strCache>
            </c:strRef>
          </c:tx>
          <c:dLbls>
            <c:dLbl>
              <c:idx val="0"/>
              <c:layout/>
              <c:tx>
                <c:rich>
                  <a:bodyPr/>
                  <a:lstStyle/>
                  <a:p>
                    <a:r>
                      <a:rPr lang="en-US" sz="1400" b="1" dirty="0">
                        <a:solidFill>
                          <a:schemeClr val="tx1"/>
                        </a:solidFill>
                        <a:effectLst>
                          <a:outerShdw blurRad="38100" dist="38100" dir="2700000" algn="tl">
                            <a:srgbClr val="000000">
                              <a:alpha val="43137"/>
                            </a:srgbClr>
                          </a:outerShdw>
                        </a:effectLst>
                        <a:latin typeface="Calibri" pitchFamily="34" charset="0"/>
                      </a:rPr>
                      <a:t>17,603</a:t>
                    </a:r>
                    <a:endParaRPr lang="en-US" b="1" dirty="0">
                      <a:solidFill>
                        <a:schemeClr val="tx1"/>
                      </a:solidFill>
                      <a:effectLst>
                        <a:outerShdw blurRad="38100" dist="38100" dir="2700000" algn="tl">
                          <a:srgbClr val="000000">
                            <a:alpha val="43137"/>
                          </a:srgbClr>
                        </a:outerShdw>
                      </a:effectLst>
                      <a:latin typeface="Calibri" pitchFamily="34" charset="0"/>
                    </a:endParaRPr>
                  </a:p>
                </c:rich>
              </c:tx>
              <c:showVal val="1"/>
            </c:dLbl>
            <c:dLbl>
              <c:idx val="1"/>
              <c:layout/>
              <c:tx>
                <c:rich>
                  <a:bodyPr/>
                  <a:lstStyle/>
                  <a:p>
                    <a:r>
                      <a:rPr lang="en-US" sz="1200" b="1" dirty="0">
                        <a:solidFill>
                          <a:schemeClr val="tx1"/>
                        </a:solidFill>
                        <a:effectLst>
                          <a:outerShdw blurRad="38100" dist="38100" dir="2700000" algn="tl">
                            <a:srgbClr val="000000">
                              <a:alpha val="43137"/>
                            </a:srgbClr>
                          </a:outerShdw>
                        </a:effectLst>
                        <a:latin typeface="Calibri" pitchFamily="34" charset="0"/>
                      </a:rPr>
                      <a:t>4,890</a:t>
                    </a:r>
                  </a:p>
                </c:rich>
              </c:tx>
              <c:showVal val="1"/>
            </c:dLbl>
            <c:txPr>
              <a:bodyPr/>
              <a:lstStyle/>
              <a:p>
                <a:pPr>
                  <a:defRPr lang="en-US" b="1">
                    <a:solidFill>
                      <a:schemeClr val="tx1"/>
                    </a:solidFill>
                    <a:effectLst>
                      <a:outerShdw blurRad="38100" dist="38100" dir="2700000" algn="tl">
                        <a:srgbClr val="000000">
                          <a:alpha val="43137"/>
                        </a:srgbClr>
                      </a:outerShdw>
                    </a:effectLst>
                    <a:latin typeface="Calibri" pitchFamily="34" charset="0"/>
                  </a:defRPr>
                </a:pPr>
                <a:endParaRPr lang="zh-CN"/>
              </a:p>
            </c:txPr>
            <c:showVal val="1"/>
          </c:dLbls>
          <c:cat>
            <c:strRef>
              <c:f>Sheet1!$A$2:$A$3</c:f>
              <c:strCache>
                <c:ptCount val="2"/>
                <c:pt idx="0">
                  <c:v>Static</c:v>
                </c:pt>
                <c:pt idx="1">
                  <c:v>ASP.NET</c:v>
                </c:pt>
              </c:strCache>
            </c:strRef>
          </c:cat>
          <c:val>
            <c:numRef>
              <c:f>Sheet1!$B$2:$B$3</c:f>
              <c:numCache>
                <c:formatCode>#,##0</c:formatCode>
                <c:ptCount val="2"/>
                <c:pt idx="0">
                  <c:v>17603</c:v>
                </c:pt>
                <c:pt idx="1">
                  <c:v>4890</c:v>
                </c:pt>
              </c:numCache>
            </c:numRef>
          </c:val>
        </c:ser>
        <c:ser>
          <c:idx val="1"/>
          <c:order val="1"/>
          <c:tx>
            <c:strRef>
              <c:f>Sheet1!$C$1</c:f>
              <c:strCache>
                <c:ptCount val="1"/>
                <c:pt idx="0">
                  <c:v>Default</c:v>
                </c:pt>
              </c:strCache>
            </c:strRef>
          </c:tx>
          <c:dLbls>
            <c:dLbl>
              <c:idx val="0"/>
              <c:layout>
                <c:manualLayout>
                  <c:x val="-1.7516662725417573E-7"/>
                  <c:y val="-3.0623850433435996E-2"/>
                </c:manualLayout>
              </c:layout>
              <c:tx>
                <c:rich>
                  <a:bodyPr/>
                  <a:lstStyle/>
                  <a:p>
                    <a:r>
                      <a:rPr lang="en-US" sz="1400" b="1" dirty="0">
                        <a:solidFill>
                          <a:schemeClr val="tx1"/>
                        </a:solidFill>
                        <a:effectLst>
                          <a:outerShdw blurRad="38100" dist="38100" dir="2700000" algn="tl">
                            <a:srgbClr val="000000">
                              <a:alpha val="43137"/>
                            </a:srgbClr>
                          </a:outerShdw>
                        </a:effectLst>
                        <a:latin typeface="Calibri" pitchFamily="34" charset="0"/>
                      </a:rPr>
                      <a:t>20,359</a:t>
                    </a:r>
                    <a:endParaRPr lang="en-US" b="1" dirty="0">
                      <a:solidFill>
                        <a:schemeClr val="tx1"/>
                      </a:solidFill>
                      <a:effectLst>
                        <a:outerShdw blurRad="38100" dist="38100" dir="2700000" algn="tl">
                          <a:srgbClr val="000000">
                            <a:alpha val="43137"/>
                          </a:srgbClr>
                        </a:outerShdw>
                      </a:effectLst>
                      <a:latin typeface="Calibri" pitchFamily="34" charset="0"/>
                    </a:endParaRPr>
                  </a:p>
                </c:rich>
              </c:tx>
              <c:showVal val="1"/>
            </c:dLbl>
            <c:dLbl>
              <c:idx val="1"/>
              <c:layout>
                <c:manualLayout>
                  <c:x val="2.2246161661279499E-3"/>
                  <c:y val="-3.0623850433436135E-2"/>
                </c:manualLayout>
              </c:layout>
              <c:tx>
                <c:rich>
                  <a:bodyPr/>
                  <a:lstStyle/>
                  <a:p>
                    <a:r>
                      <a:rPr lang="en-US" sz="1200" b="1" dirty="0">
                        <a:solidFill>
                          <a:schemeClr val="tx1"/>
                        </a:solidFill>
                        <a:effectLst>
                          <a:outerShdw blurRad="38100" dist="38100" dir="2700000" algn="tl">
                            <a:srgbClr val="000000">
                              <a:alpha val="43137"/>
                            </a:srgbClr>
                          </a:outerShdw>
                        </a:effectLst>
                        <a:latin typeface="Calibri" pitchFamily="34" charset="0"/>
                      </a:rPr>
                      <a:t>5,046</a:t>
                    </a:r>
                    <a:endParaRPr lang="en-US" b="1" dirty="0">
                      <a:solidFill>
                        <a:schemeClr val="tx1"/>
                      </a:solidFill>
                      <a:effectLst>
                        <a:outerShdw blurRad="38100" dist="38100" dir="2700000" algn="tl">
                          <a:srgbClr val="000000">
                            <a:alpha val="43137"/>
                          </a:srgbClr>
                        </a:outerShdw>
                      </a:effectLst>
                      <a:latin typeface="Calibri" pitchFamily="34" charset="0"/>
                    </a:endParaRPr>
                  </a:p>
                </c:rich>
              </c:tx>
              <c:showVal val="1"/>
            </c:dLbl>
            <c:txPr>
              <a:bodyPr/>
              <a:lstStyle/>
              <a:p>
                <a:pPr>
                  <a:defRPr lang="en-US" b="1">
                    <a:solidFill>
                      <a:schemeClr val="tx1"/>
                    </a:solidFill>
                    <a:effectLst>
                      <a:outerShdw blurRad="38100" dist="38100" dir="2700000" algn="tl">
                        <a:srgbClr val="000000">
                          <a:alpha val="43137"/>
                        </a:srgbClr>
                      </a:outerShdw>
                    </a:effectLst>
                    <a:latin typeface="Calibri" pitchFamily="34" charset="0"/>
                  </a:defRPr>
                </a:pPr>
                <a:endParaRPr lang="zh-CN"/>
              </a:p>
            </c:txPr>
            <c:showVal val="1"/>
          </c:dLbls>
          <c:cat>
            <c:strRef>
              <c:f>Sheet1!$A$2:$A$3</c:f>
              <c:strCache>
                <c:ptCount val="2"/>
                <c:pt idx="0">
                  <c:v>Static</c:v>
                </c:pt>
                <c:pt idx="1">
                  <c:v>ASP.NET</c:v>
                </c:pt>
              </c:strCache>
            </c:strRef>
          </c:cat>
          <c:val>
            <c:numRef>
              <c:f>Sheet1!$C$2:$C$3</c:f>
              <c:numCache>
                <c:formatCode>#,##0</c:formatCode>
                <c:ptCount val="2"/>
                <c:pt idx="0">
                  <c:v>20359</c:v>
                </c:pt>
                <c:pt idx="1">
                  <c:v>5046</c:v>
                </c:pt>
              </c:numCache>
            </c:numRef>
          </c:val>
        </c:ser>
        <c:ser>
          <c:idx val="2"/>
          <c:order val="2"/>
          <c:tx>
            <c:strRef>
              <c:f>Sheet1!$D$1</c:f>
              <c:strCache>
                <c:ptCount val="1"/>
                <c:pt idx="0">
                  <c:v>Minimal</c:v>
                </c:pt>
              </c:strCache>
            </c:strRef>
          </c:tx>
          <c:dLbls>
            <c:dLbl>
              <c:idx val="0"/>
              <c:layout/>
              <c:tx>
                <c:rich>
                  <a:bodyPr/>
                  <a:lstStyle/>
                  <a:p>
                    <a:r>
                      <a:rPr lang="en-US" sz="1400" b="1" dirty="0">
                        <a:solidFill>
                          <a:schemeClr val="tx1"/>
                        </a:solidFill>
                        <a:effectLst>
                          <a:outerShdw blurRad="38100" dist="38100" dir="2700000" algn="tl">
                            <a:srgbClr val="000000">
                              <a:alpha val="43137"/>
                            </a:srgbClr>
                          </a:outerShdw>
                        </a:effectLst>
                        <a:latin typeface="Calibri" pitchFamily="34" charset="0"/>
                      </a:rPr>
                      <a:t>27,829</a:t>
                    </a:r>
                  </a:p>
                </c:rich>
              </c:tx>
              <c:showVal val="1"/>
            </c:dLbl>
            <c:dLbl>
              <c:idx val="1"/>
              <c:layout>
                <c:manualLayout>
                  <c:x val="2.4470777827408356E-2"/>
                  <c:y val="-2.3818550337116981E-2"/>
                </c:manualLayout>
              </c:layout>
              <c:tx>
                <c:rich>
                  <a:bodyPr/>
                  <a:lstStyle/>
                  <a:p>
                    <a:r>
                      <a:rPr lang="en-US" sz="1200" b="1" dirty="0">
                        <a:solidFill>
                          <a:schemeClr val="tx1"/>
                        </a:solidFill>
                        <a:effectLst>
                          <a:outerShdw blurRad="38100" dist="38100" dir="2700000" algn="tl">
                            <a:srgbClr val="000000">
                              <a:alpha val="43137"/>
                            </a:srgbClr>
                          </a:outerShdw>
                        </a:effectLst>
                        <a:latin typeface="Calibri" pitchFamily="34" charset="0"/>
                      </a:rPr>
                      <a:t>6,347</a:t>
                    </a:r>
                    <a:endParaRPr lang="en-US" b="1" dirty="0">
                      <a:solidFill>
                        <a:schemeClr val="tx1"/>
                      </a:solidFill>
                      <a:effectLst>
                        <a:outerShdw blurRad="38100" dist="38100" dir="2700000" algn="tl">
                          <a:srgbClr val="000000">
                            <a:alpha val="43137"/>
                          </a:srgbClr>
                        </a:outerShdw>
                      </a:effectLst>
                      <a:latin typeface="Calibri" pitchFamily="34" charset="0"/>
                    </a:endParaRPr>
                  </a:p>
                </c:rich>
              </c:tx>
              <c:showVal val="1"/>
            </c:dLbl>
            <c:txPr>
              <a:bodyPr/>
              <a:lstStyle/>
              <a:p>
                <a:pPr>
                  <a:defRPr lang="en-US" b="1">
                    <a:solidFill>
                      <a:schemeClr val="tx1"/>
                    </a:solidFill>
                    <a:effectLst>
                      <a:outerShdw blurRad="38100" dist="38100" dir="2700000" algn="tl">
                        <a:srgbClr val="000000">
                          <a:alpha val="43137"/>
                        </a:srgbClr>
                      </a:outerShdw>
                    </a:effectLst>
                    <a:latin typeface="Calibri" pitchFamily="34" charset="0"/>
                  </a:defRPr>
                </a:pPr>
                <a:endParaRPr lang="zh-CN"/>
              </a:p>
            </c:txPr>
            <c:showVal val="1"/>
          </c:dLbls>
          <c:cat>
            <c:strRef>
              <c:f>Sheet1!$A$2:$A$3</c:f>
              <c:strCache>
                <c:ptCount val="2"/>
                <c:pt idx="0">
                  <c:v>Static</c:v>
                </c:pt>
                <c:pt idx="1">
                  <c:v>ASP.NET</c:v>
                </c:pt>
              </c:strCache>
            </c:strRef>
          </c:cat>
          <c:val>
            <c:numRef>
              <c:f>Sheet1!$D$2:$D$3</c:f>
              <c:numCache>
                <c:formatCode>#,##0</c:formatCode>
                <c:ptCount val="2"/>
                <c:pt idx="0">
                  <c:v>27829</c:v>
                </c:pt>
                <c:pt idx="1">
                  <c:v>6347</c:v>
                </c:pt>
              </c:numCache>
            </c:numRef>
          </c:val>
        </c:ser>
        <c:dLbls>
          <c:showVal val="1"/>
        </c:dLbls>
        <c:shape val="box"/>
        <c:axId val="210002304"/>
        <c:axId val="210003840"/>
        <c:axId val="0"/>
      </c:bar3DChart>
      <c:catAx>
        <c:axId val="210002304"/>
        <c:scaling>
          <c:orientation val="minMax"/>
        </c:scaling>
        <c:axPos val="b"/>
        <c:tickLblPos val="nextTo"/>
        <c:txPr>
          <a:bodyPr/>
          <a:lstStyle/>
          <a:p>
            <a:pPr>
              <a:defRPr lang="en-US">
                <a:solidFill>
                  <a:schemeClr val="tx1"/>
                </a:solidFill>
                <a:effectLst>
                  <a:outerShdw blurRad="38100" dist="38100" dir="2700000" algn="tl">
                    <a:srgbClr val="000000">
                      <a:alpha val="43137"/>
                    </a:srgbClr>
                  </a:outerShdw>
                </a:effectLst>
                <a:latin typeface="Calibri" pitchFamily="34" charset="0"/>
              </a:defRPr>
            </a:pPr>
            <a:endParaRPr lang="zh-CN"/>
          </a:p>
        </c:txPr>
        <c:crossAx val="210003840"/>
        <c:crosses val="autoZero"/>
        <c:auto val="1"/>
        <c:lblAlgn val="ctr"/>
        <c:lblOffset val="100"/>
      </c:catAx>
      <c:valAx>
        <c:axId val="210003840"/>
        <c:scaling>
          <c:orientation val="minMax"/>
        </c:scaling>
        <c:axPos val="l"/>
        <c:majorGridlines/>
        <c:numFmt formatCode="#,##0" sourceLinked="1"/>
        <c:tickLblPos val="nextTo"/>
        <c:spPr>
          <a:noFill/>
        </c:spPr>
        <c:txPr>
          <a:bodyPr/>
          <a:lstStyle/>
          <a:p>
            <a:pPr>
              <a:defRPr lang="en-US">
                <a:solidFill>
                  <a:schemeClr val="tx1"/>
                </a:solidFill>
                <a:effectLst>
                  <a:outerShdw blurRad="38100" dist="38100" dir="2700000" algn="tl">
                    <a:srgbClr val="000000">
                      <a:alpha val="43137"/>
                    </a:srgbClr>
                  </a:outerShdw>
                </a:effectLst>
                <a:latin typeface="Calibri" pitchFamily="34" charset="0"/>
              </a:defRPr>
            </a:pPr>
            <a:endParaRPr lang="zh-CN"/>
          </a:p>
        </c:txPr>
        <c:crossAx val="210002304"/>
        <c:crosses val="autoZero"/>
        <c:crossBetween val="between"/>
      </c:valAx>
    </c:plotArea>
    <c:legend>
      <c:legendPos val="r"/>
      <c:layout/>
      <c:txPr>
        <a:bodyPr/>
        <a:lstStyle/>
        <a:p>
          <a:pPr>
            <a:defRPr lang="en-US">
              <a:solidFill>
                <a:schemeClr val="tx1"/>
              </a:solidFill>
              <a:effectLst>
                <a:outerShdw blurRad="38100" dist="38100" dir="2700000" algn="tl">
                  <a:srgbClr val="000000">
                    <a:alpha val="43137"/>
                  </a:srgbClr>
                </a:outerShdw>
              </a:effectLst>
              <a:latin typeface="Calibri" pitchFamily="34" charset="0"/>
            </a:defRPr>
          </a:pPr>
          <a:endParaRPr lang="zh-CN"/>
        </a:p>
      </c:txPr>
    </c:legend>
    <c:plotVisOnly val="1"/>
    <c:dispBlanksAs val="zero"/>
  </c:chart>
  <c:txPr>
    <a:bodyPr/>
    <a:lstStyle/>
    <a:p>
      <a:pPr>
        <a:defRPr sz="1800"/>
      </a:pPr>
      <a:endParaRPr lang="zh-CN"/>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DE848A-7AF9-478F-A50F-8BA7E5FE0FCE}" type="doc">
      <dgm:prSet loTypeId="urn:microsoft.com/office/officeart/2005/8/layout/default#1" loCatId="list" qsTypeId="urn:microsoft.com/office/officeart/2005/8/quickstyle/simple4" qsCatId="simple" csTypeId="urn:microsoft.com/office/officeart/2005/8/colors/accent2_2" csCatId="accent2" phldr="1"/>
      <dgm:spPr/>
      <dgm:t>
        <a:bodyPr/>
        <a:lstStyle/>
        <a:p>
          <a:endParaRPr lang="en-US"/>
        </a:p>
      </dgm:t>
    </dgm:pt>
    <dgm:pt modelId="{14DF107C-4186-4A5E-89A9-62259247F1AD}">
      <dgm:prSet phldrT="[Text]" custT="1"/>
      <dgm:spPr/>
      <dgm:t>
        <a:bodyPr/>
        <a:lstStyle/>
        <a:p>
          <a:r>
            <a:rPr lang="zh-CN" altLang="en-US" sz="1600" dirty="0" smtClean="0"/>
            <a:t>与</a:t>
          </a:r>
          <a:r>
            <a:rPr lang="en-US" sz="1600" dirty="0" smtClean="0"/>
            <a:t>WMS</a:t>
          </a:r>
          <a:r>
            <a:rPr lang="zh-CN" altLang="en-US" sz="1600" dirty="0" smtClean="0"/>
            <a:t>和</a:t>
          </a:r>
          <a:r>
            <a:rPr lang="en-US" sz="1600" dirty="0" smtClean="0"/>
            <a:t>Media Pack</a:t>
          </a:r>
          <a:r>
            <a:rPr lang="zh-CN" altLang="en-US" sz="1600" dirty="0" smtClean="0"/>
            <a:t>集成</a:t>
          </a:r>
          <a:endParaRPr lang="en-US" sz="1600" dirty="0"/>
        </a:p>
      </dgm:t>
    </dgm:pt>
    <dgm:pt modelId="{D882CCEA-0D90-4406-AC0C-23EBEA44D594}" type="parTrans" cxnId="{CC264353-EB76-4515-A293-8969A1D8511E}">
      <dgm:prSet/>
      <dgm:spPr/>
      <dgm:t>
        <a:bodyPr/>
        <a:lstStyle/>
        <a:p>
          <a:endParaRPr lang="en-US" sz="1600"/>
        </a:p>
      </dgm:t>
    </dgm:pt>
    <dgm:pt modelId="{CD04984A-4E61-4D10-ABB2-4610C6A113AD}" type="sibTrans" cxnId="{CC264353-EB76-4515-A293-8969A1D8511E}">
      <dgm:prSet/>
      <dgm:spPr/>
      <dgm:t>
        <a:bodyPr/>
        <a:lstStyle/>
        <a:p>
          <a:endParaRPr lang="en-US" sz="1600"/>
        </a:p>
      </dgm:t>
    </dgm:pt>
    <dgm:pt modelId="{67FA8409-19D4-43B5-920C-8718E4590503}">
      <dgm:prSet custT="1"/>
      <dgm:spPr/>
      <dgm:t>
        <a:bodyPr/>
        <a:lstStyle/>
        <a:p>
          <a:r>
            <a:rPr lang="en-US" sz="1600" dirty="0" smtClean="0"/>
            <a:t>PHP / ASP.NET</a:t>
          </a:r>
          <a:r>
            <a:rPr lang="zh-CN" altLang="en-US" sz="1600" dirty="0" smtClean="0"/>
            <a:t>混合开发</a:t>
          </a:r>
          <a:endParaRPr lang="en-US" sz="1600" dirty="0" smtClean="0"/>
        </a:p>
      </dgm:t>
    </dgm:pt>
    <dgm:pt modelId="{EF7CFC4B-8CE8-41D8-B8C3-7F19FFB1B2DC}" type="parTrans" cxnId="{522AADA3-FEA1-4E3D-819F-498430FC0E4D}">
      <dgm:prSet/>
      <dgm:spPr/>
      <dgm:t>
        <a:bodyPr/>
        <a:lstStyle/>
        <a:p>
          <a:endParaRPr lang="en-US" sz="1600"/>
        </a:p>
      </dgm:t>
    </dgm:pt>
    <dgm:pt modelId="{681113A7-26C1-413E-9772-F4CA3346CD6C}" type="sibTrans" cxnId="{522AADA3-FEA1-4E3D-819F-498430FC0E4D}">
      <dgm:prSet/>
      <dgm:spPr/>
      <dgm:t>
        <a:bodyPr/>
        <a:lstStyle/>
        <a:p>
          <a:endParaRPr lang="en-US" sz="1600"/>
        </a:p>
      </dgm:t>
    </dgm:pt>
    <dgm:pt modelId="{8923E53F-FFDA-4CAF-8724-6C417EA23DFB}">
      <dgm:prSet custT="1"/>
      <dgm:spPr/>
      <dgm:t>
        <a:bodyPr/>
        <a:lstStyle/>
        <a:p>
          <a:r>
            <a:rPr lang="zh-CN" altLang="en-US" sz="1600" dirty="0" smtClean="0"/>
            <a:t>远程管理能力</a:t>
          </a:r>
          <a:endParaRPr lang="en-US" sz="1600" dirty="0" smtClean="0"/>
        </a:p>
      </dgm:t>
    </dgm:pt>
    <dgm:pt modelId="{C6CA8B37-D13A-43B3-BFE4-C386E01DB577}" type="parTrans" cxnId="{6338C543-357C-40C0-B5DB-1A5A8E97869F}">
      <dgm:prSet/>
      <dgm:spPr/>
      <dgm:t>
        <a:bodyPr/>
        <a:lstStyle/>
        <a:p>
          <a:endParaRPr lang="en-US"/>
        </a:p>
      </dgm:t>
    </dgm:pt>
    <dgm:pt modelId="{85597BD8-6B83-4F8E-833A-855D0C0E9CAD}" type="sibTrans" cxnId="{6338C543-357C-40C0-B5DB-1A5A8E97869F}">
      <dgm:prSet/>
      <dgm:spPr/>
      <dgm:t>
        <a:bodyPr/>
        <a:lstStyle/>
        <a:p>
          <a:endParaRPr lang="en-US"/>
        </a:p>
      </dgm:t>
    </dgm:pt>
    <dgm:pt modelId="{FFF4B0BD-1A57-4BD4-BD22-C555705F11A6}">
      <dgm:prSet custT="1"/>
      <dgm:spPr/>
      <dgm:t>
        <a:bodyPr/>
        <a:lstStyle/>
        <a:p>
          <a:r>
            <a:rPr lang="zh-CN" altLang="en-US" sz="1600" dirty="0" smtClean="0"/>
            <a:t>高级检测功能</a:t>
          </a:r>
          <a:endParaRPr lang="en-US" sz="1600" dirty="0" smtClean="0"/>
        </a:p>
      </dgm:t>
    </dgm:pt>
    <dgm:pt modelId="{F6CDF9B3-715A-4676-B789-3B4BDB5B72A1}" type="parTrans" cxnId="{BF200E1C-F222-431B-9DC9-6E2397F764E1}">
      <dgm:prSet/>
      <dgm:spPr/>
      <dgm:t>
        <a:bodyPr/>
        <a:lstStyle/>
        <a:p>
          <a:endParaRPr lang="en-US"/>
        </a:p>
      </dgm:t>
    </dgm:pt>
    <dgm:pt modelId="{53569F4D-BEA6-4395-BA31-F3905E9626D4}" type="sibTrans" cxnId="{BF200E1C-F222-431B-9DC9-6E2397F764E1}">
      <dgm:prSet/>
      <dgm:spPr/>
      <dgm:t>
        <a:bodyPr/>
        <a:lstStyle/>
        <a:p>
          <a:endParaRPr lang="en-US"/>
        </a:p>
      </dgm:t>
    </dgm:pt>
    <dgm:pt modelId="{430AB222-DC13-419C-B18B-AA6AA59747C5}">
      <dgm:prSet custT="1"/>
      <dgm:spPr/>
      <dgm:t>
        <a:bodyPr/>
        <a:lstStyle/>
        <a:p>
          <a:r>
            <a:rPr lang="zh-CN" altLang="en-US" sz="1600" dirty="0" smtClean="0"/>
            <a:t>基于</a:t>
          </a:r>
          <a:r>
            <a:rPr lang="en-US" altLang="zh-CN" sz="1600" dirty="0" smtClean="0"/>
            <a:t>XML</a:t>
          </a:r>
          <a:r>
            <a:rPr lang="zh-CN" altLang="en-US" sz="1600" dirty="0" smtClean="0"/>
            <a:t>的配置系统</a:t>
          </a:r>
          <a:endParaRPr lang="en-US" sz="1600" dirty="0" smtClean="0"/>
        </a:p>
      </dgm:t>
    </dgm:pt>
    <dgm:pt modelId="{1672F1EB-B3AE-458A-97B4-431767BC460E}" type="parTrans" cxnId="{B8A1F8F5-B02E-4D26-9CDC-61E28582C31C}">
      <dgm:prSet/>
      <dgm:spPr/>
      <dgm:t>
        <a:bodyPr/>
        <a:lstStyle/>
        <a:p>
          <a:endParaRPr lang="en-US"/>
        </a:p>
      </dgm:t>
    </dgm:pt>
    <dgm:pt modelId="{B415661F-E935-4DC7-A551-86AAE5681DF4}" type="sibTrans" cxnId="{B8A1F8F5-B02E-4D26-9CDC-61E28582C31C}">
      <dgm:prSet/>
      <dgm:spPr/>
      <dgm:t>
        <a:bodyPr/>
        <a:lstStyle/>
        <a:p>
          <a:endParaRPr lang="en-US"/>
        </a:p>
      </dgm:t>
    </dgm:pt>
    <dgm:pt modelId="{A1746D15-2990-469E-BD7B-6FD7D8CB9774}">
      <dgm:prSet custT="1"/>
      <dgm:spPr/>
      <dgm:t>
        <a:bodyPr/>
        <a:lstStyle/>
        <a:p>
          <a:r>
            <a:rPr lang="zh-CN" altLang="en-US" sz="1600" dirty="0" smtClean="0"/>
            <a:t>使用托管代码扩展</a:t>
          </a:r>
          <a:r>
            <a:rPr lang="en-US" altLang="zh-CN" sz="1600" dirty="0" smtClean="0"/>
            <a:t>IIS7</a:t>
          </a:r>
          <a:r>
            <a:rPr lang="zh-CN" altLang="en-US" sz="1600" dirty="0" smtClean="0"/>
            <a:t>的能力</a:t>
          </a:r>
          <a:endParaRPr lang="en-US" sz="1600" dirty="0" smtClean="0"/>
        </a:p>
      </dgm:t>
    </dgm:pt>
    <dgm:pt modelId="{AE2D27C1-178D-4173-B18C-470A70F100CE}" type="parTrans" cxnId="{393E05AA-2CDE-4442-95A8-0E371E7923F0}">
      <dgm:prSet/>
      <dgm:spPr/>
      <dgm:t>
        <a:bodyPr/>
        <a:lstStyle/>
        <a:p>
          <a:endParaRPr lang="en-US"/>
        </a:p>
      </dgm:t>
    </dgm:pt>
    <dgm:pt modelId="{98612A2D-364E-4E95-8141-C9D78B60CB7C}" type="sibTrans" cxnId="{393E05AA-2CDE-4442-95A8-0E371E7923F0}">
      <dgm:prSet/>
      <dgm:spPr/>
      <dgm:t>
        <a:bodyPr/>
        <a:lstStyle/>
        <a:p>
          <a:endParaRPr lang="en-US"/>
        </a:p>
      </dgm:t>
    </dgm:pt>
    <dgm:pt modelId="{4024434A-765F-49D9-B975-A6C6D5C37ECD}" type="pres">
      <dgm:prSet presAssocID="{CBDE848A-7AF9-478F-A50F-8BA7E5FE0FCE}" presName="diagram" presStyleCnt="0">
        <dgm:presLayoutVars>
          <dgm:dir/>
          <dgm:resizeHandles val="exact"/>
        </dgm:presLayoutVars>
      </dgm:prSet>
      <dgm:spPr/>
      <dgm:t>
        <a:bodyPr/>
        <a:lstStyle/>
        <a:p>
          <a:endParaRPr lang="en-US"/>
        </a:p>
      </dgm:t>
    </dgm:pt>
    <dgm:pt modelId="{A2AFF897-7171-410C-B491-6E4B4AED026D}" type="pres">
      <dgm:prSet presAssocID="{14DF107C-4186-4A5E-89A9-62259247F1AD}" presName="node" presStyleLbl="node1" presStyleIdx="0" presStyleCnt="6">
        <dgm:presLayoutVars>
          <dgm:bulletEnabled val="1"/>
        </dgm:presLayoutVars>
      </dgm:prSet>
      <dgm:spPr/>
      <dgm:t>
        <a:bodyPr/>
        <a:lstStyle/>
        <a:p>
          <a:endParaRPr lang="en-US"/>
        </a:p>
      </dgm:t>
    </dgm:pt>
    <dgm:pt modelId="{F8FD36A0-F412-4355-A3C8-7245A83A85A2}" type="pres">
      <dgm:prSet presAssocID="{CD04984A-4E61-4D10-ABB2-4610C6A113AD}" presName="sibTrans" presStyleCnt="0"/>
      <dgm:spPr/>
    </dgm:pt>
    <dgm:pt modelId="{07570453-5DD7-4899-9399-DCA407388640}" type="pres">
      <dgm:prSet presAssocID="{67FA8409-19D4-43B5-920C-8718E4590503}" presName="node" presStyleLbl="node1" presStyleIdx="1" presStyleCnt="6">
        <dgm:presLayoutVars>
          <dgm:bulletEnabled val="1"/>
        </dgm:presLayoutVars>
      </dgm:prSet>
      <dgm:spPr/>
      <dgm:t>
        <a:bodyPr/>
        <a:lstStyle/>
        <a:p>
          <a:endParaRPr lang="en-US"/>
        </a:p>
      </dgm:t>
    </dgm:pt>
    <dgm:pt modelId="{937AD652-4607-41AA-B2E7-AB995EBF7E89}" type="pres">
      <dgm:prSet presAssocID="{681113A7-26C1-413E-9772-F4CA3346CD6C}" presName="sibTrans" presStyleCnt="0"/>
      <dgm:spPr/>
    </dgm:pt>
    <dgm:pt modelId="{4346D644-0820-4047-959A-CE130B883E2C}" type="pres">
      <dgm:prSet presAssocID="{8923E53F-FFDA-4CAF-8724-6C417EA23DFB}" presName="node" presStyleLbl="node1" presStyleIdx="2" presStyleCnt="6">
        <dgm:presLayoutVars>
          <dgm:bulletEnabled val="1"/>
        </dgm:presLayoutVars>
      </dgm:prSet>
      <dgm:spPr/>
      <dgm:t>
        <a:bodyPr/>
        <a:lstStyle/>
        <a:p>
          <a:endParaRPr lang="en-US"/>
        </a:p>
      </dgm:t>
    </dgm:pt>
    <dgm:pt modelId="{6BF5BA1B-C7D7-43A3-A937-64EECBE99A22}" type="pres">
      <dgm:prSet presAssocID="{85597BD8-6B83-4F8E-833A-855D0C0E9CAD}" presName="sibTrans" presStyleCnt="0"/>
      <dgm:spPr/>
    </dgm:pt>
    <dgm:pt modelId="{D6F5E4FE-C173-4792-8544-4C0AFC7D486D}" type="pres">
      <dgm:prSet presAssocID="{FFF4B0BD-1A57-4BD4-BD22-C555705F11A6}" presName="node" presStyleLbl="node1" presStyleIdx="3" presStyleCnt="6">
        <dgm:presLayoutVars>
          <dgm:bulletEnabled val="1"/>
        </dgm:presLayoutVars>
      </dgm:prSet>
      <dgm:spPr/>
      <dgm:t>
        <a:bodyPr/>
        <a:lstStyle/>
        <a:p>
          <a:endParaRPr lang="en-US"/>
        </a:p>
      </dgm:t>
    </dgm:pt>
    <dgm:pt modelId="{26C72962-D4EF-4BA2-8A9F-96A2002F0C5E}" type="pres">
      <dgm:prSet presAssocID="{53569F4D-BEA6-4395-BA31-F3905E9626D4}" presName="sibTrans" presStyleCnt="0"/>
      <dgm:spPr/>
    </dgm:pt>
    <dgm:pt modelId="{1235CA97-B436-40B9-BB2B-8C8333FD4571}" type="pres">
      <dgm:prSet presAssocID="{430AB222-DC13-419C-B18B-AA6AA59747C5}" presName="node" presStyleLbl="node1" presStyleIdx="4" presStyleCnt="6">
        <dgm:presLayoutVars>
          <dgm:bulletEnabled val="1"/>
        </dgm:presLayoutVars>
      </dgm:prSet>
      <dgm:spPr/>
      <dgm:t>
        <a:bodyPr/>
        <a:lstStyle/>
        <a:p>
          <a:endParaRPr lang="en-US"/>
        </a:p>
      </dgm:t>
    </dgm:pt>
    <dgm:pt modelId="{7A48BF50-EA9A-4AFF-A704-EBEF3E82930B}" type="pres">
      <dgm:prSet presAssocID="{B415661F-E935-4DC7-A551-86AAE5681DF4}" presName="sibTrans" presStyleCnt="0"/>
      <dgm:spPr/>
    </dgm:pt>
    <dgm:pt modelId="{B5EF32C1-8476-4E3E-8A04-D00B208827BD}" type="pres">
      <dgm:prSet presAssocID="{A1746D15-2990-469E-BD7B-6FD7D8CB9774}" presName="node" presStyleLbl="node1" presStyleIdx="5" presStyleCnt="6">
        <dgm:presLayoutVars>
          <dgm:bulletEnabled val="1"/>
        </dgm:presLayoutVars>
      </dgm:prSet>
      <dgm:spPr/>
      <dgm:t>
        <a:bodyPr/>
        <a:lstStyle/>
        <a:p>
          <a:endParaRPr lang="en-US"/>
        </a:p>
      </dgm:t>
    </dgm:pt>
  </dgm:ptLst>
  <dgm:cxnLst>
    <dgm:cxn modelId="{B8A1F8F5-B02E-4D26-9CDC-61E28582C31C}" srcId="{CBDE848A-7AF9-478F-A50F-8BA7E5FE0FCE}" destId="{430AB222-DC13-419C-B18B-AA6AA59747C5}" srcOrd="4" destOrd="0" parTransId="{1672F1EB-B3AE-458A-97B4-431767BC460E}" sibTransId="{B415661F-E935-4DC7-A551-86AAE5681DF4}"/>
    <dgm:cxn modelId="{393E05AA-2CDE-4442-95A8-0E371E7923F0}" srcId="{CBDE848A-7AF9-478F-A50F-8BA7E5FE0FCE}" destId="{A1746D15-2990-469E-BD7B-6FD7D8CB9774}" srcOrd="5" destOrd="0" parTransId="{AE2D27C1-178D-4173-B18C-470A70F100CE}" sibTransId="{98612A2D-364E-4E95-8141-C9D78B60CB7C}"/>
    <dgm:cxn modelId="{A43DAF73-4D43-4600-BAD2-6474F82EE4D8}" type="presOf" srcId="{14DF107C-4186-4A5E-89A9-62259247F1AD}" destId="{A2AFF897-7171-410C-B491-6E4B4AED026D}" srcOrd="0" destOrd="0" presId="urn:microsoft.com/office/officeart/2005/8/layout/default#1"/>
    <dgm:cxn modelId="{522AADA3-FEA1-4E3D-819F-498430FC0E4D}" srcId="{CBDE848A-7AF9-478F-A50F-8BA7E5FE0FCE}" destId="{67FA8409-19D4-43B5-920C-8718E4590503}" srcOrd="1" destOrd="0" parTransId="{EF7CFC4B-8CE8-41D8-B8C3-7F19FFB1B2DC}" sibTransId="{681113A7-26C1-413E-9772-F4CA3346CD6C}"/>
    <dgm:cxn modelId="{60262B05-5188-4774-9FBC-5191670EC2D2}" type="presOf" srcId="{67FA8409-19D4-43B5-920C-8718E4590503}" destId="{07570453-5DD7-4899-9399-DCA407388640}" srcOrd="0" destOrd="0" presId="urn:microsoft.com/office/officeart/2005/8/layout/default#1"/>
    <dgm:cxn modelId="{CEB58D7C-28B5-4BCA-960B-31438532F60D}" type="presOf" srcId="{CBDE848A-7AF9-478F-A50F-8BA7E5FE0FCE}" destId="{4024434A-765F-49D9-B975-A6C6D5C37ECD}" srcOrd="0" destOrd="0" presId="urn:microsoft.com/office/officeart/2005/8/layout/default#1"/>
    <dgm:cxn modelId="{0DB1E827-D169-4B5E-B8F2-4860A9759958}" type="presOf" srcId="{430AB222-DC13-419C-B18B-AA6AA59747C5}" destId="{1235CA97-B436-40B9-BB2B-8C8333FD4571}" srcOrd="0" destOrd="0" presId="urn:microsoft.com/office/officeart/2005/8/layout/default#1"/>
    <dgm:cxn modelId="{CC264353-EB76-4515-A293-8969A1D8511E}" srcId="{CBDE848A-7AF9-478F-A50F-8BA7E5FE0FCE}" destId="{14DF107C-4186-4A5E-89A9-62259247F1AD}" srcOrd="0" destOrd="0" parTransId="{D882CCEA-0D90-4406-AC0C-23EBEA44D594}" sibTransId="{CD04984A-4E61-4D10-ABB2-4610C6A113AD}"/>
    <dgm:cxn modelId="{C3AB3F3D-93E5-4381-88E1-6EB4E8FE9E59}" type="presOf" srcId="{FFF4B0BD-1A57-4BD4-BD22-C555705F11A6}" destId="{D6F5E4FE-C173-4792-8544-4C0AFC7D486D}" srcOrd="0" destOrd="0" presId="urn:microsoft.com/office/officeart/2005/8/layout/default#1"/>
    <dgm:cxn modelId="{6338C543-357C-40C0-B5DB-1A5A8E97869F}" srcId="{CBDE848A-7AF9-478F-A50F-8BA7E5FE0FCE}" destId="{8923E53F-FFDA-4CAF-8724-6C417EA23DFB}" srcOrd="2" destOrd="0" parTransId="{C6CA8B37-D13A-43B3-BFE4-C386E01DB577}" sibTransId="{85597BD8-6B83-4F8E-833A-855D0C0E9CAD}"/>
    <dgm:cxn modelId="{BF200E1C-F222-431B-9DC9-6E2397F764E1}" srcId="{CBDE848A-7AF9-478F-A50F-8BA7E5FE0FCE}" destId="{FFF4B0BD-1A57-4BD4-BD22-C555705F11A6}" srcOrd="3" destOrd="0" parTransId="{F6CDF9B3-715A-4676-B789-3B4BDB5B72A1}" sibTransId="{53569F4D-BEA6-4395-BA31-F3905E9626D4}"/>
    <dgm:cxn modelId="{7559AAAD-11D3-4AE6-A83B-EC6477EC88BC}" type="presOf" srcId="{8923E53F-FFDA-4CAF-8724-6C417EA23DFB}" destId="{4346D644-0820-4047-959A-CE130B883E2C}" srcOrd="0" destOrd="0" presId="urn:microsoft.com/office/officeart/2005/8/layout/default#1"/>
    <dgm:cxn modelId="{4190FAC6-F8E8-4071-B70F-8501A1DA38B1}" type="presOf" srcId="{A1746D15-2990-469E-BD7B-6FD7D8CB9774}" destId="{B5EF32C1-8476-4E3E-8A04-D00B208827BD}" srcOrd="0" destOrd="0" presId="urn:microsoft.com/office/officeart/2005/8/layout/default#1"/>
    <dgm:cxn modelId="{35197F9D-E221-4486-8B99-D75D6B8A7E71}" type="presParOf" srcId="{4024434A-765F-49D9-B975-A6C6D5C37ECD}" destId="{A2AFF897-7171-410C-B491-6E4B4AED026D}" srcOrd="0" destOrd="0" presId="urn:microsoft.com/office/officeart/2005/8/layout/default#1"/>
    <dgm:cxn modelId="{EC91A15E-F467-439F-B1CE-1FEBA1481676}" type="presParOf" srcId="{4024434A-765F-49D9-B975-A6C6D5C37ECD}" destId="{F8FD36A0-F412-4355-A3C8-7245A83A85A2}" srcOrd="1" destOrd="0" presId="urn:microsoft.com/office/officeart/2005/8/layout/default#1"/>
    <dgm:cxn modelId="{F4E20B48-53C6-460C-9584-7DE5ABEEB5C3}" type="presParOf" srcId="{4024434A-765F-49D9-B975-A6C6D5C37ECD}" destId="{07570453-5DD7-4899-9399-DCA407388640}" srcOrd="2" destOrd="0" presId="urn:microsoft.com/office/officeart/2005/8/layout/default#1"/>
    <dgm:cxn modelId="{C11C7B52-B03A-4BDA-B083-AD71D64CF5CB}" type="presParOf" srcId="{4024434A-765F-49D9-B975-A6C6D5C37ECD}" destId="{937AD652-4607-41AA-B2E7-AB995EBF7E89}" srcOrd="3" destOrd="0" presId="urn:microsoft.com/office/officeart/2005/8/layout/default#1"/>
    <dgm:cxn modelId="{E4078271-FEC1-4F72-B06F-2BA0C36E6C20}" type="presParOf" srcId="{4024434A-765F-49D9-B975-A6C6D5C37ECD}" destId="{4346D644-0820-4047-959A-CE130B883E2C}" srcOrd="4" destOrd="0" presId="urn:microsoft.com/office/officeart/2005/8/layout/default#1"/>
    <dgm:cxn modelId="{ABA36349-80E8-4248-AF04-7992FE2D19D9}" type="presParOf" srcId="{4024434A-765F-49D9-B975-A6C6D5C37ECD}" destId="{6BF5BA1B-C7D7-43A3-A937-64EECBE99A22}" srcOrd="5" destOrd="0" presId="urn:microsoft.com/office/officeart/2005/8/layout/default#1"/>
    <dgm:cxn modelId="{87943D70-AAAA-42D4-8993-1A27FA3466BF}" type="presParOf" srcId="{4024434A-765F-49D9-B975-A6C6D5C37ECD}" destId="{D6F5E4FE-C173-4792-8544-4C0AFC7D486D}" srcOrd="6" destOrd="0" presId="urn:microsoft.com/office/officeart/2005/8/layout/default#1"/>
    <dgm:cxn modelId="{5ECBD450-62F0-43DD-B905-D77FA0D64DD1}" type="presParOf" srcId="{4024434A-765F-49D9-B975-A6C6D5C37ECD}" destId="{26C72962-D4EF-4BA2-8A9F-96A2002F0C5E}" srcOrd="7" destOrd="0" presId="urn:microsoft.com/office/officeart/2005/8/layout/default#1"/>
    <dgm:cxn modelId="{1C1FB3A2-977C-4A6D-88E0-73C57587E98B}" type="presParOf" srcId="{4024434A-765F-49D9-B975-A6C6D5C37ECD}" destId="{1235CA97-B436-40B9-BB2B-8C8333FD4571}" srcOrd="8" destOrd="0" presId="urn:microsoft.com/office/officeart/2005/8/layout/default#1"/>
    <dgm:cxn modelId="{D86808FB-476B-455E-B5DD-B7F1DF840681}" type="presParOf" srcId="{4024434A-765F-49D9-B975-A6C6D5C37ECD}" destId="{7A48BF50-EA9A-4AFF-A704-EBEF3E82930B}" srcOrd="9" destOrd="0" presId="urn:microsoft.com/office/officeart/2005/8/layout/default#1"/>
    <dgm:cxn modelId="{CB65476D-20CC-4C32-B6F8-5C4552266113}" type="presParOf" srcId="{4024434A-765F-49D9-B975-A6C6D5C37ECD}" destId="{B5EF32C1-8476-4E3E-8A04-D00B208827BD}" srcOrd="10"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C7935B-34D5-49A9-A13A-B24C71A59D73}" type="doc">
      <dgm:prSet loTypeId="urn:microsoft.com/office/officeart/2005/8/layout/process2" loCatId="process" qsTypeId="urn:microsoft.com/office/officeart/2005/8/quickstyle/3d5" qsCatId="3D" csTypeId="urn:microsoft.com/office/officeart/2005/8/colors/accent0_3" csCatId="mainScheme" phldr="1"/>
      <dgm:spPr/>
    </dgm:pt>
    <dgm:pt modelId="{73FD9E2C-0B20-47B1-A22A-A853BFDC6F87}">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smtClean="0">
              <a:solidFill>
                <a:schemeClr val="bg1"/>
              </a:solidFill>
            </a:rPr>
            <a:t>Authenticate</a:t>
          </a:r>
          <a:endParaRPr lang="en-US" dirty="0">
            <a:solidFill>
              <a:schemeClr val="bg1"/>
            </a:solidFill>
          </a:endParaRPr>
        </a:p>
      </dgm:t>
    </dgm:pt>
    <dgm:pt modelId="{42AD879C-6A67-4CCB-A6B5-E13DA206FC4E}" type="parTrans" cxnId="{0D0742A7-67DC-4231-9731-3FAB89A34C5D}">
      <dgm:prSet/>
      <dgm:spPr/>
      <dgm:t>
        <a:bodyPr/>
        <a:lstStyle/>
        <a:p>
          <a:endParaRPr lang="en-US"/>
        </a:p>
      </dgm:t>
    </dgm:pt>
    <dgm:pt modelId="{EA7F80A8-983C-42CA-923D-C71CDC27632A}" type="sibTrans" cxnId="{0D0742A7-67DC-4231-9731-3FAB89A34C5D}">
      <dgm:prSet/>
      <dgm:spPr>
        <a:sp3d extrusionH="76200">
          <a:extrusionClr>
            <a:schemeClr val="accent5"/>
          </a:extrusionClr>
        </a:sp3d>
      </dgm:spPr>
      <dgm:t>
        <a:bodyPr/>
        <a:lstStyle/>
        <a:p>
          <a:endParaRPr lang="en-US" dirty="0"/>
        </a:p>
      </dgm:t>
    </dgm:pt>
    <dgm:pt modelId="{316F3D71-05AE-408E-830B-86570E47C865}">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smtClean="0">
              <a:solidFill>
                <a:schemeClr val="bg1"/>
              </a:solidFill>
            </a:rPr>
            <a:t>Authorize</a:t>
          </a:r>
          <a:endParaRPr lang="en-US" dirty="0">
            <a:solidFill>
              <a:schemeClr val="bg1"/>
            </a:solidFill>
          </a:endParaRPr>
        </a:p>
      </dgm:t>
    </dgm:pt>
    <dgm:pt modelId="{4DE02F47-31EF-450D-B5E7-FC080844C9A0}" type="parTrans" cxnId="{38D5F457-8740-4D25-8F34-374FD1590B68}">
      <dgm:prSet/>
      <dgm:spPr/>
      <dgm:t>
        <a:bodyPr/>
        <a:lstStyle/>
        <a:p>
          <a:endParaRPr lang="en-US"/>
        </a:p>
      </dgm:t>
    </dgm:pt>
    <dgm:pt modelId="{0501B19A-9A34-4003-870E-20DE36842D82}" type="sibTrans" cxnId="{38D5F457-8740-4D25-8F34-374FD1590B68}">
      <dgm:prSet/>
      <dgm:spPr>
        <a:sp3d extrusionH="76200">
          <a:extrusionClr>
            <a:schemeClr val="accent5"/>
          </a:extrusionClr>
        </a:sp3d>
      </dgm:spPr>
      <dgm:t>
        <a:bodyPr/>
        <a:lstStyle/>
        <a:p>
          <a:endParaRPr lang="en-US" dirty="0"/>
        </a:p>
      </dgm:t>
    </dgm:pt>
    <dgm:pt modelId="{74E16FD8-C8B9-4302-92B7-E33C733FA031}">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smtClean="0">
              <a:solidFill>
                <a:schemeClr val="bg1"/>
              </a:solidFill>
            </a:rPr>
            <a:t>Map Request</a:t>
          </a:r>
          <a:endParaRPr lang="en-US" dirty="0">
            <a:solidFill>
              <a:schemeClr val="bg1"/>
            </a:solidFill>
          </a:endParaRPr>
        </a:p>
      </dgm:t>
    </dgm:pt>
    <dgm:pt modelId="{AB28FB09-4127-42E1-9B9B-CEE73AC366A2}" type="parTrans" cxnId="{84FD8D42-8D3D-4973-8CC2-D20FC0BAAFB4}">
      <dgm:prSet/>
      <dgm:spPr/>
      <dgm:t>
        <a:bodyPr/>
        <a:lstStyle/>
        <a:p>
          <a:endParaRPr lang="en-US"/>
        </a:p>
      </dgm:t>
    </dgm:pt>
    <dgm:pt modelId="{DA48C9B7-7E23-4828-94CD-13B614C8E686}" type="sibTrans" cxnId="{84FD8D42-8D3D-4973-8CC2-D20FC0BAAFB4}">
      <dgm:prSet/>
      <dgm:spPr>
        <a:sp3d extrusionH="76200">
          <a:extrusionClr>
            <a:schemeClr val="accent5"/>
          </a:extrusionClr>
        </a:sp3d>
      </dgm:spPr>
      <dgm:t>
        <a:bodyPr/>
        <a:lstStyle/>
        <a:p>
          <a:endParaRPr lang="en-US" dirty="0"/>
        </a:p>
      </dgm:t>
    </dgm:pt>
    <dgm:pt modelId="{0174FB84-30DC-41C7-B262-082673E45011}">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smtClean="0">
              <a:solidFill>
                <a:schemeClr val="bg1"/>
              </a:solidFill>
            </a:rPr>
            <a:t>Read Configuration</a:t>
          </a:r>
          <a:endParaRPr lang="en-US" dirty="0">
            <a:solidFill>
              <a:schemeClr val="bg1"/>
            </a:solidFill>
          </a:endParaRPr>
        </a:p>
      </dgm:t>
    </dgm:pt>
    <dgm:pt modelId="{24C67129-68CA-4C0C-91F0-2A7794FC620D}" type="parTrans" cxnId="{0DF6695B-93BE-4A5F-BDD6-2809859EF8CD}">
      <dgm:prSet/>
      <dgm:spPr/>
      <dgm:t>
        <a:bodyPr/>
        <a:lstStyle/>
        <a:p>
          <a:endParaRPr lang="en-US"/>
        </a:p>
      </dgm:t>
    </dgm:pt>
    <dgm:pt modelId="{5FAC0D78-6E49-487B-A42D-2EAC6486654E}" type="sibTrans" cxnId="{0DF6695B-93BE-4A5F-BDD6-2809859EF8CD}">
      <dgm:prSet/>
      <dgm:spPr>
        <a:sp3d extrusionH="76200">
          <a:extrusionClr>
            <a:schemeClr val="accent5"/>
          </a:extrusionClr>
        </a:sp3d>
      </dgm:spPr>
      <dgm:t>
        <a:bodyPr/>
        <a:lstStyle/>
        <a:p>
          <a:endParaRPr lang="en-US" dirty="0"/>
        </a:p>
      </dgm:t>
    </dgm:pt>
    <dgm:pt modelId="{B1E00F6D-8545-4579-AEC7-9E7E0C35DABB}">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smtClean="0">
              <a:solidFill>
                <a:schemeClr val="bg1"/>
              </a:solidFill>
            </a:rPr>
            <a:t>Handle Request</a:t>
          </a:r>
          <a:endParaRPr lang="en-US" dirty="0">
            <a:solidFill>
              <a:schemeClr val="bg1"/>
            </a:solidFill>
          </a:endParaRPr>
        </a:p>
      </dgm:t>
    </dgm:pt>
    <dgm:pt modelId="{948FF850-272E-45CA-89C8-E72D3270FAB1}" type="parTrans" cxnId="{5D662CC9-4F6B-4EBE-8E76-54EC5821BD8A}">
      <dgm:prSet/>
      <dgm:spPr/>
      <dgm:t>
        <a:bodyPr/>
        <a:lstStyle/>
        <a:p>
          <a:endParaRPr lang="en-US"/>
        </a:p>
      </dgm:t>
    </dgm:pt>
    <dgm:pt modelId="{AD5EC462-39DC-4BD5-9215-3803E2DDFAC1}" type="sibTrans" cxnId="{5D662CC9-4F6B-4EBE-8E76-54EC5821BD8A}">
      <dgm:prSet/>
      <dgm:spPr>
        <a:sp3d extrusionH="76200">
          <a:extrusionClr>
            <a:schemeClr val="accent5"/>
          </a:extrusionClr>
        </a:sp3d>
      </dgm:spPr>
      <dgm:t>
        <a:bodyPr/>
        <a:lstStyle/>
        <a:p>
          <a:endParaRPr lang="en-US" dirty="0"/>
        </a:p>
      </dgm:t>
    </dgm:pt>
    <dgm:pt modelId="{7D6CA27D-F74B-425A-95DC-4032D3AB05EF}">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smtClean="0">
              <a:solidFill>
                <a:schemeClr val="bg1"/>
              </a:solidFill>
            </a:rPr>
            <a:t>Send Response</a:t>
          </a:r>
          <a:endParaRPr lang="en-US" dirty="0">
            <a:solidFill>
              <a:schemeClr val="bg1"/>
            </a:solidFill>
          </a:endParaRPr>
        </a:p>
      </dgm:t>
    </dgm:pt>
    <dgm:pt modelId="{DA8632E9-C9E3-48A8-A537-4D508FFD0F9A}" type="parTrans" cxnId="{EBA491DB-D7F7-477F-941E-EA02635F8B69}">
      <dgm:prSet/>
      <dgm:spPr/>
      <dgm:t>
        <a:bodyPr/>
        <a:lstStyle/>
        <a:p>
          <a:endParaRPr lang="en-US"/>
        </a:p>
      </dgm:t>
    </dgm:pt>
    <dgm:pt modelId="{EFCDA870-877F-4DAC-AB6F-F5CF09226F0E}" type="sibTrans" cxnId="{EBA491DB-D7F7-477F-941E-EA02635F8B69}">
      <dgm:prSet/>
      <dgm:spPr>
        <a:sp3d extrusionH="76200">
          <a:extrusionClr>
            <a:schemeClr val="accent5"/>
          </a:extrusionClr>
        </a:sp3d>
      </dgm:spPr>
      <dgm:t>
        <a:bodyPr/>
        <a:lstStyle/>
        <a:p>
          <a:endParaRPr lang="en-US" dirty="0"/>
        </a:p>
      </dgm:t>
    </dgm:pt>
    <dgm:pt modelId="{6BA4D1FB-15A1-4A43-B0FF-8D91E64EA87D}">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smtClean="0">
              <a:solidFill>
                <a:schemeClr val="bg1"/>
              </a:solidFill>
            </a:rPr>
            <a:t>Log Request</a:t>
          </a:r>
          <a:endParaRPr lang="en-US" dirty="0">
            <a:solidFill>
              <a:schemeClr val="bg1"/>
            </a:solidFill>
          </a:endParaRPr>
        </a:p>
      </dgm:t>
    </dgm:pt>
    <dgm:pt modelId="{AA2ABCC9-0FCD-4630-AC99-D13CF77D1D55}" type="parTrans" cxnId="{1CF9C9E0-2EA2-41FB-99F8-3B5A51E331C0}">
      <dgm:prSet/>
      <dgm:spPr/>
      <dgm:t>
        <a:bodyPr/>
        <a:lstStyle/>
        <a:p>
          <a:endParaRPr lang="en-US"/>
        </a:p>
      </dgm:t>
    </dgm:pt>
    <dgm:pt modelId="{178FC000-6A5B-4FE1-A3AE-CCBA7A36BF6C}" type="sibTrans" cxnId="{1CF9C9E0-2EA2-41FB-99F8-3B5A51E331C0}">
      <dgm:prSet/>
      <dgm:spPr/>
      <dgm:t>
        <a:bodyPr/>
        <a:lstStyle/>
        <a:p>
          <a:endParaRPr lang="en-US"/>
        </a:p>
      </dgm:t>
    </dgm:pt>
    <dgm:pt modelId="{22117E7C-695C-47C2-A0F9-7B5DB5D988A7}" type="pres">
      <dgm:prSet presAssocID="{8AC7935B-34D5-49A9-A13A-B24C71A59D73}" presName="linearFlow" presStyleCnt="0">
        <dgm:presLayoutVars>
          <dgm:resizeHandles val="exact"/>
        </dgm:presLayoutVars>
      </dgm:prSet>
      <dgm:spPr/>
    </dgm:pt>
    <dgm:pt modelId="{FFD3E257-5FCE-4B7D-8AB4-02CE3B1D527F}" type="pres">
      <dgm:prSet presAssocID="{0174FB84-30DC-41C7-B262-082673E45011}" presName="node" presStyleLbl="node1" presStyleIdx="0" presStyleCnt="7">
        <dgm:presLayoutVars>
          <dgm:bulletEnabled val="1"/>
        </dgm:presLayoutVars>
      </dgm:prSet>
      <dgm:spPr/>
      <dgm:t>
        <a:bodyPr/>
        <a:lstStyle/>
        <a:p>
          <a:endParaRPr lang="en-US"/>
        </a:p>
      </dgm:t>
    </dgm:pt>
    <dgm:pt modelId="{C38F2A02-863A-48FC-B42C-404AB8723A7D}" type="pres">
      <dgm:prSet presAssocID="{5FAC0D78-6E49-487B-A42D-2EAC6486654E}" presName="sibTrans" presStyleLbl="sibTrans2D1" presStyleIdx="0" presStyleCnt="6"/>
      <dgm:spPr/>
      <dgm:t>
        <a:bodyPr/>
        <a:lstStyle/>
        <a:p>
          <a:endParaRPr lang="en-US"/>
        </a:p>
      </dgm:t>
    </dgm:pt>
    <dgm:pt modelId="{D6F02399-1EE8-4782-AE7D-C9C25C5DB435}" type="pres">
      <dgm:prSet presAssocID="{5FAC0D78-6E49-487B-A42D-2EAC6486654E}" presName="connectorText" presStyleLbl="sibTrans2D1" presStyleIdx="0" presStyleCnt="6"/>
      <dgm:spPr/>
      <dgm:t>
        <a:bodyPr/>
        <a:lstStyle/>
        <a:p>
          <a:endParaRPr lang="en-US"/>
        </a:p>
      </dgm:t>
    </dgm:pt>
    <dgm:pt modelId="{8B0C9971-9A99-4E22-AB8F-0C6F6D3DF9EC}" type="pres">
      <dgm:prSet presAssocID="{73FD9E2C-0B20-47B1-A22A-A853BFDC6F87}" presName="node" presStyleLbl="node1" presStyleIdx="1" presStyleCnt="7">
        <dgm:presLayoutVars>
          <dgm:bulletEnabled val="1"/>
        </dgm:presLayoutVars>
      </dgm:prSet>
      <dgm:spPr/>
      <dgm:t>
        <a:bodyPr/>
        <a:lstStyle/>
        <a:p>
          <a:endParaRPr lang="en-US"/>
        </a:p>
      </dgm:t>
    </dgm:pt>
    <dgm:pt modelId="{55308CAC-FFD9-46AE-B96F-AF8718CDDBCA}" type="pres">
      <dgm:prSet presAssocID="{EA7F80A8-983C-42CA-923D-C71CDC27632A}" presName="sibTrans" presStyleLbl="sibTrans2D1" presStyleIdx="1" presStyleCnt="6"/>
      <dgm:spPr/>
      <dgm:t>
        <a:bodyPr/>
        <a:lstStyle/>
        <a:p>
          <a:endParaRPr lang="en-US"/>
        </a:p>
      </dgm:t>
    </dgm:pt>
    <dgm:pt modelId="{6C6F0AB7-F1FA-45B5-B1C7-04FB9E76CF75}" type="pres">
      <dgm:prSet presAssocID="{EA7F80A8-983C-42CA-923D-C71CDC27632A}" presName="connectorText" presStyleLbl="sibTrans2D1" presStyleIdx="1" presStyleCnt="6"/>
      <dgm:spPr/>
      <dgm:t>
        <a:bodyPr/>
        <a:lstStyle/>
        <a:p>
          <a:endParaRPr lang="en-US"/>
        </a:p>
      </dgm:t>
    </dgm:pt>
    <dgm:pt modelId="{D2186A8A-B1A7-49AB-A230-4AAE1D9F58BC}" type="pres">
      <dgm:prSet presAssocID="{316F3D71-05AE-408E-830B-86570E47C865}" presName="node" presStyleLbl="node1" presStyleIdx="2" presStyleCnt="7">
        <dgm:presLayoutVars>
          <dgm:bulletEnabled val="1"/>
        </dgm:presLayoutVars>
      </dgm:prSet>
      <dgm:spPr/>
      <dgm:t>
        <a:bodyPr/>
        <a:lstStyle/>
        <a:p>
          <a:endParaRPr lang="en-US"/>
        </a:p>
      </dgm:t>
    </dgm:pt>
    <dgm:pt modelId="{681F67BD-E942-4634-8271-FAF9ADA95B4E}" type="pres">
      <dgm:prSet presAssocID="{0501B19A-9A34-4003-870E-20DE36842D82}" presName="sibTrans" presStyleLbl="sibTrans2D1" presStyleIdx="2" presStyleCnt="6"/>
      <dgm:spPr/>
      <dgm:t>
        <a:bodyPr/>
        <a:lstStyle/>
        <a:p>
          <a:endParaRPr lang="en-US"/>
        </a:p>
      </dgm:t>
    </dgm:pt>
    <dgm:pt modelId="{C1F53530-0AD7-49F6-8407-244C2F6717C5}" type="pres">
      <dgm:prSet presAssocID="{0501B19A-9A34-4003-870E-20DE36842D82}" presName="connectorText" presStyleLbl="sibTrans2D1" presStyleIdx="2" presStyleCnt="6"/>
      <dgm:spPr/>
      <dgm:t>
        <a:bodyPr/>
        <a:lstStyle/>
        <a:p>
          <a:endParaRPr lang="en-US"/>
        </a:p>
      </dgm:t>
    </dgm:pt>
    <dgm:pt modelId="{9777A418-50B2-4B97-8930-207C0977CF2E}" type="pres">
      <dgm:prSet presAssocID="{74E16FD8-C8B9-4302-92B7-E33C733FA031}" presName="node" presStyleLbl="node1" presStyleIdx="3" presStyleCnt="7">
        <dgm:presLayoutVars>
          <dgm:bulletEnabled val="1"/>
        </dgm:presLayoutVars>
      </dgm:prSet>
      <dgm:spPr/>
      <dgm:t>
        <a:bodyPr/>
        <a:lstStyle/>
        <a:p>
          <a:endParaRPr lang="en-US"/>
        </a:p>
      </dgm:t>
    </dgm:pt>
    <dgm:pt modelId="{6CA46CCA-B62D-430C-A5BE-C1599B989047}" type="pres">
      <dgm:prSet presAssocID="{DA48C9B7-7E23-4828-94CD-13B614C8E686}" presName="sibTrans" presStyleLbl="sibTrans2D1" presStyleIdx="3" presStyleCnt="6"/>
      <dgm:spPr/>
      <dgm:t>
        <a:bodyPr/>
        <a:lstStyle/>
        <a:p>
          <a:endParaRPr lang="en-US"/>
        </a:p>
      </dgm:t>
    </dgm:pt>
    <dgm:pt modelId="{253AAEF6-0EF8-4245-877C-42AF6C453D6F}" type="pres">
      <dgm:prSet presAssocID="{DA48C9B7-7E23-4828-94CD-13B614C8E686}" presName="connectorText" presStyleLbl="sibTrans2D1" presStyleIdx="3" presStyleCnt="6"/>
      <dgm:spPr/>
      <dgm:t>
        <a:bodyPr/>
        <a:lstStyle/>
        <a:p>
          <a:endParaRPr lang="en-US"/>
        </a:p>
      </dgm:t>
    </dgm:pt>
    <dgm:pt modelId="{25834597-9736-486C-A118-F8E47781D2F6}" type="pres">
      <dgm:prSet presAssocID="{B1E00F6D-8545-4579-AEC7-9E7E0C35DABB}" presName="node" presStyleLbl="node1" presStyleIdx="4" presStyleCnt="7">
        <dgm:presLayoutVars>
          <dgm:bulletEnabled val="1"/>
        </dgm:presLayoutVars>
      </dgm:prSet>
      <dgm:spPr/>
      <dgm:t>
        <a:bodyPr/>
        <a:lstStyle/>
        <a:p>
          <a:endParaRPr lang="en-US"/>
        </a:p>
      </dgm:t>
    </dgm:pt>
    <dgm:pt modelId="{0A4431DA-33B7-43DB-B692-E03E08FC444C}" type="pres">
      <dgm:prSet presAssocID="{AD5EC462-39DC-4BD5-9215-3803E2DDFAC1}" presName="sibTrans" presStyleLbl="sibTrans2D1" presStyleIdx="4" presStyleCnt="6"/>
      <dgm:spPr/>
      <dgm:t>
        <a:bodyPr/>
        <a:lstStyle/>
        <a:p>
          <a:endParaRPr lang="en-US"/>
        </a:p>
      </dgm:t>
    </dgm:pt>
    <dgm:pt modelId="{679F3BAD-D2D7-466B-B13C-EB48CB280361}" type="pres">
      <dgm:prSet presAssocID="{AD5EC462-39DC-4BD5-9215-3803E2DDFAC1}" presName="connectorText" presStyleLbl="sibTrans2D1" presStyleIdx="4" presStyleCnt="6"/>
      <dgm:spPr/>
      <dgm:t>
        <a:bodyPr/>
        <a:lstStyle/>
        <a:p>
          <a:endParaRPr lang="en-US"/>
        </a:p>
      </dgm:t>
    </dgm:pt>
    <dgm:pt modelId="{4D88AADA-184C-4814-8D1D-6B1778954115}" type="pres">
      <dgm:prSet presAssocID="{7D6CA27D-F74B-425A-95DC-4032D3AB05EF}" presName="node" presStyleLbl="node1" presStyleIdx="5" presStyleCnt="7">
        <dgm:presLayoutVars>
          <dgm:bulletEnabled val="1"/>
        </dgm:presLayoutVars>
      </dgm:prSet>
      <dgm:spPr/>
      <dgm:t>
        <a:bodyPr/>
        <a:lstStyle/>
        <a:p>
          <a:endParaRPr lang="en-US"/>
        </a:p>
      </dgm:t>
    </dgm:pt>
    <dgm:pt modelId="{5B691294-4374-4A83-836A-711425CD2C58}" type="pres">
      <dgm:prSet presAssocID="{EFCDA870-877F-4DAC-AB6F-F5CF09226F0E}" presName="sibTrans" presStyleLbl="sibTrans2D1" presStyleIdx="5" presStyleCnt="6"/>
      <dgm:spPr/>
      <dgm:t>
        <a:bodyPr/>
        <a:lstStyle/>
        <a:p>
          <a:endParaRPr lang="en-US"/>
        </a:p>
      </dgm:t>
    </dgm:pt>
    <dgm:pt modelId="{C6EAA2E9-C9EE-4F6D-8910-3B2517E83A0C}" type="pres">
      <dgm:prSet presAssocID="{EFCDA870-877F-4DAC-AB6F-F5CF09226F0E}" presName="connectorText" presStyleLbl="sibTrans2D1" presStyleIdx="5" presStyleCnt="6"/>
      <dgm:spPr/>
      <dgm:t>
        <a:bodyPr/>
        <a:lstStyle/>
        <a:p>
          <a:endParaRPr lang="en-US"/>
        </a:p>
      </dgm:t>
    </dgm:pt>
    <dgm:pt modelId="{35AAAAA5-345F-462D-BDCF-8059E132C72D}" type="pres">
      <dgm:prSet presAssocID="{6BA4D1FB-15A1-4A43-B0FF-8D91E64EA87D}" presName="node" presStyleLbl="node1" presStyleIdx="6" presStyleCnt="7">
        <dgm:presLayoutVars>
          <dgm:bulletEnabled val="1"/>
        </dgm:presLayoutVars>
      </dgm:prSet>
      <dgm:spPr/>
      <dgm:t>
        <a:bodyPr/>
        <a:lstStyle/>
        <a:p>
          <a:endParaRPr lang="en-US"/>
        </a:p>
      </dgm:t>
    </dgm:pt>
  </dgm:ptLst>
  <dgm:cxnLst>
    <dgm:cxn modelId="{5D662CC9-4F6B-4EBE-8E76-54EC5821BD8A}" srcId="{8AC7935B-34D5-49A9-A13A-B24C71A59D73}" destId="{B1E00F6D-8545-4579-AEC7-9E7E0C35DABB}" srcOrd="4" destOrd="0" parTransId="{948FF850-272E-45CA-89C8-E72D3270FAB1}" sibTransId="{AD5EC462-39DC-4BD5-9215-3803E2DDFAC1}"/>
    <dgm:cxn modelId="{10E0FA46-5D84-45C9-A548-7BF29C6233A0}" type="presOf" srcId="{73FD9E2C-0B20-47B1-A22A-A853BFDC6F87}" destId="{8B0C9971-9A99-4E22-AB8F-0C6F6D3DF9EC}" srcOrd="0" destOrd="0" presId="urn:microsoft.com/office/officeart/2005/8/layout/process2"/>
    <dgm:cxn modelId="{EBA491DB-D7F7-477F-941E-EA02635F8B69}" srcId="{8AC7935B-34D5-49A9-A13A-B24C71A59D73}" destId="{7D6CA27D-F74B-425A-95DC-4032D3AB05EF}" srcOrd="5" destOrd="0" parTransId="{DA8632E9-C9E3-48A8-A537-4D508FFD0F9A}" sibTransId="{EFCDA870-877F-4DAC-AB6F-F5CF09226F0E}"/>
    <dgm:cxn modelId="{6C818519-7C91-45F6-B2F8-20CD69391B74}" type="presOf" srcId="{EFCDA870-877F-4DAC-AB6F-F5CF09226F0E}" destId="{5B691294-4374-4A83-836A-711425CD2C58}" srcOrd="0" destOrd="0" presId="urn:microsoft.com/office/officeart/2005/8/layout/process2"/>
    <dgm:cxn modelId="{0C1920A0-E431-451E-A942-B5F692F6751D}" type="presOf" srcId="{8AC7935B-34D5-49A9-A13A-B24C71A59D73}" destId="{22117E7C-695C-47C2-A0F9-7B5DB5D988A7}" srcOrd="0" destOrd="0" presId="urn:microsoft.com/office/officeart/2005/8/layout/process2"/>
    <dgm:cxn modelId="{E7EBB0C7-5352-4E9C-AA91-A0EC62AFEA54}" type="presOf" srcId="{EFCDA870-877F-4DAC-AB6F-F5CF09226F0E}" destId="{C6EAA2E9-C9EE-4F6D-8910-3B2517E83A0C}" srcOrd="1" destOrd="0" presId="urn:microsoft.com/office/officeart/2005/8/layout/process2"/>
    <dgm:cxn modelId="{4C0916A5-0165-4CFF-A95E-D3032E42D265}" type="presOf" srcId="{DA48C9B7-7E23-4828-94CD-13B614C8E686}" destId="{253AAEF6-0EF8-4245-877C-42AF6C453D6F}" srcOrd="1" destOrd="0" presId="urn:microsoft.com/office/officeart/2005/8/layout/process2"/>
    <dgm:cxn modelId="{0D0742A7-67DC-4231-9731-3FAB89A34C5D}" srcId="{8AC7935B-34D5-49A9-A13A-B24C71A59D73}" destId="{73FD9E2C-0B20-47B1-A22A-A853BFDC6F87}" srcOrd="1" destOrd="0" parTransId="{42AD879C-6A67-4CCB-A6B5-E13DA206FC4E}" sibTransId="{EA7F80A8-983C-42CA-923D-C71CDC27632A}"/>
    <dgm:cxn modelId="{6B5773B7-F7DE-40E2-9CEC-647B36D93086}" type="presOf" srcId="{EA7F80A8-983C-42CA-923D-C71CDC27632A}" destId="{6C6F0AB7-F1FA-45B5-B1C7-04FB9E76CF75}" srcOrd="1" destOrd="0" presId="urn:microsoft.com/office/officeart/2005/8/layout/process2"/>
    <dgm:cxn modelId="{84F0F187-3292-4A90-BBA0-DC9D881D96FE}" type="presOf" srcId="{0501B19A-9A34-4003-870E-20DE36842D82}" destId="{681F67BD-E942-4634-8271-FAF9ADA95B4E}" srcOrd="0" destOrd="0" presId="urn:microsoft.com/office/officeart/2005/8/layout/process2"/>
    <dgm:cxn modelId="{38D5F457-8740-4D25-8F34-374FD1590B68}" srcId="{8AC7935B-34D5-49A9-A13A-B24C71A59D73}" destId="{316F3D71-05AE-408E-830B-86570E47C865}" srcOrd="2" destOrd="0" parTransId="{4DE02F47-31EF-450D-B5E7-FC080844C9A0}" sibTransId="{0501B19A-9A34-4003-870E-20DE36842D82}"/>
    <dgm:cxn modelId="{84FD8D42-8D3D-4973-8CC2-D20FC0BAAFB4}" srcId="{8AC7935B-34D5-49A9-A13A-B24C71A59D73}" destId="{74E16FD8-C8B9-4302-92B7-E33C733FA031}" srcOrd="3" destOrd="0" parTransId="{AB28FB09-4127-42E1-9B9B-CEE73AC366A2}" sibTransId="{DA48C9B7-7E23-4828-94CD-13B614C8E686}"/>
    <dgm:cxn modelId="{4830671A-5DA6-4EBC-B74B-09427FE84F34}" type="presOf" srcId="{5FAC0D78-6E49-487B-A42D-2EAC6486654E}" destId="{D6F02399-1EE8-4782-AE7D-C9C25C5DB435}" srcOrd="1" destOrd="0" presId="urn:microsoft.com/office/officeart/2005/8/layout/process2"/>
    <dgm:cxn modelId="{4FBE89B9-8CCE-4736-A03A-6E76354BF416}" type="presOf" srcId="{AD5EC462-39DC-4BD5-9215-3803E2DDFAC1}" destId="{679F3BAD-D2D7-466B-B13C-EB48CB280361}" srcOrd="1" destOrd="0" presId="urn:microsoft.com/office/officeart/2005/8/layout/process2"/>
    <dgm:cxn modelId="{66F0997B-B460-4FD9-805E-8EBEC673C85B}" type="presOf" srcId="{0501B19A-9A34-4003-870E-20DE36842D82}" destId="{C1F53530-0AD7-49F6-8407-244C2F6717C5}" srcOrd="1" destOrd="0" presId="urn:microsoft.com/office/officeart/2005/8/layout/process2"/>
    <dgm:cxn modelId="{0DF6695B-93BE-4A5F-BDD6-2809859EF8CD}" srcId="{8AC7935B-34D5-49A9-A13A-B24C71A59D73}" destId="{0174FB84-30DC-41C7-B262-082673E45011}" srcOrd="0" destOrd="0" parTransId="{24C67129-68CA-4C0C-91F0-2A7794FC620D}" sibTransId="{5FAC0D78-6E49-487B-A42D-2EAC6486654E}"/>
    <dgm:cxn modelId="{2233250B-56F1-4830-89EA-99F13CE7406E}" type="presOf" srcId="{B1E00F6D-8545-4579-AEC7-9E7E0C35DABB}" destId="{25834597-9736-486C-A118-F8E47781D2F6}" srcOrd="0" destOrd="0" presId="urn:microsoft.com/office/officeart/2005/8/layout/process2"/>
    <dgm:cxn modelId="{7C0B821C-11AA-43F6-8B56-BADE8E121A43}" type="presOf" srcId="{AD5EC462-39DC-4BD5-9215-3803E2DDFAC1}" destId="{0A4431DA-33B7-43DB-B692-E03E08FC444C}" srcOrd="0" destOrd="0" presId="urn:microsoft.com/office/officeart/2005/8/layout/process2"/>
    <dgm:cxn modelId="{1CF9C9E0-2EA2-41FB-99F8-3B5A51E331C0}" srcId="{8AC7935B-34D5-49A9-A13A-B24C71A59D73}" destId="{6BA4D1FB-15A1-4A43-B0FF-8D91E64EA87D}" srcOrd="6" destOrd="0" parTransId="{AA2ABCC9-0FCD-4630-AC99-D13CF77D1D55}" sibTransId="{178FC000-6A5B-4FE1-A3AE-CCBA7A36BF6C}"/>
    <dgm:cxn modelId="{A3F3DCB3-9BAA-4A15-AF85-9583D85DE3E2}" type="presOf" srcId="{316F3D71-05AE-408E-830B-86570E47C865}" destId="{D2186A8A-B1A7-49AB-A230-4AAE1D9F58BC}" srcOrd="0" destOrd="0" presId="urn:microsoft.com/office/officeart/2005/8/layout/process2"/>
    <dgm:cxn modelId="{FCBBB2F5-9A0F-4DDE-9A52-6D86F0BC8A40}" type="presOf" srcId="{5FAC0D78-6E49-487B-A42D-2EAC6486654E}" destId="{C38F2A02-863A-48FC-B42C-404AB8723A7D}" srcOrd="0" destOrd="0" presId="urn:microsoft.com/office/officeart/2005/8/layout/process2"/>
    <dgm:cxn modelId="{A4D7152D-DE69-49AD-8832-C6E62A069C89}" type="presOf" srcId="{DA48C9B7-7E23-4828-94CD-13B614C8E686}" destId="{6CA46CCA-B62D-430C-A5BE-C1599B989047}" srcOrd="0" destOrd="0" presId="urn:microsoft.com/office/officeart/2005/8/layout/process2"/>
    <dgm:cxn modelId="{80E9A2FD-D033-4C51-8738-15062F5206D0}" type="presOf" srcId="{7D6CA27D-F74B-425A-95DC-4032D3AB05EF}" destId="{4D88AADA-184C-4814-8D1D-6B1778954115}" srcOrd="0" destOrd="0" presId="urn:microsoft.com/office/officeart/2005/8/layout/process2"/>
    <dgm:cxn modelId="{1BB9992D-DD39-485A-BDB9-5EF1BC7C51CC}" type="presOf" srcId="{74E16FD8-C8B9-4302-92B7-E33C733FA031}" destId="{9777A418-50B2-4B97-8930-207C0977CF2E}" srcOrd="0" destOrd="0" presId="urn:microsoft.com/office/officeart/2005/8/layout/process2"/>
    <dgm:cxn modelId="{28BA4953-14D8-4174-8078-689A5904EF53}" type="presOf" srcId="{0174FB84-30DC-41C7-B262-082673E45011}" destId="{FFD3E257-5FCE-4B7D-8AB4-02CE3B1D527F}" srcOrd="0" destOrd="0" presId="urn:microsoft.com/office/officeart/2005/8/layout/process2"/>
    <dgm:cxn modelId="{3C5327C7-4EA8-4B99-9897-23BA2742FBB2}" type="presOf" srcId="{EA7F80A8-983C-42CA-923D-C71CDC27632A}" destId="{55308CAC-FFD9-46AE-B96F-AF8718CDDBCA}" srcOrd="0" destOrd="0" presId="urn:microsoft.com/office/officeart/2005/8/layout/process2"/>
    <dgm:cxn modelId="{2942DE6F-CF50-46C5-A110-4385A6A7943D}" type="presOf" srcId="{6BA4D1FB-15A1-4A43-B0FF-8D91E64EA87D}" destId="{35AAAAA5-345F-462D-BDCF-8059E132C72D}" srcOrd="0" destOrd="0" presId="urn:microsoft.com/office/officeart/2005/8/layout/process2"/>
    <dgm:cxn modelId="{47491543-600D-4C3E-8D59-9F2D743CDE7D}" type="presParOf" srcId="{22117E7C-695C-47C2-A0F9-7B5DB5D988A7}" destId="{FFD3E257-5FCE-4B7D-8AB4-02CE3B1D527F}" srcOrd="0" destOrd="0" presId="urn:microsoft.com/office/officeart/2005/8/layout/process2"/>
    <dgm:cxn modelId="{188202DC-47CF-454F-9323-041AAC74989E}" type="presParOf" srcId="{22117E7C-695C-47C2-A0F9-7B5DB5D988A7}" destId="{C38F2A02-863A-48FC-B42C-404AB8723A7D}" srcOrd="1" destOrd="0" presId="urn:microsoft.com/office/officeart/2005/8/layout/process2"/>
    <dgm:cxn modelId="{C9AC0C36-EBEB-47CC-9A79-8F8FB72842CD}" type="presParOf" srcId="{C38F2A02-863A-48FC-B42C-404AB8723A7D}" destId="{D6F02399-1EE8-4782-AE7D-C9C25C5DB435}" srcOrd="0" destOrd="0" presId="urn:microsoft.com/office/officeart/2005/8/layout/process2"/>
    <dgm:cxn modelId="{EFCD3FBC-DE9E-4855-BE94-21CB2D1CC1CF}" type="presParOf" srcId="{22117E7C-695C-47C2-A0F9-7B5DB5D988A7}" destId="{8B0C9971-9A99-4E22-AB8F-0C6F6D3DF9EC}" srcOrd="2" destOrd="0" presId="urn:microsoft.com/office/officeart/2005/8/layout/process2"/>
    <dgm:cxn modelId="{61242355-06E5-485A-BF18-0452E28D0D4E}" type="presParOf" srcId="{22117E7C-695C-47C2-A0F9-7B5DB5D988A7}" destId="{55308CAC-FFD9-46AE-B96F-AF8718CDDBCA}" srcOrd="3" destOrd="0" presId="urn:microsoft.com/office/officeart/2005/8/layout/process2"/>
    <dgm:cxn modelId="{28D7C2F6-9504-412A-9191-E3B24D4CC2F9}" type="presParOf" srcId="{55308CAC-FFD9-46AE-B96F-AF8718CDDBCA}" destId="{6C6F0AB7-F1FA-45B5-B1C7-04FB9E76CF75}" srcOrd="0" destOrd="0" presId="urn:microsoft.com/office/officeart/2005/8/layout/process2"/>
    <dgm:cxn modelId="{482B2761-4251-4D0C-BEBD-E29F8D57201D}" type="presParOf" srcId="{22117E7C-695C-47C2-A0F9-7B5DB5D988A7}" destId="{D2186A8A-B1A7-49AB-A230-4AAE1D9F58BC}" srcOrd="4" destOrd="0" presId="urn:microsoft.com/office/officeart/2005/8/layout/process2"/>
    <dgm:cxn modelId="{A3E4BE03-F7F9-4985-AD0E-FE2A0F00928A}" type="presParOf" srcId="{22117E7C-695C-47C2-A0F9-7B5DB5D988A7}" destId="{681F67BD-E942-4634-8271-FAF9ADA95B4E}" srcOrd="5" destOrd="0" presId="urn:microsoft.com/office/officeart/2005/8/layout/process2"/>
    <dgm:cxn modelId="{45A85D9D-17FF-4BBA-A56A-2C9FAC7765DF}" type="presParOf" srcId="{681F67BD-E942-4634-8271-FAF9ADA95B4E}" destId="{C1F53530-0AD7-49F6-8407-244C2F6717C5}" srcOrd="0" destOrd="0" presId="urn:microsoft.com/office/officeart/2005/8/layout/process2"/>
    <dgm:cxn modelId="{DEBAB916-A3B0-41CC-B2DF-CEB22056C638}" type="presParOf" srcId="{22117E7C-695C-47C2-A0F9-7B5DB5D988A7}" destId="{9777A418-50B2-4B97-8930-207C0977CF2E}" srcOrd="6" destOrd="0" presId="urn:microsoft.com/office/officeart/2005/8/layout/process2"/>
    <dgm:cxn modelId="{E19099BA-7A1C-4228-B1B3-01FDB863B732}" type="presParOf" srcId="{22117E7C-695C-47C2-A0F9-7B5DB5D988A7}" destId="{6CA46CCA-B62D-430C-A5BE-C1599B989047}" srcOrd="7" destOrd="0" presId="urn:microsoft.com/office/officeart/2005/8/layout/process2"/>
    <dgm:cxn modelId="{67450AA3-E77C-484B-AAEF-1E080FC47DC1}" type="presParOf" srcId="{6CA46CCA-B62D-430C-A5BE-C1599B989047}" destId="{253AAEF6-0EF8-4245-877C-42AF6C453D6F}" srcOrd="0" destOrd="0" presId="urn:microsoft.com/office/officeart/2005/8/layout/process2"/>
    <dgm:cxn modelId="{00CDE515-5328-4595-B768-2224035ECA1D}" type="presParOf" srcId="{22117E7C-695C-47C2-A0F9-7B5DB5D988A7}" destId="{25834597-9736-486C-A118-F8E47781D2F6}" srcOrd="8" destOrd="0" presId="urn:microsoft.com/office/officeart/2005/8/layout/process2"/>
    <dgm:cxn modelId="{67FB9F4B-1F08-448E-9012-76BC5CAE6809}" type="presParOf" srcId="{22117E7C-695C-47C2-A0F9-7B5DB5D988A7}" destId="{0A4431DA-33B7-43DB-B692-E03E08FC444C}" srcOrd="9" destOrd="0" presId="urn:microsoft.com/office/officeart/2005/8/layout/process2"/>
    <dgm:cxn modelId="{236B07A5-426C-48CE-840A-9C86D101604D}" type="presParOf" srcId="{0A4431DA-33B7-43DB-B692-E03E08FC444C}" destId="{679F3BAD-D2D7-466B-B13C-EB48CB280361}" srcOrd="0" destOrd="0" presId="urn:microsoft.com/office/officeart/2005/8/layout/process2"/>
    <dgm:cxn modelId="{2AE8D89C-476A-4464-B08F-245CF0AD5117}" type="presParOf" srcId="{22117E7C-695C-47C2-A0F9-7B5DB5D988A7}" destId="{4D88AADA-184C-4814-8D1D-6B1778954115}" srcOrd="10" destOrd="0" presId="urn:microsoft.com/office/officeart/2005/8/layout/process2"/>
    <dgm:cxn modelId="{2ED55D61-7889-4A76-A45A-E928317E454B}" type="presParOf" srcId="{22117E7C-695C-47C2-A0F9-7B5DB5D988A7}" destId="{5B691294-4374-4A83-836A-711425CD2C58}" srcOrd="11" destOrd="0" presId="urn:microsoft.com/office/officeart/2005/8/layout/process2"/>
    <dgm:cxn modelId="{5FE1FA0A-27C1-46F5-97E2-086BF8BF24F2}" type="presParOf" srcId="{5B691294-4374-4A83-836A-711425CD2C58}" destId="{C6EAA2E9-C9EE-4F6D-8910-3B2517E83A0C}" srcOrd="0" destOrd="0" presId="urn:microsoft.com/office/officeart/2005/8/layout/process2"/>
    <dgm:cxn modelId="{7F610B2E-8E16-432B-82E0-293A1956DFED}" type="presParOf" srcId="{22117E7C-695C-47C2-A0F9-7B5DB5D988A7}" destId="{35AAAAA5-345F-462D-BDCF-8059E132C72D}" srcOrd="12" destOrd="0" presId="urn:microsoft.com/office/officeart/2005/8/layout/process2"/>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32C890-C83D-4C3A-8B76-0CC063571B5D}" type="doc">
      <dgm:prSet loTypeId="urn:microsoft.com/office/officeart/2005/8/layout/gear1" loCatId="cycle" qsTypeId="urn:microsoft.com/office/officeart/2005/8/quickstyle/3d7" qsCatId="3D" csTypeId="urn:microsoft.com/office/officeart/2005/8/colors/accent1_2#1" csCatId="accent1" phldr="1"/>
      <dgm:spPr>
        <a:scene3d>
          <a:camera prst="perspectiveLeft" zoom="91000"/>
          <a:lightRig rig="threePt" dir="t">
            <a:rot lat="0" lon="0" rev="600000"/>
          </a:lightRig>
        </a:scene3d>
      </dgm:spPr>
    </dgm:pt>
    <dgm:pt modelId="{34DB14A5-3EAF-4B58-84F7-FB6D628CE49B}">
      <dgm:prSet phldrT="[Text]" custT="1">
        <dgm:style>
          <a:lnRef idx="1">
            <a:schemeClr val="dk1"/>
          </a:lnRef>
          <a:fillRef idx="2">
            <a:schemeClr val="dk1"/>
          </a:fillRef>
          <a:effectRef idx="1">
            <a:schemeClr val="dk1"/>
          </a:effectRef>
          <a:fontRef idx="minor">
            <a:schemeClr val="dk1"/>
          </a:fontRef>
        </dgm:style>
      </dgm:prSet>
      <dgm:spPr>
        <a:sp3d extrusionH="50600">
          <a:bevelT/>
        </a:sp3d>
      </dgm:spPr>
      <dgm:t>
        <a:bodyPr/>
        <a:lstStyle/>
        <a:p>
          <a:r>
            <a:rPr lang="en-US" sz="1000" dirty="0" smtClean="0">
              <a:solidFill>
                <a:schemeClr val="tx1"/>
              </a:solidFill>
            </a:rPr>
            <a:t>FastCGI handler</a:t>
          </a:r>
          <a:endParaRPr lang="en-US" sz="1000" dirty="0">
            <a:solidFill>
              <a:schemeClr val="tx1"/>
            </a:solidFill>
          </a:endParaRPr>
        </a:p>
      </dgm:t>
    </dgm:pt>
    <dgm:pt modelId="{39285FC6-D9AE-4565-832C-9B2AB7A802A0}" type="parTrans" cxnId="{994CD142-FD08-4CA8-94BD-55D59C461992}">
      <dgm:prSet/>
      <dgm:spPr/>
      <dgm:t>
        <a:bodyPr/>
        <a:lstStyle/>
        <a:p>
          <a:endParaRPr lang="en-US"/>
        </a:p>
      </dgm:t>
    </dgm:pt>
    <dgm:pt modelId="{EA2A4AC1-B215-4A91-8E69-2943D598AEE3}" type="sibTrans" cxnId="{994CD142-FD08-4CA8-94BD-55D59C461992}">
      <dgm:prSet/>
      <dgm:spPr>
        <a:sp3d z="-110000">
          <a:bevelT w="40600" h="20600"/>
        </a:sp3d>
      </dgm:spPr>
      <dgm:t>
        <a:bodyPr/>
        <a:lstStyle/>
        <a:p>
          <a:endParaRPr lang="en-US" dirty="0"/>
        </a:p>
      </dgm:t>
    </dgm:pt>
    <dgm:pt modelId="{798F5FBF-420A-4CDF-B030-2E2BDEB6667A}">
      <dgm:prSet phldrT="[Text]" custT="1">
        <dgm:style>
          <a:lnRef idx="1">
            <a:schemeClr val="dk1"/>
          </a:lnRef>
          <a:fillRef idx="2">
            <a:schemeClr val="dk1"/>
          </a:fillRef>
          <a:effectRef idx="1">
            <a:schemeClr val="dk1"/>
          </a:effectRef>
          <a:fontRef idx="minor">
            <a:schemeClr val="dk1"/>
          </a:fontRef>
        </dgm:style>
      </dgm:prSet>
      <dgm:spPr>
        <a:sp3d extrusionH="50600">
          <a:bevelT/>
        </a:sp3d>
      </dgm:spPr>
      <dgm:t>
        <a:bodyPr/>
        <a:lstStyle/>
        <a:p>
          <a:r>
            <a:rPr lang="en-US" sz="1000" dirty="0" smtClean="0">
              <a:solidFill>
                <a:schemeClr val="tx1"/>
              </a:solidFill>
            </a:rPr>
            <a:t>ASP.NET</a:t>
          </a:r>
          <a:endParaRPr lang="en-US" sz="1000" dirty="0">
            <a:solidFill>
              <a:schemeClr val="tx1"/>
            </a:solidFill>
          </a:endParaRPr>
        </a:p>
      </dgm:t>
    </dgm:pt>
    <dgm:pt modelId="{4A7A3779-DA70-40B3-BA28-8E6E6EEC190E}" type="parTrans" cxnId="{A05A579A-176D-4D80-B4AA-8DCC56E11E10}">
      <dgm:prSet/>
      <dgm:spPr/>
      <dgm:t>
        <a:bodyPr/>
        <a:lstStyle/>
        <a:p>
          <a:endParaRPr lang="en-US"/>
        </a:p>
      </dgm:t>
    </dgm:pt>
    <dgm:pt modelId="{874EF900-236A-4A2A-BCA2-4678DA630418}" type="sibTrans" cxnId="{A05A579A-176D-4D80-B4AA-8DCC56E11E10}">
      <dgm:prSet/>
      <dgm:spPr>
        <a:sp3d z="-110000">
          <a:bevelT w="40600" h="20600"/>
        </a:sp3d>
      </dgm:spPr>
      <dgm:t>
        <a:bodyPr/>
        <a:lstStyle/>
        <a:p>
          <a:endParaRPr lang="en-US" dirty="0"/>
        </a:p>
      </dgm:t>
    </dgm:pt>
    <dgm:pt modelId="{D63A31FF-FBDB-4039-B755-2AD9B7C48768}">
      <dgm:prSet phldrT="[Text]" custT="1">
        <dgm:style>
          <a:lnRef idx="1">
            <a:schemeClr val="dk1"/>
          </a:lnRef>
          <a:fillRef idx="2">
            <a:schemeClr val="dk1"/>
          </a:fillRef>
          <a:effectRef idx="1">
            <a:schemeClr val="dk1"/>
          </a:effectRef>
          <a:fontRef idx="minor">
            <a:schemeClr val="dk1"/>
          </a:fontRef>
        </dgm:style>
      </dgm:prSet>
      <dgm:spPr>
        <a:sp3d>
          <a:bevelT/>
        </a:sp3d>
      </dgm:spPr>
      <dgm:t>
        <a:bodyPr/>
        <a:lstStyle/>
        <a:p>
          <a:r>
            <a:rPr lang="en-US" sz="1000" dirty="0" smtClean="0">
              <a:solidFill>
                <a:schemeClr val="tx1"/>
              </a:solidFill>
            </a:rPr>
            <a:t>Static</a:t>
          </a:r>
          <a:endParaRPr lang="en-US" sz="1000" dirty="0">
            <a:solidFill>
              <a:schemeClr val="tx1"/>
            </a:solidFill>
          </a:endParaRPr>
        </a:p>
      </dgm:t>
    </dgm:pt>
    <dgm:pt modelId="{8A7B9492-BF5D-426B-8321-C3D31091620A}" type="parTrans" cxnId="{ABDE8ED3-E4C7-4856-853D-442C7FBDC449}">
      <dgm:prSet/>
      <dgm:spPr/>
      <dgm:t>
        <a:bodyPr/>
        <a:lstStyle/>
        <a:p>
          <a:endParaRPr lang="en-US"/>
        </a:p>
      </dgm:t>
    </dgm:pt>
    <dgm:pt modelId="{295CFD1A-8A58-4CBA-BA1F-4C288A614D26}" type="sibTrans" cxnId="{ABDE8ED3-E4C7-4856-853D-442C7FBDC449}">
      <dgm:prSet/>
      <dgm:spPr>
        <a:sp3d z="-110000">
          <a:bevelT w="40600" h="20600"/>
        </a:sp3d>
      </dgm:spPr>
      <dgm:t>
        <a:bodyPr/>
        <a:lstStyle/>
        <a:p>
          <a:endParaRPr lang="en-US" dirty="0"/>
        </a:p>
      </dgm:t>
    </dgm:pt>
    <dgm:pt modelId="{5D96E127-D799-4346-821F-56529FA15E75}" type="pres">
      <dgm:prSet presAssocID="{0B32C890-C83D-4C3A-8B76-0CC063571B5D}" presName="composite" presStyleCnt="0">
        <dgm:presLayoutVars>
          <dgm:chMax val="3"/>
          <dgm:animLvl val="lvl"/>
          <dgm:resizeHandles val="exact"/>
        </dgm:presLayoutVars>
      </dgm:prSet>
      <dgm:spPr/>
    </dgm:pt>
    <dgm:pt modelId="{AFC750FD-9AD5-48F1-9D67-8D5C74E3A0C7}" type="pres">
      <dgm:prSet presAssocID="{34DB14A5-3EAF-4B58-84F7-FB6D628CE49B}" presName="gear1" presStyleLbl="node1" presStyleIdx="0" presStyleCnt="3">
        <dgm:presLayoutVars>
          <dgm:chMax val="1"/>
          <dgm:bulletEnabled val="1"/>
        </dgm:presLayoutVars>
      </dgm:prSet>
      <dgm:spPr/>
      <dgm:t>
        <a:bodyPr/>
        <a:lstStyle/>
        <a:p>
          <a:endParaRPr lang="en-US"/>
        </a:p>
      </dgm:t>
    </dgm:pt>
    <dgm:pt modelId="{F09EBD9D-B052-49C2-A5FA-6BB7CA4D490A}" type="pres">
      <dgm:prSet presAssocID="{34DB14A5-3EAF-4B58-84F7-FB6D628CE49B}" presName="gear1srcNode" presStyleLbl="node1" presStyleIdx="0" presStyleCnt="3"/>
      <dgm:spPr/>
      <dgm:t>
        <a:bodyPr/>
        <a:lstStyle/>
        <a:p>
          <a:endParaRPr lang="en-US"/>
        </a:p>
      </dgm:t>
    </dgm:pt>
    <dgm:pt modelId="{DE3EDB68-81D9-419C-BD4C-8B4919EDF068}" type="pres">
      <dgm:prSet presAssocID="{34DB14A5-3EAF-4B58-84F7-FB6D628CE49B}" presName="gear1dstNode" presStyleLbl="node1" presStyleIdx="0" presStyleCnt="3"/>
      <dgm:spPr/>
      <dgm:t>
        <a:bodyPr/>
        <a:lstStyle/>
        <a:p>
          <a:endParaRPr lang="en-US"/>
        </a:p>
      </dgm:t>
    </dgm:pt>
    <dgm:pt modelId="{71C5BBC6-FB52-478B-9A47-8E539945B79A}" type="pres">
      <dgm:prSet presAssocID="{798F5FBF-420A-4CDF-B030-2E2BDEB6667A}" presName="gear2" presStyleLbl="node1" presStyleIdx="1" presStyleCnt="3">
        <dgm:presLayoutVars>
          <dgm:chMax val="1"/>
          <dgm:bulletEnabled val="1"/>
        </dgm:presLayoutVars>
      </dgm:prSet>
      <dgm:spPr/>
      <dgm:t>
        <a:bodyPr/>
        <a:lstStyle/>
        <a:p>
          <a:endParaRPr lang="en-US"/>
        </a:p>
      </dgm:t>
    </dgm:pt>
    <dgm:pt modelId="{D65C2E87-D502-45BD-AE92-55653333675A}" type="pres">
      <dgm:prSet presAssocID="{798F5FBF-420A-4CDF-B030-2E2BDEB6667A}" presName="gear2srcNode" presStyleLbl="node1" presStyleIdx="1" presStyleCnt="3"/>
      <dgm:spPr/>
      <dgm:t>
        <a:bodyPr/>
        <a:lstStyle/>
        <a:p>
          <a:endParaRPr lang="en-US"/>
        </a:p>
      </dgm:t>
    </dgm:pt>
    <dgm:pt modelId="{3C46DFE1-499E-45B2-8A46-9166B5755B3B}" type="pres">
      <dgm:prSet presAssocID="{798F5FBF-420A-4CDF-B030-2E2BDEB6667A}" presName="gear2dstNode" presStyleLbl="node1" presStyleIdx="1" presStyleCnt="3"/>
      <dgm:spPr/>
      <dgm:t>
        <a:bodyPr/>
        <a:lstStyle/>
        <a:p>
          <a:endParaRPr lang="en-US"/>
        </a:p>
      </dgm:t>
    </dgm:pt>
    <dgm:pt modelId="{B4C77B5E-0B6B-42C7-95A0-10BCC990C5D3}" type="pres">
      <dgm:prSet presAssocID="{D63A31FF-FBDB-4039-B755-2AD9B7C48768}" presName="gear3" presStyleLbl="node1" presStyleIdx="2" presStyleCnt="3"/>
      <dgm:spPr/>
      <dgm:t>
        <a:bodyPr/>
        <a:lstStyle/>
        <a:p>
          <a:endParaRPr lang="en-US"/>
        </a:p>
      </dgm:t>
    </dgm:pt>
    <dgm:pt modelId="{68B36C25-01D5-4CD6-9813-11EC3B72E44D}" type="pres">
      <dgm:prSet presAssocID="{D63A31FF-FBDB-4039-B755-2AD9B7C48768}" presName="gear3tx" presStyleLbl="node1" presStyleIdx="2" presStyleCnt="3">
        <dgm:presLayoutVars>
          <dgm:chMax val="1"/>
          <dgm:bulletEnabled val="1"/>
        </dgm:presLayoutVars>
      </dgm:prSet>
      <dgm:spPr/>
      <dgm:t>
        <a:bodyPr/>
        <a:lstStyle/>
        <a:p>
          <a:endParaRPr lang="en-US"/>
        </a:p>
      </dgm:t>
    </dgm:pt>
    <dgm:pt modelId="{6D9D7C7B-7A40-4A43-AB8E-4BFD35C0EA0F}" type="pres">
      <dgm:prSet presAssocID="{D63A31FF-FBDB-4039-B755-2AD9B7C48768}" presName="gear3srcNode" presStyleLbl="node1" presStyleIdx="2" presStyleCnt="3"/>
      <dgm:spPr/>
      <dgm:t>
        <a:bodyPr/>
        <a:lstStyle/>
        <a:p>
          <a:endParaRPr lang="en-US"/>
        </a:p>
      </dgm:t>
    </dgm:pt>
    <dgm:pt modelId="{811A8646-D2A8-4B94-8E0E-E7D3CDC85694}" type="pres">
      <dgm:prSet presAssocID="{D63A31FF-FBDB-4039-B755-2AD9B7C48768}" presName="gear3dstNode" presStyleLbl="node1" presStyleIdx="2" presStyleCnt="3"/>
      <dgm:spPr/>
      <dgm:t>
        <a:bodyPr/>
        <a:lstStyle/>
        <a:p>
          <a:endParaRPr lang="en-US"/>
        </a:p>
      </dgm:t>
    </dgm:pt>
    <dgm:pt modelId="{3C177B45-A7C5-4345-9484-089F8F30031C}" type="pres">
      <dgm:prSet presAssocID="{EA2A4AC1-B215-4A91-8E69-2943D598AEE3}" presName="connector1" presStyleLbl="sibTrans2D1" presStyleIdx="0" presStyleCnt="3"/>
      <dgm:spPr/>
      <dgm:t>
        <a:bodyPr/>
        <a:lstStyle/>
        <a:p>
          <a:endParaRPr lang="en-US"/>
        </a:p>
      </dgm:t>
    </dgm:pt>
    <dgm:pt modelId="{433536D1-85A8-4701-B02B-33FBAE4B1DCC}" type="pres">
      <dgm:prSet presAssocID="{874EF900-236A-4A2A-BCA2-4678DA630418}" presName="connector2" presStyleLbl="sibTrans2D1" presStyleIdx="1" presStyleCnt="3"/>
      <dgm:spPr/>
      <dgm:t>
        <a:bodyPr/>
        <a:lstStyle/>
        <a:p>
          <a:endParaRPr lang="en-US"/>
        </a:p>
      </dgm:t>
    </dgm:pt>
    <dgm:pt modelId="{F747DAE9-FC8A-44B7-B634-24928035B0B8}" type="pres">
      <dgm:prSet presAssocID="{295CFD1A-8A58-4CBA-BA1F-4C288A614D26}" presName="connector3" presStyleLbl="sibTrans2D1" presStyleIdx="2" presStyleCnt="3"/>
      <dgm:spPr/>
      <dgm:t>
        <a:bodyPr/>
        <a:lstStyle/>
        <a:p>
          <a:endParaRPr lang="en-US"/>
        </a:p>
      </dgm:t>
    </dgm:pt>
  </dgm:ptLst>
  <dgm:cxnLst>
    <dgm:cxn modelId="{CD62A452-2977-4C93-BF1B-50DD9DC492EA}" type="presOf" srcId="{D63A31FF-FBDB-4039-B755-2AD9B7C48768}" destId="{811A8646-D2A8-4B94-8E0E-E7D3CDC85694}" srcOrd="3" destOrd="0" presId="urn:microsoft.com/office/officeart/2005/8/layout/gear1"/>
    <dgm:cxn modelId="{8AF1F265-DEE2-414F-9E3B-8D0738AA59EF}" type="presOf" srcId="{798F5FBF-420A-4CDF-B030-2E2BDEB6667A}" destId="{71C5BBC6-FB52-478B-9A47-8E539945B79A}" srcOrd="0" destOrd="0" presId="urn:microsoft.com/office/officeart/2005/8/layout/gear1"/>
    <dgm:cxn modelId="{D2D01DF1-2E07-4850-855F-A10819931A5C}" type="presOf" srcId="{295CFD1A-8A58-4CBA-BA1F-4C288A614D26}" destId="{F747DAE9-FC8A-44B7-B634-24928035B0B8}" srcOrd="0" destOrd="0" presId="urn:microsoft.com/office/officeart/2005/8/layout/gear1"/>
    <dgm:cxn modelId="{3CCD5039-F1DD-4986-BE66-E4333B893A95}" type="presOf" srcId="{874EF900-236A-4A2A-BCA2-4678DA630418}" destId="{433536D1-85A8-4701-B02B-33FBAE4B1DCC}" srcOrd="0" destOrd="0" presId="urn:microsoft.com/office/officeart/2005/8/layout/gear1"/>
    <dgm:cxn modelId="{D8DC35BC-781D-4F88-B302-7A64314D16F7}" type="presOf" srcId="{0B32C890-C83D-4C3A-8B76-0CC063571B5D}" destId="{5D96E127-D799-4346-821F-56529FA15E75}" srcOrd="0" destOrd="0" presId="urn:microsoft.com/office/officeart/2005/8/layout/gear1"/>
    <dgm:cxn modelId="{0BBAD5E2-EC77-4901-868A-27F672DED307}" type="presOf" srcId="{D63A31FF-FBDB-4039-B755-2AD9B7C48768}" destId="{B4C77B5E-0B6B-42C7-95A0-10BCC990C5D3}" srcOrd="0" destOrd="0" presId="urn:microsoft.com/office/officeart/2005/8/layout/gear1"/>
    <dgm:cxn modelId="{1D2F63B8-82B2-40C3-864C-150FCF094876}" type="presOf" srcId="{34DB14A5-3EAF-4B58-84F7-FB6D628CE49B}" destId="{DE3EDB68-81D9-419C-BD4C-8B4919EDF068}" srcOrd="2" destOrd="0" presId="urn:microsoft.com/office/officeart/2005/8/layout/gear1"/>
    <dgm:cxn modelId="{DF505A16-DC3A-4328-A7F3-68AE85FC7372}" type="presOf" srcId="{34DB14A5-3EAF-4B58-84F7-FB6D628CE49B}" destId="{F09EBD9D-B052-49C2-A5FA-6BB7CA4D490A}" srcOrd="1" destOrd="0" presId="urn:microsoft.com/office/officeart/2005/8/layout/gear1"/>
    <dgm:cxn modelId="{994CD142-FD08-4CA8-94BD-55D59C461992}" srcId="{0B32C890-C83D-4C3A-8B76-0CC063571B5D}" destId="{34DB14A5-3EAF-4B58-84F7-FB6D628CE49B}" srcOrd="0" destOrd="0" parTransId="{39285FC6-D9AE-4565-832C-9B2AB7A802A0}" sibTransId="{EA2A4AC1-B215-4A91-8E69-2943D598AEE3}"/>
    <dgm:cxn modelId="{32BCF02D-489E-4391-A5E2-D20BD19987F7}" type="presOf" srcId="{798F5FBF-420A-4CDF-B030-2E2BDEB6667A}" destId="{3C46DFE1-499E-45B2-8A46-9166B5755B3B}" srcOrd="2" destOrd="0" presId="urn:microsoft.com/office/officeart/2005/8/layout/gear1"/>
    <dgm:cxn modelId="{1DE426FB-7A1C-438D-A385-FEF3EF85896E}" type="presOf" srcId="{798F5FBF-420A-4CDF-B030-2E2BDEB6667A}" destId="{D65C2E87-D502-45BD-AE92-55653333675A}" srcOrd="1" destOrd="0" presId="urn:microsoft.com/office/officeart/2005/8/layout/gear1"/>
    <dgm:cxn modelId="{17AD9542-C6D0-4E96-8786-ECD409402288}" type="presOf" srcId="{D63A31FF-FBDB-4039-B755-2AD9B7C48768}" destId="{68B36C25-01D5-4CD6-9813-11EC3B72E44D}" srcOrd="1" destOrd="0" presId="urn:microsoft.com/office/officeart/2005/8/layout/gear1"/>
    <dgm:cxn modelId="{4CEC48D1-D43C-4F41-BA02-C5C757F90536}" type="presOf" srcId="{D63A31FF-FBDB-4039-B755-2AD9B7C48768}" destId="{6D9D7C7B-7A40-4A43-AB8E-4BFD35C0EA0F}" srcOrd="2" destOrd="0" presId="urn:microsoft.com/office/officeart/2005/8/layout/gear1"/>
    <dgm:cxn modelId="{A05A579A-176D-4D80-B4AA-8DCC56E11E10}" srcId="{0B32C890-C83D-4C3A-8B76-0CC063571B5D}" destId="{798F5FBF-420A-4CDF-B030-2E2BDEB6667A}" srcOrd="1" destOrd="0" parTransId="{4A7A3779-DA70-40B3-BA28-8E6E6EEC190E}" sibTransId="{874EF900-236A-4A2A-BCA2-4678DA630418}"/>
    <dgm:cxn modelId="{DDE40CE9-B88A-489E-9EE6-4CFD3F1A9ECA}" type="presOf" srcId="{34DB14A5-3EAF-4B58-84F7-FB6D628CE49B}" destId="{AFC750FD-9AD5-48F1-9D67-8D5C74E3A0C7}" srcOrd="0" destOrd="0" presId="urn:microsoft.com/office/officeart/2005/8/layout/gear1"/>
    <dgm:cxn modelId="{FB1A0C44-4617-4B91-AF06-C5C4CCD59FA0}" type="presOf" srcId="{EA2A4AC1-B215-4A91-8E69-2943D598AEE3}" destId="{3C177B45-A7C5-4345-9484-089F8F30031C}" srcOrd="0" destOrd="0" presId="urn:microsoft.com/office/officeart/2005/8/layout/gear1"/>
    <dgm:cxn modelId="{ABDE8ED3-E4C7-4856-853D-442C7FBDC449}" srcId="{0B32C890-C83D-4C3A-8B76-0CC063571B5D}" destId="{D63A31FF-FBDB-4039-B755-2AD9B7C48768}" srcOrd="2" destOrd="0" parTransId="{8A7B9492-BF5D-426B-8321-C3D31091620A}" sibTransId="{295CFD1A-8A58-4CBA-BA1F-4C288A614D26}"/>
    <dgm:cxn modelId="{2A0353EC-05FD-44DC-9C58-67CF4C8901B5}" type="presParOf" srcId="{5D96E127-D799-4346-821F-56529FA15E75}" destId="{AFC750FD-9AD5-48F1-9D67-8D5C74E3A0C7}" srcOrd="0" destOrd="0" presId="urn:microsoft.com/office/officeart/2005/8/layout/gear1"/>
    <dgm:cxn modelId="{4641C7DF-9EB8-4E34-B823-06CDDD95982D}" type="presParOf" srcId="{5D96E127-D799-4346-821F-56529FA15E75}" destId="{F09EBD9D-B052-49C2-A5FA-6BB7CA4D490A}" srcOrd="1" destOrd="0" presId="urn:microsoft.com/office/officeart/2005/8/layout/gear1"/>
    <dgm:cxn modelId="{F1F172FD-4AA1-41DE-A24F-E2C927AEA42B}" type="presParOf" srcId="{5D96E127-D799-4346-821F-56529FA15E75}" destId="{DE3EDB68-81D9-419C-BD4C-8B4919EDF068}" srcOrd="2" destOrd="0" presId="urn:microsoft.com/office/officeart/2005/8/layout/gear1"/>
    <dgm:cxn modelId="{4222851A-101D-4A75-96D6-C87893DE0C5A}" type="presParOf" srcId="{5D96E127-D799-4346-821F-56529FA15E75}" destId="{71C5BBC6-FB52-478B-9A47-8E539945B79A}" srcOrd="3" destOrd="0" presId="urn:microsoft.com/office/officeart/2005/8/layout/gear1"/>
    <dgm:cxn modelId="{99077121-EE7A-4FF1-9BF2-F499071A9EE1}" type="presParOf" srcId="{5D96E127-D799-4346-821F-56529FA15E75}" destId="{D65C2E87-D502-45BD-AE92-55653333675A}" srcOrd="4" destOrd="0" presId="urn:microsoft.com/office/officeart/2005/8/layout/gear1"/>
    <dgm:cxn modelId="{12BEBCC6-A631-42CD-A193-33D03B2EA8DE}" type="presParOf" srcId="{5D96E127-D799-4346-821F-56529FA15E75}" destId="{3C46DFE1-499E-45B2-8A46-9166B5755B3B}" srcOrd="5" destOrd="0" presId="urn:microsoft.com/office/officeart/2005/8/layout/gear1"/>
    <dgm:cxn modelId="{0C2AF442-0624-483D-AF76-ABCE344622C4}" type="presParOf" srcId="{5D96E127-D799-4346-821F-56529FA15E75}" destId="{B4C77B5E-0B6B-42C7-95A0-10BCC990C5D3}" srcOrd="6" destOrd="0" presId="urn:microsoft.com/office/officeart/2005/8/layout/gear1"/>
    <dgm:cxn modelId="{F56FB772-D292-4E5E-BC65-BC8E57E9A7BA}" type="presParOf" srcId="{5D96E127-D799-4346-821F-56529FA15E75}" destId="{68B36C25-01D5-4CD6-9813-11EC3B72E44D}" srcOrd="7" destOrd="0" presId="urn:microsoft.com/office/officeart/2005/8/layout/gear1"/>
    <dgm:cxn modelId="{50BCB7BD-D8E4-4A28-B198-235B044172B7}" type="presParOf" srcId="{5D96E127-D799-4346-821F-56529FA15E75}" destId="{6D9D7C7B-7A40-4A43-AB8E-4BFD35C0EA0F}" srcOrd="8" destOrd="0" presId="urn:microsoft.com/office/officeart/2005/8/layout/gear1"/>
    <dgm:cxn modelId="{6A1775CC-A694-41ED-BC43-064EBC3933F7}" type="presParOf" srcId="{5D96E127-D799-4346-821F-56529FA15E75}" destId="{811A8646-D2A8-4B94-8E0E-E7D3CDC85694}" srcOrd="9" destOrd="0" presId="urn:microsoft.com/office/officeart/2005/8/layout/gear1"/>
    <dgm:cxn modelId="{4BB2AA35-69AB-47FA-8E03-9578832281E9}" type="presParOf" srcId="{5D96E127-D799-4346-821F-56529FA15E75}" destId="{3C177B45-A7C5-4345-9484-089F8F30031C}" srcOrd="10" destOrd="0" presId="urn:microsoft.com/office/officeart/2005/8/layout/gear1"/>
    <dgm:cxn modelId="{2843C784-C48F-4FD0-AC08-13709B9A3714}" type="presParOf" srcId="{5D96E127-D799-4346-821F-56529FA15E75}" destId="{433536D1-85A8-4701-B02B-33FBAE4B1DCC}" srcOrd="11" destOrd="0" presId="urn:microsoft.com/office/officeart/2005/8/layout/gear1"/>
    <dgm:cxn modelId="{3F6A7554-88E4-4404-8B58-9A21403CED3E}" type="presParOf" srcId="{5D96E127-D799-4346-821F-56529FA15E75}" destId="{F747DAE9-FC8A-44B7-B634-24928035B0B8}" srcOrd="12" destOrd="0" presId="urn:microsoft.com/office/officeart/2005/8/layout/gear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DE848A-7AF9-478F-A50F-8BA7E5FE0FCE}" type="doc">
      <dgm:prSet loTypeId="urn:microsoft.com/office/officeart/2005/8/layout/default#2" loCatId="list" qsTypeId="urn:microsoft.com/office/officeart/2005/8/quickstyle/simple1" qsCatId="simple" csTypeId="urn:microsoft.com/office/officeart/2005/8/colors/accent2_2" csCatId="accent2" phldr="1"/>
      <dgm:spPr/>
      <dgm:t>
        <a:bodyPr/>
        <a:lstStyle/>
        <a:p>
          <a:endParaRPr lang="en-US"/>
        </a:p>
      </dgm:t>
    </dgm:pt>
    <dgm:pt modelId="{14DF107C-4186-4A5E-89A9-62259247F1AD}">
      <dgm:prSet phldrT="[Text]" custT="1"/>
      <dgm:spPr/>
      <dgm:t>
        <a:bodyPr/>
        <a:lstStyle/>
        <a:p>
          <a:r>
            <a:rPr lang="zh-CN" altLang="en-US" sz="1600" dirty="0" smtClean="0"/>
            <a:t>性能</a:t>
          </a:r>
          <a:endParaRPr lang="en-US" sz="1600" dirty="0"/>
        </a:p>
      </dgm:t>
    </dgm:pt>
    <dgm:pt modelId="{D882CCEA-0D90-4406-AC0C-23EBEA44D594}" type="parTrans" cxnId="{CC264353-EB76-4515-A293-8969A1D8511E}">
      <dgm:prSet/>
      <dgm:spPr/>
      <dgm:t>
        <a:bodyPr/>
        <a:lstStyle/>
        <a:p>
          <a:endParaRPr lang="en-US" sz="1600"/>
        </a:p>
      </dgm:t>
    </dgm:pt>
    <dgm:pt modelId="{CD04984A-4E61-4D10-ABB2-4610C6A113AD}" type="sibTrans" cxnId="{CC264353-EB76-4515-A293-8969A1D8511E}">
      <dgm:prSet/>
      <dgm:spPr/>
      <dgm:t>
        <a:bodyPr/>
        <a:lstStyle/>
        <a:p>
          <a:endParaRPr lang="en-US" sz="1600"/>
        </a:p>
      </dgm:t>
    </dgm:pt>
    <dgm:pt modelId="{B83C0753-3552-4051-AAA9-56E2CFD9A12C}">
      <dgm:prSet custT="1"/>
      <dgm:spPr/>
      <dgm:t>
        <a:bodyPr/>
        <a:lstStyle/>
        <a:p>
          <a:r>
            <a:rPr lang="zh-CN" altLang="en-US" sz="1600" dirty="0" smtClean="0"/>
            <a:t>可管理性</a:t>
          </a:r>
          <a:endParaRPr lang="en-US" sz="1600" dirty="0" smtClean="0"/>
        </a:p>
      </dgm:t>
    </dgm:pt>
    <dgm:pt modelId="{08244EE0-7376-4484-987D-E3EC67180C07}" type="parTrans" cxnId="{8F30B099-9E27-4515-A2E3-AF392A973417}">
      <dgm:prSet/>
      <dgm:spPr/>
      <dgm:t>
        <a:bodyPr/>
        <a:lstStyle/>
        <a:p>
          <a:endParaRPr lang="en-US" sz="1600"/>
        </a:p>
      </dgm:t>
    </dgm:pt>
    <dgm:pt modelId="{DED9D50C-C3AF-49EB-910A-8AD8CE199988}" type="sibTrans" cxnId="{8F30B099-9E27-4515-A2E3-AF392A973417}">
      <dgm:prSet/>
      <dgm:spPr/>
      <dgm:t>
        <a:bodyPr/>
        <a:lstStyle/>
        <a:p>
          <a:endParaRPr lang="en-US" sz="1600"/>
        </a:p>
      </dgm:t>
    </dgm:pt>
    <dgm:pt modelId="{E51985BD-C3F3-4363-8B6F-0932BFEDBDB5}">
      <dgm:prSet custT="1"/>
      <dgm:spPr/>
      <dgm:t>
        <a:bodyPr/>
        <a:lstStyle/>
        <a:p>
          <a:r>
            <a:rPr lang="zh-CN" altLang="en-US" sz="1600" dirty="0" smtClean="0"/>
            <a:t>成本</a:t>
          </a:r>
          <a:endParaRPr lang="en-US" sz="1600" dirty="0" smtClean="0"/>
        </a:p>
      </dgm:t>
    </dgm:pt>
    <dgm:pt modelId="{8A08D6AE-71C0-4757-B6F8-13F8F8F96170}" type="parTrans" cxnId="{FF4FF32D-57EA-4903-818C-3D7EC501EA4E}">
      <dgm:prSet/>
      <dgm:spPr/>
      <dgm:t>
        <a:bodyPr/>
        <a:lstStyle/>
        <a:p>
          <a:endParaRPr lang="es-ES" sz="1600"/>
        </a:p>
      </dgm:t>
    </dgm:pt>
    <dgm:pt modelId="{7FA161AB-B73C-48C4-BAD4-F30BEB77A13C}" type="sibTrans" cxnId="{FF4FF32D-57EA-4903-818C-3D7EC501EA4E}">
      <dgm:prSet/>
      <dgm:spPr/>
      <dgm:t>
        <a:bodyPr/>
        <a:lstStyle/>
        <a:p>
          <a:endParaRPr lang="es-ES" sz="1600"/>
        </a:p>
      </dgm:t>
    </dgm:pt>
    <dgm:pt modelId="{9409856D-3B7F-4FE1-98C0-499123574D0A}">
      <dgm:prSet phldrT="[Text]" custT="1"/>
      <dgm:spPr/>
      <dgm:t>
        <a:bodyPr/>
        <a:lstStyle/>
        <a:p>
          <a:r>
            <a:rPr lang="zh-CN" altLang="en-US" sz="1600" dirty="0" smtClean="0"/>
            <a:t>可扩展性</a:t>
          </a:r>
          <a:endParaRPr lang="en-US" sz="1600" dirty="0"/>
        </a:p>
      </dgm:t>
    </dgm:pt>
    <dgm:pt modelId="{0A9AC4F7-079D-4EEE-A666-D49372CB4612}" type="parTrans" cxnId="{6516E2FC-547E-4114-8594-B06CE12B5689}">
      <dgm:prSet/>
      <dgm:spPr/>
    </dgm:pt>
    <dgm:pt modelId="{BB741281-0CCB-41BE-AE03-73470203B56D}" type="sibTrans" cxnId="{6516E2FC-547E-4114-8594-B06CE12B5689}">
      <dgm:prSet/>
      <dgm:spPr/>
    </dgm:pt>
    <dgm:pt modelId="{956E5C06-A26D-4800-876D-79BFBD5418C4}">
      <dgm:prSet phldrT="[Text]" custT="1"/>
      <dgm:spPr/>
      <dgm:t>
        <a:bodyPr/>
        <a:lstStyle/>
        <a:p>
          <a:r>
            <a:rPr lang="zh-CN" altLang="en-US" sz="1600" dirty="0" smtClean="0"/>
            <a:t>可编程性</a:t>
          </a:r>
          <a:endParaRPr lang="en-US" sz="1600" dirty="0"/>
        </a:p>
      </dgm:t>
    </dgm:pt>
    <dgm:pt modelId="{071E91C5-33D3-4A88-931C-EF026CE5BF28}" type="parTrans" cxnId="{DF5D2F0D-BBE2-4E4B-A9EC-8B7EB8DA3F35}">
      <dgm:prSet/>
      <dgm:spPr/>
    </dgm:pt>
    <dgm:pt modelId="{B0B0472C-3AEA-45B6-9B93-3DC3BCAF7A37}" type="sibTrans" cxnId="{DF5D2F0D-BBE2-4E4B-A9EC-8B7EB8DA3F35}">
      <dgm:prSet/>
      <dgm:spPr/>
    </dgm:pt>
    <dgm:pt modelId="{47E9DFAF-B111-4B59-866B-1BEA70D9F2AD}">
      <dgm:prSet custT="1"/>
      <dgm:spPr/>
      <dgm:t>
        <a:bodyPr/>
        <a:lstStyle/>
        <a:p>
          <a:r>
            <a:rPr lang="zh-CN" altLang="en-US" sz="1600" dirty="0" smtClean="0"/>
            <a:t>全文检索</a:t>
          </a:r>
          <a:r>
            <a:rPr lang="en-US" altLang="zh-CN" sz="1600" dirty="0" smtClean="0"/>
            <a:t/>
          </a:r>
          <a:br>
            <a:rPr lang="en-US" altLang="zh-CN" sz="1600" dirty="0" smtClean="0"/>
          </a:br>
          <a:r>
            <a:rPr lang="zh-CN" altLang="en-US" sz="1600" dirty="0" smtClean="0"/>
            <a:t>分析服务</a:t>
          </a:r>
          <a:r>
            <a:rPr lang="en-US" altLang="zh-CN" sz="1600" dirty="0" smtClean="0"/>
            <a:t/>
          </a:r>
          <a:br>
            <a:rPr lang="en-US" altLang="zh-CN" sz="1600" dirty="0" smtClean="0"/>
          </a:br>
          <a:r>
            <a:rPr lang="zh-CN" altLang="en-US" sz="1600" dirty="0" smtClean="0"/>
            <a:t>数据挖掘</a:t>
          </a:r>
          <a:r>
            <a:rPr lang="en-US" altLang="zh-CN" sz="1600" dirty="0" smtClean="0"/>
            <a:t/>
          </a:r>
          <a:br>
            <a:rPr lang="en-US" altLang="zh-CN" sz="1600" dirty="0" smtClean="0"/>
          </a:br>
          <a:r>
            <a:rPr lang="zh-CN" altLang="en-US" sz="1600" dirty="0" smtClean="0"/>
            <a:t>报告</a:t>
          </a:r>
          <a:endParaRPr lang="en-US" sz="1600" dirty="0" smtClean="0"/>
        </a:p>
      </dgm:t>
    </dgm:pt>
    <dgm:pt modelId="{0C49B0A6-7679-4B0C-AAE3-E3F332D7C400}" type="parTrans" cxnId="{184F9F10-50E4-4AAF-A599-2F9ED3336082}">
      <dgm:prSet/>
      <dgm:spPr/>
    </dgm:pt>
    <dgm:pt modelId="{45532668-F993-4888-A6B6-A45E22F8C94C}" type="sibTrans" cxnId="{184F9F10-50E4-4AAF-A599-2F9ED3336082}">
      <dgm:prSet/>
      <dgm:spPr/>
    </dgm:pt>
    <dgm:pt modelId="{C3CA4A3B-C633-4116-81B0-F8860F79B882}" type="pres">
      <dgm:prSet presAssocID="{CBDE848A-7AF9-478F-A50F-8BA7E5FE0FCE}" presName="diagram" presStyleCnt="0">
        <dgm:presLayoutVars>
          <dgm:dir/>
          <dgm:resizeHandles val="exact"/>
        </dgm:presLayoutVars>
      </dgm:prSet>
      <dgm:spPr/>
      <dgm:t>
        <a:bodyPr/>
        <a:lstStyle/>
        <a:p>
          <a:endParaRPr lang="en-US"/>
        </a:p>
      </dgm:t>
    </dgm:pt>
    <dgm:pt modelId="{1E887804-A268-4DD7-9BBD-4F2783666B92}" type="pres">
      <dgm:prSet presAssocID="{14DF107C-4186-4A5E-89A9-62259247F1AD}" presName="node" presStyleLbl="node1" presStyleIdx="0" presStyleCnt="6">
        <dgm:presLayoutVars>
          <dgm:bulletEnabled val="1"/>
        </dgm:presLayoutVars>
      </dgm:prSet>
      <dgm:spPr/>
      <dgm:t>
        <a:bodyPr/>
        <a:lstStyle/>
        <a:p>
          <a:endParaRPr lang="en-US"/>
        </a:p>
      </dgm:t>
    </dgm:pt>
    <dgm:pt modelId="{426850AD-A8D8-48A3-89CD-93AC6425B4B3}" type="pres">
      <dgm:prSet presAssocID="{CD04984A-4E61-4D10-ABB2-4610C6A113AD}" presName="sibTrans" presStyleCnt="0"/>
      <dgm:spPr/>
      <dgm:t>
        <a:bodyPr/>
        <a:lstStyle/>
        <a:p>
          <a:endParaRPr lang="es-ES"/>
        </a:p>
      </dgm:t>
    </dgm:pt>
    <dgm:pt modelId="{4B07BC14-F136-43D1-9317-A425CE27D769}" type="pres">
      <dgm:prSet presAssocID="{9409856D-3B7F-4FE1-98C0-499123574D0A}" presName="node" presStyleLbl="node1" presStyleIdx="1" presStyleCnt="6">
        <dgm:presLayoutVars>
          <dgm:bulletEnabled val="1"/>
        </dgm:presLayoutVars>
      </dgm:prSet>
      <dgm:spPr/>
      <dgm:t>
        <a:bodyPr/>
        <a:lstStyle/>
        <a:p>
          <a:endParaRPr lang="en-US"/>
        </a:p>
      </dgm:t>
    </dgm:pt>
    <dgm:pt modelId="{60D03CB4-53AD-4959-9588-9735A1B58DC4}" type="pres">
      <dgm:prSet presAssocID="{BB741281-0CCB-41BE-AE03-73470203B56D}" presName="sibTrans" presStyleCnt="0"/>
      <dgm:spPr/>
    </dgm:pt>
    <dgm:pt modelId="{18210829-3A3B-4B0B-9A4B-9AD758FB923B}" type="pres">
      <dgm:prSet presAssocID="{956E5C06-A26D-4800-876D-79BFBD5418C4}" presName="node" presStyleLbl="node1" presStyleIdx="2" presStyleCnt="6">
        <dgm:presLayoutVars>
          <dgm:bulletEnabled val="1"/>
        </dgm:presLayoutVars>
      </dgm:prSet>
      <dgm:spPr/>
      <dgm:t>
        <a:bodyPr/>
        <a:lstStyle/>
        <a:p>
          <a:endParaRPr lang="en-US"/>
        </a:p>
      </dgm:t>
    </dgm:pt>
    <dgm:pt modelId="{8E14701C-2CAC-453D-B0E8-DE1F484782FD}" type="pres">
      <dgm:prSet presAssocID="{B0B0472C-3AEA-45B6-9B93-3DC3BCAF7A37}" presName="sibTrans" presStyleCnt="0"/>
      <dgm:spPr/>
    </dgm:pt>
    <dgm:pt modelId="{CEE5BC80-9A56-4C5D-9E6C-9CC6EB3F9616}" type="pres">
      <dgm:prSet presAssocID="{47E9DFAF-B111-4B59-866B-1BEA70D9F2AD}" presName="node" presStyleLbl="node1" presStyleIdx="3" presStyleCnt="6">
        <dgm:presLayoutVars>
          <dgm:bulletEnabled val="1"/>
        </dgm:presLayoutVars>
      </dgm:prSet>
      <dgm:spPr/>
      <dgm:t>
        <a:bodyPr/>
        <a:lstStyle/>
        <a:p>
          <a:endParaRPr lang="en-US"/>
        </a:p>
      </dgm:t>
    </dgm:pt>
    <dgm:pt modelId="{73F27B38-C859-457B-8B1B-C438F5D45AAD}" type="pres">
      <dgm:prSet presAssocID="{45532668-F993-4888-A6B6-A45E22F8C94C}" presName="sibTrans" presStyleCnt="0"/>
      <dgm:spPr/>
    </dgm:pt>
    <dgm:pt modelId="{4AF0D88A-F2E3-4CDC-BEA4-B8BE8F155F7B}" type="pres">
      <dgm:prSet presAssocID="{B83C0753-3552-4051-AAA9-56E2CFD9A12C}" presName="node" presStyleLbl="node1" presStyleIdx="4" presStyleCnt="6">
        <dgm:presLayoutVars>
          <dgm:bulletEnabled val="1"/>
        </dgm:presLayoutVars>
      </dgm:prSet>
      <dgm:spPr/>
      <dgm:t>
        <a:bodyPr/>
        <a:lstStyle/>
        <a:p>
          <a:endParaRPr lang="en-US"/>
        </a:p>
      </dgm:t>
    </dgm:pt>
    <dgm:pt modelId="{517F7FD7-CEA8-408F-8623-B15411E75AC8}" type="pres">
      <dgm:prSet presAssocID="{DED9D50C-C3AF-49EB-910A-8AD8CE199988}" presName="sibTrans" presStyleCnt="0"/>
      <dgm:spPr/>
      <dgm:t>
        <a:bodyPr/>
        <a:lstStyle/>
        <a:p>
          <a:endParaRPr lang="es-ES"/>
        </a:p>
      </dgm:t>
    </dgm:pt>
    <dgm:pt modelId="{6C5733C1-6A4A-4761-86D9-27A3D96FB416}" type="pres">
      <dgm:prSet presAssocID="{E51985BD-C3F3-4363-8B6F-0932BFEDBDB5}" presName="node" presStyleLbl="node1" presStyleIdx="5" presStyleCnt="6">
        <dgm:presLayoutVars>
          <dgm:bulletEnabled val="1"/>
        </dgm:presLayoutVars>
      </dgm:prSet>
      <dgm:spPr/>
      <dgm:t>
        <a:bodyPr/>
        <a:lstStyle/>
        <a:p>
          <a:endParaRPr lang="en-US"/>
        </a:p>
      </dgm:t>
    </dgm:pt>
  </dgm:ptLst>
  <dgm:cxnLst>
    <dgm:cxn modelId="{76116BB6-6E93-42F2-930A-81512FF99FB0}" type="presOf" srcId="{47E9DFAF-B111-4B59-866B-1BEA70D9F2AD}" destId="{CEE5BC80-9A56-4C5D-9E6C-9CC6EB3F9616}" srcOrd="0" destOrd="0" presId="urn:microsoft.com/office/officeart/2005/8/layout/default#2"/>
    <dgm:cxn modelId="{679C1565-65C0-44FE-B3AF-8C4BA737BC5D}" type="presOf" srcId="{E51985BD-C3F3-4363-8B6F-0932BFEDBDB5}" destId="{6C5733C1-6A4A-4761-86D9-27A3D96FB416}" srcOrd="0" destOrd="0" presId="urn:microsoft.com/office/officeart/2005/8/layout/default#2"/>
    <dgm:cxn modelId="{AB0ACC5A-8B2D-4166-8332-4EF8E94E6DEB}" type="presOf" srcId="{9409856D-3B7F-4FE1-98C0-499123574D0A}" destId="{4B07BC14-F136-43D1-9317-A425CE27D769}" srcOrd="0" destOrd="0" presId="urn:microsoft.com/office/officeart/2005/8/layout/default#2"/>
    <dgm:cxn modelId="{8F30B099-9E27-4515-A2E3-AF392A973417}" srcId="{CBDE848A-7AF9-478F-A50F-8BA7E5FE0FCE}" destId="{B83C0753-3552-4051-AAA9-56E2CFD9A12C}" srcOrd="4" destOrd="0" parTransId="{08244EE0-7376-4484-987D-E3EC67180C07}" sibTransId="{DED9D50C-C3AF-49EB-910A-8AD8CE199988}"/>
    <dgm:cxn modelId="{4E2F59B3-F7E0-4AD2-AE57-AF815D54C023}" type="presOf" srcId="{B83C0753-3552-4051-AAA9-56E2CFD9A12C}" destId="{4AF0D88A-F2E3-4CDC-BEA4-B8BE8F155F7B}" srcOrd="0" destOrd="0" presId="urn:microsoft.com/office/officeart/2005/8/layout/default#2"/>
    <dgm:cxn modelId="{184F9F10-50E4-4AAF-A599-2F9ED3336082}" srcId="{CBDE848A-7AF9-478F-A50F-8BA7E5FE0FCE}" destId="{47E9DFAF-B111-4B59-866B-1BEA70D9F2AD}" srcOrd="3" destOrd="0" parTransId="{0C49B0A6-7679-4B0C-AAE3-E3F332D7C400}" sibTransId="{45532668-F993-4888-A6B6-A45E22F8C94C}"/>
    <dgm:cxn modelId="{6516E2FC-547E-4114-8594-B06CE12B5689}" srcId="{CBDE848A-7AF9-478F-A50F-8BA7E5FE0FCE}" destId="{9409856D-3B7F-4FE1-98C0-499123574D0A}" srcOrd="1" destOrd="0" parTransId="{0A9AC4F7-079D-4EEE-A666-D49372CB4612}" sibTransId="{BB741281-0CCB-41BE-AE03-73470203B56D}"/>
    <dgm:cxn modelId="{CC264353-EB76-4515-A293-8969A1D8511E}" srcId="{CBDE848A-7AF9-478F-A50F-8BA7E5FE0FCE}" destId="{14DF107C-4186-4A5E-89A9-62259247F1AD}" srcOrd="0" destOrd="0" parTransId="{D882CCEA-0D90-4406-AC0C-23EBEA44D594}" sibTransId="{CD04984A-4E61-4D10-ABB2-4610C6A113AD}"/>
    <dgm:cxn modelId="{4CD61E13-8675-4A16-B81F-19E2536B099F}" type="presOf" srcId="{956E5C06-A26D-4800-876D-79BFBD5418C4}" destId="{18210829-3A3B-4B0B-9A4B-9AD758FB923B}" srcOrd="0" destOrd="0" presId="urn:microsoft.com/office/officeart/2005/8/layout/default#2"/>
    <dgm:cxn modelId="{131DF20C-5BAC-4DCD-964E-80B1470B56B0}" type="presOf" srcId="{CBDE848A-7AF9-478F-A50F-8BA7E5FE0FCE}" destId="{C3CA4A3B-C633-4116-81B0-F8860F79B882}" srcOrd="0" destOrd="0" presId="urn:microsoft.com/office/officeart/2005/8/layout/default#2"/>
    <dgm:cxn modelId="{CDFB3476-704A-449E-A42F-ABD9D9C7CCB1}" type="presOf" srcId="{14DF107C-4186-4A5E-89A9-62259247F1AD}" destId="{1E887804-A268-4DD7-9BBD-4F2783666B92}" srcOrd="0" destOrd="0" presId="urn:microsoft.com/office/officeart/2005/8/layout/default#2"/>
    <dgm:cxn modelId="{DF5D2F0D-BBE2-4E4B-A9EC-8B7EB8DA3F35}" srcId="{CBDE848A-7AF9-478F-A50F-8BA7E5FE0FCE}" destId="{956E5C06-A26D-4800-876D-79BFBD5418C4}" srcOrd="2" destOrd="0" parTransId="{071E91C5-33D3-4A88-931C-EF026CE5BF28}" sibTransId="{B0B0472C-3AEA-45B6-9B93-3DC3BCAF7A37}"/>
    <dgm:cxn modelId="{FF4FF32D-57EA-4903-818C-3D7EC501EA4E}" srcId="{CBDE848A-7AF9-478F-A50F-8BA7E5FE0FCE}" destId="{E51985BD-C3F3-4363-8B6F-0932BFEDBDB5}" srcOrd="5" destOrd="0" parTransId="{8A08D6AE-71C0-4757-B6F8-13F8F8F96170}" sibTransId="{7FA161AB-B73C-48C4-BAD4-F30BEB77A13C}"/>
    <dgm:cxn modelId="{8009DA4E-E270-4253-8266-05EB3BB891FD}" type="presParOf" srcId="{C3CA4A3B-C633-4116-81B0-F8860F79B882}" destId="{1E887804-A268-4DD7-9BBD-4F2783666B92}" srcOrd="0" destOrd="0" presId="urn:microsoft.com/office/officeart/2005/8/layout/default#2"/>
    <dgm:cxn modelId="{16319CB6-9518-462C-BE0B-736E3A6F5319}" type="presParOf" srcId="{C3CA4A3B-C633-4116-81B0-F8860F79B882}" destId="{426850AD-A8D8-48A3-89CD-93AC6425B4B3}" srcOrd="1" destOrd="0" presId="urn:microsoft.com/office/officeart/2005/8/layout/default#2"/>
    <dgm:cxn modelId="{CDE13EE2-944B-4FCC-8D45-5DCD0156AC59}" type="presParOf" srcId="{C3CA4A3B-C633-4116-81B0-F8860F79B882}" destId="{4B07BC14-F136-43D1-9317-A425CE27D769}" srcOrd="2" destOrd="0" presId="urn:microsoft.com/office/officeart/2005/8/layout/default#2"/>
    <dgm:cxn modelId="{6FE2334C-0804-4E54-A748-0AE8A1E97035}" type="presParOf" srcId="{C3CA4A3B-C633-4116-81B0-F8860F79B882}" destId="{60D03CB4-53AD-4959-9588-9735A1B58DC4}" srcOrd="3" destOrd="0" presId="urn:microsoft.com/office/officeart/2005/8/layout/default#2"/>
    <dgm:cxn modelId="{AAE7BFDE-9CA4-4F7E-A914-54B2B65328F0}" type="presParOf" srcId="{C3CA4A3B-C633-4116-81B0-F8860F79B882}" destId="{18210829-3A3B-4B0B-9A4B-9AD758FB923B}" srcOrd="4" destOrd="0" presId="urn:microsoft.com/office/officeart/2005/8/layout/default#2"/>
    <dgm:cxn modelId="{06CBBA90-5F9E-44F6-894A-81CB7540B4AE}" type="presParOf" srcId="{C3CA4A3B-C633-4116-81B0-F8860F79B882}" destId="{8E14701C-2CAC-453D-B0E8-DE1F484782FD}" srcOrd="5" destOrd="0" presId="urn:microsoft.com/office/officeart/2005/8/layout/default#2"/>
    <dgm:cxn modelId="{E525043A-94CD-4880-9E4C-ECB527426E10}" type="presParOf" srcId="{C3CA4A3B-C633-4116-81B0-F8860F79B882}" destId="{CEE5BC80-9A56-4C5D-9E6C-9CC6EB3F9616}" srcOrd="6" destOrd="0" presId="urn:microsoft.com/office/officeart/2005/8/layout/default#2"/>
    <dgm:cxn modelId="{790E3522-FB8B-4B33-B0EB-0A5C627C1178}" type="presParOf" srcId="{C3CA4A3B-C633-4116-81B0-F8860F79B882}" destId="{73F27B38-C859-457B-8B1B-C438F5D45AAD}" srcOrd="7" destOrd="0" presId="urn:microsoft.com/office/officeart/2005/8/layout/default#2"/>
    <dgm:cxn modelId="{F6E0BE1C-AAC4-47EB-A573-2F5D724C42DF}" type="presParOf" srcId="{C3CA4A3B-C633-4116-81B0-F8860F79B882}" destId="{4AF0D88A-F2E3-4CDC-BEA4-B8BE8F155F7B}" srcOrd="8" destOrd="0" presId="urn:microsoft.com/office/officeart/2005/8/layout/default#2"/>
    <dgm:cxn modelId="{E9CD9D2F-E7EB-4E2B-825F-97B276293FB4}" type="presParOf" srcId="{C3CA4A3B-C633-4116-81B0-F8860F79B882}" destId="{517F7FD7-CEA8-408F-8623-B15411E75AC8}" srcOrd="9" destOrd="0" presId="urn:microsoft.com/office/officeart/2005/8/layout/default#2"/>
    <dgm:cxn modelId="{C048FFE6-07FA-45AA-9E98-4D76FD098F06}" type="presParOf" srcId="{C3CA4A3B-C633-4116-81B0-F8860F79B882}" destId="{6C5733C1-6A4A-4761-86D9-27A3D96FB416}" srcOrd="10" destOrd="0" presId="urn:microsoft.com/office/officeart/2005/8/layout/defaul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FF897-7171-410C-B491-6E4B4AED026D}">
      <dsp:nvSpPr>
        <dsp:cNvPr id="0" name=""/>
        <dsp:cNvSpPr/>
      </dsp:nvSpPr>
      <dsp:spPr>
        <a:xfrm>
          <a:off x="0" y="282971"/>
          <a:ext cx="2690812" cy="1614487"/>
        </a:xfrm>
        <a:prstGeom prst="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与</a:t>
          </a:r>
          <a:r>
            <a:rPr lang="en-US" sz="1600" kern="1200" dirty="0" smtClean="0"/>
            <a:t>WMS</a:t>
          </a:r>
          <a:r>
            <a:rPr lang="zh-CN" altLang="en-US" sz="1600" kern="1200" dirty="0" smtClean="0"/>
            <a:t>和</a:t>
          </a:r>
          <a:r>
            <a:rPr lang="en-US" sz="1600" kern="1200" dirty="0" smtClean="0"/>
            <a:t>Media Pack</a:t>
          </a:r>
          <a:r>
            <a:rPr lang="zh-CN" altLang="en-US" sz="1600" kern="1200" dirty="0" smtClean="0"/>
            <a:t>集成</a:t>
          </a:r>
          <a:endParaRPr lang="en-US" sz="1600" kern="1200" dirty="0"/>
        </a:p>
      </dsp:txBody>
      <dsp:txXfrm>
        <a:off x="0" y="282971"/>
        <a:ext cx="2690812" cy="1614487"/>
      </dsp:txXfrm>
    </dsp:sp>
    <dsp:sp modelId="{07570453-5DD7-4899-9399-DCA407388640}">
      <dsp:nvSpPr>
        <dsp:cNvPr id="0" name=""/>
        <dsp:cNvSpPr/>
      </dsp:nvSpPr>
      <dsp:spPr>
        <a:xfrm>
          <a:off x="2959893" y="282971"/>
          <a:ext cx="2690812" cy="1614487"/>
        </a:xfrm>
        <a:prstGeom prst="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PHP / ASP.NET</a:t>
          </a:r>
          <a:r>
            <a:rPr lang="zh-CN" altLang="en-US" sz="1600" kern="1200" dirty="0" smtClean="0"/>
            <a:t>混合开发</a:t>
          </a:r>
          <a:endParaRPr lang="en-US" sz="1600" kern="1200" dirty="0" smtClean="0"/>
        </a:p>
      </dsp:txBody>
      <dsp:txXfrm>
        <a:off x="2959893" y="282971"/>
        <a:ext cx="2690812" cy="1614487"/>
      </dsp:txXfrm>
    </dsp:sp>
    <dsp:sp modelId="{4346D644-0820-4047-959A-CE130B883E2C}">
      <dsp:nvSpPr>
        <dsp:cNvPr id="0" name=""/>
        <dsp:cNvSpPr/>
      </dsp:nvSpPr>
      <dsp:spPr>
        <a:xfrm>
          <a:off x="5919787" y="282971"/>
          <a:ext cx="2690812" cy="1614487"/>
        </a:xfrm>
        <a:prstGeom prst="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远程管理能力</a:t>
          </a:r>
          <a:endParaRPr lang="en-US" sz="1600" kern="1200" dirty="0" smtClean="0"/>
        </a:p>
      </dsp:txBody>
      <dsp:txXfrm>
        <a:off x="5919787" y="282971"/>
        <a:ext cx="2690812" cy="1614487"/>
      </dsp:txXfrm>
    </dsp:sp>
    <dsp:sp modelId="{D6F5E4FE-C173-4792-8544-4C0AFC7D486D}">
      <dsp:nvSpPr>
        <dsp:cNvPr id="0" name=""/>
        <dsp:cNvSpPr/>
      </dsp:nvSpPr>
      <dsp:spPr>
        <a:xfrm>
          <a:off x="0" y="2166540"/>
          <a:ext cx="2690812" cy="1614487"/>
        </a:xfrm>
        <a:prstGeom prst="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高级检测功能</a:t>
          </a:r>
          <a:endParaRPr lang="en-US" sz="1600" kern="1200" dirty="0" smtClean="0"/>
        </a:p>
      </dsp:txBody>
      <dsp:txXfrm>
        <a:off x="0" y="2166540"/>
        <a:ext cx="2690812" cy="1614487"/>
      </dsp:txXfrm>
    </dsp:sp>
    <dsp:sp modelId="{1235CA97-B436-40B9-BB2B-8C8333FD4571}">
      <dsp:nvSpPr>
        <dsp:cNvPr id="0" name=""/>
        <dsp:cNvSpPr/>
      </dsp:nvSpPr>
      <dsp:spPr>
        <a:xfrm>
          <a:off x="2959893" y="2166540"/>
          <a:ext cx="2690812" cy="1614487"/>
        </a:xfrm>
        <a:prstGeom prst="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基于</a:t>
          </a:r>
          <a:r>
            <a:rPr lang="en-US" altLang="zh-CN" sz="1600" kern="1200" dirty="0" smtClean="0"/>
            <a:t>XML</a:t>
          </a:r>
          <a:r>
            <a:rPr lang="zh-CN" altLang="en-US" sz="1600" kern="1200" dirty="0" smtClean="0"/>
            <a:t>的配置系统</a:t>
          </a:r>
          <a:endParaRPr lang="en-US" sz="1600" kern="1200" dirty="0" smtClean="0"/>
        </a:p>
      </dsp:txBody>
      <dsp:txXfrm>
        <a:off x="2959893" y="2166540"/>
        <a:ext cx="2690812" cy="1614487"/>
      </dsp:txXfrm>
    </dsp:sp>
    <dsp:sp modelId="{B5EF32C1-8476-4E3E-8A04-D00B208827BD}">
      <dsp:nvSpPr>
        <dsp:cNvPr id="0" name=""/>
        <dsp:cNvSpPr/>
      </dsp:nvSpPr>
      <dsp:spPr>
        <a:xfrm>
          <a:off x="5919787" y="2166540"/>
          <a:ext cx="2690812" cy="1614487"/>
        </a:xfrm>
        <a:prstGeom prst="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使用托管代码扩展</a:t>
          </a:r>
          <a:r>
            <a:rPr lang="en-US" altLang="zh-CN" sz="1600" kern="1200" dirty="0" smtClean="0"/>
            <a:t>IIS7</a:t>
          </a:r>
          <a:r>
            <a:rPr lang="zh-CN" altLang="en-US" sz="1600" kern="1200" dirty="0" smtClean="0"/>
            <a:t>的能力</a:t>
          </a:r>
          <a:endParaRPr lang="en-US" sz="1600" kern="1200" dirty="0" smtClean="0"/>
        </a:p>
      </dsp:txBody>
      <dsp:txXfrm>
        <a:off x="5919787" y="2166540"/>
        <a:ext cx="2690812" cy="16144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3E257-5FCE-4B7D-8AB4-02CE3B1D527F}">
      <dsp:nvSpPr>
        <dsp:cNvPr id="0" name=""/>
        <dsp:cNvSpPr/>
      </dsp:nvSpPr>
      <dsp:spPr>
        <a:xfrm>
          <a:off x="840872" y="390"/>
          <a:ext cx="1213855" cy="319961"/>
        </a:xfrm>
        <a:prstGeom prst="roundRect">
          <a:avLst>
            <a:gd name="adj" fmla="val 10000"/>
          </a:avLst>
        </a:prstGeom>
        <a:solidFill>
          <a:schemeClr val="accent3"/>
        </a:solidFill>
        <a:ln w="40000" cap="flat" cmpd="sng" algn="ctr">
          <a:solidFill>
            <a:schemeClr val="accent3">
              <a:shade val="50000"/>
            </a:schemeClr>
          </a:solidFill>
          <a:prstDash val="solid"/>
        </a:ln>
        <a:effectLst/>
        <a:sp3d extrusionH="381000"/>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Read Configuration</a:t>
          </a:r>
          <a:endParaRPr lang="en-US" sz="1100" kern="1200" dirty="0">
            <a:solidFill>
              <a:schemeClr val="bg1"/>
            </a:solidFill>
          </a:endParaRPr>
        </a:p>
      </dsp:txBody>
      <dsp:txXfrm>
        <a:off x="850243" y="9761"/>
        <a:ext cx="1195113" cy="301219"/>
      </dsp:txXfrm>
    </dsp:sp>
    <dsp:sp modelId="{C38F2A02-863A-48FC-B42C-404AB8723A7D}">
      <dsp:nvSpPr>
        <dsp:cNvPr id="0" name=""/>
        <dsp:cNvSpPr/>
      </dsp:nvSpPr>
      <dsp:spPr>
        <a:xfrm rot="5400000">
          <a:off x="1387807" y="328351"/>
          <a:ext cx="119985" cy="143982"/>
        </a:xfrm>
        <a:prstGeom prst="rightArrow">
          <a:avLst>
            <a:gd name="adj1" fmla="val 60000"/>
            <a:gd name="adj2" fmla="val 50000"/>
          </a:avLst>
        </a:prstGeom>
        <a:solidFill>
          <a:schemeClr val="dk2">
            <a:tint val="60000"/>
            <a:hueOff val="0"/>
            <a:satOff val="0"/>
            <a:lumOff val="0"/>
            <a:alphaOff val="0"/>
          </a:schemeClr>
        </a:solidFill>
        <a:ln>
          <a:noFill/>
        </a:ln>
        <a:effectLst/>
        <a:sp3d extrusionH="76200">
          <a:extrusionClr>
            <a:schemeClr val="accent5"/>
          </a:extrusion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1404605" y="340350"/>
        <a:ext cx="86390" cy="83990"/>
      </dsp:txXfrm>
    </dsp:sp>
    <dsp:sp modelId="{8B0C9971-9A99-4E22-AB8F-0C6F6D3DF9EC}">
      <dsp:nvSpPr>
        <dsp:cNvPr id="0" name=""/>
        <dsp:cNvSpPr/>
      </dsp:nvSpPr>
      <dsp:spPr>
        <a:xfrm>
          <a:off x="840872" y="480333"/>
          <a:ext cx="1213855" cy="319961"/>
        </a:xfrm>
        <a:prstGeom prst="roundRect">
          <a:avLst>
            <a:gd name="adj" fmla="val 10000"/>
          </a:avLst>
        </a:prstGeom>
        <a:solidFill>
          <a:schemeClr val="accent3"/>
        </a:solidFill>
        <a:ln w="40000" cap="flat" cmpd="sng" algn="ctr">
          <a:solidFill>
            <a:schemeClr val="accent3">
              <a:shade val="50000"/>
            </a:schemeClr>
          </a:solidFill>
          <a:prstDash val="solid"/>
        </a:ln>
        <a:effectLst/>
        <a:sp3d extrusionH="381000"/>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Authenticate</a:t>
          </a:r>
          <a:endParaRPr lang="en-US" sz="1100" kern="1200" dirty="0">
            <a:solidFill>
              <a:schemeClr val="bg1"/>
            </a:solidFill>
          </a:endParaRPr>
        </a:p>
      </dsp:txBody>
      <dsp:txXfrm>
        <a:off x="850243" y="489704"/>
        <a:ext cx="1195113" cy="301219"/>
      </dsp:txXfrm>
    </dsp:sp>
    <dsp:sp modelId="{55308CAC-FFD9-46AE-B96F-AF8718CDDBCA}">
      <dsp:nvSpPr>
        <dsp:cNvPr id="0" name=""/>
        <dsp:cNvSpPr/>
      </dsp:nvSpPr>
      <dsp:spPr>
        <a:xfrm rot="5400000">
          <a:off x="1387807" y="808294"/>
          <a:ext cx="119985" cy="143982"/>
        </a:xfrm>
        <a:prstGeom prst="rightArrow">
          <a:avLst>
            <a:gd name="adj1" fmla="val 60000"/>
            <a:gd name="adj2" fmla="val 50000"/>
          </a:avLst>
        </a:prstGeom>
        <a:solidFill>
          <a:schemeClr val="dk2">
            <a:tint val="60000"/>
            <a:hueOff val="0"/>
            <a:satOff val="0"/>
            <a:lumOff val="0"/>
            <a:alphaOff val="0"/>
          </a:schemeClr>
        </a:solidFill>
        <a:ln>
          <a:noFill/>
        </a:ln>
        <a:effectLst/>
        <a:sp3d extrusionH="76200">
          <a:extrusionClr>
            <a:schemeClr val="accent5"/>
          </a:extrusion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1404605" y="820293"/>
        <a:ext cx="86390" cy="83990"/>
      </dsp:txXfrm>
    </dsp:sp>
    <dsp:sp modelId="{D2186A8A-B1A7-49AB-A230-4AAE1D9F58BC}">
      <dsp:nvSpPr>
        <dsp:cNvPr id="0" name=""/>
        <dsp:cNvSpPr/>
      </dsp:nvSpPr>
      <dsp:spPr>
        <a:xfrm>
          <a:off x="840872" y="960276"/>
          <a:ext cx="1213855" cy="319961"/>
        </a:xfrm>
        <a:prstGeom prst="roundRect">
          <a:avLst>
            <a:gd name="adj" fmla="val 10000"/>
          </a:avLst>
        </a:prstGeom>
        <a:solidFill>
          <a:schemeClr val="accent3"/>
        </a:solidFill>
        <a:ln w="40000" cap="flat" cmpd="sng" algn="ctr">
          <a:solidFill>
            <a:schemeClr val="accent3">
              <a:shade val="50000"/>
            </a:schemeClr>
          </a:solidFill>
          <a:prstDash val="solid"/>
        </a:ln>
        <a:effectLst/>
        <a:sp3d extrusionH="381000"/>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Authorize</a:t>
          </a:r>
          <a:endParaRPr lang="en-US" sz="1100" kern="1200" dirty="0">
            <a:solidFill>
              <a:schemeClr val="bg1"/>
            </a:solidFill>
          </a:endParaRPr>
        </a:p>
      </dsp:txBody>
      <dsp:txXfrm>
        <a:off x="850243" y="969647"/>
        <a:ext cx="1195113" cy="301219"/>
      </dsp:txXfrm>
    </dsp:sp>
    <dsp:sp modelId="{681F67BD-E942-4634-8271-FAF9ADA95B4E}">
      <dsp:nvSpPr>
        <dsp:cNvPr id="0" name=""/>
        <dsp:cNvSpPr/>
      </dsp:nvSpPr>
      <dsp:spPr>
        <a:xfrm rot="5400000">
          <a:off x="1387807" y="1288237"/>
          <a:ext cx="119985" cy="143982"/>
        </a:xfrm>
        <a:prstGeom prst="rightArrow">
          <a:avLst>
            <a:gd name="adj1" fmla="val 60000"/>
            <a:gd name="adj2" fmla="val 50000"/>
          </a:avLst>
        </a:prstGeom>
        <a:solidFill>
          <a:schemeClr val="dk2">
            <a:tint val="60000"/>
            <a:hueOff val="0"/>
            <a:satOff val="0"/>
            <a:lumOff val="0"/>
            <a:alphaOff val="0"/>
          </a:schemeClr>
        </a:solidFill>
        <a:ln>
          <a:noFill/>
        </a:ln>
        <a:effectLst/>
        <a:sp3d extrusionH="76200">
          <a:extrusionClr>
            <a:schemeClr val="accent5"/>
          </a:extrusion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1404605" y="1300236"/>
        <a:ext cx="86390" cy="83990"/>
      </dsp:txXfrm>
    </dsp:sp>
    <dsp:sp modelId="{9777A418-50B2-4B97-8930-207C0977CF2E}">
      <dsp:nvSpPr>
        <dsp:cNvPr id="0" name=""/>
        <dsp:cNvSpPr/>
      </dsp:nvSpPr>
      <dsp:spPr>
        <a:xfrm>
          <a:off x="840872" y="1440219"/>
          <a:ext cx="1213855" cy="319961"/>
        </a:xfrm>
        <a:prstGeom prst="roundRect">
          <a:avLst>
            <a:gd name="adj" fmla="val 10000"/>
          </a:avLst>
        </a:prstGeom>
        <a:solidFill>
          <a:schemeClr val="accent3"/>
        </a:solidFill>
        <a:ln w="40000" cap="flat" cmpd="sng" algn="ctr">
          <a:solidFill>
            <a:schemeClr val="accent3">
              <a:shade val="50000"/>
            </a:schemeClr>
          </a:solidFill>
          <a:prstDash val="solid"/>
        </a:ln>
        <a:effectLst/>
        <a:sp3d extrusionH="381000"/>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Map Request</a:t>
          </a:r>
          <a:endParaRPr lang="en-US" sz="1100" kern="1200" dirty="0">
            <a:solidFill>
              <a:schemeClr val="bg1"/>
            </a:solidFill>
          </a:endParaRPr>
        </a:p>
      </dsp:txBody>
      <dsp:txXfrm>
        <a:off x="850243" y="1449590"/>
        <a:ext cx="1195113" cy="301219"/>
      </dsp:txXfrm>
    </dsp:sp>
    <dsp:sp modelId="{6CA46CCA-B62D-430C-A5BE-C1599B989047}">
      <dsp:nvSpPr>
        <dsp:cNvPr id="0" name=""/>
        <dsp:cNvSpPr/>
      </dsp:nvSpPr>
      <dsp:spPr>
        <a:xfrm rot="5400000">
          <a:off x="1387807" y="1768179"/>
          <a:ext cx="119985" cy="143982"/>
        </a:xfrm>
        <a:prstGeom prst="rightArrow">
          <a:avLst>
            <a:gd name="adj1" fmla="val 60000"/>
            <a:gd name="adj2" fmla="val 50000"/>
          </a:avLst>
        </a:prstGeom>
        <a:solidFill>
          <a:schemeClr val="dk2">
            <a:tint val="60000"/>
            <a:hueOff val="0"/>
            <a:satOff val="0"/>
            <a:lumOff val="0"/>
            <a:alphaOff val="0"/>
          </a:schemeClr>
        </a:solidFill>
        <a:ln>
          <a:noFill/>
        </a:ln>
        <a:effectLst/>
        <a:sp3d extrusionH="76200">
          <a:extrusionClr>
            <a:schemeClr val="accent5"/>
          </a:extrusion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1404605" y="1780178"/>
        <a:ext cx="86390" cy="83990"/>
      </dsp:txXfrm>
    </dsp:sp>
    <dsp:sp modelId="{25834597-9736-486C-A118-F8E47781D2F6}">
      <dsp:nvSpPr>
        <dsp:cNvPr id="0" name=""/>
        <dsp:cNvSpPr/>
      </dsp:nvSpPr>
      <dsp:spPr>
        <a:xfrm>
          <a:off x="840872" y="1920161"/>
          <a:ext cx="1213855" cy="319961"/>
        </a:xfrm>
        <a:prstGeom prst="roundRect">
          <a:avLst>
            <a:gd name="adj" fmla="val 10000"/>
          </a:avLst>
        </a:prstGeom>
        <a:solidFill>
          <a:schemeClr val="accent3"/>
        </a:solidFill>
        <a:ln w="40000" cap="flat" cmpd="sng" algn="ctr">
          <a:solidFill>
            <a:schemeClr val="accent3">
              <a:shade val="50000"/>
            </a:schemeClr>
          </a:solidFill>
          <a:prstDash val="solid"/>
        </a:ln>
        <a:effectLst/>
        <a:sp3d extrusionH="381000"/>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Handle Request</a:t>
          </a:r>
          <a:endParaRPr lang="en-US" sz="1100" kern="1200" dirty="0">
            <a:solidFill>
              <a:schemeClr val="bg1"/>
            </a:solidFill>
          </a:endParaRPr>
        </a:p>
      </dsp:txBody>
      <dsp:txXfrm>
        <a:off x="850243" y="1929532"/>
        <a:ext cx="1195113" cy="301219"/>
      </dsp:txXfrm>
    </dsp:sp>
    <dsp:sp modelId="{0A4431DA-33B7-43DB-B692-E03E08FC444C}">
      <dsp:nvSpPr>
        <dsp:cNvPr id="0" name=""/>
        <dsp:cNvSpPr/>
      </dsp:nvSpPr>
      <dsp:spPr>
        <a:xfrm rot="5400000">
          <a:off x="1387807" y="2248122"/>
          <a:ext cx="119985" cy="143982"/>
        </a:xfrm>
        <a:prstGeom prst="rightArrow">
          <a:avLst>
            <a:gd name="adj1" fmla="val 60000"/>
            <a:gd name="adj2" fmla="val 50000"/>
          </a:avLst>
        </a:prstGeom>
        <a:solidFill>
          <a:schemeClr val="dk2">
            <a:tint val="60000"/>
            <a:hueOff val="0"/>
            <a:satOff val="0"/>
            <a:lumOff val="0"/>
            <a:alphaOff val="0"/>
          </a:schemeClr>
        </a:solidFill>
        <a:ln>
          <a:noFill/>
        </a:ln>
        <a:effectLst/>
        <a:sp3d extrusionH="76200">
          <a:extrusionClr>
            <a:schemeClr val="accent5"/>
          </a:extrusion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1404605" y="2260121"/>
        <a:ext cx="86390" cy="83990"/>
      </dsp:txXfrm>
    </dsp:sp>
    <dsp:sp modelId="{4D88AADA-184C-4814-8D1D-6B1778954115}">
      <dsp:nvSpPr>
        <dsp:cNvPr id="0" name=""/>
        <dsp:cNvSpPr/>
      </dsp:nvSpPr>
      <dsp:spPr>
        <a:xfrm>
          <a:off x="840872" y="2400104"/>
          <a:ext cx="1213855" cy="319961"/>
        </a:xfrm>
        <a:prstGeom prst="roundRect">
          <a:avLst>
            <a:gd name="adj" fmla="val 10000"/>
          </a:avLst>
        </a:prstGeom>
        <a:solidFill>
          <a:schemeClr val="accent3"/>
        </a:solidFill>
        <a:ln w="40000" cap="flat" cmpd="sng" algn="ctr">
          <a:solidFill>
            <a:schemeClr val="accent3">
              <a:shade val="50000"/>
            </a:schemeClr>
          </a:solidFill>
          <a:prstDash val="solid"/>
        </a:ln>
        <a:effectLst/>
        <a:sp3d extrusionH="381000"/>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Send Response</a:t>
          </a:r>
          <a:endParaRPr lang="en-US" sz="1100" kern="1200" dirty="0">
            <a:solidFill>
              <a:schemeClr val="bg1"/>
            </a:solidFill>
          </a:endParaRPr>
        </a:p>
      </dsp:txBody>
      <dsp:txXfrm>
        <a:off x="850243" y="2409475"/>
        <a:ext cx="1195113" cy="301219"/>
      </dsp:txXfrm>
    </dsp:sp>
    <dsp:sp modelId="{5B691294-4374-4A83-836A-711425CD2C58}">
      <dsp:nvSpPr>
        <dsp:cNvPr id="0" name=""/>
        <dsp:cNvSpPr/>
      </dsp:nvSpPr>
      <dsp:spPr>
        <a:xfrm rot="5400000">
          <a:off x="1387807" y="2728065"/>
          <a:ext cx="119985" cy="143982"/>
        </a:xfrm>
        <a:prstGeom prst="rightArrow">
          <a:avLst>
            <a:gd name="adj1" fmla="val 60000"/>
            <a:gd name="adj2" fmla="val 50000"/>
          </a:avLst>
        </a:prstGeom>
        <a:solidFill>
          <a:schemeClr val="dk2">
            <a:tint val="60000"/>
            <a:hueOff val="0"/>
            <a:satOff val="0"/>
            <a:lumOff val="0"/>
            <a:alphaOff val="0"/>
          </a:schemeClr>
        </a:solidFill>
        <a:ln>
          <a:noFill/>
        </a:ln>
        <a:effectLst/>
        <a:sp3d extrusionH="76200">
          <a:extrusionClr>
            <a:schemeClr val="accent5"/>
          </a:extrusion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1404605" y="2740064"/>
        <a:ext cx="86390" cy="83990"/>
      </dsp:txXfrm>
    </dsp:sp>
    <dsp:sp modelId="{35AAAAA5-345F-462D-BDCF-8059E132C72D}">
      <dsp:nvSpPr>
        <dsp:cNvPr id="0" name=""/>
        <dsp:cNvSpPr/>
      </dsp:nvSpPr>
      <dsp:spPr>
        <a:xfrm>
          <a:off x="840872" y="2880047"/>
          <a:ext cx="1213855" cy="319961"/>
        </a:xfrm>
        <a:prstGeom prst="roundRect">
          <a:avLst>
            <a:gd name="adj" fmla="val 10000"/>
          </a:avLst>
        </a:prstGeom>
        <a:solidFill>
          <a:schemeClr val="accent3"/>
        </a:solidFill>
        <a:ln w="40000" cap="flat" cmpd="sng" algn="ctr">
          <a:solidFill>
            <a:schemeClr val="accent3">
              <a:shade val="50000"/>
            </a:schemeClr>
          </a:solidFill>
          <a:prstDash val="solid"/>
        </a:ln>
        <a:effectLst/>
        <a:sp3d extrusionH="381000"/>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Log Request</a:t>
          </a:r>
          <a:endParaRPr lang="en-US" sz="1100" kern="1200" dirty="0">
            <a:solidFill>
              <a:schemeClr val="bg1"/>
            </a:solidFill>
          </a:endParaRPr>
        </a:p>
      </dsp:txBody>
      <dsp:txXfrm>
        <a:off x="850243" y="2889418"/>
        <a:ext cx="1195113" cy="3012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750FD-9AD5-48F1-9D67-8D5C74E3A0C7}">
      <dsp:nvSpPr>
        <dsp:cNvPr id="0" name=""/>
        <dsp:cNvSpPr/>
      </dsp:nvSpPr>
      <dsp:spPr>
        <a:xfrm>
          <a:off x="1389412" y="1573480"/>
          <a:ext cx="1698171" cy="1698171"/>
        </a:xfrm>
        <a:prstGeom prst="gear9">
          <a:avLst/>
        </a:prstGeom>
        <a:gradFill rotWithShape="1">
          <a:gsLst>
            <a:gs pos="0">
              <a:schemeClr val="dk1">
                <a:tint val="15000"/>
                <a:satMod val="250000"/>
              </a:schemeClr>
            </a:gs>
            <a:gs pos="49000">
              <a:schemeClr val="dk1">
                <a:tint val="50000"/>
                <a:satMod val="200000"/>
              </a:schemeClr>
            </a:gs>
            <a:gs pos="49100">
              <a:schemeClr val="dk1">
                <a:tint val="64000"/>
                <a:satMod val="160000"/>
              </a:schemeClr>
            </a:gs>
            <a:gs pos="92000">
              <a:schemeClr val="dk1">
                <a:tint val="50000"/>
                <a:satMod val="200000"/>
              </a:schemeClr>
            </a:gs>
            <a:gs pos="100000">
              <a:schemeClr val="dk1">
                <a:tint val="43000"/>
                <a:satMod val="190000"/>
              </a:schemeClr>
            </a:gs>
          </a:gsLst>
          <a:lin ang="5400000" scaled="1"/>
        </a:gradFill>
        <a:ln w="11430" cap="flat" cmpd="sng" algn="ctr">
          <a:solidFill>
            <a:schemeClr val="dk1"/>
          </a:solidFill>
          <a:prstDash val="solid"/>
        </a:ln>
        <a:effectLst>
          <a:outerShdw blurRad="50800" dist="25000" dir="5400000" rotWithShape="0">
            <a:schemeClr val="dk1">
              <a:shade val="30000"/>
              <a:satMod val="150000"/>
              <a:alpha val="38000"/>
            </a:schemeClr>
          </a:outerShdw>
        </a:effectLst>
        <a:scene3d>
          <a:camera prst="perspectiveLeft" zoom="91000"/>
          <a:lightRig rig="threePt" dir="t">
            <a:rot lat="0" lon="0" rev="600000"/>
          </a:lightRig>
        </a:scene3d>
        <a:sp3d extrusionH="50600">
          <a:bevelT/>
        </a:sp3d>
      </dsp:spPr>
      <dsp:style>
        <a:lnRef idx="1">
          <a:schemeClr val="dk1"/>
        </a:lnRef>
        <a:fillRef idx="2">
          <a:schemeClr val="dk1"/>
        </a:fillRef>
        <a:effectRef idx="1">
          <a:schemeClr val="dk1"/>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FastCGI handler</a:t>
          </a:r>
          <a:endParaRPr lang="en-US" sz="1000" kern="1200" dirty="0">
            <a:solidFill>
              <a:schemeClr val="tx1"/>
            </a:solidFill>
          </a:endParaRPr>
        </a:p>
      </dsp:txBody>
      <dsp:txXfrm>
        <a:off x="1730820" y="1971268"/>
        <a:ext cx="1015355" cy="872895"/>
      </dsp:txXfrm>
    </dsp:sp>
    <dsp:sp modelId="{71C5BBC6-FB52-478B-9A47-8E539945B79A}">
      <dsp:nvSpPr>
        <dsp:cNvPr id="0" name=""/>
        <dsp:cNvSpPr/>
      </dsp:nvSpPr>
      <dsp:spPr>
        <a:xfrm>
          <a:off x="401385" y="1172094"/>
          <a:ext cx="1235033" cy="1235033"/>
        </a:xfrm>
        <a:prstGeom prst="gear6">
          <a:avLst/>
        </a:prstGeom>
        <a:gradFill rotWithShape="1">
          <a:gsLst>
            <a:gs pos="0">
              <a:schemeClr val="dk1">
                <a:tint val="15000"/>
                <a:satMod val="250000"/>
              </a:schemeClr>
            </a:gs>
            <a:gs pos="49000">
              <a:schemeClr val="dk1">
                <a:tint val="50000"/>
                <a:satMod val="200000"/>
              </a:schemeClr>
            </a:gs>
            <a:gs pos="49100">
              <a:schemeClr val="dk1">
                <a:tint val="64000"/>
                <a:satMod val="160000"/>
              </a:schemeClr>
            </a:gs>
            <a:gs pos="92000">
              <a:schemeClr val="dk1">
                <a:tint val="50000"/>
                <a:satMod val="200000"/>
              </a:schemeClr>
            </a:gs>
            <a:gs pos="100000">
              <a:schemeClr val="dk1">
                <a:tint val="43000"/>
                <a:satMod val="190000"/>
              </a:schemeClr>
            </a:gs>
          </a:gsLst>
          <a:lin ang="5400000" scaled="1"/>
        </a:gradFill>
        <a:ln w="11430" cap="flat" cmpd="sng" algn="ctr">
          <a:solidFill>
            <a:schemeClr val="dk1"/>
          </a:solidFill>
          <a:prstDash val="solid"/>
        </a:ln>
        <a:effectLst>
          <a:outerShdw blurRad="50800" dist="25000" dir="5400000" rotWithShape="0">
            <a:schemeClr val="dk1">
              <a:shade val="30000"/>
              <a:satMod val="150000"/>
              <a:alpha val="38000"/>
            </a:schemeClr>
          </a:outerShdw>
        </a:effectLst>
        <a:scene3d>
          <a:camera prst="perspectiveLeft" zoom="91000"/>
          <a:lightRig rig="threePt" dir="t">
            <a:rot lat="0" lon="0" rev="600000"/>
          </a:lightRig>
        </a:scene3d>
        <a:sp3d extrusionH="50600">
          <a:bevelT/>
        </a:sp3d>
      </dsp:spPr>
      <dsp:style>
        <a:lnRef idx="1">
          <a:schemeClr val="dk1"/>
        </a:lnRef>
        <a:fillRef idx="2">
          <a:schemeClr val="dk1"/>
        </a:fillRef>
        <a:effectRef idx="1">
          <a:schemeClr val="dk1"/>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ASP.NET</a:t>
          </a:r>
          <a:endParaRPr lang="en-US" sz="1000" kern="1200" dirty="0">
            <a:solidFill>
              <a:schemeClr val="tx1"/>
            </a:solidFill>
          </a:endParaRPr>
        </a:p>
      </dsp:txBody>
      <dsp:txXfrm>
        <a:off x="712308" y="1484896"/>
        <a:ext cx="613187" cy="609429"/>
      </dsp:txXfrm>
    </dsp:sp>
    <dsp:sp modelId="{B4C77B5E-0B6B-42C7-95A0-10BCC990C5D3}">
      <dsp:nvSpPr>
        <dsp:cNvPr id="0" name=""/>
        <dsp:cNvSpPr/>
      </dsp:nvSpPr>
      <dsp:spPr>
        <a:xfrm rot="20700000">
          <a:off x="1093130" y="320047"/>
          <a:ext cx="1210080" cy="1210080"/>
        </a:xfrm>
        <a:prstGeom prst="gear6">
          <a:avLst/>
        </a:prstGeom>
        <a:gradFill rotWithShape="1">
          <a:gsLst>
            <a:gs pos="0">
              <a:schemeClr val="dk1">
                <a:tint val="15000"/>
                <a:satMod val="250000"/>
              </a:schemeClr>
            </a:gs>
            <a:gs pos="49000">
              <a:schemeClr val="dk1">
                <a:tint val="50000"/>
                <a:satMod val="200000"/>
              </a:schemeClr>
            </a:gs>
            <a:gs pos="49100">
              <a:schemeClr val="dk1">
                <a:tint val="64000"/>
                <a:satMod val="160000"/>
              </a:schemeClr>
            </a:gs>
            <a:gs pos="92000">
              <a:schemeClr val="dk1">
                <a:tint val="50000"/>
                <a:satMod val="200000"/>
              </a:schemeClr>
            </a:gs>
            <a:gs pos="100000">
              <a:schemeClr val="dk1">
                <a:tint val="43000"/>
                <a:satMod val="190000"/>
              </a:schemeClr>
            </a:gs>
          </a:gsLst>
          <a:lin ang="5400000" scaled="1"/>
        </a:gradFill>
        <a:ln w="11430" cap="flat" cmpd="sng" algn="ctr">
          <a:solidFill>
            <a:schemeClr val="dk1"/>
          </a:solidFill>
          <a:prstDash val="solid"/>
        </a:ln>
        <a:effectLst>
          <a:outerShdw blurRad="50800" dist="25000" dir="5400000" rotWithShape="0">
            <a:schemeClr val="dk1">
              <a:shade val="30000"/>
              <a:satMod val="150000"/>
              <a:alpha val="38000"/>
            </a:schemeClr>
          </a:outerShdw>
        </a:effectLst>
        <a:scene3d>
          <a:camera prst="perspectiveLeft" zoom="91000"/>
          <a:lightRig rig="threePt" dir="t">
            <a:rot lat="0" lon="0" rev="600000"/>
          </a:lightRig>
        </a:scene3d>
        <a:sp3d>
          <a:bevelT/>
        </a:sp3d>
      </dsp:spPr>
      <dsp:style>
        <a:lnRef idx="1">
          <a:schemeClr val="dk1"/>
        </a:lnRef>
        <a:fillRef idx="2">
          <a:schemeClr val="dk1"/>
        </a:fillRef>
        <a:effectRef idx="1">
          <a:schemeClr val="dk1"/>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Static</a:t>
          </a:r>
          <a:endParaRPr lang="en-US" sz="1000" kern="1200" dirty="0">
            <a:solidFill>
              <a:schemeClr val="tx1"/>
            </a:solidFill>
          </a:endParaRPr>
        </a:p>
      </dsp:txBody>
      <dsp:txXfrm>
        <a:off x="1358536" y="585453"/>
        <a:ext cx="679268" cy="679268"/>
      </dsp:txXfrm>
    </dsp:sp>
    <dsp:sp modelId="{3C177B45-A7C5-4345-9484-089F8F30031C}">
      <dsp:nvSpPr>
        <dsp:cNvPr id="0" name=""/>
        <dsp:cNvSpPr/>
      </dsp:nvSpPr>
      <dsp:spPr>
        <a:xfrm>
          <a:off x="1247078" y="1323847"/>
          <a:ext cx="2173659" cy="2173659"/>
        </a:xfrm>
        <a:prstGeom prst="circularArrow">
          <a:avLst>
            <a:gd name="adj1" fmla="val 4688"/>
            <a:gd name="adj2" fmla="val 299029"/>
            <a:gd name="adj3" fmla="val 2482313"/>
            <a:gd name="adj4" fmla="val 15936229"/>
            <a:gd name="adj5" fmla="val 5469"/>
          </a:avLst>
        </a:prstGeom>
        <a:solidFill>
          <a:schemeClr val="accent1">
            <a:tint val="60000"/>
            <a:hueOff val="0"/>
            <a:satOff val="0"/>
            <a:lumOff val="0"/>
            <a:alphaOff val="0"/>
          </a:schemeClr>
        </a:solidFill>
        <a:ln>
          <a:noFill/>
        </a:ln>
        <a:effectLst>
          <a:outerShdw blurRad="39000" dist="25400" dir="5400000" rotWithShape="0">
            <a:schemeClr val="accent1">
              <a:tint val="60000"/>
              <a:hueOff val="0"/>
              <a:satOff val="0"/>
              <a:lumOff val="0"/>
              <a:alphaOff val="0"/>
              <a:shade val="33000"/>
              <a:alpha val="83000"/>
            </a:schemeClr>
          </a:outerShdw>
        </a:effectLst>
        <a:scene3d>
          <a:camera prst="perspectiveLeft" zoom="91000"/>
          <a:lightRig rig="threePt" dir="t">
            <a:rot lat="0" lon="0" rev="600000"/>
          </a:lightRig>
        </a:scene3d>
        <a:sp3d z="-110000">
          <a:bevelT w="40600" h="20600"/>
        </a:sp3d>
      </dsp:spPr>
      <dsp:style>
        <a:lnRef idx="0">
          <a:scrgbClr r="0" g="0" b="0"/>
        </a:lnRef>
        <a:fillRef idx="1">
          <a:scrgbClr r="0" g="0" b="0"/>
        </a:fillRef>
        <a:effectRef idx="2">
          <a:scrgbClr r="0" g="0" b="0"/>
        </a:effectRef>
        <a:fontRef idx="minor"/>
      </dsp:style>
    </dsp:sp>
    <dsp:sp modelId="{433536D1-85A8-4701-B02B-33FBAE4B1DCC}">
      <dsp:nvSpPr>
        <dsp:cNvPr id="0" name=""/>
        <dsp:cNvSpPr/>
      </dsp:nvSpPr>
      <dsp:spPr>
        <a:xfrm>
          <a:off x="182663" y="903578"/>
          <a:ext cx="1579299" cy="157929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outerShdw blurRad="39000" dist="25400" dir="5400000" rotWithShape="0">
            <a:schemeClr val="accent1">
              <a:tint val="60000"/>
              <a:hueOff val="0"/>
              <a:satOff val="0"/>
              <a:lumOff val="0"/>
              <a:alphaOff val="0"/>
              <a:shade val="33000"/>
              <a:alpha val="83000"/>
            </a:schemeClr>
          </a:outerShdw>
        </a:effectLst>
        <a:scene3d>
          <a:camera prst="perspectiveLeft" zoom="91000"/>
          <a:lightRig rig="threePt" dir="t">
            <a:rot lat="0" lon="0" rev="600000"/>
          </a:lightRig>
        </a:scene3d>
        <a:sp3d z="-110000">
          <a:bevelT w="40600" h="20600"/>
        </a:sp3d>
      </dsp:spPr>
      <dsp:style>
        <a:lnRef idx="0">
          <a:scrgbClr r="0" g="0" b="0"/>
        </a:lnRef>
        <a:fillRef idx="1">
          <a:scrgbClr r="0" g="0" b="0"/>
        </a:fillRef>
        <a:effectRef idx="2">
          <a:scrgbClr r="0" g="0" b="0"/>
        </a:effectRef>
        <a:fontRef idx="minor"/>
      </dsp:style>
    </dsp:sp>
    <dsp:sp modelId="{F747DAE9-FC8A-44B7-B634-24928035B0B8}">
      <dsp:nvSpPr>
        <dsp:cNvPr id="0" name=""/>
        <dsp:cNvSpPr/>
      </dsp:nvSpPr>
      <dsp:spPr>
        <a:xfrm>
          <a:off x="813226" y="59744"/>
          <a:ext cx="1702802" cy="170280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outerShdw blurRad="39000" dist="25400" dir="5400000" rotWithShape="0">
            <a:schemeClr val="accent1">
              <a:tint val="60000"/>
              <a:hueOff val="0"/>
              <a:satOff val="0"/>
              <a:lumOff val="0"/>
              <a:alphaOff val="0"/>
              <a:shade val="33000"/>
              <a:alpha val="83000"/>
            </a:schemeClr>
          </a:outerShdw>
        </a:effectLst>
        <a:scene3d>
          <a:camera prst="perspectiveLeft" zoom="91000"/>
          <a:lightRig rig="threePt" dir="t">
            <a:rot lat="0" lon="0" rev="600000"/>
          </a:lightRig>
        </a:scene3d>
        <a:sp3d z="-110000">
          <a:bevelT w="40600" h="20600"/>
        </a:sp3d>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87804-A268-4DD7-9BBD-4F2783666B92}">
      <dsp:nvSpPr>
        <dsp:cNvPr id="0" name=""/>
        <dsp:cNvSpPr/>
      </dsp:nvSpPr>
      <dsp:spPr>
        <a:xfrm>
          <a:off x="0" y="282971"/>
          <a:ext cx="2690812" cy="1614487"/>
        </a:xfrm>
        <a:prstGeom prst="rect">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性能</a:t>
          </a:r>
          <a:endParaRPr lang="en-US" sz="1600" kern="1200" dirty="0"/>
        </a:p>
      </dsp:txBody>
      <dsp:txXfrm>
        <a:off x="0" y="282971"/>
        <a:ext cx="2690812" cy="1614487"/>
      </dsp:txXfrm>
    </dsp:sp>
    <dsp:sp modelId="{4B07BC14-F136-43D1-9317-A425CE27D769}">
      <dsp:nvSpPr>
        <dsp:cNvPr id="0" name=""/>
        <dsp:cNvSpPr/>
      </dsp:nvSpPr>
      <dsp:spPr>
        <a:xfrm>
          <a:off x="2959893" y="282971"/>
          <a:ext cx="2690812" cy="1614487"/>
        </a:xfrm>
        <a:prstGeom prst="rect">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可扩展性</a:t>
          </a:r>
          <a:endParaRPr lang="en-US" sz="1600" kern="1200" dirty="0"/>
        </a:p>
      </dsp:txBody>
      <dsp:txXfrm>
        <a:off x="2959893" y="282971"/>
        <a:ext cx="2690812" cy="1614487"/>
      </dsp:txXfrm>
    </dsp:sp>
    <dsp:sp modelId="{18210829-3A3B-4B0B-9A4B-9AD758FB923B}">
      <dsp:nvSpPr>
        <dsp:cNvPr id="0" name=""/>
        <dsp:cNvSpPr/>
      </dsp:nvSpPr>
      <dsp:spPr>
        <a:xfrm>
          <a:off x="5919787" y="282971"/>
          <a:ext cx="2690812" cy="1614487"/>
        </a:xfrm>
        <a:prstGeom prst="rect">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可编程性</a:t>
          </a:r>
          <a:endParaRPr lang="en-US" sz="1600" kern="1200" dirty="0"/>
        </a:p>
      </dsp:txBody>
      <dsp:txXfrm>
        <a:off x="5919787" y="282971"/>
        <a:ext cx="2690812" cy="1614487"/>
      </dsp:txXfrm>
    </dsp:sp>
    <dsp:sp modelId="{CEE5BC80-9A56-4C5D-9E6C-9CC6EB3F9616}">
      <dsp:nvSpPr>
        <dsp:cNvPr id="0" name=""/>
        <dsp:cNvSpPr/>
      </dsp:nvSpPr>
      <dsp:spPr>
        <a:xfrm>
          <a:off x="0" y="2166540"/>
          <a:ext cx="2690812" cy="1614487"/>
        </a:xfrm>
        <a:prstGeom prst="rect">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全文检索</a:t>
          </a:r>
          <a:r>
            <a:rPr lang="en-US" altLang="zh-CN" sz="1600" kern="1200" dirty="0" smtClean="0"/>
            <a:t/>
          </a:r>
          <a:br>
            <a:rPr lang="en-US" altLang="zh-CN" sz="1600" kern="1200" dirty="0" smtClean="0"/>
          </a:br>
          <a:r>
            <a:rPr lang="zh-CN" altLang="en-US" sz="1600" kern="1200" dirty="0" smtClean="0"/>
            <a:t>分析服务</a:t>
          </a:r>
          <a:r>
            <a:rPr lang="en-US" altLang="zh-CN" sz="1600" kern="1200" dirty="0" smtClean="0"/>
            <a:t/>
          </a:r>
          <a:br>
            <a:rPr lang="en-US" altLang="zh-CN" sz="1600" kern="1200" dirty="0" smtClean="0"/>
          </a:br>
          <a:r>
            <a:rPr lang="zh-CN" altLang="en-US" sz="1600" kern="1200" dirty="0" smtClean="0"/>
            <a:t>数据挖掘</a:t>
          </a:r>
          <a:r>
            <a:rPr lang="en-US" altLang="zh-CN" sz="1600" kern="1200" dirty="0" smtClean="0"/>
            <a:t/>
          </a:r>
          <a:br>
            <a:rPr lang="en-US" altLang="zh-CN" sz="1600" kern="1200" dirty="0" smtClean="0"/>
          </a:br>
          <a:r>
            <a:rPr lang="zh-CN" altLang="en-US" sz="1600" kern="1200" dirty="0" smtClean="0"/>
            <a:t>报告</a:t>
          </a:r>
          <a:endParaRPr lang="en-US" sz="1600" kern="1200" dirty="0" smtClean="0"/>
        </a:p>
      </dsp:txBody>
      <dsp:txXfrm>
        <a:off x="0" y="2166540"/>
        <a:ext cx="2690812" cy="1614487"/>
      </dsp:txXfrm>
    </dsp:sp>
    <dsp:sp modelId="{4AF0D88A-F2E3-4CDC-BEA4-B8BE8F155F7B}">
      <dsp:nvSpPr>
        <dsp:cNvPr id="0" name=""/>
        <dsp:cNvSpPr/>
      </dsp:nvSpPr>
      <dsp:spPr>
        <a:xfrm>
          <a:off x="2959893" y="2166540"/>
          <a:ext cx="2690812" cy="1614487"/>
        </a:xfrm>
        <a:prstGeom prst="rect">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可管理性</a:t>
          </a:r>
          <a:endParaRPr lang="en-US" sz="1600" kern="1200" dirty="0" smtClean="0"/>
        </a:p>
      </dsp:txBody>
      <dsp:txXfrm>
        <a:off x="2959893" y="2166540"/>
        <a:ext cx="2690812" cy="1614487"/>
      </dsp:txXfrm>
    </dsp:sp>
    <dsp:sp modelId="{6C5733C1-6A4A-4761-86D9-27A3D96FB416}">
      <dsp:nvSpPr>
        <dsp:cNvPr id="0" name=""/>
        <dsp:cNvSpPr/>
      </dsp:nvSpPr>
      <dsp:spPr>
        <a:xfrm>
          <a:off x="5919787" y="2166540"/>
          <a:ext cx="2690812" cy="1614487"/>
        </a:xfrm>
        <a:prstGeom prst="rect">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成本</a:t>
          </a:r>
          <a:endParaRPr lang="en-US" sz="1600" kern="1200" dirty="0" smtClean="0"/>
        </a:p>
      </dsp:txBody>
      <dsp:txXfrm>
        <a:off x="5919787" y="2166540"/>
        <a:ext cx="2690812" cy="16144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extLst>
      <p:ext uri="{BB962C8B-B14F-4D97-AF65-F5344CB8AC3E}">
        <p14:creationId xmlns:p14="http://schemas.microsoft.com/office/powerpoint/2007/7/12/main" xmlns="" val="836622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26BDF0-3489-4502-BB74-4C865BB68D2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26BDF0-3489-4502-BB74-4C865BB68D2C}"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26BDF0-3489-4502-BB74-4C865BB68D2C}"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26BDF0-3489-4502-BB74-4C865BB68D2C}"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5B0679-E401-4724-9818-06FFEBA2E24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5B0679-E401-4724-9818-06FFEBA2E24D}"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07/7/12/main" xmlns="" val="3869103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A266B52-30D8-4635-898A-2885D99BA28C}" type="datetime8">
              <a:rPr lang="en-US"/>
              <a:pPr/>
              <a:t>10/29/2009 10:19 AM</a:t>
            </a:fld>
            <a:endParaRPr lang="en-US"/>
          </a:p>
        </p:txBody>
      </p:sp>
      <p:sp>
        <p:nvSpPr>
          <p:cNvPr id="7" name="Rectangle 7"/>
          <p:cNvSpPr>
            <a:spLocks noGrp="1" noChangeArrowheads="1"/>
          </p:cNvSpPr>
          <p:nvPr>
            <p:ph type="sldNum" sz="quarter" idx="5"/>
          </p:nvPr>
        </p:nvSpPr>
        <p:spPr>
          <a:ln/>
        </p:spPr>
        <p:txBody>
          <a:bodyPr/>
          <a:lstStyle/>
          <a:p>
            <a:fld id="{F6C91E54-E88C-4787-8697-6C0ED0FFABAD}" type="slidenum">
              <a:rPr lang="en-US"/>
              <a:pPr/>
              <a:t>21</a:t>
            </a:fld>
            <a:endParaRPr lang="en-US"/>
          </a:p>
        </p:txBody>
      </p:sp>
      <p:sp>
        <p:nvSpPr>
          <p:cNvPr id="172034" name="Rectangle 2"/>
          <p:cNvSpPr>
            <a:spLocks noGrp="1" noRot="1" noChangeAspect="1" noChangeArrowheads="1" noTextEdit="1"/>
          </p:cNvSpPr>
          <p:nvPr>
            <p:ph type="sldImg"/>
          </p:nvPr>
        </p:nvSpPr>
        <p:spPr>
          <a:xfrm>
            <a:off x="1143000" y="685800"/>
            <a:ext cx="4572000" cy="3429000"/>
          </a:xfrm>
          <a:ln/>
        </p:spPr>
      </p:sp>
      <p:sp>
        <p:nvSpPr>
          <p:cNvPr id="172035" name="Rectangle 3"/>
          <p:cNvSpPr>
            <a:spLocks noGrp="1" noChangeArrowheads="1"/>
          </p:cNvSpPr>
          <p:nvPr>
            <p:ph type="body" idx="1"/>
          </p:nvPr>
        </p:nvSpPr>
        <p:spPr>
          <a:xfrm>
            <a:off x="685800" y="4343842"/>
            <a:ext cx="5486400" cy="4114880"/>
          </a:xfrm>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A266B52-30D8-4635-898A-2885D99BA28C}" type="datetime8">
              <a:rPr lang="en-US"/>
              <a:pPr/>
              <a:t>10/29/2009 10:19 AM</a:t>
            </a:fld>
            <a:endParaRPr lang="en-US"/>
          </a:p>
        </p:txBody>
      </p:sp>
      <p:sp>
        <p:nvSpPr>
          <p:cNvPr id="7" name="Rectangle 7"/>
          <p:cNvSpPr>
            <a:spLocks noGrp="1" noChangeArrowheads="1"/>
          </p:cNvSpPr>
          <p:nvPr>
            <p:ph type="sldNum" sz="quarter" idx="5"/>
          </p:nvPr>
        </p:nvSpPr>
        <p:spPr>
          <a:ln/>
        </p:spPr>
        <p:txBody>
          <a:bodyPr/>
          <a:lstStyle/>
          <a:p>
            <a:fld id="{F6C91E54-E88C-4787-8697-6C0ED0FFABAD}" type="slidenum">
              <a:rPr lang="en-US"/>
              <a:pPr/>
              <a:t>22</a:t>
            </a:fld>
            <a:endParaRPr lang="en-US"/>
          </a:p>
        </p:txBody>
      </p:sp>
      <p:sp>
        <p:nvSpPr>
          <p:cNvPr id="172034" name="Rectangle 2"/>
          <p:cNvSpPr>
            <a:spLocks noGrp="1" noRot="1" noChangeAspect="1" noChangeArrowheads="1" noTextEdit="1"/>
          </p:cNvSpPr>
          <p:nvPr>
            <p:ph type="sldImg"/>
          </p:nvPr>
        </p:nvSpPr>
        <p:spPr>
          <a:xfrm>
            <a:off x="1143000" y="685800"/>
            <a:ext cx="4572000" cy="3429000"/>
          </a:xfrm>
          <a:ln/>
        </p:spPr>
      </p:sp>
      <p:sp>
        <p:nvSpPr>
          <p:cNvPr id="172035" name="Rectangle 3"/>
          <p:cNvSpPr>
            <a:spLocks noGrp="1" noChangeArrowheads="1"/>
          </p:cNvSpPr>
          <p:nvPr>
            <p:ph type="body" idx="1"/>
          </p:nvPr>
        </p:nvSpPr>
        <p:spPr>
          <a:xfrm>
            <a:off x="685800" y="4343842"/>
            <a:ext cx="5486400" cy="4114880"/>
          </a:xfrm>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5B0679-E401-4724-9818-06FFEBA2E24D}"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855C364-6901-4C75-AF6B-A9E1674E55F6}"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5B0679-E401-4724-9818-06FFEBA2E24D}"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5B0679-E401-4724-9818-06FFEBA2E24D}"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57B544-7C92-4EE9-8925-6FFE31C254A7}" type="slidenum">
              <a:rPr lang="en-US"/>
              <a:pPr/>
              <a:t>29</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26BDF0-3489-4502-BB74-4C865BB68D2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099" rtl="0" eaLnBrk="1" fontAlgn="base" latinLnBrk="0" hangingPunct="1">
              <a:lnSpc>
                <a:spcPct val="90000"/>
              </a:lnSpc>
              <a:spcBef>
                <a:spcPct val="30000"/>
              </a:spcBef>
              <a:spcAft>
                <a:spcPts val="333"/>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D023B526-D5F6-4137-A56C-399BD5A47356}"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D023B526-D5F6-4137-A56C-399BD5A47356}"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023B526-D5F6-4137-A56C-399BD5A47356}"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023B526-D5F6-4137-A56C-399BD5A47356}"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5B0679-E401-4724-9818-06FFEBA2E24D}"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26BDF0-3489-4502-BB74-4C865BB68D2C}"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26BDF0-3489-4502-BB74-4C865BB68D2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26BDF0-3489-4502-BB74-4C865BB68D2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26BDF0-3489-4502-BB74-4C865BB68D2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26BDF0-3489-4502-BB74-4C865BB68D2C}"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26BDF0-3489-4502-BB74-4C865BB68D2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387054" y="1653478"/>
            <a:ext cx="8756945" cy="1523494"/>
          </a:xfrm>
          <a:prstGeom prst="rect">
            <a:avLst/>
          </a:prstGeo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7" name="Subtitle 2"/>
          <p:cNvSpPr>
            <a:spLocks noGrp="1"/>
          </p:cNvSpPr>
          <p:nvPr>
            <p:ph type="subTitle" idx="1"/>
          </p:nvPr>
        </p:nvSpPr>
        <p:spPr>
          <a:xfrm>
            <a:off x="828038" y="3678401"/>
            <a:ext cx="8315962" cy="461665"/>
          </a:xfrm>
          <a:prstGeom prst="rect">
            <a:avLst/>
          </a:prstGeom>
        </p:spPr>
        <p:txBody>
          <a:bodyPr>
            <a:noAutofit/>
          </a:bodyPr>
          <a:lstStyle>
            <a:lvl1pPr marL="0" indent="0" algn="l">
              <a:lnSpc>
                <a:spcPct val="90000"/>
              </a:lnSpc>
              <a:spcBef>
                <a:spcPts val="0"/>
              </a:spcBef>
              <a:buNone/>
              <a:defRPr i="0">
                <a:gradFill>
                  <a:gsLst>
                    <a:gs pos="0">
                      <a:schemeClr val="tx1"/>
                    </a:gs>
                    <a:gs pos="100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07/7/12/main" xmlns="" val="3840697110"/>
      </p:ext>
    </p:extLst>
  </p:cSld>
  <p:clrMapOvr>
    <a:masterClrMapping/>
  </p:clrMapOvr>
  <p:transition>
    <p:strips dir="l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387054" y="1653478"/>
            <a:ext cx="8756945" cy="1523494"/>
          </a:xfrm>
          <a:prstGeom prst="rect">
            <a:avLst/>
          </a:prstGeo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7" name="Subtitle 2"/>
          <p:cNvSpPr>
            <a:spLocks noGrp="1"/>
          </p:cNvSpPr>
          <p:nvPr>
            <p:ph type="subTitle" idx="1"/>
          </p:nvPr>
        </p:nvSpPr>
        <p:spPr>
          <a:xfrm>
            <a:off x="828038" y="3678401"/>
            <a:ext cx="8315962" cy="461665"/>
          </a:xfrm>
          <a:prstGeom prst="rect">
            <a:avLst/>
          </a:prstGeom>
        </p:spPr>
        <p:txBody>
          <a:bodyPr>
            <a:noAutofit/>
          </a:bodyPr>
          <a:lstStyle>
            <a:lvl1pPr marL="0" indent="0" algn="l">
              <a:lnSpc>
                <a:spcPct val="90000"/>
              </a:lnSpc>
              <a:spcBef>
                <a:spcPts val="0"/>
              </a:spcBef>
              <a:buNone/>
              <a:defRPr i="0">
                <a:gradFill>
                  <a:gsLst>
                    <a:gs pos="0">
                      <a:schemeClr val="tx1"/>
                    </a:gs>
                    <a:gs pos="100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07/7/12/main" xmlns="" val="3688877530"/>
      </p:ext>
    </p:extLst>
  </p:cSld>
  <p:clrMapOvr>
    <a:masterClrMapping/>
  </p:clrMapOvr>
  <p:transition>
    <p:strips dir="ld"/>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387054" y="1653478"/>
            <a:ext cx="8756945" cy="1523494"/>
          </a:xfrm>
          <a:prstGeom prst="rect">
            <a:avLst/>
          </a:prstGeo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7" name="Subtitle 2"/>
          <p:cNvSpPr>
            <a:spLocks noGrp="1"/>
          </p:cNvSpPr>
          <p:nvPr>
            <p:ph type="subTitle" idx="1"/>
          </p:nvPr>
        </p:nvSpPr>
        <p:spPr>
          <a:xfrm>
            <a:off x="828038" y="3678401"/>
            <a:ext cx="8315962" cy="461665"/>
          </a:xfrm>
          <a:prstGeom prst="rect">
            <a:avLst/>
          </a:prstGeom>
        </p:spPr>
        <p:txBody>
          <a:bodyPr>
            <a:noAutofit/>
          </a:bodyPr>
          <a:lstStyle>
            <a:lvl1pPr marL="0" indent="0" algn="l">
              <a:lnSpc>
                <a:spcPct val="90000"/>
              </a:lnSpc>
              <a:spcBef>
                <a:spcPts val="0"/>
              </a:spcBef>
              <a:buNone/>
              <a:defRPr i="0">
                <a:gradFill>
                  <a:gsLst>
                    <a:gs pos="0">
                      <a:schemeClr val="tx1"/>
                    </a:gs>
                    <a:gs pos="100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07/7/12/main" xmlns="" val="1756109837"/>
      </p:ext>
    </p:extLst>
  </p:cSld>
  <p:clrMapOvr>
    <a:masterClrMapping/>
  </p:clrMapOvr>
  <p:transition>
    <p:strips dir="l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70" r:id="rId20"/>
    <p:sldLayoutId id="2147483671" r:id="rId21"/>
    <p:sldLayoutId id="2147483672" r:id="rId2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26" Type="http://schemas.openxmlformats.org/officeDocument/2006/relationships/image" Target="../media/image56.png"/><Relationship Id="rId3" Type="http://schemas.openxmlformats.org/officeDocument/2006/relationships/image" Target="../media/image33.png"/><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5" Type="http://schemas.openxmlformats.org/officeDocument/2006/relationships/image" Target="../media/image55.png"/><Relationship Id="rId2" Type="http://schemas.openxmlformats.org/officeDocument/2006/relationships/notesSlide" Target="../notesSlides/notesSlide15.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36.png"/><Relationship Id="rId11" Type="http://schemas.openxmlformats.org/officeDocument/2006/relationships/image" Target="../media/image41.png"/><Relationship Id="rId24" Type="http://schemas.openxmlformats.org/officeDocument/2006/relationships/image" Target="../media/image54.png"/><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image" Target="../media/image53.png"/><Relationship Id="rId28" Type="http://schemas.openxmlformats.org/officeDocument/2006/relationships/image" Target="../media/image58.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png"/><Relationship Id="rId27"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63.jpeg"/></Relationships>
</file>

<file path=ppt/slides/_rels/slide2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3.xml"/><Relationship Id="rId13" Type="http://schemas.microsoft.com/office/2007/relationships/diagramDrawing" Target="../diagrams/drawing3.xml"/><Relationship Id="rId3" Type="http://schemas.openxmlformats.org/officeDocument/2006/relationships/diagramData" Target="../diagrams/data2.xml"/><Relationship Id="rId7" Type="http://schemas.openxmlformats.org/officeDocument/2006/relationships/diagramData" Target="../diagrams/data3.xml"/><Relationship Id="rId12"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image" Target="../media/image65.gif"/><Relationship Id="rId5" Type="http://schemas.openxmlformats.org/officeDocument/2006/relationships/diagramQuickStyle" Target="../diagrams/quickStyle2.xml"/><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69.png"/><Relationship Id="rId4" Type="http://schemas.openxmlformats.org/officeDocument/2006/relationships/image" Target="../media/image68.jpe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73.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7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 y="5314951"/>
            <a:ext cx="9144001" cy="154304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09600" y="3409951"/>
            <a:ext cx="8001000" cy="857249"/>
          </a:xfrm>
        </p:spPr>
        <p:txBody>
          <a:bodyPr>
            <a:noAutofit/>
          </a:bodyPr>
          <a:lstStyle/>
          <a:p>
            <a:pPr algn="l"/>
            <a:r>
              <a:rPr lang="zh-CN" altLang="en-US" sz="2100" dirty="0" smtClean="0"/>
              <a:t>它为用户提供简洁流畅的方式来</a:t>
            </a:r>
            <a:r>
              <a:rPr lang="zh-CN" altLang="en-US" sz="2100" u="sng" dirty="0">
                <a:solidFill>
                  <a:srgbClr val="FFC000"/>
                </a:solidFill>
              </a:rPr>
              <a:t>探索、发现、安装</a:t>
            </a:r>
            <a:r>
              <a:rPr lang="zh-CN" altLang="en-US" sz="2100" dirty="0" smtClean="0"/>
              <a:t>和</a:t>
            </a:r>
            <a:r>
              <a:rPr lang="zh-CN" altLang="en-US" sz="2100" u="sng" dirty="0">
                <a:solidFill>
                  <a:srgbClr val="FFC000"/>
                </a:solidFill>
              </a:rPr>
              <a:t>部署</a:t>
            </a:r>
            <a:r>
              <a:rPr lang="zh-CN" altLang="en-US" sz="2100" dirty="0" smtClean="0"/>
              <a:t>流行的互联网应用程序在</a:t>
            </a:r>
            <a:r>
              <a:rPr lang="en-US" altLang="zh-CN" sz="2100" dirty="0" smtClean="0"/>
              <a:t>Windows</a:t>
            </a:r>
            <a:r>
              <a:rPr lang="zh-CN" altLang="en-US" sz="2100" dirty="0" smtClean="0"/>
              <a:t>平台上</a:t>
            </a:r>
            <a:r>
              <a:rPr lang="en-US" altLang="zh-CN" sz="2100" dirty="0" smtClean="0"/>
              <a:t>.</a:t>
            </a:r>
            <a:endParaRPr lang="en-US" sz="2100" dirty="0"/>
          </a:p>
        </p:txBody>
      </p:sp>
      <p:sp>
        <p:nvSpPr>
          <p:cNvPr id="15" name="Title 1"/>
          <p:cNvSpPr txBox="1">
            <a:spLocks/>
          </p:cNvSpPr>
          <p:nvPr/>
        </p:nvSpPr>
        <p:spPr>
          <a:xfrm>
            <a:off x="152400" y="1981200"/>
            <a:ext cx="8991600" cy="147002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zh-CN" altLang="en-US" sz="3200" dirty="0" smtClean="0">
                <a:latin typeface="+mj-lt"/>
                <a:ea typeface="+mj-ea"/>
                <a:cs typeface="+mj-cs"/>
              </a:rPr>
              <a:t>什么是</a:t>
            </a:r>
            <a:r>
              <a:rPr lang="en-US" sz="3200" dirty="0" smtClean="0">
                <a:latin typeface="+mj-lt"/>
                <a:ea typeface="+mj-ea"/>
                <a:cs typeface="+mj-cs"/>
              </a:rPr>
              <a:t>Windows </a:t>
            </a:r>
            <a:r>
              <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UI Semibold" pitchFamily="34" charset="0"/>
                <a:cs typeface="Arial" charset="0"/>
              </a:rPr>
              <a:t>Web </a:t>
            </a:r>
            <a:r>
              <a:rPr lang="en-US" sz="48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UI Semibold" pitchFamily="34" charset="0"/>
                <a:cs typeface="Arial" charset="0"/>
              </a:rPr>
              <a:t>App Gallery</a:t>
            </a:r>
            <a:r>
              <a:rPr lang="en-US" sz="3900" dirty="0" smtClean="0">
                <a:latin typeface="+mj-lt"/>
                <a:ea typeface="+mj-ea"/>
                <a:cs typeface="+mj-cs"/>
              </a:rPr>
              <a:t>?</a:t>
            </a:r>
            <a:endParaRPr kumimoji="0" lang="en-US" sz="3900" b="0" i="0" u="none" strike="noStrike" kern="1200" cap="none" spc="0" normalizeH="0" baseline="0" noProof="0" dirty="0">
              <a:ln>
                <a:noFill/>
              </a:ln>
              <a:solidFill>
                <a:schemeClr val="tx1"/>
              </a:solidFill>
              <a:effectLst/>
              <a:uLnTx/>
              <a:uFillTx/>
              <a:latin typeface="+mj-lt"/>
              <a:ea typeface="+mj-ea"/>
              <a:cs typeface="+mj-cs"/>
            </a:endParaRPr>
          </a:p>
        </p:txBody>
      </p:sp>
      <p:pic>
        <p:nvPicPr>
          <p:cNvPr id="23" name="Picture 22" descr="cruve.png"/>
          <p:cNvPicPr>
            <a:picLocks noChangeAspect="1"/>
          </p:cNvPicPr>
          <p:nvPr/>
        </p:nvPicPr>
        <p:blipFill>
          <a:blip r:embed="rId3"/>
          <a:stretch>
            <a:fillRect/>
          </a:stretch>
        </p:blipFill>
        <p:spPr>
          <a:xfrm>
            <a:off x="0" y="5077074"/>
            <a:ext cx="9144000" cy="237877"/>
          </a:xfrm>
          <a:prstGeom prst="rect">
            <a:avLst/>
          </a:prstGeom>
        </p:spPr>
      </p:pic>
      <p:pic>
        <p:nvPicPr>
          <p:cNvPr id="11" name="Picture 10" descr="drupal.png"/>
          <p:cNvPicPr>
            <a:picLocks noChangeAspect="1"/>
          </p:cNvPicPr>
          <p:nvPr/>
        </p:nvPicPr>
        <p:blipFill>
          <a:blip r:embed="rId4" cstate="print"/>
          <a:stretch>
            <a:fillRect/>
          </a:stretch>
        </p:blipFill>
        <p:spPr>
          <a:xfrm>
            <a:off x="4375053" y="5554580"/>
            <a:ext cx="654147" cy="922420"/>
          </a:xfrm>
          <a:prstGeom prst="rect">
            <a:avLst/>
          </a:prstGeom>
        </p:spPr>
      </p:pic>
      <p:pic>
        <p:nvPicPr>
          <p:cNvPr id="14" name="Picture 13" descr="graffiti.png"/>
          <p:cNvPicPr>
            <a:picLocks noChangeAspect="1"/>
          </p:cNvPicPr>
          <p:nvPr/>
        </p:nvPicPr>
        <p:blipFill>
          <a:blip r:embed="rId5"/>
          <a:stretch>
            <a:fillRect/>
          </a:stretch>
        </p:blipFill>
        <p:spPr>
          <a:xfrm>
            <a:off x="571500" y="5717961"/>
            <a:ext cx="723900" cy="723900"/>
          </a:xfrm>
          <a:prstGeom prst="rect">
            <a:avLst/>
          </a:prstGeom>
        </p:spPr>
      </p:pic>
      <p:pic>
        <p:nvPicPr>
          <p:cNvPr id="17" name="Picture 16" descr="nuke.png"/>
          <p:cNvPicPr>
            <a:picLocks noChangeAspect="1"/>
          </p:cNvPicPr>
          <p:nvPr/>
        </p:nvPicPr>
        <p:blipFill>
          <a:blip r:embed="rId6"/>
          <a:stretch>
            <a:fillRect/>
          </a:stretch>
        </p:blipFill>
        <p:spPr>
          <a:xfrm>
            <a:off x="1728787" y="5783180"/>
            <a:ext cx="2157413" cy="543691"/>
          </a:xfrm>
          <a:prstGeom prst="rect">
            <a:avLst/>
          </a:prstGeom>
        </p:spPr>
      </p:pic>
      <p:pic>
        <p:nvPicPr>
          <p:cNvPr id="21" name="Picture 20" descr="wordpress.png"/>
          <p:cNvPicPr>
            <a:picLocks noChangeAspect="1"/>
          </p:cNvPicPr>
          <p:nvPr/>
        </p:nvPicPr>
        <p:blipFill>
          <a:blip r:embed="rId7"/>
          <a:stretch>
            <a:fillRect/>
          </a:stretch>
        </p:blipFill>
        <p:spPr>
          <a:xfrm>
            <a:off x="7592881" y="5611681"/>
            <a:ext cx="865319" cy="865319"/>
          </a:xfrm>
          <a:prstGeom prst="rect">
            <a:avLst/>
          </a:prstGeom>
        </p:spPr>
      </p:pic>
      <p:pic>
        <p:nvPicPr>
          <p:cNvPr id="12" name="Picture 2"/>
          <p:cNvPicPr>
            <a:picLocks noChangeAspect="1" noChangeArrowheads="1"/>
          </p:cNvPicPr>
          <p:nvPr/>
        </p:nvPicPr>
        <p:blipFill>
          <a:blip r:embed="rId8"/>
          <a:srcRect/>
          <a:stretch>
            <a:fillRect/>
          </a:stretch>
        </p:blipFill>
        <p:spPr bwMode="auto">
          <a:xfrm>
            <a:off x="5867400" y="5715000"/>
            <a:ext cx="990600" cy="745934"/>
          </a:xfrm>
          <a:prstGeom prst="rect">
            <a:avLst/>
          </a:prstGeom>
          <a:noFill/>
          <a:ln w="9525">
            <a:noFill/>
            <a:miter lim="800000"/>
            <a:headEnd/>
            <a:tailEnd/>
          </a:ln>
          <a:effectLst/>
        </p:spPr>
      </p:pic>
    </p:spTree>
    <p:extLst>
      <p:ext uri="{BB962C8B-B14F-4D97-AF65-F5344CB8AC3E}">
        <p14:creationId xmlns:p14="http://schemas.microsoft.com/office/powerpoint/2007/7/12/main" xmlns="" val="2364124201"/>
      </p:ext>
    </p:extLst>
  </p:cSld>
  <p:clrMapOvr>
    <a:masterClrMapping/>
  </p:clrMapOvr>
  <p:transition>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07/7/7/main" xmlns="" val="0"/>
              </a:ext>
            </a:extLst>
          </a:blip>
          <a:srcRect/>
          <a:stretch>
            <a:fillRect/>
          </a:stretch>
        </p:blipFill>
        <p:spPr bwMode="auto">
          <a:xfrm>
            <a:off x="571472" y="928670"/>
            <a:ext cx="7686697" cy="8677749"/>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sp>
        <p:nvSpPr>
          <p:cNvPr id="5" name="Title 1"/>
          <p:cNvSpPr>
            <a:spLocks noGrp="1"/>
          </p:cNvSpPr>
          <p:nvPr>
            <p:ph type="title"/>
          </p:nvPr>
        </p:nvSpPr>
        <p:spPr>
          <a:xfrm>
            <a:off x="457200" y="76200"/>
            <a:ext cx="8229600" cy="1143000"/>
          </a:xfrm>
        </p:spPr>
        <p:txBody>
          <a:bodyPr>
            <a:normAutofit fontScale="90000"/>
          </a:bodyPr>
          <a:lstStyle/>
          <a:p>
            <a:r>
              <a:rPr lang="zh-CN" altLang="en-US" dirty="0" smtClean="0">
                <a:solidFill>
                  <a:srgbClr val="0070C0"/>
                </a:solidFill>
              </a:rPr>
              <a:t>获得应用程序们</a:t>
            </a:r>
            <a:r>
              <a:rPr lang="en-US" dirty="0" smtClean="0">
                <a:solidFill>
                  <a:srgbClr val="0070C0"/>
                </a:solidFill>
              </a:rPr>
              <a:t>: </a:t>
            </a:r>
            <a:br>
              <a:rPr lang="en-US" dirty="0" smtClean="0">
                <a:solidFill>
                  <a:srgbClr val="0070C0"/>
                </a:solidFill>
              </a:rPr>
            </a:br>
            <a:r>
              <a:rPr lang="en-US" dirty="0" smtClean="0"/>
              <a:t>Windows Web Gallery</a:t>
            </a:r>
            <a:endParaRPr lang="en-US" dirty="0"/>
          </a:p>
        </p:txBody>
      </p:sp>
    </p:spTree>
    <p:extLst>
      <p:ext uri="{BB962C8B-B14F-4D97-AF65-F5344CB8AC3E}">
        <p14:creationId xmlns:p14="http://schemas.microsoft.com/office/powerpoint/2007/7/12/main" xmlns="" val="3916687281"/>
      </p:ext>
    </p:extLst>
  </p:cSld>
  <p:clrMapOvr>
    <a:masterClrMapping/>
  </p:clrMapOvr>
  <mc:AlternateContent xmlns:mc="http://schemas.openxmlformats.org/markup-compatibility/2006">
    <mc:Choice xmlns:p14="http://schemas.microsoft.com/office/powerpoint/2007/7/12/main" xmlns="" Requires="p14">
      <p:transition spd="slow" p14:dur="17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923925" y="1219200"/>
            <a:ext cx="7296150" cy="5400675"/>
          </a:xfrm>
          <a:prstGeom prst="rect">
            <a:avLst/>
          </a:prstGeom>
          <a:noFill/>
          <a:ln w="9525">
            <a:noFill/>
            <a:miter lim="800000"/>
            <a:headEnd/>
            <a:tailEnd/>
          </a:ln>
          <a:effectLst/>
        </p:spPr>
      </p:pic>
      <p:sp>
        <p:nvSpPr>
          <p:cNvPr id="5" name="Title 1"/>
          <p:cNvSpPr>
            <a:spLocks noGrp="1"/>
          </p:cNvSpPr>
          <p:nvPr>
            <p:ph type="title"/>
          </p:nvPr>
        </p:nvSpPr>
        <p:spPr>
          <a:xfrm>
            <a:off x="457200" y="76200"/>
            <a:ext cx="8229600" cy="1143000"/>
          </a:xfrm>
        </p:spPr>
        <p:txBody>
          <a:bodyPr>
            <a:normAutofit fontScale="90000"/>
          </a:bodyPr>
          <a:lstStyle/>
          <a:p>
            <a:r>
              <a:rPr lang="zh-CN" altLang="en-US" dirty="0">
                <a:solidFill>
                  <a:srgbClr val="0070C0"/>
                </a:solidFill>
              </a:rPr>
              <a:t>获得应用程序们</a:t>
            </a:r>
            <a:r>
              <a:rPr lang="en-US" dirty="0" smtClean="0">
                <a:solidFill>
                  <a:srgbClr val="0070C0"/>
                </a:solidFill>
              </a:rPr>
              <a:t>: </a:t>
            </a:r>
            <a:br>
              <a:rPr lang="en-US" dirty="0" smtClean="0">
                <a:solidFill>
                  <a:srgbClr val="0070C0"/>
                </a:solidFill>
              </a:rPr>
            </a:br>
            <a:r>
              <a:rPr lang="en-US" dirty="0" smtClean="0"/>
              <a:t>Windows Web Gallery</a:t>
            </a:r>
            <a:endParaRPr lang="en-US" dirty="0"/>
          </a:p>
        </p:txBody>
      </p:sp>
    </p:spTree>
    <p:extLst>
      <p:ext uri="{BB962C8B-B14F-4D97-AF65-F5344CB8AC3E}">
        <p14:creationId xmlns:p14="http://schemas.microsoft.com/office/powerpoint/2007/7/12/main" xmlns="" val="1004412432"/>
      </p:ext>
    </p:extLst>
  </p:cSld>
  <p:clrMapOvr>
    <a:masterClrMapping/>
  </p:clrMapOvr>
  <mc:AlternateContent xmlns:mc="http://schemas.openxmlformats.org/markup-compatibility/2006">
    <mc:Choice xmlns:p14="http://schemas.microsoft.com/office/powerpoint/2007/7/12/main" xmlns="" Requires="p14">
      <p:transition spd="slow" p14:dur="17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76200"/>
            <a:ext cx="8229600" cy="1143000"/>
          </a:xfrm>
        </p:spPr>
        <p:txBody>
          <a:bodyPr>
            <a:normAutofit fontScale="90000"/>
          </a:bodyPr>
          <a:lstStyle/>
          <a:p>
            <a:r>
              <a:rPr lang="zh-CN" altLang="en-US" dirty="0" smtClean="0">
                <a:solidFill>
                  <a:srgbClr val="0070C0"/>
                </a:solidFill>
              </a:rPr>
              <a:t>以及依赖组件</a:t>
            </a:r>
            <a:r>
              <a:rPr lang="en-US" dirty="0" smtClean="0">
                <a:solidFill>
                  <a:srgbClr val="0070C0"/>
                </a:solidFill>
              </a:rPr>
              <a:t>: </a:t>
            </a:r>
            <a:br>
              <a:rPr lang="en-US" dirty="0" smtClean="0">
                <a:solidFill>
                  <a:srgbClr val="0070C0"/>
                </a:solidFill>
              </a:rPr>
            </a:br>
            <a:r>
              <a:rPr lang="en-US" dirty="0" smtClean="0"/>
              <a:t>Windows Web Gallery</a:t>
            </a:r>
            <a:endParaRPr lang="en-US" dirty="0"/>
          </a:p>
        </p:txBody>
      </p:sp>
      <p:pic>
        <p:nvPicPr>
          <p:cNvPr id="6" name="Picture 5" descr="php.png"/>
          <p:cNvPicPr>
            <a:picLocks noChangeAspect="1"/>
          </p:cNvPicPr>
          <p:nvPr/>
        </p:nvPicPr>
        <p:blipFill>
          <a:blip r:embed="rId3"/>
          <a:stretch>
            <a:fillRect/>
          </a:stretch>
        </p:blipFill>
        <p:spPr>
          <a:xfrm>
            <a:off x="6629400" y="685800"/>
            <a:ext cx="1676400" cy="780789"/>
          </a:xfrm>
          <a:prstGeom prst="rect">
            <a:avLst/>
          </a:prstGeom>
        </p:spPr>
      </p:pic>
      <p:pic>
        <p:nvPicPr>
          <p:cNvPr id="1026" name="Picture 2"/>
          <p:cNvPicPr>
            <a:picLocks noChangeAspect="1" noChangeArrowheads="1"/>
          </p:cNvPicPr>
          <p:nvPr/>
        </p:nvPicPr>
        <p:blipFill>
          <a:blip r:embed="rId4"/>
          <a:srcRect/>
          <a:stretch>
            <a:fillRect/>
          </a:stretch>
        </p:blipFill>
        <p:spPr bwMode="auto">
          <a:xfrm>
            <a:off x="1238250" y="1905000"/>
            <a:ext cx="6667500" cy="4572000"/>
          </a:xfrm>
          <a:prstGeom prst="rect">
            <a:avLst/>
          </a:prstGeom>
          <a:noFill/>
          <a:ln w="9525">
            <a:noFill/>
            <a:miter lim="800000"/>
            <a:headEnd/>
            <a:tailEnd/>
          </a:ln>
          <a:effectLst/>
        </p:spPr>
      </p:pic>
    </p:spTree>
    <p:extLst>
      <p:ext uri="{BB962C8B-B14F-4D97-AF65-F5344CB8AC3E}">
        <p14:creationId xmlns:p14="http://schemas.microsoft.com/office/powerpoint/2007/7/12/main" xmlns="" val="2525414000"/>
      </p:ext>
    </p:extLst>
  </p:cSld>
  <p:clrMapOvr>
    <a:masterClrMapping/>
  </p:clrMapOvr>
  <mc:AlternateContent xmlns:mc="http://schemas.openxmlformats.org/markup-compatibility/2006">
    <mc:Choice xmlns:p14="http://schemas.microsoft.com/office/powerpoint/2007/7/12/main" xmlns="" Requires="p14">
      <p:transition spd="slow" p14:dur="17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Microsoft</a:t>
            </a:r>
            <a:r>
              <a:rPr lang="zh-CN" altLang="en-US" dirty="0" smtClean="0"/>
              <a:t> </a:t>
            </a:r>
            <a:r>
              <a:rPr lang="en-US" altLang="zh-CN" dirty="0" smtClean="0"/>
              <a:t>Web</a:t>
            </a:r>
            <a:r>
              <a:rPr lang="zh-CN" altLang="en-US" dirty="0" smtClean="0"/>
              <a:t> </a:t>
            </a:r>
            <a:r>
              <a:rPr lang="en-US" altLang="zh-CN" dirty="0" smtClean="0"/>
              <a:t>Platform</a:t>
            </a:r>
            <a:endParaRPr lang="zh-CN" altLang="en-US" dirty="0"/>
          </a:p>
        </p:txBody>
      </p:sp>
    </p:spTree>
    <p:extLst>
      <p:ext uri="{BB962C8B-B14F-4D97-AF65-F5344CB8AC3E}">
        <p14:creationId xmlns:p14="http://schemas.microsoft.com/office/powerpoint/2007/7/12/main" xmlns="" val="1188666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a:stCxn id="8" idx="2"/>
            <a:endCxn id="10" idx="0"/>
          </p:cNvCxnSpPr>
          <p:nvPr/>
        </p:nvCxnSpPr>
        <p:spPr>
          <a:xfrm rot="5400000">
            <a:off x="1429541" y="3213873"/>
            <a:ext cx="428628" cy="1626"/>
          </a:xfrm>
          <a:prstGeom prst="line">
            <a:avLst/>
          </a:prstGeom>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dirty="0" smtClean="0"/>
              <a:t>Microsoft Web Platform</a:t>
            </a:r>
            <a:endParaRPr lang="en-US" dirty="0"/>
          </a:p>
        </p:txBody>
      </p:sp>
      <p:cxnSp>
        <p:nvCxnSpPr>
          <p:cNvPr id="5" name="Straight Connector 4"/>
          <p:cNvCxnSpPr/>
          <p:nvPr/>
        </p:nvCxnSpPr>
        <p:spPr>
          <a:xfrm>
            <a:off x="2473353" y="3817960"/>
            <a:ext cx="2165322" cy="1565"/>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6" name="Straight Connector 5"/>
          <p:cNvCxnSpPr/>
          <p:nvPr/>
        </p:nvCxnSpPr>
        <p:spPr>
          <a:xfrm>
            <a:off x="4694679" y="3833003"/>
            <a:ext cx="2176670" cy="15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rot="5400000">
            <a:off x="3933545" y="3768402"/>
            <a:ext cx="1501599" cy="793"/>
          </a:xfrm>
          <a:prstGeom prst="line">
            <a:avLst/>
          </a:prstGeom>
          <a:ln/>
        </p:spPr>
        <p:style>
          <a:lnRef idx="3">
            <a:schemeClr val="accent1"/>
          </a:lnRef>
          <a:fillRef idx="0">
            <a:schemeClr val="accent1"/>
          </a:fillRef>
          <a:effectRef idx="2">
            <a:schemeClr val="accent1"/>
          </a:effectRef>
          <a:fontRef idx="minor">
            <a:schemeClr val="tx1"/>
          </a:fontRef>
        </p:style>
      </p:cxnSp>
      <p:sp>
        <p:nvSpPr>
          <p:cNvPr id="8" name="Rounded Rectangle 7"/>
          <p:cNvSpPr/>
          <p:nvPr/>
        </p:nvSpPr>
        <p:spPr bwMode="auto">
          <a:xfrm>
            <a:off x="796953" y="1150958"/>
            <a:ext cx="1695430" cy="1849414"/>
          </a:xfrm>
          <a:prstGeom prst="roundRect">
            <a:avLst>
              <a:gd name="adj" fmla="val 8796"/>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sz="1400" dirty="0" smtClean="0">
                <a:solidFill>
                  <a:schemeClr val="tx1"/>
                </a:solidFill>
                <a:latin typeface="Segoe Light" charset="0"/>
              </a:rPr>
              <a:t>Tools</a:t>
            </a:r>
          </a:p>
        </p:txBody>
      </p:sp>
      <p:sp>
        <p:nvSpPr>
          <p:cNvPr id="10" name="Rounded Rectangle 9"/>
          <p:cNvSpPr/>
          <p:nvPr/>
        </p:nvSpPr>
        <p:spPr bwMode="auto">
          <a:xfrm>
            <a:off x="785786" y="3429000"/>
            <a:ext cx="1714512" cy="1947098"/>
          </a:xfrm>
          <a:prstGeom prst="roundRect">
            <a:avLst>
              <a:gd name="adj" fmla="val 6174"/>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sz="1400" dirty="0" smtClean="0">
                <a:solidFill>
                  <a:schemeClr val="tx1"/>
                </a:solidFill>
                <a:latin typeface="Segoe Light" charset="0"/>
              </a:rPr>
              <a:t>Technologies</a:t>
            </a:r>
          </a:p>
        </p:txBody>
      </p:sp>
      <p:sp>
        <p:nvSpPr>
          <p:cNvPr id="11" name="Rounded Rectangle 10"/>
          <p:cNvSpPr/>
          <p:nvPr/>
        </p:nvSpPr>
        <p:spPr bwMode="auto">
          <a:xfrm>
            <a:off x="2734755" y="4522119"/>
            <a:ext cx="3899970" cy="1835839"/>
          </a:xfrm>
          <a:prstGeom prst="roundRect">
            <a:avLst>
              <a:gd name="adj" fmla="val 8796"/>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lnSpc>
                <a:spcPct val="90000"/>
              </a:lnSpc>
              <a:spcBef>
                <a:spcPct val="0"/>
              </a:spcBef>
              <a:spcAft>
                <a:spcPct val="0"/>
              </a:spcAft>
            </a:pPr>
            <a:r>
              <a:rPr lang="en-US" sz="1400" dirty="0" smtClean="0">
                <a:solidFill>
                  <a:schemeClr val="tx1"/>
                </a:solidFill>
                <a:latin typeface="Segoe Light" charset="0"/>
              </a:rPr>
              <a:t>Servers and </a:t>
            </a:r>
            <a:r>
              <a:rPr lang="en-US" sz="1400" dirty="0" err="1" smtClean="0">
                <a:solidFill>
                  <a:schemeClr val="tx1"/>
                </a:solidFill>
                <a:latin typeface="Segoe Light" charset="0"/>
              </a:rPr>
              <a:t>Infraestructre</a:t>
            </a:r>
            <a:endParaRPr lang="en-US" sz="1400" dirty="0" smtClean="0">
              <a:solidFill>
                <a:schemeClr val="tx1"/>
              </a:solidFill>
              <a:latin typeface="Segoe Light" charset="0"/>
            </a:endParaRPr>
          </a:p>
        </p:txBody>
      </p:sp>
      <p:sp>
        <p:nvSpPr>
          <p:cNvPr id="12" name="Rounded Rectangle 11"/>
          <p:cNvSpPr/>
          <p:nvPr/>
        </p:nvSpPr>
        <p:spPr bwMode="auto">
          <a:xfrm>
            <a:off x="2672294" y="1150959"/>
            <a:ext cx="3899970" cy="1849414"/>
          </a:xfrm>
          <a:prstGeom prst="roundRect">
            <a:avLst>
              <a:gd name="adj" fmla="val 8796"/>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sz="1400" dirty="0" smtClean="0">
                <a:solidFill>
                  <a:schemeClr val="tx1"/>
                </a:solidFill>
                <a:latin typeface="Segoe Light" charset="0"/>
              </a:rPr>
              <a:t>End user</a:t>
            </a:r>
          </a:p>
        </p:txBody>
      </p:sp>
      <p:sp>
        <p:nvSpPr>
          <p:cNvPr id="13" name="Rounded Rectangle 12"/>
          <p:cNvSpPr/>
          <p:nvPr/>
        </p:nvSpPr>
        <p:spPr bwMode="auto">
          <a:xfrm>
            <a:off x="6877098" y="1150958"/>
            <a:ext cx="1695430" cy="3666021"/>
          </a:xfrm>
          <a:prstGeom prst="roundRect">
            <a:avLst>
              <a:gd name="adj" fmla="val 7496"/>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sz="1400" dirty="0" smtClean="0">
                <a:solidFill>
                  <a:schemeClr val="tx1"/>
                </a:solidFill>
                <a:latin typeface="Segoe Light" charset="0"/>
              </a:rPr>
              <a:t>Services</a:t>
            </a:r>
          </a:p>
        </p:txBody>
      </p:sp>
      <p:grpSp>
        <p:nvGrpSpPr>
          <p:cNvPr id="3" name="Group 89"/>
          <p:cNvGrpSpPr/>
          <p:nvPr/>
        </p:nvGrpSpPr>
        <p:grpSpPr>
          <a:xfrm>
            <a:off x="906115" y="1603602"/>
            <a:ext cx="1522745" cy="610952"/>
            <a:chOff x="873544" y="1801742"/>
            <a:chExt cx="2132733" cy="855690"/>
          </a:xfrm>
        </p:grpSpPr>
        <p:grpSp>
          <p:nvGrpSpPr>
            <p:cNvPr id="4" name="Group 81"/>
            <p:cNvGrpSpPr/>
            <p:nvPr/>
          </p:nvGrpSpPr>
          <p:grpSpPr>
            <a:xfrm>
              <a:off x="2065207" y="1821303"/>
              <a:ext cx="941070" cy="836129"/>
              <a:chOff x="5452412" y="1189394"/>
              <a:chExt cx="941070" cy="836129"/>
            </a:xfrm>
          </p:grpSpPr>
          <p:pic>
            <p:nvPicPr>
              <p:cNvPr id="19" name="Picture 3" descr="\\server2\ftp_root\clients\White_Whale\1-01171_DuncanHuffman\Art\Expression_Studio_Boxshot.png"/>
              <p:cNvPicPr>
                <a:picLocks noChangeAspect="1" noChangeArrowheads="1"/>
              </p:cNvPicPr>
              <p:nvPr/>
            </p:nvPicPr>
            <p:blipFill>
              <a:blip r:embed="rId3" cstate="print"/>
              <a:srcRect/>
              <a:stretch>
                <a:fillRect/>
              </a:stretch>
            </p:blipFill>
            <p:spPr bwMode="auto">
              <a:xfrm>
                <a:off x="5693328" y="1412875"/>
                <a:ext cx="449275" cy="612648"/>
              </a:xfrm>
              <a:prstGeom prst="rect">
                <a:avLst/>
              </a:prstGeom>
              <a:noFill/>
            </p:spPr>
          </p:pic>
          <p:pic>
            <p:nvPicPr>
              <p:cNvPr id="20" name="Picture 3" descr="C:\program Files\Microsoft Resource DVD Artwork\DVD_ART\BoxShots_Logos\Expression\Expression Studio\Expression Studio logo -r.png"/>
              <p:cNvPicPr>
                <a:picLocks noChangeAspect="1" noChangeArrowheads="1"/>
              </p:cNvPicPr>
              <p:nvPr/>
            </p:nvPicPr>
            <p:blipFill>
              <a:blip r:embed="rId4" cstate="print"/>
              <a:srcRect/>
              <a:stretch>
                <a:fillRect/>
              </a:stretch>
            </p:blipFill>
            <p:spPr bwMode="auto">
              <a:xfrm>
                <a:off x="5452412" y="1189394"/>
                <a:ext cx="941070" cy="206094"/>
              </a:xfrm>
              <a:prstGeom prst="rect">
                <a:avLst/>
              </a:prstGeom>
              <a:noFill/>
            </p:spPr>
          </p:pic>
        </p:grpSp>
        <p:grpSp>
          <p:nvGrpSpPr>
            <p:cNvPr id="14" name="Group 86"/>
            <p:cNvGrpSpPr/>
            <p:nvPr/>
          </p:nvGrpSpPr>
          <p:grpSpPr>
            <a:xfrm>
              <a:off x="873544" y="1801742"/>
              <a:ext cx="1028700" cy="855690"/>
              <a:chOff x="2762580" y="1169833"/>
              <a:chExt cx="1028700" cy="855690"/>
            </a:xfrm>
          </p:grpSpPr>
          <p:pic>
            <p:nvPicPr>
              <p:cNvPr id="17" name="Picture 2" descr="C:\program Files\Microsoft Resource DVD Artwork\DVD_ART\BoxShots_Logos\Visual Studio 2005 Professional Edition\Visual Studio 2005 Professional Edition box an.png"/>
              <p:cNvPicPr>
                <a:picLocks noChangeAspect="1" noChangeArrowheads="1"/>
              </p:cNvPicPr>
              <p:nvPr/>
            </p:nvPicPr>
            <p:blipFill>
              <a:blip r:embed="rId5" cstate="print"/>
              <a:srcRect/>
              <a:stretch>
                <a:fillRect/>
              </a:stretch>
            </p:blipFill>
            <p:spPr bwMode="auto">
              <a:xfrm>
                <a:off x="3037964" y="1412875"/>
                <a:ext cx="494203" cy="612648"/>
              </a:xfrm>
              <a:prstGeom prst="rect">
                <a:avLst/>
              </a:prstGeom>
              <a:noFill/>
            </p:spPr>
          </p:pic>
          <p:pic>
            <p:nvPicPr>
              <p:cNvPr id="18" name="Picture 4" descr="C:\program Files\Microsoft Resource DVD Artwork\DVD_ART\BoxShots_Logos\Visual Studio (generic)\Visual Studio logo reverse.png"/>
              <p:cNvPicPr>
                <a:picLocks noChangeAspect="1" noChangeArrowheads="1"/>
              </p:cNvPicPr>
              <p:nvPr/>
            </p:nvPicPr>
            <p:blipFill>
              <a:blip r:embed="rId6" cstate="print"/>
              <a:srcRect l="22754"/>
              <a:stretch>
                <a:fillRect/>
              </a:stretch>
            </p:blipFill>
            <p:spPr bwMode="auto">
              <a:xfrm>
                <a:off x="2762580" y="1169833"/>
                <a:ext cx="1028700" cy="207593"/>
              </a:xfrm>
              <a:prstGeom prst="rect">
                <a:avLst/>
              </a:prstGeom>
              <a:noFill/>
            </p:spPr>
          </p:pic>
        </p:grpSp>
      </p:grpSp>
      <p:pic>
        <p:nvPicPr>
          <p:cNvPr id="21" name="Picture 6"/>
          <p:cNvPicPr>
            <a:picLocks noChangeAspect="1" noChangeArrowheads="1"/>
          </p:cNvPicPr>
          <p:nvPr/>
        </p:nvPicPr>
        <p:blipFill>
          <a:blip r:embed="rId7" cstate="print"/>
          <a:srcRect l="13271" t="27825" r="15824" b="13914"/>
          <a:stretch>
            <a:fillRect/>
          </a:stretch>
        </p:blipFill>
        <p:spPr bwMode="auto">
          <a:xfrm>
            <a:off x="1223874" y="4708743"/>
            <a:ext cx="348882" cy="133209"/>
          </a:xfrm>
          <a:prstGeom prst="rect">
            <a:avLst/>
          </a:prstGeom>
          <a:noFill/>
          <a:ln w="9525">
            <a:noFill/>
            <a:miter lim="800000"/>
            <a:headEnd/>
            <a:tailEnd/>
          </a:ln>
          <a:effectLst/>
        </p:spPr>
      </p:pic>
      <p:pic>
        <p:nvPicPr>
          <p:cNvPr id="22" name="Picture 3" descr="C:\Program Files\Microsoft Resource DVD Artwork\DVD_ART\BoxShots_Logos\Silverlight\Silverlight h c reverse.png"/>
          <p:cNvPicPr>
            <a:picLocks noChangeAspect="1" noChangeArrowheads="1"/>
          </p:cNvPicPr>
          <p:nvPr/>
        </p:nvPicPr>
        <p:blipFill>
          <a:blip r:embed="rId8" cstate="print"/>
          <a:srcRect l="36265" t="33596"/>
          <a:stretch>
            <a:fillRect/>
          </a:stretch>
        </p:blipFill>
        <p:spPr bwMode="auto">
          <a:xfrm>
            <a:off x="1663036" y="4229449"/>
            <a:ext cx="513971" cy="174036"/>
          </a:xfrm>
          <a:prstGeom prst="rect">
            <a:avLst/>
          </a:prstGeom>
          <a:noFill/>
        </p:spPr>
      </p:pic>
      <p:pic>
        <p:nvPicPr>
          <p:cNvPr id="23" name="Picture 4" descr="C:\Program Files\Microsoft Resource DVD Artwork\DVD_ART\Artwork_Imagery\HARDWARE_IMAGERY\Illustration - Misc Hardware\Windows Vista Illustration Icons\Application.png"/>
          <p:cNvPicPr>
            <a:picLocks noChangeAspect="1" noChangeArrowheads="1"/>
          </p:cNvPicPr>
          <p:nvPr/>
        </p:nvPicPr>
        <p:blipFill>
          <a:blip r:embed="rId9" cstate="print"/>
          <a:srcRect/>
          <a:stretch>
            <a:fillRect/>
          </a:stretch>
        </p:blipFill>
        <p:spPr bwMode="auto">
          <a:xfrm>
            <a:off x="1043217" y="3889218"/>
            <a:ext cx="351166" cy="351165"/>
          </a:xfrm>
          <a:prstGeom prst="rect">
            <a:avLst/>
          </a:prstGeom>
          <a:noFill/>
          <a:effectLst>
            <a:outerShdw blurRad="25400" dist="25400" dir="2700000" algn="ctr" rotWithShape="0">
              <a:srgbClr val="000000">
                <a:alpha val="40000"/>
              </a:srgbClr>
            </a:outerShdw>
          </a:effectLst>
        </p:spPr>
      </p:pic>
      <p:pic>
        <p:nvPicPr>
          <p:cNvPr id="24" name="Picture 2" descr="C:\Program Files\Microsoft Resource DVD Artwork\DVD_ART\BoxShots_Logos\ASP.net\ASP.net logo reverse.png"/>
          <p:cNvPicPr>
            <a:picLocks noChangeAspect="1" noChangeArrowheads="1"/>
          </p:cNvPicPr>
          <p:nvPr/>
        </p:nvPicPr>
        <p:blipFill>
          <a:blip r:embed="rId10" cstate="print"/>
          <a:srcRect/>
          <a:stretch>
            <a:fillRect/>
          </a:stretch>
        </p:blipFill>
        <p:spPr bwMode="auto">
          <a:xfrm>
            <a:off x="938559" y="4260879"/>
            <a:ext cx="388901" cy="137174"/>
          </a:xfrm>
          <a:prstGeom prst="rect">
            <a:avLst/>
          </a:prstGeom>
          <a:noFill/>
        </p:spPr>
      </p:pic>
      <p:pic>
        <p:nvPicPr>
          <p:cNvPr id="25" name="Picture 3"/>
          <p:cNvPicPr>
            <a:picLocks noChangeAspect="1" noChangeArrowheads="1"/>
          </p:cNvPicPr>
          <p:nvPr/>
        </p:nvPicPr>
        <p:blipFill>
          <a:blip r:embed="rId11" cstate="print"/>
          <a:srcRect/>
          <a:stretch>
            <a:fillRect/>
          </a:stretch>
        </p:blipFill>
        <p:spPr bwMode="auto">
          <a:xfrm>
            <a:off x="1891217" y="3857628"/>
            <a:ext cx="406656" cy="397298"/>
          </a:xfrm>
          <a:prstGeom prst="rect">
            <a:avLst/>
          </a:prstGeom>
          <a:noFill/>
          <a:ln w="9525">
            <a:noFill/>
            <a:miter lim="800000"/>
            <a:headEnd/>
            <a:tailEnd/>
          </a:ln>
          <a:effectLst/>
        </p:spPr>
      </p:pic>
      <p:pic>
        <p:nvPicPr>
          <p:cNvPr id="26" name="Picture 25" descr="Triangle_Icon.png"/>
          <p:cNvPicPr>
            <a:picLocks noChangeAspect="1"/>
          </p:cNvPicPr>
          <p:nvPr/>
        </p:nvPicPr>
        <p:blipFill>
          <a:blip r:embed="rId12" cstate="print"/>
          <a:stretch>
            <a:fillRect/>
          </a:stretch>
        </p:blipFill>
        <p:spPr>
          <a:xfrm>
            <a:off x="7526854" y="3444059"/>
            <a:ext cx="377398" cy="438912"/>
          </a:xfrm>
          <a:prstGeom prst="rect">
            <a:avLst/>
          </a:prstGeom>
          <a:effectLst>
            <a:outerShdw blurRad="101600" dist="76200" dir="2700000" algn="ctr" rotWithShape="0">
              <a:srgbClr val="000000">
                <a:alpha val="40000"/>
              </a:srgbClr>
            </a:outerShdw>
          </a:effectLst>
        </p:spPr>
      </p:pic>
      <p:pic>
        <p:nvPicPr>
          <p:cNvPr id="27" name="Picture 14"/>
          <p:cNvPicPr>
            <a:picLocks noChangeAspect="1" noChangeArrowheads="1"/>
          </p:cNvPicPr>
          <p:nvPr/>
        </p:nvPicPr>
        <p:blipFill>
          <a:blip r:embed="rId13" cstate="print"/>
          <a:srcRect/>
          <a:stretch>
            <a:fillRect/>
          </a:stretch>
        </p:blipFill>
        <p:spPr bwMode="auto">
          <a:xfrm>
            <a:off x="6892953" y="2985466"/>
            <a:ext cx="1640576" cy="347502"/>
          </a:xfrm>
          <a:prstGeom prst="rect">
            <a:avLst/>
          </a:prstGeom>
          <a:noFill/>
          <a:ln w="9525">
            <a:noFill/>
            <a:miter lim="800000"/>
            <a:headEnd/>
            <a:tailEnd/>
          </a:ln>
          <a:effectLst/>
        </p:spPr>
      </p:pic>
      <p:pic>
        <p:nvPicPr>
          <p:cNvPr id="28" name="Picture 9"/>
          <p:cNvPicPr>
            <a:picLocks noChangeAspect="1" noChangeArrowheads="1"/>
          </p:cNvPicPr>
          <p:nvPr/>
        </p:nvPicPr>
        <p:blipFill>
          <a:blip r:embed="rId14" cstate="print"/>
          <a:srcRect l="6427" t="16720" r="1702" b="8725"/>
          <a:stretch>
            <a:fillRect/>
          </a:stretch>
        </p:blipFill>
        <p:spPr bwMode="auto">
          <a:xfrm>
            <a:off x="7197753" y="2147266"/>
            <a:ext cx="914400" cy="255881"/>
          </a:xfrm>
          <a:prstGeom prst="rect">
            <a:avLst/>
          </a:prstGeom>
          <a:noFill/>
          <a:ln w="9525">
            <a:noFill/>
            <a:miter lim="800000"/>
            <a:headEnd/>
            <a:tailEnd/>
          </a:ln>
          <a:effectLst/>
        </p:spPr>
      </p:pic>
      <p:pic>
        <p:nvPicPr>
          <p:cNvPr id="29" name="Picture 28" descr="Triangle_Icon.png"/>
          <p:cNvPicPr>
            <a:picLocks noChangeAspect="1"/>
          </p:cNvPicPr>
          <p:nvPr/>
        </p:nvPicPr>
        <p:blipFill>
          <a:blip r:embed="rId12" cstate="print"/>
          <a:stretch>
            <a:fillRect/>
          </a:stretch>
        </p:blipFill>
        <p:spPr>
          <a:xfrm>
            <a:off x="7526854" y="2561089"/>
            <a:ext cx="377398" cy="438912"/>
          </a:xfrm>
          <a:prstGeom prst="rect">
            <a:avLst/>
          </a:prstGeom>
          <a:effectLst>
            <a:outerShdw blurRad="101600" dist="76200" dir="2700000" algn="ctr" rotWithShape="0">
              <a:srgbClr val="000000">
                <a:alpha val="40000"/>
              </a:srgbClr>
            </a:outerShdw>
          </a:effectLst>
        </p:spPr>
      </p:pic>
      <p:pic>
        <p:nvPicPr>
          <p:cNvPr id="30" name="Picture 5" descr="C:\Program Files\Microsoft Resource DVD Artwork\DVD_ART\BoxShots_Logos\adCenter\MS adCenter logo white.png"/>
          <p:cNvPicPr>
            <a:picLocks noChangeAspect="1" noChangeArrowheads="1"/>
          </p:cNvPicPr>
          <p:nvPr/>
        </p:nvPicPr>
        <p:blipFill>
          <a:blip r:embed="rId15" cstate="print"/>
          <a:srcRect/>
          <a:stretch>
            <a:fillRect/>
          </a:stretch>
        </p:blipFill>
        <p:spPr bwMode="auto">
          <a:xfrm>
            <a:off x="7273953" y="3899866"/>
            <a:ext cx="914400" cy="100638"/>
          </a:xfrm>
          <a:prstGeom prst="rect">
            <a:avLst/>
          </a:prstGeom>
          <a:noFill/>
        </p:spPr>
      </p:pic>
      <p:pic>
        <p:nvPicPr>
          <p:cNvPr id="31" name="Picture 30" descr="Triangle_Icon.png"/>
          <p:cNvPicPr>
            <a:picLocks noChangeAspect="1"/>
          </p:cNvPicPr>
          <p:nvPr/>
        </p:nvPicPr>
        <p:blipFill>
          <a:blip r:embed="rId12" cstate="print"/>
          <a:stretch>
            <a:fillRect/>
          </a:stretch>
        </p:blipFill>
        <p:spPr>
          <a:xfrm>
            <a:off x="7526854" y="1678118"/>
            <a:ext cx="377398" cy="438912"/>
          </a:xfrm>
          <a:prstGeom prst="rect">
            <a:avLst/>
          </a:prstGeom>
          <a:effectLst>
            <a:outerShdw blurRad="101600" dist="76200" dir="2700000" algn="ctr" rotWithShape="0">
              <a:srgbClr val="000000">
                <a:alpha val="40000"/>
              </a:srgbClr>
            </a:outerShdw>
          </a:effectLst>
        </p:spPr>
      </p:pic>
      <p:sp>
        <p:nvSpPr>
          <p:cNvPr id="32" name="TextBox 31"/>
          <p:cNvSpPr txBox="1"/>
          <p:nvPr/>
        </p:nvSpPr>
        <p:spPr>
          <a:xfrm>
            <a:off x="3181189" y="5424983"/>
            <a:ext cx="234038" cy="124650"/>
          </a:xfrm>
          <a:prstGeom prst="rect">
            <a:avLst/>
          </a:prstGeom>
          <a:noFill/>
        </p:spPr>
        <p:txBody>
          <a:bodyPr wrap="none" lIns="0" tIns="0" rIns="0" bIns="0" rtlCol="0">
            <a:spAutoFit/>
          </a:bodyPr>
          <a:lstStyle/>
          <a:p>
            <a:pPr>
              <a:lnSpc>
                <a:spcPct val="90000"/>
              </a:lnSpc>
            </a:pPr>
            <a:r>
              <a:rPr lang="en-US" sz="900" dirty="0" smtClean="0"/>
              <a:t>Data</a:t>
            </a:r>
          </a:p>
        </p:txBody>
      </p:sp>
      <p:pic>
        <p:nvPicPr>
          <p:cNvPr id="33" name="Picture 5" descr="\\server2\ftp_root\clients\white_Whale\1-01171_DuncanHuffman\Art\Database_Server.png"/>
          <p:cNvPicPr>
            <a:picLocks noChangeAspect="1" noChangeArrowheads="1"/>
          </p:cNvPicPr>
          <p:nvPr/>
        </p:nvPicPr>
        <p:blipFill>
          <a:blip r:embed="rId16" cstate="print"/>
          <a:srcRect/>
          <a:stretch>
            <a:fillRect/>
          </a:stretch>
        </p:blipFill>
        <p:spPr bwMode="auto">
          <a:xfrm>
            <a:off x="3353526" y="4971617"/>
            <a:ext cx="404647" cy="438912"/>
          </a:xfrm>
          <a:prstGeom prst="rect">
            <a:avLst/>
          </a:prstGeom>
          <a:noFill/>
        </p:spPr>
      </p:pic>
      <p:pic>
        <p:nvPicPr>
          <p:cNvPr id="34" name="Picture 4" descr="C:\Program Files\Microsoft Resource DVD Artwork\DVD_ART\BoxShots_Logos\SQL Server - (generic)\sql server generic logo rev.png"/>
          <p:cNvPicPr>
            <a:picLocks noChangeAspect="1" noChangeArrowheads="1"/>
          </p:cNvPicPr>
          <p:nvPr/>
        </p:nvPicPr>
        <p:blipFill>
          <a:blip r:embed="rId17" cstate="print"/>
          <a:srcRect/>
          <a:stretch>
            <a:fillRect/>
          </a:stretch>
        </p:blipFill>
        <p:spPr bwMode="auto">
          <a:xfrm>
            <a:off x="3172993" y="5570262"/>
            <a:ext cx="656980" cy="189049"/>
          </a:xfrm>
          <a:prstGeom prst="rect">
            <a:avLst/>
          </a:prstGeom>
          <a:noFill/>
        </p:spPr>
      </p:pic>
      <p:pic>
        <p:nvPicPr>
          <p:cNvPr id="35" name="Picture 34" descr="Commerce_Server.png"/>
          <p:cNvPicPr>
            <a:picLocks noChangeAspect="1"/>
          </p:cNvPicPr>
          <p:nvPr/>
        </p:nvPicPr>
        <p:blipFill>
          <a:blip r:embed="rId18" cstate="print"/>
          <a:stretch>
            <a:fillRect/>
          </a:stretch>
        </p:blipFill>
        <p:spPr>
          <a:xfrm>
            <a:off x="5500208" y="4960958"/>
            <a:ext cx="416000" cy="498540"/>
          </a:xfrm>
          <a:prstGeom prst="rect">
            <a:avLst/>
          </a:prstGeom>
        </p:spPr>
      </p:pic>
      <p:pic>
        <p:nvPicPr>
          <p:cNvPr id="36" name="Picture 4" descr="C:\Program Files\Microsoft Resource DVD Artwork\DVD_ART\BoxShots_Logos\Commerce Server\Commerce Server logo r.png"/>
          <p:cNvPicPr>
            <a:picLocks noChangeAspect="1" noChangeArrowheads="1"/>
          </p:cNvPicPr>
          <p:nvPr/>
        </p:nvPicPr>
        <p:blipFill>
          <a:blip r:embed="rId19" cstate="print"/>
          <a:srcRect/>
          <a:stretch>
            <a:fillRect/>
          </a:stretch>
        </p:blipFill>
        <p:spPr bwMode="auto">
          <a:xfrm>
            <a:off x="5179854" y="5592932"/>
            <a:ext cx="914400" cy="143708"/>
          </a:xfrm>
          <a:prstGeom prst="rect">
            <a:avLst/>
          </a:prstGeom>
          <a:noFill/>
        </p:spPr>
      </p:pic>
      <p:sp>
        <p:nvSpPr>
          <p:cNvPr id="37" name="TextBox 36"/>
          <p:cNvSpPr txBox="1"/>
          <p:nvPr/>
        </p:nvSpPr>
        <p:spPr>
          <a:xfrm>
            <a:off x="4087688" y="5424983"/>
            <a:ext cx="564257" cy="124650"/>
          </a:xfrm>
          <a:prstGeom prst="rect">
            <a:avLst/>
          </a:prstGeom>
          <a:noFill/>
        </p:spPr>
        <p:txBody>
          <a:bodyPr wrap="none" lIns="0" tIns="0" rIns="0" bIns="0" rtlCol="0">
            <a:spAutoFit/>
          </a:bodyPr>
          <a:lstStyle/>
          <a:p>
            <a:pPr>
              <a:lnSpc>
                <a:spcPct val="90000"/>
              </a:lnSpc>
            </a:pPr>
            <a:r>
              <a:rPr lang="en-US" sz="900" dirty="0" smtClean="0"/>
              <a:t>Web server</a:t>
            </a:r>
          </a:p>
        </p:txBody>
      </p:sp>
      <p:pic>
        <p:nvPicPr>
          <p:cNvPr id="38" name="Picture 6" descr="\\server2\ftp_root\clients\white_Whale\1-01171_DuncanHuffman\Art\IE_Server.png"/>
          <p:cNvPicPr>
            <a:picLocks noChangeAspect="1" noChangeArrowheads="1"/>
          </p:cNvPicPr>
          <p:nvPr/>
        </p:nvPicPr>
        <p:blipFill>
          <a:blip r:embed="rId20" cstate="print"/>
          <a:stretch>
            <a:fillRect/>
          </a:stretch>
        </p:blipFill>
        <p:spPr bwMode="auto">
          <a:xfrm>
            <a:off x="4378183" y="4966349"/>
            <a:ext cx="367151" cy="438912"/>
          </a:xfrm>
          <a:prstGeom prst="rect">
            <a:avLst/>
          </a:prstGeom>
          <a:noFill/>
        </p:spPr>
      </p:pic>
      <p:pic>
        <p:nvPicPr>
          <p:cNvPr id="39" name="Picture 8" descr="\\server2\ftp_root\clients\White_Whale\1-01171_DuncanHuffman\Art\Windows_Server_IIS.png"/>
          <p:cNvPicPr>
            <a:picLocks noChangeAspect="1" noChangeArrowheads="1"/>
          </p:cNvPicPr>
          <p:nvPr/>
        </p:nvPicPr>
        <p:blipFill>
          <a:blip r:embed="rId21" cstate="print"/>
          <a:srcRect l="18628"/>
          <a:stretch>
            <a:fillRect/>
          </a:stretch>
        </p:blipFill>
        <p:spPr bwMode="auto">
          <a:xfrm>
            <a:off x="4073837" y="5570151"/>
            <a:ext cx="914400" cy="189271"/>
          </a:xfrm>
          <a:prstGeom prst="rect">
            <a:avLst/>
          </a:prstGeom>
          <a:noFill/>
        </p:spPr>
      </p:pic>
      <p:pic>
        <p:nvPicPr>
          <p:cNvPr id="40" name="Picture 2" descr="C:\Program Files\Microsoft Resource DVD Artwork\DVD_ART\BoxShots_Logos\ASP.net\ASP.net logo reverse.png"/>
          <p:cNvPicPr>
            <a:picLocks noChangeAspect="1" noChangeArrowheads="1"/>
          </p:cNvPicPr>
          <p:nvPr/>
        </p:nvPicPr>
        <p:blipFill>
          <a:blip r:embed="rId22" cstate="print"/>
          <a:srcRect/>
          <a:stretch>
            <a:fillRect/>
          </a:stretch>
        </p:blipFill>
        <p:spPr bwMode="auto">
          <a:xfrm>
            <a:off x="4089818" y="5750198"/>
            <a:ext cx="410769" cy="144887"/>
          </a:xfrm>
          <a:prstGeom prst="rect">
            <a:avLst/>
          </a:prstGeom>
          <a:noFill/>
        </p:spPr>
      </p:pic>
      <p:sp>
        <p:nvSpPr>
          <p:cNvPr id="41" name="TextBox 40"/>
          <p:cNvSpPr txBox="1"/>
          <p:nvPr/>
        </p:nvSpPr>
        <p:spPr>
          <a:xfrm>
            <a:off x="5368953" y="5424983"/>
            <a:ext cx="617157" cy="124650"/>
          </a:xfrm>
          <a:prstGeom prst="rect">
            <a:avLst/>
          </a:prstGeom>
          <a:noFill/>
        </p:spPr>
        <p:txBody>
          <a:bodyPr wrap="none" lIns="0" tIns="0" rIns="0" bIns="0" rtlCol="0">
            <a:spAutoFit/>
          </a:bodyPr>
          <a:lstStyle/>
          <a:p>
            <a:pPr>
              <a:lnSpc>
                <a:spcPct val="90000"/>
              </a:lnSpc>
            </a:pPr>
            <a:r>
              <a:rPr lang="en-US" sz="900" dirty="0" smtClean="0"/>
              <a:t>Applications</a:t>
            </a:r>
          </a:p>
        </p:txBody>
      </p:sp>
      <p:pic>
        <p:nvPicPr>
          <p:cNvPr id="42" name="Picture 2" descr="\\server2\ftp_root\clients\white_whale\1-01171_DuncanHuffman\Art\Monitor_Only.png"/>
          <p:cNvPicPr>
            <a:picLocks noChangeAspect="1" noChangeArrowheads="1"/>
          </p:cNvPicPr>
          <p:nvPr/>
        </p:nvPicPr>
        <p:blipFill>
          <a:blip r:embed="rId23" cstate="print"/>
          <a:srcRect/>
          <a:stretch>
            <a:fillRect/>
          </a:stretch>
        </p:blipFill>
        <p:spPr bwMode="auto">
          <a:xfrm>
            <a:off x="3236319" y="1571612"/>
            <a:ext cx="427772" cy="438912"/>
          </a:xfrm>
          <a:prstGeom prst="rect">
            <a:avLst/>
          </a:prstGeom>
          <a:noFill/>
        </p:spPr>
      </p:pic>
      <p:pic>
        <p:nvPicPr>
          <p:cNvPr id="43" name="Picture 3" descr="C:\Program Files\Microsoft Resource DVD Artwork\DVD_ART\Artwork_Imagery\HARDWARE_IMAGERY\Illustration - Misc Hardware\Windows Vista Illustration Icons\Pocket PC.png"/>
          <p:cNvPicPr>
            <a:picLocks noChangeAspect="1" noChangeArrowheads="1"/>
          </p:cNvPicPr>
          <p:nvPr/>
        </p:nvPicPr>
        <p:blipFill>
          <a:blip r:embed="rId24" cstate="print"/>
          <a:srcRect/>
          <a:stretch>
            <a:fillRect/>
          </a:stretch>
        </p:blipFill>
        <p:spPr bwMode="auto">
          <a:xfrm>
            <a:off x="5792859" y="1571612"/>
            <a:ext cx="350777" cy="438912"/>
          </a:xfrm>
          <a:prstGeom prst="rect">
            <a:avLst/>
          </a:prstGeom>
          <a:noFill/>
        </p:spPr>
      </p:pic>
      <p:pic>
        <p:nvPicPr>
          <p:cNvPr id="44" name="Picture 4" descr="C:\Program Files\Microsoft Resource DVD Artwork\DVD_ART\Artwork_Imagery\HARDWARE_IMAGERY\Illustration - Misc Hardware\Windows Vista Illustration Icons\Computer.png"/>
          <p:cNvPicPr>
            <a:picLocks noChangeAspect="1" noChangeArrowheads="1"/>
          </p:cNvPicPr>
          <p:nvPr/>
        </p:nvPicPr>
        <p:blipFill>
          <a:blip r:embed="rId25" cstate="print"/>
          <a:srcRect t="18850"/>
          <a:stretch>
            <a:fillRect/>
          </a:stretch>
        </p:blipFill>
        <p:spPr bwMode="auto">
          <a:xfrm>
            <a:off x="4459766" y="1622574"/>
            <a:ext cx="540862" cy="438912"/>
          </a:xfrm>
          <a:prstGeom prst="rect">
            <a:avLst/>
          </a:prstGeom>
          <a:noFill/>
        </p:spPr>
      </p:pic>
      <p:sp>
        <p:nvSpPr>
          <p:cNvPr id="45" name="TextBox 44"/>
          <p:cNvSpPr txBox="1"/>
          <p:nvPr/>
        </p:nvSpPr>
        <p:spPr>
          <a:xfrm>
            <a:off x="2868640" y="2048817"/>
            <a:ext cx="1155700" cy="667875"/>
          </a:xfrm>
          <a:prstGeom prst="rect">
            <a:avLst/>
          </a:prstGeom>
          <a:noFill/>
        </p:spPr>
        <p:txBody>
          <a:bodyPr wrap="square" rtlCol="0">
            <a:spAutoFit/>
          </a:bodyPr>
          <a:lstStyle/>
          <a:p>
            <a:pPr algn="ctr">
              <a:lnSpc>
                <a:spcPct val="90000"/>
              </a:lnSpc>
              <a:spcBef>
                <a:spcPts val="200"/>
              </a:spcBef>
            </a:pPr>
            <a:r>
              <a:rPr lang="en-US" sz="900" dirty="0" smtClean="0">
                <a:effectLst>
                  <a:outerShdw blurRad="38100" dist="38100" dir="2700000" algn="tl">
                    <a:srgbClr val="000000">
                      <a:alpha val="43137"/>
                    </a:srgbClr>
                  </a:outerShdw>
                </a:effectLst>
              </a:rPr>
              <a:t>Browser</a:t>
            </a:r>
          </a:p>
          <a:p>
            <a:pPr algn="ctr">
              <a:lnSpc>
                <a:spcPct val="90000"/>
              </a:lnSpc>
              <a:spcBef>
                <a:spcPts val="200"/>
              </a:spcBef>
            </a:pPr>
            <a:r>
              <a:rPr lang="en-US" sz="900" dirty="0" smtClean="0">
                <a:effectLst>
                  <a:outerShdw blurRad="38100" dist="38100" dir="2700000" algn="tl">
                    <a:srgbClr val="000000">
                      <a:alpha val="43137"/>
                    </a:srgbClr>
                  </a:outerShdw>
                </a:effectLst>
              </a:rPr>
              <a:t>Silverlight</a:t>
            </a:r>
          </a:p>
          <a:p>
            <a:pPr algn="ctr">
              <a:lnSpc>
                <a:spcPct val="90000"/>
              </a:lnSpc>
              <a:spcBef>
                <a:spcPts val="200"/>
              </a:spcBef>
            </a:pPr>
            <a:r>
              <a:rPr lang="en-US" sz="900" dirty="0" smtClean="0">
                <a:effectLst>
                  <a:outerShdw blurRad="38100" dist="38100" dir="2700000" algn="tl">
                    <a:srgbClr val="000000">
                      <a:alpha val="43137"/>
                    </a:srgbClr>
                  </a:outerShdw>
                </a:effectLst>
              </a:rPr>
              <a:t>ASP.NET </a:t>
            </a:r>
          </a:p>
          <a:p>
            <a:pPr algn="ctr">
              <a:lnSpc>
                <a:spcPct val="90000"/>
              </a:lnSpc>
              <a:spcBef>
                <a:spcPts val="200"/>
              </a:spcBef>
            </a:pPr>
            <a:r>
              <a:rPr lang="en-US" sz="900" dirty="0" smtClean="0">
                <a:effectLst>
                  <a:outerShdw blurRad="38100" dist="38100" dir="2700000" algn="tl">
                    <a:srgbClr val="000000">
                      <a:alpha val="43137"/>
                    </a:srgbClr>
                  </a:outerShdw>
                </a:effectLst>
              </a:rPr>
              <a:t>AJAX</a:t>
            </a:r>
            <a:endParaRPr lang="en-US" sz="900" dirty="0">
              <a:effectLst>
                <a:outerShdw blurRad="38100" dist="38100" dir="2700000" algn="tl">
                  <a:srgbClr val="000000">
                    <a:alpha val="43137"/>
                  </a:srgbClr>
                </a:outerShdw>
              </a:effectLst>
            </a:endParaRPr>
          </a:p>
        </p:txBody>
      </p:sp>
      <p:sp>
        <p:nvSpPr>
          <p:cNvPr id="46" name="TextBox 45"/>
          <p:cNvSpPr txBox="1"/>
          <p:nvPr/>
        </p:nvSpPr>
        <p:spPr>
          <a:xfrm>
            <a:off x="4062440" y="2048817"/>
            <a:ext cx="1422400" cy="367280"/>
          </a:xfrm>
          <a:prstGeom prst="rect">
            <a:avLst/>
          </a:prstGeom>
          <a:noFill/>
        </p:spPr>
        <p:txBody>
          <a:bodyPr wrap="square" rtlCol="0">
            <a:spAutoFit/>
          </a:bodyPr>
          <a:lstStyle/>
          <a:p>
            <a:pPr algn="ctr">
              <a:lnSpc>
                <a:spcPct val="90000"/>
              </a:lnSpc>
              <a:spcBef>
                <a:spcPts val="200"/>
              </a:spcBef>
            </a:pPr>
            <a:r>
              <a:rPr lang="en-US" sz="900" dirty="0" smtClean="0">
                <a:effectLst>
                  <a:outerShdw blurRad="38100" dist="38100" dir="2700000" algn="tl">
                    <a:srgbClr val="000000">
                      <a:alpha val="43137"/>
                    </a:srgbClr>
                  </a:outerShdw>
                </a:effectLst>
              </a:rPr>
              <a:t>Windows</a:t>
            </a:r>
          </a:p>
          <a:p>
            <a:pPr algn="ctr">
              <a:lnSpc>
                <a:spcPct val="90000"/>
              </a:lnSpc>
              <a:spcBef>
                <a:spcPts val="200"/>
              </a:spcBef>
            </a:pPr>
            <a:r>
              <a:rPr lang="en-US" sz="900" dirty="0" smtClean="0">
                <a:effectLst>
                  <a:outerShdw blurRad="38100" dist="38100" dir="2700000" algn="tl">
                    <a:srgbClr val="000000">
                      <a:alpha val="43137"/>
                    </a:srgbClr>
                  </a:outerShdw>
                </a:effectLst>
              </a:rPr>
              <a:t>WPF</a:t>
            </a:r>
          </a:p>
        </p:txBody>
      </p:sp>
      <p:sp>
        <p:nvSpPr>
          <p:cNvPr id="47" name="TextBox 46"/>
          <p:cNvSpPr txBox="1"/>
          <p:nvPr/>
        </p:nvSpPr>
        <p:spPr>
          <a:xfrm>
            <a:off x="5429256" y="2048817"/>
            <a:ext cx="1015986" cy="491930"/>
          </a:xfrm>
          <a:prstGeom prst="rect">
            <a:avLst/>
          </a:prstGeom>
          <a:noFill/>
        </p:spPr>
        <p:txBody>
          <a:bodyPr wrap="square" rtlCol="0">
            <a:spAutoFit/>
          </a:bodyPr>
          <a:lstStyle/>
          <a:p>
            <a:pPr algn="ctr">
              <a:lnSpc>
                <a:spcPct val="90000"/>
              </a:lnSpc>
              <a:spcBef>
                <a:spcPts val="200"/>
              </a:spcBef>
            </a:pPr>
            <a:r>
              <a:rPr lang="en-US" sz="900" dirty="0" smtClean="0">
                <a:effectLst>
                  <a:outerShdw blurRad="38100" dist="38100" dir="2700000" algn="tl">
                    <a:srgbClr val="000000">
                      <a:alpha val="43137"/>
                    </a:srgbClr>
                  </a:outerShdw>
                </a:effectLst>
              </a:rPr>
              <a:t>Mobile</a:t>
            </a:r>
          </a:p>
          <a:p>
            <a:pPr algn="ctr">
              <a:lnSpc>
                <a:spcPct val="90000"/>
              </a:lnSpc>
              <a:spcBef>
                <a:spcPts val="200"/>
              </a:spcBef>
            </a:pPr>
            <a:r>
              <a:rPr lang="en-US" sz="900" dirty="0" smtClean="0">
                <a:effectLst>
                  <a:outerShdw blurRad="38100" dist="38100" dir="2700000" algn="tl">
                    <a:srgbClr val="000000">
                      <a:alpha val="43137"/>
                    </a:srgbClr>
                  </a:outerShdw>
                </a:effectLst>
              </a:rPr>
              <a:t>.NET Compact Framework</a:t>
            </a:r>
          </a:p>
        </p:txBody>
      </p:sp>
      <p:sp>
        <p:nvSpPr>
          <p:cNvPr id="48" name="TextBox 47"/>
          <p:cNvSpPr txBox="1"/>
          <p:nvPr/>
        </p:nvSpPr>
        <p:spPr>
          <a:xfrm>
            <a:off x="1028933" y="2525097"/>
            <a:ext cx="1215820" cy="332399"/>
          </a:xfrm>
          <a:prstGeom prst="rect">
            <a:avLst/>
          </a:prstGeom>
          <a:noFill/>
        </p:spPr>
        <p:txBody>
          <a:bodyPr wrap="square" lIns="0" tIns="0" rIns="0" bIns="0" rtlCol="0">
            <a:spAutoFit/>
          </a:bodyPr>
          <a:lstStyle/>
          <a:p>
            <a:pPr algn="ctr">
              <a:lnSpc>
                <a:spcPct val="90000"/>
              </a:lnSpc>
            </a:pPr>
            <a:r>
              <a:rPr lang="en-US" sz="1200" dirty="0" smtClean="0">
                <a:effectLst>
                  <a:outerShdw blurRad="38100" dist="38100" dir="2700000" algn="tl">
                    <a:srgbClr val="000000">
                      <a:alpha val="43137"/>
                    </a:srgbClr>
                  </a:outerShdw>
                </a:effectLst>
              </a:rPr>
              <a:t>UX – Dev </a:t>
            </a:r>
            <a:br>
              <a:rPr lang="en-US" sz="1200" dirty="0" smtClean="0">
                <a:effectLst>
                  <a:outerShdw blurRad="38100" dist="38100" dir="2700000" algn="tl">
                    <a:srgbClr val="000000">
                      <a:alpha val="43137"/>
                    </a:srgbClr>
                  </a:outerShdw>
                </a:effectLst>
              </a:rPr>
            </a:br>
            <a:r>
              <a:rPr lang="en-US" sz="1200" dirty="0" smtClean="0">
                <a:effectLst>
                  <a:outerShdw blurRad="38100" dist="38100" dir="2700000" algn="tl">
                    <a:srgbClr val="000000">
                      <a:alpha val="43137"/>
                    </a:srgbClr>
                  </a:outerShdw>
                </a:effectLst>
              </a:rPr>
              <a:t>Collaboration</a:t>
            </a:r>
            <a:endParaRPr lang="en-US" sz="1200" dirty="0">
              <a:effectLst>
                <a:outerShdw blurRad="38100" dist="38100" dir="2700000" algn="tl">
                  <a:srgbClr val="000000">
                    <a:alpha val="43137"/>
                  </a:srgbClr>
                </a:outerShdw>
              </a:effectLst>
            </a:endParaRPr>
          </a:p>
        </p:txBody>
      </p:sp>
      <p:sp>
        <p:nvSpPr>
          <p:cNvPr id="49" name="TextBox 48"/>
          <p:cNvSpPr txBox="1"/>
          <p:nvPr/>
        </p:nvSpPr>
        <p:spPr>
          <a:xfrm>
            <a:off x="949353" y="5048751"/>
            <a:ext cx="1373773" cy="166199"/>
          </a:xfrm>
          <a:prstGeom prst="rect">
            <a:avLst/>
          </a:prstGeom>
          <a:noFill/>
        </p:spPr>
        <p:txBody>
          <a:bodyPr wrap="none" lIns="0" tIns="0" rIns="0" bIns="0" rtlCol="0">
            <a:spAutoFit/>
          </a:bodyPr>
          <a:lstStyle/>
          <a:p>
            <a:pPr algn="ctr">
              <a:lnSpc>
                <a:spcPct val="90000"/>
              </a:lnSpc>
            </a:pPr>
            <a:r>
              <a:rPr lang="en-US" sz="1200" dirty="0" smtClean="0">
                <a:effectLst>
                  <a:outerShdw blurRad="38100" dist="38100" dir="2700000" algn="tl">
                    <a:srgbClr val="000000">
                      <a:alpha val="43137"/>
                    </a:srgbClr>
                  </a:outerShdw>
                </a:effectLst>
              </a:rPr>
              <a:t>Building experiences</a:t>
            </a:r>
            <a:endParaRPr lang="en-US" sz="1200" dirty="0">
              <a:effectLst>
                <a:outerShdw blurRad="38100" dist="38100" dir="2700000" algn="tl">
                  <a:srgbClr val="000000">
                    <a:alpha val="43137"/>
                  </a:srgbClr>
                </a:outerShdw>
              </a:effectLst>
            </a:endParaRPr>
          </a:p>
        </p:txBody>
      </p:sp>
      <p:sp>
        <p:nvSpPr>
          <p:cNvPr id="50" name="TextBox 49"/>
          <p:cNvSpPr txBox="1"/>
          <p:nvPr/>
        </p:nvSpPr>
        <p:spPr>
          <a:xfrm>
            <a:off x="4025637" y="2714620"/>
            <a:ext cx="1360949" cy="166199"/>
          </a:xfrm>
          <a:prstGeom prst="rect">
            <a:avLst/>
          </a:prstGeom>
          <a:noFill/>
        </p:spPr>
        <p:txBody>
          <a:bodyPr wrap="none" lIns="0" tIns="0" rIns="0" bIns="0" rtlCol="0">
            <a:spAutoFit/>
          </a:bodyPr>
          <a:lstStyle/>
          <a:p>
            <a:pPr algn="ctr">
              <a:lnSpc>
                <a:spcPct val="90000"/>
              </a:lnSpc>
            </a:pPr>
            <a:r>
              <a:rPr lang="en-US" sz="1200" dirty="0" smtClean="0">
                <a:effectLst>
                  <a:outerShdw blurRad="38100" dist="38100" dir="2700000" algn="tl">
                    <a:srgbClr val="000000">
                      <a:alpha val="43137"/>
                    </a:srgbClr>
                  </a:outerShdw>
                </a:effectLst>
              </a:rPr>
              <a:t>Any device, any user</a:t>
            </a:r>
            <a:endParaRPr lang="en-US" sz="1200" dirty="0">
              <a:effectLst>
                <a:outerShdw blurRad="38100" dist="38100" dir="2700000" algn="tl">
                  <a:srgbClr val="000000">
                    <a:alpha val="43137"/>
                  </a:srgbClr>
                </a:outerShdw>
              </a:effectLst>
            </a:endParaRPr>
          </a:p>
        </p:txBody>
      </p:sp>
      <p:sp>
        <p:nvSpPr>
          <p:cNvPr id="51" name="TextBox 50"/>
          <p:cNvSpPr txBox="1"/>
          <p:nvPr/>
        </p:nvSpPr>
        <p:spPr>
          <a:xfrm>
            <a:off x="3331251" y="6103958"/>
            <a:ext cx="2730619" cy="166199"/>
          </a:xfrm>
          <a:prstGeom prst="rect">
            <a:avLst/>
          </a:prstGeom>
          <a:noFill/>
        </p:spPr>
        <p:txBody>
          <a:bodyPr wrap="none" lIns="0" tIns="0" rIns="0" bIns="0" rtlCol="0">
            <a:spAutoFit/>
          </a:bodyPr>
          <a:lstStyle/>
          <a:p>
            <a:pPr algn="ctr">
              <a:lnSpc>
                <a:spcPct val="90000"/>
              </a:lnSpc>
            </a:pPr>
            <a:r>
              <a:rPr lang="en-US" sz="1200" dirty="0" smtClean="0">
                <a:effectLst>
                  <a:outerShdw blurRad="38100" dist="38100" dir="2700000" algn="tl">
                    <a:srgbClr val="000000">
                      <a:alpha val="43137"/>
                    </a:srgbClr>
                  </a:outerShdw>
                </a:effectLst>
              </a:rPr>
              <a:t>Integrated, interoperable and productive</a:t>
            </a:r>
            <a:endParaRPr lang="en-US" sz="1200" dirty="0">
              <a:effectLst>
                <a:outerShdw blurRad="38100" dist="38100" dir="2700000" algn="tl">
                  <a:srgbClr val="000000">
                    <a:alpha val="43137"/>
                  </a:srgbClr>
                </a:outerShdw>
              </a:effectLst>
            </a:endParaRPr>
          </a:p>
        </p:txBody>
      </p:sp>
      <p:sp>
        <p:nvSpPr>
          <p:cNvPr id="52" name="TextBox 51"/>
          <p:cNvSpPr txBox="1"/>
          <p:nvPr/>
        </p:nvSpPr>
        <p:spPr>
          <a:xfrm>
            <a:off x="7273953" y="4477247"/>
            <a:ext cx="955133" cy="166199"/>
          </a:xfrm>
          <a:prstGeom prst="rect">
            <a:avLst/>
          </a:prstGeom>
          <a:noFill/>
        </p:spPr>
        <p:txBody>
          <a:bodyPr wrap="none" lIns="0" tIns="0" rIns="0" bIns="0" rtlCol="0">
            <a:spAutoFit/>
          </a:bodyPr>
          <a:lstStyle/>
          <a:p>
            <a:pPr algn="ctr">
              <a:lnSpc>
                <a:spcPct val="90000"/>
              </a:lnSpc>
            </a:pPr>
            <a:r>
              <a:rPr lang="en-US" sz="1200" dirty="0" smtClean="0">
                <a:effectLst>
                  <a:outerShdw blurRad="38100" dist="38100" dir="2700000" algn="tl">
                    <a:srgbClr val="000000">
                      <a:alpha val="43137"/>
                    </a:srgbClr>
                  </a:outerShdw>
                </a:effectLst>
              </a:rPr>
              <a:t>Cloud services</a:t>
            </a:r>
            <a:endParaRPr lang="en-US" sz="1200" dirty="0">
              <a:effectLst>
                <a:outerShdw blurRad="38100" dist="38100" dir="2700000" algn="tl">
                  <a:srgbClr val="000000">
                    <a:alpha val="43137"/>
                  </a:srgbClr>
                </a:outerShdw>
              </a:effectLst>
            </a:endParaRPr>
          </a:p>
        </p:txBody>
      </p:sp>
      <p:sp>
        <p:nvSpPr>
          <p:cNvPr id="54" name="Freeform 5"/>
          <p:cNvSpPr>
            <a:spLocks/>
          </p:cNvSpPr>
          <p:nvPr/>
        </p:nvSpPr>
        <p:spPr bwMode="auto">
          <a:xfrm>
            <a:off x="1613551" y="5397370"/>
            <a:ext cx="1113180" cy="174770"/>
          </a:xfrm>
          <a:custGeom>
            <a:avLst/>
            <a:gdLst/>
            <a:ahLst/>
            <a:cxnLst>
              <a:cxn ang="0">
                <a:pos x="0" y="0"/>
              </a:cxn>
              <a:cxn ang="0">
                <a:pos x="0" y="632"/>
              </a:cxn>
              <a:cxn ang="0">
                <a:pos x="375" y="632"/>
              </a:cxn>
            </a:cxnLst>
            <a:rect l="0" t="0" r="r" b="b"/>
            <a:pathLst>
              <a:path w="375" h="632">
                <a:moveTo>
                  <a:pt x="0" y="0"/>
                </a:moveTo>
                <a:lnTo>
                  <a:pt x="0" y="632"/>
                </a:lnTo>
                <a:lnTo>
                  <a:pt x="375" y="632"/>
                </a:lnTo>
              </a:path>
            </a:pathLst>
          </a:custGeom>
          <a:ln/>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sz="1600" dirty="0"/>
          </a:p>
        </p:txBody>
      </p:sp>
      <p:pic>
        <p:nvPicPr>
          <p:cNvPr id="55" name="Picture 4" descr="C:\Program Files\Microsoft Resource DVD Artwork\DVD_ART\Artwork_Imagery\HARDWARE_IMAGERY\Illustration - Misc Hardware\Windows Vista Illustration Icons\Application.png"/>
          <p:cNvPicPr>
            <a:picLocks noChangeAspect="1" noChangeArrowheads="1"/>
          </p:cNvPicPr>
          <p:nvPr/>
        </p:nvPicPr>
        <p:blipFill>
          <a:blip r:embed="rId9" cstate="print"/>
          <a:srcRect/>
          <a:stretch>
            <a:fillRect/>
          </a:stretch>
        </p:blipFill>
        <p:spPr bwMode="auto">
          <a:xfrm>
            <a:off x="1577628" y="4515384"/>
            <a:ext cx="351166" cy="351165"/>
          </a:xfrm>
          <a:prstGeom prst="rect">
            <a:avLst/>
          </a:prstGeom>
          <a:noFill/>
          <a:effectLst>
            <a:outerShdw blurRad="25400" dist="25400" dir="2700000" algn="ctr" rotWithShape="0">
              <a:srgbClr val="000000">
                <a:alpha val="40000"/>
              </a:srgbClr>
            </a:outerShdw>
          </a:effectLst>
        </p:spPr>
      </p:pic>
      <p:pic>
        <p:nvPicPr>
          <p:cNvPr id="56" name="Picture 7" descr="C:\Program Files\Microsoft Resource DVD Artwork\DVD_ART\BoxShots_Logos\SharePoint Server 2007\SharePoint Server 2007 logo rev h.png"/>
          <p:cNvPicPr>
            <a:picLocks noChangeAspect="1" noChangeArrowheads="1"/>
          </p:cNvPicPr>
          <p:nvPr/>
        </p:nvPicPr>
        <p:blipFill>
          <a:blip r:embed="rId26" cstate="print"/>
          <a:srcRect l="11823" r="11687"/>
          <a:stretch>
            <a:fillRect/>
          </a:stretch>
        </p:blipFill>
        <p:spPr bwMode="auto">
          <a:xfrm>
            <a:off x="5140354" y="5780163"/>
            <a:ext cx="1066799" cy="163483"/>
          </a:xfrm>
          <a:prstGeom prst="rect">
            <a:avLst/>
          </a:prstGeom>
          <a:noFill/>
        </p:spPr>
      </p:pic>
      <p:grpSp>
        <p:nvGrpSpPr>
          <p:cNvPr id="75" name="Group 74"/>
          <p:cNvGrpSpPr/>
          <p:nvPr/>
        </p:nvGrpSpPr>
        <p:grpSpPr>
          <a:xfrm>
            <a:off x="4214810" y="3429000"/>
            <a:ext cx="878894" cy="952017"/>
            <a:chOff x="4264610" y="3286124"/>
            <a:chExt cx="878894" cy="952017"/>
          </a:xfrm>
        </p:grpSpPr>
        <p:pic>
          <p:nvPicPr>
            <p:cNvPr id="2050" name="Picture 2" descr="F:\Clip_Installer\DVD_ART\Artwork_Imagery\Shapes and Graphics\MSN Illustration Icon\web page.png"/>
            <p:cNvPicPr>
              <a:picLocks noChangeAspect="1" noChangeArrowheads="1"/>
            </p:cNvPicPr>
            <p:nvPr/>
          </p:nvPicPr>
          <p:blipFill>
            <a:blip r:embed="rId27" cstate="print"/>
            <a:srcRect b="18173"/>
            <a:stretch>
              <a:fillRect/>
            </a:stretch>
          </p:blipFill>
          <p:spPr bwMode="auto">
            <a:xfrm>
              <a:off x="4286248" y="3286124"/>
              <a:ext cx="833878" cy="795325"/>
            </a:xfrm>
            <a:prstGeom prst="rect">
              <a:avLst/>
            </a:prstGeom>
            <a:noFill/>
          </p:spPr>
        </p:pic>
        <p:sp>
          <p:nvSpPr>
            <p:cNvPr id="74" name="TextBox 73"/>
            <p:cNvSpPr txBox="1"/>
            <p:nvPr/>
          </p:nvSpPr>
          <p:spPr>
            <a:xfrm>
              <a:off x="4264610" y="4071942"/>
              <a:ext cx="878894" cy="166199"/>
            </a:xfrm>
            <a:prstGeom prst="rect">
              <a:avLst/>
            </a:prstGeom>
            <a:noFill/>
          </p:spPr>
          <p:txBody>
            <a:bodyPr wrap="none" lIns="0" tIns="0" rIns="0" bIns="0" rtlCol="0">
              <a:spAutoFit/>
            </a:bodyPr>
            <a:lstStyle/>
            <a:p>
              <a:pPr algn="ctr">
                <a:lnSpc>
                  <a:spcPct val="90000"/>
                </a:lnSpc>
              </a:pPr>
              <a:r>
                <a:rPr lang="en-US" sz="1200" dirty="0" smtClean="0">
                  <a:effectLst>
                    <a:outerShdw blurRad="38100" dist="38100" dir="2700000" algn="tl">
                      <a:srgbClr val="000000">
                        <a:alpha val="43137"/>
                      </a:srgbClr>
                    </a:outerShdw>
                  </a:effectLst>
                </a:rPr>
                <a:t>Your Website</a:t>
              </a:r>
              <a:endParaRPr lang="en-US" sz="1200" dirty="0">
                <a:effectLst>
                  <a:outerShdw blurRad="38100" dist="38100" dir="2700000" algn="tl">
                    <a:srgbClr val="000000">
                      <a:alpha val="43137"/>
                    </a:srgbClr>
                  </a:outerShdw>
                </a:effectLst>
              </a:endParaRPr>
            </a:p>
          </p:txBody>
        </p:sp>
      </p:grpSp>
      <p:grpSp>
        <p:nvGrpSpPr>
          <p:cNvPr id="72" name="Group 71"/>
          <p:cNvGrpSpPr/>
          <p:nvPr/>
        </p:nvGrpSpPr>
        <p:grpSpPr>
          <a:xfrm>
            <a:off x="1000101" y="785795"/>
            <a:ext cx="7815320" cy="5743618"/>
            <a:chOff x="1000101" y="785795"/>
            <a:chExt cx="7815320" cy="5743618"/>
          </a:xfrm>
        </p:grpSpPr>
        <p:grpSp>
          <p:nvGrpSpPr>
            <p:cNvPr id="69" name="Group 68"/>
            <p:cNvGrpSpPr/>
            <p:nvPr/>
          </p:nvGrpSpPr>
          <p:grpSpPr>
            <a:xfrm>
              <a:off x="5786446" y="3214686"/>
              <a:ext cx="3028975" cy="1224479"/>
              <a:chOff x="5786446" y="3214686"/>
              <a:chExt cx="3028975" cy="1224479"/>
            </a:xfrm>
          </p:grpSpPr>
          <p:pic>
            <p:nvPicPr>
              <p:cNvPr id="1026" name="Picture 2" descr="F:\Clip_Installer\DVD_ART\Artwork_Imagery\Shapes and Graphics\Arrows - arrow\Straight\arrow 0 blue shadow arrow right.png"/>
              <p:cNvPicPr>
                <a:picLocks noChangeAspect="1" noChangeArrowheads="1"/>
              </p:cNvPicPr>
              <p:nvPr/>
            </p:nvPicPr>
            <p:blipFill>
              <a:blip r:embed="rId28" cstate="print"/>
              <a:srcRect/>
              <a:stretch>
                <a:fillRect/>
              </a:stretch>
            </p:blipFill>
            <p:spPr bwMode="auto">
              <a:xfrm>
                <a:off x="5786446" y="3214686"/>
                <a:ext cx="3028975" cy="1224479"/>
              </a:xfrm>
              <a:prstGeom prst="rect">
                <a:avLst/>
              </a:prstGeom>
              <a:noFill/>
            </p:spPr>
          </p:pic>
          <p:sp>
            <p:nvSpPr>
              <p:cNvPr id="57" name="TextBox 56"/>
              <p:cNvSpPr txBox="1"/>
              <p:nvPr/>
            </p:nvSpPr>
            <p:spPr>
              <a:xfrm>
                <a:off x="6712169" y="3643314"/>
                <a:ext cx="1116011"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s-E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Socialize</a:t>
                </a:r>
                <a:endParaRPr lang="es-E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70" name="Group 69"/>
            <p:cNvGrpSpPr/>
            <p:nvPr/>
          </p:nvGrpSpPr>
          <p:grpSpPr>
            <a:xfrm>
              <a:off x="4071934" y="3500438"/>
              <a:ext cx="1224479" cy="3028975"/>
              <a:chOff x="4071934" y="3500438"/>
              <a:chExt cx="1224479" cy="3028975"/>
            </a:xfrm>
          </p:grpSpPr>
          <p:pic>
            <p:nvPicPr>
              <p:cNvPr id="58" name="Picture 2" descr="F:\Clip_Installer\DVD_ART\Artwork_Imagery\Shapes and Graphics\Arrows - arrow\Straight\arrow 0 blue shadow arrow right.png"/>
              <p:cNvPicPr>
                <a:picLocks noChangeAspect="1" noChangeArrowheads="1"/>
              </p:cNvPicPr>
              <p:nvPr/>
            </p:nvPicPr>
            <p:blipFill>
              <a:blip r:embed="rId28" cstate="print"/>
              <a:srcRect/>
              <a:stretch>
                <a:fillRect/>
              </a:stretch>
            </p:blipFill>
            <p:spPr bwMode="auto">
              <a:xfrm rot="5400000">
                <a:off x="3169686" y="4402686"/>
                <a:ext cx="3028975" cy="1224479"/>
              </a:xfrm>
              <a:prstGeom prst="rect">
                <a:avLst/>
              </a:prstGeom>
              <a:noFill/>
            </p:spPr>
          </p:pic>
          <p:sp>
            <p:nvSpPr>
              <p:cNvPr id="59" name="TextBox 58"/>
              <p:cNvSpPr txBox="1"/>
              <p:nvPr/>
            </p:nvSpPr>
            <p:spPr>
              <a:xfrm>
                <a:off x="4115867" y="4786322"/>
                <a:ext cx="1170513"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s-E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Optimize</a:t>
                </a:r>
                <a:endParaRPr lang="es-E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68" name="Group 67"/>
            <p:cNvGrpSpPr/>
            <p:nvPr/>
          </p:nvGrpSpPr>
          <p:grpSpPr>
            <a:xfrm>
              <a:off x="1000101" y="3214686"/>
              <a:ext cx="3028975" cy="1224479"/>
              <a:chOff x="1000101" y="3214686"/>
              <a:chExt cx="3028975" cy="1224479"/>
            </a:xfrm>
          </p:grpSpPr>
          <p:pic>
            <p:nvPicPr>
              <p:cNvPr id="64" name="Picture 2" descr="F:\Clip_Installer\DVD_ART\Artwork_Imagery\Shapes and Graphics\Arrows - arrow\Straight\arrow 0 blue shadow arrow right.png"/>
              <p:cNvPicPr>
                <a:picLocks noChangeAspect="1" noChangeArrowheads="1"/>
              </p:cNvPicPr>
              <p:nvPr/>
            </p:nvPicPr>
            <p:blipFill>
              <a:blip r:embed="rId28" cstate="print"/>
              <a:srcRect/>
              <a:stretch>
                <a:fillRect/>
              </a:stretch>
            </p:blipFill>
            <p:spPr bwMode="auto">
              <a:xfrm rot="10800000">
                <a:off x="1000101" y="3214686"/>
                <a:ext cx="3028975" cy="1224479"/>
              </a:xfrm>
              <a:prstGeom prst="rect">
                <a:avLst/>
              </a:prstGeom>
              <a:noFill/>
            </p:spPr>
          </p:pic>
          <p:sp>
            <p:nvSpPr>
              <p:cNvPr id="65" name="TextBox 64"/>
              <p:cNvSpPr txBox="1"/>
              <p:nvPr/>
            </p:nvSpPr>
            <p:spPr>
              <a:xfrm>
                <a:off x="2170105" y="3643314"/>
                <a:ext cx="854721"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s-E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Enrich</a:t>
                </a:r>
                <a:endParaRPr lang="es-E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71" name="Group 70"/>
            <p:cNvGrpSpPr/>
            <p:nvPr/>
          </p:nvGrpSpPr>
          <p:grpSpPr>
            <a:xfrm>
              <a:off x="4071934" y="785795"/>
              <a:ext cx="1224479" cy="3028975"/>
              <a:chOff x="4071934" y="785795"/>
              <a:chExt cx="1224479" cy="3028975"/>
            </a:xfrm>
          </p:grpSpPr>
          <p:pic>
            <p:nvPicPr>
              <p:cNvPr id="66" name="Picture 2" descr="F:\Clip_Installer\DVD_ART\Artwork_Imagery\Shapes and Graphics\Arrows - arrow\Straight\arrow 0 blue shadow arrow right.png"/>
              <p:cNvPicPr>
                <a:picLocks noChangeAspect="1" noChangeArrowheads="1"/>
              </p:cNvPicPr>
              <p:nvPr/>
            </p:nvPicPr>
            <p:blipFill>
              <a:blip r:embed="rId28" cstate="print"/>
              <a:srcRect/>
              <a:stretch>
                <a:fillRect/>
              </a:stretch>
            </p:blipFill>
            <p:spPr bwMode="auto">
              <a:xfrm rot="16200000">
                <a:off x="3169686" y="1688043"/>
                <a:ext cx="3028975" cy="1224479"/>
              </a:xfrm>
              <a:prstGeom prst="rect">
                <a:avLst/>
              </a:prstGeom>
              <a:noFill/>
            </p:spPr>
          </p:pic>
          <p:sp>
            <p:nvSpPr>
              <p:cNvPr id="67" name="TextBox 66"/>
              <p:cNvSpPr txBox="1"/>
              <p:nvPr/>
            </p:nvSpPr>
            <p:spPr>
              <a:xfrm>
                <a:off x="4214810" y="2000240"/>
                <a:ext cx="931665"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s-E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Extend</a:t>
                </a:r>
                <a:endParaRPr lang="es-E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spTree>
    <p:extLst>
      <p:ext uri="{BB962C8B-B14F-4D97-AF65-F5344CB8AC3E}">
        <p14:creationId xmlns:p14="http://schemas.microsoft.com/office/powerpoint/2007/7/12/main" xmlns="" val="27367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circle(out)">
                                      <p:cBhvr>
                                        <p:cTn id="7" dur="2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在</a:t>
            </a:r>
            <a:r>
              <a:rPr lang="en-US" altLang="zh-CN" dirty="0" smtClean="0"/>
              <a:t>Windows</a:t>
            </a:r>
            <a:r>
              <a:rPr lang="zh-CN" altLang="en-US" dirty="0" smtClean="0"/>
              <a:t>上跑</a:t>
            </a:r>
            <a:r>
              <a:rPr lang="en-US" dirty="0" smtClean="0"/>
              <a:t>PHP</a:t>
            </a:r>
            <a:endParaRPr lang="en-US" dirty="0"/>
          </a:p>
        </p:txBody>
      </p:sp>
      <p:sp>
        <p:nvSpPr>
          <p:cNvPr id="3" name="Content Placeholder 2"/>
          <p:cNvSpPr>
            <a:spLocks noGrp="1"/>
          </p:cNvSpPr>
          <p:nvPr>
            <p:ph idx="1"/>
          </p:nvPr>
        </p:nvSpPr>
        <p:spPr/>
        <p:txBody>
          <a:bodyPr>
            <a:normAutofit fontScale="92500" lnSpcReduction="10000"/>
          </a:bodyPr>
          <a:lstStyle/>
          <a:p>
            <a:r>
              <a:rPr lang="en-US" altLang="zh-CN" dirty="0" smtClean="0"/>
              <a:t>Windows</a:t>
            </a:r>
            <a:r>
              <a:rPr lang="zh-CN" altLang="en-US" dirty="0" smtClean="0"/>
              <a:t>上跑</a:t>
            </a:r>
            <a:r>
              <a:rPr lang="en-US" altLang="zh-CN" dirty="0" smtClean="0"/>
              <a:t>PHP</a:t>
            </a:r>
            <a:r>
              <a:rPr lang="zh-CN" altLang="en-US" dirty="0" smtClean="0"/>
              <a:t>的选项</a:t>
            </a:r>
            <a:endParaRPr lang="en-US" dirty="0" smtClean="0"/>
          </a:p>
          <a:p>
            <a:pPr lvl="1"/>
            <a:r>
              <a:rPr lang="en-US" dirty="0" smtClean="0"/>
              <a:t>CGI: </a:t>
            </a:r>
            <a:r>
              <a:rPr lang="zh-CN" altLang="en-US" dirty="0"/>
              <a:t>创建进程开销</a:t>
            </a:r>
            <a:endParaRPr lang="en-US" dirty="0" smtClean="0"/>
          </a:p>
          <a:p>
            <a:pPr lvl="1"/>
            <a:r>
              <a:rPr lang="en-US" dirty="0" smtClean="0"/>
              <a:t>ISAPI: </a:t>
            </a:r>
            <a:r>
              <a:rPr lang="zh-CN" altLang="en-US" dirty="0" smtClean="0"/>
              <a:t>不线程安全</a:t>
            </a:r>
            <a:endParaRPr lang="en-US" dirty="0" smtClean="0"/>
          </a:p>
          <a:p>
            <a:pPr lvl="1"/>
            <a:r>
              <a:rPr lang="en-US" dirty="0" smtClean="0"/>
              <a:t>[</a:t>
            </a:r>
            <a:r>
              <a:rPr lang="zh-CN" altLang="en-US" dirty="0" smtClean="0"/>
              <a:t>新</a:t>
            </a:r>
            <a:r>
              <a:rPr lang="en-US" dirty="0" smtClean="0"/>
              <a:t>!] FastCGI: </a:t>
            </a:r>
            <a:r>
              <a:rPr lang="zh-CN" altLang="en-US" dirty="0" smtClean="0"/>
              <a:t>快而稳定</a:t>
            </a:r>
            <a:endParaRPr lang="en-US" dirty="0" smtClean="0"/>
          </a:p>
          <a:p>
            <a:r>
              <a:rPr lang="zh-CN" altLang="en-US" dirty="0" smtClean="0"/>
              <a:t>和</a:t>
            </a:r>
            <a:r>
              <a:rPr lang="en-US" dirty="0" err="1" smtClean="0"/>
              <a:t>Zend</a:t>
            </a:r>
            <a:r>
              <a:rPr lang="zh-CN" altLang="en-US" dirty="0" smtClean="0"/>
              <a:t>的紧密合作</a:t>
            </a:r>
            <a:endParaRPr lang="en-US" dirty="0" smtClean="0"/>
          </a:p>
          <a:p>
            <a:pPr lvl="1"/>
            <a:r>
              <a:rPr lang="en-US" altLang="zh-CN" dirty="0" smtClean="0"/>
              <a:t>PHP</a:t>
            </a:r>
            <a:r>
              <a:rPr lang="zh-CN" altLang="en-US" dirty="0" smtClean="0"/>
              <a:t>引擎已为</a:t>
            </a:r>
            <a:r>
              <a:rPr lang="en-US" altLang="zh-CN" dirty="0" smtClean="0"/>
              <a:t>IIS</a:t>
            </a:r>
            <a:r>
              <a:rPr lang="zh-CN" altLang="en-US" dirty="0" smtClean="0"/>
              <a:t>改进</a:t>
            </a:r>
            <a:endParaRPr lang="en-US" dirty="0" smtClean="0"/>
          </a:p>
          <a:p>
            <a:pPr lvl="1"/>
            <a:r>
              <a:rPr lang="en-US" altLang="zh-CN" dirty="0" err="1" smtClean="0"/>
              <a:t>Zend</a:t>
            </a:r>
            <a:r>
              <a:rPr lang="zh-CN" altLang="en-US" dirty="0" smtClean="0"/>
              <a:t>核心团队支持</a:t>
            </a:r>
            <a:r>
              <a:rPr lang="en-US" altLang="zh-CN" dirty="0"/>
              <a:t>Windows</a:t>
            </a:r>
            <a:endParaRPr lang="en-US" dirty="0" smtClean="0"/>
          </a:p>
          <a:p>
            <a:r>
              <a:rPr lang="zh-CN" altLang="en-US" dirty="0" smtClean="0"/>
              <a:t>容易安装</a:t>
            </a:r>
            <a:endParaRPr lang="en-US" dirty="0" smtClean="0"/>
          </a:p>
          <a:p>
            <a:pPr lvl="1"/>
            <a:r>
              <a:rPr lang="zh-CN" altLang="en-US" dirty="0" smtClean="0"/>
              <a:t>包含在</a:t>
            </a:r>
            <a:r>
              <a:rPr lang="en-US" dirty="0" smtClean="0"/>
              <a:t>IIS7 (Windows Vista / Server 2008)</a:t>
            </a:r>
          </a:p>
          <a:p>
            <a:pPr lvl="1"/>
            <a:r>
              <a:rPr lang="zh-CN" altLang="en-US" dirty="0" smtClean="0"/>
              <a:t>下载安装在</a:t>
            </a:r>
            <a:r>
              <a:rPr lang="en-US" dirty="0" smtClean="0"/>
              <a:t>IIS6 (Windows XP / Server 2003)</a:t>
            </a:r>
          </a:p>
          <a:p>
            <a:r>
              <a:rPr lang="zh-CN" altLang="en-US" dirty="0" smtClean="0"/>
              <a:t>网络应用程序安装器</a:t>
            </a:r>
            <a:endParaRPr lang="en-US" dirty="0" smtClean="0"/>
          </a:p>
          <a:p>
            <a:pPr lvl="1"/>
            <a:r>
              <a:rPr lang="zh-CN" altLang="en-US" dirty="0" smtClean="0"/>
              <a:t>流行开源应用程序的一键安装器</a:t>
            </a:r>
            <a:endParaRPr lang="en-US" dirty="0" smtClean="0"/>
          </a:p>
        </p:txBody>
      </p:sp>
      <p:pic>
        <p:nvPicPr>
          <p:cNvPr id="1026" name="Picture 2"/>
          <p:cNvPicPr>
            <a:picLocks noChangeAspect="1" noChangeArrowheads="1"/>
          </p:cNvPicPr>
          <p:nvPr/>
        </p:nvPicPr>
        <p:blipFill>
          <a:blip r:embed="rId3" cstate="print"/>
          <a:srcRect/>
          <a:stretch>
            <a:fillRect/>
          </a:stretch>
        </p:blipFill>
        <p:spPr bwMode="auto">
          <a:xfrm>
            <a:off x="5357818" y="1071547"/>
            <a:ext cx="3431587" cy="2428892"/>
          </a:xfrm>
          <a:prstGeom prst="rect">
            <a:avLst/>
          </a:prstGeom>
          <a:solidFill>
            <a:srgbClr val="FFFFFF">
              <a:shade val="85000"/>
            </a:srgbClr>
          </a:solidFill>
          <a:ln w="508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07/7/12/main" xmlns="" val="322830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785850" y="0"/>
            <a:ext cx="10515571" cy="6572232"/>
          </a:xfrm>
          <a:prstGeom prst="rect">
            <a:avLst/>
          </a:prstGeom>
          <a:noFill/>
          <a:ln w="9525">
            <a:noFill/>
            <a:miter lim="800000"/>
            <a:headEnd/>
            <a:tailEnd/>
          </a:ln>
          <a:effectLst/>
        </p:spPr>
      </p:pic>
      <p:sp>
        <p:nvSpPr>
          <p:cNvPr id="2" name="Title 1"/>
          <p:cNvSpPr>
            <a:spLocks noGrp="1"/>
          </p:cNvSpPr>
          <p:nvPr>
            <p:ph type="title"/>
          </p:nvPr>
        </p:nvSpPr>
        <p:spPr>
          <a:xfrm>
            <a:off x="228600" y="228600"/>
            <a:ext cx="8991600" cy="664797"/>
          </a:xfrm>
        </p:spPr>
        <p:txBody>
          <a:bodyPr>
            <a:normAutofit fontScale="90000"/>
          </a:bodyPr>
          <a:lstStyle/>
          <a:p>
            <a:r>
              <a:rPr lang="en-AU" dirty="0" smtClean="0">
                <a:solidFill>
                  <a:srgbClr val="FFFF00"/>
                </a:solidFill>
              </a:rPr>
              <a:t>This is not your father’s Microsoft</a:t>
            </a:r>
            <a:endParaRPr lang="en-AU" dirty="0">
              <a:solidFill>
                <a:srgbClr val="FFFF00"/>
              </a:solidFill>
            </a:endParaRPr>
          </a:p>
        </p:txBody>
      </p:sp>
    </p:spTree>
    <p:extLst>
      <p:ext uri="{BB962C8B-B14F-4D97-AF65-F5344CB8AC3E}">
        <p14:creationId xmlns:p14="http://schemas.microsoft.com/office/powerpoint/2007/7/12/main" xmlns="" val="1924743239"/>
      </p:ext>
    </p:extLst>
  </p:cSld>
  <p:clrMapOvr>
    <a:masterClrMapping/>
  </p:clrMapOvr>
  <mc:AlternateContent xmlns:mc="http://schemas.openxmlformats.org/markup-compatibility/2006">
    <mc:Choice xmlns:p14="http://schemas.microsoft.com/office/powerpoint/2007/7/12/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ray.png"/>
          <p:cNvPicPr>
            <a:picLocks noGrp="1" noChangeAspect="1"/>
          </p:cNvPicPr>
          <p:nvPr>
            <p:ph idx="4294967295"/>
          </p:nvPr>
        </p:nvPicPr>
        <p:blipFill>
          <a:blip r:embed="rId3" cstate="print"/>
          <a:stretch>
            <a:fillRect/>
          </a:stretch>
        </p:blipFill>
        <p:spPr>
          <a:xfrm>
            <a:off x="4597400" y="928670"/>
            <a:ext cx="4546600" cy="5500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214282" y="428604"/>
            <a:ext cx="4286280" cy="5693866"/>
          </a:xfrm>
          <a:prstGeom prst="rect">
            <a:avLst/>
          </a:prstGeom>
          <a:noFill/>
        </p:spPr>
        <p:txBody>
          <a:bodyPr wrap="square" rtlCol="0">
            <a:spAutoFit/>
          </a:bodyPr>
          <a:lstStyle/>
          <a:p>
            <a:r>
              <a:rPr lang="en-US" altLang="zh-CN" sz="2800" i="1" dirty="0" smtClean="0">
                <a:solidFill>
                  <a:srgbClr val="FFFF66"/>
                </a:solidFill>
                <a:cs typeface="Aharoni" pitchFamily="2" charset="-79"/>
              </a:rPr>
              <a:t>“</a:t>
            </a:r>
            <a:r>
              <a:rPr lang="zh-CN" altLang="en-US" sz="2800" i="1" dirty="0" smtClean="0">
                <a:solidFill>
                  <a:srgbClr val="FFFF66"/>
                </a:solidFill>
                <a:cs typeface="Aharoni" pitchFamily="2" charset="-79"/>
              </a:rPr>
              <a:t>我认为今日的任何公司、 任何技术提供者</a:t>
            </a:r>
            <a:r>
              <a:rPr lang="en-US" altLang="zh-CN" sz="2800" i="1" dirty="0" smtClean="0">
                <a:solidFill>
                  <a:srgbClr val="FFFF66"/>
                </a:solidFill>
                <a:cs typeface="Aharoni" pitchFamily="2" charset="-79"/>
              </a:rPr>
              <a:t>,</a:t>
            </a:r>
            <a:r>
              <a:rPr lang="zh-CN" altLang="en-US" sz="2800" i="1" dirty="0" smtClean="0">
                <a:solidFill>
                  <a:srgbClr val="FFFF66"/>
                </a:solidFill>
                <a:cs typeface="Aharoni" pitchFamily="2" charset="-79"/>
              </a:rPr>
              <a:t> 包括微软</a:t>
            </a:r>
            <a:r>
              <a:rPr lang="en-US" altLang="zh-CN" sz="2800" i="1" dirty="0" smtClean="0">
                <a:solidFill>
                  <a:srgbClr val="FFFF66"/>
                </a:solidFill>
                <a:cs typeface="Aharoni" pitchFamily="2" charset="-79"/>
              </a:rPr>
              <a:t>,</a:t>
            </a:r>
            <a:r>
              <a:rPr lang="zh-CN" altLang="en-US" sz="2800" i="1" dirty="0" smtClean="0">
                <a:solidFill>
                  <a:srgbClr val="FFFF66"/>
                </a:solidFill>
                <a:cs typeface="Aharoni" pitchFamily="2" charset="-79"/>
              </a:rPr>
              <a:t> 都必须在贡献和使用</a:t>
            </a:r>
            <a:r>
              <a:rPr lang="zh-CN" altLang="en-US" sz="2800" i="1" dirty="0">
                <a:solidFill>
                  <a:srgbClr val="FFFF66"/>
                </a:solidFill>
                <a:cs typeface="Aharoni" pitchFamily="2" charset="-79"/>
              </a:rPr>
              <a:t>开</a:t>
            </a:r>
            <a:r>
              <a:rPr lang="zh-CN" altLang="en-US" sz="2800" i="1" dirty="0" smtClean="0">
                <a:solidFill>
                  <a:srgbClr val="FFFF66"/>
                </a:solidFill>
                <a:cs typeface="Aharoni" pitchFamily="2" charset="-79"/>
              </a:rPr>
              <a:t>源间找到正确的均衡</a:t>
            </a:r>
            <a:r>
              <a:rPr lang="en-US" altLang="zh-CN" sz="2800" i="1" dirty="0" smtClean="0">
                <a:solidFill>
                  <a:srgbClr val="FFFF66"/>
                </a:solidFill>
                <a:cs typeface="Aharoni" pitchFamily="2" charset="-79"/>
              </a:rPr>
              <a:t>”</a:t>
            </a:r>
          </a:p>
          <a:p>
            <a:endParaRPr lang="en-AU" sz="2800" i="1" dirty="0" smtClean="0">
              <a:solidFill>
                <a:srgbClr val="FFFF66"/>
              </a:solidFill>
              <a:cs typeface="Aharoni" pitchFamily="2" charset="-79"/>
            </a:endParaRPr>
          </a:p>
          <a:p>
            <a:r>
              <a:rPr lang="en-AU" sz="2800" i="1" dirty="0" smtClean="0">
                <a:solidFill>
                  <a:srgbClr val="FFFF66"/>
                </a:solidFill>
                <a:cs typeface="Aharoni" pitchFamily="2" charset="-79"/>
              </a:rPr>
              <a:t>“</a:t>
            </a:r>
            <a:r>
              <a:rPr lang="en-AU" sz="2800" i="1" dirty="0" smtClean="0">
                <a:solidFill>
                  <a:srgbClr val="FFFF66"/>
                </a:solidFill>
                <a:cs typeface="Calibri" pitchFamily="34" charset="0"/>
              </a:rPr>
              <a:t>I think </a:t>
            </a:r>
            <a:r>
              <a:rPr lang="en-AU" sz="2800" i="1" dirty="0">
                <a:solidFill>
                  <a:srgbClr val="FFFF66"/>
                </a:solidFill>
                <a:cs typeface="Calibri" pitchFamily="34" charset="0"/>
              </a:rPr>
              <a:t>any company these days, </a:t>
            </a:r>
            <a:r>
              <a:rPr lang="en-AU" sz="2800" i="1" dirty="0" smtClean="0">
                <a:solidFill>
                  <a:srgbClr val="FFFF66"/>
                </a:solidFill>
                <a:cs typeface="Calibri" pitchFamily="34" charset="0"/>
              </a:rPr>
              <a:t>any </a:t>
            </a:r>
            <a:r>
              <a:rPr lang="en-AU" sz="2800" i="1" dirty="0">
                <a:solidFill>
                  <a:srgbClr val="FFFF66"/>
                </a:solidFill>
                <a:cs typeface="Calibri" pitchFamily="34" charset="0"/>
              </a:rPr>
              <a:t>technology provider, </a:t>
            </a:r>
            <a:r>
              <a:rPr lang="en-AU" sz="2800" i="1" dirty="0" smtClean="0">
                <a:solidFill>
                  <a:srgbClr val="FFFF66"/>
                </a:solidFill>
                <a:cs typeface="Calibri" pitchFamily="34" charset="0"/>
              </a:rPr>
              <a:t>even </a:t>
            </a:r>
            <a:r>
              <a:rPr lang="en-AU" sz="2800" i="1" dirty="0">
                <a:solidFill>
                  <a:srgbClr val="FFFF66"/>
                </a:solidFill>
                <a:cs typeface="Calibri" pitchFamily="34" charset="0"/>
              </a:rPr>
              <a:t>Microsoft, </a:t>
            </a:r>
            <a:endParaRPr lang="en-AU" sz="2800" i="1" dirty="0" smtClean="0">
              <a:solidFill>
                <a:srgbClr val="FFFF66"/>
              </a:solidFill>
              <a:cs typeface="Calibri" pitchFamily="34" charset="0"/>
            </a:endParaRPr>
          </a:p>
          <a:p>
            <a:r>
              <a:rPr lang="en-AU" sz="2800" i="1" dirty="0" smtClean="0">
                <a:solidFill>
                  <a:srgbClr val="FFFF66"/>
                </a:solidFill>
                <a:cs typeface="Calibri" pitchFamily="34" charset="0"/>
              </a:rPr>
              <a:t>has </a:t>
            </a:r>
            <a:r>
              <a:rPr lang="en-AU" sz="2800" i="1" dirty="0">
                <a:solidFill>
                  <a:srgbClr val="FFFF66"/>
                </a:solidFill>
                <a:cs typeface="Calibri" pitchFamily="34" charset="0"/>
              </a:rPr>
              <a:t>to find the right balance </a:t>
            </a:r>
            <a:r>
              <a:rPr lang="en-AU" sz="2800" i="1" dirty="0" smtClean="0">
                <a:solidFill>
                  <a:srgbClr val="FFFF66"/>
                </a:solidFill>
                <a:cs typeface="Calibri" pitchFamily="34" charset="0"/>
              </a:rPr>
              <a:t>of being </a:t>
            </a:r>
            <a:r>
              <a:rPr lang="en-AU" sz="2800" i="1" dirty="0">
                <a:solidFill>
                  <a:srgbClr val="FFFF66"/>
                </a:solidFill>
                <a:cs typeface="Calibri" pitchFamily="34" charset="0"/>
              </a:rPr>
              <a:t>a </a:t>
            </a:r>
            <a:r>
              <a:rPr lang="en-AU" sz="2800" i="1" dirty="0" smtClean="0">
                <a:solidFill>
                  <a:srgbClr val="FFFF66"/>
                </a:solidFill>
                <a:cs typeface="Calibri" pitchFamily="34" charset="0"/>
              </a:rPr>
              <a:t>contributor and user </a:t>
            </a:r>
            <a:r>
              <a:rPr lang="en-AU" sz="2800" i="1" dirty="0">
                <a:solidFill>
                  <a:srgbClr val="FFFF66"/>
                </a:solidFill>
                <a:cs typeface="Calibri" pitchFamily="34" charset="0"/>
              </a:rPr>
              <a:t>of </a:t>
            </a:r>
            <a:r>
              <a:rPr lang="en-AU" sz="2800" i="1" dirty="0" smtClean="0">
                <a:solidFill>
                  <a:srgbClr val="FFFF66"/>
                </a:solidFill>
                <a:cs typeface="Calibri" pitchFamily="34" charset="0"/>
              </a:rPr>
              <a:t>open source </a:t>
            </a:r>
            <a:r>
              <a:rPr lang="en-AU" sz="2800" i="1" dirty="0" smtClean="0">
                <a:solidFill>
                  <a:srgbClr val="FFFF66"/>
                </a:solidFill>
              </a:rPr>
              <a:t>”</a:t>
            </a:r>
          </a:p>
          <a:p>
            <a:endParaRPr lang="en-AU" sz="2800" i="1" dirty="0">
              <a:solidFill>
                <a:srgbClr val="FFFF66"/>
              </a:solidFill>
            </a:endParaRPr>
          </a:p>
          <a:p>
            <a:pPr algn="r"/>
            <a:r>
              <a:rPr lang="en-AU" sz="2800" i="1" dirty="0" smtClean="0">
                <a:solidFill>
                  <a:srgbClr val="FFFF66"/>
                </a:solidFill>
              </a:rPr>
              <a:t>-- Ray Ozzie</a:t>
            </a:r>
          </a:p>
        </p:txBody>
      </p:sp>
    </p:spTree>
    <p:extLst>
      <p:ext uri="{BB962C8B-B14F-4D97-AF65-F5344CB8AC3E}">
        <p14:creationId xmlns:p14="http://schemas.microsoft.com/office/powerpoint/2007/7/12/main" xmlns="" val="234734270"/>
      </p:ext>
    </p:extLst>
  </p:cSld>
  <p:clrMapOvr>
    <a:masterClrMapping/>
  </p:clrMapOvr>
  <mc:AlternateContent xmlns:mc="http://schemas.openxmlformats.org/markup-compatibility/2006">
    <mc:Choice xmlns:p14="http://schemas.microsoft.com/office/powerpoint/2007/7/12/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Purists vs. Pragmatists</a:t>
            </a:r>
            <a:endParaRPr lang="en-AU" dirty="0"/>
          </a:p>
        </p:txBody>
      </p:sp>
      <p:sp>
        <p:nvSpPr>
          <p:cNvPr id="3" name="Content Placeholder 2"/>
          <p:cNvSpPr>
            <a:spLocks noGrp="1"/>
          </p:cNvSpPr>
          <p:nvPr>
            <p:ph idx="1"/>
          </p:nvPr>
        </p:nvSpPr>
        <p:spPr>
          <a:xfrm>
            <a:off x="238156" y="1313473"/>
            <a:ext cx="8763000" cy="4161139"/>
          </a:xfrm>
        </p:spPr>
        <p:style>
          <a:lnRef idx="0">
            <a:schemeClr val="accent1"/>
          </a:lnRef>
          <a:fillRef idx="3">
            <a:schemeClr val="accent1"/>
          </a:fillRef>
          <a:effectRef idx="3">
            <a:schemeClr val="accent1"/>
          </a:effectRef>
          <a:fontRef idx="minor">
            <a:schemeClr val="lt1"/>
          </a:fontRef>
        </p:style>
        <p:txBody>
          <a:bodyPr>
            <a:normAutofit fontScale="92500" lnSpcReduction="20000"/>
          </a:bodyPr>
          <a:lstStyle/>
          <a:p>
            <a:pPr marL="0" indent="0" algn="ctr">
              <a:buNone/>
            </a:pPr>
            <a:r>
              <a:rPr lang="en-AU" b="1" dirty="0" smtClean="0"/>
              <a:t>Linus on Microsoft’s GPLv2 / Hyper-V Driver</a:t>
            </a:r>
            <a:r>
              <a:rPr lang="en-AU" dirty="0" smtClean="0"/>
              <a:t/>
            </a:r>
            <a:br>
              <a:rPr lang="en-AU" dirty="0" smtClean="0"/>
            </a:br>
            <a:endParaRPr lang="en-AU" dirty="0" smtClean="0"/>
          </a:p>
          <a:p>
            <a:pPr marL="460375" lvl="1" indent="0">
              <a:buNone/>
            </a:pPr>
            <a:r>
              <a:rPr lang="zh-CN" altLang="en-US" dirty="0">
                <a:latin typeface="Segoe Print" pitchFamily="2" charset="0"/>
              </a:rPr>
              <a:t>哦，</a:t>
            </a:r>
            <a:r>
              <a:rPr lang="zh-CN" altLang="en-US" dirty="0" smtClean="0">
                <a:latin typeface="Segoe Print" pitchFamily="2" charset="0"/>
              </a:rPr>
              <a:t>我坚信</a:t>
            </a:r>
            <a:r>
              <a:rPr lang="en-AU" dirty="0">
                <a:latin typeface="Segoe Print" pitchFamily="2" charset="0"/>
              </a:rPr>
              <a:t>“</a:t>
            </a:r>
            <a:r>
              <a:rPr lang="zh-CN" altLang="en-US" dirty="0" smtClean="0">
                <a:latin typeface="Segoe Print" pitchFamily="2" charset="0"/>
              </a:rPr>
              <a:t>技术高于政治</a:t>
            </a:r>
            <a:r>
              <a:rPr lang="en-US" altLang="zh-CN" dirty="0" smtClean="0">
                <a:latin typeface="Segoe Print" pitchFamily="2" charset="0"/>
              </a:rPr>
              <a:t>”</a:t>
            </a:r>
            <a:endParaRPr lang="en-AU" dirty="0" smtClean="0">
              <a:latin typeface="Segoe Print" pitchFamily="2" charset="0"/>
            </a:endParaRPr>
          </a:p>
          <a:p>
            <a:pPr marL="460375" lvl="1" indent="0">
              <a:buNone/>
            </a:pPr>
            <a:r>
              <a:rPr lang="en-AU" dirty="0" smtClean="0">
                <a:latin typeface="Segoe Print" pitchFamily="2" charset="0"/>
              </a:rPr>
              <a:t>Oh</a:t>
            </a:r>
            <a:r>
              <a:rPr lang="en-AU" dirty="0">
                <a:latin typeface="Segoe Print" pitchFamily="2" charset="0"/>
              </a:rPr>
              <a:t>, I’m a big believer in “technology over </a:t>
            </a:r>
            <a:r>
              <a:rPr lang="en-AU" dirty="0" smtClean="0">
                <a:latin typeface="Segoe Print" pitchFamily="2" charset="0"/>
              </a:rPr>
              <a:t>politics” ...</a:t>
            </a:r>
          </a:p>
          <a:p>
            <a:pPr marL="460375" lvl="1" indent="0">
              <a:buNone/>
            </a:pPr>
            <a:endParaRPr lang="en-AU" dirty="0" smtClean="0">
              <a:latin typeface="Segoe Print" pitchFamily="2" charset="0"/>
            </a:endParaRPr>
          </a:p>
          <a:p>
            <a:pPr marL="460375" lvl="1" indent="0">
              <a:buNone/>
            </a:pPr>
            <a:r>
              <a:rPr lang="zh-CN" altLang="en-US" dirty="0" smtClean="0">
                <a:latin typeface="Segoe Print" pitchFamily="2" charset="0"/>
              </a:rPr>
              <a:t>在自由软件界是存在</a:t>
            </a:r>
            <a:r>
              <a:rPr lang="en-AU" dirty="0">
                <a:latin typeface="Segoe Print" pitchFamily="2" charset="0"/>
              </a:rPr>
              <a:t>‘</a:t>
            </a:r>
            <a:r>
              <a:rPr lang="zh-CN" altLang="en-US" dirty="0" smtClean="0">
                <a:latin typeface="Segoe Print" pitchFamily="2" charset="0"/>
              </a:rPr>
              <a:t>极端主义者</a:t>
            </a:r>
            <a:r>
              <a:rPr lang="en-US" altLang="zh-CN" dirty="0" smtClean="0">
                <a:latin typeface="Segoe Print" pitchFamily="2" charset="0"/>
              </a:rPr>
              <a:t>’,</a:t>
            </a:r>
            <a:r>
              <a:rPr lang="zh-CN" altLang="en-US" dirty="0" smtClean="0">
                <a:latin typeface="Segoe Print" pitchFamily="2" charset="0"/>
              </a:rPr>
              <a:t> 不过这正是我不再自称我是个 </a:t>
            </a:r>
            <a:r>
              <a:rPr lang="en-AU" dirty="0" smtClean="0">
                <a:latin typeface="Segoe Print" pitchFamily="2" charset="0"/>
              </a:rPr>
              <a:t>‘</a:t>
            </a:r>
            <a:r>
              <a:rPr lang="zh-CN" altLang="en-US" dirty="0">
                <a:latin typeface="Segoe Print" pitchFamily="2" charset="0"/>
              </a:rPr>
              <a:t>做自</a:t>
            </a:r>
            <a:r>
              <a:rPr lang="zh-CN" altLang="en-US" dirty="0" smtClean="0">
                <a:latin typeface="Segoe Print" pitchFamily="2" charset="0"/>
              </a:rPr>
              <a:t>由软</a:t>
            </a:r>
            <a:r>
              <a:rPr lang="zh-CN" altLang="en-US" dirty="0">
                <a:latin typeface="Segoe Print" pitchFamily="2" charset="0"/>
              </a:rPr>
              <a:t>件的</a:t>
            </a:r>
            <a:r>
              <a:rPr lang="en-US" altLang="zh-CN" dirty="0" smtClean="0">
                <a:latin typeface="Segoe Print" pitchFamily="2" charset="0"/>
              </a:rPr>
              <a:t>’</a:t>
            </a:r>
            <a:r>
              <a:rPr lang="zh-CN" altLang="en-US" dirty="0" smtClean="0">
                <a:latin typeface="Segoe Print" pitchFamily="2" charset="0"/>
              </a:rPr>
              <a:t> 重要原因之一</a:t>
            </a:r>
            <a:r>
              <a:rPr lang="en-US" altLang="zh-CN" dirty="0" smtClean="0">
                <a:latin typeface="Segoe Print" pitchFamily="2" charset="0"/>
              </a:rPr>
              <a:t>.</a:t>
            </a:r>
            <a:r>
              <a:rPr lang="zh-CN" altLang="en-US" dirty="0" smtClean="0">
                <a:latin typeface="Segoe Print" pitchFamily="2" charset="0"/>
              </a:rPr>
              <a:t> </a:t>
            </a:r>
            <a:r>
              <a:rPr lang="zh-CN" altLang="en-US" dirty="0" smtClean="0">
                <a:solidFill>
                  <a:srgbClr val="FFFF00"/>
                </a:solidFill>
                <a:latin typeface="Segoe Print" pitchFamily="2" charset="0"/>
              </a:rPr>
              <a:t>我不想被跟宣扬排斥和憎恨的人牵扯在一起</a:t>
            </a:r>
            <a:r>
              <a:rPr lang="en-US" altLang="zh-CN" dirty="0" smtClean="0">
                <a:solidFill>
                  <a:srgbClr val="FFFF00"/>
                </a:solidFill>
                <a:latin typeface="Segoe Print" pitchFamily="2" charset="0"/>
              </a:rPr>
              <a:t>.</a:t>
            </a:r>
            <a:r>
              <a:rPr lang="en-AU" dirty="0" smtClean="0">
                <a:latin typeface="Segoe Print" pitchFamily="2" charset="0"/>
              </a:rPr>
              <a:t/>
            </a:r>
            <a:br>
              <a:rPr lang="en-AU" dirty="0" smtClean="0">
                <a:latin typeface="Segoe Print" pitchFamily="2" charset="0"/>
              </a:rPr>
            </a:br>
            <a:r>
              <a:rPr lang="en-AU" dirty="0" smtClean="0">
                <a:latin typeface="Segoe Print" pitchFamily="2" charset="0"/>
              </a:rPr>
              <a:t>There </a:t>
            </a:r>
            <a:r>
              <a:rPr lang="en-AU" dirty="0">
                <a:latin typeface="Segoe Print" pitchFamily="2" charset="0"/>
              </a:rPr>
              <a:t>are ‘extremists’ in the free software world, but that’s one major reason why I don’t call what I do ‘free software’ any more. </a:t>
            </a:r>
            <a:r>
              <a:rPr lang="en-AU" dirty="0">
                <a:solidFill>
                  <a:srgbClr val="FFFF00"/>
                </a:solidFill>
                <a:latin typeface="Segoe Print" pitchFamily="2" charset="0"/>
              </a:rPr>
              <a:t>I don’t want to be associated with the people for whom it’s about exclusion and hatred</a:t>
            </a:r>
            <a:r>
              <a:rPr lang="en-AU" dirty="0" smtClean="0">
                <a:solidFill>
                  <a:srgbClr val="FFFF00"/>
                </a:solidFill>
                <a:latin typeface="Segoe Print" pitchFamily="2" charset="0"/>
              </a:rPr>
              <a:t>.</a:t>
            </a:r>
            <a:endParaRPr lang="en-AU" dirty="0">
              <a:solidFill>
                <a:srgbClr val="FFFF00"/>
              </a:solidFill>
              <a:latin typeface="Segoe Print" pitchFamily="2" charset="0"/>
            </a:endParaRPr>
          </a:p>
        </p:txBody>
      </p:sp>
    </p:spTree>
    <p:extLst>
      <p:ext uri="{BB962C8B-B14F-4D97-AF65-F5344CB8AC3E}">
        <p14:creationId xmlns:p14="http://schemas.microsoft.com/office/powerpoint/2007/7/12/main" xmlns="" val="515524975"/>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71406" y="3071810"/>
            <a:ext cx="9072594" cy="1143000"/>
          </a:xfrm>
        </p:spPr>
        <p:txBody>
          <a:bodyPr/>
          <a:lstStyle/>
          <a:p>
            <a:r>
              <a:rPr lang="zh-CN" altLang="en-US" dirty="0"/>
              <a:t>开放的微软</a:t>
            </a:r>
            <a:r>
              <a:rPr lang="en-US" dirty="0"/>
              <a:t>Web</a:t>
            </a:r>
            <a:r>
              <a:rPr lang="zh-CN" altLang="en-US" dirty="0"/>
              <a:t>平台和应用程序目录</a:t>
            </a:r>
          </a:p>
        </p:txBody>
      </p:sp>
      <p:sp>
        <p:nvSpPr>
          <p:cNvPr id="5" name="文本占位符 4"/>
          <p:cNvSpPr>
            <a:spLocks noGrp="1"/>
          </p:cNvSpPr>
          <p:nvPr>
            <p:ph type="body" sz="quarter" idx="10"/>
          </p:nvPr>
        </p:nvSpPr>
        <p:spPr/>
        <p:txBody>
          <a:bodyPr/>
          <a:lstStyle/>
          <a:p>
            <a:r>
              <a:rPr lang="en-US" dirty="0" smtClean="0">
                <a:effectLst/>
              </a:rPr>
              <a:t>DEV351</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9384" y="1986870"/>
            <a:ext cx="7392987" cy="1523495"/>
          </a:xfrm>
        </p:spPr>
        <p:txBody>
          <a:bodyPr>
            <a:normAutofit fontScale="90000"/>
          </a:bodyPr>
          <a:lstStyle/>
          <a:p>
            <a:r>
              <a:rPr lang="en-US" sz="6600" dirty="0" smtClean="0">
                <a:effectLst>
                  <a:outerShdw blurRad="38100" dist="38100" dir="2700000" algn="tl">
                    <a:srgbClr val="000000">
                      <a:alpha val="43137"/>
                    </a:srgbClr>
                  </a:outerShdw>
                </a:effectLst>
                <a:latin typeface="Consolas" pitchFamily="49" charset="0"/>
                <a:cs typeface="Consolas" pitchFamily="49" charset="0"/>
              </a:rPr>
              <a:t>&lt;embrace&gt;</a:t>
            </a:r>
            <a:br>
              <a:rPr lang="en-US" sz="6600" dirty="0" smtClean="0">
                <a:effectLst>
                  <a:outerShdw blurRad="38100" dist="38100" dir="2700000" algn="tl">
                    <a:srgbClr val="000000">
                      <a:alpha val="43137"/>
                    </a:srgbClr>
                  </a:outerShdw>
                </a:effectLst>
                <a:latin typeface="Consolas" pitchFamily="49" charset="0"/>
                <a:cs typeface="Consolas" pitchFamily="49" charset="0"/>
              </a:rPr>
            </a:br>
            <a:r>
              <a:rPr lang="en-US" sz="6600" dirty="0" smtClean="0">
                <a:effectLst>
                  <a:outerShdw blurRad="38100" dist="38100" dir="2700000" algn="tl">
                    <a:srgbClr val="000000">
                      <a:alpha val="43137"/>
                    </a:srgbClr>
                  </a:outerShdw>
                </a:effectLst>
                <a:latin typeface="Consolas" pitchFamily="49" charset="0"/>
                <a:cs typeface="Consolas" pitchFamily="49" charset="0"/>
              </a:rPr>
              <a:t>	&lt;collaborate/&gt;</a:t>
            </a:r>
            <a:br>
              <a:rPr lang="en-US" sz="6600" dirty="0" smtClean="0">
                <a:effectLst>
                  <a:outerShdw blurRad="38100" dist="38100" dir="2700000" algn="tl">
                    <a:srgbClr val="000000">
                      <a:alpha val="43137"/>
                    </a:srgbClr>
                  </a:outerShdw>
                </a:effectLst>
                <a:latin typeface="Consolas" pitchFamily="49" charset="0"/>
                <a:cs typeface="Consolas" pitchFamily="49" charset="0"/>
              </a:rPr>
            </a:br>
            <a:r>
              <a:rPr sz="6600" smtClean="0">
                <a:effectLst>
                  <a:outerShdw blurRad="38100" dist="38100" dir="2700000" algn="tl">
                    <a:srgbClr val="000000">
                      <a:alpha val="43137"/>
                    </a:srgbClr>
                  </a:outerShdw>
                </a:effectLst>
                <a:latin typeface="Consolas" pitchFamily="49" charset="0"/>
                <a:cs typeface="Consolas" pitchFamily="49" charset="0"/>
              </a:rPr>
              <a:t>&lt;/embrace&gt;</a:t>
            </a:r>
            <a:endParaRPr lang="en-US" sz="6600" dirty="0">
              <a:effectLst>
                <a:outerShdw blurRad="38100" dist="38100" dir="2700000" algn="tl">
                  <a:srgbClr val="000000">
                    <a:alpha val="43137"/>
                  </a:srgbClr>
                </a:outerShdw>
              </a:effectLst>
              <a:latin typeface="Consolas" pitchFamily="49" charset="0"/>
              <a:cs typeface="Consolas" pitchFamily="49" charset="0"/>
            </a:endParaRPr>
          </a:p>
        </p:txBody>
      </p:sp>
    </p:spTree>
    <p:extLst>
      <p:ext uri="{BB962C8B-B14F-4D97-AF65-F5344CB8AC3E}">
        <p14:creationId xmlns:p14="http://schemas.microsoft.com/office/powerpoint/2007/7/12/main" xmlns="" val="3076428650"/>
      </p:ext>
    </p:extLst>
  </p:cSld>
  <p:clrMapOvr>
    <a:masterClrMapping/>
  </p:clrMapOvr>
  <mc:AlternateContent xmlns:mc="http://schemas.openxmlformats.org/markup-compatibility/2006">
    <mc:Choice xmlns:p14="http://schemas.microsoft.com/office/powerpoint/2007/7/12/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p:txBody>
          <a:bodyPr/>
          <a:lstStyle/>
          <a:p>
            <a:r>
              <a:rPr lang="en-US" dirty="0" smtClean="0"/>
              <a:t>Redmond Open Source Lab</a:t>
            </a:r>
            <a:endParaRPr lang="en-US" dirty="0"/>
          </a:p>
        </p:txBody>
      </p:sp>
      <p:pic>
        <p:nvPicPr>
          <p:cNvPr id="5" name="Picture 4" descr="Lab-Pict1.jpg"/>
          <p:cNvPicPr>
            <a:picLocks noChangeAspect="1"/>
          </p:cNvPicPr>
          <p:nvPr/>
        </p:nvPicPr>
        <p:blipFill>
          <a:blip r:embed="rId3"/>
          <a:stretch>
            <a:fillRect/>
          </a:stretch>
        </p:blipFill>
        <p:spPr>
          <a:xfrm>
            <a:off x="761999" y="1447800"/>
            <a:ext cx="4724401" cy="3786822"/>
          </a:xfrm>
          <a:prstGeom prst="rect">
            <a:avLst/>
          </a:prstGeom>
        </p:spPr>
      </p:pic>
      <p:pic>
        <p:nvPicPr>
          <p:cNvPr id="7" name="Picture 6" descr="InteropRack.jpg"/>
          <p:cNvPicPr>
            <a:picLocks noChangeAspect="1"/>
          </p:cNvPicPr>
          <p:nvPr/>
        </p:nvPicPr>
        <p:blipFill>
          <a:blip r:embed="rId4"/>
          <a:stretch>
            <a:fillRect/>
          </a:stretch>
        </p:blipFill>
        <p:spPr>
          <a:xfrm>
            <a:off x="5638800" y="2209801"/>
            <a:ext cx="2946400" cy="4383728"/>
          </a:xfrm>
          <a:prstGeom prst="rect">
            <a:avLst/>
          </a:prstGeom>
        </p:spPr>
      </p:pic>
    </p:spTree>
    <p:extLst>
      <p:ext uri="{BB962C8B-B14F-4D97-AF65-F5344CB8AC3E}">
        <p14:creationId xmlns:p14="http://schemas.microsoft.com/office/powerpoint/2007/7/12/main" xmlns="" val="1043773902"/>
      </p:ext>
    </p:extLst>
  </p:cSld>
  <p:clrMapOvr>
    <a:masterClrMapping/>
  </p:clrMapOvr>
  <mc:AlternateContent xmlns:mc="http://schemas.openxmlformats.org/markup-compatibility/2006">
    <mc:Choice xmlns:p14="http://schemas.microsoft.com/office/powerpoint/2007/7/12/main" xmlns="" Requires="p14">
      <p:transition spd="slow">
        <p14:gallery dir="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SSL-East.JPG"/>
          <p:cNvPicPr>
            <a:picLocks noChangeAspect="1"/>
          </p:cNvPicPr>
          <p:nvPr/>
        </p:nvPicPr>
        <p:blipFill>
          <a:blip r:embed="rId3"/>
          <a:stretch>
            <a:fillRect/>
          </a:stretch>
        </p:blipFill>
        <p:spPr bwMode="auto">
          <a:xfrm>
            <a:off x="1704552" y="1702753"/>
            <a:ext cx="5938943" cy="4454207"/>
          </a:xfrm>
          <a:prstGeom prst="rect">
            <a:avLst/>
          </a:prstGeom>
          <a:noFill/>
          <a:ln w="9525">
            <a:noFill/>
            <a:miter lim="800000"/>
            <a:headEnd/>
            <a:tailEnd/>
          </a:ln>
          <a:effectLst/>
        </p:spPr>
      </p:pic>
      <p:sp>
        <p:nvSpPr>
          <p:cNvPr id="6" name="Title 3"/>
          <p:cNvSpPr>
            <a:spLocks noGrp="1"/>
          </p:cNvSpPr>
          <p:nvPr>
            <p:ph type="title"/>
          </p:nvPr>
        </p:nvSpPr>
        <p:spPr/>
        <p:txBody>
          <a:bodyPr/>
          <a:lstStyle/>
          <a:p>
            <a:r>
              <a:rPr lang="en-US" dirty="0" smtClean="0"/>
              <a:t>Novell Joint Interoperability Lab</a:t>
            </a:r>
            <a:endParaRPr lang="en-US" dirty="0"/>
          </a:p>
        </p:txBody>
      </p:sp>
    </p:spTree>
    <p:extLst>
      <p:ext uri="{BB962C8B-B14F-4D97-AF65-F5344CB8AC3E}">
        <p14:creationId xmlns:p14="http://schemas.microsoft.com/office/powerpoint/2007/7/12/main" xmlns="" val="2707693065"/>
      </p:ext>
    </p:extLst>
  </p:cSld>
  <p:clrMapOvr>
    <a:masterClrMapping/>
  </p:clrMapOvr>
  <mc:AlternateContent xmlns:mc="http://schemas.openxmlformats.org/markup-compatibility/2006">
    <mc:Choice xmlns:p14="http://schemas.microsoft.com/office/powerpoint/2007/7/12/main" xmlns="" Requires="p14">
      <p:transition spd="slow">
        <p14:gallery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为什么在</a:t>
            </a:r>
            <a:r>
              <a:rPr lang="en-US" altLang="zh-CN" dirty="0" smtClean="0"/>
              <a:t>IIS</a:t>
            </a:r>
            <a:r>
              <a:rPr lang="zh-CN" altLang="en-US" dirty="0" smtClean="0"/>
              <a:t>上跑</a:t>
            </a:r>
            <a:r>
              <a:rPr lang="en-US" altLang="zh-CN" dirty="0" smtClean="0"/>
              <a:t>PHP?</a:t>
            </a:r>
            <a:endParaRPr lang="en-US" dirty="0"/>
          </a:p>
        </p:txBody>
      </p:sp>
      <p:graphicFrame>
        <p:nvGraphicFramePr>
          <p:cNvPr id="5" name="Diagram 4"/>
          <p:cNvGraphicFramePr/>
          <p:nvPr>
            <p:extLst>
              <p:ext uri="{D42A27DB-BD31-4B8C-83A1-F6EECF244321}">
                <p14:modId xmlns:p14="http://schemas.microsoft.com/office/powerpoint/2007/7/12/main" xmlns="" val="1440842346"/>
              </p:ext>
            </p:extLst>
          </p:nvPr>
        </p:nvGraphicFramePr>
        <p:xfrm>
          <a:off x="228600" y="1397000"/>
          <a:ext cx="8610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07/7/12/main" xmlns="" val="2299695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FastCGI</a:t>
            </a:r>
            <a:endParaRPr lang="en-US" dirty="0"/>
          </a:p>
        </p:txBody>
      </p:sp>
      <p:sp>
        <p:nvSpPr>
          <p:cNvPr id="3" name="Content Placeholder 2"/>
          <p:cNvSpPr>
            <a:spLocks noGrp="1"/>
          </p:cNvSpPr>
          <p:nvPr>
            <p:ph idx="1"/>
          </p:nvPr>
        </p:nvSpPr>
        <p:spPr/>
        <p:txBody>
          <a:bodyPr>
            <a:noAutofit/>
          </a:bodyPr>
          <a:lstStyle/>
          <a:p>
            <a:r>
              <a:rPr lang="en-US" sz="2400" dirty="0" smtClean="0"/>
              <a:t>FastCGI: </a:t>
            </a:r>
            <a:r>
              <a:rPr lang="en-US" altLang="zh-CN" sz="2400" dirty="0" smtClean="0"/>
              <a:t>CGI</a:t>
            </a:r>
            <a:r>
              <a:rPr lang="zh-CN" altLang="en-US" sz="2400" dirty="0" smtClean="0"/>
              <a:t>和</a:t>
            </a:r>
            <a:r>
              <a:rPr lang="en-US" altLang="zh-CN" sz="2400" dirty="0" smtClean="0"/>
              <a:t>ISAPI</a:t>
            </a:r>
            <a:r>
              <a:rPr lang="zh-CN" altLang="en-US" sz="2400" dirty="0" smtClean="0"/>
              <a:t>的取长补短</a:t>
            </a:r>
            <a:endParaRPr lang="en-US" sz="2400" dirty="0" smtClean="0"/>
          </a:p>
          <a:p>
            <a:pPr lvl="1"/>
            <a:r>
              <a:rPr lang="zh-CN" altLang="en-US" sz="2000" dirty="0" smtClean="0"/>
              <a:t>对</a:t>
            </a:r>
            <a:r>
              <a:rPr lang="en-US" altLang="zh-CN" sz="2000" dirty="0" smtClean="0"/>
              <a:t>CGI</a:t>
            </a:r>
            <a:r>
              <a:rPr lang="zh-CN" altLang="en-US" sz="2000" dirty="0" smtClean="0"/>
              <a:t>协议的增强</a:t>
            </a:r>
            <a:endParaRPr lang="en-US" sz="2000" dirty="0" smtClean="0"/>
          </a:p>
          <a:p>
            <a:pPr lvl="1"/>
            <a:r>
              <a:rPr lang="en-US" altLang="zh-CN" sz="2000" dirty="0" smtClean="0"/>
              <a:t>Web</a:t>
            </a:r>
            <a:r>
              <a:rPr lang="zh-CN" altLang="en-US" sz="2000" dirty="0" smtClean="0"/>
              <a:t>服务器为第一个请求创建</a:t>
            </a:r>
            <a:r>
              <a:rPr lang="en-US" altLang="zh-CN" sz="2000" dirty="0" smtClean="0"/>
              <a:t>FastCGI</a:t>
            </a:r>
            <a:r>
              <a:rPr lang="zh-CN" altLang="en-US" sz="2000" dirty="0" smtClean="0"/>
              <a:t>进程</a:t>
            </a:r>
            <a:endParaRPr lang="en-US" sz="2000" dirty="0"/>
          </a:p>
          <a:p>
            <a:pPr lvl="1"/>
            <a:r>
              <a:rPr lang="en-US" altLang="zh-CN" sz="2000" dirty="0" smtClean="0"/>
              <a:t>Web</a:t>
            </a:r>
            <a:r>
              <a:rPr lang="zh-CN" altLang="en-US" sz="2000" dirty="0" smtClean="0"/>
              <a:t>服务器对后续请求重复利用现存的</a:t>
            </a:r>
            <a:r>
              <a:rPr lang="en-US" altLang="zh-CN" sz="2000" dirty="0" smtClean="0"/>
              <a:t>FastCGI</a:t>
            </a:r>
            <a:r>
              <a:rPr lang="zh-CN" altLang="en-US" sz="2000" dirty="0" smtClean="0"/>
              <a:t>进程</a:t>
            </a:r>
            <a:endParaRPr lang="en-US" sz="2000" dirty="0" smtClean="0"/>
          </a:p>
          <a:p>
            <a:pPr lvl="1"/>
            <a:r>
              <a:rPr lang="zh-CN" altLang="en-US" sz="2000" dirty="0" smtClean="0"/>
              <a:t>作为</a:t>
            </a:r>
            <a:r>
              <a:rPr lang="en-US" altLang="zh-CN" sz="2000" dirty="0" smtClean="0"/>
              <a:t>IIS7</a:t>
            </a:r>
            <a:r>
              <a:rPr lang="zh-CN" altLang="en-US" sz="2000" dirty="0" smtClean="0"/>
              <a:t>的一部分发行，随</a:t>
            </a:r>
            <a:r>
              <a:rPr lang="en-US" altLang="zh-CN" sz="2000" dirty="0" smtClean="0"/>
              <a:t>CGI</a:t>
            </a:r>
            <a:r>
              <a:rPr lang="zh-CN" altLang="en-US" sz="2000" dirty="0" smtClean="0"/>
              <a:t>特性安装</a:t>
            </a:r>
            <a:endParaRPr lang="en-US" sz="2000" dirty="0" smtClean="0"/>
          </a:p>
          <a:p>
            <a:r>
              <a:rPr lang="en-US" sz="2400" dirty="0" smtClean="0"/>
              <a:t>FastCGI for Windows</a:t>
            </a:r>
            <a:r>
              <a:rPr lang="zh-CN" altLang="en-US" sz="2400" dirty="0" smtClean="0"/>
              <a:t>系统的利益</a:t>
            </a:r>
            <a:endParaRPr lang="en-US" sz="2400" dirty="0" smtClean="0"/>
          </a:p>
          <a:p>
            <a:pPr lvl="1"/>
            <a:r>
              <a:rPr lang="zh-CN" altLang="en-US" sz="2000" dirty="0" smtClean="0"/>
              <a:t>比</a:t>
            </a:r>
            <a:r>
              <a:rPr lang="en-US" altLang="zh-CN" sz="2000" dirty="0" smtClean="0"/>
              <a:t>CGI</a:t>
            </a:r>
            <a:r>
              <a:rPr lang="zh-CN" altLang="en-US" sz="2000" dirty="0" smtClean="0"/>
              <a:t>快得多，没有进程创建开销</a:t>
            </a:r>
            <a:endParaRPr lang="en-US" sz="2000" dirty="0" smtClean="0"/>
          </a:p>
          <a:p>
            <a:pPr lvl="1"/>
            <a:r>
              <a:rPr lang="zh-CN" altLang="en-US" sz="2000" dirty="0" smtClean="0"/>
              <a:t>比</a:t>
            </a:r>
            <a:r>
              <a:rPr lang="en-US" altLang="zh-CN" sz="2000" dirty="0" smtClean="0"/>
              <a:t>ISAPI</a:t>
            </a:r>
            <a:r>
              <a:rPr lang="zh-CN" altLang="en-US" sz="2000" dirty="0" smtClean="0"/>
              <a:t>稳定的多，单进程执行环境</a:t>
            </a:r>
            <a:endParaRPr lang="en-US" sz="2400" dirty="0"/>
          </a:p>
        </p:txBody>
      </p:sp>
      <p:sp>
        <p:nvSpPr>
          <p:cNvPr id="5" name="TextBox 4"/>
          <p:cNvSpPr txBox="1"/>
          <p:nvPr/>
        </p:nvSpPr>
        <p:spPr>
          <a:xfrm>
            <a:off x="609600" y="5029200"/>
            <a:ext cx="8015843" cy="70788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Courier New" pitchFamily="49" charset="0"/>
                <a:cs typeface="Courier New" pitchFamily="49" charset="0"/>
              </a:rPr>
              <a:t>Non-thread safe PHP build is recommended for FastCGI</a:t>
            </a:r>
          </a:p>
        </p:txBody>
      </p:sp>
    </p:spTree>
    <p:extLst>
      <p:ext uri="{BB962C8B-B14F-4D97-AF65-F5344CB8AC3E}">
        <p14:creationId xmlns:p14="http://schemas.microsoft.com/office/powerpoint/2007/7/12/main" xmlns="" val="3153392690"/>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FastCGI </a:t>
            </a:r>
            <a:r>
              <a:rPr lang="zh-CN" altLang="en-US" dirty="0"/>
              <a:t>处理架构</a:t>
            </a:r>
            <a:endParaRPr lang="en-US" dirty="0"/>
          </a:p>
        </p:txBody>
      </p:sp>
      <p:sp>
        <p:nvSpPr>
          <p:cNvPr id="33" name="Round Diagonal Corner Rectangle 32"/>
          <p:cNvSpPr/>
          <p:nvPr/>
        </p:nvSpPr>
        <p:spPr>
          <a:xfrm>
            <a:off x="463150" y="2030684"/>
            <a:ext cx="4322618" cy="4275117"/>
          </a:xfrm>
          <a:prstGeom prst="round2DiagRect">
            <a:avLst/>
          </a:prstGeom>
          <a:solidFill>
            <a:schemeClr val="bg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chemeClr val="accent1"/>
                </a:solidFill>
              </a:rPr>
              <a:t>IIS</a:t>
            </a:r>
            <a:r>
              <a:rPr lang="zh-CN" altLang="en-US" dirty="0" smtClean="0">
                <a:solidFill>
                  <a:schemeClr val="accent1"/>
                </a:solidFill>
              </a:rPr>
              <a:t>工作进程</a:t>
            </a:r>
            <a:endParaRPr lang="en-US" dirty="0">
              <a:solidFill>
                <a:schemeClr val="accent1"/>
              </a:solidFill>
            </a:endParaRPr>
          </a:p>
        </p:txBody>
      </p:sp>
      <p:graphicFrame>
        <p:nvGraphicFramePr>
          <p:cNvPr id="34" name="Diagram 33"/>
          <p:cNvGraphicFramePr/>
          <p:nvPr>
            <p:extLst>
              <p:ext uri="{D42A27DB-BD31-4B8C-83A1-F6EECF244321}">
                <p14:modId xmlns:p14="http://schemas.microsoft.com/office/powerpoint/2007/7/12/main" xmlns="" val="4039625588"/>
              </p:ext>
            </p:extLst>
          </p:nvPr>
        </p:nvGraphicFramePr>
        <p:xfrm>
          <a:off x="-154375" y="3055916"/>
          <a:ext cx="28956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5" name="Diagram 34"/>
          <p:cNvGraphicFramePr/>
          <p:nvPr>
            <p:extLst>
              <p:ext uri="{D42A27DB-BD31-4B8C-83A1-F6EECF244321}">
                <p14:modId xmlns:p14="http://schemas.microsoft.com/office/powerpoint/2007/7/12/main" xmlns="" val="2515360149"/>
              </p:ext>
            </p:extLst>
          </p:nvPr>
        </p:nvGraphicFramePr>
        <p:xfrm>
          <a:off x="1496304" y="2695702"/>
          <a:ext cx="3087584" cy="34557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6" name="Flowchart: Multidocument 35"/>
          <p:cNvSpPr/>
          <p:nvPr/>
        </p:nvSpPr>
        <p:spPr>
          <a:xfrm>
            <a:off x="2701640" y="5577444"/>
            <a:ext cx="914400" cy="609600"/>
          </a:xfrm>
          <a:prstGeom prst="flowChartMultidocumen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Request queue</a:t>
            </a:r>
            <a:endParaRPr lang="en-US" sz="1200" dirty="0">
              <a:solidFill>
                <a:schemeClr val="bg1"/>
              </a:solidFill>
            </a:endParaRPr>
          </a:p>
        </p:txBody>
      </p:sp>
      <p:grpSp>
        <p:nvGrpSpPr>
          <p:cNvPr id="3" name="Group 36"/>
          <p:cNvGrpSpPr/>
          <p:nvPr/>
        </p:nvGrpSpPr>
        <p:grpSpPr>
          <a:xfrm>
            <a:off x="6724400" y="2590800"/>
            <a:ext cx="1447800" cy="762000"/>
            <a:chOff x="5943600" y="1828800"/>
            <a:chExt cx="1447800" cy="762000"/>
          </a:xfrm>
        </p:grpSpPr>
        <p:sp>
          <p:nvSpPr>
            <p:cNvPr id="38" name="Rounded Rectangle 37"/>
            <p:cNvSpPr/>
            <p:nvPr/>
          </p:nvSpPr>
          <p:spPr>
            <a:xfrm>
              <a:off x="5943600" y="1828800"/>
              <a:ext cx="1447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descr="php.gif"/>
            <p:cNvPicPr>
              <a:picLocks noChangeAspect="1"/>
            </p:cNvPicPr>
            <p:nvPr/>
          </p:nvPicPr>
          <p:blipFill>
            <a:blip r:embed="rId11"/>
            <a:stretch>
              <a:fillRect/>
            </a:stretch>
          </p:blipFill>
          <p:spPr>
            <a:xfrm>
              <a:off x="6096000" y="1905000"/>
              <a:ext cx="1143000" cy="638175"/>
            </a:xfrm>
            <a:prstGeom prst="rect">
              <a:avLst/>
            </a:prstGeom>
          </p:spPr>
        </p:pic>
      </p:grpSp>
      <p:grpSp>
        <p:nvGrpSpPr>
          <p:cNvPr id="4" name="Group 39"/>
          <p:cNvGrpSpPr/>
          <p:nvPr/>
        </p:nvGrpSpPr>
        <p:grpSpPr>
          <a:xfrm>
            <a:off x="6572000" y="2514600"/>
            <a:ext cx="1447800" cy="762000"/>
            <a:chOff x="5943600" y="1828800"/>
            <a:chExt cx="1447800" cy="762000"/>
          </a:xfrm>
        </p:grpSpPr>
        <p:sp>
          <p:nvSpPr>
            <p:cNvPr id="41" name="Rounded Rectangle 40"/>
            <p:cNvSpPr/>
            <p:nvPr/>
          </p:nvSpPr>
          <p:spPr>
            <a:xfrm>
              <a:off x="5943600" y="1828800"/>
              <a:ext cx="1447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Picture 41" descr="php.gif"/>
            <p:cNvPicPr>
              <a:picLocks noChangeAspect="1"/>
            </p:cNvPicPr>
            <p:nvPr/>
          </p:nvPicPr>
          <p:blipFill>
            <a:blip r:embed="rId11"/>
            <a:stretch>
              <a:fillRect/>
            </a:stretch>
          </p:blipFill>
          <p:spPr>
            <a:xfrm>
              <a:off x="6096000" y="1905000"/>
              <a:ext cx="1143000" cy="638175"/>
            </a:xfrm>
            <a:prstGeom prst="rect">
              <a:avLst/>
            </a:prstGeom>
          </p:spPr>
        </p:pic>
      </p:grpSp>
      <p:grpSp>
        <p:nvGrpSpPr>
          <p:cNvPr id="5" name="Group 42"/>
          <p:cNvGrpSpPr/>
          <p:nvPr/>
        </p:nvGrpSpPr>
        <p:grpSpPr>
          <a:xfrm>
            <a:off x="6419600" y="2438400"/>
            <a:ext cx="1447800" cy="762000"/>
            <a:chOff x="5943600" y="1828800"/>
            <a:chExt cx="1447800" cy="762000"/>
          </a:xfrm>
        </p:grpSpPr>
        <p:sp>
          <p:nvSpPr>
            <p:cNvPr id="44" name="Rounded Rectangle 43"/>
            <p:cNvSpPr/>
            <p:nvPr/>
          </p:nvSpPr>
          <p:spPr>
            <a:xfrm>
              <a:off x="5943600" y="1828800"/>
              <a:ext cx="1447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44" descr="php.gif"/>
            <p:cNvPicPr>
              <a:picLocks noChangeAspect="1"/>
            </p:cNvPicPr>
            <p:nvPr/>
          </p:nvPicPr>
          <p:blipFill>
            <a:blip r:embed="rId11"/>
            <a:stretch>
              <a:fillRect/>
            </a:stretch>
          </p:blipFill>
          <p:spPr>
            <a:xfrm>
              <a:off x="6096000" y="1905000"/>
              <a:ext cx="1143000" cy="638175"/>
            </a:xfrm>
            <a:prstGeom prst="rect">
              <a:avLst/>
            </a:prstGeom>
          </p:spPr>
        </p:pic>
      </p:grpSp>
      <p:sp>
        <p:nvSpPr>
          <p:cNvPr id="46" name="Rounded Rectangle 45"/>
          <p:cNvSpPr/>
          <p:nvPr/>
        </p:nvSpPr>
        <p:spPr>
          <a:xfrm>
            <a:off x="6114800" y="1805049"/>
            <a:ext cx="2438400" cy="1852551"/>
          </a:xfrm>
          <a:prstGeom prst="roundRect">
            <a:avLst/>
          </a:prstGeom>
          <a:noFill/>
          <a:ln>
            <a:solidFill>
              <a:schemeClr val="accent1"/>
            </a:solidFill>
          </a:ln>
        </p:spPr>
        <p:style>
          <a:lnRef idx="2">
            <a:schemeClr val="accent4"/>
          </a:lnRef>
          <a:fillRef idx="1">
            <a:schemeClr val="lt1"/>
          </a:fillRef>
          <a:effectRef idx="0">
            <a:schemeClr val="accent4"/>
          </a:effectRef>
          <a:fontRef idx="minor">
            <a:schemeClr val="dk1"/>
          </a:fontRef>
        </p:style>
        <p:txBody>
          <a:bodyPr rtlCol="0" anchor="t" anchorCtr="0"/>
          <a:lstStyle/>
          <a:p>
            <a:pPr algn="ctr"/>
            <a:r>
              <a:rPr lang="en-US" sz="1200" dirty="0" smtClean="0">
                <a:solidFill>
                  <a:schemeClr val="accent1"/>
                </a:solidFill>
              </a:rPr>
              <a:t>FastCGI for PHP5</a:t>
            </a:r>
            <a:r>
              <a:rPr lang="zh-CN" altLang="en-US" sz="1200" dirty="0" smtClean="0">
                <a:solidFill>
                  <a:schemeClr val="accent1"/>
                </a:solidFill>
              </a:rPr>
              <a:t> 进程池</a:t>
            </a:r>
            <a:endParaRPr lang="en-US" sz="1200" dirty="0">
              <a:solidFill>
                <a:schemeClr val="accent1"/>
              </a:solidFill>
            </a:endParaRPr>
          </a:p>
        </p:txBody>
      </p:sp>
      <p:sp>
        <p:nvSpPr>
          <p:cNvPr id="47" name="TextBox 46"/>
          <p:cNvSpPr txBox="1"/>
          <p:nvPr/>
        </p:nvSpPr>
        <p:spPr>
          <a:xfrm>
            <a:off x="6789165" y="3399404"/>
            <a:ext cx="976549" cy="276999"/>
          </a:xfrm>
          <a:prstGeom prst="rect">
            <a:avLst/>
          </a:prstGeom>
          <a:noFill/>
        </p:spPr>
        <p:txBody>
          <a:bodyPr wrap="none" rtlCol="0">
            <a:spAutoFit/>
          </a:bodyPr>
          <a:lstStyle/>
          <a:p>
            <a:r>
              <a:rPr lang="en-US" sz="1200" dirty="0" smtClean="0">
                <a:solidFill>
                  <a:schemeClr val="accent1"/>
                </a:solidFill>
              </a:rPr>
              <a:t>php-cgi.exe</a:t>
            </a:r>
            <a:endParaRPr lang="en-US" sz="1200" dirty="0">
              <a:solidFill>
                <a:schemeClr val="accent1"/>
              </a:solidFill>
            </a:endParaRPr>
          </a:p>
        </p:txBody>
      </p:sp>
      <p:grpSp>
        <p:nvGrpSpPr>
          <p:cNvPr id="6" name="Group 47"/>
          <p:cNvGrpSpPr/>
          <p:nvPr/>
        </p:nvGrpSpPr>
        <p:grpSpPr>
          <a:xfrm>
            <a:off x="6758047" y="4928260"/>
            <a:ext cx="1447800" cy="762000"/>
            <a:chOff x="5943600" y="1828800"/>
            <a:chExt cx="1447800" cy="762000"/>
          </a:xfrm>
        </p:grpSpPr>
        <p:sp>
          <p:nvSpPr>
            <p:cNvPr id="49" name="Rounded Rectangle 48"/>
            <p:cNvSpPr/>
            <p:nvPr/>
          </p:nvSpPr>
          <p:spPr>
            <a:xfrm>
              <a:off x="5943600" y="1828800"/>
              <a:ext cx="1447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Picture 49" descr="php.gif"/>
            <p:cNvPicPr>
              <a:picLocks noChangeAspect="1"/>
            </p:cNvPicPr>
            <p:nvPr/>
          </p:nvPicPr>
          <p:blipFill>
            <a:blip r:embed="rId11"/>
            <a:stretch>
              <a:fillRect/>
            </a:stretch>
          </p:blipFill>
          <p:spPr>
            <a:xfrm>
              <a:off x="6096000" y="1905000"/>
              <a:ext cx="1143000" cy="638175"/>
            </a:xfrm>
            <a:prstGeom prst="rect">
              <a:avLst/>
            </a:prstGeom>
          </p:spPr>
        </p:pic>
      </p:grpSp>
      <p:grpSp>
        <p:nvGrpSpPr>
          <p:cNvPr id="7" name="Group 50"/>
          <p:cNvGrpSpPr/>
          <p:nvPr/>
        </p:nvGrpSpPr>
        <p:grpSpPr>
          <a:xfrm>
            <a:off x="6605647" y="4852060"/>
            <a:ext cx="1447800" cy="762000"/>
            <a:chOff x="5943600" y="1828800"/>
            <a:chExt cx="1447800" cy="762000"/>
          </a:xfrm>
        </p:grpSpPr>
        <p:sp>
          <p:nvSpPr>
            <p:cNvPr id="52" name="Rounded Rectangle 51"/>
            <p:cNvSpPr/>
            <p:nvPr/>
          </p:nvSpPr>
          <p:spPr>
            <a:xfrm>
              <a:off x="5943600" y="1828800"/>
              <a:ext cx="1447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icture 52" descr="php.gif"/>
            <p:cNvPicPr>
              <a:picLocks noChangeAspect="1"/>
            </p:cNvPicPr>
            <p:nvPr/>
          </p:nvPicPr>
          <p:blipFill>
            <a:blip r:embed="rId11"/>
            <a:stretch>
              <a:fillRect/>
            </a:stretch>
          </p:blipFill>
          <p:spPr>
            <a:xfrm>
              <a:off x="6096000" y="1905000"/>
              <a:ext cx="1143000" cy="638175"/>
            </a:xfrm>
            <a:prstGeom prst="rect">
              <a:avLst/>
            </a:prstGeom>
          </p:spPr>
        </p:pic>
      </p:grpSp>
      <p:grpSp>
        <p:nvGrpSpPr>
          <p:cNvPr id="8" name="Group 53"/>
          <p:cNvGrpSpPr/>
          <p:nvPr/>
        </p:nvGrpSpPr>
        <p:grpSpPr>
          <a:xfrm>
            <a:off x="6453247" y="4775860"/>
            <a:ext cx="1447800" cy="762000"/>
            <a:chOff x="5943600" y="1828800"/>
            <a:chExt cx="1447800" cy="762000"/>
          </a:xfrm>
        </p:grpSpPr>
        <p:sp>
          <p:nvSpPr>
            <p:cNvPr id="55" name="Rounded Rectangle 54"/>
            <p:cNvSpPr/>
            <p:nvPr/>
          </p:nvSpPr>
          <p:spPr>
            <a:xfrm>
              <a:off x="5943600" y="1828800"/>
              <a:ext cx="1447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55" descr="php.gif"/>
            <p:cNvPicPr>
              <a:picLocks noChangeAspect="1"/>
            </p:cNvPicPr>
            <p:nvPr/>
          </p:nvPicPr>
          <p:blipFill>
            <a:blip r:embed="rId11"/>
            <a:stretch>
              <a:fillRect/>
            </a:stretch>
          </p:blipFill>
          <p:spPr>
            <a:xfrm>
              <a:off x="6096000" y="1905000"/>
              <a:ext cx="1143000" cy="638175"/>
            </a:xfrm>
            <a:prstGeom prst="rect">
              <a:avLst/>
            </a:prstGeom>
          </p:spPr>
        </p:pic>
      </p:grpSp>
      <p:sp>
        <p:nvSpPr>
          <p:cNvPr id="57" name="Rounded Rectangle 56"/>
          <p:cNvSpPr/>
          <p:nvPr/>
        </p:nvSpPr>
        <p:spPr>
          <a:xfrm>
            <a:off x="6148447" y="4142509"/>
            <a:ext cx="2438400" cy="1852551"/>
          </a:xfrm>
          <a:prstGeom prst="roundRect">
            <a:avLst/>
          </a:prstGeom>
          <a:noFill/>
          <a:ln>
            <a:solidFill>
              <a:schemeClr val="accent1"/>
            </a:solidFill>
          </a:ln>
        </p:spPr>
        <p:style>
          <a:lnRef idx="2">
            <a:schemeClr val="accent4"/>
          </a:lnRef>
          <a:fillRef idx="1">
            <a:schemeClr val="lt1"/>
          </a:fillRef>
          <a:effectRef idx="0">
            <a:schemeClr val="accent4"/>
          </a:effectRef>
          <a:fontRef idx="minor">
            <a:schemeClr val="dk1"/>
          </a:fontRef>
        </p:style>
        <p:txBody>
          <a:bodyPr rtlCol="0" anchor="t" anchorCtr="0"/>
          <a:lstStyle/>
          <a:p>
            <a:pPr algn="ctr"/>
            <a:r>
              <a:rPr lang="en-US" sz="1200" dirty="0" smtClean="0">
                <a:solidFill>
                  <a:schemeClr val="accent1"/>
                </a:solidFill>
              </a:rPr>
              <a:t>FastCGI for PHP4</a:t>
            </a:r>
            <a:r>
              <a:rPr lang="zh-CN" altLang="en-US" sz="1200" dirty="0" smtClean="0">
                <a:solidFill>
                  <a:schemeClr val="accent1"/>
                </a:solidFill>
              </a:rPr>
              <a:t> 进程池</a:t>
            </a:r>
            <a:endParaRPr lang="en-US" sz="1200" dirty="0">
              <a:solidFill>
                <a:schemeClr val="accent1"/>
              </a:solidFill>
            </a:endParaRPr>
          </a:p>
        </p:txBody>
      </p:sp>
      <p:sp>
        <p:nvSpPr>
          <p:cNvPr id="58" name="TextBox 57"/>
          <p:cNvSpPr txBox="1"/>
          <p:nvPr/>
        </p:nvSpPr>
        <p:spPr>
          <a:xfrm>
            <a:off x="6953437" y="5736864"/>
            <a:ext cx="729687" cy="276999"/>
          </a:xfrm>
          <a:prstGeom prst="rect">
            <a:avLst/>
          </a:prstGeom>
          <a:noFill/>
        </p:spPr>
        <p:txBody>
          <a:bodyPr wrap="none" rtlCol="0">
            <a:spAutoFit/>
          </a:bodyPr>
          <a:lstStyle/>
          <a:p>
            <a:r>
              <a:rPr lang="en-US" sz="1200" dirty="0" smtClean="0">
                <a:solidFill>
                  <a:schemeClr val="accent1"/>
                </a:solidFill>
              </a:rPr>
              <a:t>php.exe</a:t>
            </a:r>
            <a:endParaRPr lang="en-US" sz="1200" dirty="0">
              <a:solidFill>
                <a:schemeClr val="accent1"/>
              </a:solidFill>
            </a:endParaRPr>
          </a:p>
        </p:txBody>
      </p:sp>
      <p:cxnSp>
        <p:nvCxnSpPr>
          <p:cNvPr id="59" name="Curved Connector 58"/>
          <p:cNvCxnSpPr/>
          <p:nvPr/>
        </p:nvCxnSpPr>
        <p:spPr>
          <a:xfrm flipV="1">
            <a:off x="4346372" y="2831276"/>
            <a:ext cx="2049479" cy="1847602"/>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0" name="Curved Connector 59"/>
          <p:cNvCxnSpPr/>
          <p:nvPr/>
        </p:nvCxnSpPr>
        <p:spPr>
          <a:xfrm>
            <a:off x="4334494" y="4963886"/>
            <a:ext cx="2061358" cy="86096"/>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1" name="Line Callout 1 (No Border) 60"/>
          <p:cNvSpPr/>
          <p:nvPr/>
        </p:nvSpPr>
        <p:spPr>
          <a:xfrm>
            <a:off x="4809506" y="2217716"/>
            <a:ext cx="1371600" cy="609600"/>
          </a:xfrm>
          <a:prstGeom prst="callout1">
            <a:avLst>
              <a:gd name="adj1" fmla="val 92256"/>
              <a:gd name="adj2" fmla="val 29676"/>
              <a:gd name="adj3" fmla="val 158528"/>
              <a:gd name="adj4" fmla="val 56504"/>
            </a:avLst>
          </a:prstGeom>
          <a:solidFill>
            <a:schemeClr val="lt1">
              <a:alpha val="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r>
              <a:rPr lang="en-US" sz="1100" dirty="0" smtClean="0">
                <a:solidFill>
                  <a:schemeClr val="accent1"/>
                </a:solidFill>
              </a:rPr>
              <a:t>FastCGI</a:t>
            </a:r>
            <a:r>
              <a:rPr lang="zh-CN" altLang="en-US" sz="1100" dirty="0" smtClean="0">
                <a:solidFill>
                  <a:schemeClr val="accent1"/>
                </a:solidFill>
              </a:rPr>
              <a:t> 协议跑在命名管道或</a:t>
            </a:r>
            <a:r>
              <a:rPr lang="en-US" sz="1100" dirty="0" smtClean="0">
                <a:solidFill>
                  <a:schemeClr val="accent1"/>
                </a:solidFill>
              </a:rPr>
              <a:t> TCP</a:t>
            </a:r>
            <a:r>
              <a:rPr lang="zh-CN" altLang="en-US" sz="1100" dirty="0" smtClean="0">
                <a:solidFill>
                  <a:schemeClr val="accent1"/>
                </a:solidFill>
              </a:rPr>
              <a:t>上</a:t>
            </a:r>
            <a:endParaRPr lang="en-US" sz="1100" dirty="0">
              <a:solidFill>
                <a:schemeClr val="accent1"/>
              </a:solidFill>
            </a:endParaRPr>
          </a:p>
        </p:txBody>
      </p:sp>
    </p:spTree>
    <p:extLst>
      <p:ext uri="{BB962C8B-B14F-4D97-AF65-F5344CB8AC3E}">
        <p14:creationId xmlns:p14="http://schemas.microsoft.com/office/powerpoint/2007/7/12/main" xmlns="" val="4075727311"/>
      </p:ext>
    </p:extLst>
  </p:cSld>
  <p:clrMapOvr>
    <a:masterClrMapping/>
  </p:clrMapOvr>
  <mc:AlternateContent xmlns:mc="http://schemas.openxmlformats.org/markup-compatibility/2006">
    <mc:Choice xmlns:p14="http://schemas.microsoft.com/office/powerpoint/2007/7/12/main" xmlns="" Requires="p14">
      <p:transition spd="slow" p14:dur="1700">
        <p14:gallery dir="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URLRewrite</a:t>
            </a:r>
            <a:endParaRPr lang="en-US" dirty="0"/>
          </a:p>
        </p:txBody>
      </p:sp>
      <p:sp>
        <p:nvSpPr>
          <p:cNvPr id="3" name="Content Placeholder 2"/>
          <p:cNvSpPr>
            <a:spLocks noGrp="1"/>
          </p:cNvSpPr>
          <p:nvPr>
            <p:ph idx="1"/>
          </p:nvPr>
        </p:nvSpPr>
        <p:spPr>
          <a:xfrm>
            <a:off x="381000" y="1143000"/>
            <a:ext cx="8382000" cy="6063198"/>
          </a:xfrm>
        </p:spPr>
        <p:txBody>
          <a:bodyPr>
            <a:normAutofit/>
          </a:bodyPr>
          <a:lstStyle/>
          <a:p>
            <a:r>
              <a:rPr lang="en-US" altLang="zh-CN" dirty="0" smtClean="0">
                <a:effectLst/>
              </a:rPr>
              <a:t>IIS</a:t>
            </a:r>
            <a:r>
              <a:rPr lang="zh-CN" altLang="en-US" dirty="0" smtClean="0">
                <a:effectLst/>
              </a:rPr>
              <a:t>团队的官方</a:t>
            </a:r>
            <a:r>
              <a:rPr lang="en-US" altLang="zh-CN" dirty="0" smtClean="0">
                <a:effectLst/>
              </a:rPr>
              <a:t>IIS</a:t>
            </a:r>
            <a:r>
              <a:rPr lang="zh-CN" altLang="en-US" dirty="0" smtClean="0">
                <a:effectLst/>
              </a:rPr>
              <a:t>扩展</a:t>
            </a:r>
            <a:endParaRPr lang="en-US" altLang="zh-CN" dirty="0" smtClean="0">
              <a:effectLst/>
            </a:endParaRPr>
          </a:p>
          <a:p>
            <a:r>
              <a:rPr lang="zh-CN" altLang="en-US" dirty="0" smtClean="0">
                <a:effectLst/>
              </a:rPr>
              <a:t>特性</a:t>
            </a:r>
            <a:endParaRPr lang="en-US" altLang="zh-CN" dirty="0" smtClean="0">
              <a:effectLst/>
            </a:endParaRPr>
          </a:p>
          <a:p>
            <a:pPr lvl="1"/>
            <a:r>
              <a:rPr lang="en-US" sz="1000" dirty="0" smtClean="0">
                <a:effectLst/>
              </a:rPr>
              <a:t>Rules-based </a:t>
            </a:r>
            <a:r>
              <a:rPr lang="en-US" sz="1000" dirty="0">
                <a:effectLst/>
              </a:rPr>
              <a:t>URL rewriting engine</a:t>
            </a:r>
          </a:p>
          <a:p>
            <a:pPr lvl="1"/>
            <a:r>
              <a:rPr lang="en-US" sz="1000" b="1" u="sng" dirty="0">
                <a:solidFill>
                  <a:srgbClr val="FFC000"/>
                </a:solidFill>
                <a:effectLst/>
              </a:rPr>
              <a:t>Regular expression</a:t>
            </a:r>
            <a:r>
              <a:rPr lang="en-US" sz="1000" b="1" dirty="0">
                <a:solidFill>
                  <a:srgbClr val="FFFF00"/>
                </a:solidFill>
                <a:effectLst/>
              </a:rPr>
              <a:t> </a:t>
            </a:r>
            <a:r>
              <a:rPr lang="en-US" sz="1000" dirty="0">
                <a:effectLst/>
              </a:rPr>
              <a:t>pattern matching</a:t>
            </a:r>
          </a:p>
          <a:p>
            <a:pPr lvl="1"/>
            <a:r>
              <a:rPr lang="en-US" sz="1000" dirty="0">
                <a:effectLst/>
              </a:rPr>
              <a:t>Wildcard pattern matching</a:t>
            </a:r>
          </a:p>
          <a:p>
            <a:pPr lvl="1"/>
            <a:r>
              <a:rPr lang="en-US" sz="1000" dirty="0">
                <a:effectLst/>
              </a:rPr>
              <a:t>Global and distributed rewrite rules</a:t>
            </a:r>
          </a:p>
          <a:p>
            <a:pPr lvl="1"/>
            <a:r>
              <a:rPr lang="en-US" sz="1000" dirty="0">
                <a:effectLst/>
              </a:rPr>
              <a:t>Access to server variables and HTTP headers</a:t>
            </a:r>
          </a:p>
          <a:p>
            <a:pPr lvl="1"/>
            <a:r>
              <a:rPr lang="en-US" sz="1000" dirty="0">
                <a:effectLst/>
              </a:rPr>
              <a:t>Various rule actions including redirect and request abort.</a:t>
            </a:r>
          </a:p>
          <a:p>
            <a:pPr lvl="1"/>
            <a:r>
              <a:rPr lang="en-US" sz="1000" dirty="0">
                <a:effectLst/>
              </a:rPr>
              <a:t>Support for IIS kernel mode and user mode output caching</a:t>
            </a:r>
          </a:p>
          <a:p>
            <a:pPr lvl="1"/>
            <a:r>
              <a:rPr lang="en-US" sz="1000" dirty="0">
                <a:effectLst/>
              </a:rPr>
              <a:t>Lower case conversion function</a:t>
            </a:r>
          </a:p>
          <a:p>
            <a:pPr lvl="1"/>
            <a:r>
              <a:rPr lang="en-US" sz="1000" dirty="0">
                <a:effectLst/>
              </a:rPr>
              <a:t>Rewrite maps to generate the substitution URL during rewriting</a:t>
            </a:r>
          </a:p>
          <a:p>
            <a:pPr lvl="1"/>
            <a:r>
              <a:rPr lang="en-US" sz="1000" dirty="0">
                <a:effectLst/>
              </a:rPr>
              <a:t>Failed Request Tracing support</a:t>
            </a:r>
          </a:p>
          <a:p>
            <a:pPr lvl="1"/>
            <a:r>
              <a:rPr lang="en-US" sz="1000" dirty="0">
                <a:effectLst/>
              </a:rPr>
              <a:t>Built-in rule templates</a:t>
            </a:r>
          </a:p>
          <a:p>
            <a:pPr lvl="1"/>
            <a:r>
              <a:rPr lang="en-US" sz="1000" dirty="0">
                <a:effectLst/>
              </a:rPr>
              <a:t>Integrated user interface for testing regular expression and wildcard patterns</a:t>
            </a:r>
          </a:p>
          <a:p>
            <a:pPr lvl="1"/>
            <a:r>
              <a:rPr lang="en-US" sz="1000" dirty="0">
                <a:effectLst/>
              </a:rPr>
              <a:t>Integrated user interface for managing rewrite rules and rewrite maps</a:t>
            </a:r>
          </a:p>
          <a:p>
            <a:pPr lvl="1"/>
            <a:r>
              <a:rPr lang="en-US" sz="1000" dirty="0">
                <a:effectLst/>
              </a:rPr>
              <a:t>Integrated user interface for</a:t>
            </a:r>
            <a:r>
              <a:rPr lang="en-US" sz="1000" u="sng" dirty="0">
                <a:solidFill>
                  <a:srgbClr val="FFC000"/>
                </a:solidFill>
                <a:effectLst/>
              </a:rPr>
              <a:t> </a:t>
            </a:r>
            <a:r>
              <a:rPr lang="en-US" sz="1000" b="1" u="sng" dirty="0">
                <a:solidFill>
                  <a:srgbClr val="FFC000"/>
                </a:solidFill>
                <a:effectLst/>
              </a:rPr>
              <a:t>importing of Apache </a:t>
            </a:r>
            <a:r>
              <a:rPr lang="en-US" sz="1000" b="1" u="sng" dirty="0" err="1">
                <a:solidFill>
                  <a:srgbClr val="FFC000"/>
                </a:solidFill>
                <a:effectLst/>
              </a:rPr>
              <a:t>mod_rewrite</a:t>
            </a:r>
            <a:r>
              <a:rPr lang="en-US" sz="1000" b="1" u="sng" dirty="0">
                <a:solidFill>
                  <a:srgbClr val="FFC000"/>
                </a:solidFill>
                <a:effectLst/>
              </a:rPr>
              <a:t> rules</a:t>
            </a:r>
          </a:p>
          <a:p>
            <a:r>
              <a:rPr lang="en-US" altLang="zh-CN" dirty="0" err="1" smtClean="0">
                <a:effectLst/>
              </a:rPr>
              <a:t>WordPress</a:t>
            </a:r>
            <a:r>
              <a:rPr lang="en-US" altLang="zh-CN" dirty="0" smtClean="0">
                <a:effectLst/>
              </a:rPr>
              <a:t> 2.8 Release Notes:</a:t>
            </a:r>
          </a:p>
          <a:p>
            <a:pPr lvl="1"/>
            <a:r>
              <a:rPr lang="en-US" sz="2000" dirty="0" smtClean="0">
                <a:effectLst/>
              </a:rPr>
              <a:t>Support </a:t>
            </a:r>
            <a:r>
              <a:rPr lang="en-US" sz="2000" dirty="0">
                <a:effectLst/>
              </a:rPr>
              <a:t>IIS 7.0 URL Rewrite Module </a:t>
            </a:r>
            <a:endParaRPr lang="en-US" sz="2000" dirty="0" smtClean="0">
              <a:effectLst/>
            </a:endParaRPr>
          </a:p>
          <a:p>
            <a:pPr lvl="1"/>
            <a:r>
              <a:rPr lang="en-US" sz="2000" dirty="0">
                <a:effectLst/>
              </a:rPr>
              <a:t>http://codex.wordpress.org/Version_2.8</a:t>
            </a:r>
          </a:p>
          <a:p>
            <a:endParaRPr lang="en-US" dirty="0">
              <a:effectLst/>
            </a:endParaRPr>
          </a:p>
        </p:txBody>
      </p:sp>
      <p:sp>
        <p:nvSpPr>
          <p:cNvPr id="4" name="Rectangle 3"/>
          <p:cNvSpPr/>
          <p:nvPr/>
        </p:nvSpPr>
        <p:spPr>
          <a:xfrm>
            <a:off x="5786446" y="857232"/>
            <a:ext cx="3231719" cy="369332"/>
          </a:xfrm>
          <a:prstGeom prst="rect">
            <a:avLst/>
          </a:prstGeom>
        </p:spPr>
        <p:txBody>
          <a:bodyPr wrap="none">
            <a:spAutoFit/>
          </a:bodyPr>
          <a:lstStyle/>
          <a:p>
            <a:pPr lvl="0" fontAlgn="base">
              <a:spcBef>
                <a:spcPct val="20000"/>
              </a:spcBef>
              <a:spcAft>
                <a:spcPct val="0"/>
              </a:spcAft>
            </a:pPr>
            <a:r>
              <a:rPr lang="en-US" dirty="0">
                <a:hlinkClick r:id=""/>
              </a:rPr>
              <a:t>http://www.iis.net/urlrewrite/</a:t>
            </a:r>
            <a:r>
              <a:rPr lang="en-US" dirty="0"/>
              <a:t>  </a:t>
            </a:r>
            <a:endParaRPr lang="en-US" dirty="0">
              <a:solidFill>
                <a:srgbClr val="080808"/>
              </a:solidFill>
              <a:latin typeface="Verdana" pitchFamily="34" charset="0"/>
            </a:endParaRPr>
          </a:p>
        </p:txBody>
      </p:sp>
    </p:spTree>
    <p:extLst>
      <p:ext uri="{BB962C8B-B14F-4D97-AF65-F5344CB8AC3E}">
        <p14:creationId xmlns:p14="http://schemas.microsoft.com/office/powerpoint/2007/7/12/main" xmlns="" val="1987261267"/>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从</a:t>
            </a:r>
            <a:r>
              <a:rPr lang="en-US" altLang="zh-CN" dirty="0" smtClean="0"/>
              <a:t>PHP</a:t>
            </a:r>
            <a:r>
              <a:rPr lang="zh-CN" altLang="en-US" dirty="0" smtClean="0"/>
              <a:t>使用</a:t>
            </a:r>
            <a:r>
              <a:rPr lang="en-US" altLang="zh-CN" dirty="0" smtClean="0"/>
              <a:t>SQL Server</a:t>
            </a:r>
            <a:endParaRPr lang="en-US" dirty="0"/>
          </a:p>
        </p:txBody>
      </p:sp>
      <p:sp>
        <p:nvSpPr>
          <p:cNvPr id="3" name="Content Placeholder 2"/>
          <p:cNvSpPr>
            <a:spLocks noGrp="1"/>
          </p:cNvSpPr>
          <p:nvPr>
            <p:ph idx="1"/>
          </p:nvPr>
        </p:nvSpPr>
        <p:spPr/>
        <p:txBody>
          <a:bodyPr>
            <a:normAutofit/>
          </a:bodyPr>
          <a:lstStyle/>
          <a:p>
            <a:r>
              <a:rPr lang="en-US" dirty="0" smtClean="0"/>
              <a:t>SQL Server Driver for PHP</a:t>
            </a:r>
          </a:p>
          <a:p>
            <a:r>
              <a:rPr lang="zh-CN" altLang="en-US" dirty="0" smtClean="0"/>
              <a:t>目标</a:t>
            </a:r>
            <a:r>
              <a:rPr lang="en-US" dirty="0" smtClean="0"/>
              <a:t>: </a:t>
            </a:r>
            <a:r>
              <a:rPr lang="zh-CN" altLang="en-US" dirty="0" smtClean="0"/>
              <a:t>为</a:t>
            </a:r>
            <a:r>
              <a:rPr lang="en-US" altLang="zh-CN" dirty="0" smtClean="0"/>
              <a:t>Windows</a:t>
            </a:r>
            <a:r>
              <a:rPr lang="zh-CN" altLang="en-US" dirty="0" smtClean="0"/>
              <a:t>平台上的</a:t>
            </a:r>
            <a:r>
              <a:rPr lang="en-US" altLang="zh-CN" dirty="0" smtClean="0"/>
              <a:t>PHP</a:t>
            </a:r>
            <a:r>
              <a:rPr lang="zh-CN" altLang="en-US" dirty="0" smtClean="0"/>
              <a:t>开发者提供健壮，可扩展和可靠的</a:t>
            </a:r>
            <a:r>
              <a:rPr lang="en-US" altLang="zh-CN" dirty="0" smtClean="0"/>
              <a:t>SQL</a:t>
            </a:r>
            <a:r>
              <a:rPr lang="zh-CN" altLang="en-US" dirty="0" smtClean="0"/>
              <a:t> </a:t>
            </a:r>
            <a:r>
              <a:rPr lang="en-US" altLang="zh-CN" dirty="0" smtClean="0"/>
              <a:t>Server</a:t>
            </a:r>
            <a:r>
              <a:rPr lang="zh-CN" altLang="en-US" dirty="0" smtClean="0"/>
              <a:t>连接性</a:t>
            </a:r>
            <a:endParaRPr lang="en-US" dirty="0" smtClean="0"/>
          </a:p>
          <a:p>
            <a:r>
              <a:rPr lang="en-US" dirty="0" smtClean="0"/>
              <a:t>PHP API, not a SQL API for PHP</a:t>
            </a:r>
          </a:p>
          <a:p>
            <a:pPr lvl="1"/>
            <a:r>
              <a:rPr lang="zh-CN" altLang="en-US" dirty="0" smtClean="0"/>
              <a:t>只需要很少量代码的简单部件</a:t>
            </a:r>
            <a:endParaRPr lang="en-US" dirty="0" smtClean="0"/>
          </a:p>
          <a:p>
            <a:pPr lvl="1"/>
            <a:r>
              <a:rPr lang="en-US" altLang="zh-CN" dirty="0" smtClean="0"/>
              <a:t>PHP</a:t>
            </a:r>
            <a:r>
              <a:rPr lang="zh-CN" altLang="en-US" dirty="0" smtClean="0"/>
              <a:t>开发者可以应用现存</a:t>
            </a:r>
            <a:r>
              <a:rPr lang="en-US" dirty="0" smtClean="0"/>
              <a:t>data patterns</a:t>
            </a:r>
          </a:p>
          <a:p>
            <a:r>
              <a:rPr lang="zh-CN" altLang="en-US" dirty="0" smtClean="0"/>
              <a:t>由</a:t>
            </a:r>
            <a:r>
              <a:rPr lang="en-US" dirty="0" smtClean="0"/>
              <a:t>Microsoft</a:t>
            </a:r>
            <a:r>
              <a:rPr lang="zh-CN" altLang="en-US" dirty="0" smtClean="0"/>
              <a:t>开发</a:t>
            </a:r>
            <a:r>
              <a:rPr lang="en-US" dirty="0" smtClean="0"/>
              <a:t>, </a:t>
            </a:r>
            <a:r>
              <a:rPr lang="zh-CN" altLang="en-US" dirty="0" smtClean="0"/>
              <a:t>完全</a:t>
            </a:r>
            <a:r>
              <a:rPr lang="en-US" dirty="0" smtClean="0"/>
              <a:t>Open Source, </a:t>
            </a:r>
            <a:r>
              <a:rPr lang="zh-CN" altLang="en-US" dirty="0" smtClean="0"/>
              <a:t>完全免费</a:t>
            </a:r>
            <a:endParaRPr lang="en-US" dirty="0" smtClean="0"/>
          </a:p>
          <a:p>
            <a:pPr lvl="1"/>
            <a:r>
              <a:rPr lang="en-US" dirty="0" smtClean="0"/>
              <a:t>See </a:t>
            </a:r>
            <a:r>
              <a:rPr lang="en-US" u="sng" dirty="0" smtClean="0"/>
              <a:t>http://www.microsoft.com/sql/technologies/php/default.mspx</a:t>
            </a:r>
            <a:endParaRPr lang="en-US" dirty="0"/>
          </a:p>
        </p:txBody>
      </p:sp>
      <p:pic>
        <p:nvPicPr>
          <p:cNvPr id="2052" name="Picture 4"/>
          <p:cNvPicPr>
            <a:picLocks noChangeAspect="1" noChangeArrowheads="1"/>
          </p:cNvPicPr>
          <p:nvPr/>
        </p:nvPicPr>
        <p:blipFill>
          <a:blip r:embed="rId3" cstate="print"/>
          <a:srcRect/>
          <a:stretch>
            <a:fillRect/>
          </a:stretch>
        </p:blipFill>
        <p:spPr bwMode="auto">
          <a:xfrm>
            <a:off x="4413257" y="5725767"/>
            <a:ext cx="4730743" cy="1132233"/>
          </a:xfrm>
          <a:prstGeom prst="rect">
            <a:avLst/>
          </a:prstGeom>
          <a:solidFill>
            <a:srgbClr val="FFFFFF">
              <a:shade val="85000"/>
            </a:srgbClr>
          </a:solidFill>
          <a:ln w="38100" cap="sq">
            <a:solidFill>
              <a:schemeClr val="tx2">
                <a:lumMod val="95000"/>
                <a:lumOff val="5000"/>
              </a:schemeClr>
            </a:solidFill>
            <a:miter lim="800000"/>
          </a:ln>
          <a:effectLst>
            <a:outerShdw blurRad="65000" dist="50800" dir="12900000" kx="195000" ky="145000" algn="tl" rotWithShape="0">
              <a:srgbClr val="000000">
                <a:alpha val="30000"/>
              </a:srgbClr>
            </a:outerShdw>
          </a:effectLst>
          <a:scene3d>
            <a:camera prst="orthographicFront"/>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07/7/12/main" xmlns="" val="3496096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为什么在</a:t>
            </a:r>
            <a:r>
              <a:rPr lang="en-US" altLang="zh-CN" dirty="0" smtClean="0"/>
              <a:t>PHP</a:t>
            </a:r>
            <a:r>
              <a:rPr lang="zh-CN" altLang="en-US" dirty="0" smtClean="0"/>
              <a:t>使用</a:t>
            </a:r>
            <a:r>
              <a:rPr lang="en-US" altLang="zh-CN" dirty="0" smtClean="0"/>
              <a:t>SQL?</a:t>
            </a:r>
            <a:endParaRPr lang="en-US" dirty="0"/>
          </a:p>
        </p:txBody>
      </p:sp>
      <p:graphicFrame>
        <p:nvGraphicFramePr>
          <p:cNvPr id="5" name="Diagram 4"/>
          <p:cNvGraphicFramePr/>
          <p:nvPr>
            <p:extLst>
              <p:ext uri="{D42A27DB-BD31-4B8C-83A1-F6EECF244321}">
                <p14:modId xmlns:p14="http://schemas.microsoft.com/office/powerpoint/2007/7/12/main" xmlns="" val="289595104"/>
              </p:ext>
            </p:extLst>
          </p:nvPr>
        </p:nvGraphicFramePr>
        <p:xfrm>
          <a:off x="228600" y="1397000"/>
          <a:ext cx="8610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07/7/12/main" xmlns="" val="34975508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TechEd05_subtitle"/>
          <p:cNvPicPr>
            <a:picLocks noChangeAspect="1" noChangeArrowheads="1"/>
          </p:cNvPicPr>
          <p:nvPr/>
        </p:nvPicPr>
        <p:blipFill>
          <a:blip r:embed="rId3"/>
          <a:srcRect t="34918" r="6250" b="29716"/>
          <a:stretch>
            <a:fillRect/>
          </a:stretch>
        </p:blipFill>
        <p:spPr bwMode="auto">
          <a:xfrm>
            <a:off x="0" y="2135188"/>
            <a:ext cx="9144000" cy="1828800"/>
          </a:xfrm>
          <a:prstGeom prst="rect">
            <a:avLst/>
          </a:prstGeom>
          <a:noFill/>
        </p:spPr>
      </p:pic>
      <p:sp>
        <p:nvSpPr>
          <p:cNvPr id="81924" name="Rectangle 4"/>
          <p:cNvSpPr>
            <a:spLocks noGrp="1" noChangeArrowheads="1"/>
          </p:cNvSpPr>
          <p:nvPr>
            <p:ph type="ctrTitle" idx="4294967295"/>
          </p:nvPr>
        </p:nvSpPr>
        <p:spPr>
          <a:xfrm>
            <a:off x="0" y="228600"/>
            <a:ext cx="3429000" cy="831850"/>
          </a:xfrm>
          <a:prstGeom prst="rect">
            <a:avLst/>
          </a:prstGeom>
          <a:noFill/>
          <a:ln/>
        </p:spPr>
        <p:txBody>
          <a:bodyPr anchor="ctr">
            <a:normAutofit fontScale="90000"/>
          </a:bodyPr>
          <a:lstStyle/>
          <a:p>
            <a:r>
              <a:rPr lang="zh-CN" altLang="en-US" sz="5400" b="0" dirty="0" smtClean="0"/>
              <a:t>开发资源</a:t>
            </a:r>
            <a:endParaRPr lang="en-US" sz="5400" b="0" dirty="0"/>
          </a:p>
        </p:txBody>
      </p:sp>
      <p:pic>
        <p:nvPicPr>
          <p:cNvPr id="81925" name="Picture 5" descr="HqMW"/>
          <p:cNvPicPr>
            <a:picLocks noChangeAspect="1" noChangeArrowheads="1"/>
          </p:cNvPicPr>
          <p:nvPr/>
        </p:nvPicPr>
        <p:blipFill>
          <a:blip r:embed="rId4"/>
          <a:srcRect/>
          <a:stretch>
            <a:fillRect/>
          </a:stretch>
        </p:blipFill>
        <p:spPr bwMode="auto">
          <a:xfrm>
            <a:off x="4876800" y="1219200"/>
            <a:ext cx="3720755" cy="4800600"/>
          </a:xfrm>
          <a:prstGeom prst="rect">
            <a:avLst/>
          </a:prstGeom>
          <a:noFill/>
        </p:spPr>
      </p:pic>
      <p:pic>
        <p:nvPicPr>
          <p:cNvPr id="6" name="Picture 1"/>
          <p:cNvPicPr>
            <a:picLocks noChangeAspect="1" noChangeArrowheads="1"/>
          </p:cNvPicPr>
          <p:nvPr/>
        </p:nvPicPr>
        <p:blipFill>
          <a:blip r:embed="rId5"/>
          <a:srcRect/>
          <a:stretch>
            <a:fillRect/>
          </a:stretch>
        </p:blipFill>
        <p:spPr bwMode="auto">
          <a:xfrm>
            <a:off x="381000" y="1752600"/>
            <a:ext cx="4248279" cy="4260850"/>
          </a:xfrm>
          <a:prstGeom prst="rect">
            <a:avLst/>
          </a:prstGeom>
          <a:noFill/>
          <a:ln w="9525">
            <a:noFill/>
            <a:miter lim="800000"/>
            <a:headEnd/>
            <a:tailEnd/>
          </a:ln>
          <a:effectLst/>
        </p:spPr>
      </p:pic>
    </p:spTree>
    <p:extLst>
      <p:ext uri="{BB962C8B-B14F-4D97-AF65-F5344CB8AC3E}">
        <p14:creationId xmlns:p14="http://schemas.microsoft.com/office/powerpoint/2007/7/12/main" xmlns="" val="3098600506"/>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
          <p:cNvGrpSpPr/>
          <p:nvPr/>
        </p:nvGrpSpPr>
        <p:grpSpPr>
          <a:xfrm>
            <a:off x="0" y="2133600"/>
            <a:ext cx="9144000" cy="4572000"/>
            <a:chOff x="0" y="1219200"/>
            <a:chExt cx="9144000" cy="4572000"/>
          </a:xfrm>
        </p:grpSpPr>
        <p:sp>
          <p:nvSpPr>
            <p:cNvPr id="45" name="Rectangle 44"/>
            <p:cNvSpPr/>
            <p:nvPr/>
          </p:nvSpPr>
          <p:spPr>
            <a:xfrm>
              <a:off x="0" y="3810000"/>
              <a:ext cx="9144000" cy="1981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descr="1.png"/>
            <p:cNvPicPr>
              <a:picLocks noChangeAspect="1"/>
            </p:cNvPicPr>
            <p:nvPr/>
          </p:nvPicPr>
          <p:blipFill>
            <a:blip r:embed="rId3"/>
            <a:stretch>
              <a:fillRect/>
            </a:stretch>
          </p:blipFill>
          <p:spPr>
            <a:xfrm>
              <a:off x="0" y="1219200"/>
              <a:ext cx="9144000" cy="2971800"/>
            </a:xfrm>
            <a:prstGeom prst="rect">
              <a:avLst/>
            </a:prstGeom>
          </p:spPr>
        </p:pic>
      </p:grpSp>
      <p:pic>
        <p:nvPicPr>
          <p:cNvPr id="43" name="Picture 42" descr="white.png"/>
          <p:cNvPicPr>
            <a:picLocks noChangeAspect="1"/>
          </p:cNvPicPr>
          <p:nvPr/>
        </p:nvPicPr>
        <p:blipFill>
          <a:blip r:embed="rId4"/>
          <a:stretch>
            <a:fillRect/>
          </a:stretch>
        </p:blipFill>
        <p:spPr>
          <a:xfrm>
            <a:off x="304800" y="228600"/>
            <a:ext cx="4540797" cy="333375"/>
          </a:xfrm>
          <a:prstGeom prst="rect">
            <a:avLst/>
          </a:prstGeom>
        </p:spPr>
      </p:pic>
      <p:sp>
        <p:nvSpPr>
          <p:cNvPr id="47" name="Content Placeholder 2"/>
          <p:cNvSpPr txBox="1">
            <a:spLocks/>
          </p:cNvSpPr>
          <p:nvPr/>
        </p:nvSpPr>
        <p:spPr>
          <a:xfrm>
            <a:off x="-1" y="2819400"/>
            <a:ext cx="2971801" cy="457200"/>
          </a:xfrm>
          <a:prstGeom prst="rect">
            <a:avLst/>
          </a:prstGeom>
        </p:spPr>
        <p:txBody>
          <a:bodyPr vert="horz" lIns="91440" tIns="45720" rIns="91440" bIns="45720" rtlCol="0">
            <a:normAutofit lnSpcReduction="1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zh-CN" altLang="en-US" sz="2600" dirty="0">
                <a:solidFill>
                  <a:srgbClr val="0070C0"/>
                </a:solidFill>
                <a:latin typeface="Calibri" pitchFamily="34" charset="0"/>
              </a:rPr>
              <a:t>工具</a:t>
            </a:r>
            <a:endParaRPr kumimoji="0" lang="en-US" sz="2600" b="0" i="0" u="none" strike="noStrike" kern="1200" cap="none" spc="0" normalizeH="0" baseline="0" noProof="0" dirty="0" smtClean="0">
              <a:ln>
                <a:noFill/>
              </a:ln>
              <a:solidFill>
                <a:srgbClr val="0070C0"/>
              </a:solidFill>
              <a:effectLst/>
              <a:uLnTx/>
              <a:uFillTx/>
              <a:latin typeface="Calibri" pitchFamily="34" charset="0"/>
              <a:ea typeface="+mn-ea"/>
              <a:cs typeface="+mn-cs"/>
            </a:endParaRPr>
          </a:p>
        </p:txBody>
      </p:sp>
      <p:sp>
        <p:nvSpPr>
          <p:cNvPr id="48" name="Content Placeholder 2"/>
          <p:cNvSpPr txBox="1">
            <a:spLocks/>
          </p:cNvSpPr>
          <p:nvPr/>
        </p:nvSpPr>
        <p:spPr>
          <a:xfrm>
            <a:off x="3049589" y="2667000"/>
            <a:ext cx="3046412" cy="457200"/>
          </a:xfrm>
          <a:prstGeom prst="rect">
            <a:avLst/>
          </a:prstGeom>
        </p:spPr>
        <p:txBody>
          <a:bodyPr vert="horz" lIns="91440" tIns="45720" rIns="91440" bIns="45720" rtlCol="0">
            <a:normAutofit lnSpcReduction="1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zh-CN" altLang="en-US" sz="2600" b="0" i="0" u="none" strike="noStrike" kern="1200" cap="none" spc="0" normalizeH="0" baseline="0" noProof="0" dirty="0" smtClean="0">
                <a:ln>
                  <a:noFill/>
                </a:ln>
                <a:solidFill>
                  <a:srgbClr val="0070C0"/>
                </a:solidFill>
                <a:effectLst/>
                <a:uLnTx/>
                <a:uFillTx/>
                <a:latin typeface="Calibri" pitchFamily="34" charset="0"/>
                <a:ea typeface="+mn-ea"/>
                <a:cs typeface="+mn-cs"/>
              </a:rPr>
              <a:t>服务器</a:t>
            </a:r>
            <a:endParaRPr kumimoji="0" lang="en-US" sz="2600" b="0" i="0" u="none" strike="noStrike" kern="1200" cap="none" spc="0" normalizeH="0" baseline="0" noProof="0" dirty="0" smtClean="0">
              <a:ln>
                <a:noFill/>
              </a:ln>
              <a:solidFill>
                <a:srgbClr val="0070C0"/>
              </a:solidFill>
              <a:effectLst/>
              <a:uLnTx/>
              <a:uFillTx/>
              <a:latin typeface="Calibri" pitchFamily="34" charset="0"/>
              <a:ea typeface="+mn-ea"/>
              <a:cs typeface="+mn-cs"/>
            </a:endParaRPr>
          </a:p>
        </p:txBody>
      </p:sp>
      <p:sp>
        <p:nvSpPr>
          <p:cNvPr id="49" name="Content Placeholder 2"/>
          <p:cNvSpPr txBox="1">
            <a:spLocks/>
          </p:cNvSpPr>
          <p:nvPr/>
        </p:nvSpPr>
        <p:spPr>
          <a:xfrm>
            <a:off x="6097589" y="2819400"/>
            <a:ext cx="3046412" cy="457200"/>
          </a:xfrm>
          <a:prstGeom prst="rect">
            <a:avLst/>
          </a:prstGeom>
        </p:spPr>
        <p:txBody>
          <a:bodyPr vert="horz" lIns="91440" tIns="45720" rIns="91440" bIns="45720" rtlCol="0">
            <a:normAutofit lnSpcReduction="1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zh-CN" altLang="en-US" sz="2600" b="0" i="0" u="none" strike="noStrike" kern="1200" cap="none" spc="0" normalizeH="0" baseline="0" noProof="0" dirty="0" smtClean="0">
                <a:ln>
                  <a:noFill/>
                </a:ln>
                <a:solidFill>
                  <a:srgbClr val="0070C0"/>
                </a:solidFill>
                <a:effectLst/>
                <a:uLnTx/>
                <a:uFillTx/>
                <a:latin typeface="Calibri" pitchFamily="34" charset="0"/>
                <a:ea typeface="+mn-ea"/>
                <a:cs typeface="+mn-cs"/>
              </a:rPr>
              <a:t>技术</a:t>
            </a:r>
            <a:endParaRPr kumimoji="0" lang="en-US" sz="2600" b="0" i="0" u="none" strike="noStrike" kern="1200" cap="none" spc="0" normalizeH="0" baseline="0" noProof="0" dirty="0" smtClean="0">
              <a:ln>
                <a:noFill/>
              </a:ln>
              <a:solidFill>
                <a:srgbClr val="0070C0"/>
              </a:solidFill>
              <a:effectLst/>
              <a:uLnTx/>
              <a:uFillTx/>
              <a:latin typeface="Calibri" pitchFamily="34" charset="0"/>
              <a:ea typeface="+mn-ea"/>
              <a:cs typeface="+mn-cs"/>
            </a:endParaRPr>
          </a:p>
        </p:txBody>
      </p:sp>
      <p:cxnSp>
        <p:nvCxnSpPr>
          <p:cNvPr id="51" name="Straight Connector 50"/>
          <p:cNvCxnSpPr/>
          <p:nvPr/>
        </p:nvCxnSpPr>
        <p:spPr>
          <a:xfrm rot="5400000">
            <a:off x="4876006" y="4018058"/>
            <a:ext cx="2590800" cy="1588"/>
          </a:xfrm>
          <a:prstGeom prst="line">
            <a:avLst/>
          </a:prstGeom>
          <a:ln w="3175">
            <a:solidFill>
              <a:schemeClr val="accent3"/>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a:off x="1677194" y="4037806"/>
            <a:ext cx="2590800" cy="1588"/>
          </a:xfrm>
          <a:prstGeom prst="line">
            <a:avLst/>
          </a:prstGeom>
          <a:ln w="3175">
            <a:solidFill>
              <a:schemeClr val="accent3"/>
            </a:solidFill>
            <a:prstDash val="dash"/>
          </a:ln>
          <a:effectLst/>
        </p:spPr>
        <p:style>
          <a:lnRef idx="2">
            <a:schemeClr val="accent1"/>
          </a:lnRef>
          <a:fillRef idx="0">
            <a:schemeClr val="accent1"/>
          </a:fillRef>
          <a:effectRef idx="1">
            <a:schemeClr val="accent1"/>
          </a:effectRef>
          <a:fontRef idx="minor">
            <a:schemeClr val="tx1"/>
          </a:fontRef>
        </p:style>
      </p:cxnSp>
      <p:pic>
        <p:nvPicPr>
          <p:cNvPr id="53" name="Picture 52" descr="black-vwd.png"/>
          <p:cNvPicPr>
            <a:picLocks noChangeAspect="1"/>
          </p:cNvPicPr>
          <p:nvPr/>
        </p:nvPicPr>
        <p:blipFill>
          <a:blip r:embed="rId5"/>
          <a:stretch>
            <a:fillRect/>
          </a:stretch>
        </p:blipFill>
        <p:spPr>
          <a:xfrm>
            <a:off x="457200" y="3394940"/>
            <a:ext cx="2201420" cy="623912"/>
          </a:xfrm>
          <a:prstGeom prst="rect">
            <a:avLst/>
          </a:prstGeom>
        </p:spPr>
      </p:pic>
      <p:pic>
        <p:nvPicPr>
          <p:cNvPr id="54" name="Picture 53" descr="black-web.png"/>
          <p:cNvPicPr>
            <a:picLocks noChangeAspect="1"/>
          </p:cNvPicPr>
          <p:nvPr/>
        </p:nvPicPr>
        <p:blipFill>
          <a:blip r:embed="rId6"/>
          <a:stretch>
            <a:fillRect/>
          </a:stretch>
        </p:blipFill>
        <p:spPr>
          <a:xfrm>
            <a:off x="611852" y="4405555"/>
            <a:ext cx="1637714" cy="395045"/>
          </a:xfrm>
          <a:prstGeom prst="rect">
            <a:avLst/>
          </a:prstGeom>
        </p:spPr>
      </p:pic>
      <p:pic>
        <p:nvPicPr>
          <p:cNvPr id="25" name="Picture 24" descr="1.png"/>
          <p:cNvPicPr>
            <a:picLocks noChangeAspect="1"/>
          </p:cNvPicPr>
          <p:nvPr/>
        </p:nvPicPr>
        <p:blipFill>
          <a:blip r:embed="rId3"/>
          <a:stretch>
            <a:fillRect/>
          </a:stretch>
        </p:blipFill>
        <p:spPr>
          <a:xfrm>
            <a:off x="0" y="4876800"/>
            <a:ext cx="9144000" cy="1981200"/>
          </a:xfrm>
          <a:prstGeom prst="rect">
            <a:avLst/>
          </a:prstGeom>
        </p:spPr>
      </p:pic>
      <p:pic>
        <p:nvPicPr>
          <p:cNvPr id="56" name="Picture 55" descr="WS08-IntInfoSrv7_v_c.png"/>
          <p:cNvPicPr>
            <a:picLocks noChangeAspect="1"/>
          </p:cNvPicPr>
          <p:nvPr/>
        </p:nvPicPr>
        <p:blipFill>
          <a:blip r:embed="rId7"/>
          <a:stretch>
            <a:fillRect/>
          </a:stretch>
        </p:blipFill>
        <p:spPr>
          <a:xfrm>
            <a:off x="3276600" y="3213634"/>
            <a:ext cx="2594346" cy="596366"/>
          </a:xfrm>
          <a:prstGeom prst="rect">
            <a:avLst/>
          </a:prstGeom>
        </p:spPr>
      </p:pic>
      <p:pic>
        <p:nvPicPr>
          <p:cNvPr id="57" name="Picture 56" descr="sql.png"/>
          <p:cNvPicPr>
            <a:picLocks noChangeAspect="1"/>
          </p:cNvPicPr>
          <p:nvPr/>
        </p:nvPicPr>
        <p:blipFill>
          <a:blip r:embed="rId8"/>
          <a:stretch>
            <a:fillRect/>
          </a:stretch>
        </p:blipFill>
        <p:spPr>
          <a:xfrm>
            <a:off x="3554062" y="3973280"/>
            <a:ext cx="1884956" cy="751120"/>
          </a:xfrm>
          <a:prstGeom prst="rect">
            <a:avLst/>
          </a:prstGeom>
        </p:spPr>
      </p:pic>
      <p:pic>
        <p:nvPicPr>
          <p:cNvPr id="58" name="Picture 57" descr="NET-ASP_rgb.png"/>
          <p:cNvPicPr>
            <a:picLocks noChangeAspect="1"/>
          </p:cNvPicPr>
          <p:nvPr/>
        </p:nvPicPr>
        <p:blipFill>
          <a:blip r:embed="rId9"/>
          <a:stretch>
            <a:fillRect/>
          </a:stretch>
        </p:blipFill>
        <p:spPr>
          <a:xfrm>
            <a:off x="6590412" y="3546407"/>
            <a:ext cx="2020188" cy="408290"/>
          </a:xfrm>
          <a:prstGeom prst="rect">
            <a:avLst/>
          </a:prstGeom>
        </p:spPr>
      </p:pic>
      <p:pic>
        <p:nvPicPr>
          <p:cNvPr id="59" name="Picture 58" descr="silverlight.png"/>
          <p:cNvPicPr>
            <a:picLocks noChangeAspect="1"/>
          </p:cNvPicPr>
          <p:nvPr/>
        </p:nvPicPr>
        <p:blipFill>
          <a:blip r:embed="rId10" cstate="print"/>
          <a:stretch>
            <a:fillRect/>
          </a:stretch>
        </p:blipFill>
        <p:spPr>
          <a:xfrm>
            <a:off x="6624082" y="4201752"/>
            <a:ext cx="1874874" cy="715806"/>
          </a:xfrm>
          <a:prstGeom prst="rect">
            <a:avLst/>
          </a:prstGeom>
        </p:spPr>
      </p:pic>
      <p:sp>
        <p:nvSpPr>
          <p:cNvPr id="61" name="Content Placeholder 2"/>
          <p:cNvSpPr txBox="1">
            <a:spLocks/>
          </p:cNvSpPr>
          <p:nvPr/>
        </p:nvSpPr>
        <p:spPr>
          <a:xfrm>
            <a:off x="3049589" y="5181600"/>
            <a:ext cx="3046411" cy="4572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zh-CN" altLang="en-US" sz="2000" b="0" i="0" u="none" strike="noStrike" kern="1200" cap="none" spc="0" normalizeH="0" baseline="0" noProof="0" dirty="0" smtClean="0">
                <a:ln>
                  <a:noFill/>
                </a:ln>
                <a:solidFill>
                  <a:srgbClr val="0070C0"/>
                </a:solidFill>
                <a:effectLst/>
                <a:uLnTx/>
                <a:uFillTx/>
                <a:latin typeface="Calibri" pitchFamily="34" charset="0"/>
                <a:ea typeface="+mn-ea"/>
                <a:cs typeface="+mn-cs"/>
              </a:rPr>
              <a:t>应用</a:t>
            </a:r>
            <a:endParaRPr kumimoji="0" lang="en-US" sz="2000" b="0" i="0" u="none" strike="noStrike" kern="1200" cap="none" spc="0" normalizeH="0" baseline="0" noProof="0" dirty="0" smtClean="0">
              <a:ln>
                <a:noFill/>
              </a:ln>
              <a:solidFill>
                <a:srgbClr val="0070C0"/>
              </a:solidFill>
              <a:effectLst/>
              <a:uLnTx/>
              <a:uFillTx/>
              <a:latin typeface="Calibri" pitchFamily="34" charset="0"/>
              <a:ea typeface="+mn-ea"/>
              <a:cs typeface="+mn-cs"/>
            </a:endParaRPr>
          </a:p>
        </p:txBody>
      </p:sp>
      <p:sp>
        <p:nvSpPr>
          <p:cNvPr id="62" name="TextBox 61"/>
          <p:cNvSpPr txBox="1"/>
          <p:nvPr/>
        </p:nvSpPr>
        <p:spPr>
          <a:xfrm>
            <a:off x="228600" y="5722203"/>
            <a:ext cx="4202648" cy="584775"/>
          </a:xfrm>
          <a:prstGeom prst="rect">
            <a:avLst/>
          </a:prstGeom>
          <a:noFill/>
        </p:spPr>
        <p:txBody>
          <a:bodyPr wrap="square" rtlCol="0">
            <a:spAutoFit/>
          </a:bodyPr>
          <a:lstStyle/>
          <a:p>
            <a:r>
              <a:rPr lang="zh-CN" altLang="en-US" sz="1600" dirty="0" smtClean="0">
                <a:solidFill>
                  <a:schemeClr val="dk1"/>
                </a:solidFill>
                <a:latin typeface="Calibri" pitchFamily="34" charset="0"/>
              </a:rPr>
              <a:t>设计和开发集成，预打包在</a:t>
            </a:r>
            <a:r>
              <a:rPr lang="en-US" sz="1600" dirty="0">
                <a:solidFill>
                  <a:schemeClr val="dk1"/>
                </a:solidFill>
                <a:latin typeface="Calibri" pitchFamily="34" charset="0"/>
              </a:rPr>
              <a:t>Microsoft Web </a:t>
            </a:r>
            <a:r>
              <a:rPr lang="en-US" sz="1600" dirty="0" smtClean="0">
                <a:solidFill>
                  <a:schemeClr val="dk1"/>
                </a:solidFill>
                <a:latin typeface="Calibri" pitchFamily="34" charset="0"/>
              </a:rPr>
              <a:t>Platform</a:t>
            </a:r>
            <a:r>
              <a:rPr lang="zh-CN" altLang="en-US" sz="1600" dirty="0" smtClean="0">
                <a:solidFill>
                  <a:schemeClr val="dk1"/>
                </a:solidFill>
                <a:latin typeface="Calibri" pitchFamily="34" charset="0"/>
              </a:rPr>
              <a:t>上运行的开源应用程序包括：</a:t>
            </a:r>
            <a:endParaRPr lang="en-US" sz="1600" dirty="0" smtClean="0">
              <a:solidFill>
                <a:schemeClr val="dk1"/>
              </a:solidFill>
              <a:latin typeface="Calibri" pitchFamily="34" charset="0"/>
            </a:endParaRPr>
          </a:p>
        </p:txBody>
      </p:sp>
      <p:pic>
        <p:nvPicPr>
          <p:cNvPr id="63" name="Picture 62" descr="drupal.png"/>
          <p:cNvPicPr>
            <a:picLocks noChangeAspect="1"/>
          </p:cNvPicPr>
          <p:nvPr/>
        </p:nvPicPr>
        <p:blipFill>
          <a:blip r:embed="rId11" cstate="print"/>
          <a:stretch>
            <a:fillRect/>
          </a:stretch>
        </p:blipFill>
        <p:spPr>
          <a:xfrm>
            <a:off x="7175391" y="5927126"/>
            <a:ext cx="472554" cy="666352"/>
          </a:xfrm>
          <a:prstGeom prst="rect">
            <a:avLst/>
          </a:prstGeom>
        </p:spPr>
      </p:pic>
      <p:pic>
        <p:nvPicPr>
          <p:cNvPr id="65" name="Picture 64" descr="graffiti.png"/>
          <p:cNvPicPr>
            <a:picLocks noChangeAspect="1"/>
          </p:cNvPicPr>
          <p:nvPr/>
        </p:nvPicPr>
        <p:blipFill>
          <a:blip r:embed="rId12"/>
          <a:stretch>
            <a:fillRect/>
          </a:stretch>
        </p:blipFill>
        <p:spPr>
          <a:xfrm>
            <a:off x="4800600" y="5821169"/>
            <a:ext cx="522942" cy="522942"/>
          </a:xfrm>
          <a:prstGeom prst="rect">
            <a:avLst/>
          </a:prstGeom>
        </p:spPr>
      </p:pic>
      <p:pic>
        <p:nvPicPr>
          <p:cNvPr id="66" name="Picture 65" descr="nuke.png"/>
          <p:cNvPicPr>
            <a:picLocks noChangeAspect="1"/>
          </p:cNvPicPr>
          <p:nvPr/>
        </p:nvPicPr>
        <p:blipFill>
          <a:blip r:embed="rId13"/>
          <a:stretch>
            <a:fillRect/>
          </a:stretch>
        </p:blipFill>
        <p:spPr>
          <a:xfrm>
            <a:off x="5439018" y="6147731"/>
            <a:ext cx="1558510" cy="392760"/>
          </a:xfrm>
          <a:prstGeom prst="rect">
            <a:avLst/>
          </a:prstGeom>
        </p:spPr>
      </p:pic>
      <p:pic>
        <p:nvPicPr>
          <p:cNvPr id="67" name="Picture 66" descr="wordpress.png"/>
          <p:cNvPicPr>
            <a:picLocks noChangeAspect="1"/>
          </p:cNvPicPr>
          <p:nvPr/>
        </p:nvPicPr>
        <p:blipFill>
          <a:blip r:embed="rId14"/>
          <a:stretch>
            <a:fillRect/>
          </a:stretch>
        </p:blipFill>
        <p:spPr>
          <a:xfrm>
            <a:off x="7886368" y="5719009"/>
            <a:ext cx="625104" cy="625102"/>
          </a:xfrm>
          <a:prstGeom prst="rect">
            <a:avLst/>
          </a:prstGeom>
        </p:spPr>
      </p:pic>
      <p:sp>
        <p:nvSpPr>
          <p:cNvPr id="68" name="TextBox 67"/>
          <p:cNvSpPr txBox="1"/>
          <p:nvPr/>
        </p:nvSpPr>
        <p:spPr>
          <a:xfrm>
            <a:off x="0" y="1428736"/>
            <a:ext cx="8305800" cy="923330"/>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latin typeface="Calibri" pitchFamily="34" charset="0"/>
              </a:rPr>
              <a:t>Microsoft Web Platform </a:t>
            </a:r>
            <a:r>
              <a:rPr lang="zh-CN" altLang="en-US" dirty="0" smtClean="0">
                <a:solidFill>
                  <a:schemeClr val="bg1"/>
                </a:solidFill>
                <a:effectLst>
                  <a:outerShdw blurRad="38100" dist="38100" dir="2700000" algn="tl">
                    <a:srgbClr val="000000">
                      <a:alpha val="43137"/>
                    </a:srgbClr>
                  </a:outerShdw>
                </a:effectLst>
                <a:latin typeface="Calibri" pitchFamily="34" charset="0"/>
              </a:rPr>
              <a:t>是一组为建立和托管下一代互联网应用和解决方案而准备的强大的</a:t>
            </a:r>
            <a:r>
              <a:rPr lang="en-US" dirty="0" smtClean="0">
                <a:solidFill>
                  <a:schemeClr val="bg1"/>
                </a:solidFill>
                <a:effectLst>
                  <a:outerShdw blurRad="38100" dist="38100" dir="2700000" algn="tl">
                    <a:srgbClr val="000000">
                      <a:alpha val="43137"/>
                    </a:srgbClr>
                  </a:outerShdw>
                </a:effectLst>
                <a:latin typeface="Calibri" pitchFamily="34" charset="0"/>
              </a:rPr>
              <a:t> </a:t>
            </a:r>
            <a:r>
              <a:rPr lang="zh-CN" altLang="en-US" u="sng" dirty="0" smtClean="0">
                <a:solidFill>
                  <a:srgbClr val="FFC000"/>
                </a:solidFill>
                <a:effectLst>
                  <a:outerShdw blurRad="38100" dist="38100" dir="2700000" algn="tl">
                    <a:srgbClr val="000000">
                      <a:alpha val="43137"/>
                    </a:srgbClr>
                  </a:outerShdw>
                </a:effectLst>
                <a:latin typeface="Calibri" pitchFamily="34" charset="0"/>
              </a:rPr>
              <a:t>工具、服务器和技术</a:t>
            </a:r>
            <a:r>
              <a:rPr lang="en-US" dirty="0" smtClean="0">
                <a:solidFill>
                  <a:schemeClr val="bg1"/>
                </a:solidFill>
                <a:effectLst>
                  <a:outerShdw blurRad="38100" dist="38100" dir="2700000" algn="tl">
                    <a:srgbClr val="000000">
                      <a:alpha val="43137"/>
                    </a:srgbClr>
                  </a:outerShdw>
                </a:effectLst>
                <a:latin typeface="Calibri" pitchFamily="34" charset="0"/>
              </a:rPr>
              <a:t>.</a:t>
            </a:r>
          </a:p>
          <a:p>
            <a:endParaRPr lang="en-US" dirty="0">
              <a:solidFill>
                <a:schemeClr val="bg1"/>
              </a:solidFill>
              <a:effectLst>
                <a:outerShdw blurRad="38100" dist="38100" dir="2700000" algn="tl">
                  <a:srgbClr val="000000">
                    <a:alpha val="43137"/>
                  </a:srgbClr>
                </a:outerShdw>
              </a:effectLst>
            </a:endParaRPr>
          </a:p>
        </p:txBody>
      </p:sp>
      <p:pic>
        <p:nvPicPr>
          <p:cNvPr id="28" name="Picture 2"/>
          <p:cNvPicPr>
            <a:picLocks noChangeAspect="1" noChangeArrowheads="1"/>
          </p:cNvPicPr>
          <p:nvPr/>
        </p:nvPicPr>
        <p:blipFill>
          <a:blip r:embed="rId15" cstate="print"/>
          <a:srcRect/>
          <a:stretch>
            <a:fillRect/>
          </a:stretch>
        </p:blipFill>
        <p:spPr bwMode="auto">
          <a:xfrm>
            <a:off x="6400519" y="5494231"/>
            <a:ext cx="597009" cy="449555"/>
          </a:xfrm>
          <a:prstGeom prst="rect">
            <a:avLst/>
          </a:prstGeom>
          <a:noFill/>
          <a:ln w="9525">
            <a:noFill/>
            <a:miter lim="800000"/>
            <a:headEnd/>
            <a:tailEnd/>
          </a:ln>
          <a:effectLst/>
        </p:spPr>
      </p:pic>
      <p:pic>
        <p:nvPicPr>
          <p:cNvPr id="26" name="Picture 25" descr="php.png"/>
          <p:cNvPicPr>
            <a:picLocks noChangeAspect="1"/>
          </p:cNvPicPr>
          <p:nvPr/>
        </p:nvPicPr>
        <p:blipFill>
          <a:blip r:embed="rId16"/>
          <a:stretch>
            <a:fillRect/>
          </a:stretch>
        </p:blipFill>
        <p:spPr>
          <a:xfrm>
            <a:off x="5500694" y="1714488"/>
            <a:ext cx="1524000" cy="709808"/>
          </a:xfrm>
          <a:prstGeom prst="rect">
            <a:avLst/>
          </a:prstGeom>
        </p:spPr>
      </p:pic>
    </p:spTree>
    <p:extLst>
      <p:ext uri="{BB962C8B-B14F-4D97-AF65-F5344CB8AC3E}">
        <p14:creationId xmlns:p14="http://schemas.microsoft.com/office/powerpoint/2007/7/12/main" xmlns="" val="1434357845"/>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2484780" y="3458894"/>
            <a:ext cx="4154557" cy="3135312"/>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n-US" dirty="0" smtClean="0"/>
              <a:t>Windows Web Platform</a:t>
            </a:r>
            <a:endParaRPr lang="en-US" dirty="0"/>
          </a:p>
        </p:txBody>
      </p:sp>
      <p:sp>
        <p:nvSpPr>
          <p:cNvPr id="3" name="Subtitle 2"/>
          <p:cNvSpPr>
            <a:spLocks noGrp="1"/>
          </p:cNvSpPr>
          <p:nvPr>
            <p:ph idx="1"/>
          </p:nvPr>
        </p:nvSpPr>
        <p:spPr>
          <a:xfrm>
            <a:off x="357158" y="1214422"/>
            <a:ext cx="8181975" cy="2757678"/>
          </a:xfrm>
        </p:spPr>
        <p:txBody>
          <a:bodyPr/>
          <a:lstStyle/>
          <a:p>
            <a:r>
              <a:rPr lang="en-US" sz="2800" dirty="0" smtClean="0"/>
              <a:t>PHP</a:t>
            </a:r>
          </a:p>
          <a:p>
            <a:r>
              <a:rPr lang="en-US" sz="2800" dirty="0" smtClean="0"/>
              <a:t>Microsoft® SQL Server® 2008</a:t>
            </a:r>
          </a:p>
          <a:p>
            <a:r>
              <a:rPr lang="en-US" sz="2800" dirty="0" smtClean="0"/>
              <a:t>Internet Information Services (IIS) 7.0/7.5</a:t>
            </a:r>
          </a:p>
          <a:p>
            <a:r>
              <a:rPr lang="en-US" sz="2800" dirty="0" smtClean="0"/>
              <a:t>Windows Server® 2008/R2</a:t>
            </a:r>
          </a:p>
          <a:p>
            <a:endParaRPr lang="en-US" sz="2800" dirty="0" smtClean="0"/>
          </a:p>
          <a:p>
            <a:endParaRPr lang="en-US" sz="2800" dirty="0"/>
          </a:p>
        </p:txBody>
      </p:sp>
      <p:grpSp>
        <p:nvGrpSpPr>
          <p:cNvPr id="4" name="Group 30"/>
          <p:cNvGrpSpPr/>
          <p:nvPr/>
        </p:nvGrpSpPr>
        <p:grpSpPr>
          <a:xfrm>
            <a:off x="2593283" y="5035166"/>
            <a:ext cx="3937551" cy="707266"/>
            <a:chOff x="2593283" y="5071742"/>
            <a:chExt cx="3937551" cy="707266"/>
          </a:xfrm>
        </p:grpSpPr>
        <p:sp>
          <p:nvSpPr>
            <p:cNvPr id="22" name="Rounded Rectangle 21"/>
            <p:cNvSpPr/>
            <p:nvPr/>
          </p:nvSpPr>
          <p:spPr bwMode="auto">
            <a:xfrm>
              <a:off x="2593283" y="5071742"/>
              <a:ext cx="3937551" cy="70726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endParaRPr>
            </a:p>
          </p:txBody>
        </p:sp>
        <p:pic>
          <p:nvPicPr>
            <p:cNvPr id="17" name="Picture 16" descr="IIS 7.0.png"/>
            <p:cNvPicPr>
              <a:picLocks noChangeAspect="1"/>
            </p:cNvPicPr>
            <p:nvPr/>
          </p:nvPicPr>
          <p:blipFill>
            <a:blip r:embed="rId4"/>
            <a:stretch>
              <a:fillRect/>
            </a:stretch>
          </p:blipFill>
          <p:spPr>
            <a:xfrm>
              <a:off x="3937717" y="5098183"/>
              <a:ext cx="1248683" cy="616228"/>
            </a:xfrm>
            <a:prstGeom prst="rect">
              <a:avLst/>
            </a:prstGeom>
          </p:spPr>
        </p:pic>
      </p:grpSp>
      <p:grpSp>
        <p:nvGrpSpPr>
          <p:cNvPr id="5" name="Group 24"/>
          <p:cNvGrpSpPr/>
          <p:nvPr/>
        </p:nvGrpSpPr>
        <p:grpSpPr>
          <a:xfrm>
            <a:off x="2593283" y="3569742"/>
            <a:ext cx="3937551" cy="707266"/>
            <a:chOff x="2593283" y="3606318"/>
            <a:chExt cx="3937551" cy="707266"/>
          </a:xfrm>
        </p:grpSpPr>
        <p:sp>
          <p:nvSpPr>
            <p:cNvPr id="20" name="Rounded Rectangle 19"/>
            <p:cNvSpPr/>
            <p:nvPr/>
          </p:nvSpPr>
          <p:spPr bwMode="auto">
            <a:xfrm>
              <a:off x="2593283" y="3606318"/>
              <a:ext cx="3937551" cy="70726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endParaRPr>
            </a:p>
          </p:txBody>
        </p:sp>
        <p:pic>
          <p:nvPicPr>
            <p:cNvPr id="13" name="Picture 12" descr="PHP-logo-140_74px.png"/>
            <p:cNvPicPr>
              <a:picLocks noChangeAspect="1"/>
            </p:cNvPicPr>
            <p:nvPr/>
          </p:nvPicPr>
          <p:blipFill>
            <a:blip r:embed="rId5"/>
            <a:stretch>
              <a:fillRect/>
            </a:stretch>
          </p:blipFill>
          <p:spPr>
            <a:xfrm>
              <a:off x="3986811" y="3645440"/>
              <a:ext cx="1150494" cy="608119"/>
            </a:xfrm>
            <a:prstGeom prst="rect">
              <a:avLst/>
            </a:prstGeom>
          </p:spPr>
        </p:pic>
      </p:grpSp>
      <p:grpSp>
        <p:nvGrpSpPr>
          <p:cNvPr id="6" name="Group 32"/>
          <p:cNvGrpSpPr/>
          <p:nvPr/>
        </p:nvGrpSpPr>
        <p:grpSpPr>
          <a:xfrm>
            <a:off x="2593283" y="4302454"/>
            <a:ext cx="3937551" cy="707266"/>
            <a:chOff x="2593283" y="4339030"/>
            <a:chExt cx="3937551" cy="707266"/>
          </a:xfrm>
        </p:grpSpPr>
        <p:sp>
          <p:nvSpPr>
            <p:cNvPr id="21" name="Rounded Rectangle 20"/>
            <p:cNvSpPr/>
            <p:nvPr/>
          </p:nvSpPr>
          <p:spPr bwMode="auto">
            <a:xfrm>
              <a:off x="2593283" y="4339030"/>
              <a:ext cx="3937551" cy="70726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endParaRPr>
            </a:p>
          </p:txBody>
        </p:sp>
        <p:pic>
          <p:nvPicPr>
            <p:cNvPr id="18" name="Picture 17" descr="SQL08_h_rgb.png"/>
            <p:cNvPicPr>
              <a:picLocks noChangeAspect="1"/>
            </p:cNvPicPr>
            <p:nvPr/>
          </p:nvPicPr>
          <p:blipFill>
            <a:blip r:embed="rId6"/>
            <a:stretch>
              <a:fillRect/>
            </a:stretch>
          </p:blipFill>
          <p:spPr>
            <a:xfrm>
              <a:off x="3234213" y="4406721"/>
              <a:ext cx="2655691" cy="548239"/>
            </a:xfrm>
            <a:prstGeom prst="rect">
              <a:avLst/>
            </a:prstGeom>
          </p:spPr>
        </p:pic>
      </p:grpSp>
      <p:grpSp>
        <p:nvGrpSpPr>
          <p:cNvPr id="7" name="Group 31"/>
          <p:cNvGrpSpPr/>
          <p:nvPr/>
        </p:nvGrpSpPr>
        <p:grpSpPr>
          <a:xfrm>
            <a:off x="2593283" y="5767878"/>
            <a:ext cx="3937551" cy="707266"/>
            <a:chOff x="2593283" y="5804454"/>
            <a:chExt cx="3937551" cy="707266"/>
          </a:xfrm>
        </p:grpSpPr>
        <p:sp>
          <p:nvSpPr>
            <p:cNvPr id="23" name="Rounded Rectangle 22"/>
            <p:cNvSpPr/>
            <p:nvPr/>
          </p:nvSpPr>
          <p:spPr bwMode="auto">
            <a:xfrm>
              <a:off x="2593283" y="5804454"/>
              <a:ext cx="3937551" cy="70726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endParaRPr>
            </a:p>
          </p:txBody>
        </p:sp>
        <p:pic>
          <p:nvPicPr>
            <p:cNvPr id="19" name="Picture 18" descr="WS08_h_rgb.png"/>
            <p:cNvPicPr>
              <a:picLocks noChangeAspect="1"/>
            </p:cNvPicPr>
            <p:nvPr/>
          </p:nvPicPr>
          <p:blipFill>
            <a:blip r:embed="rId7"/>
            <a:stretch>
              <a:fillRect/>
            </a:stretch>
          </p:blipFill>
          <p:spPr>
            <a:xfrm>
              <a:off x="2853028" y="5877511"/>
              <a:ext cx="3418060" cy="519199"/>
            </a:xfrm>
            <a:prstGeom prst="rect">
              <a:avLst/>
            </a:prstGeom>
          </p:spPr>
        </p:pic>
      </p:grpSp>
    </p:spTree>
    <p:custDataLst>
      <p:tags r:id="rId1"/>
    </p:custDataLst>
    <p:extLst>
      <p:ext uri="{BB962C8B-B14F-4D97-AF65-F5344CB8AC3E}">
        <p14:creationId xmlns:p14="http://schemas.microsoft.com/office/powerpoint/2007/7/12/main" xmlns="" val="4088963870"/>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97196"/>
          </a:xfrm>
        </p:spPr>
        <p:txBody>
          <a:bodyPr>
            <a:normAutofit fontScale="90000"/>
          </a:bodyPr>
          <a:lstStyle/>
          <a:p>
            <a:r>
              <a:rPr lang="en-US" dirty="0" smtClean="0"/>
              <a:t>Server Core </a:t>
            </a:r>
            <a:br>
              <a:rPr lang="en-US" dirty="0" smtClean="0"/>
            </a:br>
            <a:r>
              <a:rPr lang="en-US" sz="2400" dirty="0" smtClean="0">
                <a:solidFill>
                  <a:schemeClr val="accent1">
                    <a:lumMod val="40000"/>
                    <a:lumOff val="60000"/>
                  </a:schemeClr>
                </a:solidFill>
              </a:rPr>
              <a:t>A </a:t>
            </a:r>
            <a:r>
              <a:rPr sz="2400" smtClean="0">
                <a:solidFill>
                  <a:schemeClr val="accent1">
                    <a:lumMod val="40000"/>
                    <a:lumOff val="60000"/>
                  </a:schemeClr>
                </a:solidFill>
              </a:rPr>
              <a:t>powerful Web server on top of a minimal footprint operating system</a:t>
            </a:r>
            <a:endParaRPr lang="en-US" sz="2400" dirty="0">
              <a:solidFill>
                <a:schemeClr val="accent1">
                  <a:lumMod val="40000"/>
                  <a:lumOff val="60000"/>
                </a:schemeClr>
              </a:solidFill>
            </a:endParaRPr>
          </a:p>
        </p:txBody>
      </p:sp>
      <p:sp>
        <p:nvSpPr>
          <p:cNvPr id="5" name="Content Placeholder 4"/>
          <p:cNvSpPr>
            <a:spLocks noGrp="1"/>
          </p:cNvSpPr>
          <p:nvPr>
            <p:ph idx="1"/>
          </p:nvPr>
        </p:nvSpPr>
        <p:spPr>
          <a:xfrm>
            <a:off x="331788" y="1751013"/>
            <a:ext cx="4237038" cy="3650230"/>
          </a:xfrm>
        </p:spPr>
        <p:txBody>
          <a:bodyPr>
            <a:normAutofit/>
          </a:bodyPr>
          <a:lstStyle/>
          <a:p>
            <a:r>
              <a:rPr lang="zh-CN" altLang="en-US" sz="2800" dirty="0" smtClean="0"/>
              <a:t>低足迹的服务器安装，减少：</a:t>
            </a:r>
            <a:endParaRPr lang="en-US" sz="2800" dirty="0" smtClean="0"/>
          </a:p>
          <a:p>
            <a:pPr lvl="1"/>
            <a:r>
              <a:rPr lang="zh-CN" altLang="en-US" sz="2400" dirty="0" smtClean="0"/>
              <a:t>服务需求</a:t>
            </a:r>
            <a:endParaRPr lang="en-US" sz="2400" dirty="0" smtClean="0"/>
          </a:p>
          <a:p>
            <a:pPr lvl="1"/>
            <a:r>
              <a:rPr lang="zh-CN" altLang="en-US" sz="2400" dirty="0"/>
              <a:t>管理需</a:t>
            </a:r>
            <a:r>
              <a:rPr lang="zh-CN" altLang="en-US" sz="2400" dirty="0" smtClean="0"/>
              <a:t>求</a:t>
            </a:r>
            <a:endParaRPr lang="en-US" sz="2400" dirty="0" smtClean="0"/>
          </a:p>
          <a:p>
            <a:pPr lvl="1"/>
            <a:r>
              <a:rPr lang="zh-CN" altLang="en-US" sz="2400" dirty="0"/>
              <a:t>受攻击</a:t>
            </a:r>
            <a:r>
              <a:rPr lang="zh-CN" altLang="en-US" sz="2400" dirty="0" smtClean="0"/>
              <a:t>面</a:t>
            </a:r>
            <a:endParaRPr lang="en-US" sz="2400" dirty="0" smtClean="0"/>
          </a:p>
          <a:p>
            <a:pPr lvl="1"/>
            <a:r>
              <a:rPr lang="zh-CN" altLang="en-US" sz="2400" dirty="0" smtClean="0"/>
              <a:t>磁盘使用</a:t>
            </a:r>
            <a:endParaRPr lang="en-US" sz="2400" dirty="0" smtClean="0"/>
          </a:p>
          <a:p>
            <a:r>
              <a:rPr lang="en-US" sz="2800" dirty="0" smtClean="0"/>
              <a:t>IIS 7</a:t>
            </a:r>
            <a:r>
              <a:rPr lang="zh-CN" altLang="en-US" sz="2800" dirty="0" smtClean="0"/>
              <a:t>和</a:t>
            </a:r>
            <a:r>
              <a:rPr lang="en-US" sz="2800" dirty="0" smtClean="0"/>
              <a:t>PHP</a:t>
            </a:r>
            <a:r>
              <a:rPr lang="zh-CN" altLang="en-US" sz="2800" dirty="0" smtClean="0"/>
              <a:t>能运行在</a:t>
            </a:r>
            <a:r>
              <a:rPr lang="en-US" sz="2800" dirty="0" smtClean="0"/>
              <a:t> Server Core</a:t>
            </a:r>
          </a:p>
        </p:txBody>
      </p:sp>
      <p:graphicFrame>
        <p:nvGraphicFramePr>
          <p:cNvPr id="8" name="Chart 7"/>
          <p:cNvGraphicFramePr/>
          <p:nvPr>
            <p:extLst>
              <p:ext uri="{D42A27DB-BD31-4B8C-83A1-F6EECF244321}">
                <p14:modId xmlns:p14="http://schemas.microsoft.com/office/powerpoint/2007/7/12/main" xmlns="" val="1769564833"/>
              </p:ext>
            </p:extLst>
          </p:nvPr>
        </p:nvGraphicFramePr>
        <p:xfrm>
          <a:off x="4550980" y="1751013"/>
          <a:ext cx="4593020" cy="33957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07/7/12/main" xmlns="" val="1294969871"/>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US" dirty="0" smtClean="0"/>
              <a:t>IIS 7.0 </a:t>
            </a:r>
            <a:r>
              <a:rPr lang="zh-CN" altLang="en-US" dirty="0" smtClean="0"/>
              <a:t>模块化架构</a:t>
            </a:r>
            <a:endParaRPr lang="en-US" sz="3600" dirty="0">
              <a:solidFill>
                <a:schemeClr val="accent1">
                  <a:lumMod val="40000"/>
                  <a:lumOff val="60000"/>
                </a:schemeClr>
              </a:solidFill>
            </a:endParaRPr>
          </a:p>
        </p:txBody>
      </p:sp>
      <p:sp>
        <p:nvSpPr>
          <p:cNvPr id="5" name="Content Placeholder 4"/>
          <p:cNvSpPr>
            <a:spLocks noGrp="1"/>
          </p:cNvSpPr>
          <p:nvPr>
            <p:ph idx="1"/>
          </p:nvPr>
        </p:nvSpPr>
        <p:spPr>
          <a:xfrm>
            <a:off x="331788" y="1474788"/>
            <a:ext cx="2988355" cy="4136517"/>
          </a:xfrm>
        </p:spPr>
        <p:txBody>
          <a:bodyPr>
            <a:normAutofit/>
          </a:bodyPr>
          <a:lstStyle/>
          <a:p>
            <a:pPr lvl="0"/>
            <a:r>
              <a:rPr lang="en-US" altLang="zh-CN" sz="2800" dirty="0" smtClean="0">
                <a:effectLst/>
              </a:rPr>
              <a:t>IIS</a:t>
            </a:r>
            <a:r>
              <a:rPr lang="zh-CN" altLang="en-US" sz="2800" dirty="0" smtClean="0">
                <a:effectLst/>
              </a:rPr>
              <a:t> </a:t>
            </a:r>
            <a:r>
              <a:rPr lang="en-US" sz="2800" dirty="0" smtClean="0">
                <a:effectLst/>
              </a:rPr>
              <a:t>Web server </a:t>
            </a:r>
            <a:r>
              <a:rPr lang="zh-CN" altLang="en-US" sz="2800" dirty="0"/>
              <a:t>包</a:t>
            </a:r>
            <a:r>
              <a:rPr lang="zh-CN" altLang="en-US" sz="2800" dirty="0" smtClean="0"/>
              <a:t>含 </a:t>
            </a:r>
            <a:r>
              <a:rPr lang="en-US" sz="2800" dirty="0" smtClean="0">
                <a:solidFill>
                  <a:srgbClr val="FFFF00"/>
                </a:solidFill>
                <a:effectLst/>
              </a:rPr>
              <a:t>44</a:t>
            </a:r>
            <a:r>
              <a:rPr lang="en-US" sz="2800" dirty="0" smtClean="0">
                <a:effectLst/>
              </a:rPr>
              <a:t> </a:t>
            </a:r>
            <a:r>
              <a:rPr lang="zh-CN" altLang="en-US" sz="2800" dirty="0" smtClean="0">
                <a:effectLst/>
              </a:rPr>
              <a:t>个模块</a:t>
            </a:r>
            <a:endParaRPr lang="en-US" sz="2800" dirty="0" smtClean="0">
              <a:effectLst/>
            </a:endParaRPr>
          </a:p>
          <a:p>
            <a:pPr lvl="0"/>
            <a:r>
              <a:rPr lang="zh-CN" altLang="en-US" sz="2800" dirty="0"/>
              <a:t>新的模块化架构可</a:t>
            </a:r>
            <a:r>
              <a:rPr lang="zh-CN" altLang="en-US" sz="2800" dirty="0" smtClean="0"/>
              <a:t>以增强安全、性能和可靠性</a:t>
            </a:r>
            <a:endParaRPr lang="en-US" sz="2800" dirty="0"/>
          </a:p>
        </p:txBody>
      </p:sp>
      <p:pic>
        <p:nvPicPr>
          <p:cNvPr id="7" name="Picture 6" descr="IIS 7.0.png"/>
          <p:cNvPicPr>
            <a:picLocks noChangeAspect="1"/>
          </p:cNvPicPr>
          <p:nvPr/>
        </p:nvPicPr>
        <p:blipFill>
          <a:blip r:embed="rId3">
            <a:lum bright="100000"/>
          </a:blip>
          <a:stretch>
            <a:fillRect/>
          </a:stretch>
        </p:blipFill>
        <p:spPr>
          <a:xfrm>
            <a:off x="7324174" y="5993296"/>
            <a:ext cx="1533435" cy="756754"/>
          </a:xfrm>
          <a:prstGeom prst="rect">
            <a:avLst/>
          </a:prstGeom>
          <a:effectLst>
            <a:outerShdw blurRad="50800" dist="38100" dir="2700000" algn="tl" rotWithShape="0">
              <a:prstClr val="black">
                <a:alpha val="40000"/>
              </a:prstClr>
            </a:outerShdw>
          </a:effectLst>
        </p:spPr>
      </p:pic>
      <p:graphicFrame>
        <p:nvGraphicFramePr>
          <p:cNvPr id="10" name="Chart 9"/>
          <p:cNvGraphicFramePr/>
          <p:nvPr>
            <p:extLst>
              <p:ext uri="{D42A27DB-BD31-4B8C-83A1-F6EECF244321}">
                <p14:modId xmlns:p14="http://schemas.microsoft.com/office/powerpoint/2007/7/12/main" xmlns="" val="1822459743"/>
              </p:ext>
            </p:extLst>
          </p:nvPr>
        </p:nvGraphicFramePr>
        <p:xfrm>
          <a:off x="3435150" y="1463503"/>
          <a:ext cx="5708850" cy="37323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07/7/12/main" xmlns="" val="2770191510"/>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IIS 7</a:t>
            </a:r>
            <a:r>
              <a:rPr lang="zh-CN" altLang="en-US" dirty="0" smtClean="0"/>
              <a:t>中的</a:t>
            </a:r>
            <a:r>
              <a:rPr smtClean="0"/>
              <a:t>PHP</a:t>
            </a:r>
            <a:r>
              <a:rPr lang="zh-CN" altLang="en-US" dirty="0" smtClean="0"/>
              <a:t>相关特性</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07/7/12/main" xmlns="" val="1611479155"/>
              </p:ext>
            </p:extLst>
          </p:nvPr>
        </p:nvGraphicFramePr>
        <p:xfrm>
          <a:off x="481012" y="1474788"/>
          <a:ext cx="8181976" cy="37744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090988"/>
                <a:gridCol w="4090988"/>
              </a:tblGrid>
              <a:tr h="370840">
                <a:tc>
                  <a:txBody>
                    <a:bodyPr/>
                    <a:lstStyle/>
                    <a:p>
                      <a:r>
                        <a:rPr lang="en-US" dirty="0" smtClean="0">
                          <a:latin typeface="Calibri" pitchFamily="34" charset="0"/>
                        </a:rPr>
                        <a:t>Feature</a:t>
                      </a:r>
                      <a:endParaRPr lang="en-US" dirty="0">
                        <a:latin typeface="Calibri"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r>
                        <a:rPr lang="en-US" dirty="0" smtClean="0">
                          <a:latin typeface="Calibri" pitchFamily="34" charset="0"/>
                        </a:rPr>
                        <a:t>IIS 7.0</a:t>
                      </a:r>
                      <a:endParaRPr lang="en-US" dirty="0">
                        <a:latin typeface="Calibri"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tcPr>
                </a:tc>
              </a:tr>
              <a:tr h="370840">
                <a:tc>
                  <a:txBody>
                    <a:bodyPr/>
                    <a:lstStyle/>
                    <a:p>
                      <a:r>
                        <a:rPr lang="en-US" dirty="0" smtClean="0">
                          <a:solidFill>
                            <a:schemeClr val="tx1"/>
                          </a:solidFill>
                          <a:latin typeface="Calibri" pitchFamily="34" charset="0"/>
                        </a:rPr>
                        <a:t>ISAPI/CGI</a:t>
                      </a:r>
                      <a:endParaRPr lang="en-US" dirty="0">
                        <a:solidFill>
                          <a:schemeClr val="tx1"/>
                        </a:solidFill>
                        <a:latin typeface="Calibri"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r>
                        <a:rPr lang="en-US" dirty="0" smtClean="0">
                          <a:solidFill>
                            <a:schemeClr val="tx1"/>
                          </a:solidFill>
                          <a:latin typeface="Calibri" pitchFamily="34" charset="0"/>
                        </a:rPr>
                        <a:t>Yes</a:t>
                      </a:r>
                      <a:endParaRPr lang="en-US" dirty="0">
                        <a:solidFill>
                          <a:schemeClr val="tx1"/>
                        </a:solidFill>
                        <a:latin typeface="Calibri"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370840">
                <a:tc>
                  <a:txBody>
                    <a:bodyPr/>
                    <a:lstStyle/>
                    <a:p>
                      <a:r>
                        <a:rPr lang="en-US" dirty="0" smtClean="0">
                          <a:solidFill>
                            <a:schemeClr val="tx1"/>
                          </a:solidFill>
                          <a:latin typeface="Calibri" pitchFamily="34" charset="0"/>
                        </a:rPr>
                        <a:t>FastCGI</a:t>
                      </a:r>
                      <a:endParaRPr lang="en-US" dirty="0">
                        <a:solidFill>
                          <a:schemeClr val="tx1"/>
                        </a:solidFill>
                        <a:latin typeface="Calibri"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smtClean="0">
                          <a:solidFill>
                            <a:schemeClr val="tx1"/>
                          </a:solidFill>
                          <a:latin typeface="Calibri" pitchFamily="34" charset="0"/>
                        </a:rPr>
                        <a:t>Yes</a:t>
                      </a:r>
                      <a:endParaRPr lang="en-US" dirty="0">
                        <a:solidFill>
                          <a:schemeClr val="tx1"/>
                        </a:solidFill>
                        <a:latin typeface="Calibri"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0840">
                <a:tc>
                  <a:txBody>
                    <a:bodyPr/>
                    <a:lstStyle/>
                    <a:p>
                      <a:r>
                        <a:rPr lang="zh-CN" altLang="en-US" dirty="0" smtClean="0">
                          <a:solidFill>
                            <a:schemeClr val="tx1"/>
                          </a:solidFill>
                          <a:latin typeface="Calibri" pitchFamily="34" charset="0"/>
                        </a:rPr>
                        <a:t>配置默认首页</a:t>
                      </a:r>
                      <a:endParaRPr lang="en-US" dirty="0">
                        <a:solidFill>
                          <a:schemeClr val="tx1"/>
                        </a:solidFill>
                        <a:latin typeface="Calibri"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zh-CN" altLang="en-US" dirty="0" smtClean="0">
                          <a:solidFill>
                            <a:schemeClr val="tx1"/>
                          </a:solidFill>
                          <a:latin typeface="Calibri" pitchFamily="34" charset="0"/>
                        </a:rPr>
                        <a:t>可委派的基于</a:t>
                      </a:r>
                      <a:r>
                        <a:rPr lang="en-US" dirty="0" smtClean="0">
                          <a:solidFill>
                            <a:schemeClr val="tx1"/>
                          </a:solidFill>
                          <a:latin typeface="Calibri" pitchFamily="34" charset="0"/>
                        </a:rPr>
                        <a:t>XML</a:t>
                      </a:r>
                      <a:r>
                        <a:rPr lang="zh-CN" altLang="en-US" dirty="0" smtClean="0">
                          <a:solidFill>
                            <a:schemeClr val="tx1"/>
                          </a:solidFill>
                          <a:latin typeface="Calibri" pitchFamily="34" charset="0"/>
                        </a:rPr>
                        <a:t>的配置系统</a:t>
                      </a:r>
                      <a:endParaRPr lang="en-US" dirty="0">
                        <a:solidFill>
                          <a:schemeClr val="tx1"/>
                        </a:solidFill>
                        <a:latin typeface="Calibri"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0840">
                <a:tc>
                  <a:txBody>
                    <a:bodyPr/>
                    <a:lstStyle/>
                    <a:p>
                      <a:r>
                        <a:rPr lang="zh-CN" altLang="en-US" dirty="0" smtClean="0">
                          <a:solidFill>
                            <a:schemeClr val="tx1"/>
                          </a:solidFill>
                          <a:latin typeface="Calibri" pitchFamily="34" charset="0"/>
                        </a:rPr>
                        <a:t>同时运行</a:t>
                      </a:r>
                      <a:r>
                        <a:rPr lang="en-US" altLang="zh-CN" dirty="0" smtClean="0">
                          <a:solidFill>
                            <a:schemeClr val="tx1"/>
                          </a:solidFill>
                          <a:latin typeface="Calibri" pitchFamily="34" charset="0"/>
                        </a:rPr>
                        <a:t>PHP</a:t>
                      </a:r>
                      <a:r>
                        <a:rPr lang="zh-CN" altLang="en-US" dirty="0" smtClean="0">
                          <a:solidFill>
                            <a:schemeClr val="tx1"/>
                          </a:solidFill>
                          <a:latin typeface="Calibri" pitchFamily="34" charset="0"/>
                        </a:rPr>
                        <a:t>的多个版本</a:t>
                      </a:r>
                      <a:endParaRPr lang="en-US" dirty="0" smtClean="0">
                        <a:solidFill>
                          <a:schemeClr val="tx1"/>
                        </a:solidFill>
                        <a:latin typeface="Calibri"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Calibri" pitchFamily="34" charset="0"/>
                        </a:rPr>
                        <a:t>Yes</a:t>
                      </a:r>
                      <a:endParaRPr lang="en-US" dirty="0">
                        <a:solidFill>
                          <a:schemeClr val="tx1"/>
                        </a:solidFill>
                        <a:latin typeface="Calibri"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0840">
                <a:tc>
                  <a:txBody>
                    <a:bodyPr/>
                    <a:lstStyle/>
                    <a:p>
                      <a:r>
                        <a:rPr lang="zh-CN" altLang="en-US" dirty="0" smtClean="0">
                          <a:solidFill>
                            <a:schemeClr val="tx1"/>
                          </a:solidFill>
                          <a:latin typeface="Calibri" pitchFamily="34" charset="0"/>
                        </a:rPr>
                        <a:t>在</a:t>
                      </a:r>
                      <a:r>
                        <a:rPr lang="en-US" altLang="zh-CN" dirty="0" smtClean="0">
                          <a:solidFill>
                            <a:schemeClr val="tx1"/>
                          </a:solidFill>
                          <a:latin typeface="Calibri" pitchFamily="34" charset="0"/>
                        </a:rPr>
                        <a:t>URL</a:t>
                      </a:r>
                      <a:r>
                        <a:rPr lang="zh-CN" altLang="en-US" dirty="0" smtClean="0">
                          <a:solidFill>
                            <a:schemeClr val="tx1"/>
                          </a:solidFill>
                          <a:latin typeface="Calibri" pitchFamily="34" charset="0"/>
                        </a:rPr>
                        <a:t>级别重写</a:t>
                      </a:r>
                      <a:r>
                        <a:rPr lang="en-US" dirty="0" smtClean="0">
                          <a:solidFill>
                            <a:schemeClr val="tx1"/>
                          </a:solidFill>
                          <a:latin typeface="Calibri" pitchFamily="34" charset="0"/>
                        </a:rPr>
                        <a:t>handlers</a:t>
                      </a:r>
                      <a:endParaRPr lang="en-US" dirty="0">
                        <a:solidFill>
                          <a:schemeClr val="tx1"/>
                        </a:solidFill>
                        <a:latin typeface="Calibri"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Calibri" pitchFamily="34" charset="0"/>
                        </a:rPr>
                        <a:t>Yes  (</a:t>
                      </a:r>
                      <a:r>
                        <a:rPr lang="zh-CN" altLang="en-US" dirty="0" smtClean="0">
                          <a:solidFill>
                            <a:schemeClr val="tx1"/>
                          </a:solidFill>
                          <a:latin typeface="Calibri" pitchFamily="34" charset="0"/>
                        </a:rPr>
                        <a:t>站长可以为不同的</a:t>
                      </a:r>
                      <a:r>
                        <a:rPr lang="en-US" altLang="zh-CN" dirty="0" smtClean="0">
                          <a:solidFill>
                            <a:schemeClr val="tx1"/>
                          </a:solidFill>
                          <a:latin typeface="Calibri" pitchFamily="34" charset="0"/>
                        </a:rPr>
                        <a:t>PHP</a:t>
                      </a:r>
                      <a:r>
                        <a:rPr lang="zh-CN" altLang="en-US" dirty="0" smtClean="0">
                          <a:solidFill>
                            <a:schemeClr val="tx1"/>
                          </a:solidFill>
                          <a:latin typeface="Calibri" pitchFamily="34" charset="0"/>
                        </a:rPr>
                        <a:t>应用或站点运行不同版本</a:t>
                      </a:r>
                      <a:r>
                        <a:rPr lang="en-US" altLang="zh-CN" dirty="0" smtClean="0">
                          <a:solidFill>
                            <a:schemeClr val="tx1"/>
                          </a:solidFill>
                          <a:latin typeface="Calibri" pitchFamily="34" charset="0"/>
                        </a:rPr>
                        <a:t>/</a:t>
                      </a:r>
                      <a:r>
                        <a:rPr lang="zh-CN" altLang="en-US" dirty="0" smtClean="0">
                          <a:solidFill>
                            <a:schemeClr val="tx1"/>
                          </a:solidFill>
                          <a:latin typeface="Calibri" pitchFamily="34" charset="0"/>
                        </a:rPr>
                        <a:t>配置的</a:t>
                      </a:r>
                      <a:r>
                        <a:rPr lang="en-US" altLang="zh-CN" dirty="0" smtClean="0">
                          <a:solidFill>
                            <a:schemeClr val="tx1"/>
                          </a:solidFill>
                          <a:latin typeface="Calibri" pitchFamily="34" charset="0"/>
                        </a:rPr>
                        <a:t>PHP</a:t>
                      </a:r>
                      <a:r>
                        <a:rPr lang="en-US" dirty="0" smtClean="0">
                          <a:solidFill>
                            <a:schemeClr val="tx1"/>
                          </a:solidFill>
                          <a:latin typeface="Calibri" pitchFamily="34" charset="0"/>
                        </a:rPr>
                        <a:t>)</a:t>
                      </a:r>
                      <a:endParaRPr lang="en-US" dirty="0">
                        <a:solidFill>
                          <a:schemeClr val="tx1"/>
                        </a:solidFill>
                        <a:latin typeface="Calibri"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0840">
                <a:tc>
                  <a:txBody>
                    <a:bodyPr/>
                    <a:lstStyle/>
                    <a:p>
                      <a:r>
                        <a:rPr lang="en-US" dirty="0" smtClean="0">
                          <a:solidFill>
                            <a:schemeClr val="tx1"/>
                          </a:solidFill>
                          <a:latin typeface="Calibri" pitchFamily="34" charset="0"/>
                        </a:rPr>
                        <a:t>Server Core </a:t>
                      </a:r>
                      <a:r>
                        <a:rPr lang="zh-CN" altLang="en-US" dirty="0" smtClean="0">
                          <a:solidFill>
                            <a:schemeClr val="tx1"/>
                          </a:solidFill>
                          <a:latin typeface="Calibri" pitchFamily="34" charset="0"/>
                        </a:rPr>
                        <a:t>支持</a:t>
                      </a:r>
                      <a:endParaRPr lang="en-US" dirty="0">
                        <a:solidFill>
                          <a:schemeClr val="tx1"/>
                        </a:solidFill>
                        <a:latin typeface="Calibri"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Calibri" pitchFamily="34" charset="0"/>
                        </a:rPr>
                        <a:t>Yes</a:t>
                      </a:r>
                    </a:p>
                    <a:p>
                      <a:endParaRPr lang="en-US" dirty="0">
                        <a:solidFill>
                          <a:schemeClr val="tx1"/>
                        </a:solidFill>
                        <a:latin typeface="Calibri"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0840">
                <a:tc>
                  <a:txBody>
                    <a:bodyPr/>
                    <a:lstStyle/>
                    <a:p>
                      <a:r>
                        <a:rPr lang="zh-CN" altLang="en-US" dirty="0" smtClean="0">
                          <a:solidFill>
                            <a:schemeClr val="tx1"/>
                          </a:solidFill>
                          <a:latin typeface="Calibri" pitchFamily="34" charset="0"/>
                        </a:rPr>
                        <a:t>从</a:t>
                      </a:r>
                      <a:r>
                        <a:rPr lang="en-US" altLang="zh-CN" dirty="0" smtClean="0">
                          <a:solidFill>
                            <a:schemeClr val="tx1"/>
                          </a:solidFill>
                          <a:latin typeface="Calibri" pitchFamily="34" charset="0"/>
                        </a:rPr>
                        <a:t>PHP</a:t>
                      </a:r>
                      <a:r>
                        <a:rPr lang="zh-CN" altLang="en-US" dirty="0" smtClean="0">
                          <a:solidFill>
                            <a:schemeClr val="tx1"/>
                          </a:solidFill>
                          <a:latin typeface="Calibri" pitchFamily="34" charset="0"/>
                        </a:rPr>
                        <a:t>使用托管模块</a:t>
                      </a:r>
                      <a:r>
                        <a:rPr lang="en-US" dirty="0" smtClean="0">
                          <a:solidFill>
                            <a:schemeClr val="tx1"/>
                          </a:solidFill>
                          <a:latin typeface="Calibri" pitchFamily="34" charset="0"/>
                        </a:rPr>
                        <a:t/>
                      </a:r>
                      <a:br>
                        <a:rPr lang="en-US" dirty="0" smtClean="0">
                          <a:solidFill>
                            <a:schemeClr val="tx1"/>
                          </a:solidFill>
                          <a:latin typeface="Calibri" pitchFamily="34" charset="0"/>
                        </a:rPr>
                      </a:br>
                      <a:r>
                        <a:rPr lang="en-US" dirty="0" smtClean="0">
                          <a:solidFill>
                            <a:schemeClr val="tx1"/>
                          </a:solidFill>
                          <a:latin typeface="Calibri" pitchFamily="34" charset="0"/>
                        </a:rPr>
                        <a:t>(</a:t>
                      </a:r>
                      <a:r>
                        <a:rPr lang="zh-CN" altLang="en-US" dirty="0" smtClean="0">
                          <a:solidFill>
                            <a:schemeClr val="tx1"/>
                          </a:solidFill>
                          <a:latin typeface="Calibri" pitchFamily="34" charset="0"/>
                        </a:rPr>
                        <a:t>例如</a:t>
                      </a:r>
                      <a:r>
                        <a:rPr lang="en-US" dirty="0" smtClean="0">
                          <a:solidFill>
                            <a:schemeClr val="tx1"/>
                          </a:solidFill>
                          <a:latin typeface="Calibri" pitchFamily="34" charset="0"/>
                        </a:rPr>
                        <a:t>Forms Authentication)</a:t>
                      </a:r>
                      <a:endParaRPr lang="en-US" dirty="0">
                        <a:solidFill>
                          <a:schemeClr val="tx1"/>
                        </a:solidFill>
                        <a:latin typeface="Calibri"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Calibri" pitchFamily="34" charset="0"/>
                        </a:rPr>
                        <a:t>Yes</a:t>
                      </a:r>
                    </a:p>
                    <a:p>
                      <a:endParaRPr lang="en-US" dirty="0">
                        <a:solidFill>
                          <a:schemeClr val="tx1"/>
                        </a:solidFill>
                        <a:latin typeface="Calibri"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ustDataLst>
      <p:tags r:id="rId1"/>
    </p:custDataLst>
    <p:extLst>
      <p:ext uri="{BB962C8B-B14F-4D97-AF65-F5344CB8AC3E}">
        <p14:creationId xmlns:p14="http://schemas.microsoft.com/office/powerpoint/2007/7/12/main" xmlns="" val="2966460218"/>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PHP on Windows </a:t>
            </a:r>
            <a:r>
              <a:rPr lang="zh-CN" altLang="en-US" dirty="0"/>
              <a:t>性能</a:t>
            </a:r>
            <a:endParaRPr lang="en-US" dirty="0"/>
          </a:p>
        </p:txBody>
      </p:sp>
      <p:sp>
        <p:nvSpPr>
          <p:cNvPr id="3" name="Content Placeholder 2"/>
          <p:cNvSpPr>
            <a:spLocks noGrp="1"/>
          </p:cNvSpPr>
          <p:nvPr>
            <p:ph idx="1"/>
          </p:nvPr>
        </p:nvSpPr>
        <p:spPr/>
        <p:txBody>
          <a:bodyPr/>
          <a:lstStyle/>
          <a:p>
            <a:pPr lvl="0"/>
            <a:r>
              <a:rPr lang="en-US" b="1" dirty="0" smtClean="0"/>
              <a:t>Windows </a:t>
            </a:r>
            <a:r>
              <a:rPr lang="en-US" b="1" dirty="0"/>
              <a:t>Cache Extension for </a:t>
            </a:r>
            <a:r>
              <a:rPr lang="en-US" b="1" dirty="0" smtClean="0"/>
              <a:t>PHP</a:t>
            </a:r>
            <a:r>
              <a:rPr lang="zh-CN" altLang="en-US" b="1" dirty="0" smtClean="0"/>
              <a:t>的测试版已经交付客户评估</a:t>
            </a:r>
            <a:endParaRPr lang="en-US" dirty="0"/>
          </a:p>
          <a:p>
            <a:endParaRPr lang="en-US" dirty="0"/>
          </a:p>
        </p:txBody>
      </p:sp>
      <p:pic>
        <p:nvPicPr>
          <p:cNvPr id="1030" name="Picture 4" descr="image012"/>
          <p:cNvPicPr>
            <a:picLocks noChangeAspect="1" noChangeArrowheads="1"/>
          </p:cNvPicPr>
          <p:nvPr/>
        </p:nvPicPr>
        <p:blipFill>
          <a:blip r:embed="rId3">
            <a:extLst>
              <a:ext uri="28A0092B-C50C-407e-A947-70E740481C1C">
                <a14:useLocalDpi xmlns:a14="http://schemas.microsoft.com/office/drawing/2007/7/7/main" xmlns="" val="0"/>
              </a:ext>
            </a:extLst>
          </a:blip>
          <a:srcRect/>
          <a:stretch>
            <a:fillRect/>
          </a:stretch>
        </p:blipFill>
        <p:spPr bwMode="auto">
          <a:xfrm>
            <a:off x="76200" y="2971800"/>
            <a:ext cx="4924203" cy="2714625"/>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pic>
      <p:pic>
        <p:nvPicPr>
          <p:cNvPr id="1031" name="Picture 5" descr="image013"/>
          <p:cNvPicPr>
            <a:picLocks noChangeAspect="1" noChangeArrowheads="1"/>
          </p:cNvPicPr>
          <p:nvPr/>
        </p:nvPicPr>
        <p:blipFill>
          <a:blip r:embed="rId4">
            <a:extLst>
              <a:ext uri="28A0092B-C50C-407e-A947-70E740481C1C">
                <a14:useLocalDpi xmlns:a14="http://schemas.microsoft.com/office/drawing/2007/7/7/main" xmlns="" val="0"/>
              </a:ext>
            </a:extLst>
          </a:blip>
          <a:srcRect/>
          <a:stretch>
            <a:fillRect/>
          </a:stretch>
        </p:blipFill>
        <p:spPr bwMode="auto">
          <a:xfrm>
            <a:off x="4343400" y="4267200"/>
            <a:ext cx="4657725" cy="2375867"/>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pic>
    </p:spTree>
    <p:extLst>
      <p:ext uri="{BB962C8B-B14F-4D97-AF65-F5344CB8AC3E}">
        <p14:creationId xmlns:p14="http://schemas.microsoft.com/office/powerpoint/2007/7/12/main" xmlns="" val="171730096"/>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PHP</a:t>
            </a:r>
            <a:r>
              <a:rPr lang="zh-CN" altLang="en-US" dirty="0" smtClean="0"/>
              <a:t> </a:t>
            </a:r>
            <a:r>
              <a:rPr lang="en-US" altLang="zh-CN" dirty="0" smtClean="0"/>
              <a:t>on Windows</a:t>
            </a:r>
            <a:endParaRPr lang="zh-CN" altLang="en-US" dirty="0"/>
          </a:p>
        </p:txBody>
      </p:sp>
    </p:spTree>
    <p:extLst>
      <p:ext uri="{BB962C8B-B14F-4D97-AF65-F5344CB8AC3E}">
        <p14:creationId xmlns:p14="http://schemas.microsoft.com/office/powerpoint/2007/7/12/main" xmlns="" val="1188666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Expression Web</a:t>
            </a:r>
            <a:endParaRPr lang="en-US" dirty="0"/>
          </a:p>
        </p:txBody>
      </p:sp>
      <p:sp>
        <p:nvSpPr>
          <p:cNvPr id="3" name="Content Placeholder 2"/>
          <p:cNvSpPr>
            <a:spLocks noGrp="1"/>
          </p:cNvSpPr>
          <p:nvPr>
            <p:ph idx="1"/>
          </p:nvPr>
        </p:nvSpPr>
        <p:spPr/>
        <p:txBody>
          <a:bodyPr>
            <a:normAutofit/>
          </a:bodyPr>
          <a:lstStyle/>
          <a:p>
            <a:r>
              <a:rPr lang="zh-CN" altLang="en-US" dirty="0" smtClean="0"/>
              <a:t>现代网站专业设计的演进</a:t>
            </a:r>
            <a:endParaRPr lang="en-US" dirty="0" smtClean="0"/>
          </a:p>
          <a:p>
            <a:r>
              <a:rPr lang="zh-CN" altLang="en-US" dirty="0" smtClean="0"/>
              <a:t>基于标准、可访问性和</a:t>
            </a:r>
            <a:r>
              <a:rPr lang="en-US" altLang="zh-CN" dirty="0" smtClean="0"/>
              <a:t>SEO</a:t>
            </a:r>
            <a:r>
              <a:rPr lang="zh-CN" altLang="en-US" dirty="0" smtClean="0"/>
              <a:t>的设计</a:t>
            </a:r>
            <a:endParaRPr lang="en-US" dirty="0" smtClean="0"/>
          </a:p>
          <a:p>
            <a:pPr lvl="1"/>
            <a:r>
              <a:rPr lang="zh-CN" altLang="en-US" dirty="0" smtClean="0"/>
              <a:t>第一个基于</a:t>
            </a:r>
            <a:r>
              <a:rPr lang="en-US" dirty="0" smtClean="0"/>
              <a:t>XHTML, CSS, XML, XSLT</a:t>
            </a:r>
            <a:r>
              <a:rPr lang="zh-CN" altLang="en-US" dirty="0" smtClean="0"/>
              <a:t>的工具</a:t>
            </a:r>
            <a:endParaRPr lang="en-US" dirty="0" smtClean="0"/>
          </a:p>
          <a:p>
            <a:pPr lvl="1"/>
            <a:r>
              <a:rPr lang="en-US" dirty="0" smtClean="0"/>
              <a:t>WCAG (AA), Section 501 support</a:t>
            </a:r>
          </a:p>
          <a:p>
            <a:pPr lvl="1"/>
            <a:r>
              <a:rPr lang="en-US" dirty="0" smtClean="0"/>
              <a:t>Great WYSIWYG</a:t>
            </a:r>
          </a:p>
          <a:p>
            <a:r>
              <a:rPr lang="zh-CN" altLang="en-US" dirty="0" smtClean="0"/>
              <a:t>高级</a:t>
            </a:r>
            <a:r>
              <a:rPr lang="en-US" dirty="0" smtClean="0"/>
              <a:t>CSS</a:t>
            </a:r>
            <a:r>
              <a:rPr lang="zh-CN" altLang="en-US" dirty="0" smtClean="0"/>
              <a:t>管理</a:t>
            </a:r>
            <a:endParaRPr lang="en-US" dirty="0" smtClean="0"/>
          </a:p>
          <a:p>
            <a:pPr lvl="1"/>
            <a:r>
              <a:rPr lang="en-US" dirty="0" smtClean="0"/>
              <a:t>CSS Layouts</a:t>
            </a:r>
          </a:p>
          <a:p>
            <a:pPr lvl="1"/>
            <a:r>
              <a:rPr lang="en-US" dirty="0" smtClean="0"/>
              <a:t>Management and refactoring</a:t>
            </a:r>
          </a:p>
          <a:p>
            <a:pPr lvl="1"/>
            <a:r>
              <a:rPr lang="en-US" dirty="0" smtClean="0"/>
              <a:t>Rich property pane</a:t>
            </a:r>
          </a:p>
          <a:p>
            <a:r>
              <a:rPr lang="zh-CN" altLang="en-US" dirty="0" smtClean="0"/>
              <a:t>完全的</a:t>
            </a:r>
            <a:r>
              <a:rPr lang="en-US" dirty="0" smtClean="0"/>
              <a:t>PHP</a:t>
            </a:r>
            <a:r>
              <a:rPr lang="zh-CN" altLang="en-US" dirty="0" smtClean="0"/>
              <a:t>支持</a:t>
            </a:r>
            <a:r>
              <a:rPr lang="en-US" dirty="0" smtClean="0"/>
              <a:t>!</a:t>
            </a:r>
          </a:p>
        </p:txBody>
      </p:sp>
      <p:pic>
        <p:nvPicPr>
          <p:cNvPr id="8194" name="Picture 2" descr="Professional Design Environment"/>
          <p:cNvPicPr>
            <a:picLocks noChangeAspect="1" noChangeArrowheads="1"/>
          </p:cNvPicPr>
          <p:nvPr/>
        </p:nvPicPr>
        <p:blipFill>
          <a:blip r:embed="rId3" cstate="print"/>
          <a:srcRect/>
          <a:stretch>
            <a:fillRect/>
          </a:stretch>
        </p:blipFill>
        <p:spPr bwMode="auto">
          <a:xfrm>
            <a:off x="4933955" y="3429000"/>
            <a:ext cx="4210045" cy="3157534"/>
          </a:xfrm>
          <a:prstGeom prst="rect">
            <a:avLst/>
          </a:prstGeom>
          <a:ln>
            <a:noFill/>
          </a:ln>
          <a:effectLst>
            <a:reflection blurRad="12700" stA="30000" endPos="30000" dist="5000" dir="5400000" sy="-100000" algn="bl" rotWithShape="0"/>
          </a:effectLst>
          <a:scene3d>
            <a:camera prst="perspectiveContrastingLeftFacing">
              <a:rot lat="21492758" lon="1212552" rev="21530123"/>
            </a:camera>
            <a:lightRig rig="threePt" dir="t">
              <a:rot lat="0" lon="0" rev="2700000"/>
            </a:lightRig>
          </a:scene3d>
          <a:sp3d>
            <a:bevelT w="63500" h="50800"/>
          </a:sp3d>
        </p:spPr>
      </p:pic>
    </p:spTree>
    <p:extLst>
      <p:ext uri="{BB962C8B-B14F-4D97-AF65-F5344CB8AC3E}">
        <p14:creationId xmlns:p14="http://schemas.microsoft.com/office/powerpoint/2007/7/12/main" xmlns="" val="26639540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Expression Web</a:t>
            </a:r>
            <a:endParaRPr lang="zh-CN" altLang="en-US" dirty="0"/>
          </a:p>
        </p:txBody>
      </p:sp>
    </p:spTree>
    <p:extLst>
      <p:ext uri="{BB962C8B-B14F-4D97-AF65-F5344CB8AC3E}">
        <p14:creationId xmlns:p14="http://schemas.microsoft.com/office/powerpoint/2007/7/12/main" xmlns="" val="1188666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2" name="Rectangle 1"/>
          <p:cNvSpPr/>
          <p:nvPr/>
        </p:nvSpPr>
        <p:spPr>
          <a:xfrm>
            <a:off x="785786" y="1571612"/>
            <a:ext cx="4572000" cy="4524315"/>
          </a:xfrm>
          <a:prstGeom prst="rect">
            <a:avLst/>
          </a:prstGeom>
        </p:spPr>
        <p:txBody>
          <a:bodyPr>
            <a:spAutoFit/>
          </a:bodyPr>
          <a:lstStyle/>
          <a:p>
            <a:r>
              <a:rPr lang="en-US" u="sng" dirty="0">
                <a:solidFill>
                  <a:srgbClr val="002060"/>
                </a:solidFill>
                <a:hlinkClick r:id=""/>
              </a:rPr>
              <a:t>http://microsoft.com/web</a:t>
            </a:r>
            <a:endParaRPr lang="en-US" u="sng" dirty="0">
              <a:solidFill>
                <a:srgbClr val="002060"/>
              </a:solidFill>
            </a:endParaRPr>
          </a:p>
          <a:p>
            <a:r>
              <a:rPr lang="en-US" u="sng" dirty="0">
                <a:solidFill>
                  <a:srgbClr val="002060"/>
                </a:solidFill>
                <a:hlinkClick r:id=""/>
              </a:rPr>
              <a:t>http://learn.iis.net/page.aspx/24/running-php-applications-on-iis/</a:t>
            </a:r>
            <a:endParaRPr lang="en-US" u="sng" dirty="0">
              <a:solidFill>
                <a:srgbClr val="002060"/>
              </a:solidFill>
            </a:endParaRPr>
          </a:p>
          <a:p>
            <a:r>
              <a:rPr lang="en-US" u="sng" dirty="0">
                <a:solidFill>
                  <a:srgbClr val="002060"/>
                </a:solidFill>
                <a:hlinkClick r:id=""/>
              </a:rPr>
              <a:t>http://www.iis.net/urlrewrite/</a:t>
            </a:r>
            <a:endParaRPr lang="en-US" u="sng" dirty="0">
              <a:solidFill>
                <a:srgbClr val="002060"/>
              </a:solidFill>
            </a:endParaRPr>
          </a:p>
          <a:p>
            <a:r>
              <a:rPr lang="en-US" u="sng" dirty="0">
                <a:solidFill>
                  <a:srgbClr val="002060"/>
                </a:solidFill>
                <a:hlinkClick r:id=""/>
              </a:rPr>
              <a:t>http://learn.iis.net/page.aspx/460/using-url-rewrite-module/</a:t>
            </a:r>
            <a:endParaRPr lang="en-US" u="sng" dirty="0">
              <a:solidFill>
                <a:srgbClr val="002060"/>
              </a:solidFill>
            </a:endParaRPr>
          </a:p>
          <a:p>
            <a:r>
              <a:rPr lang="en-US" u="sng" dirty="0">
                <a:solidFill>
                  <a:srgbClr val="002060"/>
                </a:solidFill>
                <a:hlinkClick r:id=""/>
              </a:rPr>
              <a:t>http://blogs.msdn.com/sqlphp/</a:t>
            </a:r>
            <a:endParaRPr lang="en-US" u="sng" dirty="0">
              <a:solidFill>
                <a:srgbClr val="002060"/>
              </a:solidFill>
            </a:endParaRPr>
          </a:p>
          <a:p>
            <a:r>
              <a:rPr lang="en-US" u="sng" dirty="0">
                <a:solidFill>
                  <a:srgbClr val="002060"/>
                </a:solidFill>
                <a:hlinkClick r:id=""/>
              </a:rPr>
              <a:t>http://learn.iis.net/page.aspx/520/microsoft-web-platform/</a:t>
            </a:r>
            <a:endParaRPr lang="en-US" u="sng" dirty="0">
              <a:solidFill>
                <a:srgbClr val="002060"/>
              </a:solidFill>
            </a:endParaRPr>
          </a:p>
          <a:p>
            <a:r>
              <a:rPr lang="en-US" u="sng" dirty="0">
                <a:solidFill>
                  <a:srgbClr val="002060"/>
                </a:solidFill>
                <a:hlinkClick r:id=""/>
              </a:rPr>
              <a:t>http://learn.iis.net/page.aspx/578/application-packaging-guide-for-the-windows-web-application-gallery/</a:t>
            </a:r>
            <a:endParaRPr lang="en-US" u="sng" dirty="0">
              <a:solidFill>
                <a:srgbClr val="002060"/>
              </a:solidFill>
            </a:endParaRPr>
          </a:p>
          <a:p>
            <a:r>
              <a:rPr lang="en-US" dirty="0">
                <a:hlinkClick r:id=""/>
              </a:rPr>
              <a:t>http://blogs.iis.net/mailant/archive/2009/05/18/contributions-to-the-php-engine.aspx</a:t>
            </a:r>
            <a:endParaRPr lang="en-US" dirty="0"/>
          </a:p>
          <a:p>
            <a:r>
              <a:rPr lang="en-US" u="sng" dirty="0">
                <a:hlinkClick r:id=""/>
              </a:rPr>
              <a:t>May 2009 edition of PHP Architect</a:t>
            </a:r>
            <a:endParaRPr lang="en-US" dirty="0"/>
          </a:p>
          <a:p>
            <a:r>
              <a:rPr lang="en-US" u="sng" dirty="0">
                <a:hlinkClick r:id=""/>
              </a:rPr>
              <a:t>PHP SDK for Windows Azure</a:t>
            </a:r>
            <a:endParaRPr lang="en-US" u="sng"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1"/>
            <a:ext cx="8610600" cy="2209802"/>
          </a:xfrm>
        </p:spPr>
        <p:txBody>
          <a:bodyPr>
            <a:normAutofit/>
          </a:bodyPr>
          <a:lstStyle/>
          <a:p>
            <a:pPr lvl="0" algn="l"/>
            <a:r>
              <a:rPr lang="en-US" sz="5300" dirty="0" smtClean="0"/>
              <a:t>Microsoft Web Platform Installer 2.0</a:t>
            </a:r>
            <a:r>
              <a:rPr lang="en-US" sz="4000" dirty="0" smtClean="0"/>
              <a:t/>
            </a:r>
            <a:br>
              <a:rPr lang="en-US" sz="4000" dirty="0" smtClean="0"/>
            </a:br>
            <a:endParaRPr lang="en-US" sz="4000" dirty="0"/>
          </a:p>
        </p:txBody>
      </p:sp>
      <p:sp>
        <p:nvSpPr>
          <p:cNvPr id="3" name="Subtitle 2"/>
          <p:cNvSpPr>
            <a:spLocks noGrp="1"/>
          </p:cNvSpPr>
          <p:nvPr>
            <p:ph type="subTitle" idx="1"/>
          </p:nvPr>
        </p:nvSpPr>
        <p:spPr>
          <a:xfrm>
            <a:off x="609600" y="3786190"/>
            <a:ext cx="5181600" cy="2405061"/>
          </a:xfrm>
        </p:spPr>
        <p:txBody>
          <a:bodyPr>
            <a:normAutofit/>
          </a:bodyPr>
          <a:lstStyle/>
          <a:p>
            <a:pPr algn="l"/>
            <a:r>
              <a:rPr lang="zh-CN" altLang="en-US" sz="2000" dirty="0" smtClean="0"/>
              <a:t>整个</a:t>
            </a:r>
            <a:r>
              <a:rPr lang="zh-CN" altLang="en-US" sz="2000" dirty="0"/>
              <a:t>互联网平</a:t>
            </a:r>
            <a:r>
              <a:rPr lang="zh-CN" altLang="en-US" sz="2000" dirty="0" smtClean="0"/>
              <a:t>台的简化的下载和安装体验，开发者和用户可以轻易获取他们创建解决方案所需的产品和依赖组件</a:t>
            </a:r>
            <a:r>
              <a:rPr lang="en-US" sz="2000" dirty="0" smtClean="0"/>
              <a:t>.</a:t>
            </a:r>
            <a:endParaRPr lang="en-US" sz="2000" dirty="0"/>
          </a:p>
        </p:txBody>
      </p:sp>
      <p:sp>
        <p:nvSpPr>
          <p:cNvPr id="4" name="Subtitle 2"/>
          <p:cNvSpPr txBox="1">
            <a:spLocks/>
          </p:cNvSpPr>
          <p:nvPr/>
        </p:nvSpPr>
        <p:spPr>
          <a:xfrm>
            <a:off x="609600" y="5638801"/>
            <a:ext cx="4648200" cy="552450"/>
          </a:xfrm>
          <a:prstGeom prst="rect">
            <a:avLst/>
          </a:prstGeom>
        </p:spPr>
        <p:txBody>
          <a:bodyPr vert="horz" lIns="91440" tIns="45720" rIns="91440" bIns="45720" rtlCol="0">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900" b="0" i="0" u="none" strike="noStrike" kern="1200" cap="none" spc="0" normalizeH="0" baseline="0" noProof="0" dirty="0">
              <a:ln>
                <a:noFill/>
              </a:ln>
              <a:solidFill>
                <a:schemeClr val="tx1">
                  <a:tint val="75000"/>
                </a:schemeClr>
              </a:solidFill>
              <a:effectLst/>
              <a:uLnTx/>
              <a:uFillTx/>
              <a:latin typeface="Calibri" pitchFamily="34" charset="0"/>
              <a:ea typeface="+mn-ea"/>
              <a:cs typeface="+mn-cs"/>
            </a:endParaRPr>
          </a:p>
        </p:txBody>
      </p:sp>
      <p:pic>
        <p:nvPicPr>
          <p:cNvPr id="9" name="Picture 8" descr="C:\Users\mibach\Desktop\get_microsoft_web_platform.png"/>
          <p:cNvPicPr>
            <a:picLocks noChangeAspect="1"/>
          </p:cNvPicPr>
          <p:nvPr/>
        </p:nvPicPr>
        <p:blipFill>
          <a:blip r:embed="rId3"/>
          <a:srcRect/>
          <a:stretch>
            <a:fillRect/>
          </a:stretch>
        </p:blipFill>
        <p:spPr bwMode="auto">
          <a:xfrm>
            <a:off x="3047143" y="5105400"/>
            <a:ext cx="2591657" cy="692182"/>
          </a:xfrm>
          <a:prstGeom prst="rect">
            <a:avLst/>
          </a:prstGeom>
          <a:noFill/>
          <a:ln w="9525">
            <a:noFill/>
            <a:miter lim="800000"/>
            <a:headEnd/>
            <a:tailEnd/>
          </a:ln>
        </p:spPr>
      </p:pic>
    </p:spTree>
    <p:extLst>
      <p:ext uri="{BB962C8B-B14F-4D97-AF65-F5344CB8AC3E}">
        <p14:creationId xmlns:p14="http://schemas.microsoft.com/office/powerpoint/2007/7/12/main" xmlns="" val="2178547075"/>
      </p:ext>
    </p:extLst>
  </p:cSld>
  <p:clrMapOvr>
    <a:masterClrMapping/>
  </p:clrMapOvr>
  <p:transition>
    <p:strips dir="l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normAutofit fontScale="70000" lnSpcReduction="20000"/>
          </a:bodyPr>
          <a:lstStyle/>
          <a:p>
            <a:pPr lvl="0"/>
            <a:r>
              <a:rPr lang="en-US" dirty="0" smtClean="0"/>
              <a:t>Internet Information Services (IIS) 5.1 on Windows XP SP3</a:t>
            </a:r>
          </a:p>
          <a:p>
            <a:pPr lvl="0"/>
            <a:r>
              <a:rPr lang="en-US" dirty="0" smtClean="0"/>
              <a:t>IIS 6.0 on Windows Server 2003 SP2</a:t>
            </a:r>
          </a:p>
          <a:p>
            <a:pPr lvl="0"/>
            <a:r>
              <a:rPr lang="en-US" dirty="0" smtClean="0"/>
              <a:t>IIS 7.0 on Windows Vista SP1 and Windows Server 2008</a:t>
            </a:r>
          </a:p>
          <a:p>
            <a:pPr lvl="0"/>
            <a:r>
              <a:rPr lang="en-US" dirty="0" smtClean="0"/>
              <a:t>SQL Server 2008 Express</a:t>
            </a:r>
          </a:p>
          <a:p>
            <a:pPr lvl="0"/>
            <a:r>
              <a:rPr lang="en-US" dirty="0" smtClean="0"/>
              <a:t>.NET Framework 3.5 SP1</a:t>
            </a:r>
          </a:p>
          <a:p>
            <a:pPr lvl="0"/>
            <a:r>
              <a:rPr lang="en-US" dirty="0" smtClean="0"/>
              <a:t>Visual Web Developer 2008 Express Edition</a:t>
            </a:r>
          </a:p>
          <a:p>
            <a:pPr lvl="0"/>
            <a:r>
              <a:rPr lang="en-US" dirty="0" smtClean="0"/>
              <a:t>IIS</a:t>
            </a:r>
            <a:r>
              <a:rPr lang="zh-CN" altLang="en-US" dirty="0" smtClean="0"/>
              <a:t>扩展包括</a:t>
            </a:r>
            <a:r>
              <a:rPr lang="en-US" dirty="0" smtClean="0"/>
              <a:t>: </a:t>
            </a:r>
          </a:p>
          <a:p>
            <a:pPr lvl="1"/>
            <a:r>
              <a:rPr lang="en-US" sz="2000" dirty="0" smtClean="0"/>
              <a:t>IIS 7 Media Services 3.0 </a:t>
            </a:r>
          </a:p>
          <a:p>
            <a:pPr lvl="1"/>
            <a:r>
              <a:rPr lang="en-US" sz="2000" dirty="0" smtClean="0"/>
              <a:t>IIS7 Administration Pack</a:t>
            </a:r>
          </a:p>
          <a:p>
            <a:pPr lvl="1"/>
            <a:r>
              <a:rPr lang="en-US" sz="2000" dirty="0" smtClean="0"/>
              <a:t>Database Manager for IIS7</a:t>
            </a:r>
          </a:p>
          <a:p>
            <a:pPr lvl="1"/>
            <a:r>
              <a:rPr lang="en-US" sz="2000" dirty="0" err="1" smtClean="0"/>
              <a:t>WebDav</a:t>
            </a:r>
            <a:r>
              <a:rPr lang="en-US" sz="2000" dirty="0" smtClean="0"/>
              <a:t> 7.5</a:t>
            </a:r>
          </a:p>
          <a:p>
            <a:pPr lvl="1"/>
            <a:r>
              <a:rPr lang="en-US" sz="2300" dirty="0" smtClean="0"/>
              <a:t>FTP 7.5</a:t>
            </a:r>
          </a:p>
          <a:p>
            <a:pPr lvl="1"/>
            <a:r>
              <a:rPr lang="en-US" sz="2000" dirty="0" smtClean="0"/>
              <a:t>FastCGI for PHP support on IIS6</a:t>
            </a:r>
          </a:p>
          <a:p>
            <a:pPr lvl="1"/>
            <a:r>
              <a:rPr lang="en-US" sz="2000" dirty="0" smtClean="0"/>
              <a:t>URL Rewriter</a:t>
            </a:r>
          </a:p>
          <a:p>
            <a:pPr lvl="1"/>
            <a:r>
              <a:rPr lang="en-US" sz="2000" dirty="0" smtClean="0"/>
              <a:t>IIS 7 Application Routing</a:t>
            </a:r>
          </a:p>
          <a:p>
            <a:pPr lvl="1"/>
            <a:r>
              <a:rPr lang="en-US" sz="2000" dirty="0" smtClean="0"/>
              <a:t>Web Deployment Tool for IIS</a:t>
            </a:r>
          </a:p>
          <a:p>
            <a:pPr lvl="0"/>
            <a:r>
              <a:rPr lang="en-US" dirty="0" smtClean="0"/>
              <a:t>ASP.NET </a:t>
            </a:r>
            <a:r>
              <a:rPr lang="zh-CN" altLang="en-US" dirty="0" smtClean="0"/>
              <a:t>和特性如 </a:t>
            </a:r>
            <a:r>
              <a:rPr lang="en-US" dirty="0" smtClean="0"/>
              <a:t>ASP.NET MVC</a:t>
            </a:r>
          </a:p>
          <a:p>
            <a:pPr lvl="0"/>
            <a:r>
              <a:rPr lang="en-US" dirty="0" smtClean="0"/>
              <a:t>Silverlight Tools for Visual Studio</a:t>
            </a:r>
          </a:p>
          <a:p>
            <a:pPr lvl="0"/>
            <a:r>
              <a:rPr lang="en-US" b="1" u="sng" dirty="0" smtClean="0">
                <a:solidFill>
                  <a:srgbClr val="FFC000"/>
                </a:solidFill>
                <a:effectLst/>
              </a:rPr>
              <a:t>PHP v5.2.9-1</a:t>
            </a:r>
            <a:r>
              <a:rPr lang="zh-CN" altLang="en-US" b="1" u="sng" dirty="0" smtClean="0">
                <a:solidFill>
                  <a:srgbClr val="FFC000"/>
                </a:solidFill>
                <a:effectLst/>
              </a:rPr>
              <a:t>社区版</a:t>
            </a:r>
            <a:endParaRPr lang="en-US" b="1" u="sng" dirty="0" smtClean="0">
              <a:solidFill>
                <a:srgbClr val="FFC000"/>
              </a:solidFill>
              <a:effectLst/>
            </a:endParaRPr>
          </a:p>
        </p:txBody>
      </p:sp>
      <p:sp>
        <p:nvSpPr>
          <p:cNvPr id="4" name="Title 1"/>
          <p:cNvSpPr txBox="1">
            <a:spLocks/>
          </p:cNvSpPr>
          <p:nvPr/>
        </p:nvSpPr>
        <p:spPr>
          <a:xfrm>
            <a:off x="609600" y="304800"/>
            <a:ext cx="8229600" cy="1143000"/>
          </a:xfrm>
          <a:prstGeom prst="rect">
            <a:avLst/>
          </a:prstGeom>
        </p:spPr>
        <p:txBody>
          <a:bodyPr vert="horz" lIns="91440" tIns="45720" rIns="91440" bIns="45720" rtlCol="0" anchor="ctr">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0070C0"/>
                </a:solidFill>
                <a:effectLst/>
                <a:uLnTx/>
                <a:uFillTx/>
                <a:latin typeface="Calibri" pitchFamily="34" charset="0"/>
                <a:ea typeface="+mj-ea"/>
                <a:cs typeface="+mj-cs"/>
              </a:rPr>
              <a:t>Web Platform </a:t>
            </a:r>
            <a:r>
              <a:rPr kumimoji="0" lang="zh-CN" altLang="en-US" sz="4400" b="0" i="0" u="none" strike="noStrike" kern="1200" cap="none" spc="0" normalizeH="0" baseline="0" noProof="0" dirty="0" smtClean="0">
                <a:ln>
                  <a:noFill/>
                </a:ln>
                <a:solidFill>
                  <a:srgbClr val="0070C0"/>
                </a:solidFill>
                <a:effectLst/>
                <a:uLnTx/>
                <a:uFillTx/>
                <a:latin typeface="Calibri" pitchFamily="34" charset="0"/>
                <a:ea typeface="+mj-ea"/>
                <a:cs typeface="+mj-cs"/>
              </a:rPr>
              <a:t>安装</a:t>
            </a:r>
            <a:r>
              <a:rPr kumimoji="0" lang="en-US" sz="4400" b="0" i="0" u="none" strike="noStrike" kern="1200" cap="none" spc="0" normalizeH="0" baseline="0" noProof="0" dirty="0" smtClean="0">
                <a:ln>
                  <a:noFill/>
                </a:ln>
                <a:solidFill>
                  <a:srgbClr val="0070C0"/>
                </a:solidFill>
                <a:effectLst/>
                <a:uLnTx/>
                <a:uFillTx/>
                <a:latin typeface="Calibri" pitchFamily="34" charset="0"/>
                <a:ea typeface="+mj-ea"/>
                <a:cs typeface="+mj-cs"/>
              </a:rPr>
              <a:t>: </a:t>
            </a:r>
            <a:br>
              <a:rPr kumimoji="0" lang="en-US" sz="4400" b="0" i="0" u="none" strike="noStrike" kern="1200" cap="none" spc="0" normalizeH="0" baseline="0" noProof="0" dirty="0" smtClean="0">
                <a:ln>
                  <a:noFill/>
                </a:ln>
                <a:solidFill>
                  <a:srgbClr val="0070C0"/>
                </a:solidFill>
                <a:effectLst/>
                <a:uLnTx/>
                <a:uFillTx/>
                <a:latin typeface="Calibri" pitchFamily="34" charset="0"/>
                <a:ea typeface="+mj-ea"/>
                <a:cs typeface="+mj-cs"/>
              </a:rPr>
            </a:br>
            <a:r>
              <a:rPr kumimoji="0" lang="en-US" sz="4400" b="0" i="0" u="none" strike="noStrike" kern="1200" cap="none" spc="0" normalizeH="0" baseline="0" noProof="0" dirty="0" smtClean="0">
                <a:ln>
                  <a:noFill/>
                </a:ln>
                <a:solidFill>
                  <a:schemeClr val="tx1"/>
                </a:solidFill>
                <a:effectLst/>
                <a:uLnTx/>
                <a:uFillTx/>
                <a:latin typeface="Calibri" pitchFamily="34" charset="0"/>
                <a:ea typeface="+mj-ea"/>
                <a:cs typeface="+mj-cs"/>
              </a:rPr>
              <a:t>Web PI (</a:t>
            </a:r>
            <a:r>
              <a:rPr kumimoji="0" lang="zh-CN" altLang="en-US" sz="4400" b="0" i="0" u="none" strike="noStrike" kern="1200" cap="none" spc="0" normalizeH="0" baseline="0" noProof="0" dirty="0" smtClean="0">
                <a:ln>
                  <a:noFill/>
                </a:ln>
                <a:solidFill>
                  <a:schemeClr val="tx1"/>
                </a:solidFill>
                <a:effectLst/>
                <a:uLnTx/>
                <a:uFillTx/>
                <a:latin typeface="Calibri" pitchFamily="34" charset="0"/>
                <a:ea typeface="+mj-ea"/>
                <a:cs typeface="+mj-cs"/>
              </a:rPr>
              <a:t>平台安装器</a:t>
            </a:r>
            <a:r>
              <a:rPr kumimoji="0" lang="en-US" sz="4400" b="0" i="0" u="none" strike="noStrike" kern="1200" cap="none" spc="0" normalizeH="0" baseline="0" noProof="0" dirty="0" smtClean="0">
                <a:ln>
                  <a:noFill/>
                </a:ln>
                <a:solidFill>
                  <a:schemeClr val="tx1"/>
                </a:solidFill>
                <a:effectLst/>
                <a:uLnTx/>
                <a:uFillTx/>
                <a:latin typeface="Calibri" pitchFamily="34" charset="0"/>
                <a:ea typeface="+mj-ea"/>
                <a:cs typeface="+mj-cs"/>
              </a:rPr>
              <a:t>)</a:t>
            </a:r>
            <a:endParaRPr kumimoji="0" lang="en-US" sz="4400" b="0" i="0" u="none" strike="noStrike" kern="1200" cap="none" spc="0" normalizeH="0" baseline="0" noProof="0" dirty="0">
              <a:ln>
                <a:noFill/>
              </a:ln>
              <a:solidFill>
                <a:schemeClr val="tx1"/>
              </a:solidFill>
              <a:effectLst/>
              <a:uLnTx/>
              <a:uFillTx/>
              <a:latin typeface="Calibri" pitchFamily="34" charset="0"/>
              <a:ea typeface="+mj-ea"/>
              <a:cs typeface="+mj-cs"/>
            </a:endParaRPr>
          </a:p>
        </p:txBody>
      </p:sp>
    </p:spTree>
    <p:extLst>
      <p:ext uri="{BB962C8B-B14F-4D97-AF65-F5344CB8AC3E}">
        <p14:creationId xmlns:p14="http://schemas.microsoft.com/office/powerpoint/2007/7/12/main" xmlns="" val="179408321"/>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pic>
        <p:nvPicPr>
          <p:cNvPr id="3" name="Picture 2"/>
          <p:cNvPicPr>
            <a:picLocks noChangeAspect="1" noChangeArrowheads="1"/>
          </p:cNvPicPr>
          <p:nvPr/>
        </p:nvPicPr>
        <p:blipFill>
          <a:blip r:embed="rId3">
            <a:extLst>
              <a:ext uri="28A0092B-C50C-407e-A947-70E740481C1C">
                <a14:useLocalDpi xmlns:a14="http://schemas.microsoft.com/office/drawing/2007/7/7/main" xmlns="" val="0"/>
              </a:ext>
            </a:extLst>
          </a:blip>
          <a:srcRect/>
          <a:stretch>
            <a:fillRect/>
          </a:stretch>
        </p:blipFill>
        <p:spPr bwMode="auto">
          <a:xfrm>
            <a:off x="500034" y="1214494"/>
            <a:ext cx="7954164" cy="9429744"/>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zh-CN" altLang="en-US" dirty="0">
                <a:solidFill>
                  <a:srgbClr val="0070C0"/>
                </a:solidFill>
              </a:rPr>
              <a:t>单一</a:t>
            </a:r>
            <a:r>
              <a:rPr lang="zh-CN" altLang="en-US" dirty="0" smtClean="0">
                <a:solidFill>
                  <a:srgbClr val="0070C0"/>
                </a:solidFill>
              </a:rPr>
              <a:t>网站</a:t>
            </a:r>
            <a:r>
              <a:rPr lang="en-US" dirty="0" smtClean="0">
                <a:solidFill>
                  <a:srgbClr val="0070C0"/>
                </a:solidFill>
              </a:rPr>
              <a:t>: </a:t>
            </a:r>
            <a:br>
              <a:rPr lang="en-US" dirty="0" smtClean="0">
                <a:solidFill>
                  <a:srgbClr val="0070C0"/>
                </a:solidFill>
              </a:rPr>
            </a:br>
            <a:r>
              <a:rPr lang="en-US" dirty="0" smtClean="0">
                <a:solidFill>
                  <a:srgbClr val="0070C0"/>
                </a:solidFill>
              </a:rPr>
              <a:t>microsoft.com</a:t>
            </a:r>
            <a:r>
              <a:rPr lang="en-US" dirty="0" smtClean="0">
                <a:solidFill>
                  <a:srgbClr val="FFC000"/>
                </a:solidFill>
              </a:rPr>
              <a:t>/Web</a:t>
            </a:r>
            <a:endParaRPr lang="en-US" dirty="0">
              <a:solidFill>
                <a:srgbClr val="FFC000"/>
              </a:solidFill>
            </a:endParaRPr>
          </a:p>
        </p:txBody>
      </p:sp>
    </p:spTree>
    <p:extLst>
      <p:ext uri="{BB962C8B-B14F-4D97-AF65-F5344CB8AC3E}">
        <p14:creationId xmlns:p14="http://schemas.microsoft.com/office/powerpoint/2007/7/12/main" xmlns="" val="4038863164"/>
      </p:ext>
    </p:extLst>
  </p:cSld>
  <p:clrMapOvr>
    <a:masterClrMapping/>
  </p:clrMapOvr>
  <mc:AlternateContent xmlns:mc="http://schemas.openxmlformats.org/markup-compatibility/2006">
    <mc:Choice xmlns:p14="http://schemas.microsoft.com/office/powerpoint/2007/7/12/main" xmlns="" Requires="p14">
      <p:transition spd="slow" p14:dur="17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solidFill>
                  <a:srgbClr val="0070C0"/>
                </a:solidFill>
              </a:rPr>
              <a:t>单一安装器</a:t>
            </a:r>
            <a:r>
              <a:rPr lang="en-US" dirty="0" smtClean="0">
                <a:solidFill>
                  <a:srgbClr val="0070C0"/>
                </a:solidFill>
              </a:rPr>
              <a:t>: </a:t>
            </a:r>
            <a:br>
              <a:rPr lang="en-US" dirty="0" smtClean="0">
                <a:solidFill>
                  <a:srgbClr val="0070C0"/>
                </a:solidFill>
              </a:rPr>
            </a:br>
            <a:r>
              <a:rPr lang="en-US" dirty="0" smtClean="0"/>
              <a:t>Web PI</a:t>
            </a:r>
            <a:endParaRPr lang="en-US" dirty="0"/>
          </a:p>
        </p:txBody>
      </p:sp>
      <p:sp>
        <p:nvSpPr>
          <p:cNvPr id="5" name="Content Placeholder 4"/>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srcRect/>
          <a:stretch>
            <a:fillRect/>
          </a:stretch>
        </p:blipFill>
        <p:spPr bwMode="auto">
          <a:xfrm>
            <a:off x="1504950" y="1592263"/>
            <a:ext cx="6134100" cy="4533900"/>
          </a:xfrm>
          <a:prstGeom prst="rect">
            <a:avLst/>
          </a:prstGeom>
          <a:noFill/>
          <a:ln w="9525">
            <a:noFill/>
            <a:miter lim="800000"/>
            <a:headEnd/>
            <a:tailEnd/>
          </a:ln>
          <a:effectLst/>
        </p:spPr>
      </p:pic>
    </p:spTree>
    <p:extLst>
      <p:ext uri="{BB962C8B-B14F-4D97-AF65-F5344CB8AC3E}">
        <p14:creationId xmlns:p14="http://schemas.microsoft.com/office/powerpoint/2007/7/12/main" xmlns="" val="1540937069"/>
      </p:ext>
    </p:extLst>
  </p:cSld>
  <p:clrMapOvr>
    <a:masterClrMapping/>
  </p:clrMapOvr>
  <mc:AlternateContent xmlns:mc="http://schemas.openxmlformats.org/markup-compatibility/2006">
    <mc:Choice xmlns:p14="http://schemas.microsoft.com/office/powerpoint/2007/7/12/main" xmlns="" Requires="p14">
      <p:transition spd="slow" p14:dur="17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solidFill>
                  <a:srgbClr val="0070C0"/>
                </a:solidFill>
              </a:rPr>
              <a:t>应用程序们</a:t>
            </a:r>
            <a:r>
              <a:rPr lang="en-US" dirty="0" smtClean="0">
                <a:solidFill>
                  <a:srgbClr val="0070C0"/>
                </a:solidFill>
              </a:rPr>
              <a:t>: </a:t>
            </a:r>
            <a:br>
              <a:rPr lang="en-US" dirty="0" smtClean="0">
                <a:solidFill>
                  <a:srgbClr val="0070C0"/>
                </a:solidFill>
              </a:rPr>
            </a:br>
            <a:r>
              <a:rPr lang="en-US" dirty="0" smtClean="0"/>
              <a:t>Web PI</a:t>
            </a:r>
            <a:endParaRPr lang="en-US" dirty="0"/>
          </a:p>
        </p:txBody>
      </p:sp>
      <p:sp>
        <p:nvSpPr>
          <p:cNvPr id="5" name="Content Placeholder 4"/>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srcRect/>
          <a:stretch>
            <a:fillRect/>
          </a:stretch>
        </p:blipFill>
        <p:spPr bwMode="auto">
          <a:xfrm>
            <a:off x="1495425" y="1611313"/>
            <a:ext cx="6153150" cy="4514850"/>
          </a:xfrm>
          <a:prstGeom prst="rect">
            <a:avLst/>
          </a:prstGeom>
          <a:noFill/>
          <a:ln w="9525">
            <a:noFill/>
            <a:miter lim="800000"/>
            <a:headEnd/>
            <a:tailEnd/>
          </a:ln>
          <a:effectLst/>
        </p:spPr>
      </p:pic>
    </p:spTree>
    <p:extLst>
      <p:ext uri="{BB962C8B-B14F-4D97-AF65-F5344CB8AC3E}">
        <p14:creationId xmlns:p14="http://schemas.microsoft.com/office/powerpoint/2007/7/12/main" xmlns="" val="3628295665"/>
      </p:ext>
    </p:extLst>
  </p:cSld>
  <p:clrMapOvr>
    <a:masterClrMapping/>
  </p:clrMapOvr>
  <mc:AlternateContent xmlns:mc="http://schemas.openxmlformats.org/markup-compatibility/2006">
    <mc:Choice xmlns:p14="http://schemas.microsoft.com/office/powerpoint/2007/7/12/main" xmlns="" Requires="p14">
      <p:transition spd="slow" p14:dur="17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solidFill>
                  <a:srgbClr val="0070C0"/>
                </a:solidFill>
              </a:rPr>
              <a:t>保持更新</a:t>
            </a:r>
            <a:r>
              <a:rPr lang="en-US" dirty="0" smtClean="0">
                <a:solidFill>
                  <a:srgbClr val="0070C0"/>
                </a:solidFill>
              </a:rPr>
              <a:t>: </a:t>
            </a:r>
            <a:br>
              <a:rPr lang="en-US" dirty="0" smtClean="0">
                <a:solidFill>
                  <a:srgbClr val="0070C0"/>
                </a:solidFill>
              </a:rPr>
            </a:br>
            <a:r>
              <a:rPr lang="en-US" dirty="0" smtClean="0"/>
              <a:t>Web PI</a:t>
            </a:r>
            <a:endParaRPr lang="en-US" dirty="0"/>
          </a:p>
        </p:txBody>
      </p:sp>
      <p:sp>
        <p:nvSpPr>
          <p:cNvPr id="5" name="Content Placeholder 4"/>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a:srcRect/>
          <a:stretch>
            <a:fillRect/>
          </a:stretch>
        </p:blipFill>
        <p:spPr bwMode="auto">
          <a:xfrm>
            <a:off x="1485900" y="1600200"/>
            <a:ext cx="6172200" cy="4552950"/>
          </a:xfrm>
          <a:prstGeom prst="rect">
            <a:avLst/>
          </a:prstGeom>
          <a:noFill/>
          <a:ln w="9525">
            <a:noFill/>
            <a:miter lim="800000"/>
            <a:headEnd/>
            <a:tailEnd/>
          </a:ln>
          <a:effectLst/>
        </p:spPr>
      </p:pic>
    </p:spTree>
    <p:extLst>
      <p:ext uri="{BB962C8B-B14F-4D97-AF65-F5344CB8AC3E}">
        <p14:creationId xmlns:p14="http://schemas.microsoft.com/office/powerpoint/2007/7/12/main" xmlns="" val="2197639108"/>
      </p:ext>
    </p:extLst>
  </p:cSld>
  <p:clrMapOvr>
    <a:masterClrMapping/>
  </p:clrMapOvr>
  <mc:AlternateContent xmlns:mc="http://schemas.openxmlformats.org/markup-compatibility/2006">
    <mc:Choice xmlns:p14="http://schemas.microsoft.com/office/powerpoint/2007/7/12/main" xmlns="" Requires="p14">
      <p:transition spd="slow" p14:dur="1700">
        <p14:gallery dir="l"/>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5|.5|.5|.5"/>
</p:tagLst>
</file>

<file path=ppt/tags/tag2.xml><?xml version="1.0" encoding="utf-8"?>
<p:tagLst xmlns:a="http://schemas.openxmlformats.org/drawingml/2006/main" xmlns:r="http://schemas.openxmlformats.org/officeDocument/2006/relationships" xmlns:p="http://schemas.openxmlformats.org/presentationml/2006/main">
  <p:tag name="TIMING" val="|.5"/>
</p:tagLst>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2009-10-16T12:00:20Z</outs:dateTime>
      <outs:isPinned>true</outs:isPinned>
    </outs:relatedDate>
    <outs:relatedDate>
      <outs:type>2</outs:type>
      <outs:displayName>Created</outs:displayName>
      <outs:dateTime>2009-09-17T08:59:27Z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xiaohua</outs:displayName>
          <outs:accountName/>
        </outs:relatedPerson>
      </outs:people>
      <outs:source>0</outs:source>
      <outs:isPinned>true</outs:isPinned>
    </outs:relatedPeopleItem>
    <outs:relatedPeopleItem>
      <outs:category>Last modified by</outs:category>
      <outs:people>
        <outs:relatedPerson>
          <outs:displayName>Felix Wang (EVANGELIST)</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37A561F9-E0BC-4E49-B02D-6B583206950C}">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otalTime>0</TotalTime>
  <Words>1162</Words>
  <Application>Microsoft Office PowerPoint</Application>
  <PresentationFormat>全屏显示(4:3)</PresentationFormat>
  <Paragraphs>281</Paragraphs>
  <Slides>41</Slides>
  <Notes>41</Notes>
  <HiddenSlides>0</HiddenSlides>
  <MMClips>0</MMClips>
  <ScaleCrop>false</ScaleCrop>
  <HeadingPairs>
    <vt:vector size="4" baseType="variant">
      <vt:variant>
        <vt:lpstr>主题</vt:lpstr>
      </vt:variant>
      <vt:variant>
        <vt:i4>1</vt:i4>
      </vt:variant>
      <vt:variant>
        <vt:lpstr>幻灯片标题</vt:lpstr>
      </vt:variant>
      <vt:variant>
        <vt:i4>41</vt:i4>
      </vt:variant>
    </vt:vector>
  </HeadingPairs>
  <TitlesOfParts>
    <vt:vector size="42" baseType="lpstr">
      <vt:lpstr>Office 主题</vt:lpstr>
      <vt:lpstr>幻灯片 1</vt:lpstr>
      <vt:lpstr>开放的微软Web平台和应用程序目录</vt:lpstr>
      <vt:lpstr>幻灯片 3</vt:lpstr>
      <vt:lpstr>Microsoft Web Platform Installer 2.0 </vt:lpstr>
      <vt:lpstr>幻灯片 5</vt:lpstr>
      <vt:lpstr>单一网站:  microsoft.com/Web</vt:lpstr>
      <vt:lpstr>单一安装器:  Web PI</vt:lpstr>
      <vt:lpstr>应用程序们:  Web PI</vt:lpstr>
      <vt:lpstr>保持更新:  Web PI</vt:lpstr>
      <vt:lpstr>幻灯片 10</vt:lpstr>
      <vt:lpstr>获得应用程序们:  Windows Web Gallery</vt:lpstr>
      <vt:lpstr>获得应用程序们:  Windows Web Gallery</vt:lpstr>
      <vt:lpstr>以及依赖组件:  Windows Web Gallery</vt:lpstr>
      <vt:lpstr>演 示</vt:lpstr>
      <vt:lpstr>Microsoft Web Platform</vt:lpstr>
      <vt:lpstr>在Windows上跑PHP</vt:lpstr>
      <vt:lpstr>This is not your father’s Microsoft</vt:lpstr>
      <vt:lpstr>幻灯片 18</vt:lpstr>
      <vt:lpstr>Purists vs. Pragmatists</vt:lpstr>
      <vt:lpstr>&lt;embrace&gt;  &lt;collaborate/&gt; &lt;/embrace&gt;</vt:lpstr>
      <vt:lpstr>Redmond Open Source Lab</vt:lpstr>
      <vt:lpstr>Novell Joint Interoperability Lab</vt:lpstr>
      <vt:lpstr>为什么在IIS上跑PHP?</vt:lpstr>
      <vt:lpstr>FastCGI</vt:lpstr>
      <vt:lpstr>FastCGI 处理架构</vt:lpstr>
      <vt:lpstr>URLRewrite</vt:lpstr>
      <vt:lpstr>从PHP使用SQL Server</vt:lpstr>
      <vt:lpstr>为什么在PHP使用SQL?</vt:lpstr>
      <vt:lpstr>开发资源</vt:lpstr>
      <vt:lpstr>Windows Web Platform</vt:lpstr>
      <vt:lpstr>Server Core  A powerful Web server on top of a minimal footprint operating system</vt:lpstr>
      <vt:lpstr>IIS 7.0 模块化架构</vt:lpstr>
      <vt:lpstr>IIS 7中的PHP相关特性</vt:lpstr>
      <vt:lpstr>PHP on Windows 性能</vt:lpstr>
      <vt:lpstr>演 示</vt:lpstr>
      <vt:lpstr>Expression Web</vt:lpstr>
      <vt:lpstr>演 示</vt:lpstr>
      <vt:lpstr>疑问和解答</vt:lpstr>
      <vt:lpstr>参考资源</vt:lpstr>
      <vt:lpstr>幻灯片 40</vt:lpstr>
      <vt:lpstr>幻灯片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2009-10-29T02:19:58Z</dcterms:created>
  <dcterms:modified xsi:type="dcterms:W3CDTF">2009-10-29T02:20:04Z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