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1"/>
  </p:notesMasterIdLst>
  <p:sldIdLst>
    <p:sldId id="256" r:id="rId2"/>
    <p:sldId id="257" r:id="rId3"/>
    <p:sldId id="259" r:id="rId4"/>
    <p:sldId id="276" r:id="rId5"/>
    <p:sldId id="277" r:id="rId6"/>
    <p:sldId id="288" r:id="rId7"/>
    <p:sldId id="283" r:id="rId8"/>
    <p:sldId id="279" r:id="rId9"/>
    <p:sldId id="310" r:id="rId10"/>
    <p:sldId id="286" r:id="rId11"/>
    <p:sldId id="287" r:id="rId12"/>
    <p:sldId id="309" r:id="rId13"/>
    <p:sldId id="311" r:id="rId14"/>
    <p:sldId id="312" r:id="rId15"/>
    <p:sldId id="313" r:id="rId16"/>
    <p:sldId id="314" r:id="rId17"/>
    <p:sldId id="340" r:id="rId18"/>
    <p:sldId id="315" r:id="rId19"/>
    <p:sldId id="324" r:id="rId20"/>
    <p:sldId id="326" r:id="rId21"/>
    <p:sldId id="349" r:id="rId22"/>
    <p:sldId id="319" r:id="rId23"/>
    <p:sldId id="317" r:id="rId24"/>
    <p:sldId id="322" r:id="rId25"/>
    <p:sldId id="327" r:id="rId26"/>
    <p:sldId id="329" r:id="rId27"/>
    <p:sldId id="328" r:id="rId28"/>
    <p:sldId id="335" r:id="rId29"/>
    <p:sldId id="308" r:id="rId30"/>
    <p:sldId id="331" r:id="rId31"/>
    <p:sldId id="332" r:id="rId32"/>
    <p:sldId id="334" r:id="rId33"/>
    <p:sldId id="339" r:id="rId34"/>
    <p:sldId id="336" r:id="rId35"/>
    <p:sldId id="290" r:id="rId36"/>
    <p:sldId id="354" r:id="rId37"/>
    <p:sldId id="284" r:id="rId38"/>
    <p:sldId id="341" r:id="rId39"/>
    <p:sldId id="294" r:id="rId40"/>
    <p:sldId id="345" r:id="rId41"/>
    <p:sldId id="295" r:id="rId42"/>
    <p:sldId id="297" r:id="rId43"/>
    <p:sldId id="298" r:id="rId44"/>
    <p:sldId id="347" r:id="rId45"/>
    <p:sldId id="352" r:id="rId46"/>
    <p:sldId id="299" r:id="rId47"/>
    <p:sldId id="300" r:id="rId48"/>
    <p:sldId id="301" r:id="rId49"/>
    <p:sldId id="302" r:id="rId50"/>
    <p:sldId id="303" r:id="rId51"/>
    <p:sldId id="304" r:id="rId52"/>
    <p:sldId id="305" r:id="rId53"/>
    <p:sldId id="306" r:id="rId54"/>
    <p:sldId id="265" r:id="rId55"/>
    <p:sldId id="348" r:id="rId56"/>
    <p:sldId id="272" r:id="rId57"/>
    <p:sldId id="273" r:id="rId58"/>
    <p:sldId id="274" r:id="rId59"/>
    <p:sldId id="350" r:id="rId6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E7F6FF"/>
    <a:srgbClr val="CCECFF"/>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2881" autoAdjust="0"/>
  </p:normalViewPr>
  <p:slideViewPr>
    <p:cSldViewPr>
      <p:cViewPr>
        <p:scale>
          <a:sx n="70" d="100"/>
          <a:sy n="70" d="100"/>
        </p:scale>
        <p:origin x="-438" y="60"/>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D5DD1D-D586-4324-8554-17E1E76312FD}" type="doc">
      <dgm:prSet loTypeId="urn:microsoft.com/office/officeart/2005/8/layout/vList5" loCatId="list" qsTypeId="urn:microsoft.com/office/officeart/2005/8/quickstyle/3d1" qsCatId="3D" csTypeId="urn:microsoft.com/office/officeart/2005/8/colors/accent1_3" csCatId="accent1" phldr="1"/>
      <dgm:spPr/>
      <dgm:t>
        <a:bodyPr/>
        <a:lstStyle/>
        <a:p>
          <a:endParaRPr lang="en-US"/>
        </a:p>
      </dgm:t>
    </dgm:pt>
    <dgm:pt modelId="{2B27FCEA-DA5A-49E7-864C-FA49BEF534E8}">
      <dgm:prSet phldrT="[Text]"/>
      <dgm:spPr/>
      <dgm:t>
        <a:bodyPr/>
        <a:lstStyle/>
        <a:p>
          <a:r>
            <a:rPr lang="en-US" b="1" dirty="0" smtClean="0"/>
            <a:t>System. Threading</a:t>
          </a:r>
          <a:endParaRPr lang="en-US" b="1" dirty="0"/>
        </a:p>
      </dgm:t>
    </dgm:pt>
    <dgm:pt modelId="{7E0E7000-2FD1-487C-A2C4-C30E30861870}" type="parTrans" cxnId="{9358B5B4-8BB6-461B-810B-BFF1FDDFBBE9}">
      <dgm:prSet/>
      <dgm:spPr/>
      <dgm:t>
        <a:bodyPr/>
        <a:lstStyle/>
        <a:p>
          <a:endParaRPr lang="en-US" b="1"/>
        </a:p>
      </dgm:t>
    </dgm:pt>
    <dgm:pt modelId="{C6473A82-EBA7-495F-8C58-05E6BF750C06}" type="sibTrans" cxnId="{9358B5B4-8BB6-461B-810B-BFF1FDDFBBE9}">
      <dgm:prSet/>
      <dgm:spPr/>
      <dgm:t>
        <a:bodyPr/>
        <a:lstStyle/>
        <a:p>
          <a:endParaRPr lang="en-US" b="1"/>
        </a:p>
      </dgm:t>
    </dgm:pt>
    <dgm:pt modelId="{6AA271A6-94D7-4F14-9D45-0DE9D7635E01}">
      <dgm:prSet phldrT="[Text]"/>
      <dgm:spPr/>
      <dgm:t>
        <a:bodyPr/>
        <a:lstStyle/>
        <a:p>
          <a:r>
            <a:rPr lang="en-US" b="1" dirty="0" smtClean="0"/>
            <a:t>Barrier</a:t>
          </a:r>
          <a:endParaRPr lang="en-US" b="1" dirty="0"/>
        </a:p>
      </dgm:t>
    </dgm:pt>
    <dgm:pt modelId="{0D7E68E7-8CEB-4CAE-AB54-8019F7A57A6A}" type="parTrans" cxnId="{A269B2D7-C018-460B-81B7-A26C70C773CD}">
      <dgm:prSet/>
      <dgm:spPr/>
      <dgm:t>
        <a:bodyPr/>
        <a:lstStyle/>
        <a:p>
          <a:endParaRPr lang="en-US" b="1"/>
        </a:p>
      </dgm:t>
    </dgm:pt>
    <dgm:pt modelId="{621697BC-4526-42E4-917D-0499E5BC978A}" type="sibTrans" cxnId="{A269B2D7-C018-460B-81B7-A26C70C773CD}">
      <dgm:prSet/>
      <dgm:spPr/>
      <dgm:t>
        <a:bodyPr/>
        <a:lstStyle/>
        <a:p>
          <a:endParaRPr lang="en-US" b="1"/>
        </a:p>
      </dgm:t>
    </dgm:pt>
    <dgm:pt modelId="{F0AF5483-713D-47DD-9F04-984A20D5D0B6}">
      <dgm:prSet phldrT="[Text]"/>
      <dgm:spPr/>
      <dgm:t>
        <a:bodyPr/>
        <a:lstStyle/>
        <a:p>
          <a:r>
            <a:rPr lang="en-US" b="1" dirty="0" smtClean="0"/>
            <a:t>Countdown Event</a:t>
          </a:r>
          <a:endParaRPr lang="en-US" b="1" dirty="0"/>
        </a:p>
      </dgm:t>
    </dgm:pt>
    <dgm:pt modelId="{9B9F6C56-DEAD-48E1-B063-28959A7BAE42}" type="parTrans" cxnId="{6F278B63-CCC4-4A91-97B9-29810772D05C}">
      <dgm:prSet/>
      <dgm:spPr/>
      <dgm:t>
        <a:bodyPr/>
        <a:lstStyle/>
        <a:p>
          <a:endParaRPr lang="en-US" b="1"/>
        </a:p>
      </dgm:t>
    </dgm:pt>
    <dgm:pt modelId="{39268B36-033A-4139-8CC4-369A98BF8FA5}" type="sibTrans" cxnId="{6F278B63-CCC4-4A91-97B9-29810772D05C}">
      <dgm:prSet/>
      <dgm:spPr/>
      <dgm:t>
        <a:bodyPr/>
        <a:lstStyle/>
        <a:p>
          <a:endParaRPr lang="en-US" b="1"/>
        </a:p>
      </dgm:t>
    </dgm:pt>
    <dgm:pt modelId="{96E9661F-AE3E-4CA3-8F5B-D518AE0CF57B}">
      <dgm:prSet phldrT="[Text]"/>
      <dgm:spPr/>
      <dgm:t>
        <a:bodyPr/>
        <a:lstStyle/>
        <a:p>
          <a:r>
            <a:rPr lang="en-US" b="1" dirty="0" smtClean="0"/>
            <a:t>Parallel Extensions</a:t>
          </a:r>
          <a:endParaRPr lang="en-US" b="1" dirty="0"/>
        </a:p>
      </dgm:t>
    </dgm:pt>
    <dgm:pt modelId="{73517E0E-4D6F-4B1D-BE49-7E7849E6C98D}" type="parTrans" cxnId="{6631A7CC-B48F-48C3-8E7E-D22C4E84F97C}">
      <dgm:prSet/>
      <dgm:spPr/>
      <dgm:t>
        <a:bodyPr/>
        <a:lstStyle/>
        <a:p>
          <a:endParaRPr lang="en-US" b="1"/>
        </a:p>
      </dgm:t>
    </dgm:pt>
    <dgm:pt modelId="{77DDDF69-062D-4900-9E54-C4A27A286C1C}" type="sibTrans" cxnId="{6631A7CC-B48F-48C3-8E7E-D22C4E84F97C}">
      <dgm:prSet/>
      <dgm:spPr/>
      <dgm:t>
        <a:bodyPr/>
        <a:lstStyle/>
        <a:p>
          <a:endParaRPr lang="en-US" b="1"/>
        </a:p>
      </dgm:t>
    </dgm:pt>
    <dgm:pt modelId="{F24975EE-529F-4A67-8EC3-BEAC62004C8E}">
      <dgm:prSet phldrT="[Text]"/>
      <dgm:spPr/>
      <dgm:t>
        <a:bodyPr/>
        <a:lstStyle/>
        <a:p>
          <a:r>
            <a:rPr lang="en-US" b="1" smtClean="0"/>
            <a:t>Task Parallel Library (TPL)</a:t>
          </a:r>
          <a:endParaRPr lang="en-US" b="1" dirty="0"/>
        </a:p>
      </dgm:t>
    </dgm:pt>
    <dgm:pt modelId="{FF182116-A2DF-4812-BF9D-1BBAFE1BCA15}" type="parTrans" cxnId="{72CE4C9D-E0DA-4D6E-93D9-088B0C6583B5}">
      <dgm:prSet/>
      <dgm:spPr/>
      <dgm:t>
        <a:bodyPr/>
        <a:lstStyle/>
        <a:p>
          <a:endParaRPr lang="en-US" b="1"/>
        </a:p>
      </dgm:t>
    </dgm:pt>
    <dgm:pt modelId="{F1CF37C2-938F-43B4-943A-91AF70E3A3F4}" type="sibTrans" cxnId="{72CE4C9D-E0DA-4D6E-93D9-088B0C6583B5}">
      <dgm:prSet/>
      <dgm:spPr/>
      <dgm:t>
        <a:bodyPr/>
        <a:lstStyle/>
        <a:p>
          <a:endParaRPr lang="en-US" b="1"/>
        </a:p>
      </dgm:t>
    </dgm:pt>
    <dgm:pt modelId="{E6031142-50F6-4403-98A2-F91B61139C3E}">
      <dgm:prSet phldrT="[Text]"/>
      <dgm:spPr/>
      <dgm:t>
        <a:bodyPr/>
        <a:lstStyle/>
        <a:p>
          <a:r>
            <a:rPr lang="en-US" b="1" dirty="0" smtClean="0"/>
            <a:t>Unified Cancellation Model</a:t>
          </a:r>
          <a:endParaRPr lang="en-US" b="1" dirty="0"/>
        </a:p>
      </dgm:t>
    </dgm:pt>
    <dgm:pt modelId="{7990B0D4-6F34-4ECA-BC78-FEA74D58D37B}" type="parTrans" cxnId="{9D57F4C8-B9CE-4CAA-8056-840AEBF0F778}">
      <dgm:prSet/>
      <dgm:spPr/>
      <dgm:t>
        <a:bodyPr/>
        <a:lstStyle/>
        <a:p>
          <a:endParaRPr lang="en-US" b="1"/>
        </a:p>
      </dgm:t>
    </dgm:pt>
    <dgm:pt modelId="{1AD045CA-407C-46C8-BD67-AFC41A057049}" type="sibTrans" cxnId="{9D57F4C8-B9CE-4CAA-8056-840AEBF0F778}">
      <dgm:prSet/>
      <dgm:spPr/>
      <dgm:t>
        <a:bodyPr/>
        <a:lstStyle/>
        <a:p>
          <a:endParaRPr lang="en-US" b="1"/>
        </a:p>
      </dgm:t>
    </dgm:pt>
    <dgm:pt modelId="{5D6D320C-6ABE-4BC9-A869-3BE989BFBB27}">
      <dgm:prSet phldrT="[Text]"/>
      <dgm:spPr/>
      <dgm:t>
        <a:bodyPr/>
        <a:lstStyle/>
        <a:p>
          <a:r>
            <a:rPr lang="en-US" b="1" baseline="0" dirty="0" err="1" smtClean="0"/>
            <a:t>CancellationToken</a:t>
          </a:r>
          <a:endParaRPr lang="en-US" b="1" dirty="0"/>
        </a:p>
      </dgm:t>
    </dgm:pt>
    <dgm:pt modelId="{31E9D9F5-7F10-4A2F-B7B9-7975AE0FCBF5}" type="parTrans" cxnId="{FC937566-F409-4236-8562-F0FA97416428}">
      <dgm:prSet/>
      <dgm:spPr/>
      <dgm:t>
        <a:bodyPr/>
        <a:lstStyle/>
        <a:p>
          <a:endParaRPr lang="en-US" b="1"/>
        </a:p>
      </dgm:t>
    </dgm:pt>
    <dgm:pt modelId="{2995710B-C439-48BC-AFF0-649373141343}" type="sibTrans" cxnId="{FC937566-F409-4236-8562-F0FA97416428}">
      <dgm:prSet/>
      <dgm:spPr/>
      <dgm:t>
        <a:bodyPr/>
        <a:lstStyle/>
        <a:p>
          <a:endParaRPr lang="en-US" b="1"/>
        </a:p>
      </dgm:t>
    </dgm:pt>
    <dgm:pt modelId="{980AEE9E-200B-45CC-8D38-C554F2220F62}">
      <dgm:prSet/>
      <dgm:spPr/>
      <dgm:t>
        <a:bodyPr/>
        <a:lstStyle/>
        <a:p>
          <a:r>
            <a:rPr lang="en-US" b="1" smtClean="0"/>
            <a:t>Parallel LINQ (PLINQ)</a:t>
          </a:r>
          <a:endParaRPr lang="en-US" b="1" dirty="0" smtClean="0"/>
        </a:p>
      </dgm:t>
    </dgm:pt>
    <dgm:pt modelId="{D77CF028-DE0B-4192-AFB1-D2FA51290053}" type="parTrans" cxnId="{EA863742-857E-4E87-88DB-DE29CD8D9A2A}">
      <dgm:prSet/>
      <dgm:spPr/>
      <dgm:t>
        <a:bodyPr/>
        <a:lstStyle/>
        <a:p>
          <a:endParaRPr lang="en-US" b="1"/>
        </a:p>
      </dgm:t>
    </dgm:pt>
    <dgm:pt modelId="{1934B66E-D8A4-4F72-9968-B905D81AC948}" type="sibTrans" cxnId="{EA863742-857E-4E87-88DB-DE29CD8D9A2A}">
      <dgm:prSet/>
      <dgm:spPr/>
      <dgm:t>
        <a:bodyPr/>
        <a:lstStyle/>
        <a:p>
          <a:endParaRPr lang="en-US" b="1"/>
        </a:p>
      </dgm:t>
    </dgm:pt>
    <dgm:pt modelId="{F1A75438-4043-482C-9315-7264C1CF209D}">
      <dgm:prSet/>
      <dgm:spPr/>
      <dgm:t>
        <a:bodyPr/>
        <a:lstStyle/>
        <a:p>
          <a:r>
            <a:rPr lang="en-US" b="1" dirty="0" smtClean="0"/>
            <a:t>Coordination Data Structures (CDS)</a:t>
          </a:r>
        </a:p>
      </dgm:t>
    </dgm:pt>
    <dgm:pt modelId="{F0C6E115-7E3E-4E7A-B93E-661B21C368BA}" type="parTrans" cxnId="{D907FBD8-C18C-4856-BAAC-AC8C4E8A7B08}">
      <dgm:prSet/>
      <dgm:spPr/>
      <dgm:t>
        <a:bodyPr/>
        <a:lstStyle/>
        <a:p>
          <a:endParaRPr lang="en-US" b="1"/>
        </a:p>
      </dgm:t>
    </dgm:pt>
    <dgm:pt modelId="{8FF35D50-5E91-4D4F-A80B-3D32986EE8C8}" type="sibTrans" cxnId="{D907FBD8-C18C-4856-BAAC-AC8C4E8A7B08}">
      <dgm:prSet/>
      <dgm:spPr/>
      <dgm:t>
        <a:bodyPr/>
        <a:lstStyle/>
        <a:p>
          <a:endParaRPr lang="en-US" b="1"/>
        </a:p>
      </dgm:t>
    </dgm:pt>
    <dgm:pt modelId="{F9E16D81-643D-435F-83E4-CFE0A1D2598A}">
      <dgm:prSet phldrT="[Text]"/>
      <dgm:spPr/>
      <dgm:t>
        <a:bodyPr/>
        <a:lstStyle/>
        <a:p>
          <a:r>
            <a:rPr lang="en-US" b="1" baseline="0" dirty="0" err="1" smtClean="0"/>
            <a:t>CancellationTokenSource</a:t>
          </a:r>
          <a:endParaRPr lang="en-US" b="1" dirty="0"/>
        </a:p>
      </dgm:t>
    </dgm:pt>
    <dgm:pt modelId="{FF25EC45-7854-46B6-98B3-D87BE766AC2C}" type="parTrans" cxnId="{5274C868-CA26-40A5-892C-6EE7A1A8CEA0}">
      <dgm:prSet/>
      <dgm:spPr/>
      <dgm:t>
        <a:bodyPr/>
        <a:lstStyle/>
        <a:p>
          <a:endParaRPr lang="en-US" b="1"/>
        </a:p>
      </dgm:t>
    </dgm:pt>
    <dgm:pt modelId="{74969401-66B4-45CE-8231-4B743786B7E7}" type="sibTrans" cxnId="{5274C868-CA26-40A5-892C-6EE7A1A8CEA0}">
      <dgm:prSet/>
      <dgm:spPr/>
      <dgm:t>
        <a:bodyPr/>
        <a:lstStyle/>
        <a:p>
          <a:endParaRPr lang="en-US" b="1"/>
        </a:p>
      </dgm:t>
    </dgm:pt>
    <dgm:pt modelId="{5EE2D966-B6B0-4FDD-866C-F7B2AE4BE0BD}" type="pres">
      <dgm:prSet presAssocID="{11D5DD1D-D586-4324-8554-17E1E76312FD}" presName="Name0" presStyleCnt="0">
        <dgm:presLayoutVars>
          <dgm:dir/>
          <dgm:animLvl val="lvl"/>
          <dgm:resizeHandles val="exact"/>
        </dgm:presLayoutVars>
      </dgm:prSet>
      <dgm:spPr/>
      <dgm:t>
        <a:bodyPr/>
        <a:lstStyle/>
        <a:p>
          <a:endParaRPr lang="en-US"/>
        </a:p>
      </dgm:t>
    </dgm:pt>
    <dgm:pt modelId="{A514403F-6810-42FE-BDA9-03B45F4E459E}" type="pres">
      <dgm:prSet presAssocID="{2B27FCEA-DA5A-49E7-864C-FA49BEF534E8}" presName="linNode" presStyleCnt="0"/>
      <dgm:spPr/>
    </dgm:pt>
    <dgm:pt modelId="{0FFCB3FF-3FB7-4B73-9535-61292CA6501E}" type="pres">
      <dgm:prSet presAssocID="{2B27FCEA-DA5A-49E7-864C-FA49BEF534E8}" presName="parentText" presStyleLbl="node1" presStyleIdx="0" presStyleCnt="3">
        <dgm:presLayoutVars>
          <dgm:chMax val="1"/>
          <dgm:bulletEnabled val="1"/>
        </dgm:presLayoutVars>
      </dgm:prSet>
      <dgm:spPr/>
      <dgm:t>
        <a:bodyPr/>
        <a:lstStyle/>
        <a:p>
          <a:endParaRPr lang="en-US"/>
        </a:p>
      </dgm:t>
    </dgm:pt>
    <dgm:pt modelId="{1F24F20B-A53E-485E-89D3-A9B88850810B}" type="pres">
      <dgm:prSet presAssocID="{2B27FCEA-DA5A-49E7-864C-FA49BEF534E8}" presName="descendantText" presStyleLbl="alignAccFollowNode1" presStyleIdx="0" presStyleCnt="3">
        <dgm:presLayoutVars>
          <dgm:bulletEnabled val="1"/>
        </dgm:presLayoutVars>
      </dgm:prSet>
      <dgm:spPr/>
      <dgm:t>
        <a:bodyPr/>
        <a:lstStyle/>
        <a:p>
          <a:endParaRPr lang="en-US"/>
        </a:p>
      </dgm:t>
    </dgm:pt>
    <dgm:pt modelId="{57E90759-F8AF-42BC-BBC8-9744D16834AB}" type="pres">
      <dgm:prSet presAssocID="{C6473A82-EBA7-495F-8C58-05E6BF750C06}" presName="sp" presStyleCnt="0"/>
      <dgm:spPr/>
    </dgm:pt>
    <dgm:pt modelId="{810B0B08-5EDD-4792-97DF-13B7CF48E879}" type="pres">
      <dgm:prSet presAssocID="{96E9661F-AE3E-4CA3-8F5B-D518AE0CF57B}" presName="linNode" presStyleCnt="0"/>
      <dgm:spPr/>
    </dgm:pt>
    <dgm:pt modelId="{1762FEDD-63B6-430F-8F3E-63D1BF775991}" type="pres">
      <dgm:prSet presAssocID="{96E9661F-AE3E-4CA3-8F5B-D518AE0CF57B}" presName="parentText" presStyleLbl="node1" presStyleIdx="1" presStyleCnt="3">
        <dgm:presLayoutVars>
          <dgm:chMax val="1"/>
          <dgm:bulletEnabled val="1"/>
        </dgm:presLayoutVars>
      </dgm:prSet>
      <dgm:spPr/>
      <dgm:t>
        <a:bodyPr/>
        <a:lstStyle/>
        <a:p>
          <a:endParaRPr lang="en-US"/>
        </a:p>
      </dgm:t>
    </dgm:pt>
    <dgm:pt modelId="{5F5BF6AE-3ECA-44E6-A40F-BC3812AC08D0}" type="pres">
      <dgm:prSet presAssocID="{96E9661F-AE3E-4CA3-8F5B-D518AE0CF57B}" presName="descendantText" presStyleLbl="alignAccFollowNode1" presStyleIdx="1" presStyleCnt="3">
        <dgm:presLayoutVars>
          <dgm:bulletEnabled val="1"/>
        </dgm:presLayoutVars>
      </dgm:prSet>
      <dgm:spPr/>
      <dgm:t>
        <a:bodyPr/>
        <a:lstStyle/>
        <a:p>
          <a:endParaRPr lang="en-US"/>
        </a:p>
      </dgm:t>
    </dgm:pt>
    <dgm:pt modelId="{F7655FED-4941-4B10-8684-19F02CDEB37F}" type="pres">
      <dgm:prSet presAssocID="{77DDDF69-062D-4900-9E54-C4A27A286C1C}" presName="sp" presStyleCnt="0"/>
      <dgm:spPr/>
    </dgm:pt>
    <dgm:pt modelId="{E18E8874-F110-4C29-A920-89029E653D25}" type="pres">
      <dgm:prSet presAssocID="{E6031142-50F6-4403-98A2-F91B61139C3E}" presName="linNode" presStyleCnt="0"/>
      <dgm:spPr/>
    </dgm:pt>
    <dgm:pt modelId="{58356363-FBEC-440D-BD78-76FE03C1E887}" type="pres">
      <dgm:prSet presAssocID="{E6031142-50F6-4403-98A2-F91B61139C3E}" presName="parentText" presStyleLbl="node1" presStyleIdx="2" presStyleCnt="3">
        <dgm:presLayoutVars>
          <dgm:chMax val="1"/>
          <dgm:bulletEnabled val="1"/>
        </dgm:presLayoutVars>
      </dgm:prSet>
      <dgm:spPr/>
      <dgm:t>
        <a:bodyPr/>
        <a:lstStyle/>
        <a:p>
          <a:endParaRPr lang="en-US"/>
        </a:p>
      </dgm:t>
    </dgm:pt>
    <dgm:pt modelId="{CEF8A28C-5717-4CF9-BE31-18DF814B1040}" type="pres">
      <dgm:prSet presAssocID="{E6031142-50F6-4403-98A2-F91B61139C3E}" presName="descendantText" presStyleLbl="alignAccFollowNode1" presStyleIdx="2" presStyleCnt="3">
        <dgm:presLayoutVars>
          <dgm:bulletEnabled val="1"/>
        </dgm:presLayoutVars>
      </dgm:prSet>
      <dgm:spPr/>
      <dgm:t>
        <a:bodyPr/>
        <a:lstStyle/>
        <a:p>
          <a:endParaRPr lang="en-US"/>
        </a:p>
      </dgm:t>
    </dgm:pt>
  </dgm:ptLst>
  <dgm:cxnLst>
    <dgm:cxn modelId="{AE242CBB-A0AA-4E08-96B8-C979CB2C5280}" type="presOf" srcId="{6AA271A6-94D7-4F14-9D45-0DE9D7635E01}" destId="{1F24F20B-A53E-485E-89D3-A9B88850810B}" srcOrd="0" destOrd="0" presId="urn:microsoft.com/office/officeart/2005/8/layout/vList5"/>
    <dgm:cxn modelId="{6631A7CC-B48F-48C3-8E7E-D22C4E84F97C}" srcId="{11D5DD1D-D586-4324-8554-17E1E76312FD}" destId="{96E9661F-AE3E-4CA3-8F5B-D518AE0CF57B}" srcOrd="1" destOrd="0" parTransId="{73517E0E-4D6F-4B1D-BE49-7E7849E6C98D}" sibTransId="{77DDDF69-062D-4900-9E54-C4A27A286C1C}"/>
    <dgm:cxn modelId="{217F79F2-4D43-44AE-BCDA-61077710C503}" type="presOf" srcId="{2B27FCEA-DA5A-49E7-864C-FA49BEF534E8}" destId="{0FFCB3FF-3FB7-4B73-9535-61292CA6501E}" srcOrd="0" destOrd="0" presId="urn:microsoft.com/office/officeart/2005/8/layout/vList5"/>
    <dgm:cxn modelId="{6730F8DA-344F-400E-B9FA-54B7551B401B}" type="presOf" srcId="{96E9661F-AE3E-4CA3-8F5B-D518AE0CF57B}" destId="{1762FEDD-63B6-430F-8F3E-63D1BF775991}" srcOrd="0" destOrd="0" presId="urn:microsoft.com/office/officeart/2005/8/layout/vList5"/>
    <dgm:cxn modelId="{0E5E14E3-8F2D-4A4A-A3B1-573D1F1328FB}" type="presOf" srcId="{E6031142-50F6-4403-98A2-F91B61139C3E}" destId="{58356363-FBEC-440D-BD78-76FE03C1E887}" srcOrd="0" destOrd="0" presId="urn:microsoft.com/office/officeart/2005/8/layout/vList5"/>
    <dgm:cxn modelId="{EA863742-857E-4E87-88DB-DE29CD8D9A2A}" srcId="{96E9661F-AE3E-4CA3-8F5B-D518AE0CF57B}" destId="{980AEE9E-200B-45CC-8D38-C554F2220F62}" srcOrd="1" destOrd="0" parTransId="{D77CF028-DE0B-4192-AFB1-D2FA51290053}" sibTransId="{1934B66E-D8A4-4F72-9968-B905D81AC948}"/>
    <dgm:cxn modelId="{D907FBD8-C18C-4856-BAAC-AC8C4E8A7B08}" srcId="{96E9661F-AE3E-4CA3-8F5B-D518AE0CF57B}" destId="{F1A75438-4043-482C-9315-7264C1CF209D}" srcOrd="2" destOrd="0" parTransId="{F0C6E115-7E3E-4E7A-B93E-661B21C368BA}" sibTransId="{8FF35D50-5E91-4D4F-A80B-3D32986EE8C8}"/>
    <dgm:cxn modelId="{5274C868-CA26-40A5-892C-6EE7A1A8CEA0}" srcId="{E6031142-50F6-4403-98A2-F91B61139C3E}" destId="{F9E16D81-643D-435F-83E4-CFE0A1D2598A}" srcOrd="1" destOrd="0" parTransId="{FF25EC45-7854-46B6-98B3-D87BE766AC2C}" sibTransId="{74969401-66B4-45CE-8231-4B743786B7E7}"/>
    <dgm:cxn modelId="{72CE4C9D-E0DA-4D6E-93D9-088B0C6583B5}" srcId="{96E9661F-AE3E-4CA3-8F5B-D518AE0CF57B}" destId="{F24975EE-529F-4A67-8EC3-BEAC62004C8E}" srcOrd="0" destOrd="0" parTransId="{FF182116-A2DF-4812-BF9D-1BBAFE1BCA15}" sibTransId="{F1CF37C2-938F-43B4-943A-91AF70E3A3F4}"/>
    <dgm:cxn modelId="{4CA7CE04-2080-4D94-A935-DC75B9B7C5D1}" type="presOf" srcId="{11D5DD1D-D586-4324-8554-17E1E76312FD}" destId="{5EE2D966-B6B0-4FDD-866C-F7B2AE4BE0BD}" srcOrd="0" destOrd="0" presId="urn:microsoft.com/office/officeart/2005/8/layout/vList5"/>
    <dgm:cxn modelId="{2B02AE85-D817-4CD4-87E2-453D1D5DFEF6}" type="presOf" srcId="{F9E16D81-643D-435F-83E4-CFE0A1D2598A}" destId="{CEF8A28C-5717-4CF9-BE31-18DF814B1040}" srcOrd="0" destOrd="1" presId="urn:microsoft.com/office/officeart/2005/8/layout/vList5"/>
    <dgm:cxn modelId="{F37B0D64-1235-47E4-BF96-72242C3AFAEE}" type="presOf" srcId="{F1A75438-4043-482C-9315-7264C1CF209D}" destId="{5F5BF6AE-3ECA-44E6-A40F-BC3812AC08D0}" srcOrd="0" destOrd="2" presId="urn:microsoft.com/office/officeart/2005/8/layout/vList5"/>
    <dgm:cxn modelId="{0236F108-063A-4946-AFDB-0F519A597E96}" type="presOf" srcId="{F0AF5483-713D-47DD-9F04-984A20D5D0B6}" destId="{1F24F20B-A53E-485E-89D3-A9B88850810B}" srcOrd="0" destOrd="1" presId="urn:microsoft.com/office/officeart/2005/8/layout/vList5"/>
    <dgm:cxn modelId="{5206CCA7-F36E-4AF2-9A0D-838942DB483F}" type="presOf" srcId="{5D6D320C-6ABE-4BC9-A869-3BE989BFBB27}" destId="{CEF8A28C-5717-4CF9-BE31-18DF814B1040}" srcOrd="0" destOrd="0" presId="urn:microsoft.com/office/officeart/2005/8/layout/vList5"/>
    <dgm:cxn modelId="{9358B5B4-8BB6-461B-810B-BFF1FDDFBBE9}" srcId="{11D5DD1D-D586-4324-8554-17E1E76312FD}" destId="{2B27FCEA-DA5A-49E7-864C-FA49BEF534E8}" srcOrd="0" destOrd="0" parTransId="{7E0E7000-2FD1-487C-A2C4-C30E30861870}" sibTransId="{C6473A82-EBA7-495F-8C58-05E6BF750C06}"/>
    <dgm:cxn modelId="{6F278B63-CCC4-4A91-97B9-29810772D05C}" srcId="{2B27FCEA-DA5A-49E7-864C-FA49BEF534E8}" destId="{F0AF5483-713D-47DD-9F04-984A20D5D0B6}" srcOrd="1" destOrd="0" parTransId="{9B9F6C56-DEAD-48E1-B063-28959A7BAE42}" sibTransId="{39268B36-033A-4139-8CC4-369A98BF8FA5}"/>
    <dgm:cxn modelId="{8CC791B6-2ED6-4A2C-95A7-8FCCE456DAED}" type="presOf" srcId="{980AEE9E-200B-45CC-8D38-C554F2220F62}" destId="{5F5BF6AE-3ECA-44E6-A40F-BC3812AC08D0}" srcOrd="0" destOrd="1" presId="urn:microsoft.com/office/officeart/2005/8/layout/vList5"/>
    <dgm:cxn modelId="{9D57F4C8-B9CE-4CAA-8056-840AEBF0F778}" srcId="{11D5DD1D-D586-4324-8554-17E1E76312FD}" destId="{E6031142-50F6-4403-98A2-F91B61139C3E}" srcOrd="2" destOrd="0" parTransId="{7990B0D4-6F34-4ECA-BC78-FEA74D58D37B}" sibTransId="{1AD045CA-407C-46C8-BD67-AFC41A057049}"/>
    <dgm:cxn modelId="{0E0EC5FF-B0E2-4D7D-BCA6-D4211F5A400C}" type="presOf" srcId="{F24975EE-529F-4A67-8EC3-BEAC62004C8E}" destId="{5F5BF6AE-3ECA-44E6-A40F-BC3812AC08D0}" srcOrd="0" destOrd="0" presId="urn:microsoft.com/office/officeart/2005/8/layout/vList5"/>
    <dgm:cxn modelId="{FC937566-F409-4236-8562-F0FA97416428}" srcId="{E6031142-50F6-4403-98A2-F91B61139C3E}" destId="{5D6D320C-6ABE-4BC9-A869-3BE989BFBB27}" srcOrd="0" destOrd="0" parTransId="{31E9D9F5-7F10-4A2F-B7B9-7975AE0FCBF5}" sibTransId="{2995710B-C439-48BC-AFF0-649373141343}"/>
    <dgm:cxn modelId="{A269B2D7-C018-460B-81B7-A26C70C773CD}" srcId="{2B27FCEA-DA5A-49E7-864C-FA49BEF534E8}" destId="{6AA271A6-94D7-4F14-9D45-0DE9D7635E01}" srcOrd="0" destOrd="0" parTransId="{0D7E68E7-8CEB-4CAE-AB54-8019F7A57A6A}" sibTransId="{621697BC-4526-42E4-917D-0499E5BC978A}"/>
    <dgm:cxn modelId="{25DF2331-9FDF-4837-93DA-80BBC8015E86}" type="presParOf" srcId="{5EE2D966-B6B0-4FDD-866C-F7B2AE4BE0BD}" destId="{A514403F-6810-42FE-BDA9-03B45F4E459E}" srcOrd="0" destOrd="0" presId="urn:microsoft.com/office/officeart/2005/8/layout/vList5"/>
    <dgm:cxn modelId="{C8C95FD2-EC2B-4CC5-9B63-28BBA971E05F}" type="presParOf" srcId="{A514403F-6810-42FE-BDA9-03B45F4E459E}" destId="{0FFCB3FF-3FB7-4B73-9535-61292CA6501E}" srcOrd="0" destOrd="0" presId="urn:microsoft.com/office/officeart/2005/8/layout/vList5"/>
    <dgm:cxn modelId="{85E76251-2DF4-45BF-9EA2-0420B4DB8B6A}" type="presParOf" srcId="{A514403F-6810-42FE-BDA9-03B45F4E459E}" destId="{1F24F20B-A53E-485E-89D3-A9B88850810B}" srcOrd="1" destOrd="0" presId="urn:microsoft.com/office/officeart/2005/8/layout/vList5"/>
    <dgm:cxn modelId="{C3481240-64C8-4FAB-AB33-0D15CB2F368A}" type="presParOf" srcId="{5EE2D966-B6B0-4FDD-866C-F7B2AE4BE0BD}" destId="{57E90759-F8AF-42BC-BBC8-9744D16834AB}" srcOrd="1" destOrd="0" presId="urn:microsoft.com/office/officeart/2005/8/layout/vList5"/>
    <dgm:cxn modelId="{BABF5DFB-2CB5-4AC3-B636-A28268E2AFDC}" type="presParOf" srcId="{5EE2D966-B6B0-4FDD-866C-F7B2AE4BE0BD}" destId="{810B0B08-5EDD-4792-97DF-13B7CF48E879}" srcOrd="2" destOrd="0" presId="urn:microsoft.com/office/officeart/2005/8/layout/vList5"/>
    <dgm:cxn modelId="{C786C3C6-8416-41D5-840E-A879C820EBEA}" type="presParOf" srcId="{810B0B08-5EDD-4792-97DF-13B7CF48E879}" destId="{1762FEDD-63B6-430F-8F3E-63D1BF775991}" srcOrd="0" destOrd="0" presId="urn:microsoft.com/office/officeart/2005/8/layout/vList5"/>
    <dgm:cxn modelId="{74A7C1CC-409A-4944-99D2-BFFBB61C4419}" type="presParOf" srcId="{810B0B08-5EDD-4792-97DF-13B7CF48E879}" destId="{5F5BF6AE-3ECA-44E6-A40F-BC3812AC08D0}" srcOrd="1" destOrd="0" presId="urn:microsoft.com/office/officeart/2005/8/layout/vList5"/>
    <dgm:cxn modelId="{F9E423F2-1461-43C5-B789-CE8DDC2F8E6A}" type="presParOf" srcId="{5EE2D966-B6B0-4FDD-866C-F7B2AE4BE0BD}" destId="{F7655FED-4941-4B10-8684-19F02CDEB37F}" srcOrd="3" destOrd="0" presId="urn:microsoft.com/office/officeart/2005/8/layout/vList5"/>
    <dgm:cxn modelId="{984DCC94-25F5-4C3C-9007-6F8BA0E0C012}" type="presParOf" srcId="{5EE2D966-B6B0-4FDD-866C-F7B2AE4BE0BD}" destId="{E18E8874-F110-4C29-A920-89029E653D25}" srcOrd="4" destOrd="0" presId="urn:microsoft.com/office/officeart/2005/8/layout/vList5"/>
    <dgm:cxn modelId="{76D53BC8-181B-4E88-85DE-B0AAB3F7927E}" type="presParOf" srcId="{E18E8874-F110-4C29-A920-89029E653D25}" destId="{58356363-FBEC-440D-BD78-76FE03C1E887}" srcOrd="0" destOrd="0" presId="urn:microsoft.com/office/officeart/2005/8/layout/vList5"/>
    <dgm:cxn modelId="{92E956ED-F9C9-442F-8FE1-DDE1D5A17B6C}" type="presParOf" srcId="{E18E8874-F110-4C29-A920-89029E653D25}" destId="{CEF8A28C-5717-4CF9-BE31-18DF814B1040}"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D5DD1D-D586-4324-8554-17E1E76312FD}" type="doc">
      <dgm:prSet loTypeId="urn:microsoft.com/office/officeart/2005/8/layout/vList5" loCatId="list" qsTypeId="urn:microsoft.com/office/officeart/2005/8/quickstyle/3d1" qsCatId="3D" csTypeId="urn:microsoft.com/office/officeart/2005/8/colors/accent1_3" csCatId="accent1" phldr="1"/>
      <dgm:spPr/>
      <dgm:t>
        <a:bodyPr/>
        <a:lstStyle/>
        <a:p>
          <a:endParaRPr lang="en-US"/>
        </a:p>
      </dgm:t>
    </dgm:pt>
    <dgm:pt modelId="{2B27FCEA-DA5A-49E7-864C-FA49BEF534E8}">
      <dgm:prSet phldrT="[Text]"/>
      <dgm:spPr/>
      <dgm:t>
        <a:bodyPr/>
        <a:lstStyle/>
        <a:p>
          <a:r>
            <a:rPr lang="en-US" b="1" dirty="0" smtClean="0"/>
            <a:t>System. Threading</a:t>
          </a:r>
          <a:endParaRPr lang="en-US" b="1" dirty="0"/>
        </a:p>
      </dgm:t>
    </dgm:pt>
    <dgm:pt modelId="{7E0E7000-2FD1-487C-A2C4-C30E30861870}" type="parTrans" cxnId="{9358B5B4-8BB6-461B-810B-BFF1FDDFBBE9}">
      <dgm:prSet/>
      <dgm:spPr/>
      <dgm:t>
        <a:bodyPr/>
        <a:lstStyle/>
        <a:p>
          <a:endParaRPr lang="en-US" b="1"/>
        </a:p>
      </dgm:t>
    </dgm:pt>
    <dgm:pt modelId="{C6473A82-EBA7-495F-8C58-05E6BF750C06}" type="sibTrans" cxnId="{9358B5B4-8BB6-461B-810B-BFF1FDDFBBE9}">
      <dgm:prSet/>
      <dgm:spPr/>
      <dgm:t>
        <a:bodyPr/>
        <a:lstStyle/>
        <a:p>
          <a:endParaRPr lang="en-US" b="1"/>
        </a:p>
      </dgm:t>
    </dgm:pt>
    <dgm:pt modelId="{6AA271A6-94D7-4F14-9D45-0DE9D7635E01}">
      <dgm:prSet phldrT="[Text]"/>
      <dgm:spPr/>
      <dgm:t>
        <a:bodyPr/>
        <a:lstStyle/>
        <a:p>
          <a:r>
            <a:rPr lang="en-US" b="1" dirty="0" smtClean="0"/>
            <a:t>Barrier</a:t>
          </a:r>
          <a:endParaRPr lang="en-US" b="1" dirty="0"/>
        </a:p>
      </dgm:t>
    </dgm:pt>
    <dgm:pt modelId="{0D7E68E7-8CEB-4CAE-AB54-8019F7A57A6A}" type="parTrans" cxnId="{A269B2D7-C018-460B-81B7-A26C70C773CD}">
      <dgm:prSet/>
      <dgm:spPr/>
      <dgm:t>
        <a:bodyPr/>
        <a:lstStyle/>
        <a:p>
          <a:endParaRPr lang="en-US" b="1"/>
        </a:p>
      </dgm:t>
    </dgm:pt>
    <dgm:pt modelId="{621697BC-4526-42E4-917D-0499E5BC978A}" type="sibTrans" cxnId="{A269B2D7-C018-460B-81B7-A26C70C773CD}">
      <dgm:prSet/>
      <dgm:spPr/>
      <dgm:t>
        <a:bodyPr/>
        <a:lstStyle/>
        <a:p>
          <a:endParaRPr lang="en-US" b="1"/>
        </a:p>
      </dgm:t>
    </dgm:pt>
    <dgm:pt modelId="{F0AF5483-713D-47DD-9F04-984A20D5D0B6}">
      <dgm:prSet phldrT="[Text]"/>
      <dgm:spPr/>
      <dgm:t>
        <a:bodyPr/>
        <a:lstStyle/>
        <a:p>
          <a:r>
            <a:rPr lang="en-US" b="1" dirty="0" smtClean="0"/>
            <a:t>Countdown Event</a:t>
          </a:r>
          <a:endParaRPr lang="en-US" b="1" dirty="0"/>
        </a:p>
      </dgm:t>
    </dgm:pt>
    <dgm:pt modelId="{9B9F6C56-DEAD-48E1-B063-28959A7BAE42}" type="parTrans" cxnId="{6F278B63-CCC4-4A91-97B9-29810772D05C}">
      <dgm:prSet/>
      <dgm:spPr/>
      <dgm:t>
        <a:bodyPr/>
        <a:lstStyle/>
        <a:p>
          <a:endParaRPr lang="en-US" b="1"/>
        </a:p>
      </dgm:t>
    </dgm:pt>
    <dgm:pt modelId="{39268B36-033A-4139-8CC4-369A98BF8FA5}" type="sibTrans" cxnId="{6F278B63-CCC4-4A91-97B9-29810772D05C}">
      <dgm:prSet/>
      <dgm:spPr/>
      <dgm:t>
        <a:bodyPr/>
        <a:lstStyle/>
        <a:p>
          <a:endParaRPr lang="en-US" b="1"/>
        </a:p>
      </dgm:t>
    </dgm:pt>
    <dgm:pt modelId="{96E9661F-AE3E-4CA3-8F5B-D518AE0CF57B}">
      <dgm:prSet phldrT="[Text]"/>
      <dgm:spPr/>
      <dgm:t>
        <a:bodyPr/>
        <a:lstStyle/>
        <a:p>
          <a:r>
            <a:rPr lang="en-US" b="1" dirty="0" smtClean="0"/>
            <a:t>Parallel Extensions</a:t>
          </a:r>
          <a:endParaRPr lang="en-US" b="1" dirty="0"/>
        </a:p>
      </dgm:t>
    </dgm:pt>
    <dgm:pt modelId="{73517E0E-4D6F-4B1D-BE49-7E7849E6C98D}" type="parTrans" cxnId="{6631A7CC-B48F-48C3-8E7E-D22C4E84F97C}">
      <dgm:prSet/>
      <dgm:spPr/>
      <dgm:t>
        <a:bodyPr/>
        <a:lstStyle/>
        <a:p>
          <a:endParaRPr lang="en-US" b="1"/>
        </a:p>
      </dgm:t>
    </dgm:pt>
    <dgm:pt modelId="{77DDDF69-062D-4900-9E54-C4A27A286C1C}" type="sibTrans" cxnId="{6631A7CC-B48F-48C3-8E7E-D22C4E84F97C}">
      <dgm:prSet/>
      <dgm:spPr/>
      <dgm:t>
        <a:bodyPr/>
        <a:lstStyle/>
        <a:p>
          <a:endParaRPr lang="en-US" b="1"/>
        </a:p>
      </dgm:t>
    </dgm:pt>
    <dgm:pt modelId="{F24975EE-529F-4A67-8EC3-BEAC62004C8E}">
      <dgm:prSet phldrT="[Text]"/>
      <dgm:spPr/>
      <dgm:t>
        <a:bodyPr/>
        <a:lstStyle/>
        <a:p>
          <a:r>
            <a:rPr lang="en-US" b="1" dirty="0" smtClean="0"/>
            <a:t>Task Parallel Library (TPL)</a:t>
          </a:r>
          <a:endParaRPr lang="en-US" b="1" dirty="0"/>
        </a:p>
      </dgm:t>
    </dgm:pt>
    <dgm:pt modelId="{FF182116-A2DF-4812-BF9D-1BBAFE1BCA15}" type="parTrans" cxnId="{72CE4C9D-E0DA-4D6E-93D9-088B0C6583B5}">
      <dgm:prSet/>
      <dgm:spPr/>
      <dgm:t>
        <a:bodyPr/>
        <a:lstStyle/>
        <a:p>
          <a:endParaRPr lang="en-US" b="1"/>
        </a:p>
      </dgm:t>
    </dgm:pt>
    <dgm:pt modelId="{F1CF37C2-938F-43B4-943A-91AF70E3A3F4}" type="sibTrans" cxnId="{72CE4C9D-E0DA-4D6E-93D9-088B0C6583B5}">
      <dgm:prSet/>
      <dgm:spPr/>
      <dgm:t>
        <a:bodyPr/>
        <a:lstStyle/>
        <a:p>
          <a:endParaRPr lang="en-US" b="1"/>
        </a:p>
      </dgm:t>
    </dgm:pt>
    <dgm:pt modelId="{E6031142-50F6-4403-98A2-F91B61139C3E}">
      <dgm:prSet phldrT="[Text]"/>
      <dgm:spPr/>
      <dgm:t>
        <a:bodyPr/>
        <a:lstStyle/>
        <a:p>
          <a:r>
            <a:rPr lang="en-US" b="1" dirty="0" smtClean="0"/>
            <a:t>Unified Cancellation Model</a:t>
          </a:r>
          <a:endParaRPr lang="en-US" b="1" dirty="0"/>
        </a:p>
      </dgm:t>
    </dgm:pt>
    <dgm:pt modelId="{7990B0D4-6F34-4ECA-BC78-FEA74D58D37B}" type="parTrans" cxnId="{9D57F4C8-B9CE-4CAA-8056-840AEBF0F778}">
      <dgm:prSet/>
      <dgm:spPr/>
      <dgm:t>
        <a:bodyPr/>
        <a:lstStyle/>
        <a:p>
          <a:endParaRPr lang="en-US" b="1"/>
        </a:p>
      </dgm:t>
    </dgm:pt>
    <dgm:pt modelId="{1AD045CA-407C-46C8-BD67-AFC41A057049}" type="sibTrans" cxnId="{9D57F4C8-B9CE-4CAA-8056-840AEBF0F778}">
      <dgm:prSet/>
      <dgm:spPr/>
      <dgm:t>
        <a:bodyPr/>
        <a:lstStyle/>
        <a:p>
          <a:endParaRPr lang="en-US" b="1"/>
        </a:p>
      </dgm:t>
    </dgm:pt>
    <dgm:pt modelId="{5D6D320C-6ABE-4BC9-A869-3BE989BFBB27}">
      <dgm:prSet phldrT="[Text]"/>
      <dgm:spPr/>
      <dgm:t>
        <a:bodyPr/>
        <a:lstStyle/>
        <a:p>
          <a:r>
            <a:rPr lang="en-US" b="1" baseline="0" dirty="0" err="1" smtClean="0"/>
            <a:t>CancellationToken</a:t>
          </a:r>
          <a:endParaRPr lang="en-US" b="1" dirty="0"/>
        </a:p>
      </dgm:t>
    </dgm:pt>
    <dgm:pt modelId="{31E9D9F5-7F10-4A2F-B7B9-7975AE0FCBF5}" type="parTrans" cxnId="{FC937566-F409-4236-8562-F0FA97416428}">
      <dgm:prSet/>
      <dgm:spPr/>
      <dgm:t>
        <a:bodyPr/>
        <a:lstStyle/>
        <a:p>
          <a:endParaRPr lang="en-US" b="1"/>
        </a:p>
      </dgm:t>
    </dgm:pt>
    <dgm:pt modelId="{2995710B-C439-48BC-AFF0-649373141343}" type="sibTrans" cxnId="{FC937566-F409-4236-8562-F0FA97416428}">
      <dgm:prSet/>
      <dgm:spPr/>
      <dgm:t>
        <a:bodyPr/>
        <a:lstStyle/>
        <a:p>
          <a:endParaRPr lang="en-US" b="1"/>
        </a:p>
      </dgm:t>
    </dgm:pt>
    <dgm:pt modelId="{980AEE9E-200B-45CC-8D38-C554F2220F62}">
      <dgm:prSet/>
      <dgm:spPr/>
      <dgm:t>
        <a:bodyPr/>
        <a:lstStyle/>
        <a:p>
          <a:r>
            <a:rPr lang="en-US" b="1" dirty="0" smtClean="0"/>
            <a:t>Parallel LINQ (PLINQ)</a:t>
          </a:r>
        </a:p>
      </dgm:t>
    </dgm:pt>
    <dgm:pt modelId="{D77CF028-DE0B-4192-AFB1-D2FA51290053}" type="parTrans" cxnId="{EA863742-857E-4E87-88DB-DE29CD8D9A2A}">
      <dgm:prSet/>
      <dgm:spPr/>
      <dgm:t>
        <a:bodyPr/>
        <a:lstStyle/>
        <a:p>
          <a:endParaRPr lang="en-US" b="1"/>
        </a:p>
      </dgm:t>
    </dgm:pt>
    <dgm:pt modelId="{1934B66E-D8A4-4F72-9968-B905D81AC948}" type="sibTrans" cxnId="{EA863742-857E-4E87-88DB-DE29CD8D9A2A}">
      <dgm:prSet/>
      <dgm:spPr/>
      <dgm:t>
        <a:bodyPr/>
        <a:lstStyle/>
        <a:p>
          <a:endParaRPr lang="en-US" b="1"/>
        </a:p>
      </dgm:t>
    </dgm:pt>
    <dgm:pt modelId="{F1A75438-4043-482C-9315-7264C1CF209D}">
      <dgm:prSet/>
      <dgm:spPr/>
      <dgm:t>
        <a:bodyPr/>
        <a:lstStyle/>
        <a:p>
          <a:r>
            <a:rPr lang="en-US" b="1" dirty="0" smtClean="0"/>
            <a:t>Coordination Data Structures (CDS)</a:t>
          </a:r>
        </a:p>
      </dgm:t>
    </dgm:pt>
    <dgm:pt modelId="{F0C6E115-7E3E-4E7A-B93E-661B21C368BA}" type="parTrans" cxnId="{D907FBD8-C18C-4856-BAAC-AC8C4E8A7B08}">
      <dgm:prSet/>
      <dgm:spPr/>
      <dgm:t>
        <a:bodyPr/>
        <a:lstStyle/>
        <a:p>
          <a:endParaRPr lang="en-US" b="1"/>
        </a:p>
      </dgm:t>
    </dgm:pt>
    <dgm:pt modelId="{8FF35D50-5E91-4D4F-A80B-3D32986EE8C8}" type="sibTrans" cxnId="{D907FBD8-C18C-4856-BAAC-AC8C4E8A7B08}">
      <dgm:prSet/>
      <dgm:spPr/>
      <dgm:t>
        <a:bodyPr/>
        <a:lstStyle/>
        <a:p>
          <a:endParaRPr lang="en-US" b="1"/>
        </a:p>
      </dgm:t>
    </dgm:pt>
    <dgm:pt modelId="{F9E16D81-643D-435F-83E4-CFE0A1D2598A}">
      <dgm:prSet phldrT="[Text]"/>
      <dgm:spPr/>
      <dgm:t>
        <a:bodyPr/>
        <a:lstStyle/>
        <a:p>
          <a:r>
            <a:rPr lang="en-US" b="1" baseline="0" dirty="0" err="1" smtClean="0"/>
            <a:t>CancellationTokenSource</a:t>
          </a:r>
          <a:endParaRPr lang="en-US" b="1" dirty="0"/>
        </a:p>
      </dgm:t>
    </dgm:pt>
    <dgm:pt modelId="{FF25EC45-7854-46B6-98B3-D87BE766AC2C}" type="parTrans" cxnId="{5274C868-CA26-40A5-892C-6EE7A1A8CEA0}">
      <dgm:prSet/>
      <dgm:spPr/>
      <dgm:t>
        <a:bodyPr/>
        <a:lstStyle/>
        <a:p>
          <a:endParaRPr lang="en-US" b="1"/>
        </a:p>
      </dgm:t>
    </dgm:pt>
    <dgm:pt modelId="{74969401-66B4-45CE-8231-4B743786B7E7}" type="sibTrans" cxnId="{5274C868-CA26-40A5-892C-6EE7A1A8CEA0}">
      <dgm:prSet/>
      <dgm:spPr/>
      <dgm:t>
        <a:bodyPr/>
        <a:lstStyle/>
        <a:p>
          <a:endParaRPr lang="en-US" b="1"/>
        </a:p>
      </dgm:t>
    </dgm:pt>
    <dgm:pt modelId="{5EE2D966-B6B0-4FDD-866C-F7B2AE4BE0BD}" type="pres">
      <dgm:prSet presAssocID="{11D5DD1D-D586-4324-8554-17E1E76312FD}" presName="Name0" presStyleCnt="0">
        <dgm:presLayoutVars>
          <dgm:dir/>
          <dgm:animLvl val="lvl"/>
          <dgm:resizeHandles val="exact"/>
        </dgm:presLayoutVars>
      </dgm:prSet>
      <dgm:spPr/>
      <dgm:t>
        <a:bodyPr/>
        <a:lstStyle/>
        <a:p>
          <a:endParaRPr lang="en-US"/>
        </a:p>
      </dgm:t>
    </dgm:pt>
    <dgm:pt modelId="{A514403F-6810-42FE-BDA9-03B45F4E459E}" type="pres">
      <dgm:prSet presAssocID="{2B27FCEA-DA5A-49E7-864C-FA49BEF534E8}" presName="linNode" presStyleCnt="0"/>
      <dgm:spPr/>
    </dgm:pt>
    <dgm:pt modelId="{0FFCB3FF-3FB7-4B73-9535-61292CA6501E}" type="pres">
      <dgm:prSet presAssocID="{2B27FCEA-DA5A-49E7-864C-FA49BEF534E8}" presName="parentText" presStyleLbl="node1" presStyleIdx="0" presStyleCnt="3">
        <dgm:presLayoutVars>
          <dgm:chMax val="1"/>
          <dgm:bulletEnabled val="1"/>
        </dgm:presLayoutVars>
      </dgm:prSet>
      <dgm:spPr/>
      <dgm:t>
        <a:bodyPr/>
        <a:lstStyle/>
        <a:p>
          <a:endParaRPr lang="en-US"/>
        </a:p>
      </dgm:t>
    </dgm:pt>
    <dgm:pt modelId="{1F24F20B-A53E-485E-89D3-A9B88850810B}" type="pres">
      <dgm:prSet presAssocID="{2B27FCEA-DA5A-49E7-864C-FA49BEF534E8}" presName="descendantText" presStyleLbl="alignAccFollowNode1" presStyleIdx="0" presStyleCnt="3">
        <dgm:presLayoutVars>
          <dgm:bulletEnabled val="1"/>
        </dgm:presLayoutVars>
      </dgm:prSet>
      <dgm:spPr/>
      <dgm:t>
        <a:bodyPr/>
        <a:lstStyle/>
        <a:p>
          <a:endParaRPr lang="en-US"/>
        </a:p>
      </dgm:t>
    </dgm:pt>
    <dgm:pt modelId="{57E90759-F8AF-42BC-BBC8-9744D16834AB}" type="pres">
      <dgm:prSet presAssocID="{C6473A82-EBA7-495F-8C58-05E6BF750C06}" presName="sp" presStyleCnt="0"/>
      <dgm:spPr/>
    </dgm:pt>
    <dgm:pt modelId="{810B0B08-5EDD-4792-97DF-13B7CF48E879}" type="pres">
      <dgm:prSet presAssocID="{96E9661F-AE3E-4CA3-8F5B-D518AE0CF57B}" presName="linNode" presStyleCnt="0"/>
      <dgm:spPr/>
    </dgm:pt>
    <dgm:pt modelId="{1762FEDD-63B6-430F-8F3E-63D1BF775991}" type="pres">
      <dgm:prSet presAssocID="{96E9661F-AE3E-4CA3-8F5B-D518AE0CF57B}" presName="parentText" presStyleLbl="node1" presStyleIdx="1" presStyleCnt="3">
        <dgm:presLayoutVars>
          <dgm:chMax val="1"/>
          <dgm:bulletEnabled val="1"/>
        </dgm:presLayoutVars>
      </dgm:prSet>
      <dgm:spPr/>
      <dgm:t>
        <a:bodyPr/>
        <a:lstStyle/>
        <a:p>
          <a:endParaRPr lang="en-US"/>
        </a:p>
      </dgm:t>
    </dgm:pt>
    <dgm:pt modelId="{5F5BF6AE-3ECA-44E6-A40F-BC3812AC08D0}" type="pres">
      <dgm:prSet presAssocID="{96E9661F-AE3E-4CA3-8F5B-D518AE0CF57B}" presName="descendantText" presStyleLbl="alignAccFollowNode1" presStyleIdx="1" presStyleCnt="3">
        <dgm:presLayoutVars>
          <dgm:bulletEnabled val="1"/>
        </dgm:presLayoutVars>
      </dgm:prSet>
      <dgm:spPr/>
      <dgm:t>
        <a:bodyPr/>
        <a:lstStyle/>
        <a:p>
          <a:endParaRPr lang="en-US"/>
        </a:p>
      </dgm:t>
    </dgm:pt>
    <dgm:pt modelId="{F7655FED-4941-4B10-8684-19F02CDEB37F}" type="pres">
      <dgm:prSet presAssocID="{77DDDF69-062D-4900-9E54-C4A27A286C1C}" presName="sp" presStyleCnt="0"/>
      <dgm:spPr/>
    </dgm:pt>
    <dgm:pt modelId="{E18E8874-F110-4C29-A920-89029E653D25}" type="pres">
      <dgm:prSet presAssocID="{E6031142-50F6-4403-98A2-F91B61139C3E}" presName="linNode" presStyleCnt="0"/>
      <dgm:spPr/>
    </dgm:pt>
    <dgm:pt modelId="{58356363-FBEC-440D-BD78-76FE03C1E887}" type="pres">
      <dgm:prSet presAssocID="{E6031142-50F6-4403-98A2-F91B61139C3E}" presName="parentText" presStyleLbl="node1" presStyleIdx="2" presStyleCnt="3">
        <dgm:presLayoutVars>
          <dgm:chMax val="1"/>
          <dgm:bulletEnabled val="1"/>
        </dgm:presLayoutVars>
      </dgm:prSet>
      <dgm:spPr/>
      <dgm:t>
        <a:bodyPr/>
        <a:lstStyle/>
        <a:p>
          <a:endParaRPr lang="en-US"/>
        </a:p>
      </dgm:t>
    </dgm:pt>
    <dgm:pt modelId="{CEF8A28C-5717-4CF9-BE31-18DF814B1040}" type="pres">
      <dgm:prSet presAssocID="{E6031142-50F6-4403-98A2-F91B61139C3E}" presName="descendantText" presStyleLbl="alignAccFollowNode1" presStyleIdx="2" presStyleCnt="3">
        <dgm:presLayoutVars>
          <dgm:bulletEnabled val="1"/>
        </dgm:presLayoutVars>
      </dgm:prSet>
      <dgm:spPr/>
      <dgm:t>
        <a:bodyPr/>
        <a:lstStyle/>
        <a:p>
          <a:endParaRPr lang="en-US"/>
        </a:p>
      </dgm:t>
    </dgm:pt>
  </dgm:ptLst>
  <dgm:cxnLst>
    <dgm:cxn modelId="{89C1ED7B-BCEE-40BB-8DC8-EC5A28D10689}" type="presOf" srcId="{2B27FCEA-DA5A-49E7-864C-FA49BEF534E8}" destId="{0FFCB3FF-3FB7-4B73-9535-61292CA6501E}" srcOrd="0" destOrd="0" presId="urn:microsoft.com/office/officeart/2005/8/layout/vList5"/>
    <dgm:cxn modelId="{6631A7CC-B48F-48C3-8E7E-D22C4E84F97C}" srcId="{11D5DD1D-D586-4324-8554-17E1E76312FD}" destId="{96E9661F-AE3E-4CA3-8F5B-D518AE0CF57B}" srcOrd="1" destOrd="0" parTransId="{73517E0E-4D6F-4B1D-BE49-7E7849E6C98D}" sibTransId="{77DDDF69-062D-4900-9E54-C4A27A286C1C}"/>
    <dgm:cxn modelId="{DD687BFD-33FF-4547-81E9-D2D42AF6D444}" type="presOf" srcId="{E6031142-50F6-4403-98A2-F91B61139C3E}" destId="{58356363-FBEC-440D-BD78-76FE03C1E887}" srcOrd="0" destOrd="0" presId="urn:microsoft.com/office/officeart/2005/8/layout/vList5"/>
    <dgm:cxn modelId="{399D254D-8781-4ED7-82AB-8AAE52F6B244}" type="presOf" srcId="{F9E16D81-643D-435F-83E4-CFE0A1D2598A}" destId="{CEF8A28C-5717-4CF9-BE31-18DF814B1040}" srcOrd="0" destOrd="1" presId="urn:microsoft.com/office/officeart/2005/8/layout/vList5"/>
    <dgm:cxn modelId="{A5B4AB01-FEF0-41C2-BBE0-86ADA9D17170}" type="presOf" srcId="{980AEE9E-200B-45CC-8D38-C554F2220F62}" destId="{5F5BF6AE-3ECA-44E6-A40F-BC3812AC08D0}" srcOrd="0" destOrd="1" presId="urn:microsoft.com/office/officeart/2005/8/layout/vList5"/>
    <dgm:cxn modelId="{EA863742-857E-4E87-88DB-DE29CD8D9A2A}" srcId="{96E9661F-AE3E-4CA3-8F5B-D518AE0CF57B}" destId="{980AEE9E-200B-45CC-8D38-C554F2220F62}" srcOrd="1" destOrd="0" parTransId="{D77CF028-DE0B-4192-AFB1-D2FA51290053}" sibTransId="{1934B66E-D8A4-4F72-9968-B905D81AC948}"/>
    <dgm:cxn modelId="{5274C868-CA26-40A5-892C-6EE7A1A8CEA0}" srcId="{E6031142-50F6-4403-98A2-F91B61139C3E}" destId="{F9E16D81-643D-435F-83E4-CFE0A1D2598A}" srcOrd="1" destOrd="0" parTransId="{FF25EC45-7854-46B6-98B3-D87BE766AC2C}" sibTransId="{74969401-66B4-45CE-8231-4B743786B7E7}"/>
    <dgm:cxn modelId="{D907FBD8-C18C-4856-BAAC-AC8C4E8A7B08}" srcId="{96E9661F-AE3E-4CA3-8F5B-D518AE0CF57B}" destId="{F1A75438-4043-482C-9315-7264C1CF209D}" srcOrd="2" destOrd="0" parTransId="{F0C6E115-7E3E-4E7A-B93E-661B21C368BA}" sibTransId="{8FF35D50-5E91-4D4F-A80B-3D32986EE8C8}"/>
    <dgm:cxn modelId="{EB54A41C-A95C-4BD2-9AAE-D30ED4ED972F}" type="presOf" srcId="{5D6D320C-6ABE-4BC9-A869-3BE989BFBB27}" destId="{CEF8A28C-5717-4CF9-BE31-18DF814B1040}" srcOrd="0" destOrd="0" presId="urn:microsoft.com/office/officeart/2005/8/layout/vList5"/>
    <dgm:cxn modelId="{72CE4C9D-E0DA-4D6E-93D9-088B0C6583B5}" srcId="{96E9661F-AE3E-4CA3-8F5B-D518AE0CF57B}" destId="{F24975EE-529F-4A67-8EC3-BEAC62004C8E}" srcOrd="0" destOrd="0" parTransId="{FF182116-A2DF-4812-BF9D-1BBAFE1BCA15}" sibTransId="{F1CF37C2-938F-43B4-943A-91AF70E3A3F4}"/>
    <dgm:cxn modelId="{9358B5B4-8BB6-461B-810B-BFF1FDDFBBE9}" srcId="{11D5DD1D-D586-4324-8554-17E1E76312FD}" destId="{2B27FCEA-DA5A-49E7-864C-FA49BEF534E8}" srcOrd="0" destOrd="0" parTransId="{7E0E7000-2FD1-487C-A2C4-C30E30861870}" sibTransId="{C6473A82-EBA7-495F-8C58-05E6BF750C06}"/>
    <dgm:cxn modelId="{B15ABF8D-ADBF-4A7A-A450-7145FF912FEC}" type="presOf" srcId="{F0AF5483-713D-47DD-9F04-984A20D5D0B6}" destId="{1F24F20B-A53E-485E-89D3-A9B88850810B}" srcOrd="0" destOrd="1" presId="urn:microsoft.com/office/officeart/2005/8/layout/vList5"/>
    <dgm:cxn modelId="{879B24D1-210E-4DBB-B862-A3E1DD5AF0C2}" type="presOf" srcId="{96E9661F-AE3E-4CA3-8F5B-D518AE0CF57B}" destId="{1762FEDD-63B6-430F-8F3E-63D1BF775991}" srcOrd="0" destOrd="0" presId="urn:microsoft.com/office/officeart/2005/8/layout/vList5"/>
    <dgm:cxn modelId="{1349E34A-BDF7-4840-ADDA-CE7381AF3056}" type="presOf" srcId="{F1A75438-4043-482C-9315-7264C1CF209D}" destId="{5F5BF6AE-3ECA-44E6-A40F-BC3812AC08D0}" srcOrd="0" destOrd="2" presId="urn:microsoft.com/office/officeart/2005/8/layout/vList5"/>
    <dgm:cxn modelId="{6F278B63-CCC4-4A91-97B9-29810772D05C}" srcId="{2B27FCEA-DA5A-49E7-864C-FA49BEF534E8}" destId="{F0AF5483-713D-47DD-9F04-984A20D5D0B6}" srcOrd="1" destOrd="0" parTransId="{9B9F6C56-DEAD-48E1-B063-28959A7BAE42}" sibTransId="{39268B36-033A-4139-8CC4-369A98BF8FA5}"/>
    <dgm:cxn modelId="{E4574385-6A11-4664-B18B-C5F1D1BC5681}" type="presOf" srcId="{6AA271A6-94D7-4F14-9D45-0DE9D7635E01}" destId="{1F24F20B-A53E-485E-89D3-A9B88850810B}" srcOrd="0" destOrd="0" presId="urn:microsoft.com/office/officeart/2005/8/layout/vList5"/>
    <dgm:cxn modelId="{9D57F4C8-B9CE-4CAA-8056-840AEBF0F778}" srcId="{11D5DD1D-D586-4324-8554-17E1E76312FD}" destId="{E6031142-50F6-4403-98A2-F91B61139C3E}" srcOrd="2" destOrd="0" parTransId="{7990B0D4-6F34-4ECA-BC78-FEA74D58D37B}" sibTransId="{1AD045CA-407C-46C8-BD67-AFC41A057049}"/>
    <dgm:cxn modelId="{FC937566-F409-4236-8562-F0FA97416428}" srcId="{E6031142-50F6-4403-98A2-F91B61139C3E}" destId="{5D6D320C-6ABE-4BC9-A869-3BE989BFBB27}" srcOrd="0" destOrd="0" parTransId="{31E9D9F5-7F10-4A2F-B7B9-7975AE0FCBF5}" sibTransId="{2995710B-C439-48BC-AFF0-649373141343}"/>
    <dgm:cxn modelId="{7A73FB6C-D0EA-4D84-BC52-AC1BF85749E7}" type="presOf" srcId="{F24975EE-529F-4A67-8EC3-BEAC62004C8E}" destId="{5F5BF6AE-3ECA-44E6-A40F-BC3812AC08D0}" srcOrd="0" destOrd="0" presId="urn:microsoft.com/office/officeart/2005/8/layout/vList5"/>
    <dgm:cxn modelId="{A269B2D7-C018-460B-81B7-A26C70C773CD}" srcId="{2B27FCEA-DA5A-49E7-864C-FA49BEF534E8}" destId="{6AA271A6-94D7-4F14-9D45-0DE9D7635E01}" srcOrd="0" destOrd="0" parTransId="{0D7E68E7-8CEB-4CAE-AB54-8019F7A57A6A}" sibTransId="{621697BC-4526-42E4-917D-0499E5BC978A}"/>
    <dgm:cxn modelId="{845CEB1F-CE88-4569-A93A-CAC6A4CFE8CA}" type="presOf" srcId="{11D5DD1D-D586-4324-8554-17E1E76312FD}" destId="{5EE2D966-B6B0-4FDD-866C-F7B2AE4BE0BD}" srcOrd="0" destOrd="0" presId="urn:microsoft.com/office/officeart/2005/8/layout/vList5"/>
    <dgm:cxn modelId="{80D492A1-388E-44BB-8D0F-22C368084212}" type="presParOf" srcId="{5EE2D966-B6B0-4FDD-866C-F7B2AE4BE0BD}" destId="{A514403F-6810-42FE-BDA9-03B45F4E459E}" srcOrd="0" destOrd="0" presId="urn:microsoft.com/office/officeart/2005/8/layout/vList5"/>
    <dgm:cxn modelId="{B9ECDDB9-DC00-4AFD-81F9-38184263894F}" type="presParOf" srcId="{A514403F-6810-42FE-BDA9-03B45F4E459E}" destId="{0FFCB3FF-3FB7-4B73-9535-61292CA6501E}" srcOrd="0" destOrd="0" presId="urn:microsoft.com/office/officeart/2005/8/layout/vList5"/>
    <dgm:cxn modelId="{165BE6CE-75DD-4FC2-A220-15C1C746C057}" type="presParOf" srcId="{A514403F-6810-42FE-BDA9-03B45F4E459E}" destId="{1F24F20B-A53E-485E-89D3-A9B88850810B}" srcOrd="1" destOrd="0" presId="urn:microsoft.com/office/officeart/2005/8/layout/vList5"/>
    <dgm:cxn modelId="{3F6440B4-CFC3-4365-99BF-F7FF94484046}" type="presParOf" srcId="{5EE2D966-B6B0-4FDD-866C-F7B2AE4BE0BD}" destId="{57E90759-F8AF-42BC-BBC8-9744D16834AB}" srcOrd="1" destOrd="0" presId="urn:microsoft.com/office/officeart/2005/8/layout/vList5"/>
    <dgm:cxn modelId="{7F621E30-DAD4-425A-AF05-0E74451EF5E9}" type="presParOf" srcId="{5EE2D966-B6B0-4FDD-866C-F7B2AE4BE0BD}" destId="{810B0B08-5EDD-4792-97DF-13B7CF48E879}" srcOrd="2" destOrd="0" presId="urn:microsoft.com/office/officeart/2005/8/layout/vList5"/>
    <dgm:cxn modelId="{70606B6F-0430-4B99-9BBF-DA77BD5BD70A}" type="presParOf" srcId="{810B0B08-5EDD-4792-97DF-13B7CF48E879}" destId="{1762FEDD-63B6-430F-8F3E-63D1BF775991}" srcOrd="0" destOrd="0" presId="urn:microsoft.com/office/officeart/2005/8/layout/vList5"/>
    <dgm:cxn modelId="{4C0752A9-4F89-4031-8FDC-617C97A48545}" type="presParOf" srcId="{810B0B08-5EDD-4792-97DF-13B7CF48E879}" destId="{5F5BF6AE-3ECA-44E6-A40F-BC3812AC08D0}" srcOrd="1" destOrd="0" presId="urn:microsoft.com/office/officeart/2005/8/layout/vList5"/>
    <dgm:cxn modelId="{A922316E-5AE3-470D-9DB4-7E65DA4C65E9}" type="presParOf" srcId="{5EE2D966-B6B0-4FDD-866C-F7B2AE4BE0BD}" destId="{F7655FED-4941-4B10-8684-19F02CDEB37F}" srcOrd="3" destOrd="0" presId="urn:microsoft.com/office/officeart/2005/8/layout/vList5"/>
    <dgm:cxn modelId="{9221164D-0E12-4A77-957B-2861BBE01B3E}" type="presParOf" srcId="{5EE2D966-B6B0-4FDD-866C-F7B2AE4BE0BD}" destId="{E18E8874-F110-4C29-A920-89029E653D25}" srcOrd="4" destOrd="0" presId="urn:microsoft.com/office/officeart/2005/8/layout/vList5"/>
    <dgm:cxn modelId="{B668342C-285C-4DB6-B601-302F1545AC78}" type="presParOf" srcId="{E18E8874-F110-4C29-A920-89029E653D25}" destId="{58356363-FBEC-440D-BD78-76FE03C1E887}" srcOrd="0" destOrd="0" presId="urn:microsoft.com/office/officeart/2005/8/layout/vList5"/>
    <dgm:cxn modelId="{CB4DE8E6-2778-4D7D-A892-63EF9008A4B6}" type="presParOf" srcId="{E18E8874-F110-4C29-A920-89029E653D25}" destId="{CEF8A28C-5717-4CF9-BE31-18DF814B1040}"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AD95A9-D26E-4D6D-A5BE-6E064BAED553}" type="doc">
      <dgm:prSet loTypeId="urn:microsoft.com/office/officeart/2005/8/layout/bList2" loCatId="list" qsTypeId="urn:microsoft.com/office/officeart/2005/8/quickstyle/simple1" qsCatId="simple" csTypeId="urn:microsoft.com/office/officeart/2005/8/colors/colorful2" csCatId="colorful" phldr="1"/>
      <dgm:spPr/>
      <dgm:t>
        <a:bodyPr/>
        <a:lstStyle/>
        <a:p>
          <a:endParaRPr lang="zh-CN" altLang="en-US"/>
        </a:p>
      </dgm:t>
    </dgm:pt>
    <dgm:pt modelId="{D156FD39-2BD0-4FBD-BEAB-A21308188FD1}">
      <dgm:prSet/>
      <dgm:spPr/>
      <dgm:t>
        <a:bodyPr/>
        <a:lstStyle/>
        <a:p>
          <a:pPr rtl="0"/>
          <a:r>
            <a:rPr lang="en-US" b="1" dirty="0" smtClean="0"/>
            <a:t>Model</a:t>
          </a:r>
          <a:endParaRPr lang="zh-CN" dirty="0"/>
        </a:p>
      </dgm:t>
    </dgm:pt>
    <dgm:pt modelId="{BF28DEEC-9998-467E-8E5F-305B14E47CD9}" type="parTrans" cxnId="{0665A50C-B418-4B15-B6B7-A672845FA0D1}">
      <dgm:prSet/>
      <dgm:spPr/>
      <dgm:t>
        <a:bodyPr/>
        <a:lstStyle/>
        <a:p>
          <a:endParaRPr lang="zh-CN" altLang="en-US"/>
        </a:p>
      </dgm:t>
    </dgm:pt>
    <dgm:pt modelId="{069DB97E-688D-436F-918C-DF12FF414879}" type="sibTrans" cxnId="{0665A50C-B418-4B15-B6B7-A672845FA0D1}">
      <dgm:prSet/>
      <dgm:spPr/>
      <dgm:t>
        <a:bodyPr/>
        <a:lstStyle/>
        <a:p>
          <a:endParaRPr lang="zh-CN" altLang="en-US"/>
        </a:p>
      </dgm:t>
    </dgm:pt>
    <dgm:pt modelId="{845DB6D5-28D7-4887-803C-FA76B1FF9D90}">
      <dgm:prSet/>
      <dgm:spPr/>
      <dgm:t>
        <a:bodyPr/>
        <a:lstStyle/>
        <a:p>
          <a:pPr rtl="0"/>
          <a:r>
            <a:rPr lang="en-US" b="1" dirty="0" smtClean="0"/>
            <a:t>View</a:t>
          </a:r>
          <a:endParaRPr lang="zh-CN" dirty="0"/>
        </a:p>
      </dgm:t>
    </dgm:pt>
    <dgm:pt modelId="{50A4F216-061B-4B52-966C-475384DFE9BF}" type="parTrans" cxnId="{D63ECF3E-EBFE-4B6F-A9ED-61BFB2ABFD2A}">
      <dgm:prSet/>
      <dgm:spPr/>
      <dgm:t>
        <a:bodyPr/>
        <a:lstStyle/>
        <a:p>
          <a:endParaRPr lang="zh-CN" altLang="en-US"/>
        </a:p>
      </dgm:t>
    </dgm:pt>
    <dgm:pt modelId="{CA7E401A-9B3F-4CF3-BBED-2026F75B2C51}" type="sibTrans" cxnId="{D63ECF3E-EBFE-4B6F-A9ED-61BFB2ABFD2A}">
      <dgm:prSet/>
      <dgm:spPr/>
      <dgm:t>
        <a:bodyPr/>
        <a:lstStyle/>
        <a:p>
          <a:endParaRPr lang="zh-CN" altLang="en-US"/>
        </a:p>
      </dgm:t>
    </dgm:pt>
    <dgm:pt modelId="{F819E099-2B67-481E-9A5B-476AE2D69B64}">
      <dgm:prSet/>
      <dgm:spPr/>
      <dgm:t>
        <a:bodyPr/>
        <a:lstStyle/>
        <a:p>
          <a:pPr rtl="0"/>
          <a:r>
            <a:rPr lang="en-US" b="1" dirty="0" smtClean="0"/>
            <a:t>Controller</a:t>
          </a:r>
          <a:endParaRPr lang="zh-CN" dirty="0"/>
        </a:p>
      </dgm:t>
    </dgm:pt>
    <dgm:pt modelId="{06A5F0E0-0E69-4167-B05B-D2EB034652D9}" type="parTrans" cxnId="{07064374-8363-46D5-92F5-3D19B32456FE}">
      <dgm:prSet/>
      <dgm:spPr/>
      <dgm:t>
        <a:bodyPr/>
        <a:lstStyle/>
        <a:p>
          <a:endParaRPr lang="zh-CN" altLang="en-US"/>
        </a:p>
      </dgm:t>
    </dgm:pt>
    <dgm:pt modelId="{FF6C6327-F4B6-4FBE-994E-E0CF44820803}" type="sibTrans" cxnId="{07064374-8363-46D5-92F5-3D19B32456FE}">
      <dgm:prSet/>
      <dgm:spPr/>
      <dgm:t>
        <a:bodyPr/>
        <a:lstStyle/>
        <a:p>
          <a:endParaRPr lang="zh-CN" altLang="en-US"/>
        </a:p>
      </dgm:t>
    </dgm:pt>
    <dgm:pt modelId="{51E7969C-4272-4495-802F-6765F208A1F6}">
      <dgm:prSet/>
      <dgm:spPr/>
      <dgm:t>
        <a:bodyPr/>
        <a:lstStyle/>
        <a:p>
          <a:pPr rtl="0"/>
          <a:r>
            <a:rPr lang="zh-CN" altLang="en-US" dirty="0" smtClean="0"/>
            <a:t>模型类是负责保持状态的应用组件。</a:t>
          </a:r>
          <a:endParaRPr lang="zh-CN" dirty="0"/>
        </a:p>
      </dgm:t>
    </dgm:pt>
    <dgm:pt modelId="{BC39E253-8B60-4D70-9C44-AE6FBAB1DFD3}" type="parTrans" cxnId="{CCC791F1-7559-4259-BF45-F8872D303DFC}">
      <dgm:prSet/>
      <dgm:spPr/>
      <dgm:t>
        <a:bodyPr/>
        <a:lstStyle/>
        <a:p>
          <a:endParaRPr lang="zh-CN" altLang="en-US"/>
        </a:p>
      </dgm:t>
    </dgm:pt>
    <dgm:pt modelId="{6F5DCC16-272D-4B70-A2EC-D4A109B340A1}" type="sibTrans" cxnId="{CCC791F1-7559-4259-BF45-F8872D303DFC}">
      <dgm:prSet/>
      <dgm:spPr/>
      <dgm:t>
        <a:bodyPr/>
        <a:lstStyle/>
        <a:p>
          <a:endParaRPr lang="zh-CN" altLang="en-US"/>
        </a:p>
      </dgm:t>
    </dgm:pt>
    <dgm:pt modelId="{90307F9C-9273-4528-ACE6-8D08989210A4}">
      <dgm:prSet/>
      <dgm:spPr/>
      <dgm:t>
        <a:bodyPr/>
        <a:lstStyle/>
        <a:p>
          <a:pPr rtl="0"/>
          <a:r>
            <a:rPr lang="zh-CN" altLang="en-US" b="0" dirty="0" smtClean="0"/>
            <a:t>通过特定的可视化方式展示数据模型并且负责与用户进行交互。</a:t>
          </a:r>
          <a:endParaRPr lang="zh-CN" b="0" dirty="0"/>
        </a:p>
      </dgm:t>
    </dgm:pt>
    <dgm:pt modelId="{E5D20640-2FFA-45E3-A617-8D6D33509D67}" type="parTrans" cxnId="{ED7A720A-7333-4F61-8362-EF1A886B35F8}">
      <dgm:prSet/>
      <dgm:spPr/>
      <dgm:t>
        <a:bodyPr/>
        <a:lstStyle/>
        <a:p>
          <a:endParaRPr lang="zh-CN" altLang="en-US"/>
        </a:p>
      </dgm:t>
    </dgm:pt>
    <dgm:pt modelId="{85DF5E39-EB52-4CBD-A6FE-AA7E1B4E3A20}" type="sibTrans" cxnId="{ED7A720A-7333-4F61-8362-EF1A886B35F8}">
      <dgm:prSet/>
      <dgm:spPr/>
      <dgm:t>
        <a:bodyPr/>
        <a:lstStyle/>
        <a:p>
          <a:endParaRPr lang="zh-CN" altLang="en-US"/>
        </a:p>
      </dgm:t>
    </dgm:pt>
    <dgm:pt modelId="{9EDC37BF-8BC3-4871-83C2-DB4485A80FBF}">
      <dgm:prSet/>
      <dgm:spPr/>
      <dgm:t>
        <a:bodyPr/>
        <a:lstStyle/>
        <a:p>
          <a:pPr rtl="0"/>
          <a:r>
            <a:rPr lang="zh-CN" altLang="en-US" dirty="0" smtClean="0"/>
            <a:t>控制器类负责处理到来的请求，处理用户输入和交互，并且基于这些输入和交互执行适当的应用逻辑（获取和更新储存在数据库中的模型数据等等）。</a:t>
          </a:r>
          <a:endParaRPr lang="zh-CN" dirty="0"/>
        </a:p>
      </dgm:t>
    </dgm:pt>
    <dgm:pt modelId="{5EE17BD5-927D-4AF6-A69C-ACAECD07EE5A}" type="parTrans" cxnId="{EE3B9497-FC87-4966-8B04-5AA67E23E240}">
      <dgm:prSet/>
      <dgm:spPr/>
      <dgm:t>
        <a:bodyPr/>
        <a:lstStyle/>
        <a:p>
          <a:endParaRPr lang="zh-CN" altLang="en-US"/>
        </a:p>
      </dgm:t>
    </dgm:pt>
    <dgm:pt modelId="{5D01066B-5BFC-4166-845D-58486F5E7F21}" type="sibTrans" cxnId="{EE3B9497-FC87-4966-8B04-5AA67E23E240}">
      <dgm:prSet/>
      <dgm:spPr/>
      <dgm:t>
        <a:bodyPr/>
        <a:lstStyle/>
        <a:p>
          <a:endParaRPr lang="zh-CN" altLang="en-US"/>
        </a:p>
      </dgm:t>
    </dgm:pt>
    <dgm:pt modelId="{7BBE4867-50B2-42A5-BBB4-12F827F81F9A}" type="pres">
      <dgm:prSet presAssocID="{17AD95A9-D26E-4D6D-A5BE-6E064BAED553}" presName="diagram" presStyleCnt="0">
        <dgm:presLayoutVars>
          <dgm:dir/>
          <dgm:animLvl val="lvl"/>
          <dgm:resizeHandles val="exact"/>
        </dgm:presLayoutVars>
      </dgm:prSet>
      <dgm:spPr/>
      <dgm:t>
        <a:bodyPr/>
        <a:lstStyle/>
        <a:p>
          <a:endParaRPr lang="en-US"/>
        </a:p>
      </dgm:t>
    </dgm:pt>
    <dgm:pt modelId="{F0D96349-1B2E-48D3-8CA0-02166DAFB27C}" type="pres">
      <dgm:prSet presAssocID="{D156FD39-2BD0-4FBD-BEAB-A21308188FD1}" presName="compNode" presStyleCnt="0"/>
      <dgm:spPr/>
      <dgm:t>
        <a:bodyPr/>
        <a:lstStyle/>
        <a:p>
          <a:endParaRPr lang="en-US"/>
        </a:p>
      </dgm:t>
    </dgm:pt>
    <dgm:pt modelId="{FD2A38EE-C169-4797-B238-43DC93038A3F}" type="pres">
      <dgm:prSet presAssocID="{D156FD39-2BD0-4FBD-BEAB-A21308188FD1}" presName="childRect" presStyleLbl="bgAcc1" presStyleIdx="0" presStyleCnt="3">
        <dgm:presLayoutVars>
          <dgm:bulletEnabled val="1"/>
        </dgm:presLayoutVars>
      </dgm:prSet>
      <dgm:spPr/>
      <dgm:t>
        <a:bodyPr/>
        <a:lstStyle/>
        <a:p>
          <a:endParaRPr lang="zh-CN" altLang="en-US"/>
        </a:p>
      </dgm:t>
    </dgm:pt>
    <dgm:pt modelId="{A26176DB-A17A-4B34-A039-B8E8F7AF7080}" type="pres">
      <dgm:prSet presAssocID="{D156FD39-2BD0-4FBD-BEAB-A21308188FD1}" presName="parentText" presStyleLbl="node1" presStyleIdx="0" presStyleCnt="0">
        <dgm:presLayoutVars>
          <dgm:chMax val="0"/>
          <dgm:bulletEnabled val="1"/>
        </dgm:presLayoutVars>
      </dgm:prSet>
      <dgm:spPr/>
      <dgm:t>
        <a:bodyPr/>
        <a:lstStyle/>
        <a:p>
          <a:endParaRPr lang="zh-CN" altLang="en-US"/>
        </a:p>
      </dgm:t>
    </dgm:pt>
    <dgm:pt modelId="{10012495-ADDC-4286-AE2B-B6DBE2D69B9B}" type="pres">
      <dgm:prSet presAssocID="{D156FD39-2BD0-4FBD-BEAB-A21308188FD1}" presName="parentRect" presStyleLbl="alignNode1" presStyleIdx="0" presStyleCnt="3"/>
      <dgm:spPr/>
      <dgm:t>
        <a:bodyPr/>
        <a:lstStyle/>
        <a:p>
          <a:endParaRPr lang="zh-CN" altLang="en-US"/>
        </a:p>
      </dgm:t>
    </dgm:pt>
    <dgm:pt modelId="{3182B3F8-1BB1-42C2-8B41-9203B171F414}" type="pres">
      <dgm:prSet presAssocID="{D156FD39-2BD0-4FBD-BEAB-A21308188FD1}" presName="adorn" presStyleLbl="fgAccFollowNode1" presStyleIdx="0" presStyleCnt="3"/>
      <dgm:spPr/>
      <dgm:t>
        <a:bodyPr/>
        <a:lstStyle/>
        <a:p>
          <a:endParaRPr lang="en-US"/>
        </a:p>
      </dgm:t>
    </dgm:pt>
    <dgm:pt modelId="{160E2ED9-3AC0-4FAD-B925-68430E249BBA}" type="pres">
      <dgm:prSet presAssocID="{069DB97E-688D-436F-918C-DF12FF414879}" presName="sibTrans" presStyleLbl="sibTrans2D1" presStyleIdx="0" presStyleCnt="0"/>
      <dgm:spPr/>
      <dgm:t>
        <a:bodyPr/>
        <a:lstStyle/>
        <a:p>
          <a:endParaRPr lang="en-US"/>
        </a:p>
      </dgm:t>
    </dgm:pt>
    <dgm:pt modelId="{089399FB-B7C9-4644-9677-553DE426AB7E}" type="pres">
      <dgm:prSet presAssocID="{845DB6D5-28D7-4887-803C-FA76B1FF9D90}" presName="compNode" presStyleCnt="0"/>
      <dgm:spPr/>
      <dgm:t>
        <a:bodyPr/>
        <a:lstStyle/>
        <a:p>
          <a:endParaRPr lang="en-US"/>
        </a:p>
      </dgm:t>
    </dgm:pt>
    <dgm:pt modelId="{B5BD6043-35D0-4E77-8180-BFD810991F3B}" type="pres">
      <dgm:prSet presAssocID="{845DB6D5-28D7-4887-803C-FA76B1FF9D90}" presName="childRect" presStyleLbl="bgAcc1" presStyleIdx="1" presStyleCnt="3">
        <dgm:presLayoutVars>
          <dgm:bulletEnabled val="1"/>
        </dgm:presLayoutVars>
      </dgm:prSet>
      <dgm:spPr/>
      <dgm:t>
        <a:bodyPr/>
        <a:lstStyle/>
        <a:p>
          <a:endParaRPr lang="zh-CN" altLang="en-US"/>
        </a:p>
      </dgm:t>
    </dgm:pt>
    <dgm:pt modelId="{BCA46CBE-C7EA-41CC-BD35-B880B6201C10}" type="pres">
      <dgm:prSet presAssocID="{845DB6D5-28D7-4887-803C-FA76B1FF9D90}" presName="parentText" presStyleLbl="node1" presStyleIdx="0" presStyleCnt="0">
        <dgm:presLayoutVars>
          <dgm:chMax val="0"/>
          <dgm:bulletEnabled val="1"/>
        </dgm:presLayoutVars>
      </dgm:prSet>
      <dgm:spPr/>
      <dgm:t>
        <a:bodyPr/>
        <a:lstStyle/>
        <a:p>
          <a:endParaRPr lang="zh-CN" altLang="en-US"/>
        </a:p>
      </dgm:t>
    </dgm:pt>
    <dgm:pt modelId="{4D1037D1-0641-4AEB-9DC9-8D7523D41957}" type="pres">
      <dgm:prSet presAssocID="{845DB6D5-28D7-4887-803C-FA76B1FF9D90}" presName="parentRect" presStyleLbl="alignNode1" presStyleIdx="1" presStyleCnt="3"/>
      <dgm:spPr/>
      <dgm:t>
        <a:bodyPr/>
        <a:lstStyle/>
        <a:p>
          <a:endParaRPr lang="zh-CN" altLang="en-US"/>
        </a:p>
      </dgm:t>
    </dgm:pt>
    <dgm:pt modelId="{4C1E28D2-00FE-4467-827F-6BD719F3582A}" type="pres">
      <dgm:prSet presAssocID="{845DB6D5-28D7-4887-803C-FA76B1FF9D90}" presName="adorn" presStyleLbl="fgAccFollowNode1" presStyleIdx="1" presStyleCnt="3"/>
      <dgm:spPr/>
      <dgm:t>
        <a:bodyPr/>
        <a:lstStyle/>
        <a:p>
          <a:endParaRPr lang="en-US"/>
        </a:p>
      </dgm:t>
    </dgm:pt>
    <dgm:pt modelId="{90E5A85D-35B5-4D68-AE34-D424A7CAE3EE}" type="pres">
      <dgm:prSet presAssocID="{CA7E401A-9B3F-4CF3-BBED-2026F75B2C51}" presName="sibTrans" presStyleLbl="sibTrans2D1" presStyleIdx="0" presStyleCnt="0"/>
      <dgm:spPr/>
      <dgm:t>
        <a:bodyPr/>
        <a:lstStyle/>
        <a:p>
          <a:endParaRPr lang="en-US"/>
        </a:p>
      </dgm:t>
    </dgm:pt>
    <dgm:pt modelId="{E736F2F6-C673-442A-B49D-67C5D7294E69}" type="pres">
      <dgm:prSet presAssocID="{F819E099-2B67-481E-9A5B-476AE2D69B64}" presName="compNode" presStyleCnt="0"/>
      <dgm:spPr/>
      <dgm:t>
        <a:bodyPr/>
        <a:lstStyle/>
        <a:p>
          <a:endParaRPr lang="en-US"/>
        </a:p>
      </dgm:t>
    </dgm:pt>
    <dgm:pt modelId="{EE432230-9C9E-4617-9EEA-ED936586D61E}" type="pres">
      <dgm:prSet presAssocID="{F819E099-2B67-481E-9A5B-476AE2D69B64}" presName="childRect" presStyleLbl="bgAcc1" presStyleIdx="2" presStyleCnt="3">
        <dgm:presLayoutVars>
          <dgm:bulletEnabled val="1"/>
        </dgm:presLayoutVars>
      </dgm:prSet>
      <dgm:spPr/>
      <dgm:t>
        <a:bodyPr/>
        <a:lstStyle/>
        <a:p>
          <a:endParaRPr lang="zh-CN" altLang="en-US"/>
        </a:p>
      </dgm:t>
    </dgm:pt>
    <dgm:pt modelId="{23F961B7-984D-4C74-9934-CDBD7C2823F8}" type="pres">
      <dgm:prSet presAssocID="{F819E099-2B67-481E-9A5B-476AE2D69B64}" presName="parentText" presStyleLbl="node1" presStyleIdx="0" presStyleCnt="0">
        <dgm:presLayoutVars>
          <dgm:chMax val="0"/>
          <dgm:bulletEnabled val="1"/>
        </dgm:presLayoutVars>
      </dgm:prSet>
      <dgm:spPr/>
      <dgm:t>
        <a:bodyPr/>
        <a:lstStyle/>
        <a:p>
          <a:endParaRPr lang="zh-CN" altLang="en-US"/>
        </a:p>
      </dgm:t>
    </dgm:pt>
    <dgm:pt modelId="{AA90EC67-53A6-49C8-9218-33B0F7CE12B6}" type="pres">
      <dgm:prSet presAssocID="{F819E099-2B67-481E-9A5B-476AE2D69B64}" presName="parentRect" presStyleLbl="alignNode1" presStyleIdx="2" presStyleCnt="3"/>
      <dgm:spPr/>
      <dgm:t>
        <a:bodyPr/>
        <a:lstStyle/>
        <a:p>
          <a:endParaRPr lang="zh-CN" altLang="en-US"/>
        </a:p>
      </dgm:t>
    </dgm:pt>
    <dgm:pt modelId="{20277FC4-B6B6-4C64-A6F2-95E1FAF5462C}" type="pres">
      <dgm:prSet presAssocID="{F819E099-2B67-481E-9A5B-476AE2D69B64}" presName="adorn" presStyleLbl="fgAccFollowNode1" presStyleIdx="2" presStyleCnt="3"/>
      <dgm:spPr/>
      <dgm:t>
        <a:bodyPr/>
        <a:lstStyle/>
        <a:p>
          <a:endParaRPr lang="en-US"/>
        </a:p>
      </dgm:t>
    </dgm:pt>
  </dgm:ptLst>
  <dgm:cxnLst>
    <dgm:cxn modelId="{35384244-CBBC-4FB3-8466-55CB27EC80B9}" type="presOf" srcId="{845DB6D5-28D7-4887-803C-FA76B1FF9D90}" destId="{BCA46CBE-C7EA-41CC-BD35-B880B6201C10}" srcOrd="0" destOrd="0" presId="urn:microsoft.com/office/officeart/2005/8/layout/bList2"/>
    <dgm:cxn modelId="{7C32E7B5-BAC4-4F22-969A-F623CA6D2978}" type="presOf" srcId="{D156FD39-2BD0-4FBD-BEAB-A21308188FD1}" destId="{10012495-ADDC-4286-AE2B-B6DBE2D69B9B}" srcOrd="1" destOrd="0" presId="urn:microsoft.com/office/officeart/2005/8/layout/bList2"/>
    <dgm:cxn modelId="{ED7A720A-7333-4F61-8362-EF1A886B35F8}" srcId="{845DB6D5-28D7-4887-803C-FA76B1FF9D90}" destId="{90307F9C-9273-4528-ACE6-8D08989210A4}" srcOrd="0" destOrd="0" parTransId="{E5D20640-2FFA-45E3-A617-8D6D33509D67}" sibTransId="{85DF5E39-EB52-4CBD-A6FE-AA7E1B4E3A20}"/>
    <dgm:cxn modelId="{FCCD4698-671D-4D2C-84CE-A62AD58928FD}" type="presOf" srcId="{90307F9C-9273-4528-ACE6-8D08989210A4}" destId="{B5BD6043-35D0-4E77-8180-BFD810991F3B}" srcOrd="0" destOrd="0" presId="urn:microsoft.com/office/officeart/2005/8/layout/bList2"/>
    <dgm:cxn modelId="{CCC791F1-7559-4259-BF45-F8872D303DFC}" srcId="{D156FD39-2BD0-4FBD-BEAB-A21308188FD1}" destId="{51E7969C-4272-4495-802F-6765F208A1F6}" srcOrd="0" destOrd="0" parTransId="{BC39E253-8B60-4D70-9C44-AE6FBAB1DFD3}" sibTransId="{6F5DCC16-272D-4B70-A2EC-D4A109B340A1}"/>
    <dgm:cxn modelId="{0665A50C-B418-4B15-B6B7-A672845FA0D1}" srcId="{17AD95A9-D26E-4D6D-A5BE-6E064BAED553}" destId="{D156FD39-2BD0-4FBD-BEAB-A21308188FD1}" srcOrd="0" destOrd="0" parTransId="{BF28DEEC-9998-467E-8E5F-305B14E47CD9}" sibTransId="{069DB97E-688D-436F-918C-DF12FF414879}"/>
    <dgm:cxn modelId="{E475A5C3-0D43-49B8-BD1C-1E2DF4964F1F}" type="presOf" srcId="{069DB97E-688D-436F-918C-DF12FF414879}" destId="{160E2ED9-3AC0-4FAD-B925-68430E249BBA}" srcOrd="0" destOrd="0" presId="urn:microsoft.com/office/officeart/2005/8/layout/bList2"/>
    <dgm:cxn modelId="{97A772DD-4A76-4229-AC95-5E3A7F1D774E}" type="presOf" srcId="{17AD95A9-D26E-4D6D-A5BE-6E064BAED553}" destId="{7BBE4867-50B2-42A5-BBB4-12F827F81F9A}" srcOrd="0" destOrd="0" presId="urn:microsoft.com/office/officeart/2005/8/layout/bList2"/>
    <dgm:cxn modelId="{07064374-8363-46D5-92F5-3D19B32456FE}" srcId="{17AD95A9-D26E-4D6D-A5BE-6E064BAED553}" destId="{F819E099-2B67-481E-9A5B-476AE2D69B64}" srcOrd="2" destOrd="0" parTransId="{06A5F0E0-0E69-4167-B05B-D2EB034652D9}" sibTransId="{FF6C6327-F4B6-4FBE-994E-E0CF44820803}"/>
    <dgm:cxn modelId="{EE3B9497-FC87-4966-8B04-5AA67E23E240}" srcId="{F819E099-2B67-481E-9A5B-476AE2D69B64}" destId="{9EDC37BF-8BC3-4871-83C2-DB4485A80FBF}" srcOrd="0" destOrd="0" parTransId="{5EE17BD5-927D-4AF6-A69C-ACAECD07EE5A}" sibTransId="{5D01066B-5BFC-4166-845D-58486F5E7F21}"/>
    <dgm:cxn modelId="{DB48CC9C-9DB6-45F2-9DEB-ECBF69E0D3B0}" type="presOf" srcId="{51E7969C-4272-4495-802F-6765F208A1F6}" destId="{FD2A38EE-C169-4797-B238-43DC93038A3F}" srcOrd="0" destOrd="0" presId="urn:microsoft.com/office/officeart/2005/8/layout/bList2"/>
    <dgm:cxn modelId="{DD5DE800-5824-45B7-9102-98D0D5C787CD}" type="presOf" srcId="{D156FD39-2BD0-4FBD-BEAB-A21308188FD1}" destId="{A26176DB-A17A-4B34-A039-B8E8F7AF7080}" srcOrd="0" destOrd="0" presId="urn:microsoft.com/office/officeart/2005/8/layout/bList2"/>
    <dgm:cxn modelId="{9774B826-2E24-4FA3-836E-C8EF3857A9CD}" type="presOf" srcId="{F819E099-2B67-481E-9A5B-476AE2D69B64}" destId="{23F961B7-984D-4C74-9934-CDBD7C2823F8}" srcOrd="0" destOrd="0" presId="urn:microsoft.com/office/officeart/2005/8/layout/bList2"/>
    <dgm:cxn modelId="{D63ECF3E-EBFE-4B6F-A9ED-61BFB2ABFD2A}" srcId="{17AD95A9-D26E-4D6D-A5BE-6E064BAED553}" destId="{845DB6D5-28D7-4887-803C-FA76B1FF9D90}" srcOrd="1" destOrd="0" parTransId="{50A4F216-061B-4B52-966C-475384DFE9BF}" sibTransId="{CA7E401A-9B3F-4CF3-BBED-2026F75B2C51}"/>
    <dgm:cxn modelId="{DD7339D4-E15A-4A8C-807F-26BE614302EB}" type="presOf" srcId="{9EDC37BF-8BC3-4871-83C2-DB4485A80FBF}" destId="{EE432230-9C9E-4617-9EEA-ED936586D61E}" srcOrd="0" destOrd="0" presId="urn:microsoft.com/office/officeart/2005/8/layout/bList2"/>
    <dgm:cxn modelId="{0BFBE515-1047-4C80-AA9A-A0F949B21DC4}" type="presOf" srcId="{F819E099-2B67-481E-9A5B-476AE2D69B64}" destId="{AA90EC67-53A6-49C8-9218-33B0F7CE12B6}" srcOrd="1" destOrd="0" presId="urn:microsoft.com/office/officeart/2005/8/layout/bList2"/>
    <dgm:cxn modelId="{ADBECF65-9164-41E3-BE73-7A932E04E778}" type="presOf" srcId="{845DB6D5-28D7-4887-803C-FA76B1FF9D90}" destId="{4D1037D1-0641-4AEB-9DC9-8D7523D41957}" srcOrd="1" destOrd="0" presId="urn:microsoft.com/office/officeart/2005/8/layout/bList2"/>
    <dgm:cxn modelId="{A835EA03-86D8-49EC-98C6-A1F7082A97E7}" type="presOf" srcId="{CA7E401A-9B3F-4CF3-BBED-2026F75B2C51}" destId="{90E5A85D-35B5-4D68-AE34-D424A7CAE3EE}" srcOrd="0" destOrd="0" presId="urn:microsoft.com/office/officeart/2005/8/layout/bList2"/>
    <dgm:cxn modelId="{252F258F-10EC-4FB9-8BC4-97DB36879268}" type="presParOf" srcId="{7BBE4867-50B2-42A5-BBB4-12F827F81F9A}" destId="{F0D96349-1B2E-48D3-8CA0-02166DAFB27C}" srcOrd="0" destOrd="0" presId="urn:microsoft.com/office/officeart/2005/8/layout/bList2"/>
    <dgm:cxn modelId="{FEA0F9FA-9BEF-49FC-837E-455B2D4CE184}" type="presParOf" srcId="{F0D96349-1B2E-48D3-8CA0-02166DAFB27C}" destId="{FD2A38EE-C169-4797-B238-43DC93038A3F}" srcOrd="0" destOrd="0" presId="urn:microsoft.com/office/officeart/2005/8/layout/bList2"/>
    <dgm:cxn modelId="{9FD97605-2505-4ABC-8E1A-FD9C4B2DBA74}" type="presParOf" srcId="{F0D96349-1B2E-48D3-8CA0-02166DAFB27C}" destId="{A26176DB-A17A-4B34-A039-B8E8F7AF7080}" srcOrd="1" destOrd="0" presId="urn:microsoft.com/office/officeart/2005/8/layout/bList2"/>
    <dgm:cxn modelId="{4593C1BD-658C-4AE7-AF65-C52C7F1DEDC0}" type="presParOf" srcId="{F0D96349-1B2E-48D3-8CA0-02166DAFB27C}" destId="{10012495-ADDC-4286-AE2B-B6DBE2D69B9B}" srcOrd="2" destOrd="0" presId="urn:microsoft.com/office/officeart/2005/8/layout/bList2"/>
    <dgm:cxn modelId="{BA1E24C2-CC98-4745-AEC3-3E5790AD69C9}" type="presParOf" srcId="{F0D96349-1B2E-48D3-8CA0-02166DAFB27C}" destId="{3182B3F8-1BB1-42C2-8B41-9203B171F414}" srcOrd="3" destOrd="0" presId="urn:microsoft.com/office/officeart/2005/8/layout/bList2"/>
    <dgm:cxn modelId="{91EF4D7D-5035-4CDD-A2CB-6A1CA6EDF52B}" type="presParOf" srcId="{7BBE4867-50B2-42A5-BBB4-12F827F81F9A}" destId="{160E2ED9-3AC0-4FAD-B925-68430E249BBA}" srcOrd="1" destOrd="0" presId="urn:microsoft.com/office/officeart/2005/8/layout/bList2"/>
    <dgm:cxn modelId="{A827BD01-96FB-4DE8-B9E0-6DF0D63D5802}" type="presParOf" srcId="{7BBE4867-50B2-42A5-BBB4-12F827F81F9A}" destId="{089399FB-B7C9-4644-9677-553DE426AB7E}" srcOrd="2" destOrd="0" presId="urn:microsoft.com/office/officeart/2005/8/layout/bList2"/>
    <dgm:cxn modelId="{E27C4B2B-C0E5-4AAE-9ABE-641178726B10}" type="presParOf" srcId="{089399FB-B7C9-4644-9677-553DE426AB7E}" destId="{B5BD6043-35D0-4E77-8180-BFD810991F3B}" srcOrd="0" destOrd="0" presId="urn:microsoft.com/office/officeart/2005/8/layout/bList2"/>
    <dgm:cxn modelId="{7470763E-4B58-44FF-B294-371C9532683C}" type="presParOf" srcId="{089399FB-B7C9-4644-9677-553DE426AB7E}" destId="{BCA46CBE-C7EA-41CC-BD35-B880B6201C10}" srcOrd="1" destOrd="0" presId="urn:microsoft.com/office/officeart/2005/8/layout/bList2"/>
    <dgm:cxn modelId="{16BABA7D-A543-4081-9573-C41B9083604D}" type="presParOf" srcId="{089399FB-B7C9-4644-9677-553DE426AB7E}" destId="{4D1037D1-0641-4AEB-9DC9-8D7523D41957}" srcOrd="2" destOrd="0" presId="urn:microsoft.com/office/officeart/2005/8/layout/bList2"/>
    <dgm:cxn modelId="{B5294492-7E27-4C69-95E8-97082F775942}" type="presParOf" srcId="{089399FB-B7C9-4644-9677-553DE426AB7E}" destId="{4C1E28D2-00FE-4467-827F-6BD719F3582A}" srcOrd="3" destOrd="0" presId="urn:microsoft.com/office/officeart/2005/8/layout/bList2"/>
    <dgm:cxn modelId="{56FA9583-55A3-49A1-9767-2C36F5EC37AC}" type="presParOf" srcId="{7BBE4867-50B2-42A5-BBB4-12F827F81F9A}" destId="{90E5A85D-35B5-4D68-AE34-D424A7CAE3EE}" srcOrd="3" destOrd="0" presId="urn:microsoft.com/office/officeart/2005/8/layout/bList2"/>
    <dgm:cxn modelId="{630BE5AB-47F4-4490-9F05-78807A174140}" type="presParOf" srcId="{7BBE4867-50B2-42A5-BBB4-12F827F81F9A}" destId="{E736F2F6-C673-442A-B49D-67C5D7294E69}" srcOrd="4" destOrd="0" presId="urn:microsoft.com/office/officeart/2005/8/layout/bList2"/>
    <dgm:cxn modelId="{FD15FBF0-8B5C-4955-8045-CDBFB08803FC}" type="presParOf" srcId="{E736F2F6-C673-442A-B49D-67C5D7294E69}" destId="{EE432230-9C9E-4617-9EEA-ED936586D61E}" srcOrd="0" destOrd="0" presId="urn:microsoft.com/office/officeart/2005/8/layout/bList2"/>
    <dgm:cxn modelId="{841A8326-04ED-4ED4-9274-B0FD76E5F808}" type="presParOf" srcId="{E736F2F6-C673-442A-B49D-67C5D7294E69}" destId="{23F961B7-984D-4C74-9934-CDBD7C2823F8}" srcOrd="1" destOrd="0" presId="urn:microsoft.com/office/officeart/2005/8/layout/bList2"/>
    <dgm:cxn modelId="{BB327988-39CF-41C4-A1EF-40749AB4FB3D}" type="presParOf" srcId="{E736F2F6-C673-442A-B49D-67C5D7294E69}" destId="{AA90EC67-53A6-49C8-9218-33B0F7CE12B6}" srcOrd="2" destOrd="0" presId="urn:microsoft.com/office/officeart/2005/8/layout/bList2"/>
    <dgm:cxn modelId="{D0A03388-CAD8-492E-92A7-E04CBEBE8E7A}" type="presParOf" srcId="{E736F2F6-C673-442A-B49D-67C5D7294E69}" destId="{20277FC4-B6B6-4C64-A6F2-95E1FAF5462C}" srcOrd="3" destOrd="0" presId="urn:microsoft.com/office/officeart/2005/8/layout/b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24F20B-A53E-485E-89D3-A9B88850810B}">
      <dsp:nvSpPr>
        <dsp:cNvPr id="0" name=""/>
        <dsp:cNvSpPr/>
      </dsp:nvSpPr>
      <dsp:spPr>
        <a:xfrm rot="5400000">
          <a:off x="4326207" y="-1581485"/>
          <a:ext cx="1160309" cy="4617752"/>
        </a:xfrm>
        <a:prstGeom prst="round2SameRect">
          <a:avLst/>
        </a:prstGeom>
        <a:solidFill>
          <a:schemeClr val="accent1">
            <a:alpha val="90000"/>
            <a:tint val="40000"/>
            <a:hueOff val="0"/>
            <a:satOff val="0"/>
            <a:lumOff val="0"/>
            <a:alphaOff val="0"/>
          </a:schemeClr>
        </a:solidFill>
        <a:ln w="11430" cap="flat" cmpd="sng" algn="ctr">
          <a:solidFill>
            <a:schemeClr val="accent1">
              <a:alpha val="90000"/>
              <a:tint val="40000"/>
              <a:hueOff val="0"/>
              <a:satOff val="0"/>
              <a:lumOff val="0"/>
              <a:alphaOff val="0"/>
            </a:schemeClr>
          </a:solidFill>
          <a:prstDash val="solid"/>
        </a:ln>
        <a:effectLst>
          <a:outerShdw blurRad="39000" dist="25400" dir="5400000" rotWithShape="0">
            <a:schemeClr val="accent1">
              <a:alpha val="90000"/>
              <a:tint val="40000"/>
              <a:hueOff val="0"/>
              <a:satOff val="0"/>
              <a:lumOff val="0"/>
              <a:alphaOff val="0"/>
              <a:shade val="33000"/>
              <a:alpha val="83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Barrier</a:t>
          </a:r>
          <a:endParaRPr lang="en-US" sz="2000" b="1" kern="1200" dirty="0"/>
        </a:p>
        <a:p>
          <a:pPr marL="228600" lvl="1" indent="-228600" algn="l" defTabSz="889000">
            <a:lnSpc>
              <a:spcPct val="90000"/>
            </a:lnSpc>
            <a:spcBef>
              <a:spcPct val="0"/>
            </a:spcBef>
            <a:spcAft>
              <a:spcPct val="15000"/>
            </a:spcAft>
            <a:buChar char="••"/>
          </a:pPr>
          <a:r>
            <a:rPr lang="en-US" sz="2000" b="1" kern="1200" dirty="0" smtClean="0"/>
            <a:t>Countdown Event</a:t>
          </a:r>
          <a:endParaRPr lang="en-US" sz="2000" b="1" kern="1200" dirty="0"/>
        </a:p>
      </dsp:txBody>
      <dsp:txXfrm rot="5400000">
        <a:off x="4326207" y="-1581485"/>
        <a:ext cx="1160309" cy="4617752"/>
      </dsp:txXfrm>
    </dsp:sp>
    <dsp:sp modelId="{0FFCB3FF-3FB7-4B73-9535-61292CA6501E}">
      <dsp:nvSpPr>
        <dsp:cNvPr id="0" name=""/>
        <dsp:cNvSpPr/>
      </dsp:nvSpPr>
      <dsp:spPr>
        <a:xfrm>
          <a:off x="0" y="2197"/>
          <a:ext cx="2597485" cy="1450386"/>
        </a:xfrm>
        <a:prstGeom prst="roundRect">
          <a:avLst/>
        </a:prstGeom>
        <a:gradFill rotWithShape="0">
          <a:gsLst>
            <a:gs pos="0">
              <a:schemeClr val="accent1">
                <a:shade val="80000"/>
                <a:hueOff val="0"/>
                <a:satOff val="0"/>
                <a:lumOff val="0"/>
                <a:alphaOff val="0"/>
                <a:tint val="74000"/>
              </a:schemeClr>
            </a:gs>
            <a:gs pos="49000">
              <a:schemeClr val="accent1">
                <a:shade val="80000"/>
                <a:hueOff val="0"/>
                <a:satOff val="0"/>
                <a:lumOff val="0"/>
                <a:alphaOff val="0"/>
                <a:tint val="96000"/>
                <a:shade val="84000"/>
                <a:satMod val="110000"/>
              </a:schemeClr>
            </a:gs>
            <a:gs pos="49100">
              <a:schemeClr val="accent1">
                <a:shade val="80000"/>
                <a:hueOff val="0"/>
                <a:satOff val="0"/>
                <a:lumOff val="0"/>
                <a:alphaOff val="0"/>
                <a:shade val="55000"/>
                <a:satMod val="150000"/>
              </a:schemeClr>
            </a:gs>
            <a:gs pos="92000">
              <a:schemeClr val="accent1">
                <a:shade val="80000"/>
                <a:hueOff val="0"/>
                <a:satOff val="0"/>
                <a:lumOff val="0"/>
                <a:alphaOff val="0"/>
                <a:tint val="98000"/>
                <a:shade val="90000"/>
                <a:satMod val="128000"/>
              </a:schemeClr>
            </a:gs>
            <a:gs pos="100000">
              <a:schemeClr val="accent1">
                <a:shade val="80000"/>
                <a:hueOff val="0"/>
                <a:satOff val="0"/>
                <a:lumOff val="0"/>
                <a:alphaOff val="0"/>
                <a:tint val="90000"/>
                <a:shade val="97000"/>
                <a:satMod val="128000"/>
              </a:schemeClr>
            </a:gs>
          </a:gsLst>
          <a:lin ang="5400000" scaled="1"/>
        </a:gradFill>
        <a:ln>
          <a:noFill/>
        </a:ln>
        <a:effectLst>
          <a:outerShdw blurRad="39000" dist="25400" dir="5400000" rotWithShape="0">
            <a:schemeClr val="accent1">
              <a:shade val="80000"/>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System. Threading</a:t>
          </a:r>
          <a:endParaRPr lang="en-US" sz="2800" b="1" kern="1200" dirty="0"/>
        </a:p>
      </dsp:txBody>
      <dsp:txXfrm>
        <a:off x="0" y="2197"/>
        <a:ext cx="2597485" cy="1450386"/>
      </dsp:txXfrm>
    </dsp:sp>
    <dsp:sp modelId="{5F5BF6AE-3ECA-44E6-A40F-BC3812AC08D0}">
      <dsp:nvSpPr>
        <dsp:cNvPr id="0" name=""/>
        <dsp:cNvSpPr/>
      </dsp:nvSpPr>
      <dsp:spPr>
        <a:xfrm rot="5400000">
          <a:off x="4326207" y="-58579"/>
          <a:ext cx="1160309" cy="4617752"/>
        </a:xfrm>
        <a:prstGeom prst="round2SameRect">
          <a:avLst/>
        </a:prstGeom>
        <a:solidFill>
          <a:schemeClr val="accent1">
            <a:alpha val="90000"/>
            <a:tint val="40000"/>
            <a:hueOff val="0"/>
            <a:satOff val="0"/>
            <a:lumOff val="0"/>
            <a:alphaOff val="0"/>
          </a:schemeClr>
        </a:solidFill>
        <a:ln w="11430" cap="flat" cmpd="sng" algn="ctr">
          <a:solidFill>
            <a:schemeClr val="accent1">
              <a:alpha val="90000"/>
              <a:tint val="40000"/>
              <a:hueOff val="0"/>
              <a:satOff val="0"/>
              <a:lumOff val="0"/>
              <a:alphaOff val="0"/>
            </a:schemeClr>
          </a:solidFill>
          <a:prstDash val="solid"/>
        </a:ln>
        <a:effectLst>
          <a:outerShdw blurRad="39000" dist="25400" dir="5400000" rotWithShape="0">
            <a:schemeClr val="accent1">
              <a:alpha val="90000"/>
              <a:tint val="40000"/>
              <a:hueOff val="0"/>
              <a:satOff val="0"/>
              <a:lumOff val="0"/>
              <a:alphaOff val="0"/>
              <a:shade val="33000"/>
              <a:alpha val="83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1" kern="1200" smtClean="0"/>
            <a:t>Task Parallel Library (TPL)</a:t>
          </a:r>
          <a:endParaRPr lang="en-US" sz="2000" b="1" kern="1200" dirty="0"/>
        </a:p>
        <a:p>
          <a:pPr marL="228600" lvl="1" indent="-228600" algn="l" defTabSz="889000">
            <a:lnSpc>
              <a:spcPct val="90000"/>
            </a:lnSpc>
            <a:spcBef>
              <a:spcPct val="0"/>
            </a:spcBef>
            <a:spcAft>
              <a:spcPct val="15000"/>
            </a:spcAft>
            <a:buChar char="••"/>
          </a:pPr>
          <a:r>
            <a:rPr lang="en-US" sz="2000" b="1" kern="1200" smtClean="0"/>
            <a:t>Parallel LINQ (PLINQ)</a:t>
          </a:r>
          <a:endParaRPr lang="en-US" sz="2000" b="1" kern="1200" dirty="0" smtClean="0"/>
        </a:p>
        <a:p>
          <a:pPr marL="228600" lvl="1" indent="-228600" algn="l" defTabSz="889000">
            <a:lnSpc>
              <a:spcPct val="90000"/>
            </a:lnSpc>
            <a:spcBef>
              <a:spcPct val="0"/>
            </a:spcBef>
            <a:spcAft>
              <a:spcPct val="15000"/>
            </a:spcAft>
            <a:buChar char="••"/>
          </a:pPr>
          <a:r>
            <a:rPr lang="en-US" sz="2000" b="1" kern="1200" dirty="0" smtClean="0"/>
            <a:t>Coordination Data Structures (CDS)</a:t>
          </a:r>
        </a:p>
      </dsp:txBody>
      <dsp:txXfrm rot="5400000">
        <a:off x="4326207" y="-58579"/>
        <a:ext cx="1160309" cy="4617752"/>
      </dsp:txXfrm>
    </dsp:sp>
    <dsp:sp modelId="{1762FEDD-63B6-430F-8F3E-63D1BF775991}">
      <dsp:nvSpPr>
        <dsp:cNvPr id="0" name=""/>
        <dsp:cNvSpPr/>
      </dsp:nvSpPr>
      <dsp:spPr>
        <a:xfrm>
          <a:off x="0" y="1525103"/>
          <a:ext cx="2597485" cy="1450386"/>
        </a:xfrm>
        <a:prstGeom prst="roundRect">
          <a:avLst/>
        </a:prstGeom>
        <a:gradFill rotWithShape="0">
          <a:gsLst>
            <a:gs pos="0">
              <a:schemeClr val="accent1">
                <a:shade val="80000"/>
                <a:hueOff val="394635"/>
                <a:satOff val="-33846"/>
                <a:lumOff val="19329"/>
                <a:alphaOff val="0"/>
                <a:tint val="74000"/>
              </a:schemeClr>
            </a:gs>
            <a:gs pos="49000">
              <a:schemeClr val="accent1">
                <a:shade val="80000"/>
                <a:hueOff val="394635"/>
                <a:satOff val="-33846"/>
                <a:lumOff val="19329"/>
                <a:alphaOff val="0"/>
                <a:tint val="96000"/>
                <a:shade val="84000"/>
                <a:satMod val="110000"/>
              </a:schemeClr>
            </a:gs>
            <a:gs pos="49100">
              <a:schemeClr val="accent1">
                <a:shade val="80000"/>
                <a:hueOff val="394635"/>
                <a:satOff val="-33846"/>
                <a:lumOff val="19329"/>
                <a:alphaOff val="0"/>
                <a:shade val="55000"/>
                <a:satMod val="150000"/>
              </a:schemeClr>
            </a:gs>
            <a:gs pos="92000">
              <a:schemeClr val="accent1">
                <a:shade val="80000"/>
                <a:hueOff val="394635"/>
                <a:satOff val="-33846"/>
                <a:lumOff val="19329"/>
                <a:alphaOff val="0"/>
                <a:tint val="98000"/>
                <a:shade val="90000"/>
                <a:satMod val="128000"/>
              </a:schemeClr>
            </a:gs>
            <a:gs pos="100000">
              <a:schemeClr val="accent1">
                <a:shade val="80000"/>
                <a:hueOff val="394635"/>
                <a:satOff val="-33846"/>
                <a:lumOff val="19329"/>
                <a:alphaOff val="0"/>
                <a:tint val="90000"/>
                <a:shade val="97000"/>
                <a:satMod val="128000"/>
              </a:schemeClr>
            </a:gs>
          </a:gsLst>
          <a:lin ang="5400000" scaled="1"/>
        </a:gradFill>
        <a:ln>
          <a:noFill/>
        </a:ln>
        <a:effectLst>
          <a:outerShdw blurRad="39000" dist="25400" dir="5400000" rotWithShape="0">
            <a:schemeClr val="accent1">
              <a:shade val="80000"/>
              <a:hueOff val="394635"/>
              <a:satOff val="-33846"/>
              <a:lumOff val="19329"/>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Parallel Extensions</a:t>
          </a:r>
          <a:endParaRPr lang="en-US" sz="2800" b="1" kern="1200" dirty="0"/>
        </a:p>
      </dsp:txBody>
      <dsp:txXfrm>
        <a:off x="0" y="1525103"/>
        <a:ext cx="2597485" cy="1450386"/>
      </dsp:txXfrm>
    </dsp:sp>
    <dsp:sp modelId="{CEF8A28C-5717-4CF9-BE31-18DF814B1040}">
      <dsp:nvSpPr>
        <dsp:cNvPr id="0" name=""/>
        <dsp:cNvSpPr/>
      </dsp:nvSpPr>
      <dsp:spPr>
        <a:xfrm rot="5400000">
          <a:off x="4326207" y="1464326"/>
          <a:ext cx="1160309" cy="4617752"/>
        </a:xfrm>
        <a:prstGeom prst="round2SameRect">
          <a:avLst/>
        </a:prstGeom>
        <a:solidFill>
          <a:schemeClr val="accent1">
            <a:alpha val="90000"/>
            <a:tint val="40000"/>
            <a:hueOff val="0"/>
            <a:satOff val="0"/>
            <a:lumOff val="0"/>
            <a:alphaOff val="0"/>
          </a:schemeClr>
        </a:solidFill>
        <a:ln w="11430" cap="flat" cmpd="sng" algn="ctr">
          <a:solidFill>
            <a:schemeClr val="accent1">
              <a:alpha val="90000"/>
              <a:tint val="40000"/>
              <a:hueOff val="0"/>
              <a:satOff val="0"/>
              <a:lumOff val="0"/>
              <a:alphaOff val="0"/>
            </a:schemeClr>
          </a:solidFill>
          <a:prstDash val="solid"/>
        </a:ln>
        <a:effectLst>
          <a:outerShdw blurRad="39000" dist="25400" dir="5400000" rotWithShape="0">
            <a:schemeClr val="accent1">
              <a:alpha val="90000"/>
              <a:tint val="40000"/>
              <a:hueOff val="0"/>
              <a:satOff val="0"/>
              <a:lumOff val="0"/>
              <a:alphaOff val="0"/>
              <a:shade val="33000"/>
              <a:alpha val="83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1" kern="1200" baseline="0" dirty="0" err="1" smtClean="0"/>
            <a:t>CancellationToken</a:t>
          </a:r>
          <a:endParaRPr lang="en-US" sz="2000" b="1" kern="1200" dirty="0"/>
        </a:p>
        <a:p>
          <a:pPr marL="228600" lvl="1" indent="-228600" algn="l" defTabSz="889000">
            <a:lnSpc>
              <a:spcPct val="90000"/>
            </a:lnSpc>
            <a:spcBef>
              <a:spcPct val="0"/>
            </a:spcBef>
            <a:spcAft>
              <a:spcPct val="15000"/>
            </a:spcAft>
            <a:buChar char="••"/>
          </a:pPr>
          <a:r>
            <a:rPr lang="en-US" sz="2000" b="1" kern="1200" baseline="0" dirty="0" err="1" smtClean="0"/>
            <a:t>CancellationTokenSource</a:t>
          </a:r>
          <a:endParaRPr lang="en-US" sz="2000" b="1" kern="1200" dirty="0"/>
        </a:p>
      </dsp:txBody>
      <dsp:txXfrm rot="5400000">
        <a:off x="4326207" y="1464326"/>
        <a:ext cx="1160309" cy="4617752"/>
      </dsp:txXfrm>
    </dsp:sp>
    <dsp:sp modelId="{58356363-FBEC-440D-BD78-76FE03C1E887}">
      <dsp:nvSpPr>
        <dsp:cNvPr id="0" name=""/>
        <dsp:cNvSpPr/>
      </dsp:nvSpPr>
      <dsp:spPr>
        <a:xfrm>
          <a:off x="0" y="3048009"/>
          <a:ext cx="2597485" cy="1450386"/>
        </a:xfrm>
        <a:prstGeom prst="roundRect">
          <a:avLst/>
        </a:prstGeom>
        <a:gradFill rotWithShape="0">
          <a:gsLst>
            <a:gs pos="0">
              <a:schemeClr val="accent1">
                <a:shade val="80000"/>
                <a:hueOff val="789270"/>
                <a:satOff val="-67692"/>
                <a:lumOff val="38657"/>
                <a:alphaOff val="0"/>
                <a:tint val="74000"/>
              </a:schemeClr>
            </a:gs>
            <a:gs pos="49000">
              <a:schemeClr val="accent1">
                <a:shade val="80000"/>
                <a:hueOff val="789270"/>
                <a:satOff val="-67692"/>
                <a:lumOff val="38657"/>
                <a:alphaOff val="0"/>
                <a:tint val="96000"/>
                <a:shade val="84000"/>
                <a:satMod val="110000"/>
              </a:schemeClr>
            </a:gs>
            <a:gs pos="49100">
              <a:schemeClr val="accent1">
                <a:shade val="80000"/>
                <a:hueOff val="789270"/>
                <a:satOff val="-67692"/>
                <a:lumOff val="38657"/>
                <a:alphaOff val="0"/>
                <a:shade val="55000"/>
                <a:satMod val="150000"/>
              </a:schemeClr>
            </a:gs>
            <a:gs pos="92000">
              <a:schemeClr val="accent1">
                <a:shade val="80000"/>
                <a:hueOff val="789270"/>
                <a:satOff val="-67692"/>
                <a:lumOff val="38657"/>
                <a:alphaOff val="0"/>
                <a:tint val="98000"/>
                <a:shade val="90000"/>
                <a:satMod val="128000"/>
              </a:schemeClr>
            </a:gs>
            <a:gs pos="100000">
              <a:schemeClr val="accent1">
                <a:shade val="80000"/>
                <a:hueOff val="789270"/>
                <a:satOff val="-67692"/>
                <a:lumOff val="38657"/>
                <a:alphaOff val="0"/>
                <a:tint val="90000"/>
                <a:shade val="97000"/>
                <a:satMod val="128000"/>
              </a:schemeClr>
            </a:gs>
          </a:gsLst>
          <a:lin ang="5400000" scaled="1"/>
        </a:gradFill>
        <a:ln>
          <a:noFill/>
        </a:ln>
        <a:effectLst>
          <a:outerShdw blurRad="39000" dist="25400" dir="5400000" rotWithShape="0">
            <a:schemeClr val="accent1">
              <a:shade val="80000"/>
              <a:hueOff val="789270"/>
              <a:satOff val="-67692"/>
              <a:lumOff val="38657"/>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Unified Cancellation Model</a:t>
          </a:r>
          <a:endParaRPr lang="en-US" sz="2800" b="1" kern="1200" dirty="0"/>
        </a:p>
      </dsp:txBody>
      <dsp:txXfrm>
        <a:off x="0" y="3048009"/>
        <a:ext cx="2597485" cy="145038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24F20B-A53E-485E-89D3-A9B88850810B}">
      <dsp:nvSpPr>
        <dsp:cNvPr id="0" name=""/>
        <dsp:cNvSpPr/>
      </dsp:nvSpPr>
      <dsp:spPr>
        <a:xfrm rot="5400000">
          <a:off x="4326207" y="-1581485"/>
          <a:ext cx="1160309" cy="4617752"/>
        </a:xfrm>
        <a:prstGeom prst="round2SameRect">
          <a:avLst/>
        </a:prstGeom>
        <a:solidFill>
          <a:schemeClr val="accent1">
            <a:alpha val="90000"/>
            <a:tint val="40000"/>
            <a:hueOff val="0"/>
            <a:satOff val="0"/>
            <a:lumOff val="0"/>
            <a:alphaOff val="0"/>
          </a:schemeClr>
        </a:solidFill>
        <a:ln w="11430" cap="flat" cmpd="sng" algn="ctr">
          <a:solidFill>
            <a:schemeClr val="accent1">
              <a:alpha val="90000"/>
              <a:tint val="40000"/>
              <a:hueOff val="0"/>
              <a:satOff val="0"/>
              <a:lumOff val="0"/>
              <a:alphaOff val="0"/>
            </a:schemeClr>
          </a:solidFill>
          <a:prstDash val="solid"/>
        </a:ln>
        <a:effectLst>
          <a:outerShdw blurRad="39000" dist="25400" dir="5400000" rotWithShape="0">
            <a:schemeClr val="accent1">
              <a:alpha val="90000"/>
              <a:tint val="40000"/>
              <a:hueOff val="0"/>
              <a:satOff val="0"/>
              <a:lumOff val="0"/>
              <a:alphaOff val="0"/>
              <a:shade val="33000"/>
              <a:alpha val="83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Barrier</a:t>
          </a:r>
          <a:endParaRPr lang="en-US" sz="2000" b="1" kern="1200" dirty="0"/>
        </a:p>
        <a:p>
          <a:pPr marL="228600" lvl="1" indent="-228600" algn="l" defTabSz="889000">
            <a:lnSpc>
              <a:spcPct val="90000"/>
            </a:lnSpc>
            <a:spcBef>
              <a:spcPct val="0"/>
            </a:spcBef>
            <a:spcAft>
              <a:spcPct val="15000"/>
            </a:spcAft>
            <a:buChar char="••"/>
          </a:pPr>
          <a:r>
            <a:rPr lang="en-US" sz="2000" b="1" kern="1200" dirty="0" smtClean="0"/>
            <a:t>Countdown Event</a:t>
          </a:r>
          <a:endParaRPr lang="en-US" sz="2000" b="1" kern="1200" dirty="0"/>
        </a:p>
      </dsp:txBody>
      <dsp:txXfrm rot="5400000">
        <a:off x="4326207" y="-1581485"/>
        <a:ext cx="1160309" cy="4617752"/>
      </dsp:txXfrm>
    </dsp:sp>
    <dsp:sp modelId="{0FFCB3FF-3FB7-4B73-9535-61292CA6501E}">
      <dsp:nvSpPr>
        <dsp:cNvPr id="0" name=""/>
        <dsp:cNvSpPr/>
      </dsp:nvSpPr>
      <dsp:spPr>
        <a:xfrm>
          <a:off x="0" y="2197"/>
          <a:ext cx="2597485" cy="1450386"/>
        </a:xfrm>
        <a:prstGeom prst="roundRect">
          <a:avLst/>
        </a:prstGeom>
        <a:gradFill rotWithShape="0">
          <a:gsLst>
            <a:gs pos="0">
              <a:schemeClr val="accent1">
                <a:shade val="80000"/>
                <a:hueOff val="0"/>
                <a:satOff val="0"/>
                <a:lumOff val="0"/>
                <a:alphaOff val="0"/>
                <a:tint val="74000"/>
              </a:schemeClr>
            </a:gs>
            <a:gs pos="49000">
              <a:schemeClr val="accent1">
                <a:shade val="80000"/>
                <a:hueOff val="0"/>
                <a:satOff val="0"/>
                <a:lumOff val="0"/>
                <a:alphaOff val="0"/>
                <a:tint val="96000"/>
                <a:shade val="84000"/>
                <a:satMod val="110000"/>
              </a:schemeClr>
            </a:gs>
            <a:gs pos="49100">
              <a:schemeClr val="accent1">
                <a:shade val="80000"/>
                <a:hueOff val="0"/>
                <a:satOff val="0"/>
                <a:lumOff val="0"/>
                <a:alphaOff val="0"/>
                <a:shade val="55000"/>
                <a:satMod val="150000"/>
              </a:schemeClr>
            </a:gs>
            <a:gs pos="92000">
              <a:schemeClr val="accent1">
                <a:shade val="80000"/>
                <a:hueOff val="0"/>
                <a:satOff val="0"/>
                <a:lumOff val="0"/>
                <a:alphaOff val="0"/>
                <a:tint val="98000"/>
                <a:shade val="90000"/>
                <a:satMod val="128000"/>
              </a:schemeClr>
            </a:gs>
            <a:gs pos="100000">
              <a:schemeClr val="accent1">
                <a:shade val="80000"/>
                <a:hueOff val="0"/>
                <a:satOff val="0"/>
                <a:lumOff val="0"/>
                <a:alphaOff val="0"/>
                <a:tint val="90000"/>
                <a:shade val="97000"/>
                <a:satMod val="128000"/>
              </a:schemeClr>
            </a:gs>
          </a:gsLst>
          <a:lin ang="5400000" scaled="1"/>
        </a:gradFill>
        <a:ln>
          <a:noFill/>
        </a:ln>
        <a:effectLst>
          <a:outerShdw blurRad="39000" dist="25400" dir="5400000" rotWithShape="0">
            <a:schemeClr val="accent1">
              <a:shade val="80000"/>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System. Threading</a:t>
          </a:r>
          <a:endParaRPr lang="en-US" sz="2800" b="1" kern="1200" dirty="0"/>
        </a:p>
      </dsp:txBody>
      <dsp:txXfrm>
        <a:off x="0" y="2197"/>
        <a:ext cx="2597485" cy="1450386"/>
      </dsp:txXfrm>
    </dsp:sp>
    <dsp:sp modelId="{5F5BF6AE-3ECA-44E6-A40F-BC3812AC08D0}">
      <dsp:nvSpPr>
        <dsp:cNvPr id="0" name=""/>
        <dsp:cNvSpPr/>
      </dsp:nvSpPr>
      <dsp:spPr>
        <a:xfrm rot="5400000">
          <a:off x="4326207" y="-58579"/>
          <a:ext cx="1160309" cy="4617752"/>
        </a:xfrm>
        <a:prstGeom prst="round2SameRect">
          <a:avLst/>
        </a:prstGeom>
        <a:solidFill>
          <a:schemeClr val="accent1">
            <a:alpha val="90000"/>
            <a:tint val="40000"/>
            <a:hueOff val="0"/>
            <a:satOff val="0"/>
            <a:lumOff val="0"/>
            <a:alphaOff val="0"/>
          </a:schemeClr>
        </a:solidFill>
        <a:ln w="11430" cap="flat" cmpd="sng" algn="ctr">
          <a:solidFill>
            <a:schemeClr val="accent1">
              <a:alpha val="90000"/>
              <a:tint val="40000"/>
              <a:hueOff val="0"/>
              <a:satOff val="0"/>
              <a:lumOff val="0"/>
              <a:alphaOff val="0"/>
            </a:schemeClr>
          </a:solidFill>
          <a:prstDash val="solid"/>
        </a:ln>
        <a:effectLst>
          <a:outerShdw blurRad="39000" dist="25400" dir="5400000" rotWithShape="0">
            <a:schemeClr val="accent1">
              <a:alpha val="90000"/>
              <a:tint val="40000"/>
              <a:hueOff val="0"/>
              <a:satOff val="0"/>
              <a:lumOff val="0"/>
              <a:alphaOff val="0"/>
              <a:shade val="33000"/>
              <a:alpha val="83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Task Parallel Library (TPL)</a:t>
          </a:r>
          <a:endParaRPr lang="en-US" sz="2000" b="1" kern="1200" dirty="0"/>
        </a:p>
        <a:p>
          <a:pPr marL="228600" lvl="1" indent="-228600" algn="l" defTabSz="889000">
            <a:lnSpc>
              <a:spcPct val="90000"/>
            </a:lnSpc>
            <a:spcBef>
              <a:spcPct val="0"/>
            </a:spcBef>
            <a:spcAft>
              <a:spcPct val="15000"/>
            </a:spcAft>
            <a:buChar char="••"/>
          </a:pPr>
          <a:r>
            <a:rPr lang="en-US" sz="2000" b="1" kern="1200" dirty="0" smtClean="0"/>
            <a:t>Parallel LINQ (PLINQ)</a:t>
          </a:r>
        </a:p>
        <a:p>
          <a:pPr marL="228600" lvl="1" indent="-228600" algn="l" defTabSz="889000">
            <a:lnSpc>
              <a:spcPct val="90000"/>
            </a:lnSpc>
            <a:spcBef>
              <a:spcPct val="0"/>
            </a:spcBef>
            <a:spcAft>
              <a:spcPct val="15000"/>
            </a:spcAft>
            <a:buChar char="••"/>
          </a:pPr>
          <a:r>
            <a:rPr lang="en-US" sz="2000" b="1" kern="1200" dirty="0" smtClean="0"/>
            <a:t>Coordination Data Structures (CDS)</a:t>
          </a:r>
        </a:p>
      </dsp:txBody>
      <dsp:txXfrm rot="5400000">
        <a:off x="4326207" y="-58579"/>
        <a:ext cx="1160309" cy="4617752"/>
      </dsp:txXfrm>
    </dsp:sp>
    <dsp:sp modelId="{1762FEDD-63B6-430F-8F3E-63D1BF775991}">
      <dsp:nvSpPr>
        <dsp:cNvPr id="0" name=""/>
        <dsp:cNvSpPr/>
      </dsp:nvSpPr>
      <dsp:spPr>
        <a:xfrm>
          <a:off x="0" y="1525103"/>
          <a:ext cx="2597485" cy="1450386"/>
        </a:xfrm>
        <a:prstGeom prst="roundRect">
          <a:avLst/>
        </a:prstGeom>
        <a:gradFill rotWithShape="0">
          <a:gsLst>
            <a:gs pos="0">
              <a:schemeClr val="accent1">
                <a:shade val="80000"/>
                <a:hueOff val="394635"/>
                <a:satOff val="-33846"/>
                <a:lumOff val="19329"/>
                <a:alphaOff val="0"/>
                <a:tint val="74000"/>
              </a:schemeClr>
            </a:gs>
            <a:gs pos="49000">
              <a:schemeClr val="accent1">
                <a:shade val="80000"/>
                <a:hueOff val="394635"/>
                <a:satOff val="-33846"/>
                <a:lumOff val="19329"/>
                <a:alphaOff val="0"/>
                <a:tint val="96000"/>
                <a:shade val="84000"/>
                <a:satMod val="110000"/>
              </a:schemeClr>
            </a:gs>
            <a:gs pos="49100">
              <a:schemeClr val="accent1">
                <a:shade val="80000"/>
                <a:hueOff val="394635"/>
                <a:satOff val="-33846"/>
                <a:lumOff val="19329"/>
                <a:alphaOff val="0"/>
                <a:shade val="55000"/>
                <a:satMod val="150000"/>
              </a:schemeClr>
            </a:gs>
            <a:gs pos="92000">
              <a:schemeClr val="accent1">
                <a:shade val="80000"/>
                <a:hueOff val="394635"/>
                <a:satOff val="-33846"/>
                <a:lumOff val="19329"/>
                <a:alphaOff val="0"/>
                <a:tint val="98000"/>
                <a:shade val="90000"/>
                <a:satMod val="128000"/>
              </a:schemeClr>
            </a:gs>
            <a:gs pos="100000">
              <a:schemeClr val="accent1">
                <a:shade val="80000"/>
                <a:hueOff val="394635"/>
                <a:satOff val="-33846"/>
                <a:lumOff val="19329"/>
                <a:alphaOff val="0"/>
                <a:tint val="90000"/>
                <a:shade val="97000"/>
                <a:satMod val="128000"/>
              </a:schemeClr>
            </a:gs>
          </a:gsLst>
          <a:lin ang="5400000" scaled="1"/>
        </a:gradFill>
        <a:ln>
          <a:noFill/>
        </a:ln>
        <a:effectLst>
          <a:outerShdw blurRad="39000" dist="25400" dir="5400000" rotWithShape="0">
            <a:schemeClr val="accent1">
              <a:shade val="80000"/>
              <a:hueOff val="394635"/>
              <a:satOff val="-33846"/>
              <a:lumOff val="19329"/>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Parallel Extensions</a:t>
          </a:r>
          <a:endParaRPr lang="en-US" sz="2800" b="1" kern="1200" dirty="0"/>
        </a:p>
      </dsp:txBody>
      <dsp:txXfrm>
        <a:off x="0" y="1525103"/>
        <a:ext cx="2597485" cy="1450386"/>
      </dsp:txXfrm>
    </dsp:sp>
    <dsp:sp modelId="{CEF8A28C-5717-4CF9-BE31-18DF814B1040}">
      <dsp:nvSpPr>
        <dsp:cNvPr id="0" name=""/>
        <dsp:cNvSpPr/>
      </dsp:nvSpPr>
      <dsp:spPr>
        <a:xfrm rot="5400000">
          <a:off x="4326207" y="1464326"/>
          <a:ext cx="1160309" cy="4617752"/>
        </a:xfrm>
        <a:prstGeom prst="round2SameRect">
          <a:avLst/>
        </a:prstGeom>
        <a:solidFill>
          <a:schemeClr val="accent1">
            <a:alpha val="90000"/>
            <a:tint val="40000"/>
            <a:hueOff val="0"/>
            <a:satOff val="0"/>
            <a:lumOff val="0"/>
            <a:alphaOff val="0"/>
          </a:schemeClr>
        </a:solidFill>
        <a:ln w="11430" cap="flat" cmpd="sng" algn="ctr">
          <a:solidFill>
            <a:schemeClr val="accent1">
              <a:alpha val="90000"/>
              <a:tint val="40000"/>
              <a:hueOff val="0"/>
              <a:satOff val="0"/>
              <a:lumOff val="0"/>
              <a:alphaOff val="0"/>
            </a:schemeClr>
          </a:solidFill>
          <a:prstDash val="solid"/>
        </a:ln>
        <a:effectLst>
          <a:outerShdw blurRad="39000" dist="25400" dir="5400000" rotWithShape="0">
            <a:schemeClr val="accent1">
              <a:alpha val="90000"/>
              <a:tint val="40000"/>
              <a:hueOff val="0"/>
              <a:satOff val="0"/>
              <a:lumOff val="0"/>
              <a:alphaOff val="0"/>
              <a:shade val="33000"/>
              <a:alpha val="83000"/>
            </a:scheme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1" kern="1200" baseline="0" dirty="0" err="1" smtClean="0"/>
            <a:t>CancellationToken</a:t>
          </a:r>
          <a:endParaRPr lang="en-US" sz="2000" b="1" kern="1200" dirty="0"/>
        </a:p>
        <a:p>
          <a:pPr marL="228600" lvl="1" indent="-228600" algn="l" defTabSz="889000">
            <a:lnSpc>
              <a:spcPct val="90000"/>
            </a:lnSpc>
            <a:spcBef>
              <a:spcPct val="0"/>
            </a:spcBef>
            <a:spcAft>
              <a:spcPct val="15000"/>
            </a:spcAft>
            <a:buChar char="••"/>
          </a:pPr>
          <a:r>
            <a:rPr lang="en-US" sz="2000" b="1" kern="1200" baseline="0" dirty="0" err="1" smtClean="0"/>
            <a:t>CancellationTokenSource</a:t>
          </a:r>
          <a:endParaRPr lang="en-US" sz="2000" b="1" kern="1200" dirty="0"/>
        </a:p>
      </dsp:txBody>
      <dsp:txXfrm rot="5400000">
        <a:off x="4326207" y="1464326"/>
        <a:ext cx="1160309" cy="4617752"/>
      </dsp:txXfrm>
    </dsp:sp>
    <dsp:sp modelId="{58356363-FBEC-440D-BD78-76FE03C1E887}">
      <dsp:nvSpPr>
        <dsp:cNvPr id="0" name=""/>
        <dsp:cNvSpPr/>
      </dsp:nvSpPr>
      <dsp:spPr>
        <a:xfrm>
          <a:off x="0" y="3048009"/>
          <a:ext cx="2597485" cy="1450386"/>
        </a:xfrm>
        <a:prstGeom prst="roundRect">
          <a:avLst/>
        </a:prstGeom>
        <a:gradFill rotWithShape="0">
          <a:gsLst>
            <a:gs pos="0">
              <a:schemeClr val="accent1">
                <a:shade val="80000"/>
                <a:hueOff val="789270"/>
                <a:satOff val="-67692"/>
                <a:lumOff val="38657"/>
                <a:alphaOff val="0"/>
                <a:tint val="74000"/>
              </a:schemeClr>
            </a:gs>
            <a:gs pos="49000">
              <a:schemeClr val="accent1">
                <a:shade val="80000"/>
                <a:hueOff val="789270"/>
                <a:satOff val="-67692"/>
                <a:lumOff val="38657"/>
                <a:alphaOff val="0"/>
                <a:tint val="96000"/>
                <a:shade val="84000"/>
                <a:satMod val="110000"/>
              </a:schemeClr>
            </a:gs>
            <a:gs pos="49100">
              <a:schemeClr val="accent1">
                <a:shade val="80000"/>
                <a:hueOff val="789270"/>
                <a:satOff val="-67692"/>
                <a:lumOff val="38657"/>
                <a:alphaOff val="0"/>
                <a:shade val="55000"/>
                <a:satMod val="150000"/>
              </a:schemeClr>
            </a:gs>
            <a:gs pos="92000">
              <a:schemeClr val="accent1">
                <a:shade val="80000"/>
                <a:hueOff val="789270"/>
                <a:satOff val="-67692"/>
                <a:lumOff val="38657"/>
                <a:alphaOff val="0"/>
                <a:tint val="98000"/>
                <a:shade val="90000"/>
                <a:satMod val="128000"/>
              </a:schemeClr>
            </a:gs>
            <a:gs pos="100000">
              <a:schemeClr val="accent1">
                <a:shade val="80000"/>
                <a:hueOff val="789270"/>
                <a:satOff val="-67692"/>
                <a:lumOff val="38657"/>
                <a:alphaOff val="0"/>
                <a:tint val="90000"/>
                <a:shade val="97000"/>
                <a:satMod val="128000"/>
              </a:schemeClr>
            </a:gs>
          </a:gsLst>
          <a:lin ang="5400000" scaled="1"/>
        </a:gradFill>
        <a:ln>
          <a:noFill/>
        </a:ln>
        <a:effectLst>
          <a:outerShdw blurRad="39000" dist="25400" dir="5400000" rotWithShape="0">
            <a:schemeClr val="accent1">
              <a:shade val="80000"/>
              <a:hueOff val="789270"/>
              <a:satOff val="-67692"/>
              <a:lumOff val="38657"/>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Unified Cancellation Model</a:t>
          </a:r>
          <a:endParaRPr lang="en-US" sz="2800" b="1" kern="1200" dirty="0"/>
        </a:p>
      </dsp:txBody>
      <dsp:txXfrm>
        <a:off x="0" y="3048009"/>
        <a:ext cx="2597485" cy="145038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2A38EE-C169-4797-B238-43DC93038A3F}">
      <dsp:nvSpPr>
        <dsp:cNvPr id="0" name=""/>
        <dsp:cNvSpPr/>
      </dsp:nvSpPr>
      <dsp:spPr>
        <a:xfrm>
          <a:off x="5407" y="922931"/>
          <a:ext cx="2335670" cy="1743528"/>
        </a:xfrm>
        <a:prstGeom prst="round2SameRect">
          <a:avLst>
            <a:gd name="adj1" fmla="val 8000"/>
            <a:gd name="adj2" fmla="val 0"/>
          </a:avLst>
        </a:prstGeom>
        <a:solidFill>
          <a:schemeClr val="lt1">
            <a:alpha val="90000"/>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rtl="0">
            <a:lnSpc>
              <a:spcPct val="90000"/>
            </a:lnSpc>
            <a:spcBef>
              <a:spcPct val="0"/>
            </a:spcBef>
            <a:spcAft>
              <a:spcPct val="15000"/>
            </a:spcAft>
            <a:buChar char="••"/>
          </a:pPr>
          <a:r>
            <a:rPr lang="zh-CN" altLang="en-US" sz="1300" kern="1200" dirty="0" smtClean="0"/>
            <a:t>模型类是负责保持状态的应用组件。</a:t>
          </a:r>
          <a:endParaRPr lang="zh-CN" sz="1300" kern="1200" dirty="0"/>
        </a:p>
      </dsp:txBody>
      <dsp:txXfrm>
        <a:off x="5407" y="922931"/>
        <a:ext cx="2335670" cy="1743528"/>
      </dsp:txXfrm>
    </dsp:sp>
    <dsp:sp modelId="{10012495-ADDC-4286-AE2B-B6DBE2D69B9B}">
      <dsp:nvSpPr>
        <dsp:cNvPr id="0" name=""/>
        <dsp:cNvSpPr/>
      </dsp:nvSpPr>
      <dsp:spPr>
        <a:xfrm>
          <a:off x="5407" y="2666460"/>
          <a:ext cx="2335670" cy="749717"/>
        </a:xfrm>
        <a:prstGeom prst="rect">
          <a:avLst/>
        </a:prstGeom>
        <a:solidFill>
          <a:schemeClr val="accent2">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lvl="0" algn="l" defTabSz="1244600" rtl="0">
            <a:lnSpc>
              <a:spcPct val="90000"/>
            </a:lnSpc>
            <a:spcBef>
              <a:spcPct val="0"/>
            </a:spcBef>
            <a:spcAft>
              <a:spcPct val="35000"/>
            </a:spcAft>
          </a:pPr>
          <a:r>
            <a:rPr lang="en-US" sz="2800" b="1" kern="1200" dirty="0" smtClean="0"/>
            <a:t>Model</a:t>
          </a:r>
          <a:endParaRPr lang="zh-CN" sz="2800" kern="1200" dirty="0"/>
        </a:p>
      </dsp:txBody>
      <dsp:txXfrm>
        <a:off x="5407" y="2666460"/>
        <a:ext cx="1644838" cy="749717"/>
      </dsp:txXfrm>
    </dsp:sp>
    <dsp:sp modelId="{3182B3F8-1BB1-42C2-8B41-9203B171F414}">
      <dsp:nvSpPr>
        <dsp:cNvPr id="0" name=""/>
        <dsp:cNvSpPr/>
      </dsp:nvSpPr>
      <dsp:spPr>
        <a:xfrm>
          <a:off x="1716318" y="2785546"/>
          <a:ext cx="817484" cy="817484"/>
        </a:xfrm>
        <a:prstGeom prst="ellipse">
          <a:avLst/>
        </a:prstGeom>
        <a:solidFill>
          <a:schemeClr val="accent2">
            <a:tint val="40000"/>
            <a:alpha val="90000"/>
            <a:hueOff val="0"/>
            <a:satOff val="0"/>
            <a:lumOff val="0"/>
            <a:alphaOff val="0"/>
          </a:schemeClr>
        </a:solidFill>
        <a:ln w="400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BD6043-35D0-4E77-8180-BFD810991F3B}">
      <dsp:nvSpPr>
        <dsp:cNvPr id="0" name=""/>
        <dsp:cNvSpPr/>
      </dsp:nvSpPr>
      <dsp:spPr>
        <a:xfrm>
          <a:off x="2736330" y="922931"/>
          <a:ext cx="2335670" cy="1743528"/>
        </a:xfrm>
        <a:prstGeom prst="round2SameRect">
          <a:avLst>
            <a:gd name="adj1" fmla="val 8000"/>
            <a:gd name="adj2" fmla="val 0"/>
          </a:avLst>
        </a:prstGeom>
        <a:solidFill>
          <a:schemeClr val="lt1">
            <a:alpha val="90000"/>
            <a:hueOff val="0"/>
            <a:satOff val="0"/>
            <a:lumOff val="0"/>
            <a:alphaOff val="0"/>
          </a:schemeClr>
        </a:solidFill>
        <a:ln w="40000" cap="flat" cmpd="sng" algn="ctr">
          <a:solidFill>
            <a:schemeClr val="accent2">
              <a:hueOff val="-1672609"/>
              <a:satOff val="21622"/>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rtl="0">
            <a:lnSpc>
              <a:spcPct val="90000"/>
            </a:lnSpc>
            <a:spcBef>
              <a:spcPct val="0"/>
            </a:spcBef>
            <a:spcAft>
              <a:spcPct val="15000"/>
            </a:spcAft>
            <a:buChar char="••"/>
          </a:pPr>
          <a:r>
            <a:rPr lang="zh-CN" altLang="en-US" sz="1300" b="0" kern="1200" dirty="0" smtClean="0"/>
            <a:t>通过特定的可视化方式展示数据模型并且负责与用户进行交互。</a:t>
          </a:r>
          <a:endParaRPr lang="zh-CN" sz="1300" b="0" kern="1200" dirty="0"/>
        </a:p>
      </dsp:txBody>
      <dsp:txXfrm>
        <a:off x="2736330" y="922931"/>
        <a:ext cx="2335670" cy="1743528"/>
      </dsp:txXfrm>
    </dsp:sp>
    <dsp:sp modelId="{4D1037D1-0641-4AEB-9DC9-8D7523D41957}">
      <dsp:nvSpPr>
        <dsp:cNvPr id="0" name=""/>
        <dsp:cNvSpPr/>
      </dsp:nvSpPr>
      <dsp:spPr>
        <a:xfrm>
          <a:off x="2736330" y="2666460"/>
          <a:ext cx="2335670" cy="749717"/>
        </a:xfrm>
        <a:prstGeom prst="rect">
          <a:avLst/>
        </a:prstGeom>
        <a:solidFill>
          <a:schemeClr val="accent2">
            <a:hueOff val="-1672609"/>
            <a:satOff val="21622"/>
            <a:lumOff val="0"/>
            <a:alphaOff val="0"/>
          </a:schemeClr>
        </a:solidFill>
        <a:ln w="40000" cap="flat" cmpd="sng" algn="ctr">
          <a:solidFill>
            <a:schemeClr val="accent2">
              <a:hueOff val="-1672609"/>
              <a:satOff val="21622"/>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lvl="0" algn="l" defTabSz="1244600" rtl="0">
            <a:lnSpc>
              <a:spcPct val="90000"/>
            </a:lnSpc>
            <a:spcBef>
              <a:spcPct val="0"/>
            </a:spcBef>
            <a:spcAft>
              <a:spcPct val="35000"/>
            </a:spcAft>
          </a:pPr>
          <a:r>
            <a:rPr lang="en-US" sz="2800" b="1" kern="1200" dirty="0" smtClean="0"/>
            <a:t>View</a:t>
          </a:r>
          <a:endParaRPr lang="zh-CN" sz="2800" kern="1200" dirty="0"/>
        </a:p>
      </dsp:txBody>
      <dsp:txXfrm>
        <a:off x="2736330" y="2666460"/>
        <a:ext cx="1644838" cy="749717"/>
      </dsp:txXfrm>
    </dsp:sp>
    <dsp:sp modelId="{4C1E28D2-00FE-4467-827F-6BD719F3582A}">
      <dsp:nvSpPr>
        <dsp:cNvPr id="0" name=""/>
        <dsp:cNvSpPr/>
      </dsp:nvSpPr>
      <dsp:spPr>
        <a:xfrm>
          <a:off x="4447241" y="2785546"/>
          <a:ext cx="817484" cy="817484"/>
        </a:xfrm>
        <a:prstGeom prst="ellipse">
          <a:avLst/>
        </a:prstGeom>
        <a:solidFill>
          <a:schemeClr val="accent2">
            <a:tint val="40000"/>
            <a:alpha val="90000"/>
            <a:hueOff val="-2408298"/>
            <a:satOff val="16369"/>
            <a:lumOff val="1332"/>
            <a:alphaOff val="0"/>
          </a:schemeClr>
        </a:solidFill>
        <a:ln w="40000" cap="flat" cmpd="sng" algn="ctr">
          <a:solidFill>
            <a:schemeClr val="accent2">
              <a:tint val="40000"/>
              <a:alpha val="90000"/>
              <a:hueOff val="-2408298"/>
              <a:satOff val="16369"/>
              <a:lumOff val="1332"/>
              <a:alphaOff val="0"/>
            </a:schemeClr>
          </a:solidFill>
          <a:prstDash val="solid"/>
        </a:ln>
        <a:effectLst/>
      </dsp:spPr>
      <dsp:style>
        <a:lnRef idx="2">
          <a:scrgbClr r="0" g="0" b="0"/>
        </a:lnRef>
        <a:fillRef idx="1">
          <a:scrgbClr r="0" g="0" b="0"/>
        </a:fillRef>
        <a:effectRef idx="0">
          <a:scrgbClr r="0" g="0" b="0"/>
        </a:effectRef>
        <a:fontRef idx="minor"/>
      </dsp:style>
    </dsp:sp>
    <dsp:sp modelId="{EE432230-9C9E-4617-9EEA-ED936586D61E}">
      <dsp:nvSpPr>
        <dsp:cNvPr id="0" name=""/>
        <dsp:cNvSpPr/>
      </dsp:nvSpPr>
      <dsp:spPr>
        <a:xfrm>
          <a:off x="5467252" y="922931"/>
          <a:ext cx="2335670" cy="1743528"/>
        </a:xfrm>
        <a:prstGeom prst="round2SameRect">
          <a:avLst>
            <a:gd name="adj1" fmla="val 8000"/>
            <a:gd name="adj2" fmla="val 0"/>
          </a:avLst>
        </a:prstGeom>
        <a:solidFill>
          <a:schemeClr val="lt1">
            <a:alpha val="90000"/>
            <a:hueOff val="0"/>
            <a:satOff val="0"/>
            <a:lumOff val="0"/>
            <a:alphaOff val="0"/>
          </a:schemeClr>
        </a:solidFill>
        <a:ln w="40000" cap="flat" cmpd="sng" algn="ctr">
          <a:solidFill>
            <a:schemeClr val="accent2">
              <a:hueOff val="-3345218"/>
              <a:satOff val="43245"/>
              <a:lumOff val="-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rtl="0">
            <a:lnSpc>
              <a:spcPct val="90000"/>
            </a:lnSpc>
            <a:spcBef>
              <a:spcPct val="0"/>
            </a:spcBef>
            <a:spcAft>
              <a:spcPct val="15000"/>
            </a:spcAft>
            <a:buChar char="••"/>
          </a:pPr>
          <a:r>
            <a:rPr lang="zh-CN" altLang="en-US" sz="1300" kern="1200" dirty="0" smtClean="0"/>
            <a:t>控制器类负责处理到来的请求，处理用户输入和交互，并且基于这些输入和交互执行适当的应用逻辑（获取和更新储存在数据库中的模型数据等等）。</a:t>
          </a:r>
          <a:endParaRPr lang="zh-CN" sz="1300" kern="1200" dirty="0"/>
        </a:p>
      </dsp:txBody>
      <dsp:txXfrm>
        <a:off x="5467252" y="922931"/>
        <a:ext cx="2335670" cy="1743528"/>
      </dsp:txXfrm>
    </dsp:sp>
    <dsp:sp modelId="{AA90EC67-53A6-49C8-9218-33B0F7CE12B6}">
      <dsp:nvSpPr>
        <dsp:cNvPr id="0" name=""/>
        <dsp:cNvSpPr/>
      </dsp:nvSpPr>
      <dsp:spPr>
        <a:xfrm>
          <a:off x="5467252" y="2666460"/>
          <a:ext cx="2335670" cy="749717"/>
        </a:xfrm>
        <a:prstGeom prst="rect">
          <a:avLst/>
        </a:prstGeom>
        <a:solidFill>
          <a:schemeClr val="accent2">
            <a:hueOff val="-3345218"/>
            <a:satOff val="43245"/>
            <a:lumOff val="-1"/>
            <a:alphaOff val="0"/>
          </a:schemeClr>
        </a:solidFill>
        <a:ln w="40000" cap="flat" cmpd="sng" algn="ctr">
          <a:solidFill>
            <a:schemeClr val="accent2">
              <a:hueOff val="-3345218"/>
              <a:satOff val="43245"/>
              <a:lumOff val="-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lvl="0" algn="l" defTabSz="1244600" rtl="0">
            <a:lnSpc>
              <a:spcPct val="90000"/>
            </a:lnSpc>
            <a:spcBef>
              <a:spcPct val="0"/>
            </a:spcBef>
            <a:spcAft>
              <a:spcPct val="35000"/>
            </a:spcAft>
          </a:pPr>
          <a:r>
            <a:rPr lang="en-US" sz="2800" b="1" kern="1200" dirty="0" smtClean="0"/>
            <a:t>Controller</a:t>
          </a:r>
          <a:endParaRPr lang="zh-CN" sz="2800" kern="1200" dirty="0"/>
        </a:p>
      </dsp:txBody>
      <dsp:txXfrm>
        <a:off x="5467252" y="2666460"/>
        <a:ext cx="1644838" cy="749717"/>
      </dsp:txXfrm>
    </dsp:sp>
    <dsp:sp modelId="{20277FC4-B6B6-4C64-A6F2-95E1FAF5462C}">
      <dsp:nvSpPr>
        <dsp:cNvPr id="0" name=""/>
        <dsp:cNvSpPr/>
      </dsp:nvSpPr>
      <dsp:spPr>
        <a:xfrm>
          <a:off x="7178163" y="2785546"/>
          <a:ext cx="817484" cy="817484"/>
        </a:xfrm>
        <a:prstGeom prst="ellipse">
          <a:avLst/>
        </a:prstGeom>
        <a:solidFill>
          <a:schemeClr val="accent2">
            <a:tint val="40000"/>
            <a:alpha val="90000"/>
            <a:hueOff val="-4816596"/>
            <a:satOff val="32739"/>
            <a:lumOff val="2664"/>
            <a:alphaOff val="0"/>
          </a:schemeClr>
        </a:solidFill>
        <a:ln w="40000" cap="flat" cmpd="sng" algn="ctr">
          <a:solidFill>
            <a:schemeClr val="accent2">
              <a:tint val="40000"/>
              <a:alpha val="90000"/>
              <a:hueOff val="-4816596"/>
              <a:satOff val="32739"/>
              <a:lumOff val="266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FB8504-2EB5-4A31-942A-BC8F1204C58F}"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EBFB8504-2EB5-4A31-942A-BC8F1204C58F}"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C837248A-CD45-4BB9-81F4-DDD45E4318F2}" type="slidenum">
              <a:rPr lang="en-US" smtClean="0"/>
              <a:pPr/>
              <a:t>19</a:t>
            </a:fld>
            <a:endParaRPr lang="en-US" smtClean="0"/>
          </a:p>
        </p:txBody>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a:endParaRPr lang="en-US" dirty="0" smtClean="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D35F536A-9B67-4A7C-9A15-6D54EA55F383}"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a:endParaRPr lang="en-US" dirty="0" smtClean="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35F536A-9B67-4A7C-9A15-6D54EA55F383}"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a:endParaRPr lang="en-US" dirty="0" smtClean="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FB8504-2EB5-4A31-942A-BC8F1204C58F}"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705" fontAlgn="base">
              <a:spcBef>
                <a:spcPct val="0"/>
              </a:spcBef>
              <a:spcAft>
                <a:spcPct val="0"/>
              </a:spcAft>
              <a:defRPr/>
            </a:pPr>
            <a:fld id="{900DA239-50B2-4766-8975-F71EEC30C40B}" type="slidenum">
              <a:rPr lang="en-US"/>
              <a:pPr defTabSz="912705" fontAlgn="base">
                <a:spcBef>
                  <a:spcPct val="0"/>
                </a:spcBef>
                <a:spcAft>
                  <a:spcPct val="0"/>
                </a:spcAft>
                <a:defRPr/>
              </a:pPr>
              <a:t>30</a:t>
            </a:fld>
            <a:endParaRPr lang="en-US" dirty="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endParaRPr lang="en-US" dirty="0" smtClean="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705" fontAlgn="base">
              <a:spcBef>
                <a:spcPct val="0"/>
              </a:spcBef>
              <a:spcAft>
                <a:spcPct val="0"/>
              </a:spcAft>
            </a:pPr>
            <a:r>
              <a:rPr lang="en-US" dirty="0" smtClean="0">
                <a:latin typeface="Segoe"/>
              </a:rPr>
              <a:t>© 2008 Microsoft Corporation. All rights reserved. Microsoft, Windows, Windows Vista and other product names are or may be registered trademarks and/or trademarks in the U.S. and/or other countries.</a:t>
            </a:r>
          </a:p>
          <a:p>
            <a:pPr defTabSz="912705" fontAlgn="base">
              <a:spcBef>
                <a:spcPct val="0"/>
              </a:spcBef>
              <a:spcAft>
                <a:spcPct val="0"/>
              </a:spcAft>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705" fontAlgn="base">
              <a:spcBef>
                <a:spcPct val="0"/>
              </a:spcBef>
              <a:spcAft>
                <a:spcPct val="0"/>
              </a:spcAft>
              <a:defRPr/>
            </a:pPr>
            <a:fld id="{4D093EF9-4CBF-4804-9B06-C2E1D7466A5E}" type="datetime1">
              <a:rPr lang="en-US"/>
              <a:pPr defTabSz="912705" fontAlgn="base">
                <a:spcBef>
                  <a:spcPct val="0"/>
                </a:spcBef>
                <a:spcAft>
                  <a:spcPct val="0"/>
                </a:spcAft>
                <a:defRPr/>
              </a:pPr>
              <a:t>10/29/2009</a:t>
            </a:fld>
            <a:endParaRPr lang="en-US" dirty="0"/>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705" fontAlgn="base">
              <a:spcBef>
                <a:spcPct val="0"/>
              </a:spcBef>
              <a:spcAft>
                <a:spcPct val="0"/>
              </a:spcAft>
              <a:defRPr/>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a:endParaRPr lang="en-US" dirty="0" smtClean="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lIns="91419" tIns="45711" rIns="91419" bIns="45711"/>
          <a:lstStyle/>
          <a:p>
            <a:pPr algn="r" defTabSz="912813"/>
            <a:fld id="{28E07700-5AE1-46E9-B5AC-0A7374A3332A}" type="datetime8">
              <a:rPr lang="en-US" sz="1200">
                <a:latin typeface="Times New Roman" pitchFamily="18" charset="0"/>
              </a:rPr>
              <a:pPr algn="r" defTabSz="912813"/>
              <a:t>10/29/2009 10:14 AM</a:t>
            </a:fld>
            <a:endParaRPr lang="en-US" sz="1200">
              <a:latin typeface="Times New Roman" pitchFamily="18" charset="0"/>
            </a:endParaRPr>
          </a:p>
        </p:txBody>
      </p:sp>
      <p:sp>
        <p:nvSpPr>
          <p:cNvPr id="29699" name="Rectangle 6"/>
          <p:cNvSpPr txBox="1">
            <a:spLocks noGrp="1" noChangeArrowheads="1"/>
          </p:cNvSpPr>
          <p:nvPr/>
        </p:nvSpPr>
        <p:spPr bwMode="auto">
          <a:xfrm>
            <a:off x="0" y="8793163"/>
            <a:ext cx="5667375" cy="349250"/>
          </a:xfrm>
          <a:prstGeom prst="rect">
            <a:avLst/>
          </a:prstGeom>
          <a:noFill/>
          <a:ln w="9525">
            <a:noFill/>
            <a:miter lim="800000"/>
            <a:headEnd/>
            <a:tailEnd/>
          </a:ln>
        </p:spPr>
        <p:txBody>
          <a:bodyPr lIns="91419" tIns="45711" rIns="91419" bIns="45711" anchor="b"/>
          <a:lstStyle/>
          <a:p>
            <a:pPr defTabSz="912813"/>
            <a:r>
              <a:rPr lang="en-US" sz="800">
                <a:latin typeface="Calibri" pitchFamily="34" charset="0"/>
              </a:rPr>
              <a:t>©2004 Microsoft Corporation. All rights reserved.</a:t>
            </a:r>
          </a:p>
          <a:p>
            <a:pPr defTabSz="912813" eaLnBrk="0" hangingPunct="0"/>
            <a:r>
              <a:rPr lang="en-US" sz="800">
                <a:latin typeface="Calibri" pitchFamily="34" charset="0"/>
              </a:rPr>
              <a:t>This presentation is for informational purposes only. Microsoft makes no warranties, express or implied, in this summary.</a:t>
            </a:r>
          </a:p>
        </p:txBody>
      </p:sp>
      <p:sp>
        <p:nvSpPr>
          <p:cNvPr id="29700" name="Rectangle 7"/>
          <p:cNvSpPr txBox="1">
            <a:spLocks noGrp="1" noChangeArrowheads="1"/>
          </p:cNvSpPr>
          <p:nvPr/>
        </p:nvSpPr>
        <p:spPr bwMode="auto">
          <a:xfrm>
            <a:off x="5583238" y="8685213"/>
            <a:ext cx="1273175" cy="457200"/>
          </a:xfrm>
          <a:prstGeom prst="rect">
            <a:avLst/>
          </a:prstGeom>
          <a:noFill/>
          <a:ln w="9525">
            <a:noFill/>
            <a:miter lim="800000"/>
            <a:headEnd/>
            <a:tailEnd/>
          </a:ln>
        </p:spPr>
        <p:txBody>
          <a:bodyPr lIns="91419" tIns="45711" rIns="91419" bIns="45711" anchor="b"/>
          <a:lstStyle/>
          <a:p>
            <a:pPr algn="r" defTabSz="912813"/>
            <a:fld id="{FD89EED9-39E5-401B-AE8B-568B7F69DE90}" type="slidenum">
              <a:rPr lang="en-US" sz="1200">
                <a:latin typeface="Times New Roman" pitchFamily="18" charset="0"/>
              </a:rPr>
              <a:pPr algn="r" defTabSz="912813"/>
              <a:t>43</a:t>
            </a:fld>
            <a:endParaRPr lang="en-US" sz="1200">
              <a:latin typeface="Times New Roman" pitchFamily="18" charset="0"/>
            </a:endParaRPr>
          </a:p>
        </p:txBody>
      </p:sp>
      <p:sp>
        <p:nvSpPr>
          <p:cNvPr id="29701" name="Rectangle 2"/>
          <p:cNvSpPr>
            <a:spLocks noGrp="1" noRot="1" noChangeAspect="1" noChangeArrowheads="1" noTextEdit="1"/>
          </p:cNvSpPr>
          <p:nvPr>
            <p:ph type="sldImg"/>
          </p:nvPr>
        </p:nvSpPr>
        <p:spPr>
          <a:ln/>
        </p:spPr>
      </p:sp>
      <p:sp>
        <p:nvSpPr>
          <p:cNvPr id="29702" name="Rectangle 3"/>
          <p:cNvSpPr>
            <a:spLocks noGrp="1" noChangeArrowheads="1"/>
          </p:cNvSpPr>
          <p:nvPr>
            <p:ph type="body" idx="1"/>
          </p:nvPr>
        </p:nvSpPr>
        <p:spPr>
          <a:xfrm>
            <a:off x="685800" y="4343400"/>
            <a:ext cx="5486400" cy="4789488"/>
          </a:xfrm>
          <a:noFill/>
          <a:ln/>
        </p:spPr>
        <p:txBody>
          <a:bodyPr lIns="91419" tIns="45711" rIns="91419" bIns="45711"/>
          <a:lstStyle/>
          <a:p>
            <a:pPr eaLnBrk="1" hangingPunct="1">
              <a:spcBef>
                <a:spcPct val="0"/>
              </a:spcBef>
            </a:pPr>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lnSpc>
                <a:spcPct val="80000"/>
              </a:lnSpc>
            </a:pPr>
            <a:endParaRPr lang="en-US" dirty="0" smtClean="0"/>
          </a:p>
        </p:txBody>
      </p:sp>
      <p:sp>
        <p:nvSpPr>
          <p:cNvPr id="30724" name="Slide Number Placeholder 3"/>
          <p:cNvSpPr>
            <a:spLocks noGrp="1"/>
          </p:cNvSpPr>
          <p:nvPr>
            <p:ph type="sldNum" sz="quarter" idx="5"/>
          </p:nvPr>
        </p:nvSpPr>
        <p:spPr>
          <a:noFill/>
        </p:spPr>
        <p:txBody>
          <a:bodyPr/>
          <a:lstStyle/>
          <a:p>
            <a:fld id="{C0DAEBBB-DB2F-4DBD-A3A8-9132D55FCDBD}" type="slidenum">
              <a:rPr lang="en-US"/>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lnSpc>
                <a:spcPct val="80000"/>
              </a:lnSpc>
            </a:pPr>
            <a:endParaRPr lang="en-US" dirty="0" smtClean="0"/>
          </a:p>
        </p:txBody>
      </p:sp>
      <p:sp>
        <p:nvSpPr>
          <p:cNvPr id="31748" name="Slide Number Placeholder 3"/>
          <p:cNvSpPr>
            <a:spLocks noGrp="1"/>
          </p:cNvSpPr>
          <p:nvPr>
            <p:ph type="sldNum" sz="quarter" idx="5"/>
          </p:nvPr>
        </p:nvSpPr>
        <p:spPr>
          <a:noFill/>
        </p:spPr>
        <p:txBody>
          <a:bodyPr/>
          <a:lstStyle/>
          <a:p>
            <a:fld id="{8D83FAC8-34B6-4BAB-A2EB-E1C6DBD8D492}" type="slidenum">
              <a:rPr lang="en-US"/>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lnSpc>
                <a:spcPct val="80000"/>
              </a:lnSpc>
            </a:pPr>
            <a:endParaRPr lang="en-US" dirty="0" smtClean="0"/>
          </a:p>
        </p:txBody>
      </p:sp>
      <p:sp>
        <p:nvSpPr>
          <p:cNvPr id="32772" name="Slide Number Placeholder 3"/>
          <p:cNvSpPr>
            <a:spLocks noGrp="1"/>
          </p:cNvSpPr>
          <p:nvPr>
            <p:ph type="sldNum" sz="quarter" idx="5"/>
          </p:nvPr>
        </p:nvSpPr>
        <p:spPr>
          <a:noFill/>
        </p:spPr>
        <p:txBody>
          <a:bodyPr/>
          <a:lstStyle/>
          <a:p>
            <a:fld id="{02F1B09E-564E-4F30-9CB3-D02E49DD36D8}" type="slidenum">
              <a:rPr lang="en-US"/>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lnSpc>
                <a:spcPct val="80000"/>
              </a:lnSpc>
            </a:pPr>
            <a:endParaRPr lang="en-US" dirty="0" smtClean="0"/>
          </a:p>
        </p:txBody>
      </p:sp>
      <p:sp>
        <p:nvSpPr>
          <p:cNvPr id="33796" name="Slide Number Placeholder 3"/>
          <p:cNvSpPr>
            <a:spLocks noGrp="1"/>
          </p:cNvSpPr>
          <p:nvPr>
            <p:ph type="sldNum" sz="quarter" idx="5"/>
          </p:nvPr>
        </p:nvSpPr>
        <p:spPr>
          <a:noFill/>
        </p:spPr>
        <p:txBody>
          <a:bodyPr/>
          <a:lstStyle/>
          <a:p>
            <a:fld id="{78067B55-0C19-4A2E-99AD-2E1619868807}" type="slidenum">
              <a:rPr lang="en-US"/>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5938" y="449263"/>
            <a:ext cx="2809875" cy="2108200"/>
          </a:xfrm>
        </p:spPr>
      </p:sp>
      <p:sp>
        <p:nvSpPr>
          <p:cNvPr id="3" name="Notes Placeholder 2"/>
          <p:cNvSpPr>
            <a:spLocks noGrp="1"/>
          </p:cNvSpPr>
          <p:nvPr>
            <p:ph type="body" idx="1"/>
          </p:nvPr>
        </p:nvSpPr>
        <p:spPr>
          <a:xfrm>
            <a:off x="685800" y="2773180"/>
            <a:ext cx="5486400" cy="5685020"/>
          </a:xfrm>
        </p:spPr>
        <p:txBody>
          <a:bodyPr>
            <a:normAutofit fontScale="92500"/>
          </a:bodyPr>
          <a:lstStyle/>
          <a:p>
            <a:pPr>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lnSpc>
                <a:spcPct val="80000"/>
              </a:lnSpc>
            </a:pPr>
            <a:endParaRPr lang="en-US" dirty="0" smtClean="0"/>
          </a:p>
        </p:txBody>
      </p:sp>
      <p:sp>
        <p:nvSpPr>
          <p:cNvPr id="34820" name="Slide Number Placeholder 3"/>
          <p:cNvSpPr>
            <a:spLocks noGrp="1"/>
          </p:cNvSpPr>
          <p:nvPr>
            <p:ph type="sldNum" sz="quarter" idx="5"/>
          </p:nvPr>
        </p:nvSpPr>
        <p:spPr>
          <a:noFill/>
        </p:spPr>
        <p:txBody>
          <a:bodyPr/>
          <a:lstStyle/>
          <a:p>
            <a:fld id="{771F9539-85AB-40B3-B00B-8C82A8B1A91C}" type="slidenum">
              <a:rPr lang="en-US"/>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lnSpc>
                <a:spcPct val="80000"/>
              </a:lnSpc>
            </a:pPr>
            <a:endParaRPr lang="en-US" sz="400" smtClean="0">
              <a:latin typeface="Arial" pitchFamily="34" charset="0"/>
            </a:endParaRPr>
          </a:p>
        </p:txBody>
      </p:sp>
      <p:sp>
        <p:nvSpPr>
          <p:cNvPr id="35844" name="Slide Number Placeholder 3"/>
          <p:cNvSpPr>
            <a:spLocks noGrp="1"/>
          </p:cNvSpPr>
          <p:nvPr>
            <p:ph type="sldNum" sz="quarter" idx="5"/>
          </p:nvPr>
        </p:nvSpPr>
        <p:spPr>
          <a:noFill/>
        </p:spPr>
        <p:txBody>
          <a:bodyPr/>
          <a:lstStyle/>
          <a:p>
            <a:fld id="{9A6B7CD6-4D80-441A-837D-70100C761A65}" type="slidenum">
              <a:rPr lang="en-US"/>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lnSpc>
                <a:spcPct val="80000"/>
              </a:lnSpc>
            </a:pPr>
            <a:endParaRPr lang="en-US" sz="400" smtClean="0">
              <a:latin typeface="Arial" pitchFamily="34" charset="0"/>
            </a:endParaRPr>
          </a:p>
        </p:txBody>
      </p:sp>
      <p:sp>
        <p:nvSpPr>
          <p:cNvPr id="36868" name="Slide Number Placeholder 3"/>
          <p:cNvSpPr>
            <a:spLocks noGrp="1"/>
          </p:cNvSpPr>
          <p:nvPr>
            <p:ph type="sldNum" sz="quarter" idx="5"/>
          </p:nvPr>
        </p:nvSpPr>
        <p:spPr>
          <a:noFill/>
        </p:spPr>
        <p:txBody>
          <a:bodyPr/>
          <a:lstStyle/>
          <a:p>
            <a:fld id="{C982F8A8-36CA-4047-84B0-962FAA9D9DB0}" type="slidenum">
              <a:rPr lang="en-US"/>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lnSpc>
                <a:spcPct val="80000"/>
              </a:lnSpc>
            </a:pPr>
            <a:endParaRPr lang="en-US" dirty="0" smtClean="0"/>
          </a:p>
        </p:txBody>
      </p:sp>
      <p:sp>
        <p:nvSpPr>
          <p:cNvPr id="37892" name="Slide Number Placeholder 3"/>
          <p:cNvSpPr>
            <a:spLocks noGrp="1"/>
          </p:cNvSpPr>
          <p:nvPr>
            <p:ph type="sldNum" sz="quarter" idx="5"/>
          </p:nvPr>
        </p:nvSpPr>
        <p:spPr>
          <a:noFill/>
        </p:spPr>
        <p:txBody>
          <a:bodyPr/>
          <a:lstStyle/>
          <a:p>
            <a:fld id="{C2D92A65-2CBD-4F57-867C-620EDD662A07}" type="slidenum">
              <a:rPr lang="en-US"/>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54</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55</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56</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57</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58</a:t>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5162"/>
          </a:xfrm>
          <a:prstGeom prst="rect">
            <a:avLst/>
          </a:prstGeom>
        </p:spPr>
        <p:txBody>
          <a:bodyPr rtlCol="0"/>
          <a:lstStyle/>
          <a:p>
            <a:r>
              <a:rPr lang="en-US"/>
              <a:t>Click to edit Master title style</a:t>
            </a:r>
          </a:p>
        </p:txBody>
      </p:sp>
      <p:sp>
        <p:nvSpPr>
          <p:cNvPr id="3" name="Text Placeholder 2"/>
          <p:cNvSpPr>
            <a:spLocks noGrp="1"/>
          </p:cNvSpPr>
          <p:nvPr>
            <p:ph type="body" idx="1"/>
          </p:nvPr>
        </p:nvSpPr>
        <p:spPr>
          <a:xfrm>
            <a:off x="381000" y="1412875"/>
            <a:ext cx="8382000" cy="2135188"/>
          </a:xfrm>
          <a:prstGeom prst="rect">
            <a:avLst/>
          </a:prstGeo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66FDE02-D3BF-449B-9DAA-2BAFF6774A8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versational">
    <p:spTree>
      <p:nvGrpSpPr>
        <p:cNvPr id="1" name=""/>
        <p:cNvGrpSpPr/>
        <p:nvPr/>
      </p:nvGrpSpPr>
      <p:grpSpPr>
        <a:xfrm>
          <a:off x="0" y="0"/>
          <a:ext cx="0" cy="0"/>
          <a:chOff x="0" y="0"/>
          <a:chExt cx="0" cy="0"/>
        </a:xfrm>
      </p:grpSpPr>
      <p:sp>
        <p:nvSpPr>
          <p:cNvPr id="2" name="Title 1"/>
          <p:cNvSpPr>
            <a:spLocks noGrp="1"/>
          </p:cNvSpPr>
          <p:nvPr>
            <p:ph type="title"/>
          </p:nvPr>
        </p:nvSpPr>
        <p:spPr>
          <a:xfrm>
            <a:off x="457200" y="90488"/>
            <a:ext cx="8229600" cy="1143000"/>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533400" y="2362200"/>
            <a:ext cx="8153400" cy="3048000"/>
          </a:xfrm>
          <a:prstGeom prst="rect">
            <a:avLst/>
          </a:prstGeom>
        </p:spPr>
        <p:txBody>
          <a:bodyPr/>
          <a:lstStyle>
            <a:lvl1pPr>
              <a:buNone/>
              <a:defRPr/>
            </a:lvl1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 id="2147483670"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4.xml"/><Relationship Id="rId1" Type="http://schemas.openxmlformats.org/officeDocument/2006/relationships/slideLayout" Target="../slideLayouts/slideLayout21.xml"/><Relationship Id="rId5" Type="http://schemas.openxmlformats.org/officeDocument/2006/relationships/image" Target="../media/image14.wmf"/><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18.wmf"/><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0.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8" Type="http://schemas.openxmlformats.org/officeDocument/2006/relationships/hyperlink" Target="http://msdn.microsoft.com/en-us/default.aspx" TargetMode="External"/><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weblogs.asp.net/scottgu/" TargetMode="External"/><Relationship Id="rId5" Type="http://schemas.openxmlformats.org/officeDocument/2006/relationships/image" Target="../media/image40.png"/><Relationship Id="rId4" Type="http://schemas.openxmlformats.org/officeDocument/2006/relationships/hyperlink" Target="http://msdn.microsoft.com/zh-cn/default.aspx"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代码示例</a:t>
            </a:r>
            <a:r>
              <a:rPr lang="en-US" altLang="zh-CN" dirty="0" smtClean="0"/>
              <a:t>—</a:t>
            </a:r>
            <a:r>
              <a:rPr lang="zh-CN" altLang="en-US" dirty="0" smtClean="0"/>
              <a:t>顺序计算方式</a:t>
            </a:r>
            <a:endParaRPr lang="en-US" dirty="0"/>
          </a:p>
        </p:txBody>
      </p:sp>
      <p:sp>
        <p:nvSpPr>
          <p:cNvPr id="3" name="Content Placeholder 2"/>
          <p:cNvSpPr>
            <a:spLocks noGrp="1"/>
          </p:cNvSpPr>
          <p:nvPr>
            <p:ph idx="1"/>
          </p:nvPr>
        </p:nvSpPr>
        <p:spPr>
          <a:xfrm>
            <a:off x="428596" y="1428736"/>
            <a:ext cx="8229600" cy="4525963"/>
          </a:xfrm>
          <a:solidFill>
            <a:srgbClr val="E7F6FF"/>
          </a:solidFill>
        </p:spPr>
        <p:style>
          <a:lnRef idx="2">
            <a:schemeClr val="accent1"/>
          </a:lnRef>
          <a:fillRef idx="1">
            <a:schemeClr val="lt1"/>
          </a:fillRef>
          <a:effectRef idx="0">
            <a:schemeClr val="accent1"/>
          </a:effectRef>
          <a:fontRef idx="minor">
            <a:schemeClr val="dk1"/>
          </a:fontRef>
        </p:style>
        <p:txBody>
          <a:bodyPr/>
          <a:lstStyle/>
          <a:p>
            <a:pPr lvl="0" defTabSz="820583">
              <a:spcBef>
                <a:spcPts val="538"/>
              </a:spcBef>
              <a:defRPr/>
            </a:pPr>
            <a:r>
              <a:rPr lang="en-US" sz="2000" kern="1000" dirty="0" smtClean="0">
                <a:solidFill>
                  <a:srgbClr val="0000CC"/>
                </a:solidFill>
                <a:ea typeface="Constantia"/>
              </a:rPr>
              <a:t>void </a:t>
            </a:r>
            <a:r>
              <a:rPr lang="en-US" sz="2000" kern="1000" dirty="0" err="1" smtClean="0">
                <a:solidFill>
                  <a:sysClr val="windowText" lastClr="000000"/>
                </a:solidFill>
                <a:ea typeface="Constantia"/>
              </a:rPr>
              <a:t>MultiplyMatrices</a:t>
            </a:r>
            <a:r>
              <a:rPr lang="en-US" sz="2000" kern="1000" dirty="0" smtClean="0">
                <a:solidFill>
                  <a:sysClr val="windowText" lastClr="000000"/>
                </a:solidFill>
                <a:ea typeface="Constantia"/>
              </a:rPr>
              <a:t>(</a:t>
            </a:r>
            <a:r>
              <a:rPr lang="en-US" sz="2000" kern="1000" dirty="0" err="1" smtClean="0">
                <a:solidFill>
                  <a:srgbClr val="046683"/>
                </a:solidFill>
                <a:ea typeface="Constantia"/>
              </a:rPr>
              <a:t>int</a:t>
            </a:r>
            <a:r>
              <a:rPr lang="en-US" sz="2000" kern="1000" dirty="0" smtClean="0">
                <a:solidFill>
                  <a:sysClr val="windowText" lastClr="000000"/>
                </a:solidFill>
                <a:ea typeface="Constantia"/>
              </a:rPr>
              <a:t> size, </a:t>
            </a:r>
            <a:r>
              <a:rPr lang="en-US" sz="2000" kern="1000" dirty="0" smtClean="0">
                <a:solidFill>
                  <a:srgbClr val="046683"/>
                </a:solidFill>
                <a:ea typeface="Constantia"/>
              </a:rPr>
              <a:t>double</a:t>
            </a:r>
            <a:r>
              <a:rPr lang="en-US" sz="2000" kern="1000" dirty="0" smtClean="0">
                <a:solidFill>
                  <a:sysClr val="windowText" lastClr="000000"/>
                </a:solidFill>
                <a:ea typeface="Constantia"/>
              </a:rPr>
              <a:t>[,] m1, </a:t>
            </a:r>
            <a:br>
              <a:rPr lang="en-US" sz="2000" kern="1000" dirty="0" smtClean="0">
                <a:solidFill>
                  <a:sysClr val="windowText" lastClr="000000"/>
                </a:solidFill>
                <a:ea typeface="Constantia"/>
              </a:rPr>
            </a:br>
            <a:r>
              <a:rPr lang="en-US" sz="2000" kern="1000" dirty="0" smtClean="0">
                <a:solidFill>
                  <a:sysClr val="windowText" lastClr="000000"/>
                </a:solidFill>
                <a:ea typeface="Constantia"/>
              </a:rPr>
              <a:t>                      </a:t>
            </a:r>
            <a:r>
              <a:rPr lang="en-US" sz="2000" kern="1000" dirty="0" smtClean="0">
                <a:solidFill>
                  <a:srgbClr val="046683"/>
                </a:solidFill>
                <a:ea typeface="Constantia"/>
              </a:rPr>
              <a:t>double</a:t>
            </a:r>
            <a:r>
              <a:rPr lang="en-US" sz="2000" kern="1000" dirty="0" smtClean="0">
                <a:solidFill>
                  <a:sysClr val="windowText" lastClr="000000"/>
                </a:solidFill>
                <a:ea typeface="Constantia"/>
              </a:rPr>
              <a:t>[,] m2, </a:t>
            </a:r>
            <a:r>
              <a:rPr lang="en-US" sz="2000" kern="1000" dirty="0" smtClean="0">
                <a:solidFill>
                  <a:srgbClr val="046683"/>
                </a:solidFill>
                <a:ea typeface="Constantia"/>
              </a:rPr>
              <a:t>double</a:t>
            </a:r>
            <a:r>
              <a:rPr lang="en-US" sz="2000" kern="1000" dirty="0" smtClean="0">
                <a:solidFill>
                  <a:sysClr val="windowText" lastClr="000000"/>
                </a:solidFill>
                <a:ea typeface="Constantia"/>
              </a:rPr>
              <a:t>[,] result) </a:t>
            </a:r>
            <a:br>
              <a:rPr lang="en-US" sz="2000" kern="1000" dirty="0" smtClean="0">
                <a:solidFill>
                  <a:sysClr val="windowText" lastClr="000000"/>
                </a:solidFill>
                <a:ea typeface="Constantia"/>
              </a:rPr>
            </a:br>
            <a:r>
              <a:rPr lang="en-US" sz="2000" kern="1000" dirty="0" smtClean="0">
                <a:solidFill>
                  <a:sysClr val="windowText" lastClr="000000"/>
                </a:solidFill>
                <a:ea typeface="Constantia"/>
              </a:rPr>
              <a:t>{</a:t>
            </a:r>
          </a:p>
          <a:p>
            <a:pPr marL="0" lvl="0" indent="0" defTabSz="820583">
              <a:spcBef>
                <a:spcPts val="0"/>
              </a:spcBef>
              <a:buClrTx/>
              <a:buNone/>
              <a:defRPr/>
            </a:pPr>
            <a:r>
              <a:rPr lang="en-US" sz="2000" kern="1000" dirty="0" smtClean="0">
                <a:solidFill>
                  <a:sysClr val="windowText" lastClr="000000"/>
                </a:solidFill>
                <a:ea typeface="Constantia"/>
              </a:rPr>
              <a:t>    </a:t>
            </a:r>
            <a:r>
              <a:rPr lang="en-US" sz="2000" kern="1000" dirty="0" smtClean="0">
                <a:solidFill>
                  <a:srgbClr val="0000CC"/>
                </a:solidFill>
                <a:ea typeface="Constantia"/>
              </a:rPr>
              <a:t>for</a:t>
            </a:r>
            <a:r>
              <a:rPr lang="en-US" sz="2000" kern="1000" dirty="0" smtClean="0">
                <a:solidFill>
                  <a:sysClr val="windowText" lastClr="000000"/>
                </a:solidFill>
                <a:ea typeface="Constantia"/>
              </a:rPr>
              <a:t> (</a:t>
            </a:r>
            <a:r>
              <a:rPr lang="en-US" sz="2000" kern="1000" dirty="0" err="1" smtClean="0">
                <a:solidFill>
                  <a:srgbClr val="046683"/>
                </a:solidFill>
                <a:ea typeface="Constantia"/>
              </a:rPr>
              <a:t>int</a:t>
            </a:r>
            <a:r>
              <a:rPr lang="en-US" sz="2000" kern="1000" dirty="0" smtClean="0">
                <a:solidFill>
                  <a:sysClr val="windowText" lastClr="000000"/>
                </a:solidFill>
                <a:ea typeface="Constantia"/>
              </a:rPr>
              <a:t> </a:t>
            </a:r>
            <a:r>
              <a:rPr lang="en-US" sz="2000" kern="1000" dirty="0" err="1" smtClean="0">
                <a:solidFill>
                  <a:sysClr val="windowText" lastClr="000000"/>
                </a:solidFill>
                <a:ea typeface="Constantia"/>
              </a:rPr>
              <a:t>i</a:t>
            </a:r>
            <a:r>
              <a:rPr lang="en-US" sz="2000" kern="1000" dirty="0" smtClean="0">
                <a:solidFill>
                  <a:sysClr val="windowText" lastClr="000000"/>
                </a:solidFill>
                <a:ea typeface="Constantia"/>
              </a:rPr>
              <a:t> = 0; </a:t>
            </a:r>
            <a:r>
              <a:rPr lang="en-US" sz="2000" kern="1000" dirty="0" err="1" smtClean="0">
                <a:solidFill>
                  <a:sysClr val="windowText" lastClr="000000"/>
                </a:solidFill>
                <a:ea typeface="Constantia"/>
              </a:rPr>
              <a:t>i</a:t>
            </a:r>
            <a:r>
              <a:rPr lang="en-US" sz="2000" kern="1000" dirty="0" smtClean="0">
                <a:solidFill>
                  <a:sysClr val="windowText" lastClr="000000"/>
                </a:solidFill>
                <a:ea typeface="Constantia"/>
              </a:rPr>
              <a:t> &lt; size; </a:t>
            </a:r>
            <a:r>
              <a:rPr lang="en-US" sz="2000" kern="1000" dirty="0" err="1" smtClean="0">
                <a:solidFill>
                  <a:sysClr val="windowText" lastClr="000000"/>
                </a:solidFill>
                <a:ea typeface="Constantia"/>
              </a:rPr>
              <a:t>i</a:t>
            </a:r>
            <a:r>
              <a:rPr lang="en-US" sz="2000" kern="1000" dirty="0" smtClean="0">
                <a:solidFill>
                  <a:sysClr val="windowText" lastClr="000000"/>
                </a:solidFill>
                <a:ea typeface="Constantia"/>
              </a:rPr>
              <a:t>++) </a:t>
            </a:r>
            <a:br>
              <a:rPr lang="en-US" sz="2000" kern="1000" dirty="0" smtClean="0">
                <a:solidFill>
                  <a:sysClr val="windowText" lastClr="000000"/>
                </a:solidFill>
                <a:ea typeface="Constantia"/>
              </a:rPr>
            </a:br>
            <a:r>
              <a:rPr lang="en-US" sz="2000" kern="1000" dirty="0" smtClean="0">
                <a:solidFill>
                  <a:sysClr val="windowText" lastClr="000000"/>
                </a:solidFill>
                <a:ea typeface="Constantia"/>
              </a:rPr>
              <a:t>    {</a:t>
            </a:r>
          </a:p>
          <a:p>
            <a:pPr marL="0" lvl="0" indent="0" defTabSz="820583">
              <a:spcBef>
                <a:spcPts val="0"/>
              </a:spcBef>
              <a:buClrTx/>
              <a:buNone/>
              <a:defRPr/>
            </a:pPr>
            <a:r>
              <a:rPr lang="en-US" sz="2000" kern="1000" dirty="0" smtClean="0">
                <a:solidFill>
                  <a:sysClr val="windowText" lastClr="000000"/>
                </a:solidFill>
                <a:ea typeface="Constantia"/>
              </a:rPr>
              <a:t>        </a:t>
            </a:r>
            <a:r>
              <a:rPr lang="en-US" sz="2000" kern="1000" dirty="0" smtClean="0">
                <a:solidFill>
                  <a:srgbClr val="0000CC"/>
                </a:solidFill>
                <a:ea typeface="Constantia"/>
              </a:rPr>
              <a:t>for</a:t>
            </a:r>
            <a:r>
              <a:rPr lang="en-US" sz="2000" kern="1000" dirty="0" smtClean="0">
                <a:solidFill>
                  <a:sysClr val="windowText" lastClr="000000"/>
                </a:solidFill>
                <a:ea typeface="Constantia"/>
              </a:rPr>
              <a:t> (</a:t>
            </a:r>
            <a:r>
              <a:rPr lang="en-US" sz="2000" kern="1000" dirty="0" err="1" smtClean="0">
                <a:solidFill>
                  <a:srgbClr val="046683"/>
                </a:solidFill>
                <a:ea typeface="Constantia"/>
              </a:rPr>
              <a:t>int</a:t>
            </a:r>
            <a:r>
              <a:rPr lang="en-US" sz="2000" kern="1000" dirty="0" smtClean="0">
                <a:solidFill>
                  <a:sysClr val="windowText" lastClr="000000"/>
                </a:solidFill>
                <a:ea typeface="Constantia"/>
              </a:rPr>
              <a:t> j = 0; j &lt; size; j++) </a:t>
            </a:r>
            <a:br>
              <a:rPr lang="en-US" sz="2000" kern="1000" dirty="0" smtClean="0">
                <a:solidFill>
                  <a:sysClr val="windowText" lastClr="000000"/>
                </a:solidFill>
                <a:ea typeface="Constantia"/>
              </a:rPr>
            </a:br>
            <a:r>
              <a:rPr lang="en-US" sz="2000" kern="1000" dirty="0" smtClean="0">
                <a:solidFill>
                  <a:sysClr val="windowText" lastClr="000000"/>
                </a:solidFill>
                <a:ea typeface="Constantia"/>
              </a:rPr>
              <a:t>        {</a:t>
            </a:r>
          </a:p>
          <a:p>
            <a:pPr marL="0" lvl="0" indent="0" defTabSz="820583">
              <a:spcBef>
                <a:spcPts val="0"/>
              </a:spcBef>
              <a:buClrTx/>
              <a:buNone/>
              <a:defRPr/>
            </a:pPr>
            <a:r>
              <a:rPr lang="en-US" sz="2000" kern="1000" dirty="0" smtClean="0">
                <a:solidFill>
                  <a:sysClr val="windowText" lastClr="000000"/>
                </a:solidFill>
                <a:ea typeface="Constantia"/>
              </a:rPr>
              <a:t>            result[</a:t>
            </a:r>
            <a:r>
              <a:rPr lang="en-US" sz="2000" kern="1000" dirty="0" err="1" smtClean="0">
                <a:solidFill>
                  <a:sysClr val="windowText" lastClr="000000"/>
                </a:solidFill>
                <a:ea typeface="Constantia"/>
              </a:rPr>
              <a:t>i</a:t>
            </a:r>
            <a:r>
              <a:rPr lang="en-US" sz="2000" kern="1000" dirty="0" smtClean="0">
                <a:solidFill>
                  <a:sysClr val="windowText" lastClr="000000"/>
                </a:solidFill>
                <a:ea typeface="Constantia"/>
              </a:rPr>
              <a:t>, j] = 0;</a:t>
            </a:r>
          </a:p>
          <a:p>
            <a:pPr marL="0" lvl="0" indent="0" defTabSz="820583">
              <a:spcBef>
                <a:spcPts val="0"/>
              </a:spcBef>
              <a:buClrTx/>
              <a:buNone/>
              <a:defRPr/>
            </a:pPr>
            <a:r>
              <a:rPr lang="en-US" sz="2000" kern="1000" dirty="0" smtClean="0">
                <a:solidFill>
                  <a:sysClr val="windowText" lastClr="000000"/>
                </a:solidFill>
                <a:ea typeface="Constantia"/>
              </a:rPr>
              <a:t>            </a:t>
            </a:r>
            <a:r>
              <a:rPr lang="en-US" sz="2000" kern="1000" dirty="0" smtClean="0">
                <a:solidFill>
                  <a:srgbClr val="0000CC"/>
                </a:solidFill>
                <a:ea typeface="Constantia"/>
              </a:rPr>
              <a:t>for</a:t>
            </a:r>
            <a:r>
              <a:rPr lang="en-US" sz="2000" kern="1000" dirty="0" smtClean="0">
                <a:solidFill>
                  <a:sysClr val="windowText" lastClr="000000"/>
                </a:solidFill>
                <a:ea typeface="Constantia"/>
              </a:rPr>
              <a:t> (</a:t>
            </a:r>
            <a:r>
              <a:rPr lang="en-US" sz="2000" kern="1000" dirty="0" err="1" smtClean="0">
                <a:solidFill>
                  <a:srgbClr val="046683"/>
                </a:solidFill>
                <a:ea typeface="Constantia"/>
              </a:rPr>
              <a:t>int</a:t>
            </a:r>
            <a:r>
              <a:rPr lang="en-US" sz="2000" kern="1000" dirty="0" smtClean="0">
                <a:solidFill>
                  <a:sysClr val="windowText" lastClr="000000"/>
                </a:solidFill>
                <a:ea typeface="Constantia"/>
              </a:rPr>
              <a:t> k = 0; k &lt; size; k++) </a:t>
            </a:r>
            <a:br>
              <a:rPr lang="en-US" sz="2000" kern="1000" dirty="0" smtClean="0">
                <a:solidFill>
                  <a:sysClr val="windowText" lastClr="000000"/>
                </a:solidFill>
                <a:ea typeface="Constantia"/>
              </a:rPr>
            </a:br>
            <a:r>
              <a:rPr lang="en-US" sz="2000" kern="1000" dirty="0" smtClean="0">
                <a:solidFill>
                  <a:sysClr val="windowText" lastClr="000000"/>
                </a:solidFill>
                <a:ea typeface="Constantia"/>
              </a:rPr>
              <a:t>            {</a:t>
            </a:r>
          </a:p>
          <a:p>
            <a:pPr marL="0" lvl="0" indent="0" defTabSz="820583">
              <a:spcBef>
                <a:spcPts val="0"/>
              </a:spcBef>
              <a:buClrTx/>
              <a:buNone/>
              <a:defRPr/>
            </a:pPr>
            <a:r>
              <a:rPr lang="en-US" sz="2000" kern="1000" dirty="0" smtClean="0">
                <a:solidFill>
                  <a:sysClr val="windowText" lastClr="000000"/>
                </a:solidFill>
                <a:ea typeface="Constantia"/>
              </a:rPr>
              <a:t>                result[</a:t>
            </a:r>
            <a:r>
              <a:rPr lang="en-US" sz="2000" kern="1000" dirty="0" err="1" smtClean="0">
                <a:solidFill>
                  <a:sysClr val="windowText" lastClr="000000"/>
                </a:solidFill>
                <a:ea typeface="Constantia"/>
              </a:rPr>
              <a:t>i</a:t>
            </a:r>
            <a:r>
              <a:rPr lang="en-US" sz="2000" kern="1000" dirty="0" smtClean="0">
                <a:solidFill>
                  <a:sysClr val="windowText" lastClr="000000"/>
                </a:solidFill>
                <a:ea typeface="Constantia"/>
              </a:rPr>
              <a:t>, j] += m1[</a:t>
            </a:r>
            <a:r>
              <a:rPr lang="en-US" sz="2000" kern="1000" dirty="0" err="1" smtClean="0">
                <a:solidFill>
                  <a:sysClr val="windowText" lastClr="000000"/>
                </a:solidFill>
                <a:ea typeface="Constantia"/>
              </a:rPr>
              <a:t>i</a:t>
            </a:r>
            <a:r>
              <a:rPr lang="en-US" sz="2000" kern="1000" dirty="0" smtClean="0">
                <a:solidFill>
                  <a:sysClr val="windowText" lastClr="000000"/>
                </a:solidFill>
                <a:ea typeface="Constantia"/>
              </a:rPr>
              <a:t>, k] * m2[k, j];</a:t>
            </a:r>
          </a:p>
          <a:p>
            <a:pPr marL="0" lvl="0" indent="0" defTabSz="820583">
              <a:spcBef>
                <a:spcPts val="0"/>
              </a:spcBef>
              <a:buClrTx/>
              <a:buNone/>
              <a:defRPr/>
            </a:pPr>
            <a:r>
              <a:rPr lang="en-US" sz="2000" kern="1000" dirty="0" smtClean="0">
                <a:solidFill>
                  <a:sysClr val="windowText" lastClr="000000"/>
                </a:solidFill>
                <a:ea typeface="Constantia"/>
              </a:rPr>
              <a:t>            } </a:t>
            </a:r>
            <a:br>
              <a:rPr lang="en-US" sz="2000" kern="1000" dirty="0" smtClean="0">
                <a:solidFill>
                  <a:sysClr val="windowText" lastClr="000000"/>
                </a:solidFill>
                <a:ea typeface="Constantia"/>
              </a:rPr>
            </a:br>
            <a:r>
              <a:rPr lang="en-US" sz="2000" kern="1000" dirty="0" smtClean="0">
                <a:solidFill>
                  <a:sysClr val="windowText" lastClr="000000"/>
                </a:solidFill>
                <a:ea typeface="Constantia"/>
              </a:rPr>
              <a:t>        } </a:t>
            </a:r>
            <a:br>
              <a:rPr lang="en-US" sz="2000" kern="1000" dirty="0" smtClean="0">
                <a:solidFill>
                  <a:sysClr val="windowText" lastClr="000000"/>
                </a:solidFill>
                <a:ea typeface="Constantia"/>
              </a:rPr>
            </a:br>
            <a:r>
              <a:rPr lang="en-US" sz="2000" kern="1000" dirty="0" smtClean="0">
                <a:solidFill>
                  <a:sysClr val="windowText" lastClr="000000"/>
                </a:solidFill>
                <a:ea typeface="Constantia"/>
              </a:rPr>
              <a:t>    } </a:t>
            </a:r>
            <a:br>
              <a:rPr lang="en-US" sz="2000" kern="1000" dirty="0" smtClean="0">
                <a:solidFill>
                  <a:sysClr val="windowText" lastClr="000000"/>
                </a:solidFill>
                <a:ea typeface="Constantia"/>
              </a:rPr>
            </a:br>
            <a:r>
              <a:rPr lang="en-US" sz="2000" kern="1000" dirty="0" smtClean="0">
                <a:solidFill>
                  <a:sysClr val="windowText" lastClr="000000"/>
                </a:solidFill>
                <a:ea typeface="Constantia"/>
              </a:rPr>
              <a:t>}</a:t>
            </a:r>
          </a:p>
          <a:p>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代码示例</a:t>
            </a:r>
            <a:r>
              <a:rPr lang="en-US" altLang="zh-CN" dirty="0" smtClean="0"/>
              <a:t>—</a:t>
            </a:r>
            <a:r>
              <a:rPr lang="zh-CN" altLang="en-US" dirty="0" smtClean="0"/>
              <a:t>并行计算方式</a:t>
            </a:r>
            <a:endParaRPr lang="en-US" dirty="0"/>
          </a:p>
        </p:txBody>
      </p:sp>
      <p:sp>
        <p:nvSpPr>
          <p:cNvPr id="3" name="Content Placeholder 2"/>
          <p:cNvSpPr>
            <a:spLocks noGrp="1"/>
          </p:cNvSpPr>
          <p:nvPr>
            <p:ph idx="1"/>
          </p:nvPr>
        </p:nvSpPr>
        <p:spPr>
          <a:xfrm>
            <a:off x="500034" y="1428736"/>
            <a:ext cx="8229600" cy="4525963"/>
          </a:xfrm>
          <a:solidFill>
            <a:srgbClr val="E7F6FF"/>
          </a:solidFill>
        </p:spPr>
        <p:style>
          <a:lnRef idx="2">
            <a:schemeClr val="accent1"/>
          </a:lnRef>
          <a:fillRef idx="1">
            <a:schemeClr val="lt1"/>
          </a:fillRef>
          <a:effectRef idx="0">
            <a:schemeClr val="accent1"/>
          </a:effectRef>
          <a:fontRef idx="minor">
            <a:schemeClr val="dk1"/>
          </a:fontRef>
        </p:style>
        <p:txBody>
          <a:bodyPr/>
          <a:lstStyle/>
          <a:p>
            <a:pPr lvl="0" defTabSz="820583">
              <a:spcBef>
                <a:spcPts val="538"/>
              </a:spcBef>
              <a:defRPr/>
            </a:pPr>
            <a:r>
              <a:rPr lang="en-US" sz="1800" kern="1000" dirty="0" smtClean="0">
                <a:solidFill>
                  <a:srgbClr val="0000CC"/>
                </a:solidFill>
                <a:ea typeface="Constantia"/>
              </a:rPr>
              <a:t>void </a:t>
            </a:r>
            <a:r>
              <a:rPr lang="en-US" sz="1800" kern="1000" dirty="0" err="1" smtClean="0">
                <a:solidFill>
                  <a:sysClr val="windowText" lastClr="000000"/>
                </a:solidFill>
                <a:ea typeface="Constantia"/>
              </a:rPr>
              <a:t>MultiplyMatrices</a:t>
            </a:r>
            <a:r>
              <a:rPr lang="en-US" sz="1800" kern="1000" dirty="0" smtClean="0">
                <a:solidFill>
                  <a:sysClr val="windowText" lastClr="000000"/>
                </a:solidFill>
                <a:ea typeface="Constantia"/>
              </a:rPr>
              <a:t>(</a:t>
            </a:r>
            <a:r>
              <a:rPr lang="en-US" sz="1800" kern="1000" dirty="0" err="1" smtClean="0">
                <a:solidFill>
                  <a:srgbClr val="046683"/>
                </a:solidFill>
                <a:ea typeface="Constantia"/>
              </a:rPr>
              <a:t>int</a:t>
            </a:r>
            <a:r>
              <a:rPr lang="en-US" sz="1800" kern="1000" dirty="0" smtClean="0">
                <a:solidFill>
                  <a:sysClr val="windowText" lastClr="000000"/>
                </a:solidFill>
                <a:ea typeface="Constantia"/>
              </a:rPr>
              <a:t> size, </a:t>
            </a:r>
            <a:r>
              <a:rPr lang="en-US" sz="1800" kern="1000" dirty="0" smtClean="0">
                <a:solidFill>
                  <a:srgbClr val="046683"/>
                </a:solidFill>
                <a:ea typeface="Constantia"/>
              </a:rPr>
              <a:t>double</a:t>
            </a:r>
            <a:r>
              <a:rPr lang="en-US" sz="1800" kern="1000" dirty="0" smtClean="0">
                <a:solidFill>
                  <a:sysClr val="windowText" lastClr="000000"/>
                </a:solidFill>
                <a:ea typeface="Constantia"/>
              </a:rPr>
              <a:t>[,] m1, </a:t>
            </a:r>
            <a:br>
              <a:rPr lang="en-US" sz="1800" kern="1000" dirty="0" smtClean="0">
                <a:solidFill>
                  <a:sysClr val="windowText" lastClr="000000"/>
                </a:solidFill>
                <a:ea typeface="Constantia"/>
              </a:rPr>
            </a:br>
            <a:r>
              <a:rPr lang="en-US" sz="1800" kern="1000" dirty="0" smtClean="0">
                <a:solidFill>
                  <a:sysClr val="windowText" lastClr="000000"/>
                </a:solidFill>
                <a:ea typeface="Constantia"/>
              </a:rPr>
              <a:t>                      </a:t>
            </a:r>
            <a:r>
              <a:rPr lang="en-US" sz="1800" kern="1000" dirty="0" smtClean="0">
                <a:solidFill>
                  <a:srgbClr val="046683"/>
                </a:solidFill>
                <a:ea typeface="Constantia"/>
              </a:rPr>
              <a:t>double</a:t>
            </a:r>
            <a:r>
              <a:rPr lang="en-US" sz="1800" kern="1000" dirty="0" smtClean="0">
                <a:solidFill>
                  <a:sysClr val="windowText" lastClr="000000"/>
                </a:solidFill>
                <a:ea typeface="Constantia"/>
              </a:rPr>
              <a:t>[,] m2, </a:t>
            </a:r>
            <a:r>
              <a:rPr lang="en-US" sz="1800" kern="1000" dirty="0" smtClean="0">
                <a:solidFill>
                  <a:srgbClr val="046683"/>
                </a:solidFill>
                <a:ea typeface="Constantia"/>
              </a:rPr>
              <a:t>double</a:t>
            </a:r>
            <a:r>
              <a:rPr lang="en-US" sz="1800" kern="1000" dirty="0" smtClean="0">
                <a:solidFill>
                  <a:sysClr val="windowText" lastClr="000000"/>
                </a:solidFill>
                <a:ea typeface="Constantia"/>
              </a:rPr>
              <a:t>[,] result) </a:t>
            </a:r>
          </a:p>
          <a:p>
            <a:pPr lvl="0" defTabSz="820583">
              <a:spcBef>
                <a:spcPts val="538"/>
              </a:spcBef>
              <a:buNone/>
              <a:defRPr/>
            </a:pPr>
            <a:r>
              <a:rPr lang="en-US" sz="1800" kern="1000" dirty="0" smtClean="0">
                <a:solidFill>
                  <a:sysClr val="windowText" lastClr="000000"/>
                </a:solidFill>
                <a:ea typeface="Constantia"/>
              </a:rPr>
              <a:t>  {</a:t>
            </a:r>
          </a:p>
          <a:p>
            <a:pPr marL="0" lvl="0" indent="0" defTabSz="820583">
              <a:spcBef>
                <a:spcPts val="0"/>
              </a:spcBef>
              <a:buClrTx/>
              <a:buNone/>
              <a:defRPr/>
            </a:pPr>
            <a:r>
              <a:rPr lang="en-US" sz="1800" kern="1000" dirty="0" smtClean="0">
                <a:solidFill>
                  <a:sysClr val="windowText" lastClr="000000"/>
                </a:solidFill>
                <a:ea typeface="Constantia"/>
              </a:rPr>
              <a:t>    </a:t>
            </a:r>
            <a:r>
              <a:rPr lang="en-US" sz="1800" kern="1000" dirty="0" err="1" smtClean="0">
                <a:solidFill>
                  <a:srgbClr val="046683"/>
                </a:solidFill>
                <a:ea typeface="Constantia"/>
              </a:rPr>
              <a:t>Parallel</a:t>
            </a:r>
            <a:r>
              <a:rPr lang="en-US" sz="1800" kern="1000" dirty="0" err="1" smtClean="0">
                <a:solidFill>
                  <a:sysClr val="windowText" lastClr="000000"/>
                </a:solidFill>
                <a:ea typeface="Constantia"/>
              </a:rPr>
              <a:t>.For</a:t>
            </a:r>
            <a:r>
              <a:rPr lang="en-US" sz="1800" kern="1000" dirty="0" smtClean="0">
                <a:solidFill>
                  <a:sysClr val="windowText" lastClr="000000"/>
                </a:solidFill>
                <a:ea typeface="Constantia"/>
              </a:rPr>
              <a:t>(0, size, </a:t>
            </a:r>
            <a:r>
              <a:rPr lang="en-US" sz="1800" kern="1000" dirty="0" err="1" smtClean="0">
                <a:solidFill>
                  <a:sysClr val="windowText" lastClr="000000"/>
                </a:solidFill>
                <a:ea typeface="Constantia"/>
              </a:rPr>
              <a:t>i</a:t>
            </a:r>
            <a:r>
              <a:rPr lang="en-US" sz="1800" kern="1000" dirty="0" smtClean="0">
                <a:solidFill>
                  <a:sysClr val="windowText" lastClr="000000"/>
                </a:solidFill>
                <a:ea typeface="Constantia"/>
              </a:rPr>
              <a:t> =&gt; </a:t>
            </a:r>
          </a:p>
          <a:p>
            <a:pPr marL="0" lvl="0" indent="0" defTabSz="820583">
              <a:spcBef>
                <a:spcPts val="0"/>
              </a:spcBef>
              <a:buClrTx/>
              <a:buNone/>
              <a:defRPr/>
            </a:pPr>
            <a:r>
              <a:rPr lang="en-US" sz="1800" kern="1000" dirty="0" smtClean="0">
                <a:solidFill>
                  <a:sysClr val="windowText" lastClr="000000"/>
                </a:solidFill>
                <a:ea typeface="Constantia"/>
              </a:rPr>
              <a:t>    {</a:t>
            </a:r>
          </a:p>
          <a:p>
            <a:pPr marL="0" lvl="0" indent="0" defTabSz="820583">
              <a:spcBef>
                <a:spcPts val="0"/>
              </a:spcBef>
              <a:buClrTx/>
              <a:buNone/>
              <a:defRPr/>
            </a:pPr>
            <a:r>
              <a:rPr lang="en-US" sz="1800" kern="1000" dirty="0" smtClean="0">
                <a:solidFill>
                  <a:sysClr val="windowText" lastClr="000000"/>
                </a:solidFill>
                <a:ea typeface="Constantia"/>
              </a:rPr>
              <a:t>        </a:t>
            </a:r>
            <a:r>
              <a:rPr lang="en-US" sz="1800" kern="1000" dirty="0" smtClean="0">
                <a:solidFill>
                  <a:srgbClr val="0000CC"/>
                </a:solidFill>
                <a:ea typeface="Constantia"/>
              </a:rPr>
              <a:t>for</a:t>
            </a:r>
            <a:r>
              <a:rPr lang="en-US" sz="1800" kern="1000" dirty="0" smtClean="0">
                <a:solidFill>
                  <a:sysClr val="windowText" lastClr="000000"/>
                </a:solidFill>
                <a:ea typeface="Constantia"/>
              </a:rPr>
              <a:t> (</a:t>
            </a:r>
            <a:r>
              <a:rPr lang="en-US" sz="1800" kern="1000" dirty="0" err="1" smtClean="0">
                <a:solidFill>
                  <a:srgbClr val="046683"/>
                </a:solidFill>
                <a:ea typeface="Constantia"/>
              </a:rPr>
              <a:t>int</a:t>
            </a:r>
            <a:r>
              <a:rPr lang="en-US" sz="1800" kern="1000" dirty="0" smtClean="0">
                <a:solidFill>
                  <a:sysClr val="windowText" lastClr="000000"/>
                </a:solidFill>
                <a:ea typeface="Constantia"/>
              </a:rPr>
              <a:t> j = 0; j &lt; size; j++) </a:t>
            </a:r>
            <a:br>
              <a:rPr lang="en-US" sz="1800" kern="1000" dirty="0" smtClean="0">
                <a:solidFill>
                  <a:sysClr val="windowText" lastClr="000000"/>
                </a:solidFill>
                <a:ea typeface="Constantia"/>
              </a:rPr>
            </a:br>
            <a:r>
              <a:rPr lang="en-US" sz="1800" kern="1000" dirty="0" smtClean="0">
                <a:solidFill>
                  <a:sysClr val="windowText" lastClr="000000"/>
                </a:solidFill>
                <a:ea typeface="Constantia"/>
              </a:rPr>
              <a:t>        {</a:t>
            </a:r>
          </a:p>
          <a:p>
            <a:pPr marL="0" lvl="0" indent="0" defTabSz="820583">
              <a:spcBef>
                <a:spcPts val="0"/>
              </a:spcBef>
              <a:buClrTx/>
              <a:buNone/>
              <a:defRPr/>
            </a:pPr>
            <a:r>
              <a:rPr lang="en-US" sz="1800" kern="1000" dirty="0" smtClean="0">
                <a:solidFill>
                  <a:sysClr val="windowText" lastClr="000000"/>
                </a:solidFill>
                <a:ea typeface="Constantia"/>
              </a:rPr>
              <a:t>            result[</a:t>
            </a:r>
            <a:r>
              <a:rPr lang="en-US" sz="1800" kern="1000" dirty="0" err="1" smtClean="0">
                <a:solidFill>
                  <a:sysClr val="windowText" lastClr="000000"/>
                </a:solidFill>
                <a:ea typeface="Constantia"/>
              </a:rPr>
              <a:t>i</a:t>
            </a:r>
            <a:r>
              <a:rPr lang="en-US" sz="1800" kern="1000" dirty="0" smtClean="0">
                <a:solidFill>
                  <a:sysClr val="windowText" lastClr="000000"/>
                </a:solidFill>
                <a:ea typeface="Constantia"/>
              </a:rPr>
              <a:t>, j] = 0;</a:t>
            </a:r>
          </a:p>
          <a:p>
            <a:pPr marL="0" lvl="0" indent="0" defTabSz="820583">
              <a:spcBef>
                <a:spcPts val="0"/>
              </a:spcBef>
              <a:buClrTx/>
              <a:buNone/>
              <a:defRPr/>
            </a:pPr>
            <a:r>
              <a:rPr lang="en-US" sz="1800" kern="1000" dirty="0" smtClean="0">
                <a:solidFill>
                  <a:sysClr val="windowText" lastClr="000000"/>
                </a:solidFill>
                <a:ea typeface="Constantia"/>
              </a:rPr>
              <a:t>            </a:t>
            </a:r>
            <a:r>
              <a:rPr lang="en-US" sz="1800" kern="1000" dirty="0" smtClean="0">
                <a:solidFill>
                  <a:srgbClr val="0000CC"/>
                </a:solidFill>
                <a:ea typeface="Constantia"/>
              </a:rPr>
              <a:t>for</a:t>
            </a:r>
            <a:r>
              <a:rPr lang="en-US" sz="1800" kern="1000" dirty="0" smtClean="0">
                <a:solidFill>
                  <a:sysClr val="windowText" lastClr="000000"/>
                </a:solidFill>
                <a:ea typeface="Constantia"/>
              </a:rPr>
              <a:t> (</a:t>
            </a:r>
            <a:r>
              <a:rPr lang="en-US" sz="1800" kern="1000" dirty="0" err="1" smtClean="0">
                <a:solidFill>
                  <a:srgbClr val="046683"/>
                </a:solidFill>
                <a:ea typeface="Constantia"/>
              </a:rPr>
              <a:t>int</a:t>
            </a:r>
            <a:r>
              <a:rPr lang="en-US" sz="1800" kern="1000" dirty="0" smtClean="0">
                <a:solidFill>
                  <a:sysClr val="windowText" lastClr="000000"/>
                </a:solidFill>
                <a:ea typeface="Constantia"/>
              </a:rPr>
              <a:t> k = 0; k &lt; size; k++) </a:t>
            </a:r>
            <a:br>
              <a:rPr lang="en-US" sz="1800" kern="1000" dirty="0" smtClean="0">
                <a:solidFill>
                  <a:sysClr val="windowText" lastClr="000000"/>
                </a:solidFill>
                <a:ea typeface="Constantia"/>
              </a:rPr>
            </a:br>
            <a:r>
              <a:rPr lang="en-US" sz="1800" kern="1000" dirty="0" smtClean="0">
                <a:solidFill>
                  <a:sysClr val="windowText" lastClr="000000"/>
                </a:solidFill>
                <a:ea typeface="Constantia"/>
              </a:rPr>
              <a:t>            {</a:t>
            </a:r>
          </a:p>
          <a:p>
            <a:pPr marL="0" lvl="0" indent="0" defTabSz="820583">
              <a:spcBef>
                <a:spcPts val="0"/>
              </a:spcBef>
              <a:buClrTx/>
              <a:buNone/>
              <a:defRPr/>
            </a:pPr>
            <a:r>
              <a:rPr lang="en-US" sz="1800" kern="1000" dirty="0" smtClean="0">
                <a:solidFill>
                  <a:sysClr val="windowText" lastClr="000000"/>
                </a:solidFill>
                <a:ea typeface="Constantia"/>
              </a:rPr>
              <a:t>                result[</a:t>
            </a:r>
            <a:r>
              <a:rPr lang="en-US" sz="1800" kern="1000" dirty="0" err="1" smtClean="0">
                <a:solidFill>
                  <a:sysClr val="windowText" lastClr="000000"/>
                </a:solidFill>
                <a:ea typeface="Constantia"/>
              </a:rPr>
              <a:t>i</a:t>
            </a:r>
            <a:r>
              <a:rPr lang="en-US" sz="1800" kern="1000" dirty="0" smtClean="0">
                <a:solidFill>
                  <a:sysClr val="windowText" lastClr="000000"/>
                </a:solidFill>
                <a:ea typeface="Constantia"/>
              </a:rPr>
              <a:t>, j] += m1[</a:t>
            </a:r>
            <a:r>
              <a:rPr lang="en-US" sz="1800" kern="1000" dirty="0" err="1" smtClean="0">
                <a:solidFill>
                  <a:sysClr val="windowText" lastClr="000000"/>
                </a:solidFill>
                <a:ea typeface="Constantia"/>
              </a:rPr>
              <a:t>i</a:t>
            </a:r>
            <a:r>
              <a:rPr lang="en-US" sz="1800" kern="1000" dirty="0" smtClean="0">
                <a:solidFill>
                  <a:sysClr val="windowText" lastClr="000000"/>
                </a:solidFill>
                <a:ea typeface="Constantia"/>
              </a:rPr>
              <a:t>, k] * m2[k, j];</a:t>
            </a:r>
          </a:p>
          <a:p>
            <a:pPr marL="0" lvl="0" indent="0" defTabSz="820583">
              <a:spcBef>
                <a:spcPts val="0"/>
              </a:spcBef>
              <a:buClrTx/>
              <a:buNone/>
              <a:defRPr/>
            </a:pPr>
            <a:r>
              <a:rPr lang="en-US" sz="1800" kern="1000" dirty="0" smtClean="0">
                <a:solidFill>
                  <a:sysClr val="windowText" lastClr="000000"/>
                </a:solidFill>
                <a:ea typeface="Constantia"/>
              </a:rPr>
              <a:t>            } </a:t>
            </a:r>
          </a:p>
          <a:p>
            <a:pPr marL="0" lvl="0" indent="0" defTabSz="820583">
              <a:spcBef>
                <a:spcPts val="0"/>
              </a:spcBef>
              <a:buClrTx/>
              <a:buNone/>
              <a:defRPr/>
            </a:pPr>
            <a:r>
              <a:rPr lang="en-US" sz="1800" kern="1000" dirty="0" smtClean="0">
                <a:solidFill>
                  <a:sysClr val="windowText" lastClr="000000"/>
                </a:solidFill>
                <a:ea typeface="Constantia"/>
              </a:rPr>
              <a:t>         } </a:t>
            </a:r>
          </a:p>
          <a:p>
            <a:pPr marL="0" lvl="0" indent="0" defTabSz="820583">
              <a:spcBef>
                <a:spcPts val="0"/>
              </a:spcBef>
              <a:buClrTx/>
              <a:buNone/>
              <a:defRPr/>
            </a:pPr>
            <a:r>
              <a:rPr lang="en-US" sz="1800" kern="1000" dirty="0" smtClean="0">
                <a:solidFill>
                  <a:sysClr val="windowText" lastClr="000000"/>
                </a:solidFill>
                <a:ea typeface="Constantia"/>
              </a:rPr>
              <a:t>    }); </a:t>
            </a:r>
          </a:p>
          <a:p>
            <a:pPr marL="0" lvl="0" indent="0" defTabSz="820583">
              <a:spcBef>
                <a:spcPts val="0"/>
              </a:spcBef>
              <a:buClrTx/>
              <a:buNone/>
              <a:defRPr/>
            </a:pPr>
            <a:r>
              <a:rPr lang="en-US" sz="1800" kern="1000" dirty="0" smtClean="0">
                <a:solidFill>
                  <a:sysClr val="windowText" lastClr="000000"/>
                </a:solidFill>
                <a:ea typeface="Constantia"/>
              </a:rPr>
              <a:t>  }</a:t>
            </a:r>
          </a:p>
          <a:p>
            <a:endParaRPr lang="en-US"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并行计算效果演示</a:t>
            </a:r>
            <a:endParaRPr lang="zh-CN" altLang="en-US" dirty="0"/>
          </a:p>
        </p:txBody>
      </p:sp>
      <p:sp>
        <p:nvSpPr>
          <p:cNvPr id="5" name="Text Placeholder 4"/>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57166"/>
            <a:ext cx="8229600" cy="1143000"/>
          </a:xfrm>
        </p:spPr>
        <p:txBody>
          <a:bodyPr>
            <a:normAutofit/>
          </a:bodyPr>
          <a:lstStyle/>
          <a:p>
            <a:r>
              <a:rPr lang="en-US" dirty="0" smtClean="0"/>
              <a:t>.NET Framework 4.0</a:t>
            </a:r>
            <a:r>
              <a:rPr lang="zh-CN" altLang="en-US" dirty="0" smtClean="0"/>
              <a:t>的并行计算组件</a:t>
            </a:r>
            <a:endParaRPr lang="en-US" dirty="0"/>
          </a:p>
        </p:txBody>
      </p:sp>
      <p:graphicFrame>
        <p:nvGraphicFramePr>
          <p:cNvPr id="7" name="Diagram 6"/>
          <p:cNvGraphicFramePr/>
          <p:nvPr/>
        </p:nvGraphicFramePr>
        <p:xfrm>
          <a:off x="1000100" y="1357298"/>
          <a:ext cx="7215238" cy="4500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900112"/>
          </a:xfrm>
        </p:spPr>
        <p:txBody>
          <a:bodyPr>
            <a:normAutofit fontScale="90000"/>
          </a:bodyPr>
          <a:lstStyle/>
          <a:p>
            <a:pPr algn="l"/>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Barrier—</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屏障</a:t>
            </a:r>
            <a:r>
              <a:rPr lang="en-US"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quarter" idx="10"/>
          </p:nvPr>
        </p:nvSpPr>
        <p:spPr>
          <a:xfrm>
            <a:off x="533400" y="990600"/>
            <a:ext cx="8153400" cy="914400"/>
          </a:xfrm>
        </p:spPr>
        <p:txBody>
          <a:bodyPr/>
          <a:lstStyle/>
          <a:p>
            <a:r>
              <a:rPr lang="en-US" altLang="zh-CN" sz="2800" i="1" dirty="0" smtClean="0"/>
              <a:t>“</a:t>
            </a:r>
            <a:r>
              <a:rPr lang="zh-CN" altLang="en-US" sz="2800" i="1" dirty="0" smtClean="0"/>
              <a:t>让我们组织个车队去西雅图游玩，我们在加油站碰面然后出发去西雅图。</a:t>
            </a:r>
            <a:r>
              <a:rPr lang="en-US" sz="2800" i="1" dirty="0" smtClean="0"/>
              <a:t>” - Charlie</a:t>
            </a:r>
            <a:endParaRPr lang="en-US" sz="2800" i="1" dirty="0"/>
          </a:p>
        </p:txBody>
      </p:sp>
      <p:pic>
        <p:nvPicPr>
          <p:cNvPr id="1026" name="Picture 2" descr="C:\Users\jasolson\AppData\Local\Microsoft\Windows\Temporary Internet Files\Content.IE5\O17PADRN\MCj03266400000[1].wmf"/>
          <p:cNvPicPr>
            <a:picLocks noChangeAspect="1" noChangeArrowheads="1"/>
          </p:cNvPicPr>
          <p:nvPr/>
        </p:nvPicPr>
        <p:blipFill>
          <a:blip r:embed="rId3" cstate="print"/>
          <a:srcRect/>
          <a:stretch>
            <a:fillRect/>
          </a:stretch>
        </p:blipFill>
        <p:spPr bwMode="auto">
          <a:xfrm>
            <a:off x="3124200" y="3352800"/>
            <a:ext cx="1803400" cy="1638300"/>
          </a:xfrm>
          <a:prstGeom prst="rect">
            <a:avLst/>
          </a:prstGeom>
          <a:noFill/>
        </p:spPr>
      </p:pic>
      <p:pic>
        <p:nvPicPr>
          <p:cNvPr id="1034" name="Picture 10" descr="C:\Users\jasolson\AppData\Local\Microsoft\Windows\Temporary Internet Files\Content.IE5\O17PADRN\MCj04241880000[1].wmf"/>
          <p:cNvPicPr>
            <a:picLocks noChangeAspect="1" noChangeArrowheads="1"/>
          </p:cNvPicPr>
          <p:nvPr/>
        </p:nvPicPr>
        <p:blipFill>
          <a:blip r:embed="rId4" cstate="print"/>
          <a:srcRect/>
          <a:stretch>
            <a:fillRect/>
          </a:stretch>
        </p:blipFill>
        <p:spPr bwMode="auto">
          <a:xfrm>
            <a:off x="5181600" y="2057400"/>
            <a:ext cx="1163831" cy="844550"/>
          </a:xfrm>
          <a:prstGeom prst="rect">
            <a:avLst/>
          </a:prstGeom>
          <a:noFill/>
        </p:spPr>
      </p:pic>
      <p:pic>
        <p:nvPicPr>
          <p:cNvPr id="13" name="Picture 10" descr="C:\Users\jasolson\AppData\Local\Microsoft\Windows\Temporary Internet Files\Content.IE5\O17PADRN\MCj04241880000[1].wmf"/>
          <p:cNvPicPr>
            <a:picLocks noChangeAspect="1" noChangeArrowheads="1"/>
          </p:cNvPicPr>
          <p:nvPr/>
        </p:nvPicPr>
        <p:blipFill>
          <a:blip r:embed="rId4" cstate="print"/>
          <a:srcRect/>
          <a:stretch>
            <a:fillRect/>
          </a:stretch>
        </p:blipFill>
        <p:spPr bwMode="auto">
          <a:xfrm flipH="1">
            <a:off x="1066800" y="2362200"/>
            <a:ext cx="1198369" cy="844550"/>
          </a:xfrm>
          <a:prstGeom prst="rect">
            <a:avLst/>
          </a:prstGeom>
          <a:noFill/>
        </p:spPr>
      </p:pic>
      <p:pic>
        <p:nvPicPr>
          <p:cNvPr id="15" name="Picture 10" descr="C:\Users\jasolson\AppData\Local\Microsoft\Windows\Temporary Internet Files\Content.IE5\O17PADRN\MCj04241880000[1].wmf"/>
          <p:cNvPicPr>
            <a:picLocks noChangeAspect="1" noChangeArrowheads="1"/>
          </p:cNvPicPr>
          <p:nvPr/>
        </p:nvPicPr>
        <p:blipFill>
          <a:blip r:embed="rId4" cstate="print"/>
          <a:srcRect/>
          <a:stretch>
            <a:fillRect/>
          </a:stretch>
        </p:blipFill>
        <p:spPr bwMode="auto">
          <a:xfrm flipH="1">
            <a:off x="304800" y="4191000"/>
            <a:ext cx="1198369" cy="844550"/>
          </a:xfrm>
          <a:prstGeom prst="rect">
            <a:avLst/>
          </a:prstGeom>
          <a:noFill/>
        </p:spPr>
      </p:pic>
      <p:sp>
        <p:nvSpPr>
          <p:cNvPr id="20" name="TextBox 19"/>
          <p:cNvSpPr txBox="1"/>
          <p:nvPr/>
        </p:nvSpPr>
        <p:spPr>
          <a:xfrm>
            <a:off x="1295400" y="3124200"/>
            <a:ext cx="679994" cy="430887"/>
          </a:xfrm>
          <a:prstGeom prst="rect">
            <a:avLst/>
          </a:prstGeom>
          <a:noFill/>
        </p:spPr>
        <p:txBody>
          <a:bodyPr wrap="none" rtlCol="0">
            <a:spAutoFit/>
          </a:bodyPr>
          <a:lstStyle/>
          <a:p>
            <a:r>
              <a:rPr lang="en-US" dirty="0" smtClean="0"/>
              <a:t>Mac</a:t>
            </a:r>
            <a:endParaRPr lang="en-US" dirty="0"/>
          </a:p>
        </p:txBody>
      </p:sp>
      <p:sp>
        <p:nvSpPr>
          <p:cNvPr id="21" name="TextBox 20"/>
          <p:cNvSpPr txBox="1"/>
          <p:nvPr/>
        </p:nvSpPr>
        <p:spPr>
          <a:xfrm>
            <a:off x="609600" y="4953000"/>
            <a:ext cx="1037720" cy="430887"/>
          </a:xfrm>
          <a:prstGeom prst="rect">
            <a:avLst/>
          </a:prstGeom>
          <a:noFill/>
        </p:spPr>
        <p:txBody>
          <a:bodyPr wrap="none" rtlCol="0">
            <a:spAutoFit/>
          </a:bodyPr>
          <a:lstStyle/>
          <a:p>
            <a:r>
              <a:rPr lang="en-US" dirty="0" smtClean="0"/>
              <a:t>Charlie</a:t>
            </a:r>
            <a:endParaRPr lang="en-US" dirty="0"/>
          </a:p>
        </p:txBody>
      </p:sp>
      <p:sp>
        <p:nvSpPr>
          <p:cNvPr id="22" name="TextBox 21"/>
          <p:cNvSpPr txBox="1"/>
          <p:nvPr/>
        </p:nvSpPr>
        <p:spPr>
          <a:xfrm>
            <a:off x="5181600" y="2819400"/>
            <a:ext cx="1029449" cy="430887"/>
          </a:xfrm>
          <a:prstGeom prst="rect">
            <a:avLst/>
          </a:prstGeom>
          <a:noFill/>
        </p:spPr>
        <p:txBody>
          <a:bodyPr wrap="none" rtlCol="0">
            <a:spAutoFit/>
          </a:bodyPr>
          <a:lstStyle/>
          <a:p>
            <a:r>
              <a:rPr lang="en-US" dirty="0" smtClean="0"/>
              <a:t>Dennis</a:t>
            </a:r>
            <a:endParaRPr lang="en-US" dirty="0"/>
          </a:p>
        </p:txBody>
      </p:sp>
      <p:sp>
        <p:nvSpPr>
          <p:cNvPr id="23" name="TextBox 22"/>
          <p:cNvSpPr txBox="1"/>
          <p:nvPr/>
        </p:nvSpPr>
        <p:spPr>
          <a:xfrm>
            <a:off x="7086600" y="5562600"/>
            <a:ext cx="877163" cy="369332"/>
          </a:xfrm>
          <a:prstGeom prst="rect">
            <a:avLst/>
          </a:prstGeom>
          <a:noFill/>
        </p:spPr>
        <p:txBody>
          <a:bodyPr wrap="none" rtlCol="0">
            <a:spAutoFit/>
          </a:bodyPr>
          <a:lstStyle/>
          <a:p>
            <a:r>
              <a:rPr lang="zh-CN" altLang="en-US" dirty="0" smtClean="0"/>
              <a:t>西雅图</a:t>
            </a:r>
            <a:endParaRPr lang="en-US" dirty="0"/>
          </a:p>
        </p:txBody>
      </p:sp>
      <p:cxnSp>
        <p:nvCxnSpPr>
          <p:cNvPr id="25" name="Shape 24"/>
          <p:cNvCxnSpPr>
            <a:stCxn id="13" idx="1"/>
            <a:endCxn id="1026" idx="0"/>
          </p:cNvCxnSpPr>
          <p:nvPr/>
        </p:nvCxnSpPr>
        <p:spPr bwMode="auto">
          <a:xfrm>
            <a:off x="2265169" y="2784475"/>
            <a:ext cx="1760731" cy="568325"/>
          </a:xfrm>
          <a:prstGeom prst="curvedConnector2">
            <a:avLst/>
          </a:prstGeom>
          <a:gradFill rotWithShape="1">
            <a:gsLst>
              <a:gs pos="0">
                <a:schemeClr val="accent1"/>
              </a:gs>
              <a:gs pos="100000">
                <a:schemeClr val="accent1">
                  <a:gamma/>
                  <a:shade val="82353"/>
                  <a:invGamma/>
                </a:schemeClr>
              </a:gs>
            </a:gsLst>
            <a:lin ang="5400000" scaled="1"/>
          </a:gradFill>
          <a:ln w="31750" cap="flat" cmpd="sng" algn="ctr">
            <a:solidFill>
              <a:srgbClr val="FFCC00"/>
            </a:solidFill>
            <a:prstDash val="solid"/>
            <a:round/>
            <a:headEnd type="none" w="med" len="med"/>
            <a:tailEnd type="arrow"/>
          </a:ln>
          <a:effectLst/>
        </p:spPr>
      </p:cxnSp>
      <p:cxnSp>
        <p:nvCxnSpPr>
          <p:cNvPr id="27" name="Shape 26"/>
          <p:cNvCxnSpPr>
            <a:stCxn id="15" idx="1"/>
            <a:endCxn id="1026" idx="0"/>
          </p:cNvCxnSpPr>
          <p:nvPr/>
        </p:nvCxnSpPr>
        <p:spPr bwMode="auto">
          <a:xfrm flipV="1">
            <a:off x="1503169" y="3352800"/>
            <a:ext cx="2522731" cy="1260475"/>
          </a:xfrm>
          <a:prstGeom prst="curvedConnector4">
            <a:avLst>
              <a:gd name="adj1" fmla="val 32128"/>
              <a:gd name="adj2" fmla="val 118136"/>
            </a:avLst>
          </a:prstGeom>
          <a:gradFill rotWithShape="1">
            <a:gsLst>
              <a:gs pos="0">
                <a:schemeClr val="accent1"/>
              </a:gs>
              <a:gs pos="100000">
                <a:schemeClr val="accent1">
                  <a:gamma/>
                  <a:shade val="82353"/>
                  <a:invGamma/>
                </a:schemeClr>
              </a:gs>
            </a:gsLst>
            <a:lin ang="5400000" scaled="1"/>
          </a:gradFill>
          <a:ln w="31750" cap="flat" cmpd="sng" algn="ctr">
            <a:solidFill>
              <a:srgbClr val="0099FF"/>
            </a:solidFill>
            <a:prstDash val="solid"/>
            <a:round/>
            <a:headEnd type="none" w="med" len="med"/>
            <a:tailEnd type="arrow"/>
          </a:ln>
          <a:effectLst/>
        </p:spPr>
      </p:cxnSp>
      <p:cxnSp>
        <p:nvCxnSpPr>
          <p:cNvPr id="29" name="Shape 28"/>
          <p:cNvCxnSpPr>
            <a:stCxn id="1034" idx="1"/>
            <a:endCxn id="1026" idx="0"/>
          </p:cNvCxnSpPr>
          <p:nvPr/>
        </p:nvCxnSpPr>
        <p:spPr bwMode="auto">
          <a:xfrm rot="10800000" flipV="1">
            <a:off x="4025900" y="2479674"/>
            <a:ext cx="1155700" cy="873125"/>
          </a:xfrm>
          <a:prstGeom prst="curvedConnector2">
            <a:avLst/>
          </a:prstGeom>
          <a:gradFill rotWithShape="1">
            <a:gsLst>
              <a:gs pos="0">
                <a:schemeClr val="accent1"/>
              </a:gs>
              <a:gs pos="100000">
                <a:schemeClr val="accent1">
                  <a:gamma/>
                  <a:shade val="82353"/>
                  <a:invGamma/>
                </a:schemeClr>
              </a:gs>
            </a:gsLst>
            <a:lin ang="5400000" scaled="1"/>
          </a:gradFill>
          <a:ln w="31750" cap="flat" cmpd="sng" algn="ctr">
            <a:solidFill>
              <a:srgbClr val="FF7C80"/>
            </a:solidFill>
            <a:prstDash val="solid"/>
            <a:round/>
            <a:headEnd type="none" w="med" len="med"/>
            <a:tailEnd type="arrow"/>
          </a:ln>
          <a:effectLst/>
        </p:spPr>
      </p:cxnSp>
      <p:cxnSp>
        <p:nvCxnSpPr>
          <p:cNvPr id="31" name="Straight Arrow Connector 30"/>
          <p:cNvCxnSpPr/>
          <p:nvPr/>
        </p:nvCxnSpPr>
        <p:spPr bwMode="auto">
          <a:xfrm>
            <a:off x="4648200" y="4724400"/>
            <a:ext cx="2057400" cy="838200"/>
          </a:xfrm>
          <a:prstGeom prst="straightConnector1">
            <a:avLst/>
          </a:prstGeom>
          <a:gradFill rotWithShape="1">
            <a:gsLst>
              <a:gs pos="0">
                <a:schemeClr val="accent1"/>
              </a:gs>
              <a:gs pos="100000">
                <a:schemeClr val="accent1">
                  <a:gamma/>
                  <a:shade val="82353"/>
                  <a:invGamma/>
                </a:schemeClr>
              </a:gs>
            </a:gsLst>
            <a:lin ang="5400000" scaled="1"/>
          </a:gradFill>
          <a:ln w="31750" cap="flat" cmpd="sng" algn="ctr">
            <a:solidFill>
              <a:srgbClr val="FF7C80"/>
            </a:solidFill>
            <a:prstDash val="lgDash"/>
            <a:round/>
            <a:headEnd type="none" w="med" len="med"/>
            <a:tailEnd type="arrow"/>
          </a:ln>
          <a:effectLst/>
        </p:spPr>
      </p:cxnSp>
      <p:cxnSp>
        <p:nvCxnSpPr>
          <p:cNvPr id="32" name="Straight Arrow Connector 31"/>
          <p:cNvCxnSpPr/>
          <p:nvPr/>
        </p:nvCxnSpPr>
        <p:spPr bwMode="auto">
          <a:xfrm>
            <a:off x="4419600" y="4800600"/>
            <a:ext cx="2286000" cy="990600"/>
          </a:xfrm>
          <a:prstGeom prst="straightConnector1">
            <a:avLst/>
          </a:prstGeom>
          <a:gradFill rotWithShape="1">
            <a:gsLst>
              <a:gs pos="0">
                <a:schemeClr val="accent1"/>
              </a:gs>
              <a:gs pos="100000">
                <a:schemeClr val="accent1">
                  <a:gamma/>
                  <a:shade val="82353"/>
                  <a:invGamma/>
                </a:schemeClr>
              </a:gs>
            </a:gsLst>
            <a:lin ang="5400000" scaled="1"/>
          </a:gradFill>
          <a:ln w="31750" cap="flat" cmpd="sng" algn="ctr">
            <a:solidFill>
              <a:srgbClr val="FFCC00"/>
            </a:solidFill>
            <a:prstDash val="lgDash"/>
            <a:round/>
            <a:headEnd type="none" w="med" len="med"/>
            <a:tailEnd type="arrow"/>
          </a:ln>
          <a:effectLst/>
        </p:spPr>
      </p:cxnSp>
      <p:cxnSp>
        <p:nvCxnSpPr>
          <p:cNvPr id="33" name="Straight Arrow Connector 32"/>
          <p:cNvCxnSpPr/>
          <p:nvPr/>
        </p:nvCxnSpPr>
        <p:spPr bwMode="auto">
          <a:xfrm>
            <a:off x="4191000" y="4876800"/>
            <a:ext cx="2438400" cy="1143000"/>
          </a:xfrm>
          <a:prstGeom prst="straightConnector1">
            <a:avLst/>
          </a:prstGeom>
          <a:gradFill rotWithShape="1">
            <a:gsLst>
              <a:gs pos="0">
                <a:schemeClr val="accent1"/>
              </a:gs>
              <a:gs pos="100000">
                <a:schemeClr val="accent1">
                  <a:gamma/>
                  <a:shade val="82353"/>
                  <a:invGamma/>
                </a:schemeClr>
              </a:gs>
            </a:gsLst>
            <a:lin ang="5400000" scaled="1"/>
          </a:gradFill>
          <a:ln w="31750" cap="flat" cmpd="sng" algn="ctr">
            <a:solidFill>
              <a:srgbClr val="0099FF"/>
            </a:solidFill>
            <a:prstDash val="lgDash"/>
            <a:round/>
            <a:headEnd type="none" w="med" len="med"/>
            <a:tailEnd type="arrow"/>
          </a:ln>
          <a:effectLst/>
        </p:spPr>
      </p:cxnSp>
      <p:sp>
        <p:nvSpPr>
          <p:cNvPr id="36" name="TextBox 35"/>
          <p:cNvSpPr txBox="1"/>
          <p:nvPr/>
        </p:nvSpPr>
        <p:spPr>
          <a:xfrm>
            <a:off x="6705600" y="3276600"/>
            <a:ext cx="1973617" cy="707886"/>
          </a:xfrm>
          <a:prstGeom prst="rect">
            <a:avLst/>
          </a:prstGeom>
          <a:noFill/>
        </p:spPr>
        <p:txBody>
          <a:bodyPr wrap="none" rtlCol="0">
            <a:spAutoFit/>
          </a:bodyPr>
          <a:lstStyle/>
          <a:p>
            <a:r>
              <a:rPr lang="en-US" sz="4000" b="1" dirty="0" smtClean="0"/>
              <a:t>Barrier</a:t>
            </a:r>
            <a:endParaRPr lang="en-US" sz="4000" b="1" dirty="0"/>
          </a:p>
        </p:txBody>
      </p:sp>
      <p:cxnSp>
        <p:nvCxnSpPr>
          <p:cNvPr id="38" name="Straight Arrow Connector 37"/>
          <p:cNvCxnSpPr>
            <a:stCxn id="36" idx="1"/>
            <a:endCxn id="1026" idx="3"/>
          </p:cNvCxnSpPr>
          <p:nvPr/>
        </p:nvCxnSpPr>
        <p:spPr bwMode="auto">
          <a:xfrm rot="10800000" flipV="1">
            <a:off x="4927600" y="3630542"/>
            <a:ext cx="1778000" cy="541407"/>
          </a:xfrm>
          <a:prstGeom prst="straightConnector1">
            <a:avLst/>
          </a:prstGeom>
          <a:gradFill rotWithShape="1">
            <a:gsLst>
              <a:gs pos="0">
                <a:schemeClr val="accent1"/>
              </a:gs>
              <a:gs pos="100000">
                <a:schemeClr val="accent1">
                  <a:gamma/>
                  <a:shade val="82353"/>
                  <a:invGamma/>
                </a:schemeClr>
              </a:gs>
            </a:gsLst>
            <a:lin ang="5400000" scaled="1"/>
          </a:gradFill>
          <a:ln w="57150" cap="flat" cmpd="sng" algn="ctr">
            <a:solidFill>
              <a:schemeClr val="bg1"/>
            </a:solidFill>
            <a:prstDash val="solid"/>
            <a:round/>
            <a:headEnd type="none" w="med" len="med"/>
            <a:tailEnd type="arrow"/>
          </a:ln>
          <a:effectLst/>
        </p:spPr>
      </p:cxnSp>
      <p:sp>
        <p:nvSpPr>
          <p:cNvPr id="39" name="TextBox 38"/>
          <p:cNvSpPr txBox="1"/>
          <p:nvPr/>
        </p:nvSpPr>
        <p:spPr>
          <a:xfrm>
            <a:off x="2895600" y="4953000"/>
            <a:ext cx="877163" cy="369332"/>
          </a:xfrm>
          <a:prstGeom prst="rect">
            <a:avLst/>
          </a:prstGeom>
          <a:noFill/>
        </p:spPr>
        <p:txBody>
          <a:bodyPr wrap="none" rtlCol="0">
            <a:spAutoFit/>
          </a:bodyPr>
          <a:lstStyle/>
          <a:p>
            <a:r>
              <a:rPr lang="zh-CN" altLang="en-US" dirty="0" smtClean="0"/>
              <a:t>加油站</a:t>
            </a:r>
            <a:endParaRPr lang="en-US" dirty="0"/>
          </a:p>
        </p:txBody>
      </p:sp>
      <p:pic>
        <p:nvPicPr>
          <p:cNvPr id="4" name="Picture 2" descr="C:\Users\jasolson\AppData\Local\Microsoft\Windows\Temporary Internet Files\Content.IE5\M0YASGC9\MCj01512430000[1].wmf"/>
          <p:cNvPicPr>
            <a:picLocks noChangeAspect="1" noChangeArrowheads="1"/>
          </p:cNvPicPr>
          <p:nvPr/>
        </p:nvPicPr>
        <p:blipFill>
          <a:blip r:embed="rId5" cstate="print"/>
          <a:srcRect/>
          <a:stretch>
            <a:fillRect/>
          </a:stretch>
        </p:blipFill>
        <p:spPr bwMode="auto">
          <a:xfrm>
            <a:off x="6705600" y="4419600"/>
            <a:ext cx="512763" cy="18065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jasolson\AppData\Local\Microsoft\Windows\Temporary Internet Files\Content.IE5\MN3PKFIJ\MCj04326250000[1].png"/>
          <p:cNvPicPr>
            <a:picLocks noChangeAspect="1" noChangeArrowheads="1"/>
          </p:cNvPicPr>
          <p:nvPr/>
        </p:nvPicPr>
        <p:blipFill>
          <a:blip r:embed="rId3" cstate="print"/>
          <a:srcRect/>
          <a:stretch>
            <a:fillRect/>
          </a:stretch>
        </p:blipFill>
        <p:spPr bwMode="auto">
          <a:xfrm flipH="1">
            <a:off x="457200" y="3886200"/>
            <a:ext cx="1316038" cy="1344395"/>
          </a:xfrm>
          <a:prstGeom prst="rect">
            <a:avLst/>
          </a:prstGeom>
          <a:noFill/>
        </p:spPr>
      </p:pic>
      <p:sp>
        <p:nvSpPr>
          <p:cNvPr id="2" name="Title 1"/>
          <p:cNvSpPr>
            <a:spLocks noGrp="1"/>
          </p:cNvSpPr>
          <p:nvPr>
            <p:ph type="title"/>
          </p:nvPr>
        </p:nvSpPr>
        <p:spPr/>
        <p:txBody>
          <a:bodyPr>
            <a:normAutofit fontScale="90000"/>
          </a:bodyPr>
          <a:lstStyle/>
          <a:p>
            <a:pPr algn="l"/>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Unified Cancellation</a:t>
            </a:r>
            <a:b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统一取消模式</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Content Placeholder 2"/>
          <p:cNvSpPr>
            <a:spLocks noGrp="1"/>
          </p:cNvSpPr>
          <p:nvPr>
            <p:ph sz="quarter" idx="10"/>
          </p:nvPr>
        </p:nvSpPr>
        <p:spPr>
          <a:xfrm>
            <a:off x="571472" y="1357298"/>
            <a:ext cx="8153400" cy="990600"/>
          </a:xfrm>
        </p:spPr>
        <p:txBody>
          <a:bodyPr/>
          <a:lstStyle/>
          <a:p>
            <a:r>
              <a:rPr lang="en-US" i="1" dirty="0" smtClean="0"/>
              <a:t>“</a:t>
            </a:r>
            <a:r>
              <a:rPr lang="zh-CN" altLang="en-US" i="1" dirty="0" smtClean="0"/>
              <a:t>先生</a:t>
            </a:r>
            <a:r>
              <a:rPr lang="en-US" i="1" dirty="0" smtClean="0"/>
              <a:t>, </a:t>
            </a:r>
            <a:r>
              <a:rPr lang="zh-CN" altLang="en-US" i="1" dirty="0" smtClean="0"/>
              <a:t>我们准备好为您安排座位了</a:t>
            </a:r>
            <a:r>
              <a:rPr lang="en-US" i="1" dirty="0" smtClean="0"/>
              <a:t>…”  - </a:t>
            </a:r>
            <a:r>
              <a:rPr lang="zh-CN" altLang="en-US" i="1" dirty="0" smtClean="0"/>
              <a:t>店主</a:t>
            </a:r>
            <a:endParaRPr lang="en-US" i="1" dirty="0"/>
          </a:p>
        </p:txBody>
      </p:sp>
      <p:pic>
        <p:nvPicPr>
          <p:cNvPr id="3074" name="Picture 2" descr="C:\Users\jasolson\AppData\Local\Microsoft\Windows\Temporary Internet Files\Content.IE5\M0YASGC9\MCj04349000000[1].png"/>
          <p:cNvPicPr>
            <a:picLocks noChangeAspect="1" noChangeArrowheads="1"/>
          </p:cNvPicPr>
          <p:nvPr/>
        </p:nvPicPr>
        <p:blipFill>
          <a:blip r:embed="rId4" cstate="print"/>
          <a:srcRect/>
          <a:stretch>
            <a:fillRect/>
          </a:stretch>
        </p:blipFill>
        <p:spPr bwMode="auto">
          <a:xfrm flipH="1">
            <a:off x="5181600" y="2133600"/>
            <a:ext cx="1301683" cy="1315240"/>
          </a:xfrm>
          <a:prstGeom prst="rect">
            <a:avLst/>
          </a:prstGeom>
          <a:noFill/>
        </p:spPr>
      </p:pic>
      <p:pic>
        <p:nvPicPr>
          <p:cNvPr id="3075" name="Picture 3" descr="C:\Users\jasolson\AppData\Local\Microsoft\Windows\Temporary Internet Files\Content.IE5\MN3PKFIJ\MCj04326250000[1].png"/>
          <p:cNvPicPr>
            <a:picLocks noChangeAspect="1" noChangeArrowheads="1"/>
          </p:cNvPicPr>
          <p:nvPr/>
        </p:nvPicPr>
        <p:blipFill>
          <a:blip r:embed="rId3" cstate="print"/>
          <a:srcRect/>
          <a:stretch>
            <a:fillRect/>
          </a:stretch>
        </p:blipFill>
        <p:spPr bwMode="auto">
          <a:xfrm flipH="1">
            <a:off x="990600" y="4038600"/>
            <a:ext cx="1316038" cy="1344395"/>
          </a:xfrm>
          <a:prstGeom prst="rect">
            <a:avLst/>
          </a:prstGeom>
          <a:noFill/>
        </p:spPr>
      </p:pic>
      <p:pic>
        <p:nvPicPr>
          <p:cNvPr id="3076" name="Picture 4" descr="C:\Users\jasolson\AppData\Local\Microsoft\Windows\Temporary Internet Files\Content.IE5\7YHVEXA2\MCj04326210000[1].png"/>
          <p:cNvPicPr>
            <a:picLocks noChangeAspect="1" noChangeArrowheads="1"/>
          </p:cNvPicPr>
          <p:nvPr/>
        </p:nvPicPr>
        <p:blipFill>
          <a:blip r:embed="rId5" cstate="print"/>
          <a:srcRect/>
          <a:stretch>
            <a:fillRect/>
          </a:stretch>
        </p:blipFill>
        <p:spPr bwMode="auto">
          <a:xfrm flipH="1">
            <a:off x="1447800" y="4191000"/>
            <a:ext cx="1412082" cy="1408164"/>
          </a:xfrm>
          <a:prstGeom prst="rect">
            <a:avLst/>
          </a:prstGeom>
          <a:noFill/>
        </p:spPr>
      </p:pic>
      <p:pic>
        <p:nvPicPr>
          <p:cNvPr id="3083" name="Picture 11" descr="C:\Users\jasolson\AppData\Local\Microsoft\Windows\Temporary Internet Files\Content.IE5\MN3PKFIJ\MCj03263300000[1].wmf"/>
          <p:cNvPicPr>
            <a:picLocks noChangeAspect="1" noChangeArrowheads="1"/>
          </p:cNvPicPr>
          <p:nvPr/>
        </p:nvPicPr>
        <p:blipFill>
          <a:blip r:embed="rId6" cstate="print"/>
          <a:srcRect/>
          <a:stretch>
            <a:fillRect/>
          </a:stretch>
        </p:blipFill>
        <p:spPr bwMode="auto">
          <a:xfrm>
            <a:off x="2743200" y="4572000"/>
            <a:ext cx="560310" cy="581025"/>
          </a:xfrm>
          <a:prstGeom prst="rect">
            <a:avLst/>
          </a:prstGeom>
          <a:noFill/>
        </p:spPr>
      </p:pic>
      <p:pic>
        <p:nvPicPr>
          <p:cNvPr id="16" name="Picture 4" descr="C:\Users\jasolson\AppData\Local\Microsoft\Windows\Temporary Internet Files\Content.IE5\7YHVEXA2\MCj04326210000[1].png"/>
          <p:cNvPicPr>
            <a:picLocks noChangeAspect="1" noChangeArrowheads="1"/>
          </p:cNvPicPr>
          <p:nvPr/>
        </p:nvPicPr>
        <p:blipFill>
          <a:blip r:embed="rId5" cstate="print"/>
          <a:srcRect/>
          <a:stretch>
            <a:fillRect/>
          </a:stretch>
        </p:blipFill>
        <p:spPr bwMode="auto">
          <a:xfrm>
            <a:off x="7239000" y="4800600"/>
            <a:ext cx="1371600" cy="1408164"/>
          </a:xfrm>
          <a:prstGeom prst="rect">
            <a:avLst/>
          </a:prstGeom>
          <a:noFill/>
        </p:spPr>
      </p:pic>
      <p:pic>
        <p:nvPicPr>
          <p:cNvPr id="17" name="Picture 11" descr="C:\Users\jasolson\AppData\Local\Microsoft\Windows\Temporary Internet Files\Content.IE5\MN3PKFIJ\MCj03263300000[1].wmf"/>
          <p:cNvPicPr>
            <a:picLocks noChangeAspect="1" noChangeArrowheads="1"/>
          </p:cNvPicPr>
          <p:nvPr/>
        </p:nvPicPr>
        <p:blipFill>
          <a:blip r:embed="rId6" cstate="print"/>
          <a:srcRect/>
          <a:stretch>
            <a:fillRect/>
          </a:stretch>
        </p:blipFill>
        <p:spPr bwMode="auto">
          <a:xfrm>
            <a:off x="6781800" y="5334000"/>
            <a:ext cx="560310" cy="581025"/>
          </a:xfrm>
          <a:prstGeom prst="rect">
            <a:avLst/>
          </a:prstGeom>
          <a:noFill/>
        </p:spPr>
      </p:pic>
      <p:sp>
        <p:nvSpPr>
          <p:cNvPr id="18" name="TextBox 17"/>
          <p:cNvSpPr txBox="1"/>
          <p:nvPr/>
        </p:nvSpPr>
        <p:spPr>
          <a:xfrm>
            <a:off x="6096000" y="2209800"/>
            <a:ext cx="2728632" cy="1569660"/>
          </a:xfrm>
          <a:prstGeom prst="rect">
            <a:avLst/>
          </a:prstGeom>
          <a:noFill/>
        </p:spPr>
        <p:txBody>
          <a:bodyPr wrap="none" rtlCol="0">
            <a:spAutoFit/>
          </a:bodyPr>
          <a:lstStyle/>
          <a:p>
            <a:r>
              <a:rPr lang="en-US" sz="3200" b="1" dirty="0" smtClean="0"/>
              <a:t>Cancellation</a:t>
            </a:r>
          </a:p>
          <a:p>
            <a:r>
              <a:rPr lang="en-US" sz="3200" b="1" dirty="0" smtClean="0"/>
              <a:t>Token</a:t>
            </a:r>
          </a:p>
          <a:p>
            <a:r>
              <a:rPr lang="en-US" sz="3200" b="1" dirty="0" smtClean="0"/>
              <a:t>Source</a:t>
            </a:r>
            <a:endParaRPr lang="en-US" sz="3200" b="1" dirty="0"/>
          </a:p>
        </p:txBody>
      </p:sp>
      <p:sp>
        <p:nvSpPr>
          <p:cNvPr id="19" name="TextBox 18"/>
          <p:cNvSpPr txBox="1"/>
          <p:nvPr/>
        </p:nvSpPr>
        <p:spPr>
          <a:xfrm>
            <a:off x="3810000" y="5486400"/>
            <a:ext cx="2095445" cy="830997"/>
          </a:xfrm>
          <a:prstGeom prst="rect">
            <a:avLst/>
          </a:prstGeom>
          <a:noFill/>
        </p:spPr>
        <p:txBody>
          <a:bodyPr wrap="none" rtlCol="0">
            <a:spAutoFit/>
          </a:bodyPr>
          <a:lstStyle/>
          <a:p>
            <a:r>
              <a:rPr lang="en-US" sz="2400" b="1" dirty="0" smtClean="0"/>
              <a:t>Cancellation</a:t>
            </a:r>
          </a:p>
          <a:p>
            <a:r>
              <a:rPr lang="en-US" sz="2400" b="1" dirty="0" smtClean="0"/>
              <a:t>Token</a:t>
            </a:r>
          </a:p>
        </p:txBody>
      </p:sp>
      <p:cxnSp>
        <p:nvCxnSpPr>
          <p:cNvPr id="20" name="Straight Arrow Connector 19"/>
          <p:cNvCxnSpPr>
            <a:stCxn id="19" idx="3"/>
            <a:endCxn id="17" idx="1"/>
          </p:cNvCxnSpPr>
          <p:nvPr/>
        </p:nvCxnSpPr>
        <p:spPr bwMode="auto">
          <a:xfrm flipV="1">
            <a:off x="5905445" y="5624513"/>
            <a:ext cx="876355" cy="277386"/>
          </a:xfrm>
          <a:prstGeom prst="straightConnector1">
            <a:avLst/>
          </a:prstGeom>
          <a:ln w="57150">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p:nvPr/>
        </p:nvCxnSpPr>
        <p:spPr bwMode="auto">
          <a:xfrm rot="10800000">
            <a:off x="3276600" y="5105400"/>
            <a:ext cx="533400" cy="505986"/>
          </a:xfrm>
          <a:prstGeom prst="straightConnector1">
            <a:avLst/>
          </a:prstGeom>
          <a:ln w="57150">
            <a:headEnd type="none" w="med" len="med"/>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5000" fill="hold" nodeType="clickEffect">
                                  <p:stCondLst>
                                    <p:cond delay="0"/>
                                  </p:stCondLst>
                                  <p:childTnLst>
                                    <p:animEffect transition="out" filter="fade">
                                      <p:cBhvr>
                                        <p:cTn id="6" dur="500" tmFilter="0, 0; .2, .5; .8, .5; 1, 0"/>
                                        <p:tgtEl>
                                          <p:spTgt spid="3083"/>
                                        </p:tgtEl>
                                      </p:cBhvr>
                                    </p:animEffect>
                                    <p:animScale>
                                      <p:cBhvr>
                                        <p:cTn id="7" dur="250" autoRev="1" fill="hold"/>
                                        <p:tgtEl>
                                          <p:spTgt spid="308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线程和统一取消模式</a:t>
            </a:r>
            <a:endParaRPr lang="zh-CN" altLang="en-US" dirty="0"/>
          </a:p>
        </p:txBody>
      </p:sp>
      <p:sp>
        <p:nvSpPr>
          <p:cNvPr id="5" name="Text Placeholder 4"/>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有奖问答</a:t>
            </a:r>
            <a:endParaRPr lang="en-US" dirty="0"/>
          </a:p>
        </p:txBody>
      </p:sp>
      <p:sp>
        <p:nvSpPr>
          <p:cNvPr id="3" name="Content Placeholder 2"/>
          <p:cNvSpPr>
            <a:spLocks noGrp="1"/>
          </p:cNvSpPr>
          <p:nvPr>
            <p:ph idx="1"/>
          </p:nvPr>
        </p:nvSpPr>
        <p:spPr/>
        <p:txBody>
          <a:bodyPr/>
          <a:lstStyle/>
          <a:p>
            <a:r>
              <a:rPr lang="zh-CN" altLang="en-US" sz="3600" dirty="0" smtClean="0"/>
              <a:t>简述统一取消模式的原理和优势</a:t>
            </a:r>
            <a:endParaRPr lang="en-U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143000"/>
          </a:xfrm>
        </p:spPr>
        <p:txBody>
          <a:bodyPr>
            <a:normAutofit/>
          </a:bodyPr>
          <a:lstStyle/>
          <a:p>
            <a:r>
              <a:rPr lang="en-US" sz="3600" dirty="0" smtClean="0"/>
              <a:t>Parallel Extensions</a:t>
            </a:r>
            <a:r>
              <a:rPr lang="en-US" altLang="zh-CN" sz="3600" dirty="0" smtClean="0"/>
              <a:t>--</a:t>
            </a:r>
            <a:r>
              <a:rPr lang="zh-CN" altLang="en-US" sz="3600" dirty="0" smtClean="0"/>
              <a:t>并行扩展套件</a:t>
            </a:r>
            <a:endParaRPr lang="en-US" sz="3600" dirty="0" smtClean="0"/>
          </a:p>
        </p:txBody>
      </p:sp>
      <p:sp>
        <p:nvSpPr>
          <p:cNvPr id="3" name="Content Placeholder 2"/>
          <p:cNvSpPr>
            <a:spLocks noGrp="1"/>
          </p:cNvSpPr>
          <p:nvPr>
            <p:ph idx="1"/>
          </p:nvPr>
        </p:nvSpPr>
        <p:spPr>
          <a:xfrm>
            <a:off x="500034" y="1357298"/>
            <a:ext cx="8229600" cy="5000660"/>
          </a:xfrm>
        </p:spPr>
        <p:txBody>
          <a:bodyPr/>
          <a:lstStyle/>
          <a:p>
            <a:pPr lvl="0">
              <a:lnSpc>
                <a:spcPct val="150000"/>
              </a:lnSpc>
            </a:pPr>
            <a:r>
              <a:rPr lang="zh-CN" altLang="en-US" dirty="0" smtClean="0">
                <a:solidFill>
                  <a:schemeClr val="tx1"/>
                </a:solidFill>
              </a:rPr>
              <a:t>并行扩展套件是一个</a:t>
            </a:r>
            <a:r>
              <a:rPr lang="en-US" altLang="zh-CN" dirty="0" smtClean="0">
                <a:solidFill>
                  <a:schemeClr val="tx1"/>
                </a:solidFill>
              </a:rPr>
              <a:t>.NET</a:t>
            </a:r>
            <a:r>
              <a:rPr lang="zh-CN" altLang="en-US" dirty="0" smtClean="0">
                <a:solidFill>
                  <a:schemeClr val="tx1"/>
                </a:solidFill>
              </a:rPr>
              <a:t>类库</a:t>
            </a:r>
            <a:endParaRPr lang="en-US" altLang="zh-CN" dirty="0" smtClean="0">
              <a:solidFill>
                <a:schemeClr val="tx1"/>
              </a:solidFill>
            </a:endParaRPr>
          </a:p>
          <a:p>
            <a:pPr lvl="0">
              <a:lnSpc>
                <a:spcPct val="150000"/>
              </a:lnSpc>
            </a:pPr>
            <a:r>
              <a:rPr lang="zh-CN" altLang="en-US" dirty="0" smtClean="0">
                <a:solidFill>
                  <a:schemeClr val="tx1"/>
                </a:solidFill>
              </a:rPr>
              <a:t>支持声明式和命令式的数据并行</a:t>
            </a:r>
            <a:endParaRPr lang="en-US" altLang="zh-CN" dirty="0" smtClean="0">
              <a:solidFill>
                <a:schemeClr val="tx1"/>
              </a:solidFill>
            </a:endParaRPr>
          </a:p>
          <a:p>
            <a:pPr lvl="0">
              <a:lnSpc>
                <a:spcPct val="150000"/>
              </a:lnSpc>
            </a:pPr>
            <a:r>
              <a:rPr lang="zh-CN" altLang="en-US" dirty="0" smtClean="0">
                <a:solidFill>
                  <a:schemeClr val="tx1"/>
                </a:solidFill>
              </a:rPr>
              <a:t>支持命令式任务并行</a:t>
            </a:r>
            <a:endParaRPr lang="en-US" altLang="zh-CN" dirty="0" smtClean="0">
              <a:solidFill>
                <a:schemeClr val="tx1"/>
              </a:solidFill>
            </a:endParaRPr>
          </a:p>
          <a:p>
            <a:pPr lvl="0">
              <a:lnSpc>
                <a:spcPct val="150000"/>
              </a:lnSpc>
            </a:pPr>
            <a:r>
              <a:rPr lang="zh-CN" altLang="en-US" dirty="0" smtClean="0">
                <a:solidFill>
                  <a:schemeClr val="tx1"/>
                </a:solidFill>
              </a:rPr>
              <a:t>支持协同的数据结构</a:t>
            </a:r>
            <a:endParaRPr lang="en-US" altLang="zh-CN" dirty="0" smtClean="0">
              <a:solidFill>
                <a:schemeClr val="tx1"/>
              </a:solidFill>
            </a:endParaRPr>
          </a:p>
          <a:p>
            <a:pPr lvl="0">
              <a:lnSpc>
                <a:spcPct val="150000"/>
              </a:lnSpc>
            </a:pPr>
            <a:r>
              <a:rPr lang="zh-CN" altLang="en-US" dirty="0" smtClean="0">
                <a:solidFill>
                  <a:schemeClr val="tx1"/>
                </a:solidFill>
              </a:rPr>
              <a:t>主要组成</a:t>
            </a:r>
            <a:endParaRPr lang="en-US" altLang="zh-CN" dirty="0" smtClean="0">
              <a:solidFill>
                <a:schemeClr val="tx1"/>
              </a:solidFill>
            </a:endParaRPr>
          </a:p>
          <a:p>
            <a:pPr lvl="1"/>
            <a:r>
              <a:rPr lang="en-US" dirty="0" smtClean="0"/>
              <a:t>Parallel LINQ (PLINQ)</a:t>
            </a:r>
          </a:p>
          <a:p>
            <a:pPr lvl="1"/>
            <a:r>
              <a:rPr lang="en-US" dirty="0" smtClean="0"/>
              <a:t>Task Parallel Library (TPL)</a:t>
            </a:r>
          </a:p>
          <a:p>
            <a:pPr lvl="1"/>
            <a:r>
              <a:rPr lang="en-US" dirty="0" smtClean="0"/>
              <a:t>Coordination Data Structures (CDS)</a:t>
            </a:r>
          </a:p>
          <a:p>
            <a:pPr lvl="0"/>
            <a:endParaRPr lang="en-US" b="0"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8231"/>
          <p:cNvSpPr>
            <a:spLocks noGrp="1" noChangeArrowheads="1"/>
          </p:cNvSpPr>
          <p:nvPr>
            <p:ph type="title"/>
          </p:nvPr>
        </p:nvSpPr>
        <p:spPr/>
        <p:txBody>
          <a:bodyPr/>
          <a:lstStyle/>
          <a:p>
            <a:pPr lvl="0"/>
            <a:r>
              <a:rPr lang="en-US" dirty="0" smtClean="0"/>
              <a:t>PLINQ</a:t>
            </a:r>
            <a:r>
              <a:rPr lang="en-US" altLang="zh-CN" dirty="0" smtClean="0"/>
              <a:t>—</a:t>
            </a:r>
            <a:r>
              <a:rPr lang="zh-CN" altLang="en-US" dirty="0" smtClean="0"/>
              <a:t>并行语言集成查询</a:t>
            </a:r>
            <a:endParaRPr lang="en-US" dirty="0" smtClean="0"/>
          </a:p>
        </p:txBody>
      </p:sp>
      <p:sp>
        <p:nvSpPr>
          <p:cNvPr id="31746" name="Shape 8232"/>
          <p:cNvSpPr>
            <a:spLocks noGrp="1" noChangeArrowheads="1"/>
          </p:cNvSpPr>
          <p:nvPr>
            <p:ph idx="1"/>
          </p:nvPr>
        </p:nvSpPr>
        <p:spPr>
          <a:xfrm>
            <a:off x="428596" y="1214422"/>
            <a:ext cx="8229600" cy="4525963"/>
          </a:xfrm>
        </p:spPr>
        <p:txBody>
          <a:bodyPr/>
          <a:lstStyle/>
          <a:p>
            <a:pPr>
              <a:lnSpc>
                <a:spcPct val="150000"/>
              </a:lnSpc>
            </a:pPr>
            <a:r>
              <a:rPr lang="zh-CN" altLang="en-US" dirty="0" smtClean="0">
                <a:solidFill>
                  <a:schemeClr val="tx1"/>
                </a:solidFill>
              </a:rPr>
              <a:t>是开发人员易于利用多核计算优势</a:t>
            </a:r>
            <a:endParaRPr lang="en-US" altLang="zh-CN" dirty="0" smtClean="0">
              <a:solidFill>
                <a:schemeClr val="tx1"/>
              </a:solidFill>
            </a:endParaRPr>
          </a:p>
          <a:p>
            <a:pPr>
              <a:lnSpc>
                <a:spcPct val="150000"/>
              </a:lnSpc>
            </a:pPr>
            <a:r>
              <a:rPr lang="zh-CN" altLang="en-US" dirty="0" smtClean="0">
                <a:solidFill>
                  <a:schemeClr val="tx1"/>
                </a:solidFill>
              </a:rPr>
              <a:t>对现有</a:t>
            </a:r>
            <a:r>
              <a:rPr lang="en-US" altLang="zh-CN" dirty="0" smtClean="0">
                <a:solidFill>
                  <a:schemeClr val="tx1"/>
                </a:solidFill>
              </a:rPr>
              <a:t>LINQ</a:t>
            </a:r>
            <a:r>
              <a:rPr lang="zh-CN" altLang="en-US" dirty="0" smtClean="0">
                <a:solidFill>
                  <a:schemeClr val="tx1"/>
                </a:solidFill>
              </a:rPr>
              <a:t>变成模式影响最小</a:t>
            </a:r>
            <a:endParaRPr lang="en-US" altLang="zh-CN" dirty="0" smtClean="0">
              <a:solidFill>
                <a:schemeClr val="tx1"/>
              </a:solidFill>
            </a:endParaRPr>
          </a:p>
          <a:p>
            <a:pPr>
              <a:lnSpc>
                <a:spcPct val="150000"/>
              </a:lnSpc>
            </a:pPr>
            <a:r>
              <a:rPr lang="zh-CN" altLang="en-US" dirty="0" smtClean="0">
                <a:solidFill>
                  <a:schemeClr val="tx1"/>
                </a:solidFill>
              </a:rPr>
              <a:t>代码示例</a:t>
            </a:r>
            <a:endParaRPr lang="en-US" dirty="0" smtClean="0"/>
          </a:p>
        </p:txBody>
      </p:sp>
      <p:grpSp>
        <p:nvGrpSpPr>
          <p:cNvPr id="6" name="Group 5"/>
          <p:cNvGrpSpPr/>
          <p:nvPr/>
        </p:nvGrpSpPr>
        <p:grpSpPr>
          <a:xfrm>
            <a:off x="785786" y="3286124"/>
            <a:ext cx="6822831" cy="2246769"/>
            <a:chOff x="1066800" y="3581400"/>
            <a:chExt cx="6822831" cy="2246769"/>
          </a:xfrm>
          <a:solidFill>
            <a:srgbClr val="E7F6FF"/>
          </a:solidFill>
        </p:grpSpPr>
        <p:sp>
          <p:nvSpPr>
            <p:cNvPr id="14" name="Rectangle 13"/>
            <p:cNvSpPr/>
            <p:nvPr/>
          </p:nvSpPr>
          <p:spPr>
            <a:xfrm>
              <a:off x="1066800" y="3581400"/>
              <a:ext cx="6822831" cy="2246769"/>
            </a:xfrm>
            <a:prstGeom prst="rect">
              <a:avLst/>
            </a:prstGeom>
            <a:grp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schemeClr val="tx1"/>
                  </a:solidFill>
                  <a:effectLst/>
                  <a:uLnTx/>
                  <a:uFillTx/>
                  <a:latin typeface="Consolas" pitchFamily="49" charset="0"/>
                  <a:cs typeface="Courier New" pitchFamily="49" charset="0"/>
                </a:rPr>
                <a:t>var</a:t>
              </a:r>
              <a:r>
                <a:rPr kumimoji="0" lang="en-US" sz="2000" b="1" i="0" u="none" strike="noStrike" kern="1200" cap="none" spc="0" normalizeH="0" baseline="0" noProof="0" dirty="0" smtClean="0">
                  <a:ln>
                    <a:noFill/>
                  </a:ln>
                  <a:solidFill>
                    <a:schemeClr val="tx1"/>
                  </a:solidFill>
                  <a:effectLst/>
                  <a:uLnTx/>
                  <a:uFillTx/>
                  <a:latin typeface="Consolas" pitchFamily="49" charset="0"/>
                  <a:cs typeface="Courier New" pitchFamily="49" charset="0"/>
                </a:rPr>
                <a:t> q = from p in people</a:t>
              </a: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Consolas" pitchFamily="49" charset="0"/>
                  <a:cs typeface="Courier New" pitchFamily="49" charset="0"/>
                </a:rPr>
                <a:t>        where </a:t>
              </a:r>
              <a:r>
                <a:rPr kumimoji="0" lang="en-US" sz="2000" b="1" i="0" u="none" strike="noStrike" kern="1200" cap="none" spc="0" normalizeH="0" baseline="0" noProof="0" dirty="0" err="1" smtClean="0">
                  <a:ln>
                    <a:noFill/>
                  </a:ln>
                  <a:solidFill>
                    <a:schemeClr val="tx1"/>
                  </a:solidFill>
                  <a:effectLst/>
                  <a:uLnTx/>
                  <a:uFillTx/>
                  <a:latin typeface="Consolas" pitchFamily="49" charset="0"/>
                  <a:cs typeface="Courier New" pitchFamily="49" charset="0"/>
                </a:rPr>
                <a:t>p.Name</a:t>
              </a:r>
              <a:r>
                <a:rPr kumimoji="0" lang="en-US" sz="2000" b="1" i="0" u="none" strike="noStrike" kern="1200" cap="none" spc="0" normalizeH="0" baseline="0" noProof="0" dirty="0" smtClean="0">
                  <a:ln>
                    <a:noFill/>
                  </a:ln>
                  <a:solidFill>
                    <a:schemeClr val="tx1"/>
                  </a:solidFill>
                  <a:effectLst/>
                  <a:uLnTx/>
                  <a:uFillTx/>
                  <a:latin typeface="Consolas" pitchFamily="49" charset="0"/>
                  <a:cs typeface="Courier New" pitchFamily="49" charset="0"/>
                </a:rPr>
                <a:t> == </a:t>
              </a:r>
              <a:r>
                <a:rPr kumimoji="0" lang="en-US" sz="2000" b="1" i="0" u="none" strike="noStrike" kern="1200" cap="none" spc="0" normalizeH="0" baseline="0" noProof="0" dirty="0" err="1" smtClean="0">
                  <a:ln>
                    <a:noFill/>
                  </a:ln>
                  <a:solidFill>
                    <a:schemeClr val="tx1"/>
                  </a:solidFill>
                  <a:effectLst/>
                  <a:uLnTx/>
                  <a:uFillTx/>
                  <a:latin typeface="Consolas" pitchFamily="49" charset="0"/>
                  <a:cs typeface="Courier New" pitchFamily="49" charset="0"/>
                </a:rPr>
                <a:t>queryInfo.Name</a:t>
              </a:r>
              <a:r>
                <a:rPr kumimoji="0" lang="en-US" sz="2000" b="1" i="0" u="none" strike="noStrike" kern="1200" cap="none" spc="0" normalizeH="0" baseline="0" noProof="0" dirty="0" smtClean="0">
                  <a:ln>
                    <a:noFill/>
                  </a:ln>
                  <a:solidFill>
                    <a:schemeClr val="tx1"/>
                  </a:solidFill>
                  <a:effectLst/>
                  <a:uLnTx/>
                  <a:uFillTx/>
                  <a:latin typeface="Consolas" pitchFamily="49" charset="0"/>
                  <a:cs typeface="Courier New" pitchFamily="49" charset="0"/>
                </a:rPr>
                <a:t> &amp;&amp; </a:t>
              </a: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Consolas" pitchFamily="49" charset="0"/>
                  <a:cs typeface="Courier New" pitchFamily="49" charset="0"/>
                </a:rPr>
                <a:t>              </a:t>
              </a:r>
              <a:r>
                <a:rPr kumimoji="0" lang="en-US" sz="2000" b="1" i="0" u="none" strike="noStrike" kern="1200" cap="none" spc="0" normalizeH="0" baseline="0" noProof="0" dirty="0" err="1" smtClean="0">
                  <a:ln>
                    <a:noFill/>
                  </a:ln>
                  <a:solidFill>
                    <a:schemeClr val="tx1"/>
                  </a:solidFill>
                  <a:effectLst/>
                  <a:uLnTx/>
                  <a:uFillTx/>
                  <a:latin typeface="Consolas" pitchFamily="49" charset="0"/>
                  <a:cs typeface="Courier New" pitchFamily="49" charset="0"/>
                </a:rPr>
                <a:t>p.State</a:t>
              </a:r>
              <a:r>
                <a:rPr kumimoji="0" lang="en-US" sz="2000" b="1" i="0" u="none" strike="noStrike" kern="1200" cap="none" spc="0" normalizeH="0" baseline="0" noProof="0" dirty="0" smtClean="0">
                  <a:ln>
                    <a:noFill/>
                  </a:ln>
                  <a:solidFill>
                    <a:schemeClr val="tx1"/>
                  </a:solidFill>
                  <a:effectLst/>
                  <a:uLnTx/>
                  <a:uFillTx/>
                  <a:latin typeface="Consolas" pitchFamily="49" charset="0"/>
                  <a:cs typeface="Courier New" pitchFamily="49" charset="0"/>
                </a:rPr>
                <a:t> == </a:t>
              </a:r>
              <a:r>
                <a:rPr kumimoji="0" lang="en-US" sz="2000" b="1" i="0" u="none" strike="noStrike" kern="1200" cap="none" spc="0" normalizeH="0" baseline="0" noProof="0" dirty="0" err="1" smtClean="0">
                  <a:ln>
                    <a:noFill/>
                  </a:ln>
                  <a:solidFill>
                    <a:schemeClr val="tx1"/>
                  </a:solidFill>
                  <a:effectLst/>
                  <a:uLnTx/>
                  <a:uFillTx/>
                  <a:latin typeface="Consolas" pitchFamily="49" charset="0"/>
                  <a:cs typeface="Courier New" pitchFamily="49" charset="0"/>
                </a:rPr>
                <a:t>queryInfo.State</a:t>
              </a:r>
              <a:r>
                <a:rPr kumimoji="0" lang="en-US" sz="2000" b="1" i="0" u="none" strike="noStrike" kern="1200" cap="none" spc="0" normalizeH="0" baseline="0" noProof="0" dirty="0" smtClean="0">
                  <a:ln>
                    <a:noFill/>
                  </a:ln>
                  <a:solidFill>
                    <a:schemeClr val="tx1"/>
                  </a:solidFill>
                  <a:effectLst/>
                  <a:uLnTx/>
                  <a:uFillTx/>
                  <a:latin typeface="Consolas" pitchFamily="49" charset="0"/>
                  <a:cs typeface="Courier New" pitchFamily="49" charset="0"/>
                </a:rPr>
                <a:t> &amp;&amp;</a:t>
              </a: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Consolas" pitchFamily="49" charset="0"/>
                  <a:cs typeface="Courier New" pitchFamily="49" charset="0"/>
                </a:rPr>
                <a:t>              </a:t>
              </a:r>
              <a:r>
                <a:rPr kumimoji="0" lang="en-US" sz="2000" b="1" i="0" u="none" strike="noStrike" kern="1200" cap="none" spc="0" normalizeH="0" baseline="0" noProof="0" dirty="0" err="1" smtClean="0">
                  <a:ln>
                    <a:noFill/>
                  </a:ln>
                  <a:solidFill>
                    <a:schemeClr val="tx1"/>
                  </a:solidFill>
                  <a:effectLst/>
                  <a:uLnTx/>
                  <a:uFillTx/>
                  <a:latin typeface="Consolas" pitchFamily="49" charset="0"/>
                  <a:cs typeface="Courier New" pitchFamily="49" charset="0"/>
                </a:rPr>
                <a:t>p.Year</a:t>
              </a:r>
              <a:r>
                <a:rPr kumimoji="0" lang="en-US" sz="2000" b="1" i="0" u="none" strike="noStrike" kern="1200" cap="none" spc="0" normalizeH="0" baseline="0" noProof="0" dirty="0" smtClean="0">
                  <a:ln>
                    <a:noFill/>
                  </a:ln>
                  <a:solidFill>
                    <a:schemeClr val="tx1"/>
                  </a:solidFill>
                  <a:effectLst/>
                  <a:uLnTx/>
                  <a:uFillTx/>
                  <a:latin typeface="Consolas" pitchFamily="49" charset="0"/>
                  <a:cs typeface="Courier New" pitchFamily="49" charset="0"/>
                </a:rPr>
                <a:t> &gt;= </a:t>
              </a:r>
              <a:r>
                <a:rPr kumimoji="0" lang="en-US" sz="2000" b="1" i="0" u="none" strike="noStrike" kern="1200" cap="none" spc="0" normalizeH="0" baseline="0" noProof="0" dirty="0" err="1" smtClean="0">
                  <a:ln>
                    <a:noFill/>
                  </a:ln>
                  <a:solidFill>
                    <a:schemeClr val="tx1"/>
                  </a:solidFill>
                  <a:effectLst/>
                  <a:uLnTx/>
                  <a:uFillTx/>
                  <a:latin typeface="Consolas" pitchFamily="49" charset="0"/>
                  <a:cs typeface="Courier New" pitchFamily="49" charset="0"/>
                </a:rPr>
                <a:t>yearStart</a:t>
              </a:r>
              <a:r>
                <a:rPr kumimoji="0" lang="en-US" sz="2000" b="1" i="0" u="none" strike="noStrike" kern="1200" cap="none" spc="0" normalizeH="0" baseline="0" noProof="0" dirty="0" smtClean="0">
                  <a:ln>
                    <a:noFill/>
                  </a:ln>
                  <a:solidFill>
                    <a:schemeClr val="tx1"/>
                  </a:solidFill>
                  <a:effectLst/>
                  <a:uLnTx/>
                  <a:uFillTx/>
                  <a:latin typeface="Consolas" pitchFamily="49" charset="0"/>
                  <a:cs typeface="Courier New" pitchFamily="49" charset="0"/>
                </a:rPr>
                <a:t> &amp;&amp;</a:t>
              </a: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Consolas" pitchFamily="49" charset="0"/>
                  <a:cs typeface="Courier New" pitchFamily="49" charset="0"/>
                </a:rPr>
                <a:t>              </a:t>
              </a:r>
              <a:r>
                <a:rPr kumimoji="0" lang="en-US" sz="2000" b="1" i="0" u="none" strike="noStrike" kern="1200" cap="none" spc="0" normalizeH="0" baseline="0" noProof="0" dirty="0" err="1" smtClean="0">
                  <a:ln>
                    <a:noFill/>
                  </a:ln>
                  <a:solidFill>
                    <a:schemeClr val="tx1"/>
                  </a:solidFill>
                  <a:effectLst/>
                  <a:uLnTx/>
                  <a:uFillTx/>
                  <a:latin typeface="Consolas" pitchFamily="49" charset="0"/>
                  <a:cs typeface="Courier New" pitchFamily="49" charset="0"/>
                </a:rPr>
                <a:t>p.Year</a:t>
              </a:r>
              <a:r>
                <a:rPr kumimoji="0" lang="en-US" sz="2000" b="1" i="0" u="none" strike="noStrike" kern="1200" cap="none" spc="0" normalizeH="0" baseline="0" noProof="0" dirty="0" smtClean="0">
                  <a:ln>
                    <a:noFill/>
                  </a:ln>
                  <a:solidFill>
                    <a:schemeClr val="tx1"/>
                  </a:solidFill>
                  <a:effectLst/>
                  <a:uLnTx/>
                  <a:uFillTx/>
                  <a:latin typeface="Consolas" pitchFamily="49" charset="0"/>
                  <a:cs typeface="Courier New" pitchFamily="49" charset="0"/>
                </a:rPr>
                <a:t> &lt;= </a:t>
              </a:r>
              <a:r>
                <a:rPr kumimoji="0" lang="en-US" sz="2000" b="1" i="0" u="none" strike="noStrike" kern="1200" cap="none" spc="0" normalizeH="0" baseline="0" noProof="0" dirty="0" err="1" smtClean="0">
                  <a:ln>
                    <a:noFill/>
                  </a:ln>
                  <a:solidFill>
                    <a:schemeClr val="tx1"/>
                  </a:solidFill>
                  <a:effectLst/>
                  <a:uLnTx/>
                  <a:uFillTx/>
                  <a:latin typeface="Consolas" pitchFamily="49" charset="0"/>
                  <a:cs typeface="Courier New" pitchFamily="49" charset="0"/>
                </a:rPr>
                <a:t>yearEnd</a:t>
              </a:r>
              <a:endParaRPr kumimoji="0" lang="en-US" sz="2000" b="1" i="0" u="none" strike="noStrike" kern="1200" cap="none" spc="0" normalizeH="0" baseline="0" noProof="0" dirty="0" smtClean="0">
                <a:ln>
                  <a:noFill/>
                </a:ln>
                <a:solidFill>
                  <a:schemeClr val="tx1"/>
                </a:solidFill>
                <a:effectLst/>
                <a:uLnTx/>
                <a:uFillTx/>
                <a:latin typeface="Consolas" pitchFamily="49" charset="0"/>
                <a:cs typeface="Courier New" pitchFamily="49" charset="0"/>
              </a:endParaRP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Consolas" pitchFamily="49" charset="0"/>
                  <a:cs typeface="Courier New" pitchFamily="49" charset="0"/>
                </a:rPr>
                <a:t>        </a:t>
              </a:r>
              <a:r>
                <a:rPr kumimoji="0" lang="en-US" sz="2000" b="1" i="0" u="none" strike="noStrike" kern="1200" cap="none" spc="0" normalizeH="0" baseline="0" noProof="0" dirty="0" err="1" smtClean="0">
                  <a:ln>
                    <a:noFill/>
                  </a:ln>
                  <a:solidFill>
                    <a:schemeClr val="tx1"/>
                  </a:solidFill>
                  <a:effectLst/>
                  <a:uLnTx/>
                  <a:uFillTx/>
                  <a:latin typeface="Consolas" pitchFamily="49" charset="0"/>
                  <a:cs typeface="Courier New" pitchFamily="49" charset="0"/>
                </a:rPr>
                <a:t>orderby</a:t>
              </a:r>
              <a:r>
                <a:rPr kumimoji="0" lang="en-US" sz="2000" b="1" i="0" u="none" strike="noStrike" kern="1200" cap="none" spc="0" normalizeH="0" baseline="0" noProof="0" dirty="0" smtClean="0">
                  <a:ln>
                    <a:noFill/>
                  </a:ln>
                  <a:solidFill>
                    <a:schemeClr val="tx1"/>
                  </a:solidFill>
                  <a:effectLst/>
                  <a:uLnTx/>
                  <a:uFillTx/>
                  <a:latin typeface="Consolas" pitchFamily="49" charset="0"/>
                  <a:cs typeface="Courier New" pitchFamily="49" charset="0"/>
                </a:rPr>
                <a:t> </a:t>
              </a:r>
              <a:r>
                <a:rPr kumimoji="0" lang="en-US" sz="2000" b="1" i="0" u="none" strike="noStrike" kern="1200" cap="none" spc="0" normalizeH="0" baseline="0" noProof="0" dirty="0" err="1" smtClean="0">
                  <a:ln>
                    <a:noFill/>
                  </a:ln>
                  <a:solidFill>
                    <a:schemeClr val="tx1"/>
                  </a:solidFill>
                  <a:effectLst/>
                  <a:uLnTx/>
                  <a:uFillTx/>
                  <a:latin typeface="Consolas" pitchFamily="49" charset="0"/>
                  <a:cs typeface="Courier New" pitchFamily="49" charset="0"/>
                </a:rPr>
                <a:t>p.Year</a:t>
              </a:r>
              <a:r>
                <a:rPr kumimoji="0" lang="en-US" sz="2000" b="1" i="0" u="none" strike="noStrike" kern="1200" cap="none" spc="0" normalizeH="0" baseline="0" noProof="0" dirty="0" smtClean="0">
                  <a:ln>
                    <a:noFill/>
                  </a:ln>
                  <a:solidFill>
                    <a:schemeClr val="tx1"/>
                  </a:solidFill>
                  <a:effectLst/>
                  <a:uLnTx/>
                  <a:uFillTx/>
                  <a:latin typeface="Consolas" pitchFamily="49" charset="0"/>
                  <a:cs typeface="Courier New" pitchFamily="49" charset="0"/>
                </a:rPr>
                <a:t> ascending</a:t>
              </a: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Consolas" pitchFamily="49" charset="0"/>
                  <a:cs typeface="Courier New" pitchFamily="49" charset="0"/>
                </a:rPr>
                <a:t>        select p;</a:t>
              </a:r>
              <a:endParaRPr kumimoji="0" lang="en-US" sz="2000" b="1" i="0" u="none" strike="noStrike" kern="1200" cap="none" spc="0" normalizeH="0" baseline="0" noProof="0" dirty="0">
                <a:ln>
                  <a:noFill/>
                </a:ln>
                <a:solidFill>
                  <a:schemeClr val="tx1"/>
                </a:solidFill>
                <a:effectLst/>
                <a:uLnTx/>
                <a:uFillTx/>
                <a:latin typeface="Consolas" pitchFamily="49" charset="0"/>
                <a:cs typeface="Courier New" pitchFamily="49" charset="0"/>
              </a:endParaRPr>
            </a:p>
          </p:txBody>
        </p:sp>
        <p:sp>
          <p:nvSpPr>
            <p:cNvPr id="15" name="TextBox 14"/>
            <p:cNvSpPr txBox="1"/>
            <p:nvPr/>
          </p:nvSpPr>
          <p:spPr>
            <a:xfrm>
              <a:off x="4419600" y="3581400"/>
              <a:ext cx="2943688"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defTabSz="914363" rtl="0"/>
              <a:r>
                <a:rPr lang="en-US" sz="2000" b="1" kern="1200" dirty="0" smtClean="0">
                  <a:solidFill>
                    <a:srgbClr val="FF0000"/>
                  </a:solidFill>
                  <a:effectLst>
                    <a:glow rad="228600">
                      <a:srgbClr val="80BFF2">
                        <a:satMod val="175000"/>
                        <a:alpha val="40000"/>
                      </a:srgbClr>
                    </a:glow>
                  </a:effectLst>
                  <a:latin typeface="Consolas" pitchFamily="49" charset="0"/>
                  <a:cs typeface="Courier New" pitchFamily="49" charset="0"/>
                </a:rPr>
                <a:t>.</a:t>
              </a:r>
              <a:r>
                <a:rPr lang="en-US" sz="2000" b="1" kern="1200" dirty="0" err="1" smtClean="0">
                  <a:solidFill>
                    <a:srgbClr val="FF0000"/>
                  </a:solidFill>
                  <a:effectLst>
                    <a:glow rad="228600">
                      <a:srgbClr val="80BFF2">
                        <a:satMod val="175000"/>
                        <a:alpha val="40000"/>
                      </a:srgbClr>
                    </a:glow>
                  </a:effectLst>
                  <a:latin typeface="Consolas" pitchFamily="49" charset="0"/>
                  <a:cs typeface="Courier New" pitchFamily="49" charset="0"/>
                </a:rPr>
                <a:t>AsParallel</a:t>
              </a:r>
              <a:r>
                <a:rPr lang="en-US" sz="2000" b="1" kern="1200" dirty="0" smtClean="0">
                  <a:solidFill>
                    <a:srgbClr val="FF0000"/>
                  </a:solidFill>
                  <a:effectLst>
                    <a:glow rad="228600">
                      <a:srgbClr val="80BFF2">
                        <a:satMod val="175000"/>
                        <a:alpha val="40000"/>
                      </a:srgbClr>
                    </a:glow>
                  </a:effectLst>
                  <a:latin typeface="Consolas" pitchFamily="49" charset="0"/>
                  <a:cs typeface="Courier New" pitchFamily="49" charset="0"/>
                </a:rPr>
                <a:t>()</a:t>
              </a:r>
              <a:endParaRPr lang="en-US" sz="2000" b="1" kern="1200" dirty="0">
                <a:solidFill>
                  <a:srgbClr val="FF0000"/>
                </a:solidFill>
                <a:effectLst>
                  <a:glow rad="228600">
                    <a:srgbClr val="80BFF2">
                      <a:satMod val="175000"/>
                      <a:alpha val="40000"/>
                    </a:srgbClr>
                  </a:glow>
                </a:effectLst>
                <a:latin typeface="Consolas" pitchFamily="49" charset="0"/>
                <a:cs typeface="Courier New" pitchFamily="49" charset="0"/>
              </a:endParaRPr>
            </a:p>
          </p:txBody>
        </p:sp>
      </p:grpSp>
    </p:spTree>
  </p:cSld>
  <p:clrMapOvr>
    <a:masterClrMapping/>
  </p:clrMapOvr>
  <p:transition advTm="60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857496"/>
            <a:ext cx="8229600" cy="1143000"/>
          </a:xfrm>
        </p:spPr>
        <p:txBody>
          <a:bodyPr/>
          <a:lstStyle/>
          <a:p>
            <a:r>
              <a:rPr lang="en-US" altLang="zh-CN" dirty="0" smtClean="0"/>
              <a:t>.NET Framework 4.0 </a:t>
            </a:r>
            <a:br>
              <a:rPr lang="en-US" altLang="zh-CN" dirty="0" smtClean="0"/>
            </a:br>
            <a:r>
              <a:rPr lang="zh-CN" altLang="en-US" dirty="0" smtClean="0"/>
              <a:t>及 </a:t>
            </a:r>
            <a:r>
              <a:rPr lang="en-US" altLang="zh-CN" dirty="0" smtClean="0"/>
              <a:t>Visual Studio 2010 </a:t>
            </a:r>
            <a:r>
              <a:rPr lang="zh-CN" altLang="en-US" dirty="0" smtClean="0"/>
              <a:t>概览</a:t>
            </a:r>
            <a:endParaRPr lang="zh-CN" altLang="en-US" dirty="0"/>
          </a:p>
        </p:txBody>
      </p:sp>
      <p:sp>
        <p:nvSpPr>
          <p:cNvPr id="5" name="文本占位符 4"/>
          <p:cNvSpPr>
            <a:spLocks noGrp="1"/>
          </p:cNvSpPr>
          <p:nvPr>
            <p:ph type="body" sz="quarter" idx="10"/>
          </p:nvPr>
        </p:nvSpPr>
        <p:spPr/>
        <p:txBody>
          <a:bodyPr/>
          <a:lstStyle/>
          <a:p>
            <a:r>
              <a:rPr lang="en-US" altLang="zh-CN" dirty="0" smtClean="0"/>
              <a:t>DEV322</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并行语言集成查询</a:t>
            </a:r>
            <a:endParaRPr lang="zh-CN" altLang="en-US" dirty="0"/>
          </a:p>
        </p:txBody>
      </p:sp>
      <p:sp>
        <p:nvSpPr>
          <p:cNvPr id="5" name="Text Placeholder 4"/>
          <p:cNvSpPr>
            <a:spLocks noGrp="1"/>
          </p:cNvSpPr>
          <p:nvPr>
            <p:ph type="body"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有奖问答</a:t>
            </a:r>
            <a:endParaRPr lang="en-US" dirty="0"/>
          </a:p>
        </p:txBody>
      </p:sp>
      <p:sp>
        <p:nvSpPr>
          <p:cNvPr id="3" name="Content Placeholder 2"/>
          <p:cNvSpPr>
            <a:spLocks noGrp="1"/>
          </p:cNvSpPr>
          <p:nvPr>
            <p:ph idx="1"/>
          </p:nvPr>
        </p:nvSpPr>
        <p:spPr/>
        <p:txBody>
          <a:bodyPr/>
          <a:lstStyle/>
          <a:p>
            <a:r>
              <a:rPr lang="zh-CN" altLang="en-US" sz="3600" dirty="0" smtClean="0"/>
              <a:t>如何实现并行集成语言查询</a:t>
            </a:r>
            <a:endParaRPr lang="en-US"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任务并行图例</a:t>
            </a:r>
            <a:endParaRPr lang="en-US" dirty="0"/>
          </a:p>
        </p:txBody>
      </p:sp>
      <p:sp>
        <p:nvSpPr>
          <p:cNvPr id="5" name="Rectangle 4"/>
          <p:cNvSpPr/>
          <p:nvPr/>
        </p:nvSpPr>
        <p:spPr>
          <a:xfrm>
            <a:off x="1371600" y="2452678"/>
            <a:ext cx="1066800" cy="152400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defTabSz="914363" rtl="0"/>
            <a:endParaRPr lang="en-US" kern="1200">
              <a:solidFill>
                <a:prstClr val="black"/>
              </a:solidFill>
              <a:latin typeface="Segoe"/>
              <a:ea typeface="+mn-ea"/>
              <a:cs typeface="+mn-cs"/>
            </a:endParaRPr>
          </a:p>
        </p:txBody>
      </p:sp>
      <p:sp>
        <p:nvSpPr>
          <p:cNvPr id="6" name="Rectangle 5"/>
          <p:cNvSpPr/>
          <p:nvPr/>
        </p:nvSpPr>
        <p:spPr>
          <a:xfrm>
            <a:off x="4114800" y="2071678"/>
            <a:ext cx="1066800" cy="152400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defTabSz="914363" rtl="0"/>
            <a:endParaRPr lang="en-US" kern="1200">
              <a:solidFill>
                <a:prstClr val="black"/>
              </a:solidFill>
              <a:latin typeface="Segoe"/>
              <a:ea typeface="+mn-ea"/>
              <a:cs typeface="+mn-cs"/>
            </a:endParaRPr>
          </a:p>
        </p:txBody>
      </p:sp>
      <p:sp>
        <p:nvSpPr>
          <p:cNvPr id="7" name="Rectangle 6"/>
          <p:cNvSpPr/>
          <p:nvPr/>
        </p:nvSpPr>
        <p:spPr>
          <a:xfrm>
            <a:off x="6705600" y="2071678"/>
            <a:ext cx="1066800" cy="152400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defTabSz="914363" rtl="0"/>
            <a:endParaRPr lang="en-US" kern="1200">
              <a:solidFill>
                <a:prstClr val="black"/>
              </a:solidFill>
              <a:latin typeface="Segoe"/>
              <a:ea typeface="+mn-ea"/>
              <a:cs typeface="+mn-cs"/>
            </a:endParaRPr>
          </a:p>
        </p:txBody>
      </p:sp>
      <p:sp>
        <p:nvSpPr>
          <p:cNvPr id="8" name="Oval 7"/>
          <p:cNvSpPr/>
          <p:nvPr/>
        </p:nvSpPr>
        <p:spPr>
          <a:xfrm>
            <a:off x="3429000" y="4433878"/>
            <a:ext cx="1857380" cy="91440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914363"/>
            <a:r>
              <a:rPr lang="en-US" b="1" dirty="0">
                <a:solidFill>
                  <a:prstClr val="black"/>
                </a:solidFill>
                <a:latin typeface="Segoe"/>
              </a:rPr>
              <a:t>Worker Thread 1</a:t>
            </a:r>
          </a:p>
        </p:txBody>
      </p:sp>
      <p:sp>
        <p:nvSpPr>
          <p:cNvPr id="9" name="Oval 8"/>
          <p:cNvSpPr/>
          <p:nvPr/>
        </p:nvSpPr>
        <p:spPr>
          <a:xfrm>
            <a:off x="6019800" y="4433878"/>
            <a:ext cx="1981224" cy="91440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914363"/>
            <a:r>
              <a:rPr lang="en-US" b="1" dirty="0">
                <a:solidFill>
                  <a:prstClr val="black"/>
                </a:solidFill>
                <a:latin typeface="Segoe"/>
              </a:rPr>
              <a:t>Worker Thread </a:t>
            </a:r>
            <a:r>
              <a:rPr lang="en-US" altLang="zh-CN" b="1" dirty="0" smtClean="0">
                <a:solidFill>
                  <a:prstClr val="black"/>
                </a:solidFill>
                <a:latin typeface="Segoe"/>
              </a:rPr>
              <a:t>2</a:t>
            </a:r>
            <a:endParaRPr lang="en-US" b="1" dirty="0">
              <a:solidFill>
                <a:prstClr val="black"/>
              </a:solidFill>
              <a:latin typeface="Segoe"/>
            </a:endParaRPr>
          </a:p>
        </p:txBody>
      </p:sp>
      <p:sp>
        <p:nvSpPr>
          <p:cNvPr id="10" name="Oval 9"/>
          <p:cNvSpPr/>
          <p:nvPr/>
        </p:nvSpPr>
        <p:spPr>
          <a:xfrm>
            <a:off x="685800" y="4891078"/>
            <a:ext cx="1743060" cy="91440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914363" rtl="0"/>
            <a:r>
              <a:rPr lang="en-US" sz="1800" b="1" kern="1200" dirty="0">
                <a:solidFill>
                  <a:prstClr val="black"/>
                </a:solidFill>
                <a:latin typeface="Segoe"/>
                <a:ea typeface="+mn-ea"/>
                <a:cs typeface="+mn-cs"/>
              </a:rPr>
              <a:t>Program Thread</a:t>
            </a:r>
          </a:p>
        </p:txBody>
      </p:sp>
      <p:cxnSp>
        <p:nvCxnSpPr>
          <p:cNvPr id="14" name="Straight Connector 13"/>
          <p:cNvCxnSpPr>
            <a:stCxn id="8" idx="0"/>
            <a:endCxn id="6" idx="2"/>
          </p:cNvCxnSpPr>
          <p:nvPr/>
        </p:nvCxnSpPr>
        <p:spPr>
          <a:xfrm rot="5400000" flipH="1" flipV="1">
            <a:off x="4083845" y="3869523"/>
            <a:ext cx="838200" cy="290510"/>
          </a:xfrm>
          <a:prstGeom prst="lin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0">
            <a:schemeClr val="accent6"/>
          </a:fillRef>
          <a:effectRef idx="0">
            <a:schemeClr val="accent6"/>
          </a:effectRef>
          <a:fontRef idx="minor">
            <a:schemeClr val="tx1"/>
          </a:fontRef>
        </p:style>
      </p:cxnSp>
      <p:cxnSp>
        <p:nvCxnSpPr>
          <p:cNvPr id="15" name="Straight Connector 14"/>
          <p:cNvCxnSpPr>
            <a:stCxn id="9" idx="0"/>
            <a:endCxn id="7" idx="2"/>
          </p:cNvCxnSpPr>
          <p:nvPr/>
        </p:nvCxnSpPr>
        <p:spPr>
          <a:xfrm rot="5400000" flipH="1" flipV="1">
            <a:off x="6705606" y="3900484"/>
            <a:ext cx="838200" cy="228588"/>
          </a:xfrm>
          <a:prstGeom prst="lin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0">
            <a:schemeClr val="accent6"/>
          </a:fillRef>
          <a:effectRef idx="0">
            <a:schemeClr val="accent6"/>
          </a:effectRef>
          <a:fontRef idx="minor">
            <a:schemeClr val="tx1"/>
          </a:fontRef>
        </p:style>
      </p:cxnSp>
      <p:sp>
        <p:nvSpPr>
          <p:cNvPr id="22" name="Rectangle 21"/>
          <p:cNvSpPr/>
          <p:nvPr/>
        </p:nvSpPr>
        <p:spPr>
          <a:xfrm>
            <a:off x="228600" y="5576878"/>
            <a:ext cx="914400"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defTabSz="914363" rtl="0"/>
            <a:r>
              <a:rPr lang="en-US" sz="1800" kern="1200" dirty="0">
                <a:solidFill>
                  <a:prstClr val="white"/>
                </a:solidFill>
                <a:latin typeface="Segoe"/>
                <a:ea typeface="+mn-ea"/>
                <a:cs typeface="+mn-cs"/>
              </a:rPr>
              <a:t>Task 1</a:t>
            </a:r>
          </a:p>
        </p:txBody>
      </p:sp>
      <p:sp>
        <p:nvSpPr>
          <p:cNvPr id="24" name="Rectangle 23"/>
          <p:cNvSpPr/>
          <p:nvPr/>
        </p:nvSpPr>
        <p:spPr>
          <a:xfrm>
            <a:off x="381000" y="5729278"/>
            <a:ext cx="914400"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defTabSz="914363" rtl="0"/>
            <a:r>
              <a:rPr lang="en-US" sz="1800" kern="1200" dirty="0">
                <a:solidFill>
                  <a:prstClr val="white"/>
                </a:solidFill>
                <a:latin typeface="Segoe"/>
                <a:ea typeface="+mn-ea"/>
                <a:cs typeface="+mn-cs"/>
              </a:rPr>
              <a:t>Task 2</a:t>
            </a:r>
          </a:p>
        </p:txBody>
      </p:sp>
      <p:sp>
        <p:nvSpPr>
          <p:cNvPr id="16" name="Rectangle 15"/>
          <p:cNvSpPr/>
          <p:nvPr/>
        </p:nvSpPr>
        <p:spPr>
          <a:xfrm>
            <a:off x="3886200" y="5424478"/>
            <a:ext cx="914400"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defTabSz="914363" rtl="0"/>
            <a:r>
              <a:rPr lang="en-US" sz="1800" kern="1200" dirty="0">
                <a:solidFill>
                  <a:prstClr val="white"/>
                </a:solidFill>
                <a:latin typeface="Segoe"/>
                <a:ea typeface="+mn-ea"/>
                <a:cs typeface="+mn-cs"/>
              </a:rPr>
              <a:t>Task 3</a:t>
            </a:r>
          </a:p>
        </p:txBody>
      </p:sp>
      <p:sp>
        <p:nvSpPr>
          <p:cNvPr id="19" name="Rectangle 18"/>
          <p:cNvSpPr/>
          <p:nvPr/>
        </p:nvSpPr>
        <p:spPr>
          <a:xfrm>
            <a:off x="4038600" y="5653078"/>
            <a:ext cx="914400"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defTabSz="914363" rtl="0"/>
            <a:r>
              <a:rPr lang="en-US" sz="1800" kern="1200" dirty="0">
                <a:solidFill>
                  <a:prstClr val="white"/>
                </a:solidFill>
                <a:latin typeface="Segoe"/>
                <a:ea typeface="+mn-ea"/>
                <a:cs typeface="+mn-cs"/>
              </a:rPr>
              <a:t>Task 5</a:t>
            </a:r>
          </a:p>
        </p:txBody>
      </p:sp>
      <p:sp>
        <p:nvSpPr>
          <p:cNvPr id="17" name="Rectangle 16"/>
          <p:cNvSpPr/>
          <p:nvPr/>
        </p:nvSpPr>
        <p:spPr>
          <a:xfrm>
            <a:off x="3429000" y="5576878"/>
            <a:ext cx="914400"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defTabSz="914363" rtl="0"/>
            <a:r>
              <a:rPr lang="en-US" sz="1800" kern="1200" dirty="0">
                <a:solidFill>
                  <a:prstClr val="white"/>
                </a:solidFill>
                <a:latin typeface="Segoe"/>
                <a:ea typeface="+mn-ea"/>
                <a:cs typeface="+mn-cs"/>
              </a:rPr>
              <a:t>Task 4</a:t>
            </a:r>
          </a:p>
        </p:txBody>
      </p:sp>
    </p:spTree>
  </p:cSld>
  <p:clrMapOvr>
    <a:masterClrMapping/>
  </p:clrMapOvr>
  <p:transition advTm="12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38778E-17 5.10062E-6 L 0.13333 -0.28868 " pathEditMode="relative" ptsTypes="AA">
                                      <p:cBhvr>
                                        <p:cTn id="10" dur="500" fill="hold"/>
                                        <p:tgtEl>
                                          <p:spTgt spid="22"/>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1" nodeType="clickEffect">
                                  <p:stCondLst>
                                    <p:cond delay="0"/>
                                  </p:stCondLst>
                                  <p:childTnLst>
                                    <p:animMotion origin="layout" path="M 0.13333 -0.28869 L 0.13333 -0.36086 " pathEditMode="relative" rAng="0" ptsTypes="AA">
                                      <p:cBhvr>
                                        <p:cTn id="18" dur="500" fill="hold"/>
                                        <p:tgtEl>
                                          <p:spTgt spid="22"/>
                                        </p:tgtEl>
                                        <p:attrNameLst>
                                          <p:attrName>ppt_x</p:attrName>
                                          <p:attrName>ppt_y</p:attrName>
                                        </p:attrNameLst>
                                      </p:cBhvr>
                                      <p:rCtr x="0" y="-36"/>
                                    </p:animMotion>
                                  </p:childTnLst>
                                </p:cTn>
                              </p:par>
                              <p:par>
                                <p:cTn id="19" presetID="0" presetClass="path" presetSubtype="0" accel="50000" decel="50000" fill="hold" grpId="0" nodeType="withEffect">
                                  <p:stCondLst>
                                    <p:cond delay="0"/>
                                  </p:stCondLst>
                                  <p:childTnLst>
                                    <p:animMotion origin="layout" path="M 3.33333E-6 -1.70021E-6 L 0.11666 -0.322 " pathEditMode="relative" ptsTypes="AA">
                                      <p:cBhvr>
                                        <p:cTn id="20" dur="500" fill="hold"/>
                                        <p:tgtEl>
                                          <p:spTgt spid="24"/>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3" nodeType="clickEffect">
                                  <p:stCondLst>
                                    <p:cond delay="0"/>
                                  </p:stCondLst>
                                  <p:childTnLst>
                                    <p:animMotion origin="layout" path="M 0.13333 -0.36086 L 0.66667 -0.07217 " pathEditMode="relative" rAng="0" ptsTypes="AA">
                                      <p:cBhvr>
                                        <p:cTn id="24" dur="500" fill="hold"/>
                                        <p:tgtEl>
                                          <p:spTgt spid="22"/>
                                        </p:tgtEl>
                                        <p:attrNameLst>
                                          <p:attrName>ppt_x</p:attrName>
                                          <p:attrName>ppt_y</p:attrName>
                                        </p:attrNameLst>
                                      </p:cBhvr>
                                      <p:rCtr x="267" y="144"/>
                                    </p:animMotion>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2" nodeType="clickEffect">
                                  <p:stCondLst>
                                    <p:cond delay="0"/>
                                  </p:stCondLst>
                                  <p:childTnLst>
                                    <p:animMotion origin="layout" path="M 0.11666 -0.3109 L 0.35833 -0.09438 " pathEditMode="relative" rAng="0" ptsTypes="AA">
                                      <p:cBhvr>
                                        <p:cTn id="28" dur="500" fill="hold"/>
                                        <p:tgtEl>
                                          <p:spTgt spid="24"/>
                                        </p:tgtEl>
                                        <p:attrNameLst>
                                          <p:attrName>ppt_x</p:attrName>
                                          <p:attrName>ppt_y</p:attrName>
                                        </p:attrNameLst>
                                      </p:cBhvr>
                                      <p:rCtr x="121" y="108"/>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0" presetClass="path" presetSubtype="0" accel="50000" decel="50000" fill="hold" grpId="1" nodeType="withEffect">
                                  <p:stCondLst>
                                    <p:cond delay="0"/>
                                  </p:stCondLst>
                                  <p:childTnLst>
                                    <p:animMotion origin="layout" path="M 0 -3.53227E-6 L 0.03333 -0.32755 " pathEditMode="relative" rAng="0" ptsTypes="AA">
                                      <p:cBhvr>
                                        <p:cTn id="34" dur="500" fill="hold"/>
                                        <p:tgtEl>
                                          <p:spTgt spid="16"/>
                                        </p:tgtEl>
                                        <p:attrNameLst>
                                          <p:attrName>ppt_x</p:attrName>
                                          <p:attrName>ppt_y</p:attrName>
                                        </p:attrNameLst>
                                      </p:cBhvr>
                                      <p:rCtr x="17" y="-164"/>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2" nodeType="clickEffect">
                                  <p:stCondLst>
                                    <p:cond delay="0"/>
                                  </p:stCondLst>
                                  <p:childTnLst>
                                    <p:animMotion origin="layout" path="M 0.03333 -0.32755 L 0.03333 -0.39417 " pathEditMode="relative" rAng="0" ptsTypes="AA">
                                      <p:cBhvr>
                                        <p:cTn id="38" dur="500" fill="hold"/>
                                        <p:tgtEl>
                                          <p:spTgt spid="16"/>
                                        </p:tgtEl>
                                        <p:attrNameLst>
                                          <p:attrName>ppt_x</p:attrName>
                                          <p:attrName>ppt_y</p:attrName>
                                        </p:attrNameLst>
                                      </p:cBhvr>
                                      <p:rCtr x="0" y="-33"/>
                                    </p:animMotion>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0" presetClass="path" presetSubtype="0" accel="50000" decel="50000" fill="hold" grpId="1" nodeType="withEffect">
                                  <p:stCondLst>
                                    <p:cond delay="0"/>
                                  </p:stCondLst>
                                  <p:childTnLst>
                                    <p:animMotion origin="layout" path="M 5.55112E-17 -3.33102E-7 L 0.08333 -0.34976 " pathEditMode="relative" rAng="0" ptsTypes="AA">
                                      <p:cBhvr>
                                        <p:cTn id="42" dur="500" fill="hold"/>
                                        <p:tgtEl>
                                          <p:spTgt spid="17"/>
                                        </p:tgtEl>
                                        <p:attrNameLst>
                                          <p:attrName>ppt_x</p:attrName>
                                          <p:attrName>ppt_y</p:attrName>
                                        </p:attrNameLst>
                                      </p:cBhvr>
                                      <p:rCtr x="42" y="-175"/>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2" nodeType="clickEffect">
                                  <p:stCondLst>
                                    <p:cond delay="0"/>
                                  </p:stCondLst>
                                  <p:childTnLst>
                                    <p:animMotion origin="layout" path="M 0.08333 -0.34976 L 0.08333 -0.41638 " pathEditMode="relative" rAng="0" ptsTypes="AA">
                                      <p:cBhvr>
                                        <p:cTn id="46" dur="500" fill="hold"/>
                                        <p:tgtEl>
                                          <p:spTgt spid="17"/>
                                        </p:tgtEl>
                                        <p:attrNameLst>
                                          <p:attrName>ppt_x</p:attrName>
                                          <p:attrName>ppt_y</p:attrName>
                                        </p:attrNameLst>
                                      </p:cBhvr>
                                      <p:rCtr x="0" y="-33"/>
                                    </p:animMotion>
                                  </p:childTnLst>
                                </p:cTn>
                              </p:par>
                              <p:par>
                                <p:cTn id="47" presetID="0" presetClass="path" presetSubtype="0" accel="50000" decel="50000" fill="hold" grpId="3" nodeType="withEffect">
                                  <p:stCondLst>
                                    <p:cond delay="0"/>
                                  </p:stCondLst>
                                  <p:childTnLst>
                                    <p:animMotion origin="layout" path="M 0.03333 -0.39417 L 0.03333 -0.46079 " pathEditMode="relative" rAng="0" ptsTypes="AA">
                                      <p:cBhvr>
                                        <p:cTn id="48" dur="500" fill="hold"/>
                                        <p:tgtEl>
                                          <p:spTgt spid="16"/>
                                        </p:tgtEl>
                                        <p:attrNameLst>
                                          <p:attrName>ppt_x</p:attrName>
                                          <p:attrName>ppt_y</p:attrName>
                                        </p:attrNameLst>
                                      </p:cBhvr>
                                      <p:rCtr x="0" y="-33"/>
                                    </p:animMotion>
                                  </p:childTnLst>
                                </p:cTn>
                              </p:par>
                              <p:par>
                                <p:cTn id="49" presetID="1" presetClass="entr" presetSubtype="0" fill="hold" grpId="1"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0" presetClass="path" presetSubtype="0" accel="50000" decel="50000" fill="hold" grpId="0" nodeType="withEffect">
                                  <p:stCondLst>
                                    <p:cond delay="0"/>
                                  </p:stCondLst>
                                  <p:childTnLst>
                                    <p:animMotion origin="layout" path="M 3.33333E-6 8.29979E-6 L 0.01666 -0.36641 " pathEditMode="relative" ptsTypes="AA">
                                      <p:cBhvr>
                                        <p:cTn id="52" dur="500" fill="hold"/>
                                        <p:tgtEl>
                                          <p:spTgt spid="19"/>
                                        </p:tgtEl>
                                        <p:attrNameLst>
                                          <p:attrName>ppt_x</p:attrName>
                                          <p:attrName>ppt_y</p:attrName>
                                        </p:attrNameLst>
                                      </p:cBhvr>
                                    </p:animMotion>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3" nodeType="clickEffect">
                                  <p:stCondLst>
                                    <p:cond delay="0"/>
                                  </p:stCondLst>
                                  <p:childTnLst>
                                    <p:animEffect transition="out" filter="fade">
                                      <p:cBhvr>
                                        <p:cTn id="56" dur="500"/>
                                        <p:tgtEl>
                                          <p:spTgt spid="24"/>
                                        </p:tgtEl>
                                      </p:cBhvr>
                                    </p:animEffect>
                                    <p:set>
                                      <p:cBhvr>
                                        <p:cTn id="57" dur="1" fill="hold">
                                          <p:stCondLst>
                                            <p:cond delay="499"/>
                                          </p:stCondLst>
                                        </p:cTn>
                                        <p:tgtEl>
                                          <p:spTgt spid="2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0" presetClass="path" presetSubtype="0" accel="50000" decel="50000" fill="hold" grpId="2" nodeType="clickEffect">
                                  <p:stCondLst>
                                    <p:cond delay="0"/>
                                  </p:stCondLst>
                                  <p:childTnLst>
                                    <p:animMotion origin="layout" path="M 0.01666 -0.36086 L -0.03334 -0.07217 " pathEditMode="relative" rAng="0" ptsTypes="AA">
                                      <p:cBhvr>
                                        <p:cTn id="61" dur="500" fill="hold"/>
                                        <p:tgtEl>
                                          <p:spTgt spid="19"/>
                                        </p:tgtEl>
                                        <p:attrNameLst>
                                          <p:attrName>ppt_x</p:attrName>
                                          <p:attrName>ppt_y</p:attrName>
                                        </p:attrNameLst>
                                      </p:cBhvr>
                                      <p:rCtr x="-25" y="144"/>
                                    </p:animMotion>
                                  </p:childTnLst>
                                </p:cTn>
                              </p:par>
                              <p:par>
                                <p:cTn id="62" presetID="0" presetClass="path" presetSubtype="0" accel="50000" decel="50000" fill="hold" grpId="3" nodeType="withEffect">
                                  <p:stCondLst>
                                    <p:cond delay="0"/>
                                  </p:stCondLst>
                                  <p:childTnLst>
                                    <p:animMotion origin="layout" path="M 0.08333 -0.41638 L 0.08333 -0.34976 " pathEditMode="relative" rAng="0" ptsTypes="AA">
                                      <p:cBhvr>
                                        <p:cTn id="63" dur="500" fill="hold"/>
                                        <p:tgtEl>
                                          <p:spTgt spid="17"/>
                                        </p:tgtEl>
                                        <p:attrNameLst>
                                          <p:attrName>ppt_x</p:attrName>
                                          <p:attrName>ppt_y</p:attrName>
                                        </p:attrNameLst>
                                      </p:cBhvr>
                                      <p:rCtr x="0" y="33"/>
                                    </p:animMotion>
                                  </p:childTnLst>
                                </p:cTn>
                              </p:par>
                              <p:par>
                                <p:cTn id="64" presetID="0" presetClass="path" presetSubtype="0" accel="50000" decel="50000" fill="hold" grpId="4" nodeType="withEffect">
                                  <p:stCondLst>
                                    <p:cond delay="0"/>
                                  </p:stCondLst>
                                  <p:childTnLst>
                                    <p:animMotion origin="layout" path="M 0.03333 -0.46079 L 0.03333 -0.39417 " pathEditMode="relative" rAng="0" ptsTypes="AA">
                                      <p:cBhvr>
                                        <p:cTn id="65" dur="500" fill="hold"/>
                                        <p:tgtEl>
                                          <p:spTgt spid="16"/>
                                        </p:tgtEl>
                                        <p:attrNameLst>
                                          <p:attrName>ppt_x</p:attrName>
                                          <p:attrName>ppt_y</p:attrName>
                                        </p:attrNameLst>
                                      </p:cBhvr>
                                      <p:rCtr x="0" y="33"/>
                                    </p:animMotion>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4" nodeType="clickEffect">
                                  <p:stCondLst>
                                    <p:cond delay="0"/>
                                  </p:stCondLst>
                                  <p:childTnLst>
                                    <p:animEffect transition="out" filter="fade">
                                      <p:cBhvr>
                                        <p:cTn id="69" dur="500"/>
                                        <p:tgtEl>
                                          <p:spTgt spid="22"/>
                                        </p:tgtEl>
                                      </p:cBhvr>
                                    </p:animEffect>
                                    <p:set>
                                      <p:cBhvr>
                                        <p:cTn id="70" dur="1" fill="hold">
                                          <p:stCondLst>
                                            <p:cond delay="499"/>
                                          </p:stCondLst>
                                        </p:cTn>
                                        <p:tgtEl>
                                          <p:spTgt spid="2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grpId="5" nodeType="clickEffect">
                                  <p:stCondLst>
                                    <p:cond delay="0"/>
                                  </p:stCondLst>
                                  <p:childTnLst>
                                    <p:animMotion origin="layout" path="M 0.03333 -0.39417 L 0.26667 -0.03886 " pathEditMode="relative" rAng="0" ptsTypes="AA">
                                      <p:cBhvr>
                                        <p:cTn id="74" dur="500" fill="hold"/>
                                        <p:tgtEl>
                                          <p:spTgt spid="16"/>
                                        </p:tgtEl>
                                        <p:attrNameLst>
                                          <p:attrName>ppt_x</p:attrName>
                                          <p:attrName>ppt_y</p:attrName>
                                        </p:attrNameLst>
                                      </p:cBhvr>
                                      <p:rCtr x="117" y="1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P spid="22" grpId="3" animBg="1"/>
      <p:bldP spid="22" grpId="4" animBg="1"/>
      <p:bldP spid="24" grpId="0" animBg="1"/>
      <p:bldP spid="24" grpId="1" animBg="1"/>
      <p:bldP spid="24" grpId="2" animBg="1"/>
      <p:bldP spid="24" grpId="3" animBg="1"/>
      <p:bldP spid="16" grpId="0" animBg="1"/>
      <p:bldP spid="16" grpId="1" animBg="1"/>
      <p:bldP spid="16" grpId="2" animBg="1"/>
      <p:bldP spid="16" grpId="3" animBg="1"/>
      <p:bldP spid="16" grpId="4" animBg="1"/>
      <p:bldP spid="16" grpId="5" animBg="1"/>
      <p:bldP spid="19" grpId="0" animBg="1"/>
      <p:bldP spid="19" grpId="1" animBg="1"/>
      <p:bldP spid="19" grpId="2" animBg="1"/>
      <p:bldP spid="17" grpId="0" animBg="1"/>
      <p:bldP spid="17" grpId="1" animBg="1"/>
      <p:bldP spid="17" grpId="2" animBg="1"/>
      <p:bldP spid="17" grpId="3"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任务并行程序</a:t>
            </a:r>
            <a:endParaRPr lang="zh-CN" altLang="en-US" dirty="0"/>
          </a:p>
        </p:txBody>
      </p:sp>
      <p:sp>
        <p:nvSpPr>
          <p:cNvPr id="5" name="Text Placeholder 4"/>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p:spPr>
        <p:txBody>
          <a:bodyPr/>
          <a:lstStyle/>
          <a:p>
            <a:pPr algn="ctr"/>
            <a:r>
              <a:rPr lang="zh-CN" altLang="en-US" sz="4400" dirty="0" smtClean="0"/>
              <a:t>使用</a:t>
            </a:r>
            <a:r>
              <a:rPr lang="en-US" sz="4400" dirty="0" err="1" smtClean="0"/>
              <a:t>Parallel.Invoke</a:t>
            </a:r>
            <a:r>
              <a:rPr lang="zh-CN" altLang="en-US" sz="4400" dirty="0" smtClean="0"/>
              <a:t>并行执行任务</a:t>
            </a:r>
            <a:endParaRPr lang="en-GB" altLang="en-US" sz="4400"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pPr>
              <a:buNone/>
            </a:pPr>
            <a:r>
              <a:rPr lang="en-US" dirty="0" smtClean="0"/>
              <a:t>	</a:t>
            </a:r>
            <a:endParaRPr lang="en-US" altLang="en-US" dirty="0" smtClean="0">
              <a:solidFill>
                <a:schemeClr val="tx1"/>
              </a:solidFill>
            </a:endParaRPr>
          </a:p>
        </p:txBody>
      </p:sp>
      <p:grpSp>
        <p:nvGrpSpPr>
          <p:cNvPr id="4" name="Group 12"/>
          <p:cNvGrpSpPr/>
          <p:nvPr/>
        </p:nvGrpSpPr>
        <p:grpSpPr>
          <a:xfrm>
            <a:off x="1071538" y="2000240"/>
            <a:ext cx="4114800" cy="1142999"/>
            <a:chOff x="838200" y="2057400"/>
            <a:chExt cx="4114800" cy="1142999"/>
          </a:xfrm>
          <a:solidFill>
            <a:srgbClr val="E7F6FF"/>
          </a:solidFill>
          <a:scene3d>
            <a:camera prst="orthographicFront">
              <a:rot lat="0" lon="0" rev="0"/>
            </a:camera>
            <a:lightRig rig="contrasting" dir="t">
              <a:rot lat="0" lon="0" rev="1500000"/>
            </a:lightRig>
          </a:scene3d>
        </p:grpSpPr>
        <p:sp>
          <p:nvSpPr>
            <p:cNvPr id="6" name="Rounded Rectangle 5"/>
            <p:cNvSpPr/>
            <p:nvPr/>
          </p:nvSpPr>
          <p:spPr bwMode="auto">
            <a:xfrm>
              <a:off x="838200" y="2057400"/>
              <a:ext cx="4114800" cy="1142999"/>
            </a:xfrm>
            <a:prstGeom prst="roundRect">
              <a:avLst>
                <a:gd name="adj" fmla="val 9033"/>
              </a:avLst>
            </a:prstGeom>
            <a:grp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p>
              <a:pPr algn="ctr" defTabSz="914099" rtl="0">
                <a:defRPr/>
              </a:pPr>
              <a:endParaRPr lang="en-US" sz="2300" kern="1200" dirty="0">
                <a:solidFill>
                  <a:schemeClr val="tx1"/>
                </a:solidFill>
                <a:effectLst>
                  <a:outerShdw blurRad="38100" dist="38100" dir="2700000" algn="tl">
                    <a:srgbClr val="000000">
                      <a:alpha val="43137"/>
                    </a:srgbClr>
                  </a:outerShdw>
                </a:effectLst>
                <a:latin typeface="Segoe"/>
                <a:ea typeface="+mn-ea"/>
                <a:cs typeface="+mn-cs"/>
              </a:endParaRPr>
            </a:p>
          </p:txBody>
        </p:sp>
        <p:sp>
          <p:nvSpPr>
            <p:cNvPr id="7" name="Rectangle 6"/>
            <p:cNvSpPr/>
            <p:nvPr/>
          </p:nvSpPr>
          <p:spPr>
            <a:xfrm>
              <a:off x="1066801" y="2108537"/>
              <a:ext cx="3657600" cy="1015663"/>
            </a:xfrm>
            <a:prstGeom prst="rect">
              <a:avLst/>
            </a:prstGeom>
            <a:grp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l" defTabSz="914363" rtl="0"/>
              <a:r>
                <a:rPr lang="en-US" sz="2000" b="1" kern="1200" dirty="0" err="1">
                  <a:solidFill>
                    <a:schemeClr val="tx1"/>
                  </a:solidFill>
                  <a:latin typeface="Courier New" pitchFamily="49" charset="0"/>
                  <a:ea typeface="+mn-ea"/>
                  <a:cs typeface="Courier New" pitchFamily="49" charset="0"/>
                </a:rPr>
                <a:t>StatementA</a:t>
              </a:r>
              <a:r>
                <a:rPr lang="en-US" sz="2000" b="1" kern="1200" dirty="0">
                  <a:solidFill>
                    <a:schemeClr val="tx1"/>
                  </a:solidFill>
                  <a:latin typeface="Courier New" pitchFamily="49" charset="0"/>
                  <a:ea typeface="+mn-ea"/>
                  <a:cs typeface="Courier New" pitchFamily="49" charset="0"/>
                </a:rPr>
                <a:t>();</a:t>
              </a:r>
            </a:p>
            <a:p>
              <a:pPr algn="l" defTabSz="914363" rtl="0"/>
              <a:r>
                <a:rPr lang="en-US" sz="2000" b="1" kern="1200" dirty="0" err="1" smtClean="0">
                  <a:solidFill>
                    <a:schemeClr val="tx1"/>
                  </a:solidFill>
                  <a:latin typeface="Courier New" pitchFamily="49" charset="0"/>
                  <a:ea typeface="+mn-ea"/>
                  <a:cs typeface="Courier New" pitchFamily="49" charset="0"/>
                </a:rPr>
                <a:t>StatementB</a:t>
              </a:r>
              <a:r>
                <a:rPr lang="en-US" sz="2000" b="1" kern="1200" dirty="0" smtClean="0">
                  <a:solidFill>
                    <a:schemeClr val="tx1"/>
                  </a:solidFill>
                  <a:latin typeface="Courier New" pitchFamily="49" charset="0"/>
                  <a:ea typeface="+mn-ea"/>
                  <a:cs typeface="Courier New" pitchFamily="49" charset="0"/>
                </a:rPr>
                <a:t>();</a:t>
              </a:r>
              <a:endParaRPr lang="en-US" sz="2000" b="1" kern="1200" dirty="0">
                <a:solidFill>
                  <a:schemeClr val="tx1"/>
                </a:solidFill>
                <a:latin typeface="Courier New" pitchFamily="49" charset="0"/>
                <a:ea typeface="+mn-ea"/>
                <a:cs typeface="Courier New" pitchFamily="49" charset="0"/>
              </a:endParaRPr>
            </a:p>
            <a:p>
              <a:pPr algn="l" defTabSz="914363" rtl="0"/>
              <a:r>
                <a:rPr lang="en-US" sz="2000" b="1" kern="1200" dirty="0" err="1">
                  <a:solidFill>
                    <a:schemeClr val="tx1"/>
                  </a:solidFill>
                  <a:latin typeface="Courier New" pitchFamily="49" charset="0"/>
                  <a:ea typeface="+mn-ea"/>
                  <a:cs typeface="Courier New" pitchFamily="49" charset="0"/>
                </a:rPr>
                <a:t>StatementC</a:t>
              </a:r>
              <a:r>
                <a:rPr lang="en-US" sz="2000" b="1" kern="1200" dirty="0">
                  <a:solidFill>
                    <a:schemeClr val="tx1"/>
                  </a:solidFill>
                  <a:latin typeface="Courier New" pitchFamily="49" charset="0"/>
                  <a:ea typeface="+mn-ea"/>
                  <a:cs typeface="Courier New" pitchFamily="49" charset="0"/>
                </a:rPr>
                <a:t>();</a:t>
              </a:r>
            </a:p>
          </p:txBody>
        </p:sp>
      </p:grpSp>
      <p:grpSp>
        <p:nvGrpSpPr>
          <p:cNvPr id="5" name="Group 13"/>
          <p:cNvGrpSpPr/>
          <p:nvPr/>
        </p:nvGrpSpPr>
        <p:grpSpPr>
          <a:xfrm>
            <a:off x="1142976" y="4286256"/>
            <a:ext cx="4038600" cy="1554159"/>
            <a:chOff x="990600" y="3657600"/>
            <a:chExt cx="4038600" cy="1371600"/>
          </a:xfrm>
          <a:solidFill>
            <a:srgbClr val="E7F6FF"/>
          </a:solidFill>
          <a:scene3d>
            <a:camera prst="orthographicFront">
              <a:rot lat="0" lon="0" rev="0"/>
            </a:camera>
            <a:lightRig rig="contrasting" dir="t">
              <a:rot lat="0" lon="0" rev="1500000"/>
            </a:lightRig>
          </a:scene3d>
        </p:grpSpPr>
        <p:sp>
          <p:nvSpPr>
            <p:cNvPr id="8" name="Rounded Rectangle 7"/>
            <p:cNvSpPr/>
            <p:nvPr/>
          </p:nvSpPr>
          <p:spPr bwMode="auto">
            <a:xfrm>
              <a:off x="990600" y="3657600"/>
              <a:ext cx="4038600" cy="1371600"/>
            </a:xfrm>
            <a:prstGeom prst="roundRect">
              <a:avLst>
                <a:gd name="adj" fmla="val 9033"/>
              </a:avLst>
            </a:prstGeom>
            <a:grp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p>
              <a:pPr algn="ctr" defTabSz="914099" rtl="0">
                <a:defRPr/>
              </a:pPr>
              <a:endParaRPr lang="en-US" sz="2300" kern="1200" dirty="0">
                <a:solidFill>
                  <a:schemeClr val="tx1"/>
                </a:solidFill>
                <a:effectLst>
                  <a:outerShdw blurRad="38100" dist="38100" dir="2700000" algn="tl">
                    <a:srgbClr val="000000">
                      <a:alpha val="43137"/>
                    </a:srgbClr>
                  </a:outerShdw>
                </a:effectLst>
                <a:latin typeface="Segoe"/>
                <a:ea typeface="+mn-ea"/>
                <a:cs typeface="+mn-cs"/>
              </a:endParaRPr>
            </a:p>
          </p:txBody>
        </p:sp>
        <p:sp>
          <p:nvSpPr>
            <p:cNvPr id="9" name="Rectangle 8"/>
            <p:cNvSpPr/>
            <p:nvPr/>
          </p:nvSpPr>
          <p:spPr>
            <a:xfrm>
              <a:off x="1115961" y="3733800"/>
              <a:ext cx="3760839" cy="116798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l" defTabSz="914363" rtl="0"/>
              <a:r>
                <a:rPr lang="en-US" sz="2000" b="1" kern="1200" dirty="0" err="1" smtClean="0">
                  <a:solidFill>
                    <a:srgbClr val="FF0000"/>
                  </a:solidFill>
                  <a:latin typeface="Courier New" pitchFamily="49" charset="0"/>
                  <a:ea typeface="+mn-ea"/>
                  <a:cs typeface="Courier New" pitchFamily="49" charset="0"/>
                </a:rPr>
                <a:t>Parallel.Invoke</a:t>
              </a:r>
              <a:r>
                <a:rPr lang="en-US" sz="2000" b="1" kern="1200" dirty="0" smtClean="0">
                  <a:solidFill>
                    <a:schemeClr val="tx1"/>
                  </a:solidFill>
                  <a:latin typeface="Courier New" pitchFamily="49" charset="0"/>
                  <a:ea typeface="+mn-ea"/>
                  <a:cs typeface="Courier New" pitchFamily="49" charset="0"/>
                </a:rPr>
                <a:t>(</a:t>
              </a:r>
              <a:endParaRPr lang="en-US" sz="2000" b="1" kern="1200" dirty="0">
                <a:solidFill>
                  <a:schemeClr val="tx1"/>
                </a:solidFill>
                <a:latin typeface="Courier New" pitchFamily="49" charset="0"/>
                <a:ea typeface="+mn-ea"/>
                <a:cs typeface="Courier New" pitchFamily="49" charset="0"/>
              </a:endParaRPr>
            </a:p>
            <a:p>
              <a:pPr algn="l" defTabSz="914363" rtl="0"/>
              <a:r>
                <a:rPr lang="en-US" sz="2000" b="1" kern="1200" dirty="0">
                  <a:solidFill>
                    <a:schemeClr val="tx1"/>
                  </a:solidFill>
                  <a:latin typeface="Courier New" pitchFamily="49" charset="0"/>
                  <a:ea typeface="+mn-ea"/>
                  <a:cs typeface="Courier New" pitchFamily="49" charset="0"/>
                </a:rPr>
                <a:t>  () =&gt; </a:t>
              </a:r>
              <a:r>
                <a:rPr lang="en-US" sz="2000" b="1" kern="1200" dirty="0" err="1">
                  <a:solidFill>
                    <a:schemeClr val="tx1"/>
                  </a:solidFill>
                  <a:latin typeface="Courier New" pitchFamily="49" charset="0"/>
                  <a:ea typeface="+mn-ea"/>
                  <a:cs typeface="Courier New" pitchFamily="49" charset="0"/>
                </a:rPr>
                <a:t>StatementA</a:t>
              </a:r>
              <a:r>
                <a:rPr lang="en-US" sz="2000" b="1" kern="1200" dirty="0" smtClean="0">
                  <a:solidFill>
                    <a:schemeClr val="tx1"/>
                  </a:solidFill>
                  <a:latin typeface="Courier New" pitchFamily="49" charset="0"/>
                  <a:ea typeface="+mn-ea"/>
                  <a:cs typeface="Courier New" pitchFamily="49" charset="0"/>
                </a:rPr>
                <a:t>(),</a:t>
              </a:r>
              <a:endParaRPr lang="en-US" sz="2000" b="1" kern="1200" dirty="0">
                <a:solidFill>
                  <a:schemeClr val="tx1"/>
                </a:solidFill>
                <a:latin typeface="Courier New" pitchFamily="49" charset="0"/>
                <a:ea typeface="+mn-ea"/>
                <a:cs typeface="Courier New" pitchFamily="49" charset="0"/>
              </a:endParaRPr>
            </a:p>
            <a:p>
              <a:pPr algn="l" defTabSz="914363" rtl="0"/>
              <a:r>
                <a:rPr lang="en-US" sz="2000" b="1" kern="1200" dirty="0">
                  <a:solidFill>
                    <a:schemeClr val="tx1"/>
                  </a:solidFill>
                  <a:latin typeface="Courier New" pitchFamily="49" charset="0"/>
                  <a:ea typeface="+mn-ea"/>
                  <a:cs typeface="Courier New" pitchFamily="49" charset="0"/>
                </a:rPr>
                <a:t>  () =&gt; </a:t>
              </a:r>
              <a:r>
                <a:rPr lang="en-US" sz="2000" b="1" kern="1200" dirty="0" err="1" smtClean="0">
                  <a:solidFill>
                    <a:schemeClr val="tx1"/>
                  </a:solidFill>
                  <a:latin typeface="Courier New" pitchFamily="49" charset="0"/>
                  <a:ea typeface="+mn-ea"/>
                  <a:cs typeface="Courier New" pitchFamily="49" charset="0"/>
                </a:rPr>
                <a:t>StatementB</a:t>
              </a:r>
              <a:r>
                <a:rPr lang="en-US" sz="2000" b="1" kern="1200" dirty="0" smtClean="0">
                  <a:solidFill>
                    <a:schemeClr val="tx1"/>
                  </a:solidFill>
                  <a:latin typeface="Courier New" pitchFamily="49" charset="0"/>
                  <a:ea typeface="+mn-ea"/>
                  <a:cs typeface="Courier New" pitchFamily="49" charset="0"/>
                </a:rPr>
                <a:t>(),</a:t>
              </a:r>
              <a:endParaRPr lang="en-US" sz="2000" b="1" kern="1200" dirty="0">
                <a:solidFill>
                  <a:schemeClr val="tx1"/>
                </a:solidFill>
                <a:latin typeface="Courier New" pitchFamily="49" charset="0"/>
                <a:ea typeface="+mn-ea"/>
                <a:cs typeface="Courier New" pitchFamily="49" charset="0"/>
              </a:endParaRPr>
            </a:p>
            <a:p>
              <a:pPr algn="l" defTabSz="914363" rtl="0"/>
              <a:r>
                <a:rPr lang="en-US" sz="2000" b="1" kern="1200" dirty="0">
                  <a:solidFill>
                    <a:schemeClr val="tx1"/>
                  </a:solidFill>
                  <a:latin typeface="Courier New" pitchFamily="49" charset="0"/>
                  <a:ea typeface="+mn-ea"/>
                  <a:cs typeface="Courier New" pitchFamily="49" charset="0"/>
                </a:rPr>
                <a:t>  () =&gt; </a:t>
              </a:r>
              <a:r>
                <a:rPr lang="en-US" sz="2000" b="1" kern="1200" dirty="0" err="1">
                  <a:solidFill>
                    <a:schemeClr val="tx1"/>
                  </a:solidFill>
                  <a:latin typeface="Courier New" pitchFamily="49" charset="0"/>
                  <a:ea typeface="+mn-ea"/>
                  <a:cs typeface="Courier New" pitchFamily="49" charset="0"/>
                </a:rPr>
                <a:t>StatementC</a:t>
              </a:r>
              <a:r>
                <a:rPr lang="en-US" sz="2000" b="1" kern="1200" dirty="0">
                  <a:solidFill>
                    <a:schemeClr val="tx1"/>
                  </a:solidFill>
                  <a:latin typeface="Courier New" pitchFamily="49" charset="0"/>
                  <a:ea typeface="+mn-ea"/>
                  <a:cs typeface="Courier New" pitchFamily="49" charset="0"/>
                </a:rPr>
                <a:t>() );</a:t>
              </a:r>
            </a:p>
          </p:txBody>
        </p:sp>
      </p:grpSp>
      <p:sp>
        <p:nvSpPr>
          <p:cNvPr id="11" name="Shape 8232"/>
          <p:cNvSpPr txBox="1">
            <a:spLocks noChangeArrowheads="1"/>
          </p:cNvSpPr>
          <p:nvPr/>
        </p:nvSpPr>
        <p:spPr>
          <a:xfrm>
            <a:off x="571472" y="1142984"/>
            <a:ext cx="8229600" cy="714380"/>
          </a:xfrm>
          <a:prstGeom prst="rect">
            <a:avLst/>
          </a:prstGeom>
        </p:spPr>
        <p:txBody>
          <a:bodyPr/>
          <a:lstStyle/>
          <a:p>
            <a:pPr marL="342900" indent="-342900">
              <a:lnSpc>
                <a:spcPct val="150000"/>
              </a:lnSpc>
              <a:spcBef>
                <a:spcPct val="20000"/>
              </a:spcBef>
              <a:buClr>
                <a:schemeClr val="accent1"/>
              </a:buClr>
              <a:buSzPct val="100000"/>
              <a:buFont typeface="Wingdings" pitchFamily="2" charset="2"/>
              <a:buChar char="l"/>
            </a:pPr>
            <a:r>
              <a:rPr lang="zh-CN" altLang="en-US" sz="2400" b="1" dirty="0" smtClean="0"/>
              <a:t>语句相互间是独立的</a:t>
            </a:r>
            <a:endParaRPr lang="en-US" altLang="en-US" sz="2400" b="1" dirty="0" smtClean="0"/>
          </a:p>
        </p:txBody>
      </p:sp>
      <p:sp>
        <p:nvSpPr>
          <p:cNvPr id="14" name="Shape 8232"/>
          <p:cNvSpPr txBox="1">
            <a:spLocks noChangeArrowheads="1"/>
          </p:cNvSpPr>
          <p:nvPr/>
        </p:nvSpPr>
        <p:spPr>
          <a:xfrm>
            <a:off x="571472" y="3500438"/>
            <a:ext cx="8229600" cy="714380"/>
          </a:xfrm>
          <a:prstGeom prst="rect">
            <a:avLst/>
          </a:prstGeom>
        </p:spPr>
        <p:txBody>
          <a:bodyPr/>
          <a:lstStyle/>
          <a:p>
            <a:pPr marL="342900" indent="-342900">
              <a:lnSpc>
                <a:spcPct val="150000"/>
              </a:lnSpc>
              <a:spcBef>
                <a:spcPct val="20000"/>
              </a:spcBef>
              <a:buClr>
                <a:schemeClr val="accent1"/>
              </a:buClr>
              <a:buSzPct val="100000"/>
              <a:buFont typeface="Wingdings" pitchFamily="2" charset="2"/>
              <a:buChar char="l"/>
            </a:pPr>
            <a:r>
              <a:rPr lang="zh-CN" altLang="en-US" sz="2400" b="1" dirty="0" smtClean="0"/>
              <a:t>进行并行化</a:t>
            </a:r>
            <a:endParaRPr lang="en-US" altLang="en-US" sz="2400" b="1" dirty="0" smtClean="0"/>
          </a:p>
        </p:txBody>
      </p:sp>
    </p:spTree>
  </p:cSld>
  <p:clrMapOvr>
    <a:masterClrMapping/>
  </p:clrMapOvr>
  <p:transition advTm="600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用</a:t>
            </a:r>
            <a:r>
              <a:rPr lang="en-US" altLang="zh-CN" dirty="0" err="1" smtClean="0"/>
              <a:t>Parallel.For</a:t>
            </a:r>
            <a:r>
              <a:rPr lang="zh-CN" altLang="en-US" dirty="0" smtClean="0"/>
              <a:t>并行访问数据</a:t>
            </a:r>
            <a:endParaRPr lang="zh-CN" altLang="en-US" dirty="0"/>
          </a:p>
        </p:txBody>
      </p:sp>
      <p:sp>
        <p:nvSpPr>
          <p:cNvPr id="5" name="Text Placeholder 4"/>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有奖问答</a:t>
            </a:r>
            <a:endParaRPr lang="en-US" dirty="0"/>
          </a:p>
        </p:txBody>
      </p:sp>
      <p:sp>
        <p:nvSpPr>
          <p:cNvPr id="3" name="Content Placeholder 2"/>
          <p:cNvSpPr>
            <a:spLocks noGrp="1"/>
          </p:cNvSpPr>
          <p:nvPr>
            <p:ph idx="1"/>
          </p:nvPr>
        </p:nvSpPr>
        <p:spPr/>
        <p:txBody>
          <a:bodyPr/>
          <a:lstStyle/>
          <a:p>
            <a:r>
              <a:rPr lang="zh-CN" altLang="en-US" sz="3600" dirty="0" smtClean="0"/>
              <a:t>如果希望对一组独立的语句实现并行操作，可以用什么方法？</a:t>
            </a:r>
            <a:endParaRPr lang="en-US" sz="3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Framework </a:t>
            </a:r>
            <a:r>
              <a:rPr lang="zh-CN" altLang="en-US" dirty="0" smtClean="0"/>
              <a:t>并行计算组件小节</a:t>
            </a:r>
            <a:endParaRPr lang="en-US" dirty="0"/>
          </a:p>
        </p:txBody>
      </p:sp>
      <p:sp>
        <p:nvSpPr>
          <p:cNvPr id="8" name="Content Placeholder 7"/>
          <p:cNvSpPr>
            <a:spLocks noGrp="1"/>
          </p:cNvSpPr>
          <p:nvPr>
            <p:ph idx="1"/>
          </p:nvPr>
        </p:nvSpPr>
        <p:spPr/>
        <p:txBody>
          <a:bodyPr/>
          <a:lstStyle/>
          <a:p>
            <a:endParaRPr lang="en-US"/>
          </a:p>
        </p:txBody>
      </p:sp>
      <p:graphicFrame>
        <p:nvGraphicFramePr>
          <p:cNvPr id="9" name="Diagram 8"/>
          <p:cNvGraphicFramePr/>
          <p:nvPr/>
        </p:nvGraphicFramePr>
        <p:xfrm>
          <a:off x="1000100" y="1357298"/>
          <a:ext cx="7215238" cy="4500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000" dirty="0" smtClean="0"/>
              <a:t>ASP.NET 4.0</a:t>
            </a:r>
            <a:endParaRPr lang="en-US" sz="4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5720" y="285728"/>
            <a:ext cx="8229600" cy="642942"/>
          </a:xfrm>
          <a:prstGeom prst="rect">
            <a:avLst/>
          </a:prstGeom>
        </p:spPr>
        <p:txBody>
          <a:bodyPr>
            <a:normAutofit fontScale="97500"/>
          </a:bodyPr>
          <a:lstStyle/>
          <a:p>
            <a:pPr>
              <a:spcBef>
                <a:spcPct val="0"/>
              </a:spcBef>
            </a:pP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NET Framework 4.0: A</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SP</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.NET</a:t>
            </a:r>
            <a:r>
              <a:rPr lang="en-US" sz="3600" b="1" dirty="0" smtClean="0"/>
              <a:t>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4.0</a:t>
            </a:r>
          </a:p>
        </p:txBody>
      </p:sp>
      <p:sp>
        <p:nvSpPr>
          <p:cNvPr id="3" name="Content Placeholder 2"/>
          <p:cNvSpPr txBox="1">
            <a:spLocks/>
          </p:cNvSpPr>
          <p:nvPr/>
        </p:nvSpPr>
        <p:spPr>
          <a:xfrm>
            <a:off x="285720" y="1214422"/>
            <a:ext cx="8229600" cy="4525963"/>
          </a:xfrm>
          <a:prstGeom prst="rect">
            <a:avLst/>
          </a:prstGeom>
        </p:spPr>
        <p:txBody>
          <a:bodyPr/>
          <a:lstStyle/>
          <a:p>
            <a:pPr marL="342900" indent="-342900">
              <a:spcBef>
                <a:spcPct val="20000"/>
              </a:spcBef>
              <a:buClr>
                <a:schemeClr val="accent1"/>
              </a:buClr>
              <a:buSzPct val="100000"/>
              <a:buFont typeface="Wingdings" pitchFamily="2" charset="2"/>
              <a:buChar char="l"/>
            </a:pPr>
            <a:r>
              <a:rPr lang="en-US" sz="2800" b="1" dirty="0" smtClean="0">
                <a:solidFill>
                  <a:schemeClr val="accent1"/>
                </a:solidFill>
              </a:rPr>
              <a:t>ASP.NET Model--View--Controller (MVC)</a:t>
            </a:r>
          </a:p>
          <a:p>
            <a:pPr marL="342900" indent="-342900">
              <a:spcBef>
                <a:spcPct val="20000"/>
              </a:spcBef>
              <a:buClr>
                <a:schemeClr val="accent1"/>
              </a:buClr>
              <a:buSzPct val="100000"/>
              <a:buFont typeface="Wingdings" pitchFamily="2" charset="2"/>
              <a:buChar char="l"/>
            </a:pPr>
            <a:r>
              <a:rPr lang="en-US" sz="2800" b="1" dirty="0" smtClean="0">
                <a:solidFill>
                  <a:schemeClr val="accent1"/>
                </a:solidFill>
              </a:rPr>
              <a:t> </a:t>
            </a:r>
            <a:r>
              <a:rPr lang="zh-CN" altLang="en-US" sz="2800" b="1" dirty="0" smtClean="0">
                <a:solidFill>
                  <a:schemeClr val="accent1"/>
                </a:solidFill>
              </a:rPr>
              <a:t>动态数据对</a:t>
            </a:r>
            <a:r>
              <a:rPr lang="en-US" altLang="zh-CN" sz="2800" b="1" dirty="0" smtClean="0">
                <a:solidFill>
                  <a:schemeClr val="accent1"/>
                </a:solidFill>
              </a:rPr>
              <a:t>MVC</a:t>
            </a:r>
            <a:r>
              <a:rPr lang="zh-CN" altLang="en-US" sz="2800" b="1" dirty="0" smtClean="0">
                <a:solidFill>
                  <a:schemeClr val="accent1"/>
                </a:solidFill>
              </a:rPr>
              <a:t>架构的支持</a:t>
            </a:r>
            <a:endParaRPr lang="en-US" sz="2800" b="1" dirty="0" smtClean="0">
              <a:solidFill>
                <a:schemeClr val="accent1"/>
              </a:solidFill>
            </a:endParaRPr>
          </a:p>
          <a:p>
            <a:pPr marL="342900" indent="-342900">
              <a:spcBef>
                <a:spcPct val="20000"/>
              </a:spcBef>
              <a:buClr>
                <a:schemeClr val="accent1"/>
              </a:buClr>
              <a:buSzPct val="100000"/>
              <a:buFont typeface="Wingdings" pitchFamily="2" charset="2"/>
              <a:buChar char="l"/>
            </a:pPr>
            <a:r>
              <a:rPr lang="zh-CN" altLang="en-US" sz="2800" b="1" dirty="0" smtClean="0">
                <a:solidFill>
                  <a:schemeClr val="accent1"/>
                </a:solidFill>
              </a:rPr>
              <a:t>可扩展得缓存架构</a:t>
            </a:r>
            <a:endParaRPr lang="en-US" sz="2800" b="1" dirty="0" smtClean="0">
              <a:solidFill>
                <a:schemeClr val="accent1"/>
              </a:solidFill>
            </a:endParaRPr>
          </a:p>
          <a:p>
            <a:pPr marL="342900" lvl="0" indent="-342900">
              <a:spcBef>
                <a:spcPct val="20000"/>
              </a:spcBef>
              <a:buClr>
                <a:schemeClr val="accent1"/>
              </a:buClr>
              <a:buSzPct val="100000"/>
              <a:buFont typeface="Wingdings" pitchFamily="2" charset="2"/>
              <a:buChar char="l"/>
              <a:defRPr/>
            </a:pPr>
            <a:endParaRPr lang="en-US" sz="2800" b="1" dirty="0" smtClean="0">
              <a:solidFill>
                <a:schemeClr val="accent1"/>
              </a:solidFill>
            </a:endParaRPr>
          </a:p>
          <a:p>
            <a:pPr marL="342900" lvl="0" indent="-342900">
              <a:spcBef>
                <a:spcPct val="20000"/>
              </a:spcBef>
              <a:buClr>
                <a:schemeClr val="accent1"/>
              </a:buClr>
              <a:buSzPct val="100000"/>
              <a:buFont typeface="Wingdings" pitchFamily="2" charset="2"/>
              <a:buChar char="l"/>
              <a:defRPr/>
            </a:pPr>
            <a:endParaRPr lang="en-US" sz="2800" b="1" dirty="0">
              <a:solidFill>
                <a:schemeClr val="accent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本节概要</a:t>
            </a:r>
            <a:endParaRPr lang="zh-CN" altLang="en-US" dirty="0"/>
          </a:p>
        </p:txBody>
      </p:sp>
      <p:sp>
        <p:nvSpPr>
          <p:cNvPr id="3" name="内容占位符 2"/>
          <p:cNvSpPr>
            <a:spLocks noGrp="1"/>
          </p:cNvSpPr>
          <p:nvPr>
            <p:ph idx="1"/>
          </p:nvPr>
        </p:nvSpPr>
        <p:spPr/>
        <p:txBody>
          <a:bodyPr/>
          <a:lstStyle/>
          <a:p>
            <a:r>
              <a:rPr lang="en-US" altLang="zh-CN" dirty="0" smtClean="0"/>
              <a:t>.NET Framework </a:t>
            </a:r>
            <a:r>
              <a:rPr lang="zh-CN" altLang="en-US" dirty="0" smtClean="0"/>
              <a:t>发展历程回顾</a:t>
            </a:r>
            <a:endParaRPr lang="en-US" altLang="zh-CN" dirty="0" smtClean="0"/>
          </a:p>
          <a:p>
            <a:r>
              <a:rPr lang="en-US" altLang="zh-CN" dirty="0" smtClean="0"/>
              <a:t>.NET Framework 4.0 </a:t>
            </a:r>
            <a:r>
              <a:rPr lang="zh-CN" altLang="en-US" dirty="0" smtClean="0"/>
              <a:t>架构与新特性</a:t>
            </a:r>
            <a:endParaRPr lang="en-US" altLang="zh-CN" dirty="0" smtClean="0"/>
          </a:p>
          <a:p>
            <a:r>
              <a:rPr lang="en-US" altLang="zh-CN" dirty="0" smtClean="0"/>
              <a:t>Visual Studio 2010 </a:t>
            </a:r>
            <a:r>
              <a:rPr lang="zh-CN" altLang="en-US" dirty="0" smtClean="0"/>
              <a:t>新特性介绍与展示</a:t>
            </a:r>
          </a:p>
          <a:p>
            <a:pPr lvl="1"/>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914400" y="1214422"/>
            <a:ext cx="8229600" cy="1143000"/>
          </a:xfrm>
        </p:spPr>
        <p:txBody>
          <a:bodyPr vert="horz" lIns="91440" tIns="45720" rIns="91440" bIns="45720" rtlCol="0" anchor="ctr">
            <a:normAutofit/>
          </a:bodyPr>
          <a:lstStyle/>
          <a:p>
            <a:pPr defTabSz="912813">
              <a:defRPr/>
            </a:pPr>
            <a:r>
              <a:rPr lang="en-US" altLang="en-US" sz="4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黑体" pitchFamily="2" charset="-122"/>
                <a:ea typeface="黑体" pitchFamily="2" charset="-122"/>
              </a:rPr>
              <a:t>Model · View · Controller</a:t>
            </a:r>
            <a:endParaRPr lang="en-US" altLang="en-US" sz="44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黑体" pitchFamily="2" charset="-122"/>
              <a:ea typeface="黑体" pitchFamily="2" charset="-122"/>
            </a:endParaRPr>
          </a:p>
        </p:txBody>
      </p:sp>
      <p:graphicFrame>
        <p:nvGraphicFramePr>
          <p:cNvPr id="4" name="内容占位符 3"/>
          <p:cNvGraphicFramePr>
            <a:graphicFrameLocks noGrp="1"/>
          </p:cNvGraphicFramePr>
          <p:nvPr>
            <p:ph idx="1"/>
          </p:nvPr>
        </p:nvGraphicFramePr>
        <p:xfrm>
          <a:off x="428596" y="1643050"/>
          <a:ext cx="8001056"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457200" y="274638"/>
            <a:ext cx="82296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cap="none" spc="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ASP.NET</a:t>
            </a:r>
            <a:r>
              <a:rPr kumimoji="0" lang="en-US" altLang="zh-CN" sz="4000" b="1" i="0" u="none" strike="noStrike" kern="1200" cap="none" spc="0" normalizeH="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4.0: MVC</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架构模式</a:t>
            </a:r>
            <a:endParaRPr kumimoji="0" lang="en-US" sz="40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endParaRPr>
          </a:p>
        </p:txBody>
      </p:sp>
    </p:spTree>
  </p:cSld>
  <p:clrMapOvr>
    <a:masterClrMapping/>
  </p:clrMapOvr>
  <p:transition advTm="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8"/>
          <p:cNvSpPr txBox="1">
            <a:spLocks noChangeArrowheads="1"/>
          </p:cNvSpPr>
          <p:nvPr/>
        </p:nvSpPr>
        <p:spPr>
          <a:xfrm>
            <a:off x="428596" y="142852"/>
            <a:ext cx="8229600" cy="1143000"/>
          </a:xfrm>
          <a:prstGeom prst="rect">
            <a:avLst/>
          </a:prstGeom>
        </p:spPr>
        <p:txBody>
          <a:bodyPr vert="horz" lIns="91440" tIns="45720" rIns="91440" bIns="45720" rtlCol="0" anchor="ctr">
            <a:normAutofit/>
          </a:bodyPr>
          <a:lstStyle/>
          <a:p>
            <a:pPr marL="0" marR="0" lvl="0" indent="0" algn="l" defTabSz="912813"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cap="none" spc="0" normalizeH="0" baseline="0" noProof="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微软雅黑" pitchFamily="34" charset="-122"/>
                <a:ea typeface="微软雅黑" pitchFamily="34" charset="-122"/>
                <a:cs typeface="+mj-cs"/>
              </a:rPr>
              <a:t>MVC</a:t>
            </a:r>
            <a:r>
              <a:rPr kumimoji="0" lang="zh-CN" altLang="en-US" sz="4000" b="1" i="0" u="none" strike="noStrike" kern="1200" cap="none" spc="0" normalizeH="0" baseline="0" noProof="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微软雅黑" pitchFamily="34" charset="-122"/>
                <a:ea typeface="微软雅黑" pitchFamily="34" charset="-122"/>
                <a:cs typeface="+mj-cs"/>
              </a:rPr>
              <a:t>和 </a:t>
            </a:r>
            <a:r>
              <a:rPr kumimoji="0" lang="en-US" altLang="zh-CN" sz="4000" b="1" i="0" u="none" strike="noStrike" kern="1200" cap="none" spc="0" normalizeH="0" baseline="0" noProof="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微软雅黑" pitchFamily="34" charset="-122"/>
                <a:ea typeface="微软雅黑" pitchFamily="34" charset="-122"/>
                <a:cs typeface="+mj-cs"/>
              </a:rPr>
              <a:t>WebForms </a:t>
            </a:r>
            <a:r>
              <a:rPr kumimoji="0" lang="zh-CN" altLang="en-US" sz="4000" b="1" i="0" u="none" strike="noStrike" kern="1200" cap="none" spc="0" normalizeH="0" baseline="0" noProof="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微软雅黑" pitchFamily="34" charset="-122"/>
                <a:ea typeface="微软雅黑" pitchFamily="34" charset="-122"/>
                <a:cs typeface="+mj-cs"/>
              </a:rPr>
              <a:t>的比较</a:t>
            </a:r>
            <a:endParaRPr kumimoji="0" lang="en-US" altLang="en-US" sz="40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微软雅黑" pitchFamily="34" charset="-122"/>
              <a:ea typeface="微软雅黑" pitchFamily="34" charset="-122"/>
              <a:cs typeface="+mj-cs"/>
            </a:endParaRPr>
          </a:p>
        </p:txBody>
      </p:sp>
      <p:sp>
        <p:nvSpPr>
          <p:cNvPr id="5" name="Oval 4"/>
          <p:cNvSpPr/>
          <p:nvPr/>
        </p:nvSpPr>
        <p:spPr bwMode="auto">
          <a:xfrm>
            <a:off x="88492" y="2320413"/>
            <a:ext cx="3962401" cy="2939845"/>
          </a:xfrm>
          <a:prstGeom prst="ellipse">
            <a:avLst/>
          </a:prstGeom>
          <a:gradFill>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Oval 5"/>
          <p:cNvSpPr/>
          <p:nvPr/>
        </p:nvSpPr>
        <p:spPr bwMode="auto">
          <a:xfrm>
            <a:off x="5319253" y="2320413"/>
            <a:ext cx="3824748" cy="2939845"/>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Oval 6"/>
          <p:cNvSpPr/>
          <p:nvPr/>
        </p:nvSpPr>
        <p:spPr bwMode="auto">
          <a:xfrm>
            <a:off x="3116824" y="2320413"/>
            <a:ext cx="2753033" cy="2939845"/>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TextBox 7"/>
          <p:cNvSpPr txBox="1"/>
          <p:nvPr/>
        </p:nvSpPr>
        <p:spPr>
          <a:xfrm>
            <a:off x="481782" y="2890683"/>
            <a:ext cx="2821858" cy="1631216"/>
          </a:xfrm>
          <a:prstGeom prst="rect">
            <a:avLst/>
          </a:prstGeom>
          <a:noFill/>
        </p:spPr>
        <p:txBody>
          <a:bodyPr wrap="square" rtlCol="0">
            <a:spAutoFit/>
          </a:bodyPr>
          <a:lstStyle/>
          <a:p>
            <a:pP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WebForms</a:t>
            </a:r>
          </a:p>
          <a:p>
            <a:pPr defTabSz="914099" fontAlgn="base">
              <a:spcBef>
                <a:spcPct val="0"/>
              </a:spcBef>
              <a:spcAft>
                <a:spcPct val="0"/>
              </a:spcAft>
              <a:buFont typeface="Arial" pitchFamily="34" charset="0"/>
              <a:buChar char="•"/>
            </a:pPr>
            <a:r>
              <a:rPr lang="en-US" sz="2000" dirty="0" smtClean="0">
                <a:solidFill>
                  <a:srgbClr val="FFFFFF"/>
                </a:solidFill>
                <a:effectLst>
                  <a:outerShdw blurRad="38100" dist="38100" dir="2700000" algn="tl">
                    <a:srgbClr val="000000">
                      <a:alpha val="43137"/>
                    </a:srgbClr>
                  </a:outerShdw>
                </a:effectLst>
                <a:latin typeface="Segoe" pitchFamily="34" charset="0"/>
              </a:rPr>
              <a:t> </a:t>
            </a:r>
            <a:r>
              <a:rPr lang="zh-CN" altLang="en-US" sz="2000" dirty="0" smtClean="0">
                <a:solidFill>
                  <a:srgbClr val="FFFFFF"/>
                </a:solidFill>
                <a:effectLst>
                  <a:outerShdw blurRad="38100" dist="38100" dir="2700000" algn="tl">
                    <a:srgbClr val="000000">
                      <a:alpha val="43137"/>
                    </a:srgbClr>
                  </a:outerShdw>
                </a:effectLst>
                <a:latin typeface="Segoe" pitchFamily="34" charset="0"/>
              </a:rPr>
              <a:t>现有的众多控件</a:t>
            </a:r>
            <a:endParaRPr lang="en-US" sz="2000" dirty="0" smtClean="0">
              <a:solidFill>
                <a:srgbClr val="FFFFFF"/>
              </a:solidFill>
              <a:effectLst>
                <a:outerShdw blurRad="38100" dist="38100" dir="2700000" algn="tl">
                  <a:srgbClr val="000000">
                    <a:alpha val="43137"/>
                  </a:srgbClr>
                </a:outerShdw>
              </a:effectLst>
              <a:latin typeface="Segoe" pitchFamily="34" charset="0"/>
            </a:endParaRPr>
          </a:p>
          <a:p>
            <a:pPr defTabSz="914099" fontAlgn="base">
              <a:spcBef>
                <a:spcPct val="0"/>
              </a:spcBef>
              <a:spcAft>
                <a:spcPct val="0"/>
              </a:spcAft>
              <a:buFont typeface="Arial" pitchFamily="34" charset="0"/>
              <a:buChar char="•"/>
            </a:pPr>
            <a:r>
              <a:rPr lang="en-US" sz="2000" dirty="0" smtClean="0">
                <a:solidFill>
                  <a:srgbClr val="FFFFFF"/>
                </a:solidFill>
                <a:effectLst>
                  <a:outerShdw blurRad="38100" dist="38100" dir="2700000" algn="tl">
                    <a:srgbClr val="000000">
                      <a:alpha val="43137"/>
                    </a:srgbClr>
                  </a:outerShdw>
                </a:effectLst>
                <a:latin typeface="Segoe" pitchFamily="34" charset="0"/>
              </a:rPr>
              <a:t> </a:t>
            </a:r>
            <a:r>
              <a:rPr lang="zh-CN" altLang="en-US" sz="2000" dirty="0" smtClean="0">
                <a:solidFill>
                  <a:srgbClr val="FFFFFF"/>
                </a:solidFill>
                <a:effectLst>
                  <a:outerShdw blurRad="38100" dist="38100" dir="2700000" algn="tl">
                    <a:srgbClr val="000000">
                      <a:alpha val="43137"/>
                    </a:srgbClr>
                  </a:outerShdw>
                </a:effectLst>
                <a:latin typeface="Segoe" pitchFamily="34" charset="0"/>
              </a:rPr>
              <a:t>成熟的状态管理</a:t>
            </a:r>
            <a:endParaRPr lang="en-US" sz="2000" dirty="0" smtClean="0">
              <a:solidFill>
                <a:srgbClr val="FFFFFF"/>
              </a:solidFill>
              <a:effectLst>
                <a:outerShdw blurRad="38100" dist="38100" dir="2700000" algn="tl">
                  <a:srgbClr val="000000">
                    <a:alpha val="43137"/>
                  </a:srgbClr>
                </a:outerShdw>
              </a:effectLst>
              <a:latin typeface="Segoe" pitchFamily="34" charset="0"/>
            </a:endParaRPr>
          </a:p>
          <a:p>
            <a:pPr defTabSz="914099" fontAlgn="base">
              <a:spcBef>
                <a:spcPct val="0"/>
              </a:spcBef>
              <a:spcAft>
                <a:spcPct val="0"/>
              </a:spcAft>
              <a:buFont typeface="Arial" pitchFamily="34" charset="0"/>
              <a:buChar char="•"/>
            </a:pPr>
            <a:r>
              <a:rPr lang="en-US" sz="2000" dirty="0" smtClean="0">
                <a:solidFill>
                  <a:srgbClr val="FFFFFF"/>
                </a:solidFill>
                <a:effectLst>
                  <a:outerShdw blurRad="38100" dist="38100" dir="2700000" algn="tl">
                    <a:srgbClr val="000000">
                      <a:alpha val="43137"/>
                    </a:srgbClr>
                  </a:outerShdw>
                </a:effectLst>
                <a:latin typeface="Segoe" pitchFamily="34" charset="0"/>
              </a:rPr>
              <a:t> </a:t>
            </a:r>
            <a:r>
              <a:rPr lang="zh-CN" altLang="en-US" sz="2000" dirty="0" smtClean="0">
                <a:solidFill>
                  <a:srgbClr val="FFFFFF"/>
                </a:solidFill>
                <a:effectLst>
                  <a:outerShdw blurRad="38100" dist="38100" dir="2700000" algn="tl">
                    <a:srgbClr val="000000">
                      <a:alpha val="43137"/>
                    </a:srgbClr>
                  </a:outerShdw>
                </a:effectLst>
                <a:latin typeface="Segoe" pitchFamily="34" charset="0"/>
              </a:rPr>
              <a:t>可视化的设计支持</a:t>
            </a:r>
            <a:endParaRPr lang="en-US" sz="2000" dirty="0" smtClean="0">
              <a:solidFill>
                <a:srgbClr val="FFFFFF"/>
              </a:solidFill>
              <a:effectLst>
                <a:outerShdw blurRad="38100" dist="38100" dir="2700000" algn="tl">
                  <a:srgbClr val="000000">
                    <a:alpha val="43137"/>
                  </a:srgbClr>
                </a:outerShdw>
              </a:effectLst>
              <a:latin typeface="Segoe" pitchFamily="34" charset="0"/>
            </a:endParaRPr>
          </a:p>
          <a:p>
            <a:endParaRPr lang="en-US" sz="2000"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sp>
        <p:nvSpPr>
          <p:cNvPr id="9" name="TextBox 8"/>
          <p:cNvSpPr txBox="1"/>
          <p:nvPr/>
        </p:nvSpPr>
        <p:spPr>
          <a:xfrm>
            <a:off x="3677264" y="2900515"/>
            <a:ext cx="2133600" cy="1631216"/>
          </a:xfrm>
          <a:prstGeom prst="rect">
            <a:avLst/>
          </a:prstGeom>
          <a:noFill/>
        </p:spPr>
        <p:txBody>
          <a:bodyPr wrap="square" rtlCol="0">
            <a:spAutoFit/>
          </a:bodyPr>
          <a:lstStyle/>
          <a:p>
            <a:pP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ASP.NET</a:t>
            </a:r>
          </a:p>
          <a:p>
            <a:pPr defTabSz="914099" fontAlgn="base">
              <a:spcBef>
                <a:spcPct val="0"/>
              </a:spcBef>
              <a:spcAft>
                <a:spcPct val="0"/>
              </a:spcAft>
              <a:buFont typeface="Arial" pitchFamily="34" charset="0"/>
              <a:buChar char="•"/>
            </a:pPr>
            <a:r>
              <a:rPr lang="en-US" sz="2000" dirty="0" smtClean="0">
                <a:solidFill>
                  <a:srgbClr val="FFFFFF"/>
                </a:solidFill>
                <a:effectLst>
                  <a:outerShdw blurRad="38100" dist="38100" dir="2700000" algn="tl">
                    <a:srgbClr val="000000">
                      <a:alpha val="43137"/>
                    </a:srgbClr>
                  </a:outerShdw>
                </a:effectLst>
                <a:latin typeface="Segoe" pitchFamily="34" charset="0"/>
              </a:rPr>
              <a:t> </a:t>
            </a:r>
            <a:r>
              <a:rPr lang="zh-CN" altLang="en-US" sz="2000" dirty="0" smtClean="0">
                <a:solidFill>
                  <a:srgbClr val="FFFFFF"/>
                </a:solidFill>
                <a:effectLst>
                  <a:outerShdw blurRad="38100" dist="38100" dir="2700000" algn="tl">
                    <a:srgbClr val="000000">
                      <a:alpha val="43137"/>
                    </a:srgbClr>
                  </a:outerShdw>
                </a:effectLst>
                <a:latin typeface="Segoe" pitchFamily="34" charset="0"/>
              </a:rPr>
              <a:t>服务</a:t>
            </a:r>
            <a:endParaRPr lang="en-US" sz="2000" dirty="0" smtClean="0">
              <a:solidFill>
                <a:srgbClr val="FFFFFF"/>
              </a:solidFill>
              <a:effectLst>
                <a:outerShdw blurRad="38100" dist="38100" dir="2700000" algn="tl">
                  <a:srgbClr val="000000">
                    <a:alpha val="43137"/>
                  </a:srgbClr>
                </a:outerShdw>
              </a:effectLst>
              <a:latin typeface="Segoe" pitchFamily="34" charset="0"/>
            </a:endParaRPr>
          </a:p>
          <a:p>
            <a:pPr defTabSz="914099" fontAlgn="base">
              <a:spcBef>
                <a:spcPct val="0"/>
              </a:spcBef>
              <a:spcAft>
                <a:spcPct val="0"/>
              </a:spcAft>
              <a:buFont typeface="Arial" pitchFamily="34" charset="0"/>
              <a:buChar char="•"/>
            </a:pPr>
            <a:r>
              <a:rPr lang="en-US" sz="2000" dirty="0" smtClean="0">
                <a:solidFill>
                  <a:srgbClr val="FFFFFF"/>
                </a:solidFill>
                <a:effectLst>
                  <a:outerShdw blurRad="38100" dist="38100" dir="2700000" algn="tl">
                    <a:srgbClr val="000000">
                      <a:alpha val="43137"/>
                    </a:srgbClr>
                  </a:outerShdw>
                </a:effectLst>
                <a:latin typeface="Segoe" pitchFamily="34" charset="0"/>
              </a:rPr>
              <a:t> </a:t>
            </a:r>
            <a:r>
              <a:rPr lang="zh-CN" altLang="en-US" sz="2000" dirty="0" smtClean="0">
                <a:solidFill>
                  <a:srgbClr val="FFFFFF"/>
                </a:solidFill>
                <a:effectLst>
                  <a:outerShdw blurRad="38100" dist="38100" dir="2700000" algn="tl">
                    <a:srgbClr val="000000">
                      <a:alpha val="43137"/>
                    </a:srgbClr>
                  </a:outerShdw>
                </a:effectLst>
                <a:latin typeface="Segoe" pitchFamily="34" charset="0"/>
              </a:rPr>
              <a:t>缓存</a:t>
            </a:r>
            <a:endParaRPr lang="en-US" altLang="zh-CN" sz="2000" dirty="0" smtClean="0">
              <a:solidFill>
                <a:srgbClr val="FFFFFF"/>
              </a:solidFill>
              <a:effectLst>
                <a:outerShdw blurRad="38100" dist="38100" dir="2700000" algn="tl">
                  <a:srgbClr val="000000">
                    <a:alpha val="43137"/>
                  </a:srgbClr>
                </a:outerShdw>
              </a:effectLst>
              <a:latin typeface="Segoe" pitchFamily="34" charset="0"/>
            </a:endParaRPr>
          </a:p>
          <a:p>
            <a:pPr defTabSz="914099" fontAlgn="base">
              <a:spcBef>
                <a:spcPct val="0"/>
              </a:spcBef>
              <a:spcAft>
                <a:spcPct val="0"/>
              </a:spcAft>
              <a:buFont typeface="Arial" pitchFamily="34" charset="0"/>
              <a:buChar char="•"/>
            </a:pPr>
            <a:r>
              <a:rPr lang="en-US" sz="2000" dirty="0" smtClean="0">
                <a:solidFill>
                  <a:srgbClr val="FFFFFF"/>
                </a:solidFill>
                <a:effectLst>
                  <a:outerShdw blurRad="38100" dist="38100" dir="2700000" algn="tl">
                    <a:srgbClr val="000000">
                      <a:alpha val="43137"/>
                    </a:srgbClr>
                  </a:outerShdw>
                </a:effectLst>
                <a:latin typeface="Segoe" pitchFamily="34" charset="0"/>
              </a:rPr>
              <a:t> </a:t>
            </a:r>
            <a:r>
              <a:rPr lang="zh-CN" altLang="en-US" sz="2000" dirty="0" smtClean="0">
                <a:solidFill>
                  <a:srgbClr val="FFFFFF"/>
                </a:solidFill>
                <a:effectLst>
                  <a:outerShdw blurRad="38100" dist="38100" dir="2700000" algn="tl">
                    <a:srgbClr val="000000">
                      <a:alpha val="43137"/>
                    </a:srgbClr>
                  </a:outerShdw>
                </a:effectLst>
                <a:latin typeface="Segoe" pitchFamily="34" charset="0"/>
              </a:rPr>
              <a:t>路由</a:t>
            </a:r>
            <a:endParaRPr lang="en-US" sz="2000" dirty="0" smtClean="0">
              <a:solidFill>
                <a:srgbClr val="FFFFFF"/>
              </a:solidFill>
              <a:effectLst>
                <a:outerShdw blurRad="38100" dist="38100" dir="2700000" algn="tl">
                  <a:srgbClr val="000000">
                    <a:alpha val="43137"/>
                  </a:srgbClr>
                </a:outerShdw>
              </a:effectLst>
              <a:latin typeface="Segoe" pitchFamily="34" charset="0"/>
            </a:endParaRPr>
          </a:p>
          <a:p>
            <a:pPr defTabSz="914099" fontAlgn="base">
              <a:spcBef>
                <a:spcPct val="0"/>
              </a:spcBef>
              <a:spcAft>
                <a:spcPct val="0"/>
              </a:spcAft>
              <a:buFont typeface="Arial" pitchFamily="34" charset="0"/>
              <a:buChar char="•"/>
            </a:pPr>
            <a:r>
              <a:rPr lang="en-US" sz="2000" dirty="0" smtClean="0">
                <a:solidFill>
                  <a:srgbClr val="FFFFFF"/>
                </a:solidFill>
                <a:effectLst>
                  <a:outerShdw blurRad="38100" dist="38100" dir="2700000" algn="tl">
                    <a:srgbClr val="000000">
                      <a:alpha val="43137"/>
                    </a:srgbClr>
                  </a:outerShdw>
                </a:effectLst>
                <a:latin typeface="Segoe" pitchFamily="34" charset="0"/>
              </a:rPr>
              <a:t> </a:t>
            </a:r>
            <a:r>
              <a:rPr lang="zh-CN" altLang="en-US" sz="2000" dirty="0" smtClean="0">
                <a:solidFill>
                  <a:srgbClr val="FFFFFF"/>
                </a:solidFill>
                <a:effectLst>
                  <a:outerShdw blurRad="38100" dist="38100" dir="2700000" algn="tl">
                    <a:srgbClr val="000000">
                      <a:alpha val="43137"/>
                    </a:srgbClr>
                  </a:outerShdw>
                </a:effectLst>
                <a:latin typeface="Segoe" pitchFamily="34" charset="0"/>
              </a:rPr>
              <a:t>本地化</a:t>
            </a: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TextBox 9"/>
          <p:cNvSpPr txBox="1"/>
          <p:nvPr/>
        </p:nvSpPr>
        <p:spPr>
          <a:xfrm>
            <a:off x="5909187" y="2714620"/>
            <a:ext cx="3020531" cy="2246769"/>
          </a:xfrm>
          <a:prstGeom prst="rect">
            <a:avLst/>
          </a:prstGeom>
          <a:noFill/>
        </p:spPr>
        <p:txBody>
          <a:bodyPr wrap="square" rtlCol="0">
            <a:spAutoFit/>
          </a:bodyPr>
          <a:lstStyle/>
          <a:p>
            <a:pP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MVC</a:t>
            </a:r>
          </a:p>
          <a:p>
            <a:pPr defTabSz="914099" fontAlgn="base">
              <a:spcBef>
                <a:spcPct val="0"/>
              </a:spcBef>
              <a:spcAft>
                <a:spcPct val="0"/>
              </a:spcAft>
              <a:buFont typeface="Arial" pitchFamily="34" charset="0"/>
              <a:buChar char="•"/>
            </a:pPr>
            <a:r>
              <a:rPr lang="en-US" sz="2000" dirty="0" smtClean="0">
                <a:solidFill>
                  <a:srgbClr val="FFFFFF"/>
                </a:solidFill>
                <a:effectLst>
                  <a:outerShdw blurRad="38100" dist="38100" dir="2700000" algn="tl">
                    <a:srgbClr val="000000">
                      <a:alpha val="43137"/>
                    </a:srgbClr>
                  </a:outerShdw>
                </a:effectLst>
                <a:latin typeface="Segoe" pitchFamily="34" charset="0"/>
              </a:rPr>
              <a:t> </a:t>
            </a:r>
            <a:r>
              <a:rPr lang="en-US" altLang="zh-CN" sz="2000" dirty="0" smtClean="0">
                <a:solidFill>
                  <a:srgbClr val="FFFFFF"/>
                </a:solidFill>
                <a:effectLst>
                  <a:outerShdw blurRad="38100" dist="38100" dir="2700000" algn="tl">
                    <a:srgbClr val="000000">
                      <a:alpha val="43137"/>
                    </a:srgbClr>
                  </a:outerShdw>
                </a:effectLst>
                <a:latin typeface="Segoe" pitchFamily="34" charset="0"/>
              </a:rPr>
              <a:t>DIY</a:t>
            </a:r>
            <a:r>
              <a:rPr lang="zh-CN" altLang="en-US" sz="2000" dirty="0" smtClean="0">
                <a:solidFill>
                  <a:srgbClr val="FFFFFF"/>
                </a:solidFill>
                <a:effectLst>
                  <a:outerShdw blurRad="38100" dist="38100" dir="2700000" algn="tl">
                    <a:srgbClr val="000000">
                      <a:alpha val="43137"/>
                    </a:srgbClr>
                  </a:outerShdw>
                </a:effectLst>
                <a:latin typeface="Segoe" pitchFamily="34" charset="0"/>
              </a:rPr>
              <a:t>精神</a:t>
            </a:r>
            <a:endParaRPr lang="en-US" sz="2000" dirty="0" smtClean="0">
              <a:solidFill>
                <a:srgbClr val="FFFFFF"/>
              </a:solidFill>
              <a:effectLst>
                <a:outerShdw blurRad="38100" dist="38100" dir="2700000" algn="tl">
                  <a:srgbClr val="000000">
                    <a:alpha val="43137"/>
                  </a:srgbClr>
                </a:outerShdw>
              </a:effectLst>
              <a:latin typeface="Segoe" pitchFamily="34" charset="0"/>
            </a:endParaRPr>
          </a:p>
          <a:p>
            <a:pPr defTabSz="914099" fontAlgn="base">
              <a:spcBef>
                <a:spcPct val="0"/>
              </a:spcBef>
              <a:spcAft>
                <a:spcPct val="0"/>
              </a:spcAft>
              <a:buFont typeface="Arial" pitchFamily="34" charset="0"/>
              <a:buChar char="•"/>
            </a:pPr>
            <a:r>
              <a:rPr lang="en-US" sz="2000" dirty="0" smtClean="0">
                <a:solidFill>
                  <a:srgbClr val="FFFFFF"/>
                </a:solidFill>
                <a:effectLst>
                  <a:outerShdw blurRad="38100" dist="38100" dir="2700000" algn="tl">
                    <a:srgbClr val="000000">
                      <a:alpha val="43137"/>
                    </a:srgbClr>
                  </a:outerShdw>
                </a:effectLst>
                <a:latin typeface="Segoe" pitchFamily="34" charset="0"/>
              </a:rPr>
              <a:t> </a:t>
            </a:r>
            <a:r>
              <a:rPr lang="zh-CN" altLang="en-US" sz="2000" dirty="0" smtClean="0">
                <a:solidFill>
                  <a:srgbClr val="FFFFFF"/>
                </a:solidFill>
                <a:effectLst>
                  <a:outerShdw blurRad="38100" dist="38100" dir="2700000" algn="tl">
                    <a:srgbClr val="000000">
                      <a:alpha val="43137"/>
                    </a:srgbClr>
                  </a:outerShdw>
                </a:effectLst>
                <a:latin typeface="Segoe" pitchFamily="34" charset="0"/>
              </a:rPr>
              <a:t>良好的职责分离</a:t>
            </a:r>
            <a:endParaRPr lang="en-US" sz="2000" dirty="0" smtClean="0">
              <a:solidFill>
                <a:srgbClr val="FFFFFF"/>
              </a:solidFill>
              <a:effectLst>
                <a:outerShdw blurRad="38100" dist="38100" dir="2700000" algn="tl">
                  <a:srgbClr val="000000">
                    <a:alpha val="43137"/>
                  </a:srgbClr>
                </a:outerShdw>
              </a:effectLst>
              <a:latin typeface="Segoe" pitchFamily="34" charset="0"/>
            </a:endParaRPr>
          </a:p>
          <a:p>
            <a:pPr defTabSz="914099" fontAlgn="base">
              <a:spcBef>
                <a:spcPct val="0"/>
              </a:spcBef>
              <a:spcAft>
                <a:spcPct val="0"/>
              </a:spcAft>
              <a:buFont typeface="Arial" pitchFamily="34" charset="0"/>
              <a:buChar char="•"/>
            </a:pPr>
            <a:r>
              <a:rPr lang="en-US" sz="2000" dirty="0" smtClean="0">
                <a:solidFill>
                  <a:srgbClr val="FFFFFF"/>
                </a:solidFill>
                <a:effectLst>
                  <a:outerShdw blurRad="38100" dist="38100" dir="2700000" algn="tl">
                    <a:srgbClr val="000000">
                      <a:alpha val="43137"/>
                    </a:srgbClr>
                  </a:outerShdw>
                </a:effectLst>
                <a:latin typeface="Segoe" pitchFamily="34" charset="0"/>
              </a:rPr>
              <a:t> </a:t>
            </a:r>
            <a:r>
              <a:rPr lang="en-US" altLang="zh-CN" sz="2000" dirty="0" smtClean="0">
                <a:solidFill>
                  <a:srgbClr val="FFFFFF"/>
                </a:solidFill>
                <a:effectLst>
                  <a:outerShdw blurRad="38100" dist="38100" dir="2700000" algn="tl">
                    <a:srgbClr val="000000">
                      <a:alpha val="43137"/>
                    </a:srgbClr>
                  </a:outerShdw>
                </a:effectLst>
                <a:latin typeface="Segoe" pitchFamily="34" charset="0"/>
              </a:rPr>
              <a:t>TDD:</a:t>
            </a:r>
            <a:r>
              <a:rPr lang="zh-CN" altLang="en-US" sz="2000" dirty="0" smtClean="0">
                <a:solidFill>
                  <a:srgbClr val="FFFFFF"/>
                </a:solidFill>
                <a:effectLst>
                  <a:outerShdw blurRad="38100" dist="38100" dir="2700000" algn="tl">
                    <a:srgbClr val="000000">
                      <a:alpha val="43137"/>
                    </a:srgbClr>
                  </a:outerShdw>
                </a:effectLst>
                <a:latin typeface="Segoe" pitchFamily="34" charset="0"/>
              </a:rPr>
              <a:t>更方便得测试驱动开发</a:t>
            </a:r>
            <a:endParaRPr lang="en-US" sz="2000" dirty="0" smtClean="0">
              <a:solidFill>
                <a:srgbClr val="FFFFFF"/>
              </a:solidFill>
              <a:effectLst>
                <a:outerShdw blurRad="38100" dist="38100" dir="2700000" algn="tl">
                  <a:srgbClr val="000000">
                    <a:alpha val="43137"/>
                  </a:srgbClr>
                </a:outerShdw>
              </a:effectLst>
              <a:latin typeface="Segoe" pitchFamily="34" charset="0"/>
            </a:endParaRPr>
          </a:p>
          <a:p>
            <a:pPr defTabSz="914099" fontAlgn="base">
              <a:spcBef>
                <a:spcPct val="0"/>
              </a:spcBef>
              <a:spcAft>
                <a:spcPct val="0"/>
              </a:spcAft>
              <a:buFont typeface="Arial" pitchFamily="34" charset="0"/>
              <a:buChar char="•"/>
            </a:pPr>
            <a:r>
              <a:rPr lang="en-US" sz="2000" dirty="0" smtClean="0">
                <a:solidFill>
                  <a:srgbClr val="FFFFFF"/>
                </a:solidFill>
                <a:effectLst>
                  <a:outerShdw blurRad="38100" dist="38100" dir="2700000" algn="tl">
                    <a:srgbClr val="000000">
                      <a:alpha val="43137"/>
                    </a:srgbClr>
                  </a:outerShdw>
                </a:effectLst>
                <a:latin typeface="Segoe" pitchFamily="34" charset="0"/>
              </a:rPr>
              <a:t> </a:t>
            </a:r>
            <a:r>
              <a:rPr lang="zh-CN" altLang="en-US" sz="2000" dirty="0" smtClean="0">
                <a:solidFill>
                  <a:srgbClr val="FFFFFF"/>
                </a:solidFill>
                <a:effectLst>
                  <a:outerShdw blurRad="38100" dist="38100" dir="2700000" algn="tl">
                    <a:srgbClr val="000000">
                      <a:alpha val="43137"/>
                    </a:srgbClr>
                  </a:outerShdw>
                </a:effectLst>
                <a:latin typeface="Segoe" pitchFamily="34" charset="0"/>
              </a:rPr>
              <a:t>在各个层次均可以进行扩展</a:t>
            </a: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Right Arrow 10"/>
          <p:cNvSpPr/>
          <p:nvPr/>
        </p:nvSpPr>
        <p:spPr bwMode="auto">
          <a:xfrm>
            <a:off x="865239" y="1012723"/>
            <a:ext cx="7315200" cy="1189704"/>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400" dirty="0" smtClean="0">
                <a:solidFill>
                  <a:srgbClr val="FFFFFF"/>
                </a:solidFill>
                <a:effectLst>
                  <a:outerShdw blurRad="38100" dist="38100" dir="2700000" algn="tl">
                    <a:srgbClr val="000000">
                      <a:alpha val="43137"/>
                    </a:srgbClr>
                  </a:outerShdw>
                </a:effectLst>
                <a:latin typeface="Segoe" pitchFamily="34" charset="0"/>
              </a:rPr>
              <a:t>更多的细节方面可控性</a:t>
            </a: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Left Arrow 11"/>
          <p:cNvSpPr/>
          <p:nvPr/>
        </p:nvSpPr>
        <p:spPr bwMode="auto">
          <a:xfrm>
            <a:off x="857224" y="5286388"/>
            <a:ext cx="7315200" cy="1188720"/>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400" dirty="0" smtClean="0">
                <a:solidFill>
                  <a:srgbClr val="FFFFFF"/>
                </a:solidFill>
                <a:effectLst>
                  <a:outerShdw blurRad="38100" dist="38100" dir="2700000" algn="tl">
                    <a:srgbClr val="000000">
                      <a:alpha val="43137"/>
                    </a:srgbClr>
                  </a:outerShdw>
                </a:effectLst>
                <a:latin typeface="Segoe" pitchFamily="34" charset="0"/>
              </a:rPr>
              <a:t>更多可复用的控件以及代码段</a:t>
            </a: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a:xfrm>
            <a:off x="357158" y="3643314"/>
            <a:ext cx="8572560" cy="642938"/>
          </a:xfrm>
        </p:spPr>
        <p:txBody>
          <a:bodyPr/>
          <a:lstStyle/>
          <a:p>
            <a:pPr>
              <a:lnSpc>
                <a:spcPct val="150000"/>
              </a:lnSpc>
            </a:pPr>
            <a:r>
              <a:rPr lang="zh-CN" altLang="en-US" dirty="0" smtClean="0"/>
              <a:t>构建基于</a:t>
            </a:r>
            <a:r>
              <a:rPr lang="en-US" altLang="zh-CN" dirty="0" smtClean="0"/>
              <a:t>MVC</a:t>
            </a:r>
            <a:r>
              <a:rPr lang="zh-CN" altLang="en-US" dirty="0" smtClean="0"/>
              <a:t>架构的</a:t>
            </a:r>
            <a:r>
              <a:rPr lang="en-US" altLang="zh-CN" dirty="0" smtClean="0"/>
              <a:t>Web</a:t>
            </a:r>
            <a:r>
              <a:rPr lang="zh-CN" altLang="en-US" dirty="0" smtClean="0"/>
              <a:t>应用和单元测试</a:t>
            </a:r>
            <a:endParaRPr lang="zh-CN" altLang="en-US" dirty="0"/>
          </a:p>
        </p:txBody>
      </p:sp>
      <p:sp>
        <p:nvSpPr>
          <p:cNvPr id="5" name="Text Placeholder 4"/>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有奖问答</a:t>
            </a:r>
            <a:endParaRPr lang="en-US" dirty="0"/>
          </a:p>
        </p:txBody>
      </p:sp>
      <p:sp>
        <p:nvSpPr>
          <p:cNvPr id="3" name="Content Placeholder 2"/>
          <p:cNvSpPr>
            <a:spLocks noGrp="1"/>
          </p:cNvSpPr>
          <p:nvPr>
            <p:ph idx="1"/>
          </p:nvPr>
        </p:nvSpPr>
        <p:spPr/>
        <p:txBody>
          <a:bodyPr/>
          <a:lstStyle/>
          <a:p>
            <a:r>
              <a:rPr lang="en-US" altLang="zh-CN" sz="3600" dirty="0" smtClean="0"/>
              <a:t>ASP.NET MVC</a:t>
            </a:r>
            <a:r>
              <a:rPr lang="zh-CN" altLang="en-US" sz="3600" dirty="0" smtClean="0"/>
              <a:t>架构模式的特点和与</a:t>
            </a:r>
            <a:r>
              <a:rPr lang="en-US" altLang="zh-CN" sz="3600" dirty="0" smtClean="0"/>
              <a:t>Windows Form</a:t>
            </a:r>
            <a:r>
              <a:rPr lang="zh-CN" altLang="en-US" sz="3600" dirty="0" smtClean="0"/>
              <a:t>的不同之处？</a:t>
            </a:r>
            <a:endParaRPr lang="en-US" sz="3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000" dirty="0" smtClean="0"/>
              <a:t>ADO.NET 4.0</a:t>
            </a:r>
            <a:endParaRPr lang="en-US" sz="4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85720" y="285728"/>
            <a:ext cx="8229600" cy="642942"/>
          </a:xfrm>
          <a:prstGeom prst="rect">
            <a:avLst/>
          </a:prstGeom>
        </p:spPr>
        <p:txBody>
          <a:bodyPr>
            <a:normAutofit fontScale="97500"/>
          </a:bodyPr>
          <a:lstStyle/>
          <a:p>
            <a:pPr>
              <a:spcBef>
                <a:spcPct val="0"/>
              </a:spcBef>
            </a:pP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NET Framework 4.0: ADO.NET</a:t>
            </a:r>
            <a:r>
              <a:rPr lang="en-US" sz="3600" b="1" dirty="0" smtClean="0"/>
              <a:t>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4.0</a:t>
            </a:r>
          </a:p>
        </p:txBody>
      </p:sp>
      <p:sp>
        <p:nvSpPr>
          <p:cNvPr id="4" name="Content Placeholder 2"/>
          <p:cNvSpPr txBox="1">
            <a:spLocks/>
          </p:cNvSpPr>
          <p:nvPr/>
        </p:nvSpPr>
        <p:spPr>
          <a:xfrm>
            <a:off x="285720" y="1214422"/>
            <a:ext cx="8229600" cy="4525963"/>
          </a:xfrm>
          <a:prstGeom prst="rect">
            <a:avLst/>
          </a:prstGeom>
        </p:spPr>
        <p:txBody>
          <a:bodyPr/>
          <a:lstStyle/>
          <a:p>
            <a:pPr marL="342900" indent="-342900">
              <a:lnSpc>
                <a:spcPct val="150000"/>
              </a:lnSpc>
              <a:spcBef>
                <a:spcPct val="20000"/>
              </a:spcBef>
              <a:buClr>
                <a:schemeClr val="accent1"/>
              </a:buClr>
              <a:buSzPct val="100000"/>
              <a:buFont typeface="Wingdings" pitchFamily="2" charset="2"/>
              <a:buChar char="l"/>
            </a:pPr>
            <a:r>
              <a:rPr lang="zh-CN" altLang="en-US" sz="2800" b="1" dirty="0" smtClean="0">
                <a:solidFill>
                  <a:schemeClr val="accent1"/>
                </a:solidFill>
              </a:rPr>
              <a:t>实体框架</a:t>
            </a:r>
            <a:endParaRPr lang="en-US" sz="2800" b="1" dirty="0" smtClean="0">
              <a:solidFill>
                <a:schemeClr val="accent1"/>
              </a:solidFill>
            </a:endParaRPr>
          </a:p>
          <a:p>
            <a:pPr marL="342900" indent="-342900">
              <a:lnSpc>
                <a:spcPct val="150000"/>
              </a:lnSpc>
              <a:spcBef>
                <a:spcPct val="20000"/>
              </a:spcBef>
              <a:buClr>
                <a:schemeClr val="accent1"/>
              </a:buClr>
              <a:buSzPct val="100000"/>
              <a:buFont typeface="Wingdings" pitchFamily="2" charset="2"/>
              <a:buChar char="l"/>
            </a:pPr>
            <a:r>
              <a:rPr lang="zh-CN" altLang="en-US" sz="2800" b="1" dirty="0" smtClean="0">
                <a:solidFill>
                  <a:schemeClr val="accent1"/>
                </a:solidFill>
              </a:rPr>
              <a:t>数据服务</a:t>
            </a:r>
            <a:endParaRPr lang="en-US" sz="2800" b="1" dirty="0" smtClean="0">
              <a:solidFill>
                <a:schemeClr val="accent1"/>
              </a:solidFill>
            </a:endParaRPr>
          </a:p>
          <a:p>
            <a:pPr marL="342900" indent="-342900">
              <a:lnSpc>
                <a:spcPct val="150000"/>
              </a:lnSpc>
              <a:spcBef>
                <a:spcPct val="20000"/>
              </a:spcBef>
              <a:buClr>
                <a:schemeClr val="accent1"/>
              </a:buClr>
              <a:buSzPct val="100000"/>
              <a:buFont typeface="Wingdings" pitchFamily="2" charset="2"/>
              <a:buChar char="l"/>
            </a:pPr>
            <a:r>
              <a:rPr lang="zh-CN" altLang="en-US" sz="2800" b="1" dirty="0" smtClean="0">
                <a:solidFill>
                  <a:schemeClr val="accent1"/>
                </a:solidFill>
              </a:rPr>
              <a:t>延迟加载</a:t>
            </a:r>
            <a:endParaRPr lang="en-US" sz="2800" b="1" dirty="0" smtClean="0">
              <a:solidFill>
                <a:schemeClr val="accent1"/>
              </a:solidFill>
            </a:endParaRPr>
          </a:p>
          <a:p>
            <a:pPr marL="342900" lvl="0" indent="-342900">
              <a:lnSpc>
                <a:spcPct val="150000"/>
              </a:lnSpc>
              <a:spcBef>
                <a:spcPct val="20000"/>
              </a:spcBef>
              <a:buClr>
                <a:schemeClr val="accent1"/>
              </a:buClr>
              <a:buSzPct val="100000"/>
              <a:buFont typeface="Wingdings" pitchFamily="2" charset="2"/>
              <a:buChar char="l"/>
              <a:defRPr/>
            </a:pPr>
            <a:endParaRPr lang="en-US" sz="2800" b="1" dirty="0" smtClean="0">
              <a:solidFill>
                <a:schemeClr val="accent1"/>
              </a:solidFill>
            </a:endParaRPr>
          </a:p>
          <a:p>
            <a:pPr marL="342900" lvl="0" indent="-342900">
              <a:lnSpc>
                <a:spcPct val="150000"/>
              </a:lnSpc>
              <a:spcBef>
                <a:spcPct val="20000"/>
              </a:spcBef>
              <a:buClr>
                <a:schemeClr val="accent1"/>
              </a:buClr>
              <a:buSzPct val="100000"/>
              <a:buFont typeface="Wingdings" pitchFamily="2" charset="2"/>
              <a:buChar char="l"/>
              <a:defRPr/>
            </a:pPr>
            <a:endParaRPr lang="en-US" sz="2800" b="1" dirty="0">
              <a:solidFill>
                <a:schemeClr val="accent1"/>
              </a:solidFill>
            </a:endParaRPr>
          </a:p>
        </p:txBody>
      </p:sp>
      <p:pic>
        <p:nvPicPr>
          <p:cNvPr id="52226" name="Picture 2" descr="http://images.cnblogs.com/cnblogs_com/subway-2008/52.jpg"/>
          <p:cNvPicPr>
            <a:picLocks noChangeAspect="1" noChangeArrowheads="1"/>
          </p:cNvPicPr>
          <p:nvPr/>
        </p:nvPicPr>
        <p:blipFill>
          <a:blip r:embed="rId3" cstate="print"/>
          <a:srcRect/>
          <a:stretch>
            <a:fillRect/>
          </a:stretch>
        </p:blipFill>
        <p:spPr bwMode="auto">
          <a:xfrm>
            <a:off x="2285984" y="2000240"/>
            <a:ext cx="6268015" cy="335758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5720" y="285728"/>
            <a:ext cx="8229600" cy="642942"/>
          </a:xfrm>
          <a:prstGeom prst="rect">
            <a:avLst/>
          </a:prstGeom>
        </p:spPr>
        <p:txBody>
          <a:bodyPr>
            <a:normAutofit fontScale="97500"/>
          </a:bodyPr>
          <a:lstStyle/>
          <a:p>
            <a:pPr>
              <a:spcBef>
                <a:spcPct val="0"/>
              </a:spcBef>
            </a:pP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NET Framework 4.0: Entity Framework</a:t>
            </a:r>
          </a:p>
        </p:txBody>
      </p:sp>
      <p:sp>
        <p:nvSpPr>
          <p:cNvPr id="3" name="Title 1"/>
          <p:cNvSpPr txBox="1">
            <a:spLocks/>
          </p:cNvSpPr>
          <p:nvPr/>
        </p:nvSpPr>
        <p:spPr>
          <a:xfrm>
            <a:off x="571472" y="1000108"/>
            <a:ext cx="8229600" cy="595312"/>
          </a:xfrm>
          <a:prstGeom prst="rect">
            <a:avLst/>
          </a:prstGeom>
        </p:spPr>
        <p:txBody>
          <a:bodyPr anchor="t"/>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Flowchart: Magnetic Disk 3"/>
          <p:cNvSpPr/>
          <p:nvPr/>
        </p:nvSpPr>
        <p:spPr bwMode="auto">
          <a:xfrm>
            <a:off x="2247872" y="2143116"/>
            <a:ext cx="1676400" cy="1524000"/>
          </a:xfrm>
          <a:prstGeom prst="flowChartMagneticDisk">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solidFill>
                  <a:schemeClr val="bg1"/>
                </a:solidFill>
                <a:effectLst/>
                <a:latin typeface="Tahoma" pitchFamily="34" charset="0"/>
              </a:rPr>
              <a:t>Existing</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solidFill>
                  <a:schemeClr val="bg1"/>
                </a:solidFill>
                <a:effectLst/>
                <a:latin typeface="Tahoma" pitchFamily="34" charset="0"/>
              </a:rPr>
              <a:t>Database</a:t>
            </a:r>
          </a:p>
        </p:txBody>
      </p:sp>
      <p:sp>
        <p:nvSpPr>
          <p:cNvPr id="5" name="Right Arrow 4"/>
          <p:cNvSpPr/>
          <p:nvPr/>
        </p:nvSpPr>
        <p:spPr bwMode="auto">
          <a:xfrm>
            <a:off x="4305272" y="2676516"/>
            <a:ext cx="990600" cy="457200"/>
          </a:xfrm>
          <a:prstGeom prst="rightArrow">
            <a:avLst/>
          </a:prstGeom>
          <a:gradFill rotWithShape="1">
            <a:gsLst>
              <a:gs pos="0">
                <a:schemeClr val="accent1"/>
              </a:gs>
              <a:gs pos="100000">
                <a:schemeClr val="accent1">
                  <a:gamma/>
                  <a:shade val="82353"/>
                  <a:invGamma/>
                </a:schemeClr>
              </a:gs>
            </a:gsLst>
            <a:lin ang="5400000" scaled="1"/>
          </a:gra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solidFill>
                <a:schemeClr val="bg1"/>
              </a:solidFill>
              <a:effectLst/>
              <a:latin typeface="Tahoma" pitchFamily="34" charset="0"/>
            </a:endParaRPr>
          </a:p>
        </p:txBody>
      </p:sp>
      <p:sp>
        <p:nvSpPr>
          <p:cNvPr id="6" name="Rectangle 5"/>
          <p:cNvSpPr/>
          <p:nvPr/>
        </p:nvSpPr>
        <p:spPr bwMode="auto">
          <a:xfrm>
            <a:off x="5676872" y="2447916"/>
            <a:ext cx="1600200" cy="914400"/>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solidFill>
                  <a:schemeClr val="bg1"/>
                </a:solidFill>
                <a:effectLst/>
                <a:latin typeface="Tahoma" pitchFamily="34" charset="0"/>
              </a:rPr>
              <a:t>Generated</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solidFill>
                  <a:schemeClr val="bg1"/>
                </a:solidFill>
                <a:effectLst/>
                <a:latin typeface="Tahoma" pitchFamily="34" charset="0"/>
              </a:rPr>
              <a:t>Entity Data</a:t>
            </a:r>
          </a:p>
          <a:p>
            <a:pPr marL="0" marR="0" indent="0" algn="ctr" defTabSz="914400" rtl="0" eaLnBrk="1" fontAlgn="base" latinLnBrk="0" hangingPunct="1">
              <a:lnSpc>
                <a:spcPct val="100000"/>
              </a:lnSpc>
              <a:spcBef>
                <a:spcPct val="0"/>
              </a:spcBef>
              <a:spcAft>
                <a:spcPct val="0"/>
              </a:spcAft>
              <a:buClrTx/>
              <a:buSzTx/>
              <a:buFontTx/>
              <a:buNone/>
              <a:tabLst/>
            </a:pPr>
            <a:r>
              <a:rPr lang="en-US" sz="1800" dirty="0" smtClean="0"/>
              <a:t>Model</a:t>
            </a:r>
            <a:endParaRPr kumimoji="0" lang="en-US" sz="1800" b="0" i="0" u="none" strike="noStrike" cap="none" normalizeH="0" baseline="0" dirty="0" smtClean="0">
              <a:solidFill>
                <a:schemeClr val="bg1"/>
              </a:solidFill>
              <a:effectLst/>
              <a:latin typeface="Tahoma" pitchFamily="34" charset="0"/>
            </a:endParaRPr>
          </a:p>
        </p:txBody>
      </p:sp>
      <p:sp>
        <p:nvSpPr>
          <p:cNvPr id="7" name="TextBox 6"/>
          <p:cNvSpPr txBox="1"/>
          <p:nvPr/>
        </p:nvSpPr>
        <p:spPr>
          <a:xfrm>
            <a:off x="428596" y="2419352"/>
            <a:ext cx="1500198" cy="779324"/>
          </a:xfrm>
          <a:prstGeom prst="rect">
            <a:avLst/>
          </a:prstGeom>
        </p:spPr>
        <p:txBody>
          <a:bodyPr/>
          <a:lstStyle/>
          <a:p>
            <a:pPr marL="342900" indent="-342900">
              <a:spcBef>
                <a:spcPct val="20000"/>
              </a:spcBef>
              <a:buFont typeface="Arial" pitchFamily="34" charset="0"/>
              <a:buChar char="•"/>
            </a:pPr>
            <a:r>
              <a:rPr lang="zh-CN" altLang="en-US" sz="2400" b="1" dirty="0" smtClean="0">
                <a:solidFill>
                  <a:schemeClr val="accent1"/>
                </a:solidFill>
              </a:rPr>
              <a:t>先考虑数据库</a:t>
            </a:r>
            <a:endParaRPr lang="en-US" altLang="en-US" sz="2400" b="1" dirty="0">
              <a:solidFill>
                <a:schemeClr val="accent1"/>
              </a:solidFill>
            </a:endParaRPr>
          </a:p>
        </p:txBody>
      </p:sp>
      <p:sp>
        <p:nvSpPr>
          <p:cNvPr id="8" name="Rectangle 7"/>
          <p:cNvSpPr/>
          <p:nvPr/>
        </p:nvSpPr>
        <p:spPr bwMode="auto">
          <a:xfrm>
            <a:off x="2324072" y="4733916"/>
            <a:ext cx="1600200" cy="914400"/>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solidFill>
                  <a:schemeClr val="bg1"/>
                </a:solidFill>
                <a:effectLst/>
                <a:latin typeface="Tahoma" pitchFamily="34" charset="0"/>
              </a:rPr>
              <a:t>Entity Data</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Model</a:t>
            </a:r>
            <a:endParaRPr kumimoji="0" lang="en-US" sz="2200" b="0" i="0" u="none" strike="noStrike" cap="none" normalizeH="0" baseline="0" dirty="0" smtClean="0">
              <a:solidFill>
                <a:schemeClr val="bg1"/>
              </a:solidFill>
              <a:effectLst/>
              <a:latin typeface="Tahoma" pitchFamily="34" charset="0"/>
            </a:endParaRPr>
          </a:p>
        </p:txBody>
      </p:sp>
      <p:sp>
        <p:nvSpPr>
          <p:cNvPr id="9" name="Right Arrow 8"/>
          <p:cNvSpPr/>
          <p:nvPr/>
        </p:nvSpPr>
        <p:spPr bwMode="auto">
          <a:xfrm>
            <a:off x="4305272" y="4962516"/>
            <a:ext cx="990600" cy="457200"/>
          </a:xfrm>
          <a:prstGeom prst="rightArrow">
            <a:avLst/>
          </a:prstGeom>
          <a:gradFill rotWithShape="1">
            <a:gsLst>
              <a:gs pos="0">
                <a:schemeClr val="accent1"/>
              </a:gs>
              <a:gs pos="100000">
                <a:schemeClr val="accent1">
                  <a:gamma/>
                  <a:shade val="82353"/>
                  <a:invGamma/>
                </a:schemeClr>
              </a:gs>
            </a:gsLst>
            <a:lin ang="5400000" scaled="1"/>
          </a:gra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solidFill>
                <a:schemeClr val="bg1"/>
              </a:solidFill>
              <a:effectLst/>
              <a:latin typeface="Tahoma" pitchFamily="34" charset="0"/>
            </a:endParaRPr>
          </a:p>
        </p:txBody>
      </p:sp>
      <p:sp>
        <p:nvSpPr>
          <p:cNvPr id="10" name="Flowchart: Magnetic Disk 9"/>
          <p:cNvSpPr/>
          <p:nvPr/>
        </p:nvSpPr>
        <p:spPr bwMode="auto">
          <a:xfrm>
            <a:off x="5676872" y="4429116"/>
            <a:ext cx="1676400" cy="1524000"/>
          </a:xfrm>
          <a:prstGeom prst="flowChartMagneticDisk">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solidFill>
                  <a:schemeClr val="bg1"/>
                </a:solidFill>
                <a:effectLst/>
                <a:latin typeface="Tahoma" pitchFamily="34" charset="0"/>
              </a:rPr>
              <a:t>Generated</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solidFill>
                  <a:schemeClr val="bg1"/>
                </a:solidFill>
                <a:effectLst/>
                <a:latin typeface="Tahoma" pitchFamily="34" charset="0"/>
              </a:rPr>
              <a:t>Database</a:t>
            </a:r>
          </a:p>
        </p:txBody>
      </p:sp>
      <p:sp>
        <p:nvSpPr>
          <p:cNvPr id="11" name="TextBox 10"/>
          <p:cNvSpPr txBox="1"/>
          <p:nvPr/>
        </p:nvSpPr>
        <p:spPr>
          <a:xfrm>
            <a:off x="500034" y="4848244"/>
            <a:ext cx="1852626" cy="461665"/>
          </a:xfrm>
          <a:prstGeom prst="rect">
            <a:avLst/>
          </a:prstGeom>
        </p:spPr>
        <p:txBody>
          <a:bodyPr/>
          <a:lstStyle/>
          <a:p>
            <a:pPr marL="342900" indent="-342900">
              <a:spcBef>
                <a:spcPct val="20000"/>
              </a:spcBef>
              <a:buFont typeface="Arial" pitchFamily="34" charset="0"/>
              <a:buChar char="•"/>
            </a:pPr>
            <a:r>
              <a:rPr lang="zh-CN" altLang="en-US" sz="2400" b="1" dirty="0" smtClean="0">
                <a:solidFill>
                  <a:schemeClr val="accent1"/>
                </a:solidFill>
              </a:rPr>
              <a:t>先考虑数据模型</a:t>
            </a:r>
            <a:endParaRPr lang="en-US" altLang="en-US" sz="2400" b="1" dirty="0">
              <a:solidFill>
                <a:schemeClr val="accent1"/>
              </a:solidFill>
            </a:endParaRPr>
          </a:p>
        </p:txBody>
      </p:sp>
      <p:sp>
        <p:nvSpPr>
          <p:cNvPr id="13" name="Content Placeholder 2"/>
          <p:cNvSpPr txBox="1">
            <a:spLocks/>
          </p:cNvSpPr>
          <p:nvPr/>
        </p:nvSpPr>
        <p:spPr>
          <a:xfrm>
            <a:off x="428596" y="1142984"/>
            <a:ext cx="8229600" cy="4525963"/>
          </a:xfrm>
          <a:prstGeom prst="rect">
            <a:avLst/>
          </a:prstGeom>
        </p:spPr>
        <p:txBody>
          <a:bodyPr/>
          <a:lstStyle/>
          <a:p>
            <a:pPr marL="342900" lvl="0" indent="-342900">
              <a:spcBef>
                <a:spcPct val="20000"/>
              </a:spcBef>
              <a:buFont typeface="Arial" pitchFamily="34" charset="0"/>
              <a:buChar char="•"/>
            </a:pPr>
            <a:r>
              <a:rPr lang="zh-CN" altLang="en-US" sz="3200" b="1" dirty="0" smtClean="0">
                <a:solidFill>
                  <a:schemeClr val="accent1"/>
                </a:solidFill>
              </a:rPr>
              <a:t>新的数据模型设计方式</a:t>
            </a:r>
            <a:endParaRPr lang="en-US" sz="3200" b="1" dirty="0" smtClean="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85720" y="285728"/>
            <a:ext cx="8229600" cy="642942"/>
          </a:xfrm>
          <a:prstGeom prst="rect">
            <a:avLst/>
          </a:prstGeom>
        </p:spPr>
        <p:txBody>
          <a:bodyPr>
            <a:normAutofit fontScale="97500"/>
          </a:bodyPr>
          <a:lstStyle/>
          <a:p>
            <a:pPr>
              <a:spcBef>
                <a:spcPct val="0"/>
              </a:spcBef>
            </a:pP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NET Framework 4.0: Client</a:t>
            </a:r>
          </a:p>
        </p:txBody>
      </p:sp>
      <p:sp>
        <p:nvSpPr>
          <p:cNvPr id="4" name="Content Placeholder 2"/>
          <p:cNvSpPr txBox="1">
            <a:spLocks/>
          </p:cNvSpPr>
          <p:nvPr/>
        </p:nvSpPr>
        <p:spPr>
          <a:xfrm>
            <a:off x="285720" y="1214422"/>
            <a:ext cx="8229600" cy="4525963"/>
          </a:xfrm>
          <a:prstGeom prst="rect">
            <a:avLst/>
          </a:prstGeom>
        </p:spPr>
        <p:txBody>
          <a:bodyPr/>
          <a:lstStyle/>
          <a:p>
            <a:pPr marL="342900" indent="-342900">
              <a:spcBef>
                <a:spcPct val="20000"/>
              </a:spcBef>
              <a:buClr>
                <a:schemeClr val="accent1"/>
              </a:buClr>
              <a:buSzPct val="100000"/>
              <a:buFont typeface="Wingdings" pitchFamily="2" charset="2"/>
              <a:buChar char="l"/>
            </a:pPr>
            <a:r>
              <a:rPr lang="en-US" sz="2800" b="1" dirty="0" smtClean="0">
                <a:solidFill>
                  <a:schemeClr val="accent1"/>
                </a:solidFill>
              </a:rPr>
              <a:t>Windows Presentation Foundation</a:t>
            </a:r>
          </a:p>
          <a:p>
            <a:pPr marL="342900" indent="-342900">
              <a:spcBef>
                <a:spcPct val="20000"/>
              </a:spcBef>
              <a:buClr>
                <a:schemeClr val="accent1"/>
              </a:buClr>
              <a:buSzPct val="100000"/>
              <a:buFont typeface="Wingdings" pitchFamily="2" charset="2"/>
              <a:buChar char="l"/>
            </a:pPr>
            <a:r>
              <a:rPr lang="en-US" sz="2800" b="1" dirty="0" smtClean="0">
                <a:solidFill>
                  <a:schemeClr val="accent1"/>
                </a:solidFill>
              </a:rPr>
              <a:t>Client Profile</a:t>
            </a:r>
          </a:p>
          <a:p>
            <a:pPr marL="342900" indent="-342900">
              <a:spcBef>
                <a:spcPct val="20000"/>
              </a:spcBef>
              <a:buClr>
                <a:schemeClr val="accent1"/>
              </a:buClr>
              <a:buSzPct val="100000"/>
              <a:buFont typeface="Wingdings" pitchFamily="2" charset="2"/>
              <a:buChar char="l"/>
            </a:pPr>
            <a:r>
              <a:rPr lang="zh-CN" altLang="en-US" sz="2800" b="1" dirty="0" smtClean="0">
                <a:solidFill>
                  <a:schemeClr val="accent1"/>
                </a:solidFill>
              </a:rPr>
              <a:t>对</a:t>
            </a:r>
            <a:r>
              <a:rPr lang="en-US" sz="2800" b="1" dirty="0" smtClean="0">
                <a:solidFill>
                  <a:schemeClr val="accent1"/>
                </a:solidFill>
              </a:rPr>
              <a:t>Microsoft ® Silverlight™</a:t>
            </a:r>
            <a:r>
              <a:rPr lang="zh-CN" altLang="en-US" sz="2800" b="1" dirty="0" smtClean="0">
                <a:solidFill>
                  <a:schemeClr val="accent1"/>
                </a:solidFill>
              </a:rPr>
              <a:t>更好的支持</a:t>
            </a:r>
            <a:endParaRPr lang="en-US" sz="2800" b="1" dirty="0" smtClean="0">
              <a:solidFill>
                <a:schemeClr val="accent1"/>
              </a:solidFill>
            </a:endParaRPr>
          </a:p>
          <a:p>
            <a:pPr marL="342900" indent="-342900">
              <a:spcBef>
                <a:spcPct val="20000"/>
              </a:spcBef>
              <a:buClr>
                <a:schemeClr val="accent1"/>
              </a:buClr>
              <a:buSzPct val="100000"/>
              <a:buFont typeface="Wingdings" pitchFamily="2" charset="2"/>
              <a:buChar char="l"/>
            </a:pPr>
            <a:r>
              <a:rPr lang="zh-CN" altLang="en-US" sz="2800" b="1" dirty="0" smtClean="0">
                <a:solidFill>
                  <a:schemeClr val="accent1"/>
                </a:solidFill>
              </a:rPr>
              <a:t>支持</a:t>
            </a:r>
            <a:r>
              <a:rPr lang="en-US" sz="2800" b="1" dirty="0" smtClean="0">
                <a:solidFill>
                  <a:schemeClr val="accent1"/>
                </a:solidFill>
              </a:rPr>
              <a:t>Windows 7 </a:t>
            </a:r>
            <a:r>
              <a:rPr lang="zh-CN" altLang="en-US" sz="2800" b="1" dirty="0" smtClean="0">
                <a:solidFill>
                  <a:schemeClr val="accent1"/>
                </a:solidFill>
              </a:rPr>
              <a:t>增强功能，如</a:t>
            </a:r>
            <a:r>
              <a:rPr lang="en-US" sz="2800" b="1" dirty="0" err="1" smtClean="0">
                <a:solidFill>
                  <a:schemeClr val="accent1"/>
                </a:solidFill>
              </a:rPr>
              <a:t>Multitouch</a:t>
            </a:r>
            <a:endParaRPr lang="en-US" sz="2800" b="1" dirty="0" smtClean="0">
              <a:solidFill>
                <a:schemeClr val="accent1"/>
              </a:solidFill>
            </a:endParaRPr>
          </a:p>
          <a:p>
            <a:pPr marL="342900" lvl="0" indent="-342900">
              <a:spcBef>
                <a:spcPct val="20000"/>
              </a:spcBef>
              <a:buClr>
                <a:schemeClr val="accent1"/>
              </a:buClr>
              <a:buSzPct val="100000"/>
              <a:buFont typeface="Wingdings" pitchFamily="2" charset="2"/>
              <a:buChar char="l"/>
              <a:defRPr/>
            </a:pPr>
            <a:endParaRPr lang="en-US" sz="2800" b="1" dirty="0" smtClean="0">
              <a:solidFill>
                <a:schemeClr val="accent1"/>
              </a:solidFill>
            </a:endParaRPr>
          </a:p>
          <a:p>
            <a:pPr marL="342900" lvl="0" indent="-342900">
              <a:spcBef>
                <a:spcPct val="20000"/>
              </a:spcBef>
              <a:buClr>
                <a:schemeClr val="accent1"/>
              </a:buClr>
              <a:buSzPct val="100000"/>
              <a:buFont typeface="Wingdings" pitchFamily="2" charset="2"/>
              <a:buChar char="l"/>
              <a:defRPr/>
            </a:pPr>
            <a:endParaRPr lang="en-US" sz="2800" b="1" dirty="0">
              <a:solidFill>
                <a:schemeClr val="accent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视 频</a:t>
            </a:r>
            <a:endParaRPr lang="zh-CN" altLang="en-US" dirty="0"/>
          </a:p>
        </p:txBody>
      </p:sp>
      <p:sp>
        <p:nvSpPr>
          <p:cNvPr id="5" name="文本占位符 4"/>
          <p:cNvSpPr>
            <a:spLocks noGrp="1"/>
          </p:cNvSpPr>
          <p:nvPr>
            <p:ph type="body" sz="quarter" idx="10"/>
          </p:nvPr>
        </p:nvSpPr>
        <p:spPr/>
        <p:txBody>
          <a:bodyPr/>
          <a:lstStyle/>
          <a:p>
            <a:r>
              <a:rPr lang="en-US" altLang="zh-CN" dirty="0" smtClean="0"/>
              <a:t>Autodesk</a:t>
            </a:r>
            <a:r>
              <a:rPr lang="zh-CN" altLang="en-US" dirty="0" smtClean="0"/>
              <a:t>的</a:t>
            </a:r>
            <a:r>
              <a:rPr lang="en-US" altLang="zh-CN" dirty="0" err="1" smtClean="0"/>
              <a:t>Multitouch</a:t>
            </a:r>
            <a:r>
              <a:rPr lang="zh-CN" altLang="en-US" dirty="0" smtClean="0"/>
              <a:t>应用</a:t>
            </a:r>
            <a:endParaRPr lang="zh-CN" altLang="en-US" dirty="0"/>
          </a:p>
        </p:txBody>
      </p:sp>
      <p:sp>
        <p:nvSpPr>
          <p:cNvPr id="7" name="Text Placeholder 6"/>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142908" y="1142984"/>
            <a:ext cx="9787006" cy="2643206"/>
          </a:xfrm>
          <a:prstGeom prst="rect">
            <a:avLst/>
          </a:prstGeom>
        </p:spPr>
        <p:style>
          <a:lnRef idx="0">
            <a:schemeClr val="accent1"/>
          </a:lnRef>
          <a:fillRef idx="1002">
            <a:schemeClr val="lt1"/>
          </a:fillRef>
          <a:effectRef idx="3">
            <a:schemeClr val="accent1"/>
          </a:effectRef>
          <a:fontRef idx="minor">
            <a:schemeClr val="lt1"/>
          </a:fontRef>
        </p:style>
        <p:txBody>
          <a:bodyPr rtlCol="0" anchor="ctr"/>
          <a:lstStyle/>
          <a:p>
            <a:pPr algn="ctr"/>
            <a:endParaRPr lang="en-US" altLang="zh-CN" dirty="0" smtClean="0"/>
          </a:p>
        </p:txBody>
      </p:sp>
      <p:sp>
        <p:nvSpPr>
          <p:cNvPr id="76" name="Rectangle 75"/>
          <p:cNvSpPr/>
          <p:nvPr/>
        </p:nvSpPr>
        <p:spPr>
          <a:xfrm>
            <a:off x="-142908" y="3823936"/>
            <a:ext cx="9787006" cy="2643206"/>
          </a:xfrm>
          <a:prstGeom prst="rect">
            <a:avLst/>
          </a:prstGeom>
        </p:spPr>
        <p:style>
          <a:lnRef idx="0">
            <a:schemeClr val="accent1"/>
          </a:lnRef>
          <a:fillRef idx="1002">
            <a:schemeClr val="lt1"/>
          </a:fillRef>
          <a:effectRef idx="3">
            <a:schemeClr val="accent1"/>
          </a:effectRef>
          <a:fontRef idx="minor">
            <a:schemeClr val="lt1"/>
          </a:fontRef>
        </p:style>
        <p:txBody>
          <a:bodyPr rtlCol="0" anchor="ctr"/>
          <a:lstStyle/>
          <a:p>
            <a:pPr algn="ctr"/>
            <a:endParaRPr lang="en-US" altLang="zh-CN" dirty="0" smtClean="0"/>
          </a:p>
        </p:txBody>
      </p:sp>
      <p:sp>
        <p:nvSpPr>
          <p:cNvPr id="2" name="Title 1"/>
          <p:cNvSpPr>
            <a:spLocks noGrp="1"/>
          </p:cNvSpPr>
          <p:nvPr>
            <p:ph type="title"/>
          </p:nvPr>
        </p:nvSpPr>
        <p:spPr>
          <a:xfrm>
            <a:off x="142844" y="230188"/>
            <a:ext cx="8382000" cy="665162"/>
          </a:xfrm>
        </p:spPr>
        <p:txBody>
          <a:bodyPr rtlCol="0">
            <a:normAutofit/>
          </a:bodyPr>
          <a:lstStyle/>
          <a:p>
            <a:pPr algn="l"/>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.NET Framework and </a:t>
            </a:r>
            <a:r>
              <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开发工具时间表</a:t>
            </a:r>
            <a:endPar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9" name="Picture 17" descr="timeline"/>
          <p:cNvPicPr>
            <a:picLocks noChangeAspect="1" noChangeArrowheads="1"/>
          </p:cNvPicPr>
          <p:nvPr/>
        </p:nvPicPr>
        <p:blipFill>
          <a:blip r:embed="rId3" cstate="print"/>
          <a:srcRect/>
          <a:stretch>
            <a:fillRect/>
          </a:stretch>
        </p:blipFill>
        <p:spPr bwMode="auto">
          <a:xfrm>
            <a:off x="152400" y="5867400"/>
            <a:ext cx="8915400" cy="838200"/>
          </a:xfrm>
          <a:prstGeom prst="rect">
            <a:avLst/>
          </a:prstGeom>
          <a:noFill/>
          <a:ln w="9525">
            <a:noFill/>
            <a:miter lim="800000"/>
            <a:headEnd/>
            <a:tailEnd/>
          </a:ln>
        </p:spPr>
      </p:pic>
      <p:sp>
        <p:nvSpPr>
          <p:cNvPr id="10" name="Rectangle 17"/>
          <p:cNvSpPr>
            <a:spLocks noChangeArrowheads="1"/>
          </p:cNvSpPr>
          <p:nvPr/>
        </p:nvSpPr>
        <p:spPr bwMode="auto">
          <a:xfrm>
            <a:off x="1571604" y="6072206"/>
            <a:ext cx="870751" cy="461665"/>
          </a:xfrm>
          <a:prstGeom prst="rect">
            <a:avLst/>
          </a:prstGeom>
          <a:noFill/>
          <a:ln w="9525">
            <a:noFill/>
            <a:miter lim="800000"/>
            <a:headEnd/>
            <a:tailEnd/>
          </a:ln>
        </p:spPr>
        <p:txBody>
          <a:bodyPr wrap="none">
            <a:spAutoFit/>
          </a:bodyPr>
          <a:lstStyle/>
          <a:p>
            <a:pPr marL="231775" indent="-231775">
              <a:defRPr/>
            </a:pPr>
            <a:r>
              <a:rPr lang="en-US" sz="2400" dirty="0" smtClean="0">
                <a:effectLst>
                  <a:outerShdw blurRad="38100" dist="38100" dir="2700000" algn="tl">
                    <a:srgbClr val="000000"/>
                  </a:outerShdw>
                </a:effectLst>
                <a:latin typeface="Segoe Semibold" pitchFamily="34" charset="0"/>
                <a:cs typeface="Arial" charset="0"/>
              </a:rPr>
              <a:t>2007</a:t>
            </a:r>
            <a:endParaRPr lang="en-US" sz="2400" dirty="0">
              <a:effectLst>
                <a:outerShdw blurRad="38100" dist="38100" dir="2700000" algn="tl">
                  <a:srgbClr val="000000"/>
                </a:outerShdw>
              </a:effectLst>
              <a:latin typeface="Segoe Semibold" pitchFamily="34" charset="0"/>
              <a:cs typeface="Arial" charset="0"/>
            </a:endParaRPr>
          </a:p>
        </p:txBody>
      </p:sp>
      <p:grpSp>
        <p:nvGrpSpPr>
          <p:cNvPr id="16" name="Group 15"/>
          <p:cNvGrpSpPr/>
          <p:nvPr/>
        </p:nvGrpSpPr>
        <p:grpSpPr>
          <a:xfrm>
            <a:off x="0" y="685798"/>
            <a:ext cx="1069975" cy="3505200"/>
            <a:chOff x="0" y="685798"/>
            <a:chExt cx="1069975" cy="3505200"/>
          </a:xfrm>
        </p:grpSpPr>
        <p:pic>
          <p:nvPicPr>
            <p:cNvPr id="17" name="Picture 5" descr="6-00208_Rectngl-H_DrkBl"/>
            <p:cNvPicPr>
              <a:picLocks noChangeAspect="1" noChangeArrowheads="1"/>
            </p:cNvPicPr>
            <p:nvPr/>
          </p:nvPicPr>
          <p:blipFill>
            <a:blip r:embed="rId4" cstate="print"/>
            <a:srcRect/>
            <a:stretch>
              <a:fillRect/>
            </a:stretch>
          </p:blipFill>
          <p:spPr bwMode="auto">
            <a:xfrm>
              <a:off x="0" y="685798"/>
              <a:ext cx="1069975" cy="3505200"/>
            </a:xfrm>
            <a:prstGeom prst="rect">
              <a:avLst/>
            </a:prstGeom>
          </p:spPr>
        </p:pic>
        <p:sp>
          <p:nvSpPr>
            <p:cNvPr id="18" name="Rectangle 8"/>
            <p:cNvSpPr>
              <a:spLocks noChangeArrowheads="1"/>
            </p:cNvSpPr>
            <p:nvPr/>
          </p:nvSpPr>
          <p:spPr bwMode="auto">
            <a:xfrm rot="16200000">
              <a:off x="-275704" y="2043039"/>
              <a:ext cx="1470274" cy="830997"/>
            </a:xfrm>
            <a:prstGeom prst="rect">
              <a:avLst/>
            </a:prstGeom>
            <a:noFill/>
            <a:ln w="9525">
              <a:noFill/>
              <a:miter lim="800000"/>
              <a:headEnd/>
              <a:tailEnd/>
            </a:ln>
            <a:effectLst/>
          </p:spPr>
          <p:txBody>
            <a:bodyPr wrap="none">
              <a:spAutoFit/>
            </a:bodyPr>
            <a:lstStyle/>
            <a:p>
              <a:pPr algn="ctr">
                <a:defRPr/>
              </a:pPr>
              <a:r>
                <a:rPr lang="en-US" sz="2400" dirty="0" smtClean="0">
                  <a:effectLst>
                    <a:outerShdw blurRad="38100" dist="38100" dir="2700000" algn="tl">
                      <a:srgbClr val="000000"/>
                    </a:outerShdw>
                  </a:effectLst>
                  <a:latin typeface="Segoe Semibold"/>
                </a:rPr>
                <a:t>.NET</a:t>
              </a:r>
            </a:p>
            <a:p>
              <a:pPr algn="ctr">
                <a:defRPr/>
              </a:pPr>
              <a:r>
                <a:rPr lang="en-US" sz="2400" dirty="0" smtClean="0">
                  <a:effectLst>
                    <a:outerShdw blurRad="38100" dist="38100" dir="2700000" algn="tl">
                      <a:srgbClr val="000000"/>
                    </a:outerShdw>
                  </a:effectLst>
                  <a:latin typeface="Segoe Semibold"/>
                </a:rPr>
                <a:t>Releases</a:t>
              </a:r>
              <a:endParaRPr lang="en-US" sz="2400" dirty="0">
                <a:effectLst>
                  <a:outerShdw blurRad="38100" dist="38100" dir="2700000" algn="tl">
                    <a:srgbClr val="000000"/>
                  </a:outerShdw>
                </a:effectLst>
                <a:latin typeface="Segoe Semibold"/>
              </a:endParaRPr>
            </a:p>
          </p:txBody>
        </p:sp>
      </p:grpSp>
      <p:grpSp>
        <p:nvGrpSpPr>
          <p:cNvPr id="20" name="Group 19"/>
          <p:cNvGrpSpPr/>
          <p:nvPr/>
        </p:nvGrpSpPr>
        <p:grpSpPr>
          <a:xfrm>
            <a:off x="0" y="3505200"/>
            <a:ext cx="1066800" cy="2895600"/>
            <a:chOff x="0" y="3505200"/>
            <a:chExt cx="1066800" cy="2895600"/>
          </a:xfrm>
        </p:grpSpPr>
        <p:pic>
          <p:nvPicPr>
            <p:cNvPr id="21" name="Picture 66" descr="6-00208_Rectngl-H_LghtB"/>
            <p:cNvPicPr>
              <a:picLocks noChangeAspect="1" noChangeArrowheads="1"/>
            </p:cNvPicPr>
            <p:nvPr/>
          </p:nvPicPr>
          <p:blipFill>
            <a:blip r:embed="rId5" cstate="print"/>
            <a:srcRect/>
            <a:stretch>
              <a:fillRect/>
            </a:stretch>
          </p:blipFill>
          <p:spPr bwMode="auto">
            <a:xfrm>
              <a:off x="0" y="3505200"/>
              <a:ext cx="1066800" cy="2895600"/>
            </a:xfrm>
            <a:prstGeom prst="rect">
              <a:avLst/>
            </a:prstGeom>
          </p:spPr>
        </p:pic>
        <p:sp>
          <p:nvSpPr>
            <p:cNvPr id="22" name="Rectangle 8"/>
            <p:cNvSpPr>
              <a:spLocks noChangeArrowheads="1"/>
            </p:cNvSpPr>
            <p:nvPr/>
          </p:nvSpPr>
          <p:spPr bwMode="auto">
            <a:xfrm rot="16200000">
              <a:off x="-582754" y="4522646"/>
              <a:ext cx="2163310" cy="830997"/>
            </a:xfrm>
            <a:prstGeom prst="rect">
              <a:avLst/>
            </a:prstGeom>
            <a:noFill/>
            <a:ln w="9525">
              <a:noFill/>
              <a:miter lim="800000"/>
              <a:headEnd/>
              <a:tailEnd/>
            </a:ln>
            <a:effectLst/>
          </p:spPr>
          <p:txBody>
            <a:bodyPr wrap="square">
              <a:spAutoFit/>
            </a:bodyPr>
            <a:lstStyle/>
            <a:p>
              <a:pPr algn="ctr">
                <a:defRPr/>
              </a:pPr>
              <a:r>
                <a:rPr lang="en-US" sz="2400" dirty="0" smtClean="0">
                  <a:effectLst>
                    <a:outerShdw blurRad="38100" dist="38100" dir="2700000" algn="tl">
                      <a:srgbClr val="000000"/>
                    </a:outerShdw>
                  </a:effectLst>
                  <a:latin typeface="Segoe Semibold"/>
                </a:rPr>
                <a:t>Tools </a:t>
              </a:r>
            </a:p>
            <a:p>
              <a:pPr algn="ctr">
                <a:defRPr/>
              </a:pPr>
              <a:r>
                <a:rPr lang="en-US" sz="2400" dirty="0" smtClean="0">
                  <a:effectLst>
                    <a:outerShdw blurRad="38100" dist="38100" dir="2700000" algn="tl">
                      <a:srgbClr val="000000"/>
                    </a:outerShdw>
                  </a:effectLst>
                  <a:latin typeface="Segoe Semibold"/>
                </a:rPr>
                <a:t>Releases</a:t>
              </a:r>
              <a:endParaRPr lang="en-US" sz="2400" dirty="0">
                <a:effectLst>
                  <a:outerShdw blurRad="38100" dist="38100" dir="2700000" algn="tl">
                    <a:srgbClr val="000000"/>
                  </a:outerShdw>
                </a:effectLst>
                <a:latin typeface="Segoe Semibold"/>
              </a:endParaRPr>
            </a:p>
          </p:txBody>
        </p:sp>
      </p:grpSp>
      <p:grpSp>
        <p:nvGrpSpPr>
          <p:cNvPr id="32" name="Group 31"/>
          <p:cNvGrpSpPr/>
          <p:nvPr/>
        </p:nvGrpSpPr>
        <p:grpSpPr>
          <a:xfrm>
            <a:off x="2285984" y="4131238"/>
            <a:ext cx="3771928" cy="369332"/>
            <a:chOff x="2667000" y="3969601"/>
            <a:chExt cx="3771928" cy="369332"/>
          </a:xfrm>
        </p:grpSpPr>
        <p:sp>
          <p:nvSpPr>
            <p:cNvPr id="33" name="Diamond 32"/>
            <p:cNvSpPr/>
            <p:nvPr/>
          </p:nvSpPr>
          <p:spPr>
            <a:xfrm>
              <a:off x="2667000" y="3969601"/>
              <a:ext cx="304800" cy="304800"/>
            </a:xfrm>
            <a:prstGeom prst="diamond">
              <a:avLst/>
            </a:prstGeom>
            <a:solidFill>
              <a:srgbClr val="A3C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34" name="Rectangle 8"/>
            <p:cNvSpPr>
              <a:spLocks noChangeArrowheads="1"/>
            </p:cNvSpPr>
            <p:nvPr/>
          </p:nvSpPr>
          <p:spPr bwMode="auto">
            <a:xfrm>
              <a:off x="3081342" y="3969601"/>
              <a:ext cx="3357586" cy="369332"/>
            </a:xfrm>
            <a:prstGeom prst="rect">
              <a:avLst/>
            </a:prstGeom>
            <a:noFill/>
            <a:ln w="9525">
              <a:noFill/>
              <a:miter lim="800000"/>
              <a:headEnd/>
              <a:tailEnd/>
            </a:ln>
            <a:effectLst/>
          </p:spPr>
          <p:txBody>
            <a:bodyPr wrap="square">
              <a:spAutoFit/>
            </a:bodyPr>
            <a:lstStyle/>
            <a:p>
              <a:pPr>
                <a:defRPr/>
              </a:pPr>
              <a:r>
                <a:rPr lang="en-US" b="1" dirty="0" smtClean="0">
                  <a:latin typeface="Segoe Semibold"/>
                </a:rPr>
                <a:t>Visual Studio 2008</a:t>
              </a:r>
              <a:endParaRPr lang="en-US" b="1" dirty="0">
                <a:latin typeface="Segoe Semibold"/>
              </a:endParaRPr>
            </a:p>
          </p:txBody>
        </p:sp>
      </p:grpSp>
      <p:grpSp>
        <p:nvGrpSpPr>
          <p:cNvPr id="38" name="Group 37"/>
          <p:cNvGrpSpPr/>
          <p:nvPr/>
        </p:nvGrpSpPr>
        <p:grpSpPr>
          <a:xfrm>
            <a:off x="1459222" y="1500174"/>
            <a:ext cx="1752600" cy="674132"/>
            <a:chOff x="2057400" y="4045801"/>
            <a:chExt cx="1752600" cy="674132"/>
          </a:xfrm>
        </p:grpSpPr>
        <p:sp>
          <p:nvSpPr>
            <p:cNvPr id="39" name="Diamond 38"/>
            <p:cNvSpPr/>
            <p:nvPr/>
          </p:nvSpPr>
          <p:spPr>
            <a:xfrm>
              <a:off x="2819400" y="4045801"/>
              <a:ext cx="304800" cy="304800"/>
            </a:xfrm>
            <a:prstGeom prst="diamond">
              <a:avLst/>
            </a:prstGeom>
            <a:solidFill>
              <a:srgbClr val="A3C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 name="Rectangle 8"/>
            <p:cNvSpPr>
              <a:spLocks noChangeArrowheads="1"/>
            </p:cNvSpPr>
            <p:nvPr/>
          </p:nvSpPr>
          <p:spPr bwMode="auto">
            <a:xfrm>
              <a:off x="2057400" y="4350601"/>
              <a:ext cx="1752600" cy="369332"/>
            </a:xfrm>
            <a:prstGeom prst="rect">
              <a:avLst/>
            </a:prstGeom>
            <a:noFill/>
            <a:ln w="9525">
              <a:noFill/>
              <a:miter lim="800000"/>
              <a:headEnd/>
              <a:tailEnd/>
            </a:ln>
            <a:effectLst/>
          </p:spPr>
          <p:txBody>
            <a:bodyPr wrap="square">
              <a:spAutoFit/>
            </a:bodyPr>
            <a:lstStyle/>
            <a:p>
              <a:pPr algn="ctr">
                <a:defRPr/>
              </a:pPr>
              <a:r>
                <a:rPr lang="en-US" b="1" dirty="0" err="1" smtClean="0">
                  <a:latin typeface="Segoe Semibold"/>
                </a:rPr>
                <a:t>Sliverlight</a:t>
              </a:r>
              <a:r>
                <a:rPr lang="en-US" b="1" dirty="0" smtClean="0">
                  <a:latin typeface="Segoe Semibold"/>
                </a:rPr>
                <a:t> 1</a:t>
              </a:r>
              <a:endParaRPr lang="en-US" b="1" dirty="0">
                <a:latin typeface="Segoe Semibold"/>
              </a:endParaRPr>
            </a:p>
          </p:txBody>
        </p:sp>
      </p:grpSp>
      <p:grpSp>
        <p:nvGrpSpPr>
          <p:cNvPr id="41" name="Group 40"/>
          <p:cNvGrpSpPr/>
          <p:nvPr/>
        </p:nvGrpSpPr>
        <p:grpSpPr>
          <a:xfrm>
            <a:off x="2333604" y="2214554"/>
            <a:ext cx="2738462" cy="369332"/>
            <a:chOff x="2819400" y="4045801"/>
            <a:chExt cx="2738462" cy="369332"/>
          </a:xfrm>
        </p:grpSpPr>
        <p:sp>
          <p:nvSpPr>
            <p:cNvPr id="42" name="Diamond 41"/>
            <p:cNvSpPr/>
            <p:nvPr/>
          </p:nvSpPr>
          <p:spPr>
            <a:xfrm>
              <a:off x="2819400" y="4045801"/>
              <a:ext cx="304800" cy="304800"/>
            </a:xfrm>
            <a:prstGeom prst="diamond">
              <a:avLst/>
            </a:prstGeom>
            <a:solidFill>
              <a:srgbClr val="A3C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43" name="Rectangle 8"/>
            <p:cNvSpPr>
              <a:spLocks noChangeArrowheads="1"/>
            </p:cNvSpPr>
            <p:nvPr/>
          </p:nvSpPr>
          <p:spPr bwMode="auto">
            <a:xfrm>
              <a:off x="3200408" y="4045801"/>
              <a:ext cx="2357454" cy="369332"/>
            </a:xfrm>
            <a:prstGeom prst="rect">
              <a:avLst/>
            </a:prstGeom>
            <a:noFill/>
            <a:ln w="9525">
              <a:noFill/>
              <a:miter lim="800000"/>
              <a:headEnd/>
              <a:tailEnd/>
            </a:ln>
            <a:effectLst/>
          </p:spPr>
          <p:txBody>
            <a:bodyPr wrap="square">
              <a:spAutoFit/>
            </a:bodyPr>
            <a:lstStyle/>
            <a:p>
              <a:pPr algn="ctr">
                <a:defRPr/>
              </a:pPr>
              <a:r>
                <a:rPr lang="en-US" b="1" dirty="0" smtClean="0">
                  <a:latin typeface="Segoe Semibold"/>
                </a:rPr>
                <a:t>.NET Framework3.5</a:t>
              </a:r>
              <a:endParaRPr lang="en-US" b="1" dirty="0">
                <a:latin typeface="Segoe Semibold"/>
              </a:endParaRPr>
            </a:p>
          </p:txBody>
        </p:sp>
      </p:grpSp>
      <p:sp>
        <p:nvSpPr>
          <p:cNvPr id="49" name="Rectangle 17"/>
          <p:cNvSpPr>
            <a:spLocks noChangeArrowheads="1"/>
          </p:cNvSpPr>
          <p:nvPr/>
        </p:nvSpPr>
        <p:spPr bwMode="auto">
          <a:xfrm>
            <a:off x="3071802" y="6072206"/>
            <a:ext cx="870751" cy="461665"/>
          </a:xfrm>
          <a:prstGeom prst="rect">
            <a:avLst/>
          </a:prstGeom>
          <a:noFill/>
          <a:ln w="9525">
            <a:noFill/>
            <a:miter lim="800000"/>
            <a:headEnd/>
            <a:tailEnd/>
          </a:ln>
        </p:spPr>
        <p:txBody>
          <a:bodyPr wrap="none">
            <a:spAutoFit/>
          </a:bodyPr>
          <a:lstStyle/>
          <a:p>
            <a:pPr marL="231775" indent="-231775">
              <a:defRPr/>
            </a:pPr>
            <a:r>
              <a:rPr lang="en-US" sz="2400" dirty="0" smtClean="0">
                <a:effectLst>
                  <a:outerShdw blurRad="38100" dist="38100" dir="2700000" algn="tl">
                    <a:srgbClr val="000000"/>
                  </a:outerShdw>
                </a:effectLst>
                <a:latin typeface="Segoe Semibold" pitchFamily="34" charset="0"/>
                <a:cs typeface="Arial" charset="0"/>
              </a:rPr>
              <a:t>2008</a:t>
            </a:r>
            <a:endParaRPr lang="en-US" sz="2400" dirty="0">
              <a:effectLst>
                <a:outerShdw blurRad="38100" dist="38100" dir="2700000" algn="tl">
                  <a:srgbClr val="000000"/>
                </a:outerShdw>
              </a:effectLst>
              <a:latin typeface="Segoe Semibold" pitchFamily="34" charset="0"/>
              <a:cs typeface="Arial" charset="0"/>
            </a:endParaRPr>
          </a:p>
        </p:txBody>
      </p:sp>
      <p:sp>
        <p:nvSpPr>
          <p:cNvPr id="50" name="Rectangle 17"/>
          <p:cNvSpPr>
            <a:spLocks noChangeArrowheads="1"/>
          </p:cNvSpPr>
          <p:nvPr/>
        </p:nvSpPr>
        <p:spPr bwMode="auto">
          <a:xfrm>
            <a:off x="4500562" y="6072206"/>
            <a:ext cx="870751" cy="461665"/>
          </a:xfrm>
          <a:prstGeom prst="rect">
            <a:avLst/>
          </a:prstGeom>
          <a:noFill/>
          <a:ln w="9525">
            <a:noFill/>
            <a:miter lim="800000"/>
            <a:headEnd/>
            <a:tailEnd/>
          </a:ln>
        </p:spPr>
        <p:txBody>
          <a:bodyPr wrap="none">
            <a:spAutoFit/>
          </a:bodyPr>
          <a:lstStyle/>
          <a:p>
            <a:pPr marL="231775" indent="-231775">
              <a:defRPr/>
            </a:pPr>
            <a:r>
              <a:rPr lang="en-US" sz="2400" dirty="0" smtClean="0">
                <a:effectLst>
                  <a:outerShdw blurRad="38100" dist="38100" dir="2700000" algn="tl">
                    <a:srgbClr val="000000"/>
                  </a:outerShdw>
                </a:effectLst>
                <a:latin typeface="Segoe Semibold" pitchFamily="34" charset="0"/>
                <a:cs typeface="Arial" charset="0"/>
              </a:rPr>
              <a:t>2009</a:t>
            </a:r>
            <a:endParaRPr lang="en-US" sz="2400" dirty="0">
              <a:effectLst>
                <a:outerShdw blurRad="38100" dist="38100" dir="2700000" algn="tl">
                  <a:srgbClr val="000000"/>
                </a:outerShdw>
              </a:effectLst>
              <a:latin typeface="Segoe Semibold" pitchFamily="34" charset="0"/>
              <a:cs typeface="Arial" charset="0"/>
            </a:endParaRPr>
          </a:p>
        </p:txBody>
      </p:sp>
      <p:sp>
        <p:nvSpPr>
          <p:cNvPr id="51" name="Rectangle 17"/>
          <p:cNvSpPr>
            <a:spLocks noChangeArrowheads="1"/>
          </p:cNvSpPr>
          <p:nvPr/>
        </p:nvSpPr>
        <p:spPr bwMode="auto">
          <a:xfrm>
            <a:off x="5929322" y="6072206"/>
            <a:ext cx="870751" cy="461665"/>
          </a:xfrm>
          <a:prstGeom prst="rect">
            <a:avLst/>
          </a:prstGeom>
          <a:noFill/>
          <a:ln w="9525">
            <a:noFill/>
            <a:miter lim="800000"/>
            <a:headEnd/>
            <a:tailEnd/>
          </a:ln>
        </p:spPr>
        <p:txBody>
          <a:bodyPr wrap="none">
            <a:spAutoFit/>
          </a:bodyPr>
          <a:lstStyle/>
          <a:p>
            <a:pPr marL="231775" indent="-231775">
              <a:defRPr/>
            </a:pPr>
            <a:r>
              <a:rPr lang="en-US" sz="2400" dirty="0" smtClean="0">
                <a:effectLst>
                  <a:outerShdw blurRad="38100" dist="38100" dir="2700000" algn="tl">
                    <a:srgbClr val="000000"/>
                  </a:outerShdw>
                </a:effectLst>
                <a:latin typeface="Segoe Semibold" pitchFamily="34" charset="0"/>
                <a:cs typeface="Arial" charset="0"/>
              </a:rPr>
              <a:t>2010</a:t>
            </a:r>
            <a:endParaRPr lang="en-US" sz="2400" dirty="0">
              <a:effectLst>
                <a:outerShdw blurRad="38100" dist="38100" dir="2700000" algn="tl">
                  <a:srgbClr val="000000"/>
                </a:outerShdw>
              </a:effectLst>
              <a:latin typeface="Segoe Semibold" pitchFamily="34" charset="0"/>
              <a:cs typeface="Arial" charset="0"/>
            </a:endParaRPr>
          </a:p>
        </p:txBody>
      </p:sp>
      <p:sp>
        <p:nvSpPr>
          <p:cNvPr id="52" name="Rectangle 17"/>
          <p:cNvSpPr>
            <a:spLocks noChangeArrowheads="1"/>
          </p:cNvSpPr>
          <p:nvPr/>
        </p:nvSpPr>
        <p:spPr bwMode="auto">
          <a:xfrm>
            <a:off x="7295976" y="6072206"/>
            <a:ext cx="847924" cy="461665"/>
          </a:xfrm>
          <a:prstGeom prst="rect">
            <a:avLst/>
          </a:prstGeom>
          <a:noFill/>
          <a:ln w="9525">
            <a:noFill/>
            <a:miter lim="800000"/>
            <a:headEnd/>
            <a:tailEnd/>
          </a:ln>
        </p:spPr>
        <p:txBody>
          <a:bodyPr wrap="none">
            <a:spAutoFit/>
          </a:bodyPr>
          <a:lstStyle/>
          <a:p>
            <a:pPr marL="231775" indent="-231775">
              <a:defRPr/>
            </a:pPr>
            <a:r>
              <a:rPr lang="en-US" sz="2400" dirty="0" smtClean="0">
                <a:effectLst>
                  <a:outerShdw blurRad="38100" dist="38100" dir="2700000" algn="tl">
                    <a:srgbClr val="000000"/>
                  </a:outerShdw>
                </a:effectLst>
                <a:latin typeface="Segoe Semibold" pitchFamily="34" charset="0"/>
                <a:cs typeface="Arial" charset="0"/>
              </a:rPr>
              <a:t>2011</a:t>
            </a:r>
            <a:endParaRPr lang="en-US" sz="2400" dirty="0">
              <a:effectLst>
                <a:outerShdw blurRad="38100" dist="38100" dir="2700000" algn="tl">
                  <a:srgbClr val="000000"/>
                </a:outerShdw>
              </a:effectLst>
              <a:latin typeface="Segoe Semibold" pitchFamily="34" charset="0"/>
              <a:cs typeface="Arial" charset="0"/>
            </a:endParaRPr>
          </a:p>
        </p:txBody>
      </p:sp>
      <p:grpSp>
        <p:nvGrpSpPr>
          <p:cNvPr id="53" name="Group 52"/>
          <p:cNvGrpSpPr/>
          <p:nvPr/>
        </p:nvGrpSpPr>
        <p:grpSpPr>
          <a:xfrm>
            <a:off x="2792446" y="1500174"/>
            <a:ext cx="1752600" cy="674132"/>
            <a:chOff x="2057400" y="4045801"/>
            <a:chExt cx="1752600" cy="674132"/>
          </a:xfrm>
        </p:grpSpPr>
        <p:sp>
          <p:nvSpPr>
            <p:cNvPr id="54" name="Diamond 53"/>
            <p:cNvSpPr/>
            <p:nvPr/>
          </p:nvSpPr>
          <p:spPr>
            <a:xfrm>
              <a:off x="2819400" y="4045801"/>
              <a:ext cx="304800" cy="304800"/>
            </a:xfrm>
            <a:prstGeom prst="diamond">
              <a:avLst/>
            </a:prstGeom>
            <a:solidFill>
              <a:srgbClr val="A3C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5" name="Rectangle 8"/>
            <p:cNvSpPr>
              <a:spLocks noChangeArrowheads="1"/>
            </p:cNvSpPr>
            <p:nvPr/>
          </p:nvSpPr>
          <p:spPr bwMode="auto">
            <a:xfrm>
              <a:off x="2057400" y="4350601"/>
              <a:ext cx="1752600" cy="369332"/>
            </a:xfrm>
            <a:prstGeom prst="rect">
              <a:avLst/>
            </a:prstGeom>
            <a:noFill/>
            <a:ln w="9525">
              <a:noFill/>
              <a:miter lim="800000"/>
              <a:headEnd/>
              <a:tailEnd/>
            </a:ln>
            <a:effectLst/>
          </p:spPr>
          <p:txBody>
            <a:bodyPr wrap="square">
              <a:spAutoFit/>
            </a:bodyPr>
            <a:lstStyle/>
            <a:p>
              <a:pPr algn="ctr">
                <a:defRPr/>
              </a:pPr>
              <a:r>
                <a:rPr lang="en-US" b="1" dirty="0" err="1" smtClean="0">
                  <a:latin typeface="Segoe Semibold"/>
                </a:rPr>
                <a:t>Sliverlight</a:t>
              </a:r>
              <a:r>
                <a:rPr lang="en-US" b="1" dirty="0" smtClean="0">
                  <a:latin typeface="Segoe Semibold"/>
                </a:rPr>
                <a:t> 2</a:t>
              </a:r>
              <a:endParaRPr lang="en-US" b="1" dirty="0">
                <a:latin typeface="Segoe Semibold"/>
              </a:endParaRPr>
            </a:p>
          </p:txBody>
        </p:sp>
      </p:grpSp>
      <p:grpSp>
        <p:nvGrpSpPr>
          <p:cNvPr id="56" name="Group 55"/>
          <p:cNvGrpSpPr/>
          <p:nvPr/>
        </p:nvGrpSpPr>
        <p:grpSpPr>
          <a:xfrm>
            <a:off x="4058286" y="1500174"/>
            <a:ext cx="1752600" cy="674132"/>
            <a:chOff x="2057400" y="4045801"/>
            <a:chExt cx="1752600" cy="674132"/>
          </a:xfrm>
        </p:grpSpPr>
        <p:sp>
          <p:nvSpPr>
            <p:cNvPr id="57" name="Diamond 56"/>
            <p:cNvSpPr/>
            <p:nvPr/>
          </p:nvSpPr>
          <p:spPr>
            <a:xfrm>
              <a:off x="2819400" y="4045801"/>
              <a:ext cx="304800" cy="304800"/>
            </a:xfrm>
            <a:prstGeom prst="diamond">
              <a:avLst/>
            </a:prstGeom>
            <a:solidFill>
              <a:srgbClr val="A3C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8" name="Rectangle 8"/>
            <p:cNvSpPr>
              <a:spLocks noChangeArrowheads="1"/>
            </p:cNvSpPr>
            <p:nvPr/>
          </p:nvSpPr>
          <p:spPr bwMode="auto">
            <a:xfrm>
              <a:off x="2057400" y="4350601"/>
              <a:ext cx="1752600" cy="369332"/>
            </a:xfrm>
            <a:prstGeom prst="rect">
              <a:avLst/>
            </a:prstGeom>
            <a:noFill/>
            <a:ln w="9525">
              <a:noFill/>
              <a:miter lim="800000"/>
              <a:headEnd/>
              <a:tailEnd/>
            </a:ln>
            <a:effectLst/>
          </p:spPr>
          <p:txBody>
            <a:bodyPr wrap="square">
              <a:spAutoFit/>
            </a:bodyPr>
            <a:lstStyle/>
            <a:p>
              <a:pPr algn="ctr">
                <a:defRPr/>
              </a:pPr>
              <a:r>
                <a:rPr lang="en-US" b="1" dirty="0" err="1" smtClean="0">
                  <a:latin typeface="Segoe Semibold"/>
                </a:rPr>
                <a:t>Sliverlight</a:t>
              </a:r>
              <a:r>
                <a:rPr lang="en-US" b="1" dirty="0" smtClean="0">
                  <a:latin typeface="Segoe Semibold"/>
                </a:rPr>
                <a:t> 3</a:t>
              </a:r>
              <a:endParaRPr lang="en-US" b="1" dirty="0">
                <a:latin typeface="Segoe Semibold"/>
              </a:endParaRPr>
            </a:p>
          </p:txBody>
        </p:sp>
      </p:grpSp>
      <p:grpSp>
        <p:nvGrpSpPr>
          <p:cNvPr id="59" name="Group 58"/>
          <p:cNvGrpSpPr/>
          <p:nvPr/>
        </p:nvGrpSpPr>
        <p:grpSpPr>
          <a:xfrm>
            <a:off x="3286116" y="2643182"/>
            <a:ext cx="2738462" cy="369332"/>
            <a:chOff x="2819400" y="4045801"/>
            <a:chExt cx="2738462" cy="369332"/>
          </a:xfrm>
        </p:grpSpPr>
        <p:sp>
          <p:nvSpPr>
            <p:cNvPr id="60" name="Diamond 59"/>
            <p:cNvSpPr/>
            <p:nvPr/>
          </p:nvSpPr>
          <p:spPr>
            <a:xfrm>
              <a:off x="2819400" y="4045801"/>
              <a:ext cx="304800" cy="304800"/>
            </a:xfrm>
            <a:prstGeom prst="diamond">
              <a:avLst/>
            </a:prstGeom>
            <a:solidFill>
              <a:srgbClr val="A3C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61" name="Rectangle 8"/>
            <p:cNvSpPr>
              <a:spLocks noChangeArrowheads="1"/>
            </p:cNvSpPr>
            <p:nvPr/>
          </p:nvSpPr>
          <p:spPr bwMode="auto">
            <a:xfrm>
              <a:off x="3200408" y="4045801"/>
              <a:ext cx="2357454" cy="369332"/>
            </a:xfrm>
            <a:prstGeom prst="rect">
              <a:avLst/>
            </a:prstGeom>
            <a:noFill/>
            <a:ln w="9525">
              <a:noFill/>
              <a:miter lim="800000"/>
              <a:headEnd/>
              <a:tailEnd/>
            </a:ln>
            <a:effectLst/>
          </p:spPr>
          <p:txBody>
            <a:bodyPr wrap="square">
              <a:spAutoFit/>
            </a:bodyPr>
            <a:lstStyle/>
            <a:p>
              <a:pPr>
                <a:defRPr/>
              </a:pPr>
              <a:r>
                <a:rPr lang="en-US" b="1" dirty="0" smtClean="0">
                  <a:latin typeface="Segoe Semibold"/>
                </a:rPr>
                <a:t>3.5 SP1</a:t>
              </a:r>
              <a:endParaRPr lang="en-US" b="1" dirty="0">
                <a:latin typeface="Segoe Semibold"/>
              </a:endParaRPr>
            </a:p>
          </p:txBody>
        </p:sp>
      </p:grpSp>
      <p:grpSp>
        <p:nvGrpSpPr>
          <p:cNvPr id="62" name="Group 61"/>
          <p:cNvGrpSpPr/>
          <p:nvPr/>
        </p:nvGrpSpPr>
        <p:grpSpPr>
          <a:xfrm>
            <a:off x="4000496" y="3071810"/>
            <a:ext cx="2738462" cy="369332"/>
            <a:chOff x="2819400" y="4045801"/>
            <a:chExt cx="2738462" cy="369332"/>
          </a:xfrm>
        </p:grpSpPr>
        <p:sp>
          <p:nvSpPr>
            <p:cNvPr id="63" name="Diamond 62"/>
            <p:cNvSpPr/>
            <p:nvPr/>
          </p:nvSpPr>
          <p:spPr>
            <a:xfrm>
              <a:off x="2819400" y="4045801"/>
              <a:ext cx="304800" cy="304800"/>
            </a:xfrm>
            <a:prstGeom prst="diamond">
              <a:avLst/>
            </a:prstGeom>
            <a:solidFill>
              <a:srgbClr val="A3C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64" name="Rectangle 8"/>
            <p:cNvSpPr>
              <a:spLocks noChangeArrowheads="1"/>
            </p:cNvSpPr>
            <p:nvPr/>
          </p:nvSpPr>
          <p:spPr bwMode="auto">
            <a:xfrm>
              <a:off x="3200408" y="4045801"/>
              <a:ext cx="2357454" cy="369332"/>
            </a:xfrm>
            <a:prstGeom prst="rect">
              <a:avLst/>
            </a:prstGeom>
            <a:noFill/>
            <a:ln w="9525">
              <a:noFill/>
              <a:miter lim="800000"/>
              <a:headEnd/>
              <a:tailEnd/>
            </a:ln>
            <a:effectLst/>
          </p:spPr>
          <p:txBody>
            <a:bodyPr wrap="square">
              <a:spAutoFit/>
            </a:bodyPr>
            <a:lstStyle/>
            <a:p>
              <a:pPr>
                <a:defRPr/>
              </a:pPr>
              <a:r>
                <a:rPr lang="en-US" b="1" dirty="0" smtClean="0">
                  <a:latin typeface="Segoe Semibold"/>
                </a:rPr>
                <a:t>ASP.NET MVC</a:t>
              </a:r>
              <a:endParaRPr lang="en-US" b="1" dirty="0">
                <a:latin typeface="Segoe Semibold"/>
              </a:endParaRPr>
            </a:p>
          </p:txBody>
        </p:sp>
      </p:grpSp>
      <p:grpSp>
        <p:nvGrpSpPr>
          <p:cNvPr id="65" name="Group 64"/>
          <p:cNvGrpSpPr/>
          <p:nvPr/>
        </p:nvGrpSpPr>
        <p:grpSpPr>
          <a:xfrm>
            <a:off x="5500694" y="3429000"/>
            <a:ext cx="3143272" cy="369332"/>
            <a:chOff x="2819400" y="4045801"/>
            <a:chExt cx="3143272" cy="369332"/>
          </a:xfrm>
        </p:grpSpPr>
        <p:sp>
          <p:nvSpPr>
            <p:cNvPr id="66" name="Diamond 65"/>
            <p:cNvSpPr/>
            <p:nvPr/>
          </p:nvSpPr>
          <p:spPr>
            <a:xfrm>
              <a:off x="2819400" y="4045801"/>
              <a:ext cx="304800" cy="304800"/>
            </a:xfrm>
            <a:prstGeom prst="diamond">
              <a:avLst/>
            </a:prstGeom>
            <a:solidFill>
              <a:srgbClr val="A3C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67" name="Rectangle 8"/>
            <p:cNvSpPr>
              <a:spLocks noChangeArrowheads="1"/>
            </p:cNvSpPr>
            <p:nvPr/>
          </p:nvSpPr>
          <p:spPr bwMode="auto">
            <a:xfrm>
              <a:off x="3200408" y="4045801"/>
              <a:ext cx="2762264" cy="369332"/>
            </a:xfrm>
            <a:prstGeom prst="rect">
              <a:avLst/>
            </a:prstGeom>
            <a:noFill/>
            <a:ln w="9525">
              <a:noFill/>
              <a:miter lim="800000"/>
              <a:headEnd/>
              <a:tailEnd/>
            </a:ln>
            <a:effectLst/>
          </p:spPr>
          <p:txBody>
            <a:bodyPr wrap="square">
              <a:spAutoFit/>
            </a:bodyPr>
            <a:lstStyle/>
            <a:p>
              <a:pPr>
                <a:defRPr/>
              </a:pPr>
              <a:r>
                <a:rPr lang="en-US" b="1" dirty="0" smtClean="0">
                  <a:latin typeface="Segoe Semibold"/>
                </a:rPr>
                <a:t>.NET Framework 4.0</a:t>
              </a:r>
              <a:endParaRPr lang="en-US" b="1" dirty="0">
                <a:latin typeface="Segoe Semibold"/>
              </a:endParaRPr>
            </a:p>
          </p:txBody>
        </p:sp>
      </p:grpSp>
      <p:grpSp>
        <p:nvGrpSpPr>
          <p:cNvPr id="68" name="Group 67"/>
          <p:cNvGrpSpPr/>
          <p:nvPr/>
        </p:nvGrpSpPr>
        <p:grpSpPr>
          <a:xfrm>
            <a:off x="3428992" y="4714884"/>
            <a:ext cx="3771928" cy="369332"/>
            <a:chOff x="2667000" y="3969601"/>
            <a:chExt cx="3771928" cy="369332"/>
          </a:xfrm>
        </p:grpSpPr>
        <p:sp>
          <p:nvSpPr>
            <p:cNvPr id="69" name="Diamond 68"/>
            <p:cNvSpPr/>
            <p:nvPr/>
          </p:nvSpPr>
          <p:spPr>
            <a:xfrm>
              <a:off x="2667000" y="3969601"/>
              <a:ext cx="304800" cy="304800"/>
            </a:xfrm>
            <a:prstGeom prst="diamond">
              <a:avLst/>
            </a:prstGeom>
            <a:solidFill>
              <a:srgbClr val="A3C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70" name="Rectangle 8"/>
            <p:cNvSpPr>
              <a:spLocks noChangeArrowheads="1"/>
            </p:cNvSpPr>
            <p:nvPr/>
          </p:nvSpPr>
          <p:spPr bwMode="auto">
            <a:xfrm>
              <a:off x="3081342" y="3969601"/>
              <a:ext cx="3357586" cy="369332"/>
            </a:xfrm>
            <a:prstGeom prst="rect">
              <a:avLst/>
            </a:prstGeom>
            <a:noFill/>
            <a:ln w="9525">
              <a:noFill/>
              <a:miter lim="800000"/>
              <a:headEnd/>
              <a:tailEnd/>
            </a:ln>
            <a:effectLst/>
          </p:spPr>
          <p:txBody>
            <a:bodyPr wrap="square">
              <a:spAutoFit/>
            </a:bodyPr>
            <a:lstStyle/>
            <a:p>
              <a:pPr>
                <a:defRPr/>
              </a:pPr>
              <a:r>
                <a:rPr lang="en-US" b="1" dirty="0" smtClean="0">
                  <a:latin typeface="Segoe Semibold"/>
                </a:rPr>
                <a:t>Visual Studio 2008 SP1</a:t>
              </a:r>
              <a:endParaRPr lang="en-US" b="1" dirty="0">
                <a:latin typeface="Segoe Semibold"/>
              </a:endParaRPr>
            </a:p>
          </p:txBody>
        </p:sp>
      </p:grpSp>
      <p:grpSp>
        <p:nvGrpSpPr>
          <p:cNvPr id="71" name="Group 70"/>
          <p:cNvGrpSpPr/>
          <p:nvPr/>
        </p:nvGrpSpPr>
        <p:grpSpPr>
          <a:xfrm>
            <a:off x="5643570" y="5143512"/>
            <a:ext cx="3771928" cy="369332"/>
            <a:chOff x="2667000" y="3969601"/>
            <a:chExt cx="3771928" cy="369332"/>
          </a:xfrm>
        </p:grpSpPr>
        <p:sp>
          <p:nvSpPr>
            <p:cNvPr id="72" name="Diamond 71"/>
            <p:cNvSpPr/>
            <p:nvPr/>
          </p:nvSpPr>
          <p:spPr>
            <a:xfrm>
              <a:off x="2667000" y="3969601"/>
              <a:ext cx="304800" cy="304800"/>
            </a:xfrm>
            <a:prstGeom prst="diamond">
              <a:avLst/>
            </a:prstGeom>
            <a:solidFill>
              <a:srgbClr val="A3C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73" name="Rectangle 8"/>
            <p:cNvSpPr>
              <a:spLocks noChangeArrowheads="1"/>
            </p:cNvSpPr>
            <p:nvPr/>
          </p:nvSpPr>
          <p:spPr bwMode="auto">
            <a:xfrm>
              <a:off x="3081342" y="3969601"/>
              <a:ext cx="3357586" cy="369332"/>
            </a:xfrm>
            <a:prstGeom prst="rect">
              <a:avLst/>
            </a:prstGeom>
            <a:noFill/>
            <a:ln w="9525">
              <a:noFill/>
              <a:miter lim="800000"/>
              <a:headEnd/>
              <a:tailEnd/>
            </a:ln>
            <a:effectLst/>
          </p:spPr>
          <p:txBody>
            <a:bodyPr wrap="square">
              <a:spAutoFit/>
            </a:bodyPr>
            <a:lstStyle/>
            <a:p>
              <a:pPr>
                <a:defRPr/>
              </a:pPr>
              <a:r>
                <a:rPr lang="en-US" b="1" dirty="0" smtClean="0">
                  <a:latin typeface="Segoe Semibold"/>
                </a:rPr>
                <a:t>Visual Studio 10</a:t>
              </a:r>
              <a:endParaRPr lang="en-US" b="1" dirty="0">
                <a:latin typeface="Segoe Semibold"/>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.NET Framework</a:t>
            </a:r>
            <a:r>
              <a:rPr lang="zh-CN" altLang="en-US" dirty="0" smtClean="0"/>
              <a:t> 发展历程</a:t>
            </a:r>
            <a:endParaRPr lang="en-US" dirty="0"/>
          </a:p>
        </p:txBody>
      </p:sp>
      <p:sp>
        <p:nvSpPr>
          <p:cNvPr id="3" name="Content Placeholder 2"/>
          <p:cNvSpPr>
            <a:spLocks noGrp="1"/>
          </p:cNvSpPr>
          <p:nvPr>
            <p:ph idx="1"/>
          </p:nvPr>
        </p:nvSpPr>
        <p:spPr/>
        <p:txBody>
          <a:bodyPr/>
          <a:lstStyle/>
          <a:p>
            <a:endParaRPr lang="en-US" dirty="0"/>
          </a:p>
        </p:txBody>
      </p:sp>
      <p:pic>
        <p:nvPicPr>
          <p:cNvPr id="4" name="Picture 6" descr="http://www.hanselman.com/blog/content/binary/WindowsLiveWriter/PuttingMixSilverlighttheCoreCLRandtheDLR_13FC1/HanselmanDotNetEcosystemVisualizationV02%5B5%5D.png"/>
          <p:cNvPicPr>
            <a:picLocks noChangeAspect="1" noChangeArrowheads="1"/>
          </p:cNvPicPr>
          <p:nvPr/>
        </p:nvPicPr>
        <p:blipFill>
          <a:blip r:embed="rId3" cstate="print"/>
          <a:srcRect b="9767"/>
          <a:stretch>
            <a:fillRect/>
          </a:stretch>
        </p:blipFill>
        <p:spPr bwMode="auto">
          <a:xfrm>
            <a:off x="357158" y="928670"/>
            <a:ext cx="8001056" cy="555852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85720" y="1214422"/>
            <a:ext cx="8229600" cy="4525963"/>
          </a:xfrm>
          <a:prstGeom prst="rect">
            <a:avLst/>
          </a:prstGeom>
        </p:spPr>
        <p:txBody>
          <a:bodyPr/>
          <a:lstStyle/>
          <a:p>
            <a:pPr marL="342900" indent="-342900">
              <a:spcBef>
                <a:spcPct val="20000"/>
              </a:spcBef>
              <a:buClr>
                <a:schemeClr val="accent1"/>
              </a:buClr>
              <a:buSzPct val="100000"/>
              <a:buFont typeface="Wingdings" pitchFamily="2" charset="2"/>
              <a:buChar char="l"/>
            </a:pPr>
            <a:r>
              <a:rPr lang="en-US" altLang="zh-CN" sz="5400" b="1" dirty="0" smtClean="0">
                <a:solidFill>
                  <a:schemeClr val="accent1"/>
                </a:solidFill>
              </a:rPr>
              <a:t>Visual</a:t>
            </a:r>
            <a:r>
              <a:rPr lang="zh-CN" altLang="en-US" sz="5400" b="1" dirty="0" smtClean="0">
                <a:solidFill>
                  <a:schemeClr val="accent1"/>
                </a:solidFill>
              </a:rPr>
              <a:t> </a:t>
            </a:r>
            <a:r>
              <a:rPr lang="en-US" altLang="zh-CN" sz="5400" b="1" dirty="0" smtClean="0">
                <a:solidFill>
                  <a:schemeClr val="accent1"/>
                </a:solidFill>
              </a:rPr>
              <a:t>Studio 2010</a:t>
            </a:r>
            <a:r>
              <a:rPr lang="zh-CN" altLang="en-US" sz="5400" b="1" dirty="0" smtClean="0">
                <a:solidFill>
                  <a:schemeClr val="accent1"/>
                </a:solidFill>
              </a:rPr>
              <a:t>预览</a:t>
            </a:r>
            <a:endParaRPr lang="en-US" sz="5400" b="1" dirty="0" smtClean="0">
              <a:solidFill>
                <a:schemeClr val="accent1"/>
              </a:solidFill>
            </a:endParaRPr>
          </a:p>
          <a:p>
            <a:pPr marL="342900" lvl="0" indent="-342900">
              <a:spcBef>
                <a:spcPct val="20000"/>
              </a:spcBef>
              <a:buClr>
                <a:schemeClr val="accent1"/>
              </a:buClr>
              <a:buSzPct val="100000"/>
              <a:buFont typeface="Wingdings" pitchFamily="2" charset="2"/>
              <a:buChar char="l"/>
              <a:defRPr/>
            </a:pPr>
            <a:endParaRPr lang="en-US" sz="5400" b="1" dirty="0" smtClean="0">
              <a:solidFill>
                <a:schemeClr val="accent1"/>
              </a:solidFill>
            </a:endParaRPr>
          </a:p>
          <a:p>
            <a:pPr marL="342900" lvl="0" indent="-342900">
              <a:spcBef>
                <a:spcPct val="20000"/>
              </a:spcBef>
              <a:buClr>
                <a:schemeClr val="accent1"/>
              </a:buClr>
              <a:buSzPct val="100000"/>
              <a:buFont typeface="Wingdings" pitchFamily="2" charset="2"/>
              <a:buChar char="l"/>
              <a:defRPr/>
            </a:pPr>
            <a:endParaRPr lang="en-US" sz="5400" b="1" dirty="0">
              <a:solidFill>
                <a:schemeClr val="accent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8382000" cy="665162"/>
          </a:xfrm>
        </p:spPr>
        <p:txBody>
          <a:bodyPr rtlCol="0">
            <a:normAutofit fontScale="90000"/>
          </a:bodyPr>
          <a:lstStyle/>
          <a:p>
            <a:pPr lvl="0" algn="l"/>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Visual Studio </a:t>
            </a:r>
            <a:r>
              <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客户群</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 Placeholder 2"/>
          <p:cNvSpPr>
            <a:spLocks noGrp="1"/>
          </p:cNvSpPr>
          <p:nvPr>
            <p:ph type="body" idx="1"/>
          </p:nvPr>
        </p:nvSpPr>
        <p:spPr/>
        <p:txBody>
          <a:bodyPr/>
          <a:lstStyle/>
          <a:p>
            <a:endParaRPr lang="en-US" dirty="0"/>
          </a:p>
        </p:txBody>
      </p:sp>
      <p:pic>
        <p:nvPicPr>
          <p:cNvPr id="4" name="Picture 36" descr="man casual windows desk office laptop copy.png"/>
          <p:cNvPicPr>
            <a:picLocks noChangeAspect="1"/>
          </p:cNvPicPr>
          <p:nvPr/>
        </p:nvPicPr>
        <p:blipFill>
          <a:blip r:embed="rId3" cstate="print"/>
          <a:srcRect l="25496" b="10870"/>
          <a:stretch>
            <a:fillRect/>
          </a:stretch>
        </p:blipFill>
        <p:spPr bwMode="auto">
          <a:xfrm>
            <a:off x="0" y="381000"/>
            <a:ext cx="6902450" cy="6248400"/>
          </a:xfrm>
          <a:prstGeom prst="rect">
            <a:avLst/>
          </a:prstGeom>
        </p:spPr>
      </p:pic>
      <p:sp>
        <p:nvSpPr>
          <p:cNvPr id="5" name="Title 1"/>
          <p:cNvSpPr txBox="1">
            <a:spLocks/>
          </p:cNvSpPr>
          <p:nvPr/>
        </p:nvSpPr>
        <p:spPr>
          <a:xfrm>
            <a:off x="-1643106" y="285728"/>
            <a:ext cx="8229600" cy="1143000"/>
          </a:xfrm>
          <a:prstGeom prst="rect">
            <a:avLst/>
          </a:prstGeom>
        </p:spPr>
        <p:txBody>
          <a:bodyPr rtlCol="0"/>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6" name="Group 33"/>
          <p:cNvGrpSpPr>
            <a:grpSpLocks/>
          </p:cNvGrpSpPr>
          <p:nvPr/>
        </p:nvGrpSpPr>
        <p:grpSpPr bwMode="auto">
          <a:xfrm>
            <a:off x="3543300" y="4648200"/>
            <a:ext cx="1828800" cy="1752600"/>
            <a:chOff x="3657600" y="4114800"/>
            <a:chExt cx="1828800" cy="1752600"/>
          </a:xfrm>
        </p:grpSpPr>
        <p:pic>
          <p:nvPicPr>
            <p:cNvPr id="7" name="Picture 6" descr="hobbyist.png"/>
            <p:cNvPicPr>
              <a:picLocks noChangeAspect="1"/>
            </p:cNvPicPr>
            <p:nvPr/>
          </p:nvPicPr>
          <p:blipFill>
            <a:blip r:embed="rId4" cstate="print"/>
            <a:stretch>
              <a:fillRect/>
            </a:stretch>
          </p:blipFill>
          <p:spPr>
            <a:xfrm>
              <a:off x="3733800" y="4114800"/>
              <a:ext cx="1666875" cy="1752600"/>
            </a:xfrm>
            <a:prstGeom prst="ellipse">
              <a:avLst/>
            </a:prstGeom>
            <a:ln w="0" cap="rnd">
              <a:noFill/>
            </a:ln>
            <a:effectLst>
              <a:outerShdw blurRad="165100" dist="88900" dir="5400000" sx="-80000" sy="-18000" rotWithShape="0">
                <a:srgbClr val="000000">
                  <a:alpha val="65000"/>
                </a:srgbClr>
              </a:outerShdw>
            </a:effectLst>
            <a:scene3d>
              <a:camera prst="orthographicFront"/>
              <a:lightRig rig="contrasting" dir="t">
                <a:rot lat="0" lon="0" rev="3000000"/>
              </a:lightRig>
            </a:scene3d>
            <a:sp3d>
              <a:bevelT w="0" h="0"/>
              <a:contourClr>
                <a:srgbClr val="333333"/>
              </a:contourClr>
            </a:sp3d>
          </p:spPr>
        </p:pic>
        <p:sp>
          <p:nvSpPr>
            <p:cNvPr id="8" name="Rectangle 7"/>
            <p:cNvSpPr/>
            <p:nvPr/>
          </p:nvSpPr>
          <p:spPr>
            <a:xfrm>
              <a:off x="3657600" y="4267200"/>
              <a:ext cx="1828800" cy="1371600"/>
            </a:xfrm>
            <a:prstGeom prst="rect">
              <a:avLst/>
            </a:prstGeom>
            <a:noFill/>
          </p:spPr>
          <p:txBody>
            <a:bodyPr spcFirstLastPara="1" wrap="none">
              <a:prstTxWarp prst="textArchUp">
                <a:avLst/>
              </a:prstTxWarp>
              <a:spAutoFit/>
            </a:bodyPr>
            <a:lstStyle/>
            <a:p>
              <a:pPr algn="ctr">
                <a:defRPr/>
              </a:pP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UI" pitchFamily="34" charset="0"/>
                  <a:cs typeface="Segoe UI" pitchFamily="34" charset="0"/>
                </a:rPr>
                <a:t>非专业开发人员</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UI" pitchFamily="34" charset="0"/>
                <a:cs typeface="Segoe UI" pitchFamily="34" charset="0"/>
              </a:endParaRPr>
            </a:p>
          </p:txBody>
        </p:sp>
      </p:grpSp>
      <p:grpSp>
        <p:nvGrpSpPr>
          <p:cNvPr id="9" name="Group 14"/>
          <p:cNvGrpSpPr>
            <a:grpSpLocks/>
          </p:cNvGrpSpPr>
          <p:nvPr/>
        </p:nvGrpSpPr>
        <p:grpSpPr bwMode="auto">
          <a:xfrm>
            <a:off x="6096000" y="1676400"/>
            <a:ext cx="1828800" cy="1752600"/>
            <a:chOff x="9067800" y="2590800"/>
            <a:chExt cx="1828800" cy="1752600"/>
          </a:xfrm>
        </p:grpSpPr>
        <p:pic>
          <p:nvPicPr>
            <p:cNvPr id="10" name="Picture 9" descr="web-dev.png"/>
            <p:cNvPicPr>
              <a:picLocks noChangeAspect="1"/>
            </p:cNvPicPr>
            <p:nvPr/>
          </p:nvPicPr>
          <p:blipFill>
            <a:blip r:embed="rId5" cstate="print"/>
            <a:stretch>
              <a:fillRect/>
            </a:stretch>
          </p:blipFill>
          <p:spPr>
            <a:xfrm>
              <a:off x="9144000" y="2590800"/>
              <a:ext cx="1666875" cy="1752600"/>
            </a:xfrm>
            <a:prstGeom prst="ellipse">
              <a:avLst/>
            </a:prstGeom>
            <a:ln w="0" cap="rnd">
              <a:noFill/>
            </a:ln>
            <a:effectLst>
              <a:outerShdw blurRad="165100" dist="88900" dir="5400000" sx="-80000" sy="-18000" rotWithShape="0">
                <a:srgbClr val="000000">
                  <a:alpha val="65000"/>
                </a:srgbClr>
              </a:outerShdw>
            </a:effectLst>
            <a:scene3d>
              <a:camera prst="orthographicFront"/>
              <a:lightRig rig="contrasting" dir="t">
                <a:rot lat="0" lon="0" rev="3000000"/>
              </a:lightRig>
            </a:scene3d>
            <a:sp3d>
              <a:bevelT w="0" h="0"/>
              <a:contourClr>
                <a:srgbClr val="333333"/>
              </a:contourClr>
            </a:sp3d>
          </p:spPr>
        </p:pic>
        <p:sp>
          <p:nvSpPr>
            <p:cNvPr id="11" name="Rectangle 10"/>
            <p:cNvSpPr/>
            <p:nvPr/>
          </p:nvSpPr>
          <p:spPr>
            <a:xfrm>
              <a:off x="9067800" y="2743200"/>
              <a:ext cx="1828800" cy="1371600"/>
            </a:xfrm>
            <a:prstGeom prst="rect">
              <a:avLst/>
            </a:prstGeom>
            <a:noFill/>
          </p:spPr>
          <p:txBody>
            <a:bodyPr spcFirstLastPara="1" wrap="none">
              <a:prstTxWarp prst="textArchUp">
                <a:avLst/>
              </a:prstTxWarp>
              <a:spAutoFit/>
            </a:bodyPr>
            <a:lstStyle/>
            <a:p>
              <a:pPr algn="ctr">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UI" pitchFamily="34" charset="0"/>
                  <a:cs typeface="Segoe UI" pitchFamily="34" charset="0"/>
                </a:rPr>
                <a:t>Web </a:t>
              </a: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UI" pitchFamily="34" charset="0"/>
                  <a:cs typeface="Segoe UI" pitchFamily="34" charset="0"/>
                </a:rPr>
                <a:t>开发工程师</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UI" pitchFamily="34" charset="0"/>
                <a:cs typeface="Segoe UI" pitchFamily="34" charset="0"/>
              </a:endParaRPr>
            </a:p>
          </p:txBody>
        </p:sp>
      </p:grpSp>
      <p:grpSp>
        <p:nvGrpSpPr>
          <p:cNvPr id="12" name="Group 28"/>
          <p:cNvGrpSpPr>
            <a:grpSpLocks/>
          </p:cNvGrpSpPr>
          <p:nvPr/>
        </p:nvGrpSpPr>
        <p:grpSpPr bwMode="auto">
          <a:xfrm>
            <a:off x="838200" y="1828800"/>
            <a:ext cx="2209800" cy="2895600"/>
            <a:chOff x="4191000" y="1524000"/>
            <a:chExt cx="2209800" cy="2895600"/>
          </a:xfrm>
        </p:grpSpPr>
        <p:pic>
          <p:nvPicPr>
            <p:cNvPr id="13" name="Picture 12" descr="win-dev.png"/>
            <p:cNvPicPr>
              <a:picLocks noChangeAspect="1"/>
            </p:cNvPicPr>
            <p:nvPr/>
          </p:nvPicPr>
          <p:blipFill>
            <a:blip r:embed="rId6" cstate="print"/>
            <a:stretch>
              <a:fillRect/>
            </a:stretch>
          </p:blipFill>
          <p:spPr>
            <a:xfrm>
              <a:off x="4495800" y="1524000"/>
              <a:ext cx="1666875" cy="1752600"/>
            </a:xfrm>
            <a:prstGeom prst="ellipse">
              <a:avLst/>
            </a:prstGeom>
            <a:ln w="0" cap="rnd">
              <a:noFill/>
            </a:ln>
            <a:effectLst>
              <a:outerShdw blurRad="165100" dist="88900" dir="5400000" sx="-80000" sy="-18000" rotWithShape="0">
                <a:srgbClr val="000000">
                  <a:alpha val="65000"/>
                </a:srgbClr>
              </a:outerShdw>
            </a:effectLst>
            <a:scene3d>
              <a:camera prst="orthographicFront"/>
              <a:lightRig rig="contrasting" dir="t">
                <a:rot lat="0" lon="0" rev="3000000"/>
              </a:lightRig>
            </a:scene3d>
            <a:sp3d>
              <a:bevelT w="0" h="0"/>
              <a:contourClr>
                <a:srgbClr val="333333"/>
              </a:contourClr>
            </a:sp3d>
          </p:spPr>
        </p:pic>
        <p:sp>
          <p:nvSpPr>
            <p:cNvPr id="14" name="Rectangle 13"/>
            <p:cNvSpPr/>
            <p:nvPr/>
          </p:nvSpPr>
          <p:spPr>
            <a:xfrm>
              <a:off x="4191000" y="1676400"/>
              <a:ext cx="2209800" cy="2743200"/>
            </a:xfrm>
            <a:prstGeom prst="rect">
              <a:avLst/>
            </a:prstGeom>
            <a:noFill/>
          </p:spPr>
          <p:txBody>
            <a:bodyPr spcFirstLastPara="1" wrap="none">
              <a:prstTxWarp prst="textArchUp">
                <a:avLst/>
              </a:prstTxWarp>
              <a:spAutoFit/>
            </a:bodyPr>
            <a:lstStyle/>
            <a:p>
              <a:pPr algn="ctr">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UI" pitchFamily="34" charset="0"/>
                  <a:cs typeface="Segoe UI" pitchFamily="34" charset="0"/>
                </a:rPr>
                <a:t>LOB Windows </a:t>
              </a: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UI" pitchFamily="34" charset="0"/>
                  <a:cs typeface="Segoe UI" pitchFamily="34" charset="0"/>
                </a:rPr>
                <a:t>开发工程师</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UI" pitchFamily="34" charset="0"/>
                <a:cs typeface="Segoe UI" pitchFamily="34" charset="0"/>
              </a:endParaRPr>
            </a:p>
          </p:txBody>
        </p:sp>
      </p:grpSp>
      <p:grpSp>
        <p:nvGrpSpPr>
          <p:cNvPr id="15" name="Group 37"/>
          <p:cNvGrpSpPr>
            <a:grpSpLocks/>
          </p:cNvGrpSpPr>
          <p:nvPr/>
        </p:nvGrpSpPr>
        <p:grpSpPr bwMode="auto">
          <a:xfrm>
            <a:off x="3543300" y="914400"/>
            <a:ext cx="1828800" cy="1752600"/>
            <a:chOff x="3581400" y="685800"/>
            <a:chExt cx="1828800" cy="1752600"/>
          </a:xfrm>
        </p:grpSpPr>
        <p:pic>
          <p:nvPicPr>
            <p:cNvPr id="16" name="Picture 15" descr="office-dev.png"/>
            <p:cNvPicPr>
              <a:picLocks noChangeAspect="1"/>
            </p:cNvPicPr>
            <p:nvPr/>
          </p:nvPicPr>
          <p:blipFill>
            <a:blip r:embed="rId7" cstate="print"/>
            <a:stretch>
              <a:fillRect/>
            </a:stretch>
          </p:blipFill>
          <p:spPr>
            <a:xfrm>
              <a:off x="3657600" y="685800"/>
              <a:ext cx="1666875" cy="1752600"/>
            </a:xfrm>
            <a:prstGeom prst="ellipse">
              <a:avLst/>
            </a:prstGeom>
            <a:ln w="0" cap="rnd">
              <a:noFill/>
            </a:ln>
            <a:effectLst>
              <a:outerShdw blurRad="165100" dist="88900" dir="5400000" sx="-80000" sy="-18000" rotWithShape="0">
                <a:srgbClr val="000000">
                  <a:alpha val="0"/>
                </a:srgbClr>
              </a:outerShdw>
            </a:effectLst>
            <a:scene3d>
              <a:camera prst="orthographicFront"/>
              <a:lightRig rig="contrasting" dir="t">
                <a:rot lat="0" lon="0" rev="3000000"/>
              </a:lightRig>
            </a:scene3d>
            <a:sp3d>
              <a:bevelT w="0" h="0"/>
              <a:contourClr>
                <a:srgbClr val="333333"/>
              </a:contourClr>
            </a:sp3d>
          </p:spPr>
        </p:pic>
        <p:sp>
          <p:nvSpPr>
            <p:cNvPr id="17" name="Rectangle 16"/>
            <p:cNvSpPr/>
            <p:nvPr/>
          </p:nvSpPr>
          <p:spPr>
            <a:xfrm>
              <a:off x="3581400" y="838200"/>
              <a:ext cx="1828800" cy="1371600"/>
            </a:xfrm>
            <a:prstGeom prst="rect">
              <a:avLst/>
            </a:prstGeom>
            <a:noFill/>
          </p:spPr>
          <p:txBody>
            <a:bodyPr spcFirstLastPara="1" wrap="none">
              <a:prstTxWarp prst="textArchUp">
                <a:avLst/>
              </a:prstTxWarp>
              <a:spAutoFit/>
            </a:bodyPr>
            <a:lstStyle/>
            <a:p>
              <a:pPr algn="ctr">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UI" pitchFamily="34" charset="0"/>
                  <a:cs typeface="Segoe UI" pitchFamily="34" charset="0"/>
                </a:rPr>
                <a:t>Office </a:t>
              </a: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UI" pitchFamily="34" charset="0"/>
                  <a:cs typeface="Segoe UI" pitchFamily="34" charset="0"/>
                </a:rPr>
                <a:t>开发工程师</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UI" pitchFamily="34" charset="0"/>
                <a:cs typeface="Segoe UI" pitchFamily="34" charset="0"/>
              </a:endParaRPr>
            </a:p>
          </p:txBody>
        </p:sp>
      </p:grpSp>
      <p:grpSp>
        <p:nvGrpSpPr>
          <p:cNvPr id="18" name="Group 29"/>
          <p:cNvGrpSpPr>
            <a:grpSpLocks/>
          </p:cNvGrpSpPr>
          <p:nvPr/>
        </p:nvGrpSpPr>
        <p:grpSpPr bwMode="auto">
          <a:xfrm>
            <a:off x="1028700" y="3771900"/>
            <a:ext cx="1828800" cy="1752600"/>
            <a:chOff x="9067800" y="1828800"/>
            <a:chExt cx="1828800" cy="1752600"/>
          </a:xfrm>
        </p:grpSpPr>
        <p:pic>
          <p:nvPicPr>
            <p:cNvPr id="19" name="Picture 18" descr="isv-dev.png"/>
            <p:cNvPicPr>
              <a:picLocks noChangeAspect="1"/>
            </p:cNvPicPr>
            <p:nvPr/>
          </p:nvPicPr>
          <p:blipFill>
            <a:blip r:embed="rId8" cstate="print"/>
            <a:stretch>
              <a:fillRect/>
            </a:stretch>
          </p:blipFill>
          <p:spPr>
            <a:xfrm>
              <a:off x="9144000" y="1828800"/>
              <a:ext cx="1666875" cy="1752600"/>
            </a:xfrm>
            <a:prstGeom prst="ellipse">
              <a:avLst/>
            </a:prstGeom>
            <a:ln w="0" cap="rnd">
              <a:noFill/>
            </a:ln>
            <a:effectLst>
              <a:outerShdw blurRad="165100" dist="88900" dir="5400000" sx="-80000" sy="-18000" rotWithShape="0">
                <a:srgbClr val="000000">
                  <a:alpha val="65000"/>
                </a:srgbClr>
              </a:outerShdw>
            </a:effectLst>
            <a:scene3d>
              <a:camera prst="orthographicFront"/>
              <a:lightRig rig="contrasting" dir="t">
                <a:rot lat="0" lon="0" rev="3000000"/>
              </a:lightRig>
            </a:scene3d>
            <a:sp3d>
              <a:bevelT w="0" h="0"/>
              <a:contourClr>
                <a:srgbClr val="333333"/>
              </a:contourClr>
            </a:sp3d>
          </p:spPr>
        </p:pic>
        <p:sp>
          <p:nvSpPr>
            <p:cNvPr id="20" name="Rectangle 19"/>
            <p:cNvSpPr/>
            <p:nvPr/>
          </p:nvSpPr>
          <p:spPr>
            <a:xfrm>
              <a:off x="9067800" y="1981200"/>
              <a:ext cx="1828800" cy="1371600"/>
            </a:xfrm>
            <a:prstGeom prst="rect">
              <a:avLst/>
            </a:prstGeom>
            <a:noFill/>
          </p:spPr>
          <p:txBody>
            <a:bodyPr spcFirstLastPara="1" wrap="none">
              <a:prstTxWarp prst="textArchUp">
                <a:avLst/>
              </a:prstTxWarp>
              <a:spAutoFit/>
            </a:bodyPr>
            <a:lstStyle/>
            <a:p>
              <a:pPr algn="ctr">
                <a:defRPr/>
              </a:pP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UI" pitchFamily="34" charset="0"/>
                  <a:cs typeface="Segoe UI" pitchFamily="34" charset="0"/>
                </a:rPr>
                <a:t>独立软件供应商</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UI" pitchFamily="34" charset="0"/>
                <a:cs typeface="Segoe UI" pitchFamily="34" charset="0"/>
              </a:endParaRPr>
            </a:p>
          </p:txBody>
        </p:sp>
      </p:grpSp>
      <p:grpSp>
        <p:nvGrpSpPr>
          <p:cNvPr id="21" name="Group 31"/>
          <p:cNvGrpSpPr>
            <a:grpSpLocks/>
          </p:cNvGrpSpPr>
          <p:nvPr/>
        </p:nvGrpSpPr>
        <p:grpSpPr bwMode="auto">
          <a:xfrm>
            <a:off x="6096000" y="3733800"/>
            <a:ext cx="1828800" cy="1828800"/>
            <a:chOff x="7620000" y="4038600"/>
            <a:chExt cx="1828800" cy="1828800"/>
          </a:xfrm>
        </p:grpSpPr>
        <p:sp>
          <p:nvSpPr>
            <p:cNvPr id="22" name="Rectangle 21"/>
            <p:cNvSpPr/>
            <p:nvPr/>
          </p:nvSpPr>
          <p:spPr>
            <a:xfrm>
              <a:off x="7620000" y="4191000"/>
              <a:ext cx="1828800" cy="1676400"/>
            </a:xfrm>
            <a:prstGeom prst="rect">
              <a:avLst/>
            </a:prstGeom>
            <a:noFill/>
          </p:spPr>
          <p:txBody>
            <a:bodyPr spcFirstLastPara="1" wrap="none">
              <a:prstTxWarp prst="textArchUp">
                <a:avLst/>
              </a:prstTxWarp>
              <a:spAutoFit/>
            </a:bodyPr>
            <a:lstStyle/>
            <a:p>
              <a:pPr algn="ctr">
                <a:defRPr/>
              </a:pP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UI" pitchFamily="34" charset="0"/>
                  <a:cs typeface="Segoe UI" pitchFamily="34" charset="0"/>
                </a:rPr>
                <a:t>开发团队</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UI" pitchFamily="34" charset="0"/>
                <a:cs typeface="Segoe UI" pitchFamily="34" charset="0"/>
              </a:endParaRPr>
            </a:p>
          </p:txBody>
        </p:sp>
        <p:pic>
          <p:nvPicPr>
            <p:cNvPr id="23" name="Picture 22" descr="teams.png"/>
            <p:cNvPicPr>
              <a:picLocks noChangeAspect="1"/>
            </p:cNvPicPr>
            <p:nvPr/>
          </p:nvPicPr>
          <p:blipFill>
            <a:blip r:embed="rId9" cstate="print"/>
            <a:stretch>
              <a:fillRect/>
            </a:stretch>
          </p:blipFill>
          <p:spPr>
            <a:xfrm>
              <a:off x="7696200" y="4038600"/>
              <a:ext cx="1666875" cy="1752600"/>
            </a:xfrm>
            <a:prstGeom prst="ellipse">
              <a:avLst/>
            </a:prstGeom>
            <a:ln w="0" cap="rnd">
              <a:noFill/>
            </a:ln>
            <a:effectLst>
              <a:outerShdw blurRad="165100" dist="88900" dir="5400000" sx="-80000" sy="-18000" rotWithShape="0">
                <a:srgbClr val="000000">
                  <a:alpha val="65000"/>
                </a:srgbClr>
              </a:outerShdw>
            </a:effectLst>
            <a:scene3d>
              <a:camera prst="orthographicFront"/>
              <a:lightRig rig="contrasting" dir="t">
                <a:rot lat="0" lon="0" rev="3000000"/>
              </a:lightRig>
            </a:scene3d>
            <a:sp3d>
              <a:bevelT w="0" h="0"/>
              <a:contourClr>
                <a:srgbClr val="333333"/>
              </a:contourClr>
            </a:sp3d>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900" decel="100000" fill="hold"/>
                                        <p:tgtEl>
                                          <p:spTgt spid="2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900" decel="100000" fill="hold"/>
                                        <p:tgtEl>
                                          <p:spTgt spid="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37"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900" decel="100000" fill="hold"/>
                                        <p:tgtEl>
                                          <p:spTgt spid="1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l"/>
            <a:r>
              <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当今客户需求日趋多元化</a:t>
            </a:r>
            <a:endPar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 Placeholder 2"/>
          <p:cNvSpPr>
            <a:spLocks noGrp="1"/>
          </p:cNvSpPr>
          <p:nvPr>
            <p:ph type="body" idx="1"/>
          </p:nvPr>
        </p:nvSpPr>
        <p:spPr/>
        <p:txBody>
          <a:bodyPr/>
          <a:lstStyle/>
          <a:p>
            <a:endParaRPr lang="en-US"/>
          </a:p>
        </p:txBody>
      </p:sp>
      <p:sp>
        <p:nvSpPr>
          <p:cNvPr id="4" name="Oval 3"/>
          <p:cNvSpPr/>
          <p:nvPr/>
        </p:nvSpPr>
        <p:spPr bwMode="auto">
          <a:xfrm>
            <a:off x="174171" y="1714488"/>
            <a:ext cx="8610600" cy="5127171"/>
          </a:xfrm>
          <a:prstGeom prst="ellipse">
            <a:avLst/>
          </a:prstGeom>
          <a:gradFill flip="none" rotWithShape="1">
            <a:gsLst>
              <a:gs pos="70000">
                <a:schemeClr val="tx1">
                  <a:alpha val="0"/>
                </a:schemeClr>
              </a:gs>
              <a:gs pos="70000">
                <a:schemeClr val="tx1">
                  <a:alpha val="1000"/>
                </a:schemeClr>
              </a:gs>
              <a:gs pos="100000">
                <a:schemeClr val="tx1">
                  <a:alpha val="39000"/>
                </a:schemeClr>
              </a:gs>
            </a:gsLst>
            <a:lin ang="16200000" scaled="1"/>
            <a:tileRect/>
          </a:gradFill>
          <a:ln w="19050" cap="flat" cmpd="sng" algn="ctr">
            <a:gradFill>
              <a:gsLst>
                <a:gs pos="0">
                  <a:srgbClr val="FFFFFF">
                    <a:alpha val="70000"/>
                  </a:srgbClr>
                </a:gs>
                <a:gs pos="50000">
                  <a:srgbClr val="FFFFFF">
                    <a:alpha val="0"/>
                  </a:srgbClr>
                </a:gs>
                <a:gs pos="100000">
                  <a:schemeClr val="accent1">
                    <a:shade val="100000"/>
                    <a:satMod val="115000"/>
                    <a:alpha val="0"/>
                  </a:schemeClr>
                </a:gs>
              </a:gsLst>
              <a:lin ang="5400000" scaled="0"/>
            </a:gradFill>
            <a:prstDash val="solid"/>
            <a:round/>
            <a:headEnd type="none" w="med" len="med"/>
            <a:tailEnd type="none" w="med" len="med"/>
          </a:ln>
          <a:effectLst>
            <a:innerShdw blurRad="762000" dist="1549400">
              <a:prstClr val="black">
                <a:alpha val="71000"/>
              </a:prstClr>
            </a:innerShdw>
          </a:effectLst>
          <a:scene3d>
            <a:camera prst="orthographicFront"/>
            <a:lightRig rig="contrasting" dir="t"/>
          </a:scene3d>
          <a:sp3d extrusionH="114300">
            <a:bevelT w="120650" h="107950" prst="artDeco"/>
            <a:bevelB w="25400" h="25400"/>
            <a:extrusionClr>
              <a:srgbClr val="EBF8FF"/>
            </a:extrusionClr>
          </a:sp3d>
        </p:spPr>
        <p:txBody>
          <a:bodyPr anchor="ctr"/>
          <a:lstStyle/>
          <a:p>
            <a:pPr algn="r" defTabSz="1096963" eaLnBrk="0" hangingPunct="0"/>
            <a:endParaRPr lang="en-US">
              <a:solidFill>
                <a:schemeClr val="tx1"/>
              </a:solidFill>
              <a:latin typeface="Segoe UI" pitchFamily="34" charset="0"/>
              <a:cs typeface="Segoe UI" pitchFamily="34" charset="0"/>
            </a:endParaRPr>
          </a:p>
        </p:txBody>
      </p:sp>
      <p:sp>
        <p:nvSpPr>
          <p:cNvPr id="5" name="Freeform 9"/>
          <p:cNvSpPr>
            <a:spLocks/>
          </p:cNvSpPr>
          <p:nvPr/>
        </p:nvSpPr>
        <p:spPr bwMode="auto">
          <a:xfrm>
            <a:off x="4554538" y="2622538"/>
            <a:ext cx="3987800" cy="1609725"/>
          </a:xfrm>
          <a:custGeom>
            <a:avLst/>
            <a:gdLst/>
            <a:ahLst/>
            <a:cxnLst>
              <a:cxn ang="0">
                <a:pos x="1408" y="0"/>
              </a:cxn>
              <a:cxn ang="0">
                <a:pos x="1990" y="801"/>
              </a:cxn>
              <a:cxn ang="0">
                <a:pos x="0" y="801"/>
              </a:cxn>
              <a:cxn ang="0">
                <a:pos x="1408" y="0"/>
              </a:cxn>
            </a:cxnLst>
            <a:rect l="0" t="0" r="r" b="b"/>
            <a:pathLst>
              <a:path w="1990" h="801">
                <a:moveTo>
                  <a:pt x="1408" y="0"/>
                </a:moveTo>
                <a:cubicBezTo>
                  <a:pt x="1767" y="205"/>
                  <a:pt x="1990" y="488"/>
                  <a:pt x="1990" y="801"/>
                </a:cubicBezTo>
                <a:cubicBezTo>
                  <a:pt x="0" y="801"/>
                  <a:pt x="0" y="801"/>
                  <a:pt x="0" y="801"/>
                </a:cubicBezTo>
                <a:cubicBezTo>
                  <a:pt x="1408" y="0"/>
                  <a:pt x="1408" y="0"/>
                  <a:pt x="1408" y="0"/>
                </a:cubicBezTo>
                <a:close/>
              </a:path>
            </a:pathLst>
          </a:custGeom>
          <a:gradFill flip="none" rotWithShape="1">
            <a:gsLst>
              <a:gs pos="0">
                <a:srgbClr val="3987C7"/>
              </a:gs>
              <a:gs pos="50000">
                <a:srgbClr val="00B0F0">
                  <a:tint val="44500"/>
                  <a:satMod val="160000"/>
                </a:srgbClr>
              </a:gs>
              <a:gs pos="100000">
                <a:srgbClr val="00B0F0">
                  <a:tint val="23500"/>
                  <a:satMod val="160000"/>
                </a:srgbClr>
              </a:gs>
            </a:gsLst>
            <a:lin ang="8100000" scaled="1"/>
            <a:tileRect/>
          </a:gradFill>
          <a:ln w="3175">
            <a:solidFill>
              <a:srgbClr val="00B0F0"/>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pPr defTabSz="1096963"/>
            <a:endParaRPr lang="en-US">
              <a:solidFill>
                <a:srgbClr val="FFFFFF"/>
              </a:solidFill>
              <a:latin typeface="Segoe UI" pitchFamily="34" charset="0"/>
              <a:cs typeface="Segoe UI" pitchFamily="34" charset="0"/>
            </a:endParaRPr>
          </a:p>
        </p:txBody>
      </p:sp>
      <p:sp>
        <p:nvSpPr>
          <p:cNvPr id="6" name="Freeform 6"/>
          <p:cNvSpPr>
            <a:spLocks/>
          </p:cNvSpPr>
          <p:nvPr/>
        </p:nvSpPr>
        <p:spPr bwMode="auto">
          <a:xfrm>
            <a:off x="381000" y="2614601"/>
            <a:ext cx="3986213" cy="1611312"/>
          </a:xfrm>
          <a:custGeom>
            <a:avLst/>
            <a:gdLst/>
            <a:ahLst/>
            <a:cxnLst>
              <a:cxn ang="0">
                <a:pos x="0" y="802"/>
              </a:cxn>
              <a:cxn ang="0">
                <a:pos x="584" y="0"/>
              </a:cxn>
              <a:cxn ang="0">
                <a:pos x="585" y="0"/>
              </a:cxn>
              <a:cxn ang="0">
                <a:pos x="1989" y="802"/>
              </a:cxn>
              <a:cxn ang="0">
                <a:pos x="0" y="802"/>
              </a:cxn>
            </a:cxnLst>
            <a:rect l="0" t="0" r="r" b="b"/>
            <a:pathLst>
              <a:path w="1989" h="802">
                <a:moveTo>
                  <a:pt x="0" y="802"/>
                </a:moveTo>
                <a:cubicBezTo>
                  <a:pt x="0" y="489"/>
                  <a:pt x="223" y="205"/>
                  <a:pt x="584" y="0"/>
                </a:cubicBezTo>
                <a:cubicBezTo>
                  <a:pt x="585" y="0"/>
                  <a:pt x="585" y="0"/>
                  <a:pt x="585" y="0"/>
                </a:cubicBezTo>
                <a:cubicBezTo>
                  <a:pt x="1989" y="802"/>
                  <a:pt x="1989" y="802"/>
                  <a:pt x="1989" y="802"/>
                </a:cubicBezTo>
                <a:lnTo>
                  <a:pt x="0" y="802"/>
                </a:lnTo>
                <a:close/>
              </a:path>
            </a:pathLst>
          </a:custGeom>
          <a:gradFill flip="none" rotWithShape="1">
            <a:gsLst>
              <a:gs pos="0">
                <a:srgbClr val="EEB000"/>
              </a:gs>
              <a:gs pos="50000">
                <a:srgbClr val="FFC000">
                  <a:tint val="44500"/>
                  <a:satMod val="160000"/>
                </a:srgbClr>
              </a:gs>
              <a:gs pos="100000">
                <a:srgbClr val="FFC000">
                  <a:tint val="23500"/>
                  <a:satMod val="160000"/>
                </a:srgbClr>
              </a:gs>
            </a:gsLst>
            <a:lin ang="0" scaled="1"/>
            <a:tileRect/>
          </a:gradFill>
          <a:ln w="3175">
            <a:solidFill>
              <a:srgbClr val="FFC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anchor="ctr"/>
          <a:lstStyle/>
          <a:p>
            <a:pPr defTabSz="1096963"/>
            <a:endParaRPr lang="en-US">
              <a:solidFill>
                <a:srgbClr val="FFFFFF"/>
              </a:solidFill>
              <a:latin typeface="Segoe UI" pitchFamily="34" charset="0"/>
              <a:cs typeface="Segoe UI" pitchFamily="34" charset="0"/>
            </a:endParaRPr>
          </a:p>
        </p:txBody>
      </p:sp>
      <p:sp>
        <p:nvSpPr>
          <p:cNvPr id="7" name="Freeform 7"/>
          <p:cNvSpPr>
            <a:spLocks/>
          </p:cNvSpPr>
          <p:nvPr/>
        </p:nvSpPr>
        <p:spPr bwMode="auto">
          <a:xfrm>
            <a:off x="1608138" y="1920863"/>
            <a:ext cx="2816225" cy="2274888"/>
          </a:xfrm>
          <a:custGeom>
            <a:avLst/>
            <a:gdLst/>
            <a:ahLst/>
            <a:cxnLst>
              <a:cxn ang="0">
                <a:pos x="1406" y="0"/>
              </a:cxn>
              <a:cxn ang="0">
                <a:pos x="1406" y="1133"/>
              </a:cxn>
              <a:cxn ang="0">
                <a:pos x="0" y="331"/>
              </a:cxn>
              <a:cxn ang="0">
                <a:pos x="0" y="331"/>
              </a:cxn>
              <a:cxn ang="0">
                <a:pos x="1406" y="0"/>
              </a:cxn>
            </a:cxnLst>
            <a:rect l="0" t="0" r="r" b="b"/>
            <a:pathLst>
              <a:path w="1406" h="1133">
                <a:moveTo>
                  <a:pt x="1406" y="0"/>
                </a:moveTo>
                <a:cubicBezTo>
                  <a:pt x="1406" y="1133"/>
                  <a:pt x="1406" y="1133"/>
                  <a:pt x="1406" y="1133"/>
                </a:cubicBezTo>
                <a:cubicBezTo>
                  <a:pt x="0" y="331"/>
                  <a:pt x="0" y="331"/>
                  <a:pt x="0" y="331"/>
                </a:cubicBezTo>
                <a:cubicBezTo>
                  <a:pt x="0" y="331"/>
                  <a:pt x="0" y="331"/>
                  <a:pt x="0" y="331"/>
                </a:cubicBezTo>
                <a:cubicBezTo>
                  <a:pt x="360" y="126"/>
                  <a:pt x="857" y="0"/>
                  <a:pt x="1406" y="0"/>
                </a:cubicBezTo>
                <a:close/>
              </a:path>
            </a:pathLst>
          </a:custGeom>
          <a:gradFill flip="none" rotWithShape="1">
            <a:gsLst>
              <a:gs pos="0">
                <a:srgbClr val="469460"/>
              </a:gs>
              <a:gs pos="50000">
                <a:srgbClr val="00B050">
                  <a:tint val="44500"/>
                  <a:satMod val="160000"/>
                </a:srgbClr>
              </a:gs>
              <a:gs pos="100000">
                <a:srgbClr val="00B050">
                  <a:tint val="23500"/>
                  <a:satMod val="160000"/>
                </a:srgbClr>
              </a:gs>
            </a:gsLst>
            <a:lin ang="5400000" scaled="1"/>
            <a:tileRect/>
          </a:gradFill>
          <a:ln w="3175">
            <a:solidFill>
              <a:srgbClr val="00B05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anchor="ctr"/>
          <a:lstStyle/>
          <a:p>
            <a:pPr defTabSz="1096963"/>
            <a:endParaRPr lang="en-US">
              <a:solidFill>
                <a:srgbClr val="FFFFFF"/>
              </a:solidFill>
              <a:latin typeface="Segoe UI" pitchFamily="34" charset="0"/>
              <a:cs typeface="Segoe UI" pitchFamily="34" charset="0"/>
            </a:endParaRPr>
          </a:p>
        </p:txBody>
      </p:sp>
      <p:sp>
        <p:nvSpPr>
          <p:cNvPr id="8" name="Freeform 12"/>
          <p:cNvSpPr>
            <a:spLocks/>
          </p:cNvSpPr>
          <p:nvPr/>
        </p:nvSpPr>
        <p:spPr bwMode="auto">
          <a:xfrm>
            <a:off x="392113" y="4287826"/>
            <a:ext cx="3978275" cy="1608137"/>
          </a:xfrm>
          <a:custGeom>
            <a:avLst/>
            <a:gdLst/>
            <a:ahLst/>
            <a:cxnLst>
              <a:cxn ang="0">
                <a:pos x="583" y="801"/>
              </a:cxn>
              <a:cxn ang="0">
                <a:pos x="0" y="0"/>
              </a:cxn>
              <a:cxn ang="0">
                <a:pos x="0" y="0"/>
              </a:cxn>
              <a:cxn ang="0">
                <a:pos x="1985" y="0"/>
              </a:cxn>
              <a:cxn ang="0">
                <a:pos x="577" y="800"/>
              </a:cxn>
            </a:cxnLst>
            <a:rect l="0" t="0" r="r" b="b"/>
            <a:pathLst>
              <a:path w="1985" h="801">
                <a:moveTo>
                  <a:pt x="583" y="801"/>
                </a:moveTo>
                <a:cubicBezTo>
                  <a:pt x="223" y="596"/>
                  <a:pt x="0" y="313"/>
                  <a:pt x="0" y="0"/>
                </a:cubicBezTo>
                <a:cubicBezTo>
                  <a:pt x="0" y="0"/>
                  <a:pt x="0" y="0"/>
                  <a:pt x="0" y="0"/>
                </a:cubicBezTo>
                <a:cubicBezTo>
                  <a:pt x="1985" y="0"/>
                  <a:pt x="1985" y="0"/>
                  <a:pt x="1985" y="0"/>
                </a:cubicBezTo>
                <a:cubicBezTo>
                  <a:pt x="577" y="800"/>
                  <a:pt x="577" y="800"/>
                  <a:pt x="577" y="800"/>
                </a:cubicBezTo>
              </a:path>
            </a:pathLst>
          </a:custGeom>
          <a:gradFill flip="none" rotWithShape="1">
            <a:gsLst>
              <a:gs pos="0">
                <a:srgbClr val="685D85"/>
              </a:gs>
              <a:gs pos="50000">
                <a:srgbClr val="7030A0">
                  <a:tint val="44500"/>
                  <a:satMod val="160000"/>
                </a:srgbClr>
              </a:gs>
              <a:gs pos="100000">
                <a:srgbClr val="7030A0">
                  <a:tint val="23500"/>
                  <a:satMod val="160000"/>
                </a:srgbClr>
              </a:gs>
            </a:gsLst>
            <a:lin ang="18900000" scaled="1"/>
            <a:tileRect/>
          </a:gradFill>
          <a:ln w="3175">
            <a:solidFill>
              <a:srgbClr val="7030A0"/>
            </a:solidFill>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anchor="ctr"/>
          <a:lstStyle/>
          <a:p>
            <a:pPr defTabSz="1096963"/>
            <a:endParaRPr lang="en-US">
              <a:latin typeface="Segoe UI" pitchFamily="34" charset="0"/>
              <a:cs typeface="Segoe UI" pitchFamily="34" charset="0"/>
            </a:endParaRPr>
          </a:p>
        </p:txBody>
      </p:sp>
      <p:sp>
        <p:nvSpPr>
          <p:cNvPr id="9" name="Content Placeholder 2"/>
          <p:cNvSpPr txBox="1">
            <a:spLocks/>
          </p:cNvSpPr>
          <p:nvPr/>
        </p:nvSpPr>
        <p:spPr bwMode="auto">
          <a:xfrm>
            <a:off x="914400" y="4714884"/>
            <a:ext cx="1514460" cy="432164"/>
          </a:xfrm>
          <a:prstGeom prst="rect">
            <a:avLst/>
          </a:prstGeom>
          <a:noFill/>
        </p:spPr>
        <p:txBody>
          <a:bodyPr lIns="0" tIns="0" rIns="0" bIns="0" anchor="ctr"/>
          <a:lstStyle>
            <a:lvl1pPr>
              <a:defRPr sz="4000"/>
            </a:lvl1pPr>
            <a:lvl2pPr>
              <a:defRPr sz="3600"/>
            </a:lvl2pPr>
            <a:lvl3pPr>
              <a:defRPr sz="3200"/>
            </a:lvl3pPr>
            <a:lvl4pPr>
              <a:defRPr sz="2800"/>
            </a:lvl4pPr>
            <a:lvl5pPr>
              <a:defRPr sz="2800"/>
            </a:lvl5pPr>
          </a:lstStyle>
          <a:p>
            <a:pPr algn="ctr">
              <a:lnSpc>
                <a:spcPct val="80000"/>
              </a:lnSpc>
              <a:buClr>
                <a:schemeClr val="tx2"/>
              </a:buClr>
              <a:buSzPct val="120000"/>
              <a:defRPr/>
            </a:pPr>
            <a:r>
              <a:rPr lang="zh-CN" altLang="en-US"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UI" pitchFamily="34" charset="0"/>
                <a:cs typeface="Segoe UI" pitchFamily="34" charset="0"/>
              </a:rPr>
              <a:t>跨部门及跨企业的开发模式</a:t>
            </a:r>
            <a:endParaRPr lang="en-US"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UI" pitchFamily="34" charset="0"/>
              <a:cs typeface="Segoe UI" pitchFamily="34" charset="0"/>
            </a:endParaRPr>
          </a:p>
        </p:txBody>
      </p:sp>
      <p:sp>
        <p:nvSpPr>
          <p:cNvPr id="10" name="Freeform 8"/>
          <p:cNvSpPr>
            <a:spLocks/>
          </p:cNvSpPr>
          <p:nvPr/>
        </p:nvSpPr>
        <p:spPr bwMode="auto">
          <a:xfrm>
            <a:off x="4497388" y="1920863"/>
            <a:ext cx="2820987" cy="2274888"/>
          </a:xfrm>
          <a:custGeom>
            <a:avLst/>
            <a:gdLst/>
            <a:ahLst/>
            <a:cxnLst>
              <a:cxn ang="0">
                <a:pos x="1407" y="332"/>
              </a:cxn>
              <a:cxn ang="0">
                <a:pos x="0" y="1133"/>
              </a:cxn>
              <a:cxn ang="0">
                <a:pos x="0" y="0"/>
              </a:cxn>
              <a:cxn ang="0">
                <a:pos x="0" y="0"/>
              </a:cxn>
              <a:cxn ang="0">
                <a:pos x="1407" y="332"/>
              </a:cxn>
            </a:cxnLst>
            <a:rect l="0" t="0" r="r" b="b"/>
            <a:pathLst>
              <a:path w="1407" h="1133">
                <a:moveTo>
                  <a:pt x="1407" y="332"/>
                </a:moveTo>
                <a:cubicBezTo>
                  <a:pt x="0" y="1133"/>
                  <a:pt x="0" y="1133"/>
                  <a:pt x="0" y="1133"/>
                </a:cubicBezTo>
                <a:cubicBezTo>
                  <a:pt x="0" y="0"/>
                  <a:pt x="0" y="0"/>
                  <a:pt x="0" y="0"/>
                </a:cubicBezTo>
                <a:cubicBezTo>
                  <a:pt x="0" y="0"/>
                  <a:pt x="0" y="0"/>
                  <a:pt x="0" y="0"/>
                </a:cubicBezTo>
                <a:cubicBezTo>
                  <a:pt x="550" y="0"/>
                  <a:pt x="1047" y="127"/>
                  <a:pt x="1407" y="332"/>
                </a:cubicBezTo>
                <a:close/>
              </a:path>
            </a:pathLst>
          </a:custGeom>
          <a:gradFill flip="none" rotWithShape="1">
            <a:gsLst>
              <a:gs pos="0">
                <a:srgbClr val="D86F34"/>
              </a:gs>
              <a:gs pos="50000">
                <a:srgbClr val="D08B30">
                  <a:tint val="44500"/>
                  <a:satMod val="160000"/>
                </a:srgbClr>
              </a:gs>
              <a:gs pos="100000">
                <a:srgbClr val="D08B30">
                  <a:tint val="23500"/>
                  <a:satMod val="160000"/>
                </a:srgbClr>
              </a:gs>
            </a:gsLst>
            <a:lin ang="5400000" scaled="1"/>
            <a:tileRect/>
          </a:gradFill>
          <a:ln w="3175">
            <a:solidFill>
              <a:srgbClr val="D08B30"/>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pPr defTabSz="1096963"/>
            <a:endParaRPr lang="en-US">
              <a:solidFill>
                <a:srgbClr val="FFFFFF"/>
              </a:solidFill>
              <a:latin typeface="Segoe UI" pitchFamily="34" charset="0"/>
              <a:cs typeface="Segoe UI" pitchFamily="34" charset="0"/>
            </a:endParaRPr>
          </a:p>
        </p:txBody>
      </p:sp>
      <p:sp>
        <p:nvSpPr>
          <p:cNvPr id="11" name="Freeform 10"/>
          <p:cNvSpPr>
            <a:spLocks/>
          </p:cNvSpPr>
          <p:nvPr/>
        </p:nvSpPr>
        <p:spPr bwMode="auto">
          <a:xfrm>
            <a:off x="4560888" y="4283063"/>
            <a:ext cx="3973512" cy="1604963"/>
          </a:xfrm>
          <a:custGeom>
            <a:avLst/>
            <a:gdLst/>
            <a:ahLst/>
            <a:cxnLst>
              <a:cxn ang="0">
                <a:pos x="1410" y="799"/>
              </a:cxn>
              <a:cxn ang="0">
                <a:pos x="0" y="0"/>
              </a:cxn>
              <a:cxn ang="0">
                <a:pos x="1983" y="0"/>
              </a:cxn>
              <a:cxn ang="0">
                <a:pos x="1404" y="799"/>
              </a:cxn>
            </a:cxnLst>
            <a:rect l="0" t="0" r="r" b="b"/>
            <a:pathLst>
              <a:path w="1983" h="799">
                <a:moveTo>
                  <a:pt x="1410" y="799"/>
                </a:moveTo>
                <a:cubicBezTo>
                  <a:pt x="0" y="0"/>
                  <a:pt x="0" y="0"/>
                  <a:pt x="0" y="0"/>
                </a:cubicBezTo>
                <a:cubicBezTo>
                  <a:pt x="1983" y="0"/>
                  <a:pt x="1983" y="0"/>
                  <a:pt x="1983" y="0"/>
                </a:cubicBezTo>
                <a:cubicBezTo>
                  <a:pt x="1983" y="312"/>
                  <a:pt x="1762" y="594"/>
                  <a:pt x="1404" y="799"/>
                </a:cubicBezTo>
              </a:path>
            </a:pathLst>
          </a:custGeom>
          <a:gradFill flip="none" rotWithShape="1">
            <a:gsLst>
              <a:gs pos="0">
                <a:srgbClr val="ADD600"/>
              </a:gs>
              <a:gs pos="50000">
                <a:srgbClr val="CCFF33">
                  <a:tint val="44500"/>
                  <a:satMod val="160000"/>
                </a:srgbClr>
              </a:gs>
              <a:gs pos="100000">
                <a:srgbClr val="CCFF33">
                  <a:tint val="23500"/>
                  <a:satMod val="160000"/>
                </a:srgbClr>
              </a:gs>
            </a:gsLst>
            <a:lin ang="10800000" scaled="1"/>
            <a:tileRect/>
          </a:gradFill>
          <a:ln w="3175">
            <a:solidFill>
              <a:srgbClr val="CCFF33"/>
            </a:solidFill>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anchor="ctr"/>
          <a:lstStyle/>
          <a:p>
            <a:pPr defTabSz="1096963"/>
            <a:endParaRPr lang="en-US">
              <a:latin typeface="Segoe UI" pitchFamily="34" charset="0"/>
              <a:cs typeface="Segoe UI" pitchFamily="34" charset="0"/>
            </a:endParaRPr>
          </a:p>
        </p:txBody>
      </p:sp>
      <p:grpSp>
        <p:nvGrpSpPr>
          <p:cNvPr id="12" name="Group 21"/>
          <p:cNvGrpSpPr>
            <a:grpSpLocks/>
          </p:cNvGrpSpPr>
          <p:nvPr/>
        </p:nvGrpSpPr>
        <p:grpSpPr bwMode="auto">
          <a:xfrm>
            <a:off x="3048000" y="3314688"/>
            <a:ext cx="3046413" cy="1798638"/>
            <a:chOff x="2968787" y="3474183"/>
            <a:chExt cx="3046378" cy="1798809"/>
          </a:xfrm>
        </p:grpSpPr>
        <p:sp>
          <p:nvSpPr>
            <p:cNvPr id="13" name="Oval 12"/>
            <p:cNvSpPr/>
            <p:nvPr/>
          </p:nvSpPr>
          <p:spPr bwMode="auto">
            <a:xfrm>
              <a:off x="2968787" y="3474183"/>
              <a:ext cx="3046378" cy="1798809"/>
            </a:xfrm>
            <a:prstGeom prst="ellipse">
              <a:avLst/>
            </a:prstGeom>
            <a:solidFill>
              <a:srgbClr val="FFFFFF">
                <a:alpha val="16863"/>
              </a:srgbClr>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endParaRPr lang="en-US" sz="2300">
                <a:latin typeface="Segoe UI" pitchFamily="34" charset="0"/>
                <a:cs typeface="Segoe UI" pitchFamily="34" charset="0"/>
              </a:endParaRPr>
            </a:p>
          </p:txBody>
        </p:sp>
        <p:sp>
          <p:nvSpPr>
            <p:cNvPr id="14" name="Oval 13"/>
            <p:cNvSpPr/>
            <p:nvPr/>
          </p:nvSpPr>
          <p:spPr bwMode="auto">
            <a:xfrm>
              <a:off x="3085623" y="3600514"/>
              <a:ext cx="2812704" cy="1546146"/>
            </a:xfrm>
            <a:prstGeom prst="ellipse">
              <a:avLst/>
            </a:prstGeom>
            <a:gradFill flip="none" rotWithShape="1">
              <a:gsLst>
                <a:gs pos="0">
                  <a:srgbClr val="FFAA01"/>
                </a:gs>
                <a:gs pos="36000">
                  <a:srgbClr val="FFCF01"/>
                </a:gs>
                <a:gs pos="86000">
                  <a:schemeClr val="tx1"/>
                </a:gs>
              </a:gsLst>
              <a:lin ang="17400000" scaled="0"/>
              <a:tileRect/>
            </a:gradFill>
            <a:ln w="66675" cap="flat" cmpd="sng" algn="ctr">
              <a:solidFill>
                <a:srgbClr val="FFF5CD"/>
              </a:solidFill>
              <a:prstDash val="solid"/>
              <a:round/>
              <a:headEnd type="none" w="med" len="med"/>
              <a:tailEnd type="none" w="med" len="med"/>
            </a:ln>
            <a:effectLst>
              <a:glow rad="228600">
                <a:srgbClr val="333333">
                  <a:alpha val="40000"/>
                </a:srgbClr>
              </a:glow>
              <a:innerShdw blurRad="381000">
                <a:srgbClr val="FFED9F"/>
              </a:innerShdw>
            </a:effectLst>
          </p:spPr>
          <p:txBody>
            <a:bodyPr anchor="ctr"/>
            <a:lstStyle/>
            <a:p>
              <a:pPr defTabSz="1096963">
                <a:lnSpc>
                  <a:spcPct val="85000"/>
                </a:lnSpc>
              </a:pPr>
              <a:endParaRPr lang="en-US">
                <a:solidFill>
                  <a:schemeClr val="tx1"/>
                </a:solidFill>
                <a:latin typeface="Segoe UI" pitchFamily="34" charset="0"/>
                <a:cs typeface="Segoe UI" pitchFamily="34" charset="0"/>
              </a:endParaRPr>
            </a:p>
          </p:txBody>
        </p:sp>
        <p:sp>
          <p:nvSpPr>
            <p:cNvPr id="15" name="Content Placeholder 2"/>
            <p:cNvSpPr txBox="1">
              <a:spLocks/>
            </p:cNvSpPr>
            <p:nvPr/>
          </p:nvSpPr>
          <p:spPr bwMode="auto">
            <a:xfrm>
              <a:off x="3352958" y="4190214"/>
              <a:ext cx="2370111" cy="431841"/>
            </a:xfrm>
            <a:prstGeom prst="rect">
              <a:avLst/>
            </a:prstGeom>
            <a:noFill/>
            <a:ln w="9525">
              <a:noFill/>
              <a:miter lim="800000"/>
              <a:headEnd/>
              <a:tailEnd/>
            </a:ln>
          </p:spPr>
          <p:txBody>
            <a:bodyPr lIns="0" tIns="0" rIns="0" bIns="0" anchor="ctr"/>
            <a:lstStyle>
              <a:lvl1pPr>
                <a:defRPr sz="4000"/>
              </a:lvl1pPr>
              <a:lvl2pPr>
                <a:defRPr sz="3600"/>
              </a:lvl2pPr>
              <a:lvl3pPr>
                <a:defRPr sz="3200"/>
              </a:lvl3pPr>
              <a:lvl4pPr>
                <a:defRPr sz="2800"/>
              </a:lvl4pPr>
              <a:lvl5pPr>
                <a:defRPr sz="2800"/>
              </a:lvl5pPr>
            </a:lstStyle>
            <a:p>
              <a:pPr algn="ctr" defTabSz="912740">
                <a:lnSpc>
                  <a:spcPct val="85000"/>
                </a:lnSpc>
                <a:buClr>
                  <a:schemeClr val="tx2"/>
                </a:buClr>
                <a:defRPr/>
              </a:pPr>
              <a:r>
                <a:rPr lang="zh-CN" altLang="en-US" sz="2800" dirty="0" smtClean="0">
                  <a:solidFill>
                    <a:srgbClr val="000000"/>
                  </a:solidFill>
                  <a:effectLst>
                    <a:glow rad="139700">
                      <a:srgbClr val="FFFFFF">
                        <a:alpha val="40000"/>
                      </a:srgbClr>
                    </a:glow>
                    <a:outerShdw blurRad="228600" algn="ctr" rotWithShape="0">
                      <a:srgbClr val="FFFFFF"/>
                    </a:outerShdw>
                  </a:effectLst>
                  <a:latin typeface="Segoe UI" pitchFamily="34" charset="0"/>
                  <a:cs typeface="Segoe UI" pitchFamily="34" charset="0"/>
                </a:rPr>
                <a:t>客户带来</a:t>
              </a:r>
              <a:endParaRPr lang="en-US" altLang="zh-CN" sz="2800" dirty="0" smtClean="0">
                <a:solidFill>
                  <a:srgbClr val="000000"/>
                </a:solidFill>
                <a:effectLst>
                  <a:glow rad="139700">
                    <a:srgbClr val="FFFFFF">
                      <a:alpha val="40000"/>
                    </a:srgbClr>
                  </a:glow>
                  <a:outerShdw blurRad="228600" algn="ctr" rotWithShape="0">
                    <a:srgbClr val="FFFFFF"/>
                  </a:outerShdw>
                </a:effectLst>
                <a:latin typeface="Segoe UI" pitchFamily="34" charset="0"/>
                <a:cs typeface="Segoe UI" pitchFamily="34" charset="0"/>
              </a:endParaRPr>
            </a:p>
            <a:p>
              <a:pPr algn="ctr" defTabSz="912740">
                <a:lnSpc>
                  <a:spcPct val="85000"/>
                </a:lnSpc>
                <a:buClr>
                  <a:schemeClr val="tx2"/>
                </a:buClr>
                <a:defRPr/>
              </a:pPr>
              <a:r>
                <a:rPr lang="zh-CN" altLang="en-US" sz="2800" dirty="0" smtClean="0">
                  <a:solidFill>
                    <a:srgbClr val="000000"/>
                  </a:solidFill>
                  <a:effectLst>
                    <a:glow rad="139700">
                      <a:srgbClr val="FFFFFF">
                        <a:alpha val="40000"/>
                      </a:srgbClr>
                    </a:glow>
                    <a:outerShdw blurRad="228600" algn="ctr" rotWithShape="0">
                      <a:srgbClr val="FFFFFF"/>
                    </a:outerShdw>
                  </a:effectLst>
                  <a:latin typeface="Segoe UI" pitchFamily="34" charset="0"/>
                  <a:cs typeface="Segoe UI" pitchFamily="34" charset="0"/>
                </a:rPr>
                <a:t>的挑战</a:t>
              </a:r>
              <a:endParaRPr lang="en-US" sz="2800" dirty="0" smtClean="0">
                <a:solidFill>
                  <a:srgbClr val="000000"/>
                </a:solidFill>
                <a:effectLst>
                  <a:glow rad="139700">
                    <a:srgbClr val="FFFFFF">
                      <a:alpha val="40000"/>
                    </a:srgbClr>
                  </a:glow>
                  <a:outerShdw blurRad="228600" algn="ctr" rotWithShape="0">
                    <a:srgbClr val="FFFFFF"/>
                  </a:outerShdw>
                </a:effectLst>
                <a:latin typeface="Segoe UI" pitchFamily="34" charset="0"/>
                <a:cs typeface="Segoe UI" pitchFamily="34" charset="0"/>
              </a:endParaRPr>
            </a:p>
          </p:txBody>
        </p:sp>
      </p:grpSp>
      <p:sp>
        <p:nvSpPr>
          <p:cNvPr id="16" name="Content Placeholder 2"/>
          <p:cNvSpPr txBox="1">
            <a:spLocks/>
          </p:cNvSpPr>
          <p:nvPr/>
        </p:nvSpPr>
        <p:spPr bwMode="auto">
          <a:xfrm>
            <a:off x="935472" y="3298568"/>
            <a:ext cx="1796214" cy="630498"/>
          </a:xfrm>
          <a:prstGeom prst="rect">
            <a:avLst/>
          </a:prstGeom>
          <a:noFill/>
        </p:spPr>
        <p:txBody>
          <a:bodyPr lIns="0" tIns="0" rIns="0" bIns="0" anchor="ctr"/>
          <a:lstStyle>
            <a:lvl1pPr>
              <a:defRPr sz="4000"/>
            </a:lvl1pPr>
            <a:lvl2pPr>
              <a:defRPr sz="3600"/>
            </a:lvl2pPr>
            <a:lvl3pPr>
              <a:defRPr sz="3200"/>
            </a:lvl3pPr>
            <a:lvl4pPr>
              <a:defRPr sz="2800"/>
            </a:lvl4pPr>
            <a:lvl5pPr>
              <a:defRPr sz="2800"/>
            </a:lvl5pPr>
          </a:lstStyle>
          <a:p>
            <a:pPr algn="ctr">
              <a:lnSpc>
                <a:spcPct val="80000"/>
              </a:lnSpc>
              <a:buClr>
                <a:schemeClr val="tx2"/>
              </a:buClr>
              <a:buSzPct val="120000"/>
              <a:defRPr/>
            </a:pPr>
            <a:r>
              <a:rPr lang="en-US"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UI" pitchFamily="34" charset="0"/>
                <a:cs typeface="Segoe UI" pitchFamily="34" charset="0"/>
              </a:rPr>
              <a:t>Office </a:t>
            </a:r>
            <a:r>
              <a:rPr lang="zh-CN" altLang="en-US"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UI" pitchFamily="34" charset="0"/>
                <a:cs typeface="Segoe UI" pitchFamily="34" charset="0"/>
              </a:rPr>
              <a:t>商业应用</a:t>
            </a:r>
            <a:endParaRPr lang="en-US"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UI" pitchFamily="34" charset="0"/>
              <a:cs typeface="Segoe UI" pitchFamily="34" charset="0"/>
            </a:endParaRPr>
          </a:p>
        </p:txBody>
      </p:sp>
      <p:sp>
        <p:nvSpPr>
          <p:cNvPr id="17" name="Content Placeholder 2"/>
          <p:cNvSpPr txBox="1">
            <a:spLocks/>
          </p:cNvSpPr>
          <p:nvPr/>
        </p:nvSpPr>
        <p:spPr bwMode="auto">
          <a:xfrm>
            <a:off x="2372443" y="2535296"/>
            <a:ext cx="1796214" cy="232160"/>
          </a:xfrm>
          <a:prstGeom prst="rect">
            <a:avLst/>
          </a:prstGeom>
          <a:noFill/>
        </p:spPr>
        <p:txBody>
          <a:bodyPr lIns="0" tIns="0" rIns="0" bIns="0" anchor="ctr"/>
          <a:lstStyle>
            <a:lvl1pPr>
              <a:defRPr sz="4000"/>
            </a:lvl1pPr>
            <a:lvl2pPr>
              <a:defRPr sz="3600"/>
            </a:lvl2pPr>
            <a:lvl3pPr>
              <a:defRPr sz="3200"/>
            </a:lvl3pPr>
            <a:lvl4pPr>
              <a:defRPr sz="2800"/>
            </a:lvl4pPr>
            <a:lvl5pPr>
              <a:defRPr sz="2800"/>
            </a:lvl5pPr>
          </a:lstStyle>
          <a:p>
            <a:pPr algn="ctr">
              <a:lnSpc>
                <a:spcPct val="80000"/>
              </a:lnSpc>
              <a:buClr>
                <a:schemeClr val="tx2"/>
              </a:buClr>
              <a:buSzPct val="120000"/>
              <a:defRPr/>
            </a:pPr>
            <a:r>
              <a:rPr lang="en-US"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UI" pitchFamily="34" charset="0"/>
                <a:cs typeface="Segoe UI" pitchFamily="34" charset="0"/>
              </a:rPr>
              <a:t>Web &amp; </a:t>
            </a:r>
            <a:r>
              <a:rPr lang="zh-CN" altLang="en-US"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UI" pitchFamily="34" charset="0"/>
                <a:cs typeface="Segoe UI" pitchFamily="34" charset="0"/>
              </a:rPr>
              <a:t>富互联网应用程序</a:t>
            </a:r>
            <a:endParaRPr lang="en-US"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UI" pitchFamily="34" charset="0"/>
              <a:cs typeface="Segoe UI" pitchFamily="34" charset="0"/>
            </a:endParaRPr>
          </a:p>
        </p:txBody>
      </p:sp>
      <p:sp>
        <p:nvSpPr>
          <p:cNvPr id="18" name="Content Placeholder 2"/>
          <p:cNvSpPr txBox="1">
            <a:spLocks/>
          </p:cNvSpPr>
          <p:nvPr/>
        </p:nvSpPr>
        <p:spPr bwMode="auto">
          <a:xfrm>
            <a:off x="4671596" y="2607144"/>
            <a:ext cx="1796214" cy="232160"/>
          </a:xfrm>
          <a:prstGeom prst="rect">
            <a:avLst/>
          </a:prstGeom>
          <a:noFill/>
        </p:spPr>
        <p:txBody>
          <a:bodyPr lIns="0" tIns="0" rIns="0" bIns="0" anchor="ctr"/>
          <a:lstStyle>
            <a:lvl1pPr>
              <a:defRPr sz="4000"/>
            </a:lvl1pPr>
            <a:lvl2pPr>
              <a:defRPr sz="3600"/>
            </a:lvl2pPr>
            <a:lvl3pPr>
              <a:defRPr sz="3200"/>
            </a:lvl3pPr>
            <a:lvl4pPr>
              <a:defRPr sz="2800"/>
            </a:lvl4pPr>
            <a:lvl5pPr>
              <a:defRPr sz="2800"/>
            </a:lvl5pPr>
          </a:lstStyle>
          <a:p>
            <a:pPr algn="ctr">
              <a:lnSpc>
                <a:spcPct val="80000"/>
              </a:lnSpc>
              <a:buClr>
                <a:schemeClr val="tx2"/>
              </a:buClr>
              <a:buSzPct val="120000"/>
              <a:defRPr/>
            </a:pPr>
            <a:r>
              <a:rPr lang="zh-CN" altLang="en-US"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UI" pitchFamily="34" charset="0"/>
                <a:cs typeface="Segoe UI" pitchFamily="34" charset="0"/>
              </a:rPr>
              <a:t>专注于代码</a:t>
            </a:r>
            <a:endParaRPr lang="en-US"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UI" pitchFamily="34" charset="0"/>
              <a:cs typeface="Segoe UI" pitchFamily="34" charset="0"/>
            </a:endParaRPr>
          </a:p>
        </p:txBody>
      </p:sp>
      <p:sp>
        <p:nvSpPr>
          <p:cNvPr id="19" name="Content Placeholder 2"/>
          <p:cNvSpPr txBox="1">
            <a:spLocks/>
          </p:cNvSpPr>
          <p:nvPr/>
        </p:nvSpPr>
        <p:spPr bwMode="auto">
          <a:xfrm>
            <a:off x="6036718" y="3613024"/>
            <a:ext cx="1796214" cy="232160"/>
          </a:xfrm>
          <a:prstGeom prst="rect">
            <a:avLst/>
          </a:prstGeom>
          <a:noFill/>
        </p:spPr>
        <p:txBody>
          <a:bodyPr lIns="0" tIns="0" rIns="0" bIns="0" anchor="ctr"/>
          <a:lstStyle>
            <a:lvl1pPr>
              <a:defRPr sz="4000"/>
            </a:lvl1pPr>
            <a:lvl2pPr>
              <a:defRPr sz="3600"/>
            </a:lvl2pPr>
            <a:lvl3pPr>
              <a:defRPr sz="3200"/>
            </a:lvl3pPr>
            <a:lvl4pPr>
              <a:defRPr sz="2800"/>
            </a:lvl4pPr>
            <a:lvl5pPr>
              <a:defRPr sz="2800"/>
            </a:lvl5pPr>
          </a:lstStyle>
          <a:p>
            <a:pPr algn="ctr">
              <a:lnSpc>
                <a:spcPct val="80000"/>
              </a:lnSpc>
              <a:buClr>
                <a:schemeClr val="tx2"/>
              </a:buClr>
              <a:buSzPct val="120000"/>
              <a:defRPr/>
            </a:pPr>
            <a:r>
              <a:rPr lang="en-US"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UI" pitchFamily="34" charset="0"/>
                <a:cs typeface="Segoe UI" pitchFamily="34" charset="0"/>
              </a:rPr>
              <a:t>Windows</a:t>
            </a:r>
          </a:p>
        </p:txBody>
      </p:sp>
      <p:sp>
        <p:nvSpPr>
          <p:cNvPr id="20" name="Content Placeholder 2"/>
          <p:cNvSpPr txBox="1">
            <a:spLocks/>
          </p:cNvSpPr>
          <p:nvPr/>
        </p:nvSpPr>
        <p:spPr bwMode="auto">
          <a:xfrm>
            <a:off x="6180415" y="4762601"/>
            <a:ext cx="1796214" cy="232160"/>
          </a:xfrm>
          <a:prstGeom prst="rect">
            <a:avLst/>
          </a:prstGeom>
          <a:noFill/>
        </p:spPr>
        <p:txBody>
          <a:bodyPr lIns="0" tIns="0" rIns="0" bIns="0" anchor="ctr"/>
          <a:lstStyle>
            <a:lvl1pPr>
              <a:defRPr sz="4000"/>
            </a:lvl1pPr>
            <a:lvl2pPr>
              <a:defRPr sz="3600"/>
            </a:lvl2pPr>
            <a:lvl3pPr>
              <a:defRPr sz="3200"/>
            </a:lvl3pPr>
            <a:lvl4pPr>
              <a:defRPr sz="2800"/>
            </a:lvl4pPr>
            <a:lvl5pPr>
              <a:defRPr sz="2800"/>
            </a:lvl5pPr>
          </a:lstStyle>
          <a:p>
            <a:pPr algn="ctr">
              <a:lnSpc>
                <a:spcPct val="80000"/>
              </a:lnSpc>
              <a:buClr>
                <a:schemeClr val="tx2"/>
              </a:buClr>
              <a:buSzPct val="120000"/>
              <a:defRPr/>
            </a:pPr>
            <a:r>
              <a:rPr lang="zh-CN" altLang="en-US"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UI" pitchFamily="34" charset="0"/>
                <a:cs typeface="Segoe UI" pitchFamily="34" charset="0"/>
              </a:rPr>
              <a:t>快速发展的新技术与新趋势</a:t>
            </a:r>
            <a:endParaRPr lang="en-US"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0" descr="bottom swoosh.png"/>
          <p:cNvPicPr>
            <a:picLocks noChangeAspect="1"/>
          </p:cNvPicPr>
          <p:nvPr/>
        </p:nvPicPr>
        <p:blipFill>
          <a:blip r:embed="rId3" cstate="print"/>
          <a:srcRect b="19493"/>
          <a:stretch>
            <a:fillRect/>
          </a:stretch>
        </p:blipFill>
        <p:spPr bwMode="ltGray">
          <a:xfrm>
            <a:off x="0" y="4021138"/>
            <a:ext cx="9144000" cy="2836862"/>
          </a:xfrm>
          <a:prstGeom prst="rect">
            <a:avLst/>
          </a:prstGeom>
          <a:noFill/>
          <a:ln w="9525">
            <a:noFill/>
            <a:miter lim="800000"/>
            <a:headEnd/>
            <a:tailEnd/>
          </a:ln>
        </p:spPr>
      </p:pic>
      <p:sp>
        <p:nvSpPr>
          <p:cNvPr id="32" name="Rounded Rectangle 31"/>
          <p:cNvSpPr/>
          <p:nvPr/>
        </p:nvSpPr>
        <p:spPr bwMode="auto">
          <a:xfrm flipH="1">
            <a:off x="142864" y="1000126"/>
            <a:ext cx="8724901" cy="4057649"/>
          </a:xfrm>
          <a:prstGeom prst="roundRect">
            <a:avLst>
              <a:gd name="adj" fmla="val 13548"/>
            </a:avLst>
          </a:prstGeom>
          <a:gradFill flip="none" rotWithShape="1">
            <a:gsLst>
              <a:gs pos="2000">
                <a:srgbClr val="000000">
                  <a:alpha val="90000"/>
                </a:srgbClr>
              </a:gs>
              <a:gs pos="63000">
                <a:schemeClr val="tx1">
                  <a:alpha val="0"/>
                </a:schemeClr>
              </a:gs>
              <a:gs pos="45000">
                <a:schemeClr val="tx1">
                  <a:alpha val="0"/>
                </a:schemeClr>
              </a:gs>
            </a:gsLst>
            <a:lin ang="5400000" scaled="1"/>
            <a:tileRect/>
          </a:gradFill>
          <a:ln w="6350">
            <a:solidFill>
              <a:srgbClr val="FFFFFF">
                <a:alpha val="52157"/>
              </a:srgbClr>
            </a:solidFill>
          </a:ln>
          <a:effectLst>
            <a:innerShdw blurRad="393700">
              <a:srgbClr val="564484">
                <a:alpha val="50000"/>
              </a:srgbClr>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a:lstStyle/>
          <a:p>
            <a:pPr algn="ctr" defTabSz="914063">
              <a:defRPr/>
            </a:pPr>
            <a:endParaRPr lang="en-US" sz="2000" b="1" i="1" dirty="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Semibold" pitchFamily="34" charset="0"/>
            </a:endParaRPr>
          </a:p>
        </p:txBody>
      </p:sp>
      <p:grpSp>
        <p:nvGrpSpPr>
          <p:cNvPr id="2" name="Group 38"/>
          <p:cNvGrpSpPr>
            <a:grpSpLocks/>
          </p:cNvGrpSpPr>
          <p:nvPr/>
        </p:nvGrpSpPr>
        <p:grpSpPr bwMode="auto">
          <a:xfrm>
            <a:off x="273050" y="1168400"/>
            <a:ext cx="2065338" cy="3794125"/>
            <a:chOff x="327048" y="1401780"/>
            <a:chExt cx="2479184" cy="4552358"/>
          </a:xfrm>
        </p:grpSpPr>
        <p:sp>
          <p:nvSpPr>
            <p:cNvPr id="43" name="Rounded Rectangle 42"/>
            <p:cNvSpPr/>
            <p:nvPr/>
          </p:nvSpPr>
          <p:spPr bwMode="auto">
            <a:xfrm flipH="1">
              <a:off x="337352" y="1401780"/>
              <a:ext cx="2468880" cy="1032810"/>
            </a:xfrm>
            <a:prstGeom prst="roundRect">
              <a:avLst>
                <a:gd name="adj" fmla="val 44988"/>
              </a:avLst>
            </a:prstGeom>
            <a:gradFill flip="none" rotWithShape="1">
              <a:gsLst>
                <a:gs pos="0">
                  <a:srgbClr val="FFFFFF"/>
                </a:gs>
                <a:gs pos="13000">
                  <a:srgbClr val="71E1FB">
                    <a:alpha val="61000"/>
                  </a:srgbClr>
                </a:gs>
                <a:gs pos="66000">
                  <a:schemeClr val="accent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anchor="ctr"/>
            <a:lstStyle/>
            <a:p>
              <a:pPr algn="ctr" defTabSz="914099">
                <a:defRPr/>
              </a:pPr>
              <a:r>
                <a:rPr lang="en-US" sz="1600" b="1" dirty="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rPr>
                <a:t>.NET Framework 4.0</a:t>
              </a:r>
            </a:p>
          </p:txBody>
        </p:sp>
        <p:sp>
          <p:nvSpPr>
            <p:cNvPr id="57" name="Round Single Corner Rectangle 56"/>
            <p:cNvSpPr/>
            <p:nvPr/>
          </p:nvSpPr>
          <p:spPr bwMode="auto">
            <a:xfrm flipH="1" flipV="1">
              <a:off x="327048" y="2491740"/>
              <a:ext cx="2468880" cy="3462398"/>
            </a:xfrm>
            <a:prstGeom prst="round1Rect">
              <a:avLst>
                <a:gd name="adj" fmla="val 18563"/>
              </a:avLst>
            </a:prstGeom>
            <a:gradFill>
              <a:gsLst>
                <a:gs pos="0">
                  <a:srgbClr val="B98A2D"/>
                </a:gs>
                <a:gs pos="72000">
                  <a:srgbClr val="FCBF46"/>
                </a:gs>
              </a:gsLst>
              <a:lin ang="5400000" scaled="1"/>
            </a:gradFill>
            <a:ln w="12700">
              <a:solidFill>
                <a:srgbClr val="FCBF46"/>
              </a:solidFill>
              <a:headEnd type="none" w="med" len="med"/>
              <a:tailEnd type="none" w="med" len="med"/>
            </a:ln>
            <a:effectLst>
              <a:innerShdw blurRad="635000" dist="50800" dir="16200000">
                <a:srgbClr val="6F531B"/>
              </a:innerShdw>
            </a:effectLst>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912813"/>
              <a:endParaRPr lang="en-US" b="1">
                <a:solidFill>
                  <a:schemeClr val="tx1"/>
                </a:solidFill>
                <a:latin typeface="Segoe"/>
              </a:endParaRPr>
            </a:p>
          </p:txBody>
        </p:sp>
        <p:sp>
          <p:nvSpPr>
            <p:cNvPr id="56" name="TextBox 20"/>
            <p:cNvSpPr txBox="1">
              <a:spLocks noChangeArrowheads="1"/>
            </p:cNvSpPr>
            <p:nvPr/>
          </p:nvSpPr>
          <p:spPr bwMode="auto">
            <a:xfrm>
              <a:off x="491491" y="2610125"/>
              <a:ext cx="2160268" cy="2067990"/>
            </a:xfrm>
            <a:prstGeom prst="rect">
              <a:avLst/>
            </a:prstGeom>
            <a:noFill/>
            <a:ln w="9525">
              <a:noFill/>
              <a:miter lim="800000"/>
              <a:headEnd/>
              <a:tailEnd/>
            </a:ln>
          </p:spPr>
          <p:txBody>
            <a:bodyPr lIns="0" tIns="0" rIns="0" bIns="0">
              <a:spAutoFit/>
            </a:bodyPr>
            <a:lstStyle/>
            <a:p>
              <a:pPr defTabSz="914099">
                <a:defRPr/>
              </a:pPr>
              <a:r>
                <a:rPr lang="zh-CN" altLang="en-US" sz="14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区分化的用户体验</a:t>
              </a:r>
              <a:endParaRPr lang="en-US" altLang="zh-CN" sz="14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endParaRPr>
            </a:p>
            <a:p>
              <a:pPr defTabSz="914099">
                <a:defRPr/>
              </a:pPr>
              <a:endParaRPr lang="en-US" sz="1400" b="1" dirty="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endParaRPr>
            </a:p>
            <a:p>
              <a:pPr defTabSz="914099">
                <a:defRPr/>
              </a:pPr>
              <a:r>
                <a:rPr lang="zh-CN" altLang="en-US" sz="14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rPr>
                <a:t>拓展</a:t>
              </a:r>
              <a:r>
                <a:rPr lang="en-US" altLang="zh-CN" sz="14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rPr>
                <a:t>.NET</a:t>
              </a:r>
              <a:r>
                <a:rPr lang="zh-CN" altLang="en-US" sz="14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rPr>
                <a:t>连续性</a:t>
              </a:r>
            </a:p>
            <a:p>
              <a:pPr defTabSz="914099">
                <a:defRPr/>
              </a:pPr>
              <a:r>
                <a:rPr lang="zh-CN" altLang="en-US" sz="14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rPr>
                <a:t>开发体验</a:t>
              </a:r>
            </a:p>
            <a:p>
              <a:pPr defTabSz="914099">
                <a:defRPr/>
              </a:pPr>
              <a:endParaRPr lang="en-US" altLang="zh-CN" sz="14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endParaRPr>
            </a:p>
            <a:p>
              <a:pPr defTabSz="914099">
                <a:defRPr/>
              </a:pPr>
              <a:r>
                <a:rPr lang="zh-CN" altLang="en-US" sz="14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rPr>
                <a:t>提高开发效率</a:t>
              </a:r>
            </a:p>
            <a:p>
              <a:pPr defTabSz="914099">
                <a:defRPr/>
              </a:pPr>
              <a:endParaRPr lang="en-US" sz="1400" b="1" dirty="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endParaRPr>
            </a:p>
            <a:p>
              <a:pPr defTabSz="914099">
                <a:defRPr/>
              </a:pPr>
              <a:r>
                <a:rPr lang="zh-CN" altLang="en-US" sz="14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对核心层深入优化</a:t>
              </a:r>
              <a:endParaRPr lang="en-US" sz="1400" b="1" dirty="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endParaRPr>
            </a:p>
          </p:txBody>
        </p:sp>
      </p:grpSp>
      <p:grpSp>
        <p:nvGrpSpPr>
          <p:cNvPr id="3" name="Group 39"/>
          <p:cNvGrpSpPr>
            <a:grpSpLocks/>
          </p:cNvGrpSpPr>
          <p:nvPr/>
        </p:nvGrpSpPr>
        <p:grpSpPr bwMode="auto">
          <a:xfrm>
            <a:off x="2422525" y="1168400"/>
            <a:ext cx="2063750" cy="3813175"/>
            <a:chOff x="2907892" y="1401780"/>
            <a:chExt cx="2475750" cy="4576111"/>
          </a:xfrm>
        </p:grpSpPr>
        <p:sp>
          <p:nvSpPr>
            <p:cNvPr id="44" name="Rounded Rectangle 43"/>
            <p:cNvSpPr/>
            <p:nvPr/>
          </p:nvSpPr>
          <p:spPr bwMode="auto">
            <a:xfrm flipH="1">
              <a:off x="2914762" y="1401780"/>
              <a:ext cx="2468880" cy="1089960"/>
            </a:xfrm>
            <a:prstGeom prst="roundRect">
              <a:avLst>
                <a:gd name="adj" fmla="val 43708"/>
              </a:avLst>
            </a:prstGeom>
            <a:gradFill flip="none" rotWithShape="1">
              <a:gsLst>
                <a:gs pos="0">
                  <a:srgbClr val="FFFFFF"/>
                </a:gs>
                <a:gs pos="13000">
                  <a:srgbClr val="71E1FB">
                    <a:alpha val="61000"/>
                  </a:srgbClr>
                </a:gs>
                <a:gs pos="66000">
                  <a:schemeClr val="accent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anchor="ctr"/>
            <a:lstStyle/>
            <a:p>
              <a:pPr algn="ctr" defTabSz="914099">
                <a:defRPr/>
              </a:pPr>
              <a:r>
                <a:rPr lang="zh-CN" altLang="en-US" sz="16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rPr>
                <a:t>让</a:t>
              </a:r>
              <a:r>
                <a:rPr lang="en-US" altLang="zh-CN" sz="16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rPr>
                <a:t>VS</a:t>
              </a:r>
              <a:r>
                <a:rPr lang="zh-CN" altLang="en-US" sz="16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rPr>
                <a:t>成为您的喜爱的开发工具</a:t>
              </a:r>
              <a:endParaRPr lang="en-US" sz="1600" b="1" dirty="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endParaRPr>
            </a:p>
          </p:txBody>
        </p:sp>
        <p:sp>
          <p:nvSpPr>
            <p:cNvPr id="50" name="Rectangle 49"/>
            <p:cNvSpPr/>
            <p:nvPr/>
          </p:nvSpPr>
          <p:spPr bwMode="auto">
            <a:xfrm>
              <a:off x="2907892" y="2518093"/>
              <a:ext cx="2468880" cy="3459798"/>
            </a:xfrm>
            <a:prstGeom prst="rect">
              <a:avLst/>
            </a:prstGeom>
            <a:gradFill flip="none" rotWithShape="1">
              <a:gsLst>
                <a:gs pos="0">
                  <a:srgbClr val="80AB3B"/>
                </a:gs>
                <a:gs pos="72000">
                  <a:srgbClr val="AFF173"/>
                </a:gs>
              </a:gsLst>
              <a:lin ang="16200000" scaled="1"/>
              <a:tileRect/>
            </a:gradFill>
            <a:ln w="12700">
              <a:solidFill>
                <a:srgbClr val="9DC422"/>
              </a:solidFill>
              <a:headEnd type="none" w="med" len="med"/>
              <a:tailEnd type="none" w="med" len="med"/>
            </a:ln>
            <a:effectLst>
              <a:innerShdw blurRad="622300" dist="50800" dir="16200000">
                <a:srgbClr val="3E531D"/>
              </a:innerShdw>
            </a:effectLst>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912813"/>
              <a:endParaRPr lang="en-US" b="1">
                <a:solidFill>
                  <a:schemeClr val="tx1"/>
                </a:solidFill>
                <a:latin typeface="Segoe"/>
              </a:endParaRPr>
            </a:p>
          </p:txBody>
        </p:sp>
        <p:sp>
          <p:nvSpPr>
            <p:cNvPr id="49" name="TextBox 21"/>
            <p:cNvSpPr txBox="1">
              <a:spLocks noChangeArrowheads="1"/>
            </p:cNvSpPr>
            <p:nvPr/>
          </p:nvSpPr>
          <p:spPr bwMode="auto">
            <a:xfrm>
              <a:off x="2971800" y="2610125"/>
              <a:ext cx="2355112" cy="1616395"/>
            </a:xfrm>
            <a:prstGeom prst="rect">
              <a:avLst/>
            </a:prstGeom>
            <a:noFill/>
            <a:ln w="9525">
              <a:noFill/>
              <a:miter lim="800000"/>
              <a:headEnd/>
              <a:tailEnd/>
            </a:ln>
          </p:spPr>
          <p:txBody>
            <a:bodyPr>
              <a:spAutoFit/>
            </a:bodyPr>
            <a:lstStyle/>
            <a:p>
              <a:pPr defTabSz="914099">
                <a:lnSpc>
                  <a:spcPct val="150000"/>
                </a:lnSpc>
                <a:defRPr/>
              </a:pPr>
              <a:r>
                <a:rPr lang="zh-CN" altLang="en-US" sz="14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丰富的开发体验</a:t>
              </a:r>
              <a:endParaRPr lang="en-US" sz="1400" b="1" dirty="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endParaRPr>
            </a:p>
            <a:p>
              <a:pPr defTabSz="914099">
                <a:lnSpc>
                  <a:spcPct val="150000"/>
                </a:lnSpc>
                <a:defRPr/>
              </a:pPr>
              <a:endParaRPr lang="en-US" sz="14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endParaRPr>
            </a:p>
            <a:p>
              <a:pPr defTabSz="914099">
                <a:lnSpc>
                  <a:spcPct val="150000"/>
                </a:lnSpc>
                <a:defRPr/>
              </a:pPr>
              <a:r>
                <a:rPr lang="zh-CN" altLang="en-US" sz="14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不可缺少的专注于代码的编程体验</a:t>
              </a:r>
              <a:endParaRPr lang="en-US" sz="1400" b="1" dirty="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endParaRPr>
            </a:p>
          </p:txBody>
        </p:sp>
      </p:grpSp>
      <p:grpSp>
        <p:nvGrpSpPr>
          <p:cNvPr id="4" name="Group 41"/>
          <p:cNvGrpSpPr>
            <a:grpSpLocks/>
          </p:cNvGrpSpPr>
          <p:nvPr/>
        </p:nvGrpSpPr>
        <p:grpSpPr bwMode="auto">
          <a:xfrm>
            <a:off x="4573588" y="1168400"/>
            <a:ext cx="2203450" cy="3813175"/>
            <a:chOff x="5488736" y="1401780"/>
            <a:chExt cx="2642936" cy="4576111"/>
          </a:xfrm>
        </p:grpSpPr>
        <p:sp>
          <p:nvSpPr>
            <p:cNvPr id="45" name="Rounded Rectangle 44"/>
            <p:cNvSpPr/>
            <p:nvPr/>
          </p:nvSpPr>
          <p:spPr bwMode="auto">
            <a:xfrm flipH="1">
              <a:off x="5492172" y="1401780"/>
              <a:ext cx="2468880" cy="1083084"/>
            </a:xfrm>
            <a:prstGeom prst="roundRect">
              <a:avLst>
                <a:gd name="adj" fmla="val 42941"/>
              </a:avLst>
            </a:prstGeom>
            <a:gradFill flip="none" rotWithShape="1">
              <a:gsLst>
                <a:gs pos="0">
                  <a:srgbClr val="FFFFFF"/>
                </a:gs>
                <a:gs pos="13000">
                  <a:srgbClr val="71E1FB">
                    <a:alpha val="61000"/>
                  </a:srgbClr>
                </a:gs>
                <a:gs pos="66000">
                  <a:schemeClr val="accent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anchor="ctr"/>
            <a:lstStyle/>
            <a:p>
              <a:pPr algn="ctr" defTabSz="914099">
                <a:defRPr/>
              </a:pPr>
              <a:r>
                <a:rPr lang="zh-CN" altLang="en-US" sz="16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rPr>
                <a:t>支持下一代平台</a:t>
              </a:r>
              <a:endParaRPr lang="en-US" sz="1600" b="1" dirty="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endParaRPr>
            </a:p>
          </p:txBody>
        </p:sp>
        <p:sp>
          <p:nvSpPr>
            <p:cNvPr id="13330" name="Text Box 93"/>
            <p:cNvSpPr txBox="1">
              <a:spLocks noChangeArrowheads="1"/>
            </p:cNvSpPr>
            <p:nvPr/>
          </p:nvSpPr>
          <p:spPr bwMode="auto">
            <a:xfrm>
              <a:off x="5571037" y="3891225"/>
              <a:ext cx="2560635" cy="880905"/>
            </a:xfrm>
            <a:prstGeom prst="rect">
              <a:avLst/>
            </a:prstGeom>
            <a:noFill/>
            <a:ln w="9525">
              <a:noFill/>
              <a:miter lim="800000"/>
              <a:headEnd/>
              <a:tailEnd/>
            </a:ln>
          </p:spPr>
          <p:txBody>
            <a:bodyPr lIns="109718" tIns="54860" rIns="109718" bIns="54860">
              <a:spAutoFit/>
            </a:bodyPr>
            <a:lstStyle/>
            <a:p>
              <a:pPr marL="0" lvl="1" indent="-315913" algn="ctr" defTabSz="911225" eaLnBrk="0" hangingPunct="0">
                <a:lnSpc>
                  <a:spcPct val="90000"/>
                </a:lnSpc>
                <a:spcBef>
                  <a:spcPts val="500"/>
                </a:spcBef>
                <a:buClr>
                  <a:schemeClr val="tx2"/>
                </a:buClr>
                <a:buSzPct val="95000"/>
              </a:pPr>
              <a:r>
                <a:rPr lang="en-US" sz="1500" b="1">
                  <a:solidFill>
                    <a:schemeClr val="tx1"/>
                  </a:solidFill>
                  <a:latin typeface="Segoe"/>
                </a:rPr>
                <a:t>Network support </a:t>
              </a:r>
              <a:br>
                <a:rPr lang="en-US" sz="1500" b="1">
                  <a:solidFill>
                    <a:schemeClr val="tx1"/>
                  </a:solidFill>
                  <a:latin typeface="Segoe"/>
                </a:rPr>
              </a:br>
              <a:r>
                <a:rPr lang="en-US" sz="1500" b="1">
                  <a:solidFill>
                    <a:schemeClr val="tx1"/>
                  </a:solidFill>
                  <a:latin typeface="Segoe"/>
                </a:rPr>
                <a:t>and managed services</a:t>
              </a:r>
            </a:p>
          </p:txBody>
        </p:sp>
        <p:sp>
          <p:nvSpPr>
            <p:cNvPr id="36" name="Rectangle 35"/>
            <p:cNvSpPr/>
            <p:nvPr/>
          </p:nvSpPr>
          <p:spPr bwMode="auto">
            <a:xfrm>
              <a:off x="5488736" y="2518093"/>
              <a:ext cx="2468880" cy="3459798"/>
            </a:xfrm>
            <a:prstGeom prst="rect">
              <a:avLst/>
            </a:prstGeom>
            <a:gradFill flip="none" rotWithShape="1">
              <a:gsLst>
                <a:gs pos="0">
                  <a:srgbClr val="4794B7"/>
                </a:gs>
                <a:gs pos="72000">
                  <a:srgbClr val="83C4E1"/>
                </a:gs>
              </a:gsLst>
              <a:lin ang="16200000" scaled="1"/>
              <a:tileRect/>
            </a:gradFill>
            <a:ln w="12700">
              <a:solidFill>
                <a:srgbClr val="31A5B5"/>
              </a:solidFill>
              <a:headEnd type="none" w="med" len="med"/>
              <a:tailEnd type="none" w="med" len="med"/>
            </a:ln>
            <a:effectLst>
              <a:innerShdw blurRad="635000" dist="50800" dir="16200000">
                <a:srgbClr val="224758"/>
              </a:innerShdw>
            </a:effectLst>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912813"/>
              <a:endParaRPr lang="en-US" b="1">
                <a:solidFill>
                  <a:schemeClr val="tx1"/>
                </a:solidFill>
                <a:latin typeface="Segoe"/>
              </a:endParaRPr>
            </a:p>
          </p:txBody>
        </p:sp>
        <p:sp>
          <p:nvSpPr>
            <p:cNvPr id="67" name="TextBox 21"/>
            <p:cNvSpPr txBox="1">
              <a:spLocks noChangeArrowheads="1"/>
            </p:cNvSpPr>
            <p:nvPr/>
          </p:nvSpPr>
          <p:spPr bwMode="auto">
            <a:xfrm>
              <a:off x="5520689" y="2610125"/>
              <a:ext cx="2468880" cy="2179202"/>
            </a:xfrm>
            <a:prstGeom prst="rect">
              <a:avLst/>
            </a:prstGeom>
            <a:noFill/>
            <a:ln w="9525">
              <a:noFill/>
              <a:miter lim="800000"/>
              <a:headEnd/>
              <a:tailEnd/>
            </a:ln>
          </p:spPr>
          <p:txBody>
            <a:bodyPr>
              <a:spAutoFit/>
            </a:bodyPr>
            <a:lstStyle/>
            <a:p>
              <a:pPr defTabSz="914099">
                <a:defRPr/>
              </a:pPr>
              <a:r>
                <a:rPr lang="en-US" sz="1400" b="1" dirty="0" err="1">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Silverlight</a:t>
              </a:r>
              <a:endParaRPr lang="en-US" sz="1400" b="1" dirty="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endParaRPr>
            </a:p>
            <a:p>
              <a:pPr defTabSz="914099">
                <a:defRPr/>
              </a:pPr>
              <a:endParaRPr lang="en-US" sz="1400" b="1" dirty="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endParaRPr>
            </a:p>
            <a:p>
              <a:pPr defTabSz="914099">
                <a:defRPr/>
              </a:pPr>
              <a:r>
                <a:rPr lang="en-US" sz="1400" b="1" dirty="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.NET Framework Client Profile</a:t>
              </a:r>
            </a:p>
            <a:p>
              <a:pPr defTabSz="914099">
                <a:defRPr/>
              </a:pPr>
              <a:endParaRPr lang="en-US" sz="1400" b="1" dirty="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endParaRPr>
            </a:p>
            <a:p>
              <a:pPr defTabSz="914099">
                <a:defRPr/>
              </a:pPr>
              <a:r>
                <a:rPr lang="en-US" sz="1400" b="1" dirty="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Office and SharePoint</a:t>
              </a:r>
            </a:p>
            <a:p>
              <a:pPr defTabSz="914099">
                <a:defRPr/>
              </a:pPr>
              <a:r>
                <a:rPr lang="en-US" sz="1400" b="1" dirty="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Windows 7 </a:t>
              </a:r>
              <a:endParaRPr lang="en-US" sz="1600" b="1" dirty="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endParaRPr>
            </a:p>
          </p:txBody>
        </p:sp>
      </p:grpSp>
      <p:sp>
        <p:nvSpPr>
          <p:cNvPr id="76" name="Title 75"/>
          <p:cNvSpPr>
            <a:spLocks noGrp="1"/>
          </p:cNvSpPr>
          <p:nvPr>
            <p:ph type="title"/>
          </p:nvPr>
        </p:nvSpPr>
        <p:spPr>
          <a:xfrm>
            <a:off x="382588" y="228600"/>
            <a:ext cx="8647112" cy="669925"/>
          </a:xfrm>
        </p:spPr>
        <p:txBody>
          <a:bodyPr/>
          <a:lstStyle/>
          <a:p>
            <a:pPr eaLnBrk="1" hangingPunct="1">
              <a:defRPr/>
            </a:pPr>
            <a:r>
              <a:rPr lang="en-US" sz="4800" dirty="0" smtClean="0"/>
              <a:t>Visual Studio 2010</a:t>
            </a:r>
            <a:endParaRPr lang="en-US" sz="4800" dirty="0"/>
          </a:p>
        </p:txBody>
      </p:sp>
      <p:grpSp>
        <p:nvGrpSpPr>
          <p:cNvPr id="5" name="Group 46"/>
          <p:cNvGrpSpPr>
            <a:grpSpLocks/>
          </p:cNvGrpSpPr>
          <p:nvPr/>
        </p:nvGrpSpPr>
        <p:grpSpPr bwMode="auto">
          <a:xfrm>
            <a:off x="6724650" y="1168400"/>
            <a:ext cx="2057400" cy="3810000"/>
            <a:chOff x="8069580" y="1401780"/>
            <a:chExt cx="2468881" cy="4572294"/>
          </a:xfrm>
        </p:grpSpPr>
        <p:sp>
          <p:nvSpPr>
            <p:cNvPr id="46" name="Rounded Rectangle 45"/>
            <p:cNvSpPr/>
            <p:nvPr/>
          </p:nvSpPr>
          <p:spPr bwMode="auto">
            <a:xfrm flipH="1">
              <a:off x="8069581" y="1401780"/>
              <a:ext cx="2468880" cy="1083084"/>
            </a:xfrm>
            <a:prstGeom prst="roundRect">
              <a:avLst>
                <a:gd name="adj" fmla="val 50000"/>
              </a:avLst>
            </a:prstGeom>
            <a:gradFill flip="none" rotWithShape="1">
              <a:gsLst>
                <a:gs pos="0">
                  <a:srgbClr val="FFFFFF"/>
                </a:gs>
                <a:gs pos="13000">
                  <a:srgbClr val="71E1FB">
                    <a:alpha val="61000"/>
                  </a:srgbClr>
                </a:gs>
                <a:gs pos="66000">
                  <a:schemeClr val="accent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anchor="ctr"/>
            <a:lstStyle/>
            <a:p>
              <a:pPr algn="ctr" defTabSz="914099">
                <a:defRPr/>
              </a:pPr>
              <a:r>
                <a:rPr lang="zh-CN" altLang="en-US" sz="16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rPr>
                <a:t>世界级的应用程序生命周期管理工具</a:t>
              </a:r>
              <a:endParaRPr lang="en-US" sz="1600" b="1" dirty="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endParaRPr>
            </a:p>
          </p:txBody>
        </p:sp>
        <p:sp>
          <p:nvSpPr>
            <p:cNvPr id="41" name="Round Single Corner Rectangle 40"/>
            <p:cNvSpPr/>
            <p:nvPr/>
          </p:nvSpPr>
          <p:spPr bwMode="auto">
            <a:xfrm flipV="1">
              <a:off x="8069580" y="2518093"/>
              <a:ext cx="2468880" cy="3455981"/>
            </a:xfrm>
            <a:prstGeom prst="round1Rect">
              <a:avLst>
                <a:gd name="adj" fmla="val 18563"/>
              </a:avLst>
            </a:prstGeom>
            <a:gradFill>
              <a:gsLst>
                <a:gs pos="0">
                  <a:srgbClr val="E55819"/>
                </a:gs>
                <a:gs pos="72000">
                  <a:srgbClr val="EE8F64"/>
                </a:gs>
              </a:gsLst>
              <a:lin ang="5400000" scaled="1"/>
            </a:gradFill>
            <a:ln w="12700">
              <a:solidFill>
                <a:srgbClr val="ED8455"/>
              </a:solidFill>
              <a:headEnd type="none" w="med" len="med"/>
              <a:tailEnd type="none" w="med" len="med"/>
            </a:ln>
            <a:effectLst>
              <a:innerShdw blurRad="635000" dist="50800" dir="16200000">
                <a:srgbClr val="963D00"/>
              </a:innerShdw>
            </a:effectLst>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912813"/>
              <a:endParaRPr lang="en-US" b="1">
                <a:solidFill>
                  <a:schemeClr val="tx1"/>
                </a:solidFill>
                <a:latin typeface="Segoe"/>
              </a:endParaRPr>
            </a:p>
          </p:txBody>
        </p:sp>
        <p:sp>
          <p:nvSpPr>
            <p:cNvPr id="74" name="TextBox 21"/>
            <p:cNvSpPr txBox="1">
              <a:spLocks noChangeArrowheads="1"/>
            </p:cNvSpPr>
            <p:nvPr/>
          </p:nvSpPr>
          <p:spPr bwMode="auto">
            <a:xfrm>
              <a:off x="8126730" y="2610124"/>
              <a:ext cx="2366010" cy="2779862"/>
            </a:xfrm>
            <a:prstGeom prst="rect">
              <a:avLst/>
            </a:prstGeom>
            <a:noFill/>
            <a:ln w="9525">
              <a:noFill/>
              <a:miter lim="800000"/>
              <a:headEnd/>
              <a:tailEnd/>
            </a:ln>
          </p:spPr>
          <p:txBody>
            <a:bodyPr>
              <a:spAutoFit/>
            </a:bodyPr>
            <a:lstStyle/>
            <a:p>
              <a:pPr>
                <a:lnSpc>
                  <a:spcPct val="150000"/>
                </a:lnSpc>
                <a:defRPr/>
              </a:pPr>
              <a:r>
                <a:rPr lang="zh-CN" altLang="en-US" sz="14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使架构适应跨部门开发需求</a:t>
              </a:r>
              <a:endParaRPr lang="en-US" altLang="zh-CN" sz="14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endParaRPr>
            </a:p>
            <a:p>
              <a:pPr>
                <a:lnSpc>
                  <a:spcPct val="150000"/>
                </a:lnSpc>
                <a:defRPr/>
              </a:pPr>
              <a:endParaRPr lang="en-US" sz="1400" b="1" dirty="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endParaRPr>
            </a:p>
            <a:p>
              <a:pPr>
                <a:lnSpc>
                  <a:spcPct val="150000"/>
                </a:lnSpc>
                <a:defRPr/>
              </a:pPr>
              <a:r>
                <a:rPr lang="zh-CN" altLang="en-US" sz="14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深入地测试</a:t>
              </a:r>
              <a:endParaRPr lang="en-US" altLang="zh-CN" sz="14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endParaRPr>
            </a:p>
            <a:p>
              <a:pPr>
                <a:lnSpc>
                  <a:spcPct val="150000"/>
                </a:lnSpc>
                <a:defRPr/>
              </a:pPr>
              <a:endParaRPr lang="en-US" sz="1400" b="1" dirty="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endParaRPr>
            </a:p>
            <a:p>
              <a:pPr>
                <a:lnSpc>
                  <a:spcPct val="150000"/>
                </a:lnSpc>
                <a:defRPr/>
              </a:pPr>
              <a:r>
                <a:rPr lang="zh-CN" altLang="en-US" sz="14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rPr>
                <a:t>数据库和开发应用相集成</a:t>
              </a:r>
              <a:endParaRPr lang="en-US" sz="1400" b="1" dirty="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cs typeface="+mn-cs"/>
              </a:endParaRPr>
            </a:p>
          </p:txBody>
        </p:sp>
      </p:grpSp>
      <p:grpSp>
        <p:nvGrpSpPr>
          <p:cNvPr id="6" name="Group 32"/>
          <p:cNvGrpSpPr>
            <a:grpSpLocks/>
          </p:cNvGrpSpPr>
          <p:nvPr/>
        </p:nvGrpSpPr>
        <p:grpSpPr bwMode="auto">
          <a:xfrm>
            <a:off x="204788" y="5070475"/>
            <a:ext cx="8486775" cy="1663700"/>
            <a:chOff x="204108" y="5070021"/>
            <a:chExt cx="8486775" cy="1664154"/>
          </a:xfrm>
        </p:grpSpPr>
        <p:grpSp>
          <p:nvGrpSpPr>
            <p:cNvPr id="7" name="Group 37"/>
            <p:cNvGrpSpPr/>
            <p:nvPr/>
          </p:nvGrpSpPr>
          <p:grpSpPr>
            <a:xfrm>
              <a:off x="204108" y="5070021"/>
              <a:ext cx="8486775" cy="1664154"/>
              <a:chOff x="244929" y="6084025"/>
              <a:chExt cx="10184130" cy="1996985"/>
            </a:xfrm>
            <a:gradFill>
              <a:gsLst>
                <a:gs pos="0">
                  <a:srgbClr val="FFFFFF"/>
                </a:gs>
                <a:gs pos="10000">
                  <a:srgbClr val="FFFFFF">
                    <a:alpha val="30000"/>
                  </a:srgbClr>
                </a:gs>
                <a:gs pos="50000">
                  <a:schemeClr val="accent3">
                    <a:lumMod val="60000"/>
                    <a:lumOff val="40000"/>
                    <a:alpha val="0"/>
                  </a:schemeClr>
                </a:gs>
                <a:gs pos="86000">
                  <a:srgbClr val="FFFFFF">
                    <a:alpha val="26000"/>
                  </a:srgbClr>
                </a:gs>
                <a:gs pos="100000">
                  <a:srgbClr val="FFFFFF"/>
                </a:gs>
              </a:gsLst>
              <a:lin ang="0" scaled="0"/>
            </a:gradFill>
          </p:grpSpPr>
          <p:sp>
            <p:nvSpPr>
              <p:cNvPr id="37" name="Left-Right Arrow 36"/>
              <p:cNvSpPr/>
              <p:nvPr/>
            </p:nvSpPr>
            <p:spPr bwMode="auto">
              <a:xfrm>
                <a:off x="244929" y="6084025"/>
                <a:ext cx="10184130" cy="1996985"/>
              </a:xfrm>
              <a:prstGeom prst="leftRightArrow">
                <a:avLst>
                  <a:gd name="adj1" fmla="val 80148"/>
                  <a:gd name="adj2" fmla="val 50000"/>
                </a:avLst>
              </a:prstGeom>
              <a:gradFill flip="none" rotWithShape="1">
                <a:gsLst>
                  <a:gs pos="0">
                    <a:srgbClr val="FFFFFF"/>
                  </a:gs>
                  <a:gs pos="13000">
                    <a:srgbClr val="71E1FB">
                      <a:alpha val="61000"/>
                    </a:srgbClr>
                  </a:gs>
                  <a:gs pos="50000">
                    <a:srgbClr val="71E1FB">
                      <a:alpha val="14000"/>
                    </a:srgbClr>
                  </a:gs>
                </a:gsLst>
                <a:lin ang="5400000" scaled="0"/>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91440" rIns="0" bIns="0" anchor="ctr"/>
              <a:lstStyle/>
              <a:p>
                <a:pPr algn="ctr" defTabSz="914063">
                  <a:lnSpc>
                    <a:spcPct val="80000"/>
                  </a:lnSpc>
                  <a:defRPr/>
                </a:pPr>
                <a:endParaRPr lang="en-US" sz="2000" i="1" dirty="0">
                  <a:ln w="18415" cmpd="sng">
                    <a:noFill/>
                    <a:prstDash val="solid"/>
                  </a:ln>
                  <a:solidFill>
                    <a:srgbClr val="FFFFFF"/>
                  </a:solidFill>
                  <a:latin typeface="Segoe Black" pitchFamily="34" charset="0"/>
                </a:endParaRPr>
              </a:p>
            </p:txBody>
          </p:sp>
          <p:sp>
            <p:nvSpPr>
              <p:cNvPr id="52" name="Text Box 85"/>
              <p:cNvSpPr txBox="1">
                <a:spLocks noChangeArrowheads="1"/>
              </p:cNvSpPr>
              <p:nvPr/>
            </p:nvSpPr>
            <p:spPr bwMode="auto">
              <a:xfrm>
                <a:off x="1348741" y="6433974"/>
                <a:ext cx="3063240" cy="403573"/>
              </a:xfrm>
              <a:prstGeom prst="rect">
                <a:avLst/>
              </a:prstGeom>
              <a:noFill/>
              <a:ln w="9525" algn="ctr">
                <a:noFill/>
                <a:miter lim="800000"/>
                <a:headEnd/>
                <a:tailEnd/>
              </a:ln>
            </p:spPr>
            <p:txBody>
              <a:bodyPr lIns="0" tIns="0" rIns="0" bIns="0">
                <a:spAutoFit/>
              </a:bodyPr>
              <a:lstStyle/>
              <a:p>
                <a:pPr algn="ctr" defTabSz="912703" eaLnBrk="0" hangingPunct="0">
                  <a:lnSpc>
                    <a:spcPct val="80000"/>
                  </a:lnSpc>
                  <a:defRPr/>
                </a:pPr>
                <a:endParaRPr lang="en-US" sz="27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Light" pitchFamily="34" charset="0"/>
                  <a:cs typeface="Arial" charset="0"/>
                </a:endParaRPr>
              </a:p>
            </p:txBody>
          </p:sp>
        </p:grpSp>
        <p:pic>
          <p:nvPicPr>
            <p:cNvPr id="13323" name="Picture 6" descr="\\eventsql\dvd\Online_ART\DVD_ART34\Logos\Visual Studio\Visual Studio (generic)\Visual Studio (generic) -r h.png"/>
            <p:cNvPicPr>
              <a:picLocks noChangeAspect="1" noChangeArrowheads="1"/>
            </p:cNvPicPr>
            <p:nvPr/>
          </p:nvPicPr>
          <p:blipFill>
            <a:blip r:embed="rId4" cstate="print"/>
            <a:srcRect/>
            <a:stretch>
              <a:fillRect/>
            </a:stretch>
          </p:blipFill>
          <p:spPr bwMode="auto">
            <a:xfrm>
              <a:off x="1371600" y="5408005"/>
              <a:ext cx="6248400" cy="992795"/>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视 频</a:t>
            </a:r>
            <a:endParaRPr lang="zh-CN" altLang="en-US" dirty="0"/>
          </a:p>
        </p:txBody>
      </p:sp>
      <p:sp>
        <p:nvSpPr>
          <p:cNvPr id="5" name="文本占位符 4"/>
          <p:cNvSpPr>
            <a:spLocks noGrp="1"/>
          </p:cNvSpPr>
          <p:nvPr>
            <p:ph type="body" sz="quarter" idx="10"/>
          </p:nvPr>
        </p:nvSpPr>
        <p:spPr/>
        <p:txBody>
          <a:bodyPr/>
          <a:lstStyle/>
          <a:p>
            <a:r>
              <a:rPr lang="en-US" altLang="zh-CN" dirty="0" smtClean="0"/>
              <a:t>Visual Studio 2010</a:t>
            </a:r>
            <a:r>
              <a:rPr lang="zh-CN" altLang="en-US" dirty="0" smtClean="0"/>
              <a:t> </a:t>
            </a:r>
            <a:r>
              <a:rPr lang="en-US" altLang="zh-CN" dirty="0" smtClean="0"/>
              <a:t>Professional</a:t>
            </a:r>
            <a:r>
              <a:rPr lang="zh-CN" altLang="en-US" dirty="0" smtClean="0"/>
              <a:t>预览</a:t>
            </a:r>
            <a:endParaRPr lang="en-US" altLang="zh-CN" dirty="0" smtClean="0"/>
          </a:p>
        </p:txBody>
      </p:sp>
      <p:sp>
        <p:nvSpPr>
          <p:cNvPr id="7" name="Text Placeholder 6"/>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有奖问答</a:t>
            </a:r>
            <a:endParaRPr lang="en-US" dirty="0"/>
          </a:p>
        </p:txBody>
      </p:sp>
      <p:sp>
        <p:nvSpPr>
          <p:cNvPr id="3" name="Content Placeholder 2"/>
          <p:cNvSpPr>
            <a:spLocks noGrp="1"/>
          </p:cNvSpPr>
          <p:nvPr>
            <p:ph idx="1"/>
          </p:nvPr>
        </p:nvSpPr>
        <p:spPr/>
        <p:txBody>
          <a:bodyPr/>
          <a:lstStyle/>
          <a:p>
            <a:r>
              <a:rPr lang="zh-CN" altLang="en-US" sz="3600" dirty="0" smtClean="0"/>
              <a:t> </a:t>
            </a:r>
            <a:r>
              <a:rPr lang="en-US" altLang="zh-CN" sz="3600" dirty="0" smtClean="0"/>
              <a:t>Visual Studio 2010</a:t>
            </a:r>
            <a:r>
              <a:rPr lang="zh-CN" altLang="en-US" sz="3600" dirty="0" smtClean="0"/>
              <a:t>的发布时间？</a:t>
            </a:r>
            <a:endParaRPr lang="en-US" sz="3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r>
              <a:rPr lang="zh-CN" altLang="en-US" dirty="0" smtClean="0"/>
              <a:t>集成开发环境的提升</a:t>
            </a:r>
            <a:endParaRPr lang="en-US" dirty="0"/>
          </a:p>
        </p:txBody>
      </p:sp>
      <p:sp>
        <p:nvSpPr>
          <p:cNvPr id="3" name="Text Placeholder 2"/>
          <p:cNvSpPr>
            <a:spLocks noGrp="1"/>
          </p:cNvSpPr>
          <p:nvPr>
            <p:ph type="body" idx="4294967295"/>
          </p:nvPr>
        </p:nvSpPr>
        <p:spPr>
          <a:xfrm>
            <a:off x="479990" y="1262618"/>
            <a:ext cx="4537075" cy="5500726"/>
          </a:xfrm>
          <a:prstGeom prst="rect">
            <a:avLst/>
          </a:prstGeom>
        </p:spPr>
        <p:txBody>
          <a:bodyPr rtlCol="0"/>
          <a:lstStyle/>
          <a:p>
            <a:pPr>
              <a:lnSpc>
                <a:spcPct val="150000"/>
              </a:lnSpc>
              <a:buClr>
                <a:schemeClr val="accent1"/>
              </a:buClr>
              <a:buSzPct val="100000"/>
              <a:buFont typeface="Wingdings" pitchFamily="2" charset="2"/>
              <a:buChar char="l"/>
            </a:pPr>
            <a:r>
              <a:rPr lang="en-US" sz="2400" b="1" dirty="0" smtClean="0">
                <a:solidFill>
                  <a:schemeClr val="accent1"/>
                </a:solidFill>
              </a:rPr>
              <a:t>Visual Studio</a:t>
            </a:r>
            <a:r>
              <a:rPr lang="zh-CN" altLang="en-US" sz="2400" b="1" dirty="0" smtClean="0">
                <a:solidFill>
                  <a:schemeClr val="accent1"/>
                </a:solidFill>
              </a:rPr>
              <a:t>开发环境</a:t>
            </a:r>
            <a:endParaRPr lang="en-US" sz="2400" b="1" dirty="0" smtClean="0">
              <a:solidFill>
                <a:schemeClr val="accent1"/>
              </a:solidFill>
            </a:endParaRPr>
          </a:p>
          <a:p>
            <a:pPr lvl="1">
              <a:lnSpc>
                <a:spcPct val="150000"/>
              </a:lnSpc>
              <a:buClr>
                <a:schemeClr val="accent1"/>
              </a:buClr>
              <a:buSzPct val="100000"/>
              <a:buFont typeface="Wingdings" pitchFamily="2" charset="2"/>
              <a:buChar char="l"/>
            </a:pPr>
            <a:r>
              <a:rPr lang="zh-CN" altLang="en-US" sz="2000" b="1" dirty="0" smtClean="0">
                <a:solidFill>
                  <a:schemeClr val="accent1"/>
                </a:solidFill>
              </a:rPr>
              <a:t>基于</a:t>
            </a:r>
            <a:r>
              <a:rPr lang="en-US" sz="2000" b="1" dirty="0" smtClean="0">
                <a:solidFill>
                  <a:schemeClr val="accent1"/>
                </a:solidFill>
              </a:rPr>
              <a:t>WPF</a:t>
            </a:r>
            <a:r>
              <a:rPr lang="zh-CN" altLang="en-US" sz="2000" b="1" dirty="0" smtClean="0">
                <a:solidFill>
                  <a:schemeClr val="accent1"/>
                </a:solidFill>
              </a:rPr>
              <a:t>的编辑器</a:t>
            </a:r>
            <a:endParaRPr lang="en-US" sz="2000" b="1" dirty="0" smtClean="0">
              <a:solidFill>
                <a:schemeClr val="accent1"/>
              </a:solidFill>
            </a:endParaRPr>
          </a:p>
          <a:p>
            <a:pPr lvl="1">
              <a:lnSpc>
                <a:spcPct val="150000"/>
              </a:lnSpc>
              <a:buClr>
                <a:schemeClr val="accent1"/>
              </a:buClr>
              <a:buSzPct val="100000"/>
              <a:buFont typeface="Wingdings" pitchFamily="2" charset="2"/>
              <a:buChar char="l"/>
            </a:pPr>
            <a:r>
              <a:rPr lang="zh-CN" altLang="en-US" sz="2000" b="1" dirty="0" smtClean="0">
                <a:solidFill>
                  <a:schemeClr val="accent1"/>
                </a:solidFill>
              </a:rPr>
              <a:t>对多个监控界面更高的支持</a:t>
            </a:r>
            <a:endParaRPr lang="en-US" sz="2000" b="1" dirty="0" smtClean="0">
              <a:solidFill>
                <a:schemeClr val="accent1"/>
              </a:solidFill>
            </a:endParaRPr>
          </a:p>
          <a:p>
            <a:pPr>
              <a:lnSpc>
                <a:spcPct val="150000"/>
              </a:lnSpc>
              <a:buClr>
                <a:schemeClr val="accent1"/>
              </a:buClr>
              <a:buSzPct val="100000"/>
              <a:buFont typeface="Wingdings" pitchFamily="2" charset="2"/>
              <a:buChar char="l"/>
            </a:pPr>
            <a:r>
              <a:rPr lang="zh-CN" altLang="en-US" sz="2400" b="1" dirty="0" smtClean="0">
                <a:solidFill>
                  <a:schemeClr val="accent1"/>
                </a:solidFill>
              </a:rPr>
              <a:t>导航</a:t>
            </a:r>
            <a:endParaRPr lang="en-US" sz="2400" b="1" dirty="0" smtClean="0">
              <a:solidFill>
                <a:schemeClr val="accent1"/>
              </a:solidFill>
            </a:endParaRPr>
          </a:p>
          <a:p>
            <a:pPr lvl="1">
              <a:lnSpc>
                <a:spcPct val="150000"/>
              </a:lnSpc>
              <a:buClr>
                <a:schemeClr val="accent1"/>
              </a:buClr>
              <a:buSzPct val="100000"/>
              <a:buFont typeface="Wingdings" pitchFamily="2" charset="2"/>
              <a:buChar char="l"/>
            </a:pPr>
            <a:r>
              <a:rPr lang="zh-CN" altLang="en-US" sz="2400" b="1" dirty="0" smtClean="0">
                <a:solidFill>
                  <a:schemeClr val="accent1"/>
                </a:solidFill>
              </a:rPr>
              <a:t>快速查找</a:t>
            </a:r>
            <a:endParaRPr lang="en-US" altLang="zh-CN" sz="2400" b="1" dirty="0" smtClean="0">
              <a:solidFill>
                <a:schemeClr val="accent1"/>
              </a:solidFill>
            </a:endParaRPr>
          </a:p>
          <a:p>
            <a:pPr lvl="1">
              <a:lnSpc>
                <a:spcPct val="150000"/>
              </a:lnSpc>
              <a:buClr>
                <a:schemeClr val="accent1"/>
              </a:buClr>
              <a:buSzPct val="100000"/>
              <a:buFont typeface="Wingdings" pitchFamily="2" charset="2"/>
              <a:buChar char="l"/>
            </a:pPr>
            <a:r>
              <a:rPr lang="zh-CN" altLang="en-US" sz="2400" b="1" dirty="0" smtClean="0">
                <a:solidFill>
                  <a:schemeClr val="accent1"/>
                </a:solidFill>
              </a:rPr>
              <a:t>高亮显示引用</a:t>
            </a:r>
            <a:endParaRPr lang="en-US" altLang="zh-CN" sz="2400" b="1" dirty="0" smtClean="0">
              <a:solidFill>
                <a:schemeClr val="accent1"/>
              </a:solidFill>
            </a:endParaRPr>
          </a:p>
          <a:p>
            <a:pPr>
              <a:lnSpc>
                <a:spcPct val="150000"/>
              </a:lnSpc>
              <a:buClr>
                <a:schemeClr val="accent1"/>
              </a:buClr>
              <a:buSzPct val="100000"/>
              <a:buFont typeface="Wingdings" pitchFamily="2" charset="2"/>
              <a:buChar char="l"/>
            </a:pPr>
            <a:r>
              <a:rPr lang="zh-CN" altLang="en-US" sz="2400" b="1" dirty="0" smtClean="0">
                <a:solidFill>
                  <a:schemeClr val="accent1"/>
                </a:solidFill>
              </a:rPr>
              <a:t>项目显示</a:t>
            </a:r>
            <a:endParaRPr lang="en-US" altLang="zh-CN" sz="2400" b="1" dirty="0" smtClean="0">
              <a:solidFill>
                <a:schemeClr val="accent1"/>
              </a:solidFill>
            </a:endParaRPr>
          </a:p>
        </p:txBody>
      </p:sp>
      <p:pic>
        <p:nvPicPr>
          <p:cNvPr id="2050" name="Picture 2"/>
          <p:cNvPicPr>
            <a:picLocks noChangeAspect="1" noChangeArrowheads="1"/>
          </p:cNvPicPr>
          <p:nvPr/>
        </p:nvPicPr>
        <p:blipFill>
          <a:blip r:embed="rId3" cstate="print"/>
          <a:stretch>
            <a:fillRect/>
          </a:stretch>
        </p:blipFill>
        <p:spPr bwMode="auto">
          <a:xfrm>
            <a:off x="3559982" y="1804814"/>
            <a:ext cx="5584017" cy="3833986"/>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LeftFacing"/>
            <a:lightRig rig="threePt" dir="t"/>
          </a:scene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r>
              <a:rPr lang="zh-CN" altLang="en-US" dirty="0" smtClean="0"/>
              <a:t>关注于代码的开发体验</a:t>
            </a:r>
            <a:endParaRPr lang="en-US" dirty="0"/>
          </a:p>
        </p:txBody>
      </p:sp>
      <p:sp>
        <p:nvSpPr>
          <p:cNvPr id="3" name="Text Placeholder 2"/>
          <p:cNvSpPr>
            <a:spLocks noGrp="1"/>
          </p:cNvSpPr>
          <p:nvPr>
            <p:ph type="body" idx="4294967295"/>
          </p:nvPr>
        </p:nvSpPr>
        <p:spPr>
          <a:xfrm>
            <a:off x="428596" y="1571612"/>
            <a:ext cx="4537075" cy="4572032"/>
          </a:xfrm>
          <a:prstGeom prst="rect">
            <a:avLst/>
          </a:prstGeom>
        </p:spPr>
        <p:txBody>
          <a:bodyPr rtlCol="0"/>
          <a:lstStyle/>
          <a:p>
            <a:pPr>
              <a:lnSpc>
                <a:spcPct val="150000"/>
              </a:lnSpc>
              <a:buClr>
                <a:schemeClr val="accent1"/>
              </a:buClr>
              <a:buSzPct val="100000"/>
              <a:buFont typeface="Wingdings" pitchFamily="2" charset="2"/>
              <a:buChar char="l"/>
            </a:pPr>
            <a:r>
              <a:rPr lang="zh-CN" altLang="en-US" sz="2400" b="1" dirty="0" smtClean="0">
                <a:solidFill>
                  <a:schemeClr val="accent1"/>
                </a:solidFill>
              </a:rPr>
              <a:t>快速创建，浏览和启用</a:t>
            </a:r>
            <a:endParaRPr lang="en-US" altLang="zh-CN" sz="2400" b="1" dirty="0" smtClean="0">
              <a:solidFill>
                <a:schemeClr val="accent1"/>
              </a:solidFill>
            </a:endParaRPr>
          </a:p>
          <a:p>
            <a:pPr>
              <a:lnSpc>
                <a:spcPct val="150000"/>
              </a:lnSpc>
              <a:buClr>
                <a:schemeClr val="accent1"/>
              </a:buClr>
              <a:buSzPct val="100000"/>
              <a:buFont typeface="Wingdings" pitchFamily="2" charset="2"/>
              <a:buChar char="l"/>
            </a:pPr>
            <a:r>
              <a:rPr lang="zh-CN" altLang="en-US" sz="2400" b="1" dirty="0" smtClean="0">
                <a:solidFill>
                  <a:schemeClr val="accent1"/>
                </a:solidFill>
              </a:rPr>
              <a:t>清晰的代码层级结构</a:t>
            </a:r>
            <a:endParaRPr lang="en-US" altLang="zh-CN" sz="2400" b="1" dirty="0" smtClean="0">
              <a:solidFill>
                <a:schemeClr val="accent1"/>
              </a:solidFill>
            </a:endParaRPr>
          </a:p>
          <a:p>
            <a:pPr>
              <a:lnSpc>
                <a:spcPct val="150000"/>
              </a:lnSpc>
              <a:buClr>
                <a:schemeClr val="accent1"/>
              </a:buClr>
              <a:buSzPct val="100000"/>
              <a:buFont typeface="Wingdings" pitchFamily="2" charset="2"/>
              <a:buChar char="l"/>
            </a:pPr>
            <a:r>
              <a:rPr lang="zh-CN" altLang="en-US" sz="2400" b="1" dirty="0" smtClean="0">
                <a:solidFill>
                  <a:schemeClr val="accent1"/>
                </a:solidFill>
              </a:rPr>
              <a:t>支持多种代码格式</a:t>
            </a:r>
            <a:endParaRPr lang="en-US" altLang="zh-CN" sz="2400" b="1" dirty="0" smtClean="0">
              <a:solidFill>
                <a:schemeClr val="accent1"/>
              </a:solidFill>
            </a:endParaRPr>
          </a:p>
          <a:p>
            <a:pPr>
              <a:lnSpc>
                <a:spcPct val="150000"/>
              </a:lnSpc>
              <a:buClr>
                <a:schemeClr val="accent1"/>
              </a:buClr>
              <a:buSzPct val="100000"/>
              <a:buFont typeface="Wingdings" pitchFamily="2" charset="2"/>
              <a:buChar char="l"/>
            </a:pPr>
            <a:r>
              <a:rPr lang="zh-CN" altLang="en-US" sz="2400" b="1" dirty="0" smtClean="0">
                <a:solidFill>
                  <a:schemeClr val="accent1"/>
                </a:solidFill>
              </a:rPr>
              <a:t>快速定位</a:t>
            </a:r>
            <a:endParaRPr lang="en-US" sz="2400" b="1" dirty="0" smtClean="0">
              <a:solidFill>
                <a:schemeClr val="accent1"/>
              </a:solidFill>
            </a:endParaRPr>
          </a:p>
        </p:txBody>
      </p:sp>
      <p:pic>
        <p:nvPicPr>
          <p:cNvPr id="2050" name="Picture 2"/>
          <p:cNvPicPr>
            <a:picLocks noChangeAspect="1" noChangeArrowheads="1"/>
          </p:cNvPicPr>
          <p:nvPr/>
        </p:nvPicPr>
        <p:blipFill>
          <a:blip r:embed="rId3" cstate="print"/>
          <a:stretch>
            <a:fillRect/>
          </a:stretch>
        </p:blipFill>
        <p:spPr bwMode="auto">
          <a:xfrm>
            <a:off x="4267201" y="1371600"/>
            <a:ext cx="4552706" cy="4436429"/>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LeftFacing"/>
            <a:lightRig rig="threePt" dir="t"/>
          </a:scene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r>
              <a:rPr lang="en-US" dirty="0" smtClean="0"/>
              <a:t>Web</a:t>
            </a:r>
            <a:r>
              <a:rPr lang="zh-CN" altLang="en-US" dirty="0" smtClean="0"/>
              <a:t>开发体验</a:t>
            </a:r>
            <a:endParaRPr lang="en-US" dirty="0"/>
          </a:p>
        </p:txBody>
      </p:sp>
      <p:sp>
        <p:nvSpPr>
          <p:cNvPr id="3" name="Text Placeholder 2"/>
          <p:cNvSpPr>
            <a:spLocks noGrp="1"/>
          </p:cNvSpPr>
          <p:nvPr>
            <p:ph type="body" idx="4294967295"/>
          </p:nvPr>
        </p:nvSpPr>
        <p:spPr>
          <a:xfrm>
            <a:off x="428596" y="1571612"/>
            <a:ext cx="4216400" cy="2384429"/>
          </a:xfrm>
          <a:prstGeom prst="rect">
            <a:avLst/>
          </a:prstGeom>
        </p:spPr>
        <p:txBody>
          <a:bodyPr rtlCol="0"/>
          <a:lstStyle/>
          <a:p>
            <a:pPr>
              <a:lnSpc>
                <a:spcPct val="150000"/>
              </a:lnSpc>
              <a:buClr>
                <a:schemeClr val="accent1"/>
              </a:buClr>
              <a:buSzPct val="100000"/>
              <a:buFont typeface="Wingdings" pitchFamily="2" charset="2"/>
              <a:buChar char="l"/>
            </a:pPr>
            <a:r>
              <a:rPr lang="zh-CN" altLang="en-US" sz="2400" b="1" dirty="0" smtClean="0">
                <a:solidFill>
                  <a:schemeClr val="accent1"/>
                </a:solidFill>
              </a:rPr>
              <a:t>更强大的</a:t>
            </a:r>
            <a:r>
              <a:rPr lang="en-US" altLang="zh-CN" sz="2400" b="1" dirty="0" smtClean="0">
                <a:solidFill>
                  <a:schemeClr val="accent1"/>
                </a:solidFill>
              </a:rPr>
              <a:t>JavaScript</a:t>
            </a:r>
            <a:r>
              <a:rPr lang="zh-CN" altLang="en-US" sz="2400" b="1" dirty="0" smtClean="0">
                <a:solidFill>
                  <a:schemeClr val="accent1"/>
                </a:solidFill>
              </a:rPr>
              <a:t>工具</a:t>
            </a:r>
            <a:endParaRPr lang="en-US" sz="2400" b="1" dirty="0" smtClean="0">
              <a:solidFill>
                <a:schemeClr val="accent1"/>
              </a:solidFill>
            </a:endParaRPr>
          </a:p>
          <a:p>
            <a:pPr>
              <a:lnSpc>
                <a:spcPct val="150000"/>
              </a:lnSpc>
              <a:buClr>
                <a:schemeClr val="accent1"/>
              </a:buClr>
              <a:buSzPct val="100000"/>
              <a:buFont typeface="Wingdings" pitchFamily="2" charset="2"/>
              <a:buChar char="l"/>
            </a:pPr>
            <a:r>
              <a:rPr lang="zh-CN" altLang="en-US" sz="2400" b="1" dirty="0" smtClean="0">
                <a:solidFill>
                  <a:schemeClr val="accent1"/>
                </a:solidFill>
              </a:rPr>
              <a:t>对</a:t>
            </a:r>
            <a:r>
              <a:rPr lang="en-US" sz="2400" b="1" dirty="0" smtClean="0">
                <a:solidFill>
                  <a:schemeClr val="accent1"/>
                </a:solidFill>
              </a:rPr>
              <a:t>HTML </a:t>
            </a:r>
            <a:r>
              <a:rPr lang="zh-CN" altLang="en-US" sz="2400" b="1" dirty="0" smtClean="0">
                <a:solidFill>
                  <a:schemeClr val="accent1"/>
                </a:solidFill>
              </a:rPr>
              <a:t>代码片断的多元化支持</a:t>
            </a:r>
            <a:endParaRPr lang="en-US" sz="2400" b="1" dirty="0" smtClean="0">
              <a:solidFill>
                <a:schemeClr val="accent1"/>
              </a:solidFill>
            </a:endParaRPr>
          </a:p>
          <a:p>
            <a:pPr>
              <a:lnSpc>
                <a:spcPct val="150000"/>
              </a:lnSpc>
              <a:buClr>
                <a:schemeClr val="accent1"/>
              </a:buClr>
              <a:buSzPct val="100000"/>
              <a:buFont typeface="Wingdings" pitchFamily="2" charset="2"/>
              <a:buChar char="l"/>
            </a:pPr>
            <a:r>
              <a:rPr lang="zh-CN" altLang="en-US" sz="2400" b="1" dirty="0" smtClean="0">
                <a:solidFill>
                  <a:schemeClr val="accent1"/>
                </a:solidFill>
              </a:rPr>
              <a:t>支持构建基于</a:t>
            </a:r>
            <a:r>
              <a:rPr lang="en-US" sz="2400" b="1" dirty="0" smtClean="0">
                <a:solidFill>
                  <a:schemeClr val="accent1"/>
                </a:solidFill>
              </a:rPr>
              <a:t>MVC</a:t>
            </a:r>
            <a:r>
              <a:rPr lang="zh-CN" altLang="en-US" sz="2400" b="1" dirty="0" smtClean="0">
                <a:solidFill>
                  <a:schemeClr val="accent1"/>
                </a:solidFill>
              </a:rPr>
              <a:t>和动态数据的应用</a:t>
            </a:r>
            <a:endParaRPr lang="en-US" sz="2400" b="1" dirty="0" smtClean="0">
              <a:solidFill>
                <a:schemeClr val="accent1"/>
              </a:solidFill>
            </a:endParaRPr>
          </a:p>
          <a:p>
            <a:pPr>
              <a:lnSpc>
                <a:spcPct val="150000"/>
              </a:lnSpc>
              <a:buClr>
                <a:schemeClr val="accent1"/>
              </a:buClr>
              <a:buSzPct val="100000"/>
              <a:buFont typeface="Wingdings" pitchFamily="2" charset="2"/>
              <a:buChar char="l"/>
            </a:pPr>
            <a:r>
              <a:rPr lang="zh-CN" altLang="en-US" sz="2400" b="1" dirty="0" smtClean="0">
                <a:solidFill>
                  <a:schemeClr val="accent1"/>
                </a:solidFill>
              </a:rPr>
              <a:t>集成的</a:t>
            </a:r>
            <a:r>
              <a:rPr lang="en-US" altLang="zh-CN" sz="2400" b="1" dirty="0" smtClean="0">
                <a:solidFill>
                  <a:schemeClr val="accent1"/>
                </a:solidFill>
              </a:rPr>
              <a:t>Web</a:t>
            </a:r>
            <a:r>
              <a:rPr lang="zh-CN" altLang="en-US" sz="2400" b="1" dirty="0" smtClean="0">
                <a:solidFill>
                  <a:schemeClr val="accent1"/>
                </a:solidFill>
              </a:rPr>
              <a:t>部署工具</a:t>
            </a:r>
            <a:endParaRPr lang="en-US" sz="2400" b="1" dirty="0" smtClean="0">
              <a:solidFill>
                <a:schemeClr val="accent1"/>
              </a:solidFill>
            </a:endParaRPr>
          </a:p>
        </p:txBody>
      </p:sp>
      <p:pic>
        <p:nvPicPr>
          <p:cNvPr id="2050" name="Picture 2"/>
          <p:cNvPicPr>
            <a:picLocks noChangeAspect="1" noChangeArrowheads="1"/>
          </p:cNvPicPr>
          <p:nvPr/>
        </p:nvPicPr>
        <p:blipFill>
          <a:blip r:embed="rId3" cstate="print"/>
          <a:stretch>
            <a:fillRect/>
          </a:stretch>
        </p:blipFill>
        <p:spPr bwMode="auto">
          <a:xfrm>
            <a:off x="3848530" y="1613415"/>
            <a:ext cx="5295470" cy="4025385"/>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LeftFacing"/>
            <a:lightRig rig="threePt" dir="t"/>
          </a:scene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r>
              <a:rPr lang="en-US" dirty="0" smtClean="0"/>
              <a:t>C++ </a:t>
            </a:r>
            <a:r>
              <a:rPr lang="zh-CN" altLang="en-US" dirty="0" smtClean="0"/>
              <a:t>开发体验</a:t>
            </a:r>
            <a:endParaRPr lang="en-US" dirty="0"/>
          </a:p>
        </p:txBody>
      </p:sp>
      <p:sp>
        <p:nvSpPr>
          <p:cNvPr id="3" name="Text Placeholder 2"/>
          <p:cNvSpPr>
            <a:spLocks noGrp="1"/>
          </p:cNvSpPr>
          <p:nvPr>
            <p:ph type="body" idx="4294967295"/>
          </p:nvPr>
        </p:nvSpPr>
        <p:spPr>
          <a:xfrm>
            <a:off x="428596" y="1428736"/>
            <a:ext cx="4537075" cy="487362"/>
          </a:xfrm>
          <a:prstGeom prst="rect">
            <a:avLst/>
          </a:prstGeom>
        </p:spPr>
        <p:txBody>
          <a:bodyPr rtlCol="0"/>
          <a:lstStyle/>
          <a:p>
            <a:pPr>
              <a:buClr>
                <a:schemeClr val="accent1"/>
              </a:buClr>
              <a:buSzPct val="100000"/>
              <a:buFont typeface="Wingdings" pitchFamily="2" charset="2"/>
              <a:buChar char="l"/>
            </a:pPr>
            <a:r>
              <a:rPr lang="zh-CN" altLang="en-US" sz="2400" b="1" dirty="0" smtClean="0">
                <a:solidFill>
                  <a:schemeClr val="accent1"/>
                </a:solidFill>
              </a:rPr>
              <a:t>改进的集成开发环境</a:t>
            </a:r>
            <a:endParaRPr lang="en-US" sz="2400" b="1" dirty="0" smtClean="0">
              <a:solidFill>
                <a:schemeClr val="accent1"/>
              </a:solidFill>
            </a:endParaRPr>
          </a:p>
          <a:p>
            <a:pPr marL="342900" lvl="1" indent="-342900">
              <a:buClr>
                <a:schemeClr val="accent1"/>
              </a:buClr>
              <a:buSzPct val="100000"/>
              <a:buFont typeface="Wingdings" pitchFamily="2" charset="2"/>
              <a:buChar char="l"/>
            </a:pPr>
            <a:r>
              <a:rPr lang="zh-CN" altLang="en-US" sz="2400" b="1" dirty="0" smtClean="0">
                <a:solidFill>
                  <a:schemeClr val="accent1"/>
                </a:solidFill>
              </a:rPr>
              <a:t>多定向</a:t>
            </a:r>
            <a:endParaRPr lang="en-US" altLang="zh-CN" sz="2400" b="1" dirty="0" smtClean="0">
              <a:solidFill>
                <a:schemeClr val="accent1"/>
              </a:solidFill>
            </a:endParaRPr>
          </a:p>
          <a:p>
            <a:pPr marL="342900" lvl="1" indent="-342900">
              <a:buClr>
                <a:schemeClr val="accent1"/>
              </a:buClr>
              <a:buSzPct val="100000"/>
              <a:buFont typeface="Wingdings" pitchFamily="2" charset="2"/>
              <a:buChar char="l"/>
            </a:pPr>
            <a:r>
              <a:rPr lang="zh-CN" altLang="en-US" sz="2400" b="1" dirty="0" smtClean="0">
                <a:solidFill>
                  <a:schemeClr val="accent1"/>
                </a:solidFill>
              </a:rPr>
              <a:t>支持并行计算</a:t>
            </a:r>
            <a:endParaRPr lang="en-US" altLang="zh-CN" sz="2400" b="1" dirty="0" smtClean="0">
              <a:solidFill>
                <a:schemeClr val="accent1"/>
              </a:solidFill>
            </a:endParaRPr>
          </a:p>
          <a:p>
            <a:pPr marL="342900" lvl="1" indent="-342900">
              <a:buClr>
                <a:schemeClr val="accent1"/>
              </a:buClr>
              <a:buSzPct val="100000"/>
              <a:buFont typeface="Wingdings" pitchFamily="2" charset="2"/>
              <a:buChar char="l"/>
            </a:pPr>
            <a:r>
              <a:rPr lang="en-US" sz="2400" b="1" dirty="0" smtClean="0">
                <a:solidFill>
                  <a:schemeClr val="accent1"/>
                </a:solidFill>
              </a:rPr>
              <a:t>Windows 7 </a:t>
            </a:r>
            <a:r>
              <a:rPr lang="zh-CN" altLang="en-US" sz="2400" b="1" dirty="0" smtClean="0">
                <a:solidFill>
                  <a:schemeClr val="accent1"/>
                </a:solidFill>
              </a:rPr>
              <a:t>开发体验</a:t>
            </a:r>
            <a:endParaRPr lang="en-US" altLang="zh-CN" sz="2400" b="1" dirty="0" smtClean="0">
              <a:solidFill>
                <a:schemeClr val="accent1"/>
              </a:solidFill>
            </a:endParaRPr>
          </a:p>
          <a:p>
            <a:pPr marL="342900" lvl="1" indent="-342900">
              <a:buClr>
                <a:schemeClr val="accent1"/>
              </a:buClr>
              <a:buSzPct val="100000"/>
              <a:buFont typeface="Wingdings" pitchFamily="2" charset="2"/>
              <a:buChar char="l"/>
            </a:pPr>
            <a:r>
              <a:rPr lang="zh-CN" altLang="en-US" sz="2400" b="1" dirty="0" smtClean="0">
                <a:solidFill>
                  <a:schemeClr val="accent1"/>
                </a:solidFill>
              </a:rPr>
              <a:t>易于扩展</a:t>
            </a:r>
            <a:endParaRPr lang="en-US" sz="2400" b="1" dirty="0" smtClean="0">
              <a:solidFill>
                <a:schemeClr val="accent1"/>
              </a:solidFill>
            </a:endParaRPr>
          </a:p>
          <a:p>
            <a:pPr marL="342900" lvl="1" indent="-342900">
              <a:buClr>
                <a:schemeClr val="accent1"/>
              </a:buClr>
              <a:buSzPct val="100000"/>
              <a:buFont typeface="Wingdings" pitchFamily="2" charset="2"/>
              <a:buChar char="l"/>
            </a:pPr>
            <a:r>
              <a:rPr lang="en-US" sz="2400" b="1" dirty="0" smtClean="0">
                <a:solidFill>
                  <a:schemeClr val="accent1"/>
                </a:solidFill>
              </a:rPr>
              <a:t>MFC Class Wizard</a:t>
            </a:r>
          </a:p>
          <a:p>
            <a:pPr>
              <a:buClr>
                <a:schemeClr val="accent1"/>
              </a:buClr>
              <a:buSzPct val="100000"/>
              <a:buFont typeface="Wingdings" pitchFamily="2" charset="2"/>
              <a:buChar char="l"/>
            </a:pPr>
            <a:r>
              <a:rPr lang="zh-CN" altLang="en-US" sz="2400" b="1" dirty="0" smtClean="0">
                <a:solidFill>
                  <a:schemeClr val="accent1"/>
                </a:solidFill>
              </a:rPr>
              <a:t>升级的</a:t>
            </a:r>
            <a:r>
              <a:rPr lang="en-US" sz="2400" b="1" dirty="0" smtClean="0">
                <a:solidFill>
                  <a:schemeClr val="accent1"/>
                </a:solidFill>
              </a:rPr>
              <a:t>MFC Look-and-Feel</a:t>
            </a:r>
          </a:p>
          <a:p>
            <a:pPr>
              <a:buClr>
                <a:schemeClr val="accent1"/>
              </a:buClr>
              <a:buSzPct val="100000"/>
              <a:buFont typeface="Wingdings" pitchFamily="2" charset="2"/>
              <a:buChar char="l"/>
            </a:pPr>
            <a:endParaRPr lang="en-US" sz="2400" b="1" dirty="0" smtClean="0">
              <a:solidFill>
                <a:schemeClr val="accent1"/>
              </a:solidFill>
            </a:endParaRPr>
          </a:p>
        </p:txBody>
      </p:sp>
      <p:pic>
        <p:nvPicPr>
          <p:cNvPr id="2050" name="Picture 2"/>
          <p:cNvPicPr>
            <a:picLocks noChangeAspect="1" noChangeArrowheads="1"/>
          </p:cNvPicPr>
          <p:nvPr/>
        </p:nvPicPr>
        <p:blipFill>
          <a:blip r:embed="rId3" cstate="print"/>
          <a:srcRect r="54430"/>
          <a:stretch>
            <a:fillRect/>
          </a:stretch>
        </p:blipFill>
        <p:spPr bwMode="auto">
          <a:xfrm>
            <a:off x="5095702" y="1046621"/>
            <a:ext cx="3514898" cy="4820779"/>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LeftFacing"/>
            <a:lightRig rig="threePt" dir="t"/>
          </a:scene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304800" y="1000108"/>
            <a:ext cx="8686800" cy="5410200"/>
          </a:xfrm>
          <a:prstGeom prst="roundRect">
            <a:avLst/>
          </a:prstGeom>
          <a:gradFill flip="none" rotWithShape="1">
            <a:gsLst>
              <a:gs pos="0">
                <a:srgbClr val="FFFFFF"/>
              </a:gs>
              <a:gs pos="13000">
                <a:srgbClr val="71E1FB">
                  <a:alpha val="61000"/>
                </a:srgbClr>
              </a:gs>
              <a:gs pos="66000">
                <a:srgbClr val="BBE0E3">
                  <a:alpha val="0"/>
                </a:srgbClr>
              </a:gs>
            </a:gsLst>
            <a:lin ang="5400000" scaled="1"/>
            <a:tileRect/>
          </a:gradFill>
          <a:ln w="19050" cap="flat" cmpd="sng" algn="ctr">
            <a:noFill/>
            <a:prstDash val="solid"/>
          </a:ln>
          <a:effectLst/>
        </p:spPr>
        <p:txBody>
          <a:bodyPr wrap="square" lIns="0" tIns="91440" rIns="0" bIns="0" anchor="ctr"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99" fontAlgn="base">
              <a:spcBef>
                <a:spcPct val="0"/>
              </a:spcBef>
              <a:spcAft>
                <a:spcPct val="0"/>
              </a:spcAft>
              <a:defRPr/>
            </a:pPr>
            <a:endParaRPr lang="en-US" sz="1600" b="1" dirty="0">
              <a:solidFill>
                <a:schemeClr val="tx2"/>
              </a:solidFill>
              <a:effectLst>
                <a:outerShdw blurRad="38100" dist="38100" dir="2700000" algn="tl">
                  <a:srgbClr val="000000">
                    <a:alpha val="43137"/>
                  </a:srgbClr>
                </a:outerShdw>
              </a:effectLst>
              <a:latin typeface="Segoe"/>
            </a:endParaRPr>
          </a:p>
        </p:txBody>
      </p:sp>
      <p:sp>
        <p:nvSpPr>
          <p:cNvPr id="25" name="Title 24"/>
          <p:cNvSpPr>
            <a:spLocks noGrp="1"/>
          </p:cNvSpPr>
          <p:nvPr>
            <p:ph type="title"/>
          </p:nvPr>
        </p:nvSpPr>
        <p:spPr>
          <a:xfrm>
            <a:off x="285720" y="214290"/>
            <a:ext cx="8382000" cy="498598"/>
          </a:xfrm>
        </p:spPr>
        <p:txBody>
          <a:bodyPr>
            <a:noAutofit/>
          </a:bodyPr>
          <a:lstStyle/>
          <a:p>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.NET Framework</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3.5</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概览</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0" name="Rounded Rectangle 19"/>
          <p:cNvSpPr/>
          <p:nvPr/>
        </p:nvSpPr>
        <p:spPr>
          <a:xfrm>
            <a:off x="533400" y="2295508"/>
            <a:ext cx="8229600" cy="4038600"/>
          </a:xfrm>
          <a:prstGeom prst="roundRect">
            <a:avLst/>
          </a:prstGeom>
          <a:gradFill flip="none" rotWithShape="1">
            <a:gsLst>
              <a:gs pos="0">
                <a:srgbClr val="FFFFFF"/>
              </a:gs>
              <a:gs pos="13000">
                <a:srgbClr val="71E1FB">
                  <a:alpha val="61000"/>
                </a:srgbClr>
              </a:gs>
              <a:gs pos="66000">
                <a:srgbClr val="BBE0E3">
                  <a:alpha val="0"/>
                </a:srgbClr>
              </a:gs>
            </a:gsLst>
            <a:lin ang="5400000" scaled="1"/>
            <a:tileRect/>
          </a:gradFill>
          <a:ln w="19050" cap="flat" cmpd="sng" algn="ctr">
            <a:noFill/>
            <a:prstDash val="solid"/>
          </a:ln>
          <a:effectLst/>
        </p:spPr>
        <p:txBody>
          <a:bodyPr wrap="square" lIns="0" tIns="91440" rIns="0" bIns="0" anchor="ctr"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99" fontAlgn="base">
              <a:spcBef>
                <a:spcPct val="0"/>
              </a:spcBef>
              <a:spcAft>
                <a:spcPct val="0"/>
              </a:spcAft>
              <a:defRPr/>
            </a:pPr>
            <a:endParaRPr lang="en-US" sz="1600" b="1" dirty="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endParaRPr>
          </a:p>
        </p:txBody>
      </p:sp>
      <p:sp>
        <p:nvSpPr>
          <p:cNvPr id="19" name="Rounded Rectangle 18"/>
          <p:cNvSpPr/>
          <p:nvPr/>
        </p:nvSpPr>
        <p:spPr>
          <a:xfrm>
            <a:off x="676523" y="3717551"/>
            <a:ext cx="7943353" cy="2502794"/>
          </a:xfrm>
          <a:prstGeom prst="roundRect">
            <a:avLst/>
          </a:prstGeom>
          <a:gradFill flip="none" rotWithShape="1">
            <a:gsLst>
              <a:gs pos="0">
                <a:srgbClr val="FFFFFF"/>
              </a:gs>
              <a:gs pos="13000">
                <a:srgbClr val="71E1FB">
                  <a:alpha val="61000"/>
                </a:srgbClr>
              </a:gs>
              <a:gs pos="66000">
                <a:srgbClr val="BBE0E3">
                  <a:alpha val="0"/>
                </a:srgbClr>
              </a:gs>
            </a:gsLst>
            <a:lin ang="5400000" scaled="1"/>
            <a:tileRect/>
          </a:gradFill>
          <a:ln w="19050" cap="flat" cmpd="sng" algn="ctr">
            <a:noFill/>
            <a:prstDash val="solid"/>
          </a:ln>
          <a:effectLst/>
        </p:spPr>
        <p:txBody>
          <a:bodyPr wrap="square" lIns="0" tIns="91440" rIns="0" bIns="0" anchor="ctr"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99" fontAlgn="base">
              <a:spcBef>
                <a:spcPct val="0"/>
              </a:spcBef>
              <a:spcAft>
                <a:spcPct val="0"/>
              </a:spcAft>
              <a:defRPr/>
            </a:pPr>
            <a:endParaRPr lang="en-US" sz="1600" b="1" dirty="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endParaRPr>
          </a:p>
        </p:txBody>
      </p:sp>
      <p:sp>
        <p:nvSpPr>
          <p:cNvPr id="13" name="Rounded Rectangle 12"/>
          <p:cNvSpPr/>
          <p:nvPr/>
        </p:nvSpPr>
        <p:spPr>
          <a:xfrm>
            <a:off x="891209" y="5424002"/>
            <a:ext cx="7585545" cy="568088"/>
          </a:xfrm>
          <a:prstGeom prst="roundRect">
            <a:avLst/>
          </a:prstGeom>
          <a:gradFill rotWithShape="1">
            <a:gsLst>
              <a:gs pos="0">
                <a:srgbClr val="E55819"/>
              </a:gs>
              <a:gs pos="72000">
                <a:srgbClr val="EE8F64"/>
              </a:gs>
            </a:gsLst>
            <a:lin ang="5400000" scaled="1"/>
          </a:gradFill>
          <a:ln w="12700" cap="flat" cmpd="sng" algn="ctr">
            <a:solidFill>
              <a:srgbClr val="ED8455"/>
            </a:solidFill>
            <a:prstDash val="solid"/>
            <a:headEnd type="none" w="med" len="med"/>
            <a:tailEnd type="none" w="med" len="med"/>
          </a:ln>
          <a:effectLst>
            <a:innerShdw blurRad="635000" dist="50800" dir="16200000">
              <a:srgbClr val="963D00"/>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63" fontAlgn="base">
              <a:spcBef>
                <a:spcPct val="0"/>
              </a:spcBef>
              <a:spcAft>
                <a:spcPct val="0"/>
              </a:spcAft>
            </a:pPr>
            <a:r>
              <a:rPr lang="en-US" sz="1400" b="1" dirty="0" smtClean="0">
                <a:solidFill>
                  <a:schemeClr val="tx1"/>
                </a:solidFill>
                <a:effectLst>
                  <a:outerShdw blurRad="38100" dist="38100" dir="2700000" algn="tl">
                    <a:srgbClr val="000000">
                      <a:alpha val="43137"/>
                    </a:srgbClr>
                  </a:outerShdw>
                </a:effectLst>
              </a:rPr>
              <a:t>.NET Framework 2.0 + SP1</a:t>
            </a:r>
          </a:p>
        </p:txBody>
      </p:sp>
      <p:sp>
        <p:nvSpPr>
          <p:cNvPr id="14" name="Rounded Rectangle 13"/>
          <p:cNvSpPr/>
          <p:nvPr/>
        </p:nvSpPr>
        <p:spPr>
          <a:xfrm>
            <a:off x="891209" y="4447533"/>
            <a:ext cx="1789043" cy="862705"/>
          </a:xfrm>
          <a:prstGeom prst="roundRect">
            <a:avLst/>
          </a:prstGeom>
          <a:gradFill flip="none" rotWithShape="1">
            <a:gsLst>
              <a:gs pos="0">
                <a:srgbClr val="80AB3B"/>
              </a:gs>
              <a:gs pos="72000">
                <a:srgbClr val="AFF173"/>
              </a:gs>
            </a:gsLst>
            <a:lin ang="16200000" scaled="1"/>
            <a:tileRect/>
          </a:gradFill>
          <a:ln w="12700" cap="flat" cmpd="sng" algn="ctr">
            <a:solidFill>
              <a:srgbClr val="9DC422"/>
            </a:solidFill>
            <a:prstDash val="solid"/>
            <a:headEnd type="none" w="med" len="med"/>
            <a:tailEnd type="none" w="med" len="med"/>
          </a:ln>
          <a:effectLst>
            <a:innerShdw blurRad="622300" dist="50800" dir="16200000">
              <a:srgbClr val="3E531D"/>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pPr>
            <a:r>
              <a:rPr lang="en-US" sz="1400" b="1" dirty="0" smtClean="0">
                <a:solidFill>
                  <a:schemeClr val="tx1"/>
                </a:solidFill>
                <a:effectLst>
                  <a:outerShdw blurRad="38100" dist="38100" dir="2700000" algn="tl">
                    <a:srgbClr val="000000">
                      <a:alpha val="43137"/>
                    </a:srgbClr>
                  </a:outerShdw>
                </a:effectLst>
              </a:rPr>
              <a:t>Windows Presentation Foundation</a:t>
            </a:r>
          </a:p>
        </p:txBody>
      </p:sp>
      <p:sp>
        <p:nvSpPr>
          <p:cNvPr id="15" name="Rounded Rectangle 14"/>
          <p:cNvSpPr/>
          <p:nvPr/>
        </p:nvSpPr>
        <p:spPr>
          <a:xfrm>
            <a:off x="2787917" y="4447533"/>
            <a:ext cx="1942211" cy="862705"/>
          </a:xfrm>
          <a:prstGeom prst="roundRect">
            <a:avLst/>
          </a:prstGeom>
          <a:gradFill flip="none" rotWithShape="1">
            <a:gsLst>
              <a:gs pos="0">
                <a:srgbClr val="80AB3B"/>
              </a:gs>
              <a:gs pos="72000">
                <a:srgbClr val="AFF173"/>
              </a:gs>
            </a:gsLst>
            <a:lin ang="16200000" scaled="1"/>
            <a:tileRect/>
          </a:gradFill>
          <a:ln w="12700" cap="flat" cmpd="sng" algn="ctr">
            <a:solidFill>
              <a:srgbClr val="9DC422"/>
            </a:solidFill>
            <a:prstDash val="solid"/>
            <a:headEnd type="none" w="med" len="med"/>
            <a:tailEnd type="none" w="med" len="med"/>
          </a:ln>
          <a:effectLst>
            <a:innerShdw blurRad="622300" dist="50800" dir="16200000">
              <a:srgbClr val="3E531D"/>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pPr>
            <a:r>
              <a:rPr lang="en-US" sz="1400" b="1" dirty="0" smtClean="0">
                <a:solidFill>
                  <a:schemeClr val="tx1"/>
                </a:solidFill>
                <a:effectLst>
                  <a:outerShdw blurRad="38100" dist="38100" dir="2700000" algn="tl">
                    <a:srgbClr val="000000">
                      <a:alpha val="43137"/>
                    </a:srgbClr>
                  </a:outerShdw>
                </a:effectLst>
              </a:rPr>
              <a:t>Windows Communication Foundation</a:t>
            </a:r>
            <a:endParaRPr lang="en-US" sz="1400" b="1" dirty="0">
              <a:solidFill>
                <a:schemeClr val="tx1"/>
              </a:solidFill>
              <a:effectLst>
                <a:outerShdw blurRad="38100" dist="38100" dir="2700000" algn="tl">
                  <a:srgbClr val="000000">
                    <a:alpha val="43137"/>
                  </a:srgbClr>
                </a:outerShdw>
              </a:effectLst>
            </a:endParaRPr>
          </a:p>
        </p:txBody>
      </p:sp>
      <p:sp>
        <p:nvSpPr>
          <p:cNvPr id="16" name="Rounded Rectangle 15"/>
          <p:cNvSpPr/>
          <p:nvPr/>
        </p:nvSpPr>
        <p:spPr>
          <a:xfrm>
            <a:off x="4837793" y="4447533"/>
            <a:ext cx="1765648" cy="862705"/>
          </a:xfrm>
          <a:prstGeom prst="roundRect">
            <a:avLst/>
          </a:prstGeom>
          <a:gradFill flip="none" rotWithShape="1">
            <a:gsLst>
              <a:gs pos="0">
                <a:srgbClr val="80AB3B"/>
              </a:gs>
              <a:gs pos="72000">
                <a:srgbClr val="AFF173"/>
              </a:gs>
            </a:gsLst>
            <a:lin ang="16200000" scaled="1"/>
            <a:tileRect/>
          </a:gradFill>
          <a:ln w="12700" cap="flat" cmpd="sng" algn="ctr">
            <a:solidFill>
              <a:srgbClr val="9DC422"/>
            </a:solidFill>
            <a:prstDash val="solid"/>
            <a:headEnd type="none" w="med" len="med"/>
            <a:tailEnd type="none" w="med" len="med"/>
          </a:ln>
          <a:effectLst>
            <a:innerShdw blurRad="622300" dist="50800" dir="16200000">
              <a:srgbClr val="3E531D"/>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pPr>
            <a:r>
              <a:rPr lang="en-US" sz="1400" b="1" dirty="0" smtClean="0">
                <a:solidFill>
                  <a:schemeClr val="tx1"/>
                </a:solidFill>
                <a:effectLst>
                  <a:outerShdw blurRad="38100" dist="38100" dir="2700000" algn="tl">
                    <a:srgbClr val="000000">
                      <a:alpha val="43137"/>
                    </a:srgbClr>
                  </a:outerShdw>
                </a:effectLst>
              </a:rPr>
              <a:t>Windows Workflow Foundation </a:t>
            </a:r>
            <a:endParaRPr lang="en-US" sz="1400" b="1" dirty="0">
              <a:solidFill>
                <a:schemeClr val="tx1"/>
              </a:solidFill>
              <a:effectLst>
                <a:outerShdw blurRad="38100" dist="38100" dir="2700000" algn="tl">
                  <a:srgbClr val="000000">
                    <a:alpha val="43137"/>
                  </a:srgbClr>
                </a:outerShdw>
              </a:effectLst>
            </a:endParaRPr>
          </a:p>
        </p:txBody>
      </p:sp>
      <p:sp>
        <p:nvSpPr>
          <p:cNvPr id="17" name="Rounded Rectangle 16"/>
          <p:cNvSpPr/>
          <p:nvPr/>
        </p:nvSpPr>
        <p:spPr>
          <a:xfrm>
            <a:off x="6711105" y="4447533"/>
            <a:ext cx="1765648" cy="862705"/>
          </a:xfrm>
          <a:prstGeom prst="roundRect">
            <a:avLst/>
          </a:prstGeom>
          <a:gradFill flip="none" rotWithShape="1">
            <a:gsLst>
              <a:gs pos="0">
                <a:srgbClr val="80AB3B"/>
              </a:gs>
              <a:gs pos="72000">
                <a:srgbClr val="AFF173"/>
              </a:gs>
            </a:gsLst>
            <a:lin ang="16200000" scaled="1"/>
            <a:tileRect/>
          </a:gradFill>
          <a:ln w="12700" cap="flat" cmpd="sng" algn="ctr">
            <a:solidFill>
              <a:srgbClr val="9DC422"/>
            </a:solidFill>
            <a:prstDash val="solid"/>
            <a:headEnd type="none" w="med" len="med"/>
            <a:tailEnd type="none" w="med" len="med"/>
          </a:ln>
          <a:effectLst>
            <a:innerShdw blurRad="622300" dist="50800" dir="16200000">
              <a:srgbClr val="3E531D"/>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pPr>
            <a:r>
              <a:rPr lang="en-US" sz="1400" b="1" dirty="0" smtClean="0">
                <a:solidFill>
                  <a:schemeClr val="tx1"/>
                </a:solidFill>
                <a:effectLst>
                  <a:outerShdw blurRad="38100" dist="38100" dir="2700000" algn="tl">
                    <a:srgbClr val="000000">
                      <a:alpha val="43137"/>
                    </a:srgbClr>
                  </a:outerShdw>
                </a:effectLst>
              </a:rPr>
              <a:t>Windows </a:t>
            </a:r>
            <a:r>
              <a:rPr lang="en-US" sz="1400" b="1" dirty="0" err="1" smtClean="0">
                <a:solidFill>
                  <a:schemeClr val="tx1"/>
                </a:solidFill>
                <a:effectLst>
                  <a:outerShdw blurRad="38100" dist="38100" dir="2700000" algn="tl">
                    <a:srgbClr val="000000">
                      <a:alpha val="43137"/>
                    </a:srgbClr>
                  </a:outerShdw>
                </a:effectLst>
              </a:rPr>
              <a:t>CardSpace</a:t>
            </a:r>
            <a:endParaRPr lang="en-US" sz="1400" b="1" dirty="0">
              <a:solidFill>
                <a:schemeClr val="tx1"/>
              </a:solidFill>
              <a:effectLst>
                <a:outerShdw blurRad="38100" dist="38100" dir="2700000" algn="tl">
                  <a:srgbClr val="000000">
                    <a:alpha val="43137"/>
                  </a:srgbClr>
                </a:outerShdw>
              </a:effectLst>
            </a:endParaRPr>
          </a:p>
        </p:txBody>
      </p:sp>
      <p:sp>
        <p:nvSpPr>
          <p:cNvPr id="21" name="TextBox 20"/>
          <p:cNvSpPr txBox="1"/>
          <p:nvPr/>
        </p:nvSpPr>
        <p:spPr>
          <a:xfrm>
            <a:off x="819647" y="3803895"/>
            <a:ext cx="7156174" cy="461665"/>
          </a:xfrm>
          <a:prstGeom prst="rect">
            <a:avLst/>
          </a:prstGeom>
          <a:noFill/>
        </p:spPr>
        <p:txBody>
          <a:bodyPr wrap="square" rtlCol="0">
            <a:spAutoFit/>
          </a:bodyPr>
          <a:lstStyle/>
          <a:p>
            <a:r>
              <a:rPr lang="en-US" sz="2400" b="1" dirty="0" smtClean="0">
                <a:solidFill>
                  <a:schemeClr val="tx2"/>
                </a:solidFill>
              </a:rPr>
              <a:t>.NET Framework 3.0 + SP1</a:t>
            </a:r>
            <a:endParaRPr lang="en-US" sz="2400" b="1" dirty="0">
              <a:solidFill>
                <a:schemeClr val="tx2"/>
              </a:solidFill>
            </a:endParaRPr>
          </a:p>
        </p:txBody>
      </p:sp>
      <p:sp>
        <p:nvSpPr>
          <p:cNvPr id="22" name="TextBox 21"/>
          <p:cNvSpPr txBox="1"/>
          <p:nvPr/>
        </p:nvSpPr>
        <p:spPr>
          <a:xfrm>
            <a:off x="819647" y="2409271"/>
            <a:ext cx="7156174" cy="461665"/>
          </a:xfrm>
          <a:prstGeom prst="rect">
            <a:avLst/>
          </a:prstGeom>
          <a:noFill/>
        </p:spPr>
        <p:txBody>
          <a:bodyPr wrap="square" rtlCol="0">
            <a:spAutoFit/>
          </a:bodyPr>
          <a:lstStyle/>
          <a:p>
            <a:r>
              <a:rPr lang="en-US" sz="2400" b="1" dirty="0" smtClean="0">
                <a:solidFill>
                  <a:schemeClr val="tx2"/>
                </a:solidFill>
              </a:rPr>
              <a:t>.NET Framework 3.5</a:t>
            </a:r>
            <a:endParaRPr lang="en-US" sz="2400" b="1" dirty="0">
              <a:solidFill>
                <a:schemeClr val="tx2"/>
              </a:solidFill>
            </a:endParaRPr>
          </a:p>
        </p:txBody>
      </p:sp>
      <p:sp>
        <p:nvSpPr>
          <p:cNvPr id="27" name="Rounded Rectangle 26"/>
          <p:cNvSpPr/>
          <p:nvPr/>
        </p:nvSpPr>
        <p:spPr>
          <a:xfrm>
            <a:off x="748085" y="3034970"/>
            <a:ext cx="1789043" cy="5782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pPr>
            <a:r>
              <a:rPr lang="en-US" sz="1400" b="1" dirty="0" smtClean="0">
                <a:solidFill>
                  <a:schemeClr val="tx1"/>
                </a:solidFill>
                <a:effectLst>
                  <a:outerShdw blurRad="38100" dist="38100" dir="2700000" algn="tl">
                    <a:srgbClr val="000000">
                      <a:alpha val="43137"/>
                    </a:srgbClr>
                  </a:outerShdw>
                </a:effectLst>
              </a:rPr>
              <a:t>LINQ</a:t>
            </a:r>
          </a:p>
        </p:txBody>
      </p:sp>
      <p:sp>
        <p:nvSpPr>
          <p:cNvPr id="28" name="Rounded Rectangle 27"/>
          <p:cNvSpPr/>
          <p:nvPr/>
        </p:nvSpPr>
        <p:spPr>
          <a:xfrm>
            <a:off x="2775668" y="3034970"/>
            <a:ext cx="1789043" cy="5782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pPr>
            <a:r>
              <a:rPr lang="en-US" sz="1400" b="1" dirty="0" smtClean="0">
                <a:solidFill>
                  <a:schemeClr val="tx1"/>
                </a:solidFill>
                <a:effectLst>
                  <a:outerShdw blurRad="38100" dist="38100" dir="2700000" algn="tl">
                    <a:srgbClr val="000000">
                      <a:alpha val="43137"/>
                    </a:srgbClr>
                  </a:outerShdw>
                </a:effectLst>
              </a:rPr>
              <a:t>WF &amp; WCF Enhancements</a:t>
            </a:r>
          </a:p>
        </p:txBody>
      </p:sp>
      <p:sp>
        <p:nvSpPr>
          <p:cNvPr id="29" name="Rounded Rectangle 28"/>
          <p:cNvSpPr/>
          <p:nvPr/>
        </p:nvSpPr>
        <p:spPr>
          <a:xfrm>
            <a:off x="4803251" y="3025490"/>
            <a:ext cx="1789043" cy="5782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pPr>
            <a:r>
              <a:rPr lang="en-US" sz="1400" b="1" dirty="0" smtClean="0">
                <a:solidFill>
                  <a:schemeClr val="tx1"/>
                </a:solidFill>
                <a:effectLst>
                  <a:outerShdw blurRad="38100" dist="38100" dir="2700000" algn="tl">
                    <a:srgbClr val="000000">
                      <a:alpha val="43137"/>
                    </a:srgbClr>
                  </a:outerShdw>
                </a:effectLst>
              </a:rPr>
              <a:t>Add-in </a:t>
            </a:r>
          </a:p>
          <a:p>
            <a:pPr algn="ctr" defTabSz="914063" fontAlgn="base">
              <a:spcBef>
                <a:spcPct val="0"/>
              </a:spcBef>
              <a:spcAft>
                <a:spcPct val="0"/>
              </a:spcAft>
            </a:pPr>
            <a:r>
              <a:rPr lang="en-US" sz="1400" b="1" dirty="0" smtClean="0">
                <a:solidFill>
                  <a:schemeClr val="tx1"/>
                </a:solidFill>
                <a:effectLst>
                  <a:outerShdw blurRad="38100" dist="38100" dir="2700000" algn="tl">
                    <a:srgbClr val="000000">
                      <a:alpha val="43137"/>
                    </a:srgbClr>
                  </a:outerShdw>
                </a:effectLst>
              </a:rPr>
              <a:t>Framework</a:t>
            </a:r>
          </a:p>
        </p:txBody>
      </p:sp>
      <p:sp>
        <p:nvSpPr>
          <p:cNvPr id="30" name="Rounded Rectangle 29"/>
          <p:cNvSpPr/>
          <p:nvPr/>
        </p:nvSpPr>
        <p:spPr>
          <a:xfrm>
            <a:off x="6830833" y="3034970"/>
            <a:ext cx="1789043" cy="5782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pPr>
            <a:r>
              <a:rPr lang="en-US" sz="1400" b="1" dirty="0" smtClean="0">
                <a:solidFill>
                  <a:schemeClr val="tx1"/>
                </a:solidFill>
                <a:effectLst>
                  <a:outerShdw blurRad="38100" dist="38100" dir="2700000" algn="tl">
                    <a:srgbClr val="000000">
                      <a:alpha val="43137"/>
                    </a:srgbClr>
                  </a:outerShdw>
                </a:effectLst>
              </a:rPr>
              <a:t>Additional Enhancements</a:t>
            </a:r>
            <a:endParaRPr lang="en-US" sz="1400" b="1" dirty="0">
              <a:solidFill>
                <a:schemeClr val="tx1"/>
              </a:solidFill>
              <a:effectLst>
                <a:outerShdw blurRad="38100" dist="38100" dir="2700000" algn="tl">
                  <a:srgbClr val="000000">
                    <a:alpha val="43137"/>
                  </a:srgbClr>
                </a:outerShdw>
              </a:effectLst>
            </a:endParaRPr>
          </a:p>
        </p:txBody>
      </p:sp>
      <p:sp>
        <p:nvSpPr>
          <p:cNvPr id="31" name="TextBox 30"/>
          <p:cNvSpPr txBox="1"/>
          <p:nvPr/>
        </p:nvSpPr>
        <p:spPr>
          <a:xfrm>
            <a:off x="844826" y="1076308"/>
            <a:ext cx="7156174" cy="461665"/>
          </a:xfrm>
          <a:prstGeom prst="rect">
            <a:avLst/>
          </a:prstGeom>
          <a:noFill/>
        </p:spPr>
        <p:txBody>
          <a:bodyPr wrap="square" rtlCol="0">
            <a:spAutoFit/>
          </a:bodyPr>
          <a:lstStyle/>
          <a:p>
            <a:r>
              <a:rPr lang="en-US" sz="2400" b="1" dirty="0" smtClean="0">
                <a:solidFill>
                  <a:schemeClr val="tx2"/>
                </a:solidFill>
              </a:rPr>
              <a:t>.NET Framework 3.5 + SP1</a:t>
            </a:r>
            <a:endParaRPr lang="en-US" sz="2400" b="1" dirty="0">
              <a:solidFill>
                <a:schemeClr val="tx2"/>
              </a:solidFill>
            </a:endParaRPr>
          </a:p>
        </p:txBody>
      </p:sp>
      <p:sp>
        <p:nvSpPr>
          <p:cNvPr id="32" name="Rounded Rectangle 31"/>
          <p:cNvSpPr/>
          <p:nvPr/>
        </p:nvSpPr>
        <p:spPr>
          <a:xfrm>
            <a:off x="699052" y="1609708"/>
            <a:ext cx="1789043" cy="578296"/>
          </a:xfrm>
          <a:prstGeom prst="roundRect">
            <a:avLst/>
          </a:prstGeom>
          <a:gradFill rotWithShape="1">
            <a:gsLst>
              <a:gs pos="0">
                <a:srgbClr val="B98A2D"/>
              </a:gs>
              <a:gs pos="72000">
                <a:srgbClr val="FCBF46"/>
              </a:gs>
            </a:gsLst>
            <a:lin ang="5400000" scaled="1"/>
          </a:gradFill>
          <a:ln w="12700" cap="flat" cmpd="sng" algn="ctr">
            <a:solidFill>
              <a:srgbClr val="FCBF46"/>
            </a:solidFill>
            <a:prstDash val="solid"/>
            <a:headEnd type="none" w="med" len="med"/>
            <a:tailEnd type="none" w="med" len="med"/>
          </a:ln>
          <a:effectLst>
            <a:innerShdw blurRad="635000" dist="50800" dir="16200000">
              <a:srgbClr val="6F531B"/>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pPr>
            <a:r>
              <a:rPr lang="en-US" sz="1400" b="1" dirty="0" smtClean="0">
                <a:solidFill>
                  <a:schemeClr val="tx1"/>
                </a:solidFill>
                <a:effectLst>
                  <a:outerShdw blurRad="38100" dist="38100" dir="2700000" algn="tl">
                    <a:srgbClr val="000000">
                      <a:alpha val="43137"/>
                    </a:srgbClr>
                  </a:outerShdw>
                </a:effectLst>
              </a:rPr>
              <a:t>MVC</a:t>
            </a:r>
          </a:p>
        </p:txBody>
      </p:sp>
      <p:sp>
        <p:nvSpPr>
          <p:cNvPr id="33" name="Rounded Rectangle 32"/>
          <p:cNvSpPr/>
          <p:nvPr/>
        </p:nvSpPr>
        <p:spPr>
          <a:xfrm>
            <a:off x="2726635" y="1609708"/>
            <a:ext cx="1789043" cy="5782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pPr>
            <a:r>
              <a:rPr lang="en-US" sz="1400" b="1" dirty="0" smtClean="0">
                <a:solidFill>
                  <a:schemeClr val="tx1"/>
                </a:solidFill>
                <a:effectLst>
                  <a:outerShdw blurRad="38100" dist="38100" dir="2700000" algn="tl">
                    <a:srgbClr val="000000">
                      <a:alpha val="43137"/>
                    </a:srgbClr>
                  </a:outerShdw>
                </a:effectLst>
              </a:rPr>
              <a:t>Dynamic Data</a:t>
            </a:r>
          </a:p>
        </p:txBody>
      </p:sp>
      <p:sp>
        <p:nvSpPr>
          <p:cNvPr id="34" name="Rounded Rectangle 33"/>
          <p:cNvSpPr/>
          <p:nvPr/>
        </p:nvSpPr>
        <p:spPr>
          <a:xfrm>
            <a:off x="4754218" y="1600228"/>
            <a:ext cx="1789043" cy="5782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pPr>
            <a:r>
              <a:rPr lang="en-US" sz="1400" b="1" dirty="0" smtClean="0">
                <a:solidFill>
                  <a:schemeClr val="tx1"/>
                </a:solidFill>
                <a:effectLst>
                  <a:outerShdw blurRad="38100" dist="38100" dir="2700000" algn="tl">
                    <a:srgbClr val="000000">
                      <a:alpha val="43137"/>
                    </a:srgbClr>
                  </a:outerShdw>
                </a:effectLst>
              </a:rPr>
              <a:t>Entity Framework</a:t>
            </a:r>
            <a:endParaRPr lang="en-US" sz="1400" b="1" dirty="0">
              <a:solidFill>
                <a:schemeClr val="tx1"/>
              </a:solidFill>
              <a:effectLst>
                <a:outerShdw blurRad="38100" dist="38100" dir="2700000" algn="tl">
                  <a:srgbClr val="000000">
                    <a:alpha val="43137"/>
                  </a:srgbClr>
                </a:outerShdw>
              </a:effectLst>
            </a:endParaRPr>
          </a:p>
        </p:txBody>
      </p:sp>
      <p:sp>
        <p:nvSpPr>
          <p:cNvPr id="35" name="Rounded Rectangle 34"/>
          <p:cNvSpPr/>
          <p:nvPr/>
        </p:nvSpPr>
        <p:spPr>
          <a:xfrm>
            <a:off x="6781800" y="1609708"/>
            <a:ext cx="1789043" cy="5782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pPr>
            <a:r>
              <a:rPr lang="en-US" sz="1400" b="1" dirty="0" smtClean="0">
                <a:solidFill>
                  <a:schemeClr val="tx1"/>
                </a:solidFill>
                <a:effectLst>
                  <a:outerShdw blurRad="38100" dist="38100" dir="2700000" algn="tl">
                    <a:srgbClr val="000000">
                      <a:alpha val="43137"/>
                    </a:srgbClr>
                  </a:outerShdw>
                </a:effectLst>
              </a:rPr>
              <a:t>Data Services</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r>
              <a:rPr lang="en-US" dirty="0" smtClean="0"/>
              <a:t>Office Development</a:t>
            </a:r>
            <a:endParaRPr lang="en-US" dirty="0"/>
          </a:p>
        </p:txBody>
      </p:sp>
      <p:sp>
        <p:nvSpPr>
          <p:cNvPr id="3" name="Text Placeholder 2"/>
          <p:cNvSpPr>
            <a:spLocks noGrp="1"/>
          </p:cNvSpPr>
          <p:nvPr>
            <p:ph type="body" idx="4294967295"/>
          </p:nvPr>
        </p:nvSpPr>
        <p:spPr>
          <a:xfrm>
            <a:off x="428597" y="1357298"/>
            <a:ext cx="4357718" cy="4071966"/>
          </a:xfrm>
          <a:prstGeom prst="rect">
            <a:avLst/>
          </a:prstGeom>
        </p:spPr>
        <p:txBody>
          <a:bodyPr rtlCol="0"/>
          <a:lstStyle/>
          <a:p>
            <a:pPr>
              <a:lnSpc>
                <a:spcPct val="150000"/>
              </a:lnSpc>
              <a:buClr>
                <a:schemeClr val="accent1"/>
              </a:buClr>
              <a:buSzPct val="100000"/>
              <a:buFont typeface="Wingdings" pitchFamily="2" charset="2"/>
              <a:buChar char="l"/>
            </a:pPr>
            <a:r>
              <a:rPr lang="zh-CN" altLang="en-US" sz="2400" b="1" dirty="0" smtClean="0">
                <a:solidFill>
                  <a:schemeClr val="accent1"/>
                </a:solidFill>
              </a:rPr>
              <a:t>增强的</a:t>
            </a:r>
            <a:r>
              <a:rPr lang="en-US" sz="2400" b="1" dirty="0" err="1" smtClean="0">
                <a:solidFill>
                  <a:schemeClr val="accent1"/>
                </a:solidFill>
              </a:rPr>
              <a:t>ClickOnce</a:t>
            </a:r>
            <a:r>
              <a:rPr lang="en-US" sz="2400" b="1" dirty="0" smtClean="0">
                <a:solidFill>
                  <a:schemeClr val="accent1"/>
                </a:solidFill>
              </a:rPr>
              <a:t> for Office</a:t>
            </a:r>
          </a:p>
          <a:p>
            <a:pPr marL="342900" lvl="1" indent="-342900">
              <a:lnSpc>
                <a:spcPct val="150000"/>
              </a:lnSpc>
              <a:buClr>
                <a:schemeClr val="accent1"/>
              </a:buClr>
              <a:buSzPct val="100000"/>
              <a:buFont typeface="Wingdings" pitchFamily="2" charset="2"/>
              <a:buChar char="l"/>
            </a:pPr>
            <a:r>
              <a:rPr lang="zh-CN" altLang="en-US" sz="2400" b="1" dirty="0" smtClean="0">
                <a:solidFill>
                  <a:schemeClr val="accent1"/>
                </a:solidFill>
              </a:rPr>
              <a:t>创建有多个插件和文档应用</a:t>
            </a:r>
            <a:endParaRPr lang="en-US" altLang="zh-CN" sz="2400" b="1" dirty="0" smtClean="0">
              <a:solidFill>
                <a:schemeClr val="accent1"/>
              </a:solidFill>
            </a:endParaRPr>
          </a:p>
          <a:p>
            <a:pPr marL="342900" lvl="1" indent="-342900">
              <a:lnSpc>
                <a:spcPct val="150000"/>
              </a:lnSpc>
              <a:buClr>
                <a:schemeClr val="accent1"/>
              </a:buClr>
              <a:buSzPct val="100000"/>
              <a:buFont typeface="Wingdings" pitchFamily="2" charset="2"/>
              <a:buChar char="l"/>
            </a:pPr>
            <a:r>
              <a:rPr lang="zh-CN" altLang="en-US" sz="2400" b="1" dirty="0" smtClean="0">
                <a:solidFill>
                  <a:schemeClr val="accent1"/>
                </a:solidFill>
              </a:rPr>
              <a:t>部署和更新客户操作</a:t>
            </a:r>
            <a:endParaRPr lang="en-US" sz="2400" b="1" dirty="0" smtClean="0">
              <a:solidFill>
                <a:schemeClr val="accent1"/>
              </a:solidFill>
            </a:endParaRPr>
          </a:p>
          <a:p>
            <a:pPr marL="342900" lvl="1" indent="-342900">
              <a:lnSpc>
                <a:spcPct val="150000"/>
              </a:lnSpc>
              <a:buClr>
                <a:schemeClr val="accent1"/>
              </a:buClr>
              <a:buSzPct val="100000"/>
              <a:buFont typeface="Wingdings" pitchFamily="2" charset="2"/>
              <a:buChar char="l"/>
            </a:pPr>
            <a:r>
              <a:rPr lang="zh-CN" altLang="en-US" sz="2400" b="1" dirty="0" smtClean="0">
                <a:solidFill>
                  <a:schemeClr val="accent1"/>
                </a:solidFill>
              </a:rPr>
              <a:t>改进的文档和模板部署功能</a:t>
            </a:r>
            <a:endParaRPr lang="en-US" altLang="zh-CN" sz="2400" b="1" dirty="0" smtClean="0">
              <a:solidFill>
                <a:schemeClr val="accent1"/>
              </a:solidFill>
            </a:endParaRPr>
          </a:p>
          <a:p>
            <a:pPr marL="342900" lvl="1" indent="-342900">
              <a:lnSpc>
                <a:spcPct val="150000"/>
              </a:lnSpc>
              <a:buClr>
                <a:schemeClr val="accent1"/>
              </a:buClr>
              <a:buSzPct val="100000"/>
              <a:buFont typeface="Wingdings" pitchFamily="2" charset="2"/>
              <a:buChar char="l"/>
            </a:pPr>
            <a:r>
              <a:rPr lang="zh-CN" altLang="en-US" sz="2400" b="1" dirty="0" smtClean="0">
                <a:solidFill>
                  <a:schemeClr val="accent1"/>
                </a:solidFill>
              </a:rPr>
              <a:t>发布为</a:t>
            </a:r>
            <a:r>
              <a:rPr lang="en-US" altLang="zh-CN" sz="2400" b="1" dirty="0" smtClean="0">
                <a:solidFill>
                  <a:schemeClr val="accent1"/>
                </a:solidFill>
              </a:rPr>
              <a:t>SharePoint</a:t>
            </a:r>
            <a:r>
              <a:rPr lang="zh-CN" altLang="en-US" sz="2400" b="1" dirty="0" smtClean="0">
                <a:solidFill>
                  <a:schemeClr val="accent1"/>
                </a:solidFill>
              </a:rPr>
              <a:t>定制的</a:t>
            </a:r>
            <a:r>
              <a:rPr lang="en-US" altLang="zh-CN" sz="2400" b="1" dirty="0" smtClean="0">
                <a:solidFill>
                  <a:schemeClr val="accent1"/>
                </a:solidFill>
              </a:rPr>
              <a:t>Office</a:t>
            </a:r>
            <a:r>
              <a:rPr lang="zh-CN" altLang="en-US" sz="2400" b="1" dirty="0" smtClean="0">
                <a:solidFill>
                  <a:schemeClr val="accent1"/>
                </a:solidFill>
              </a:rPr>
              <a:t>客户端</a:t>
            </a:r>
            <a:endParaRPr lang="en-US" sz="2400" b="1" dirty="0" smtClean="0">
              <a:solidFill>
                <a:schemeClr val="accent1"/>
              </a:solidFill>
            </a:endParaRPr>
          </a:p>
        </p:txBody>
      </p:sp>
      <p:pic>
        <p:nvPicPr>
          <p:cNvPr id="2050" name="Picture 2"/>
          <p:cNvPicPr>
            <a:picLocks noChangeAspect="1" noChangeArrowheads="1"/>
          </p:cNvPicPr>
          <p:nvPr/>
        </p:nvPicPr>
        <p:blipFill>
          <a:blip r:embed="rId3" cstate="print"/>
          <a:stretch>
            <a:fillRect/>
          </a:stretch>
        </p:blipFill>
        <p:spPr bwMode="auto">
          <a:xfrm>
            <a:off x="3890816" y="1278992"/>
            <a:ext cx="5329384" cy="4131208"/>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LeftFacing"/>
            <a:lightRig rig="threePt" dir="t"/>
          </a:scene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r>
              <a:rPr lang="en-US" dirty="0" smtClean="0"/>
              <a:t>SharePoint </a:t>
            </a:r>
            <a:r>
              <a:rPr lang="zh-CN" altLang="en-US" dirty="0" smtClean="0"/>
              <a:t>开发体验</a:t>
            </a:r>
            <a:endParaRPr lang="en-US" dirty="0"/>
          </a:p>
        </p:txBody>
      </p:sp>
      <p:sp>
        <p:nvSpPr>
          <p:cNvPr id="3" name="Text Placeholder 2"/>
          <p:cNvSpPr>
            <a:spLocks noGrp="1"/>
          </p:cNvSpPr>
          <p:nvPr>
            <p:ph type="body" idx="4294967295"/>
          </p:nvPr>
        </p:nvSpPr>
        <p:spPr>
          <a:xfrm>
            <a:off x="500035" y="1500174"/>
            <a:ext cx="4286280" cy="487362"/>
          </a:xfrm>
          <a:prstGeom prst="rect">
            <a:avLst/>
          </a:prstGeom>
        </p:spPr>
        <p:txBody>
          <a:bodyPr rtlCol="0"/>
          <a:lstStyle/>
          <a:p>
            <a:pPr>
              <a:lnSpc>
                <a:spcPct val="150000"/>
              </a:lnSpc>
              <a:buClr>
                <a:schemeClr val="accent1"/>
              </a:buClr>
              <a:buSzPct val="100000"/>
              <a:buFont typeface="Wingdings" pitchFamily="2" charset="2"/>
              <a:buChar char="l"/>
            </a:pPr>
            <a:r>
              <a:rPr lang="zh-CN" altLang="en-US" sz="2400" b="1" dirty="0" smtClean="0">
                <a:solidFill>
                  <a:schemeClr val="accent1"/>
                </a:solidFill>
              </a:rPr>
              <a:t>支持客户对</a:t>
            </a:r>
            <a:r>
              <a:rPr lang="en-US" altLang="zh-CN" sz="2400" b="1" dirty="0" err="1" smtClean="0">
                <a:solidFill>
                  <a:schemeClr val="accent1"/>
                </a:solidFill>
              </a:rPr>
              <a:t>Sharepoint</a:t>
            </a:r>
            <a:r>
              <a:rPr lang="zh-CN" altLang="en-US" sz="2400" b="1" dirty="0" smtClean="0">
                <a:solidFill>
                  <a:schemeClr val="accent1"/>
                </a:solidFill>
              </a:rPr>
              <a:t>定制化开发</a:t>
            </a:r>
            <a:endParaRPr lang="en-US" sz="2400" b="1" dirty="0" smtClean="0">
              <a:solidFill>
                <a:schemeClr val="accent1"/>
              </a:solidFill>
            </a:endParaRPr>
          </a:p>
          <a:p>
            <a:pPr marL="342900" lvl="1" indent="-342900">
              <a:lnSpc>
                <a:spcPct val="150000"/>
              </a:lnSpc>
              <a:buClr>
                <a:schemeClr val="accent1"/>
              </a:buClr>
              <a:buSzPct val="100000"/>
              <a:buFont typeface="Wingdings" pitchFamily="2" charset="2"/>
              <a:buChar char="l"/>
            </a:pPr>
            <a:r>
              <a:rPr lang="zh-CN" altLang="en-US" sz="2400" b="1" dirty="0" smtClean="0">
                <a:solidFill>
                  <a:schemeClr val="accent1"/>
                </a:solidFill>
              </a:rPr>
              <a:t>编程</a:t>
            </a:r>
            <a:r>
              <a:rPr lang="en-US" altLang="zh-CN" sz="2400" b="1" dirty="0" smtClean="0">
                <a:solidFill>
                  <a:schemeClr val="accent1"/>
                </a:solidFill>
              </a:rPr>
              <a:t>-&gt;</a:t>
            </a:r>
            <a:r>
              <a:rPr lang="zh-CN" altLang="en-US" sz="2400" b="1" dirty="0" smtClean="0">
                <a:solidFill>
                  <a:schemeClr val="accent1"/>
                </a:solidFill>
              </a:rPr>
              <a:t>调试</a:t>
            </a:r>
            <a:r>
              <a:rPr lang="en-US" altLang="zh-CN" sz="2400" b="1" dirty="0" smtClean="0">
                <a:solidFill>
                  <a:schemeClr val="accent1"/>
                </a:solidFill>
              </a:rPr>
              <a:t>-&gt;</a:t>
            </a:r>
            <a:r>
              <a:rPr lang="zh-CN" altLang="en-US" sz="2400" b="1" dirty="0" smtClean="0">
                <a:solidFill>
                  <a:schemeClr val="accent1"/>
                </a:solidFill>
              </a:rPr>
              <a:t>部署在</a:t>
            </a:r>
            <a:r>
              <a:rPr lang="en-US" altLang="zh-CN" sz="2400" b="1" dirty="0" smtClean="0">
                <a:solidFill>
                  <a:schemeClr val="accent1"/>
                </a:solidFill>
              </a:rPr>
              <a:t>Visual Studio 2010</a:t>
            </a:r>
            <a:r>
              <a:rPr lang="zh-CN" altLang="en-US" sz="2400" b="1" dirty="0" smtClean="0">
                <a:solidFill>
                  <a:schemeClr val="accent1"/>
                </a:solidFill>
              </a:rPr>
              <a:t>中一部完成</a:t>
            </a:r>
            <a:endParaRPr lang="en-US" sz="2400" b="1" dirty="0" smtClean="0">
              <a:solidFill>
                <a:schemeClr val="accent1"/>
              </a:solidFill>
            </a:endParaRPr>
          </a:p>
          <a:p>
            <a:pPr marL="342900" lvl="1" indent="-342900">
              <a:lnSpc>
                <a:spcPct val="150000"/>
              </a:lnSpc>
              <a:buClr>
                <a:schemeClr val="accent1"/>
              </a:buClr>
              <a:buSzPct val="100000"/>
              <a:buFont typeface="Wingdings" pitchFamily="2" charset="2"/>
              <a:buChar char="l"/>
            </a:pPr>
            <a:r>
              <a:rPr lang="zh-CN" altLang="en-US" sz="2400" b="1" dirty="0" smtClean="0">
                <a:solidFill>
                  <a:schemeClr val="accent1"/>
                </a:solidFill>
              </a:rPr>
              <a:t>可扩展的架构，支持第三方开发的</a:t>
            </a:r>
            <a:r>
              <a:rPr lang="en-US" altLang="zh-CN" sz="2400" b="1" dirty="0" err="1" smtClean="0">
                <a:solidFill>
                  <a:schemeClr val="accent1"/>
                </a:solidFill>
              </a:rPr>
              <a:t>Sharepoint</a:t>
            </a:r>
            <a:r>
              <a:rPr lang="zh-CN" altLang="en-US" sz="2400" b="1" dirty="0" smtClean="0">
                <a:solidFill>
                  <a:schemeClr val="accent1"/>
                </a:solidFill>
              </a:rPr>
              <a:t>工具</a:t>
            </a:r>
            <a:endParaRPr lang="en-US" sz="2400" b="1" dirty="0" smtClean="0">
              <a:solidFill>
                <a:schemeClr val="accent1"/>
              </a:solidFill>
            </a:endParaRPr>
          </a:p>
        </p:txBody>
      </p:sp>
      <p:pic>
        <p:nvPicPr>
          <p:cNvPr id="2050" name="Picture 2"/>
          <p:cNvPicPr>
            <a:picLocks noChangeAspect="1" noChangeArrowheads="1"/>
          </p:cNvPicPr>
          <p:nvPr/>
        </p:nvPicPr>
        <p:blipFill>
          <a:blip r:embed="rId3" cstate="print"/>
          <a:srcRect/>
          <a:stretch>
            <a:fillRect/>
          </a:stretch>
        </p:blipFill>
        <p:spPr bwMode="auto">
          <a:xfrm>
            <a:off x="4170161" y="1543793"/>
            <a:ext cx="4743558" cy="4095189"/>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LeftFacing"/>
            <a:lightRig rig="threePt" dir="t"/>
          </a:scene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r>
              <a:rPr lang="zh-CN" altLang="en-US" dirty="0" smtClean="0"/>
              <a:t>调试工具</a:t>
            </a:r>
            <a:endParaRPr lang="en-US" dirty="0"/>
          </a:p>
        </p:txBody>
      </p:sp>
      <p:sp>
        <p:nvSpPr>
          <p:cNvPr id="3" name="Text Placeholder 2"/>
          <p:cNvSpPr>
            <a:spLocks noGrp="1"/>
          </p:cNvSpPr>
          <p:nvPr>
            <p:ph type="body" idx="4294967295"/>
          </p:nvPr>
        </p:nvSpPr>
        <p:spPr>
          <a:xfrm>
            <a:off x="500034" y="1142984"/>
            <a:ext cx="5286412" cy="4786346"/>
          </a:xfrm>
          <a:prstGeom prst="rect">
            <a:avLst/>
          </a:prstGeom>
        </p:spPr>
        <p:txBody>
          <a:bodyPr rtlCol="0"/>
          <a:lstStyle/>
          <a:p>
            <a:pPr>
              <a:lnSpc>
                <a:spcPct val="150000"/>
              </a:lnSpc>
              <a:buClr>
                <a:schemeClr val="accent1"/>
              </a:buClr>
              <a:buSzPct val="100000"/>
              <a:buFont typeface="Wingdings" pitchFamily="2" charset="2"/>
              <a:buChar char="l"/>
            </a:pPr>
            <a:r>
              <a:rPr lang="zh-CN" altLang="en-US" sz="2400" b="1" dirty="0" smtClean="0">
                <a:solidFill>
                  <a:schemeClr val="accent1"/>
                </a:solidFill>
              </a:rPr>
              <a:t>支持多种语言和平台</a:t>
            </a:r>
            <a:endParaRPr lang="en-US" altLang="zh-CN" sz="2400" b="1" dirty="0" smtClean="0">
              <a:solidFill>
                <a:schemeClr val="accent1"/>
              </a:solidFill>
            </a:endParaRPr>
          </a:p>
          <a:p>
            <a:pPr>
              <a:lnSpc>
                <a:spcPct val="150000"/>
              </a:lnSpc>
              <a:buClr>
                <a:schemeClr val="accent1"/>
              </a:buClr>
              <a:buSzPct val="100000"/>
              <a:buFont typeface="Wingdings" pitchFamily="2" charset="2"/>
              <a:buChar char="l"/>
            </a:pPr>
            <a:r>
              <a:rPr lang="zh-CN" altLang="en-US" sz="2400" b="1" dirty="0" smtClean="0">
                <a:solidFill>
                  <a:schemeClr val="accent1"/>
                </a:solidFill>
              </a:rPr>
              <a:t>增强的断点设置功能</a:t>
            </a:r>
            <a:endParaRPr lang="en-US" altLang="zh-CN" sz="2400" b="1" dirty="0" smtClean="0">
              <a:solidFill>
                <a:schemeClr val="accent1"/>
              </a:solidFill>
            </a:endParaRPr>
          </a:p>
          <a:p>
            <a:pPr>
              <a:lnSpc>
                <a:spcPct val="150000"/>
              </a:lnSpc>
              <a:buClr>
                <a:schemeClr val="accent1"/>
              </a:buClr>
              <a:buSzPct val="100000"/>
              <a:buFont typeface="Wingdings" pitchFamily="2" charset="2"/>
              <a:buChar char="l"/>
            </a:pPr>
            <a:r>
              <a:rPr lang="zh-CN" altLang="en-US" sz="2400" b="1" dirty="0" smtClean="0">
                <a:solidFill>
                  <a:schemeClr val="accent1"/>
                </a:solidFill>
              </a:rPr>
              <a:t>导入和导出功能</a:t>
            </a:r>
            <a:endParaRPr lang="en-US" altLang="zh-CN" sz="2400" b="1" dirty="0" smtClean="0">
              <a:solidFill>
                <a:schemeClr val="accent1"/>
              </a:solidFill>
            </a:endParaRPr>
          </a:p>
          <a:p>
            <a:pPr>
              <a:lnSpc>
                <a:spcPct val="150000"/>
              </a:lnSpc>
              <a:buClr>
                <a:schemeClr val="accent1"/>
              </a:buClr>
              <a:buSzPct val="100000"/>
              <a:buFont typeface="Wingdings" pitchFamily="2" charset="2"/>
              <a:buChar char="l"/>
            </a:pPr>
            <a:r>
              <a:rPr lang="zh-CN" altLang="en-US" sz="2400" b="1" dirty="0" smtClean="0">
                <a:solidFill>
                  <a:schemeClr val="accent1"/>
                </a:solidFill>
              </a:rPr>
              <a:t>调试历史记录管理</a:t>
            </a:r>
            <a:endParaRPr lang="en-US" altLang="zh-CN" sz="2400" b="1" dirty="0" smtClean="0">
              <a:solidFill>
                <a:schemeClr val="accent1"/>
              </a:solidFill>
            </a:endParaRPr>
          </a:p>
          <a:p>
            <a:pPr>
              <a:lnSpc>
                <a:spcPct val="150000"/>
              </a:lnSpc>
              <a:buClr>
                <a:schemeClr val="accent1"/>
              </a:buClr>
              <a:buSzPct val="100000"/>
              <a:buFont typeface="Wingdings" pitchFamily="2" charset="2"/>
              <a:buChar char="l"/>
            </a:pPr>
            <a:r>
              <a:rPr lang="zh-CN" altLang="en-US" sz="2400" b="1" dirty="0" smtClean="0">
                <a:solidFill>
                  <a:schemeClr val="accent1"/>
                </a:solidFill>
              </a:rPr>
              <a:t>支持基于</a:t>
            </a:r>
            <a:r>
              <a:rPr lang="en-US" altLang="zh-CN" sz="2400" b="1" dirty="0" smtClean="0">
                <a:solidFill>
                  <a:schemeClr val="accent1"/>
                </a:solidFill>
              </a:rPr>
              <a:t>64</a:t>
            </a:r>
            <a:r>
              <a:rPr lang="zh-CN" altLang="en-US" sz="2400" b="1" dirty="0" smtClean="0">
                <a:solidFill>
                  <a:schemeClr val="accent1"/>
                </a:solidFill>
              </a:rPr>
              <a:t>位应用程序的调试</a:t>
            </a:r>
            <a:endParaRPr lang="en-US" altLang="zh-CN" sz="2400" b="1" dirty="0" smtClean="0">
              <a:solidFill>
                <a:schemeClr val="accent1"/>
              </a:solidFill>
            </a:endParaRPr>
          </a:p>
          <a:p>
            <a:pPr>
              <a:lnSpc>
                <a:spcPct val="150000"/>
              </a:lnSpc>
              <a:buClr>
                <a:schemeClr val="accent1"/>
              </a:buClr>
              <a:buSzPct val="100000"/>
              <a:buFont typeface="Wingdings" pitchFamily="2" charset="2"/>
              <a:buChar char="l"/>
            </a:pPr>
            <a:r>
              <a:rPr lang="en-US" sz="2400" b="1" dirty="0" smtClean="0">
                <a:solidFill>
                  <a:schemeClr val="accent1"/>
                </a:solidFill>
              </a:rPr>
              <a:t>WPF </a:t>
            </a:r>
            <a:r>
              <a:rPr lang="zh-CN" altLang="en-US" sz="2400" b="1" dirty="0" smtClean="0">
                <a:solidFill>
                  <a:schemeClr val="accent1"/>
                </a:solidFill>
              </a:rPr>
              <a:t>可视化界面</a:t>
            </a:r>
            <a:endParaRPr lang="en-US" sz="2400" b="1" dirty="0" smtClean="0">
              <a:solidFill>
                <a:schemeClr val="accent1"/>
              </a:solidFill>
            </a:endParaRPr>
          </a:p>
          <a:p>
            <a:pPr marL="342900" lvl="1" indent="-342900">
              <a:lnSpc>
                <a:spcPct val="150000"/>
              </a:lnSpc>
              <a:buClr>
                <a:schemeClr val="accent1"/>
              </a:buClr>
              <a:buSzPct val="100000"/>
              <a:buFont typeface="Wingdings" pitchFamily="2" charset="2"/>
              <a:buChar char="l"/>
            </a:pPr>
            <a:r>
              <a:rPr lang="zh-CN" altLang="en-US" sz="2400" b="1" dirty="0" smtClean="0">
                <a:solidFill>
                  <a:schemeClr val="accent1"/>
                </a:solidFill>
              </a:rPr>
              <a:t>分组和标记</a:t>
            </a:r>
            <a:endParaRPr lang="en-US" altLang="zh-CN" sz="2400" b="1" dirty="0" smtClean="0">
              <a:solidFill>
                <a:schemeClr val="accent1"/>
              </a:solidFill>
            </a:endParaRPr>
          </a:p>
          <a:p>
            <a:pPr marL="342900" lvl="1" indent="-342900">
              <a:lnSpc>
                <a:spcPct val="150000"/>
              </a:lnSpc>
              <a:buClr>
                <a:schemeClr val="accent1"/>
              </a:buClr>
              <a:buSzPct val="100000"/>
              <a:buFont typeface="Wingdings" pitchFamily="2" charset="2"/>
              <a:buChar char="l"/>
            </a:pPr>
            <a:r>
              <a:rPr lang="zh-CN" altLang="en-US" sz="2400" b="1" dirty="0" smtClean="0">
                <a:solidFill>
                  <a:schemeClr val="accent1"/>
                </a:solidFill>
              </a:rPr>
              <a:t>记录和回溯程序执行过程</a:t>
            </a:r>
            <a:endParaRPr lang="en-US" sz="2400" b="1" dirty="0" err="1" smtClean="0">
              <a:solidFill>
                <a:schemeClr val="accent1"/>
              </a:solidFill>
            </a:endParaRPr>
          </a:p>
        </p:txBody>
      </p:sp>
      <p:pic>
        <p:nvPicPr>
          <p:cNvPr id="2050" name="Picture 2"/>
          <p:cNvPicPr>
            <a:picLocks noChangeAspect="1" noChangeArrowheads="1"/>
          </p:cNvPicPr>
          <p:nvPr/>
        </p:nvPicPr>
        <p:blipFill>
          <a:blip r:embed="rId3" cstate="print"/>
          <a:stretch>
            <a:fillRect/>
          </a:stretch>
        </p:blipFill>
        <p:spPr bwMode="auto">
          <a:xfrm>
            <a:off x="4998007" y="685800"/>
            <a:ext cx="3734813" cy="4953182"/>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LeftFacing"/>
            <a:lightRig rig="threePt" dir="t"/>
          </a:scene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r>
              <a:rPr lang="en-US" dirty="0" smtClean="0"/>
              <a:t>Team System: </a:t>
            </a:r>
            <a:r>
              <a:rPr lang="zh-CN" altLang="en-US" dirty="0" smtClean="0"/>
              <a:t>业务，质量和测试</a:t>
            </a:r>
            <a:endParaRPr lang="en-US" dirty="0"/>
          </a:p>
        </p:txBody>
      </p:sp>
      <p:sp>
        <p:nvSpPr>
          <p:cNvPr id="3" name="Text Placeholder 2"/>
          <p:cNvSpPr>
            <a:spLocks noGrp="1"/>
          </p:cNvSpPr>
          <p:nvPr>
            <p:ph type="body" idx="4294967295"/>
          </p:nvPr>
        </p:nvSpPr>
        <p:spPr>
          <a:xfrm>
            <a:off x="714348" y="1500174"/>
            <a:ext cx="4537075" cy="4599007"/>
          </a:xfrm>
          <a:prstGeom prst="rect">
            <a:avLst/>
          </a:prstGeom>
        </p:spPr>
        <p:txBody>
          <a:bodyPr rtlCol="0"/>
          <a:lstStyle/>
          <a:p>
            <a:pPr>
              <a:lnSpc>
                <a:spcPct val="150000"/>
              </a:lnSpc>
              <a:buClr>
                <a:schemeClr val="accent1"/>
              </a:buClr>
              <a:buSzPct val="100000"/>
              <a:buFont typeface="Wingdings" pitchFamily="2" charset="2"/>
              <a:buChar char="l"/>
            </a:pPr>
            <a:r>
              <a:rPr lang="zh-CN" altLang="en-US" sz="2400" b="1" dirty="0" smtClean="0">
                <a:solidFill>
                  <a:schemeClr val="accent1"/>
                </a:solidFill>
              </a:rPr>
              <a:t>项目管理</a:t>
            </a:r>
            <a:endParaRPr lang="en-US" altLang="zh-CN" sz="2400" b="1" dirty="0" smtClean="0">
              <a:solidFill>
                <a:schemeClr val="accent1"/>
              </a:solidFill>
            </a:endParaRPr>
          </a:p>
          <a:p>
            <a:pPr>
              <a:lnSpc>
                <a:spcPct val="150000"/>
              </a:lnSpc>
              <a:buClr>
                <a:schemeClr val="accent1"/>
              </a:buClr>
              <a:buSzPct val="100000"/>
              <a:buFont typeface="Wingdings" pitchFamily="2" charset="2"/>
              <a:buChar char="l"/>
            </a:pPr>
            <a:r>
              <a:rPr lang="zh-CN" altLang="en-US" sz="2400" b="1" dirty="0" smtClean="0">
                <a:solidFill>
                  <a:schemeClr val="accent1"/>
                </a:solidFill>
              </a:rPr>
              <a:t>项目报告</a:t>
            </a:r>
            <a:endParaRPr lang="en-US" altLang="zh-CN" sz="2400" b="1" dirty="0" smtClean="0">
              <a:solidFill>
                <a:schemeClr val="accent1"/>
              </a:solidFill>
            </a:endParaRPr>
          </a:p>
          <a:p>
            <a:pPr>
              <a:lnSpc>
                <a:spcPct val="150000"/>
              </a:lnSpc>
              <a:buClr>
                <a:schemeClr val="accent1"/>
              </a:buClr>
              <a:buSzPct val="100000"/>
              <a:buFont typeface="Wingdings" pitchFamily="2" charset="2"/>
              <a:buChar char="l"/>
            </a:pPr>
            <a:r>
              <a:rPr lang="zh-CN" altLang="en-US" sz="2400" b="1" dirty="0" smtClean="0">
                <a:solidFill>
                  <a:schemeClr val="accent1"/>
                </a:solidFill>
              </a:rPr>
              <a:t>过程定制</a:t>
            </a:r>
            <a:endParaRPr lang="en-US" altLang="zh-CN" sz="2400" b="1" dirty="0" smtClean="0">
              <a:solidFill>
                <a:schemeClr val="accent1"/>
              </a:solidFill>
            </a:endParaRPr>
          </a:p>
          <a:p>
            <a:pPr>
              <a:lnSpc>
                <a:spcPct val="150000"/>
              </a:lnSpc>
              <a:buClr>
                <a:schemeClr val="accent1"/>
              </a:buClr>
              <a:buSzPct val="100000"/>
              <a:buFont typeface="Wingdings" pitchFamily="2" charset="2"/>
              <a:buChar char="l"/>
            </a:pPr>
            <a:r>
              <a:rPr lang="zh-CN" altLang="en-US" sz="2400" b="1" dirty="0" smtClean="0">
                <a:solidFill>
                  <a:schemeClr val="accent1"/>
                </a:solidFill>
              </a:rPr>
              <a:t>质量检测</a:t>
            </a:r>
            <a:endParaRPr lang="en-US" altLang="zh-CN" sz="2400" b="1" dirty="0" smtClean="0">
              <a:solidFill>
                <a:schemeClr val="accent1"/>
              </a:solidFill>
            </a:endParaRPr>
          </a:p>
          <a:p>
            <a:pPr>
              <a:lnSpc>
                <a:spcPct val="150000"/>
              </a:lnSpc>
              <a:buClr>
                <a:schemeClr val="accent1"/>
              </a:buClr>
              <a:buSzPct val="100000"/>
              <a:buFont typeface="Wingdings" pitchFamily="2" charset="2"/>
              <a:buChar char="l"/>
            </a:pPr>
            <a:r>
              <a:rPr lang="zh-CN" altLang="en-US" sz="2400" b="1" dirty="0" smtClean="0">
                <a:solidFill>
                  <a:schemeClr val="accent1"/>
                </a:solidFill>
              </a:rPr>
              <a:t>测试的提高</a:t>
            </a:r>
            <a:endParaRPr lang="en-US" sz="2400" b="1" dirty="0" smtClean="0">
              <a:solidFill>
                <a:schemeClr val="accent1"/>
              </a:solidFill>
            </a:endParaRPr>
          </a:p>
        </p:txBody>
      </p:sp>
      <p:pic>
        <p:nvPicPr>
          <p:cNvPr id="2050" name="Picture 2"/>
          <p:cNvPicPr>
            <a:picLocks noChangeAspect="1" noChangeArrowheads="1"/>
          </p:cNvPicPr>
          <p:nvPr/>
        </p:nvPicPr>
        <p:blipFill>
          <a:blip r:embed="rId3" cstate="print"/>
          <a:stretch>
            <a:fillRect/>
          </a:stretch>
        </p:blipFill>
        <p:spPr bwMode="auto">
          <a:xfrm>
            <a:off x="3714744" y="1285860"/>
            <a:ext cx="5134933" cy="3853712"/>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LeftFacing"/>
            <a:lightRig rig="threePt" dir="t"/>
          </a:scene3d>
        </p:spPr>
      </p:pic>
      <p:pic>
        <p:nvPicPr>
          <p:cNvPr id="5" name="Picture 2"/>
          <p:cNvPicPr>
            <a:picLocks noChangeAspect="1" noChangeArrowheads="1"/>
          </p:cNvPicPr>
          <p:nvPr/>
        </p:nvPicPr>
        <p:blipFill>
          <a:blip r:embed="rId4" cstate="print"/>
          <a:srcRect b="5391"/>
          <a:stretch>
            <a:fillRect/>
          </a:stretch>
        </p:blipFill>
        <p:spPr bwMode="auto">
          <a:xfrm>
            <a:off x="2627494" y="2928934"/>
            <a:ext cx="4180771" cy="2972469"/>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LeftFacing"/>
            <a:lightRig rig="threePt" dir="t"/>
          </a:scene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Hello Visual Studio 2010</a:t>
            </a:r>
            <a:endParaRPr lang="zh-CN" altLang="en-US" dirty="0"/>
          </a:p>
        </p:txBody>
      </p:sp>
      <p:sp>
        <p:nvSpPr>
          <p:cNvPr id="5" name="Text Placeholder 4"/>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本节回顾</a:t>
            </a:r>
            <a:endParaRPr lang="zh-CN" altLang="en-US" dirty="0"/>
          </a:p>
        </p:txBody>
      </p:sp>
      <p:sp>
        <p:nvSpPr>
          <p:cNvPr id="3" name="内容占位符 2"/>
          <p:cNvSpPr>
            <a:spLocks noGrp="1"/>
          </p:cNvSpPr>
          <p:nvPr>
            <p:ph idx="1"/>
          </p:nvPr>
        </p:nvSpPr>
        <p:spPr/>
        <p:txBody>
          <a:bodyPr/>
          <a:lstStyle/>
          <a:p>
            <a:r>
              <a:rPr lang="en-US" altLang="zh-CN" dirty="0" smtClean="0"/>
              <a:t>.NET Framework </a:t>
            </a:r>
            <a:r>
              <a:rPr lang="zh-CN" altLang="en-US" dirty="0" smtClean="0"/>
              <a:t>发展历程回顾</a:t>
            </a:r>
            <a:endParaRPr lang="en-US" altLang="zh-CN" dirty="0" smtClean="0"/>
          </a:p>
          <a:p>
            <a:r>
              <a:rPr lang="en-US" altLang="zh-CN" dirty="0" smtClean="0"/>
              <a:t>.NET Framework 4.0 </a:t>
            </a:r>
            <a:r>
              <a:rPr lang="zh-CN" altLang="en-US" dirty="0" smtClean="0"/>
              <a:t>架构与新特性</a:t>
            </a:r>
            <a:endParaRPr lang="en-US" altLang="zh-CN" dirty="0" smtClean="0"/>
          </a:p>
          <a:p>
            <a:r>
              <a:rPr lang="en-US" altLang="zh-CN" dirty="0" smtClean="0"/>
              <a:t>Visual Studio 2010 </a:t>
            </a:r>
            <a:r>
              <a:rPr lang="zh-CN" altLang="en-US" dirty="0" smtClean="0"/>
              <a:t>新特性介绍与展示</a:t>
            </a:r>
          </a:p>
          <a:p>
            <a:pPr lvl="1"/>
            <a:endParaRPr lang="zh-CN" alt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grpSp>
        <p:nvGrpSpPr>
          <p:cNvPr id="3" name="Rounded Rectangle 3"/>
          <p:cNvGrpSpPr>
            <a:grpSpLocks/>
          </p:cNvGrpSpPr>
          <p:nvPr/>
        </p:nvGrpSpPr>
        <p:grpSpPr bwMode="auto">
          <a:xfrm>
            <a:off x="428596" y="2000240"/>
            <a:ext cx="8131175" cy="742950"/>
            <a:chOff x="296" y="680"/>
            <a:chExt cx="5122" cy="468"/>
          </a:xfrm>
        </p:grpSpPr>
        <p:pic>
          <p:nvPicPr>
            <p:cNvPr id="4" name="Rounded Rectangle 3"/>
            <p:cNvPicPr preferRelativeResize="0">
              <a:picLocks noChangeArrowheads="1"/>
            </p:cNvPicPr>
            <p:nvPr/>
          </p:nvPicPr>
          <p:blipFill>
            <a:blip r:embed="rId3" cstate="print"/>
            <a:srcRect/>
            <a:stretch>
              <a:fillRect/>
            </a:stretch>
          </p:blipFill>
          <p:spPr bwMode="auto">
            <a:xfrm>
              <a:off x="296" y="680"/>
              <a:ext cx="5122" cy="468"/>
            </a:xfrm>
            <a:prstGeom prst="rect">
              <a:avLst/>
            </a:prstGeom>
            <a:noFill/>
            <a:ln w="9525">
              <a:noFill/>
              <a:miter lim="800000"/>
              <a:headEnd/>
              <a:tailEnd/>
            </a:ln>
          </p:spPr>
        </p:pic>
        <p:sp>
          <p:nvSpPr>
            <p:cNvPr id="6" name="Text Box 3"/>
            <p:cNvSpPr txBox="1">
              <a:spLocks noChangeArrowheads="1"/>
            </p:cNvSpPr>
            <p:nvPr/>
          </p:nvSpPr>
          <p:spPr bwMode="auto">
            <a:xfrm>
              <a:off x="328" y="715"/>
              <a:ext cx="5059" cy="403"/>
            </a:xfrm>
            <a:prstGeom prst="rect">
              <a:avLst/>
            </a:prstGeom>
            <a:noFill/>
            <a:ln w="9525">
              <a:noFill/>
              <a:miter lim="800000"/>
              <a:headEnd/>
              <a:tailEnd/>
            </a:ln>
          </p:spPr>
          <p:txBody>
            <a:bodyPr lIns="109728" tIns="54864" rIns="109728" bIns="54864" anchor="ctr"/>
            <a:lstStyle/>
            <a:p>
              <a:r>
                <a:rPr lang="en-US" altLang="zh-CN" sz="1400" b="1" dirty="0" smtClean="0">
                  <a:solidFill>
                    <a:srgbClr val="FFFFFF"/>
                  </a:solidFill>
                  <a:latin typeface="Arial" pitchFamily="34" charset="0"/>
                  <a:ea typeface="黑体" pitchFamily="2" charset="-122"/>
                  <a:cs typeface="Arial" pitchFamily="34" charset="0"/>
                </a:rPr>
                <a:t>MSDN</a:t>
              </a:r>
              <a:r>
                <a:rPr lang="zh-CN" altLang="en-US" sz="1400" b="1" dirty="0" smtClean="0">
                  <a:solidFill>
                    <a:srgbClr val="FFFFFF"/>
                  </a:solidFill>
                  <a:latin typeface="Arial" pitchFamily="34" charset="0"/>
                  <a:ea typeface="黑体" pitchFamily="2" charset="-122"/>
                  <a:cs typeface="Arial" pitchFamily="34" charset="0"/>
                </a:rPr>
                <a:t>中文网站</a:t>
              </a:r>
            </a:p>
            <a:p>
              <a:r>
                <a:rPr lang="en-US" altLang="zh-CN" sz="1400" b="1" dirty="0" smtClean="0">
                  <a:solidFill>
                    <a:srgbClr val="FFFFFF"/>
                  </a:solidFill>
                  <a:latin typeface="Arial" pitchFamily="34" charset="0"/>
                  <a:ea typeface="黑体" pitchFamily="2" charset="-122"/>
                  <a:cs typeface="Arial" pitchFamily="34" charset="0"/>
                  <a:hlinkClick r:id="rId4"/>
                </a:rPr>
                <a:t>http://msdn.microsoft.com/zh-cn/default.aspx</a:t>
              </a:r>
              <a:endParaRPr lang="en-US" altLang="zh-CN" sz="1400" b="1" dirty="0">
                <a:solidFill>
                  <a:srgbClr val="FFFFFF"/>
                </a:solidFill>
                <a:latin typeface="Arial" pitchFamily="34" charset="0"/>
                <a:ea typeface="黑体" pitchFamily="2" charset="-122"/>
                <a:cs typeface="Arial" pitchFamily="34" charset="0"/>
              </a:endParaRPr>
            </a:p>
          </p:txBody>
        </p:sp>
      </p:grpSp>
      <p:grpSp>
        <p:nvGrpSpPr>
          <p:cNvPr id="7" name="Rounded Rectangle 4"/>
          <p:cNvGrpSpPr>
            <a:grpSpLocks/>
          </p:cNvGrpSpPr>
          <p:nvPr/>
        </p:nvGrpSpPr>
        <p:grpSpPr bwMode="auto">
          <a:xfrm>
            <a:off x="428596" y="4500570"/>
            <a:ext cx="8131175" cy="841375"/>
            <a:chOff x="296" y="1682"/>
            <a:chExt cx="5122" cy="530"/>
          </a:xfrm>
        </p:grpSpPr>
        <p:pic>
          <p:nvPicPr>
            <p:cNvPr id="8" name="Rounded Rectangle 4"/>
            <p:cNvPicPr preferRelativeResize="0">
              <a:picLocks noChangeArrowheads="1"/>
            </p:cNvPicPr>
            <p:nvPr/>
          </p:nvPicPr>
          <p:blipFill>
            <a:blip r:embed="rId5" cstate="print"/>
            <a:srcRect/>
            <a:stretch>
              <a:fillRect/>
            </a:stretch>
          </p:blipFill>
          <p:spPr bwMode="auto">
            <a:xfrm>
              <a:off x="296" y="1682"/>
              <a:ext cx="5122" cy="530"/>
            </a:xfrm>
            <a:prstGeom prst="rect">
              <a:avLst/>
            </a:prstGeom>
            <a:noFill/>
            <a:ln w="9525">
              <a:noFill/>
              <a:miter lim="800000"/>
              <a:headEnd/>
              <a:tailEnd/>
            </a:ln>
          </p:spPr>
        </p:pic>
        <p:sp>
          <p:nvSpPr>
            <p:cNvPr id="9" name="Text Box 6"/>
            <p:cNvSpPr txBox="1">
              <a:spLocks noChangeArrowheads="1"/>
            </p:cNvSpPr>
            <p:nvPr/>
          </p:nvSpPr>
          <p:spPr bwMode="auto">
            <a:xfrm>
              <a:off x="331" y="1718"/>
              <a:ext cx="5053" cy="459"/>
            </a:xfrm>
            <a:prstGeom prst="rect">
              <a:avLst/>
            </a:prstGeom>
            <a:noFill/>
            <a:ln w="9525">
              <a:noFill/>
              <a:miter lim="800000"/>
              <a:headEnd/>
              <a:tailEnd/>
            </a:ln>
          </p:spPr>
          <p:txBody>
            <a:bodyPr lIns="109728" tIns="54864" rIns="109728" bIns="54864" anchor="ctr"/>
            <a:lstStyle/>
            <a:p>
              <a:r>
                <a:rPr lang="en-US" altLang="zh-CN" sz="1400" b="1" dirty="0" smtClean="0">
                  <a:solidFill>
                    <a:srgbClr val="FFFFFF"/>
                  </a:solidFill>
                  <a:latin typeface="Arial" pitchFamily="34" charset="0"/>
                  <a:ea typeface="黑体" pitchFamily="2" charset="-122"/>
                  <a:cs typeface="Arial" pitchFamily="34" charset="0"/>
                </a:rPr>
                <a:t>Scott Guthrie</a:t>
              </a:r>
              <a:r>
                <a:rPr lang="zh-CN" altLang="en-US" sz="1400" b="1" dirty="0" smtClean="0">
                  <a:solidFill>
                    <a:srgbClr val="FFFFFF"/>
                  </a:solidFill>
                  <a:latin typeface="Arial" pitchFamily="34" charset="0"/>
                  <a:ea typeface="黑体" pitchFamily="2" charset="-122"/>
                  <a:cs typeface="Arial" pitchFamily="34" charset="0"/>
                </a:rPr>
                <a:t> 的博客</a:t>
              </a:r>
            </a:p>
            <a:p>
              <a:r>
                <a:rPr lang="en-US" altLang="zh-CN" sz="1400" b="1" dirty="0" smtClean="0">
                  <a:solidFill>
                    <a:srgbClr val="FFFFFF"/>
                  </a:solidFill>
                  <a:latin typeface="Arial" pitchFamily="34" charset="0"/>
                  <a:ea typeface="黑体" pitchFamily="2" charset="-122"/>
                  <a:cs typeface="Arial" pitchFamily="34" charset="0"/>
                  <a:hlinkClick r:id="rId6"/>
                </a:rPr>
                <a:t>http://weblogs.asp.net/scottgu/</a:t>
              </a:r>
              <a:r>
                <a:rPr lang="en-US" altLang="zh-CN" sz="1400" b="1" dirty="0" smtClean="0">
                  <a:solidFill>
                    <a:srgbClr val="FFFFFF"/>
                  </a:solidFill>
                  <a:latin typeface="Arial" pitchFamily="34" charset="0"/>
                  <a:ea typeface="黑体" pitchFamily="2" charset="-122"/>
                  <a:cs typeface="Arial" pitchFamily="34" charset="0"/>
                </a:rPr>
                <a:t> </a:t>
              </a:r>
              <a:endParaRPr lang="zh-CN" altLang="en-US" sz="1400" b="1" dirty="0">
                <a:solidFill>
                  <a:srgbClr val="FFFFFF"/>
                </a:solidFill>
                <a:latin typeface="Arial" pitchFamily="34" charset="0"/>
                <a:ea typeface="黑体" pitchFamily="2" charset="-122"/>
                <a:cs typeface="Arial" pitchFamily="34" charset="0"/>
              </a:endParaRPr>
            </a:p>
          </p:txBody>
        </p:sp>
      </p:grpSp>
      <p:grpSp>
        <p:nvGrpSpPr>
          <p:cNvPr id="13" name="Rounded Rectangle 9"/>
          <p:cNvGrpSpPr>
            <a:grpSpLocks/>
          </p:cNvGrpSpPr>
          <p:nvPr/>
        </p:nvGrpSpPr>
        <p:grpSpPr bwMode="auto">
          <a:xfrm>
            <a:off x="428596" y="3214686"/>
            <a:ext cx="8131175" cy="736600"/>
            <a:chOff x="296" y="1183"/>
            <a:chExt cx="5122" cy="464"/>
          </a:xfrm>
        </p:grpSpPr>
        <p:pic>
          <p:nvPicPr>
            <p:cNvPr id="14" name="Rounded Rectangle 9"/>
            <p:cNvPicPr preferRelativeResize="0">
              <a:picLocks noChangeArrowheads="1"/>
            </p:cNvPicPr>
            <p:nvPr/>
          </p:nvPicPr>
          <p:blipFill>
            <a:blip r:embed="rId7" cstate="print"/>
            <a:srcRect/>
            <a:stretch>
              <a:fillRect/>
            </a:stretch>
          </p:blipFill>
          <p:spPr bwMode="auto">
            <a:xfrm>
              <a:off x="296" y="1183"/>
              <a:ext cx="5122" cy="464"/>
            </a:xfrm>
            <a:prstGeom prst="rect">
              <a:avLst/>
            </a:prstGeom>
            <a:noFill/>
            <a:ln w="9525">
              <a:noFill/>
              <a:miter lim="800000"/>
              <a:headEnd/>
              <a:tailEnd/>
            </a:ln>
          </p:spPr>
        </p:pic>
        <p:sp>
          <p:nvSpPr>
            <p:cNvPr id="15" name="Text Box 12"/>
            <p:cNvSpPr txBox="1">
              <a:spLocks noChangeArrowheads="1"/>
            </p:cNvSpPr>
            <p:nvPr/>
          </p:nvSpPr>
          <p:spPr bwMode="auto">
            <a:xfrm>
              <a:off x="328" y="1215"/>
              <a:ext cx="5059" cy="403"/>
            </a:xfrm>
            <a:prstGeom prst="rect">
              <a:avLst/>
            </a:prstGeom>
            <a:noFill/>
            <a:ln w="9525">
              <a:noFill/>
              <a:miter lim="800000"/>
              <a:headEnd/>
              <a:tailEnd/>
            </a:ln>
          </p:spPr>
          <p:txBody>
            <a:bodyPr lIns="109728" tIns="54864" rIns="109728" bIns="54864" anchor="ctr"/>
            <a:lstStyle/>
            <a:p>
              <a:r>
                <a:rPr lang="en-US" altLang="zh-CN" sz="1400" b="1" dirty="0" smtClean="0">
                  <a:solidFill>
                    <a:srgbClr val="FFFFFF"/>
                  </a:solidFill>
                  <a:latin typeface="Arial" pitchFamily="34" charset="0"/>
                  <a:ea typeface="黑体" pitchFamily="2" charset="-122"/>
                  <a:cs typeface="Arial" pitchFamily="34" charset="0"/>
                </a:rPr>
                <a:t>MSDN</a:t>
              </a:r>
              <a:r>
                <a:rPr lang="zh-CN" altLang="en-US" sz="1400" b="1" dirty="0" smtClean="0">
                  <a:solidFill>
                    <a:srgbClr val="FFFFFF"/>
                  </a:solidFill>
                  <a:latin typeface="Arial" pitchFamily="34" charset="0"/>
                  <a:ea typeface="黑体" pitchFamily="2" charset="-122"/>
                  <a:cs typeface="Arial" pitchFamily="34" charset="0"/>
                </a:rPr>
                <a:t>英文网站</a:t>
              </a:r>
            </a:p>
            <a:p>
              <a:r>
                <a:rPr lang="en-US" altLang="zh-CN" sz="1400" b="1" dirty="0" smtClean="0">
                  <a:solidFill>
                    <a:srgbClr val="FFFFFF"/>
                  </a:solidFill>
                  <a:latin typeface="Arial" pitchFamily="34" charset="0"/>
                  <a:ea typeface="黑体" pitchFamily="2" charset="-122"/>
                  <a:cs typeface="Arial" pitchFamily="34" charset="0"/>
                  <a:hlinkClick r:id="rId8"/>
                </a:rPr>
                <a:t>http://msdn.microsoft.com/en-us/default.aspx</a:t>
              </a:r>
              <a:endParaRPr lang="en-US" altLang="zh-CN" sz="1400" b="1" dirty="0">
                <a:solidFill>
                  <a:srgbClr val="FFFFFF"/>
                </a:solidFill>
                <a:latin typeface="Arial" pitchFamily="34" charset="0"/>
                <a:ea typeface="黑体" pitchFamily="2" charset="-122"/>
                <a:cs typeface="Arial" pitchFamily="34" charset="0"/>
              </a:endParaRPr>
            </a:p>
          </p:txBody>
        </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6200" y="3886201"/>
            <a:ext cx="8915400" cy="1447800"/>
          </a:xfrm>
          <a:prstGeom prst="roundRect">
            <a:avLst>
              <a:gd name="adj" fmla="val 7981"/>
            </a:avLst>
          </a:prstGeom>
          <a:gradFill flip="none" rotWithShape="1">
            <a:gsLst>
              <a:gs pos="0">
                <a:srgbClr val="FFFFFF"/>
              </a:gs>
              <a:gs pos="13000">
                <a:srgbClr val="71E1FB">
                  <a:alpha val="61000"/>
                </a:srgbClr>
              </a:gs>
              <a:gs pos="66000">
                <a:srgbClr val="BBE0E3">
                  <a:alpha val="0"/>
                </a:srgbClr>
              </a:gs>
            </a:gsLst>
            <a:lin ang="5400000" scaled="1"/>
            <a:tileRect/>
          </a:gradFill>
          <a:ln w="19050" cap="flat" cmpd="sng" algn="ctr">
            <a:noFill/>
            <a:prstDash val="solid"/>
          </a:ln>
          <a:effectLst/>
        </p:spPr>
        <p:txBody>
          <a:bodyPr wrap="square" lIns="0" tIns="91440" rIns="0" bIns="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99" fontAlgn="base">
              <a:spcBef>
                <a:spcPct val="0"/>
              </a:spcBef>
              <a:spcAft>
                <a:spcPct val="0"/>
              </a:spcAft>
              <a:defRPr/>
            </a:pPr>
            <a:r>
              <a:rPr lang="en-US" sz="1600" b="1" dirty="0" smtClean="0">
                <a:solidFill>
                  <a:schemeClr val="tx2"/>
                </a:solidFill>
                <a:effectLst>
                  <a:outerShdw blurRad="38100" dist="38100" dir="2700000" algn="tl">
                    <a:srgbClr val="000000">
                      <a:alpha val="43137"/>
                    </a:srgbClr>
                  </a:outerShdw>
                </a:effectLst>
                <a:latin typeface="Segoe"/>
              </a:rPr>
              <a:t>Core</a:t>
            </a:r>
            <a:endParaRPr lang="en-US" sz="1600" b="1" dirty="0">
              <a:solidFill>
                <a:schemeClr val="tx2"/>
              </a:solidFill>
              <a:effectLst>
                <a:outerShdw blurRad="38100" dist="38100" dir="2700000" algn="tl">
                  <a:srgbClr val="000000">
                    <a:alpha val="43137"/>
                  </a:srgbClr>
                </a:outerShdw>
              </a:effectLst>
              <a:latin typeface="Segoe"/>
            </a:endParaRPr>
          </a:p>
        </p:txBody>
      </p:sp>
      <p:sp>
        <p:nvSpPr>
          <p:cNvPr id="3" name="Rounded Rectangle 2"/>
          <p:cNvSpPr/>
          <p:nvPr/>
        </p:nvSpPr>
        <p:spPr>
          <a:xfrm>
            <a:off x="3083616" y="1377351"/>
            <a:ext cx="2926080" cy="2516038"/>
          </a:xfrm>
          <a:prstGeom prst="roundRect">
            <a:avLst>
              <a:gd name="adj" fmla="val 8438"/>
            </a:avLst>
          </a:prstGeom>
          <a:gradFill flip="none" rotWithShape="1">
            <a:gsLst>
              <a:gs pos="0">
                <a:srgbClr val="FFFFFF"/>
              </a:gs>
              <a:gs pos="13000">
                <a:srgbClr val="71E1FB">
                  <a:alpha val="61000"/>
                </a:srgbClr>
              </a:gs>
              <a:gs pos="66000">
                <a:srgbClr val="BBE0E3">
                  <a:alpha val="0"/>
                </a:srgbClr>
              </a:gs>
            </a:gsLst>
            <a:lin ang="5400000" scaled="1"/>
            <a:tileRect/>
          </a:gradFill>
          <a:ln w="19050" cap="flat" cmpd="sng" algn="ctr">
            <a:noFill/>
            <a:prstDash val="solid"/>
          </a:ln>
          <a:effectLst/>
        </p:spPr>
        <p:txBody>
          <a:bodyPr wrap="square" lIns="0" tIns="91440" rIns="0" bIns="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99" fontAlgn="base">
              <a:spcBef>
                <a:spcPct val="0"/>
              </a:spcBef>
              <a:spcAft>
                <a:spcPct val="0"/>
              </a:spcAft>
              <a:defRPr/>
            </a:pPr>
            <a:r>
              <a:rPr lang="en-US" sz="1600" b="1" dirty="0" smtClean="0">
                <a:solidFill>
                  <a:schemeClr val="tx2"/>
                </a:solidFill>
                <a:effectLst>
                  <a:outerShdw blurRad="38100" dist="38100" dir="2700000" algn="tl">
                    <a:srgbClr val="000000">
                      <a:alpha val="43137"/>
                    </a:srgbClr>
                  </a:outerShdw>
                </a:effectLst>
                <a:latin typeface="Segoe"/>
              </a:rPr>
              <a:t>Services</a:t>
            </a:r>
            <a:endParaRPr lang="en-US" sz="1600" b="1" dirty="0">
              <a:solidFill>
                <a:schemeClr val="tx2"/>
              </a:solidFill>
              <a:effectLst>
                <a:outerShdw blurRad="38100" dist="38100" dir="2700000" algn="tl">
                  <a:srgbClr val="000000">
                    <a:alpha val="43137"/>
                  </a:srgbClr>
                </a:outerShdw>
              </a:effectLst>
              <a:latin typeface="Segoe"/>
            </a:endParaRPr>
          </a:p>
        </p:txBody>
      </p:sp>
      <p:sp>
        <p:nvSpPr>
          <p:cNvPr id="5" name="Rounded Rectangle 4"/>
          <p:cNvSpPr/>
          <p:nvPr/>
        </p:nvSpPr>
        <p:spPr>
          <a:xfrm>
            <a:off x="7467600" y="4343400"/>
            <a:ext cx="1371600" cy="838200"/>
          </a:xfrm>
          <a:prstGeom prst="roundRect">
            <a:avLst/>
          </a:prstGeom>
          <a:gradFill rotWithShape="1">
            <a:gsLst>
              <a:gs pos="0">
                <a:srgbClr val="B98A2D"/>
              </a:gs>
              <a:gs pos="72000">
                <a:srgbClr val="FCBF46"/>
              </a:gs>
            </a:gsLst>
            <a:lin ang="5400000" scaled="1"/>
          </a:gradFill>
          <a:ln w="12700" cap="flat" cmpd="sng" algn="ctr">
            <a:solidFill>
              <a:srgbClr val="FCBF46"/>
            </a:solidFill>
            <a:prstDash val="solid"/>
            <a:headEnd type="none" w="med" len="med"/>
            <a:tailEnd type="none" w="med" len="med"/>
          </a:ln>
          <a:effectLst>
            <a:innerShdw blurRad="635000" dist="50800" dir="16200000">
              <a:srgbClr val="6F531B"/>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r>
              <a:rPr lang="en-US" sz="1050" b="1" dirty="0" smtClean="0">
                <a:solidFill>
                  <a:schemeClr val="tx1"/>
                </a:solidFill>
                <a:effectLst>
                  <a:outerShdw blurRad="38100" dist="38100" dir="2700000" algn="tl">
                    <a:srgbClr val="000000">
                      <a:alpha val="43137"/>
                    </a:srgbClr>
                  </a:outerShdw>
                </a:effectLst>
              </a:rPr>
              <a:t>Base Class Library</a:t>
            </a:r>
            <a:endParaRPr lang="en-US" sz="1050" b="1" dirty="0">
              <a:solidFill>
                <a:schemeClr val="tx1"/>
              </a:solidFill>
              <a:effectLst>
                <a:outerShdw blurRad="38100" dist="38100" dir="2700000" algn="tl">
                  <a:srgbClr val="000000">
                    <a:alpha val="43137"/>
                  </a:srgbClr>
                </a:outerShdw>
              </a:effectLst>
            </a:endParaRPr>
          </a:p>
        </p:txBody>
      </p:sp>
      <p:sp>
        <p:nvSpPr>
          <p:cNvPr id="6" name="Rounded Rectangle 5"/>
          <p:cNvSpPr/>
          <p:nvPr/>
        </p:nvSpPr>
        <p:spPr>
          <a:xfrm>
            <a:off x="152400" y="5486400"/>
            <a:ext cx="8839200" cy="375249"/>
          </a:xfrm>
          <a:prstGeom prst="roundRect">
            <a:avLst/>
          </a:prstGeom>
          <a:gradFill rotWithShape="1">
            <a:gsLst>
              <a:gs pos="0">
                <a:srgbClr val="E55819"/>
              </a:gs>
              <a:gs pos="72000">
                <a:srgbClr val="EE8F64"/>
              </a:gs>
            </a:gsLst>
            <a:lin ang="5400000" scaled="1"/>
          </a:gradFill>
          <a:ln w="12700" cap="flat" cmpd="sng" algn="ctr">
            <a:solidFill>
              <a:srgbClr val="ED8455"/>
            </a:solidFill>
            <a:prstDash val="solid"/>
            <a:headEnd type="none" w="med" len="med"/>
            <a:tailEnd type="none" w="med" len="med"/>
          </a:ln>
          <a:effectLst>
            <a:innerShdw blurRad="635000" dist="50800" dir="16200000">
              <a:srgbClr val="963D00"/>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defRPr/>
            </a:pPr>
            <a:r>
              <a:rPr lang="en-US" sz="1400" b="1" dirty="0" smtClean="0">
                <a:solidFill>
                  <a:schemeClr val="tx1"/>
                </a:solidFill>
                <a:effectLst>
                  <a:outerShdw blurRad="38100" dist="38100" dir="2700000" algn="tl">
                    <a:srgbClr val="000000">
                      <a:alpha val="43137"/>
                    </a:srgbClr>
                  </a:outerShdw>
                </a:effectLst>
              </a:rPr>
              <a:t>Common Language Runtime</a:t>
            </a:r>
            <a:endParaRPr lang="en-US" sz="1400" b="1" dirty="0">
              <a:solidFill>
                <a:schemeClr val="tx1"/>
              </a:solidFill>
              <a:effectLst>
                <a:outerShdw blurRad="38100" dist="38100" dir="2700000" algn="tl">
                  <a:srgbClr val="000000">
                    <a:alpha val="43137"/>
                  </a:srgbClr>
                </a:outerShdw>
              </a:effectLst>
            </a:endParaRPr>
          </a:p>
        </p:txBody>
      </p:sp>
      <p:sp>
        <p:nvSpPr>
          <p:cNvPr id="7" name="Rounded Rectangle 6"/>
          <p:cNvSpPr/>
          <p:nvPr/>
        </p:nvSpPr>
        <p:spPr>
          <a:xfrm>
            <a:off x="4572000" y="2820837"/>
            <a:ext cx="1371600" cy="8328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defRPr/>
            </a:pPr>
            <a:r>
              <a:rPr lang="en-US" sz="1050" b="1" dirty="0" smtClean="0">
                <a:solidFill>
                  <a:schemeClr val="tx1"/>
                </a:solidFill>
                <a:effectLst>
                  <a:outerShdw blurRad="38100" dist="38100" dir="2700000" algn="tl">
                    <a:srgbClr val="000000">
                      <a:alpha val="43137"/>
                    </a:srgbClr>
                  </a:outerShdw>
                </a:effectLst>
              </a:rPr>
              <a:t>Windows Workflow Foundation</a:t>
            </a:r>
          </a:p>
        </p:txBody>
      </p:sp>
      <p:sp>
        <p:nvSpPr>
          <p:cNvPr id="8" name="Rounded Rectangle 7"/>
          <p:cNvSpPr/>
          <p:nvPr/>
        </p:nvSpPr>
        <p:spPr>
          <a:xfrm>
            <a:off x="1676400" y="4354902"/>
            <a:ext cx="1371600" cy="832896"/>
          </a:xfrm>
          <a:prstGeom prst="roundRect">
            <a:avLst/>
          </a:prstGeom>
          <a:gradFill rotWithShape="1">
            <a:gsLst>
              <a:gs pos="0">
                <a:srgbClr val="B98A2D"/>
              </a:gs>
              <a:gs pos="72000">
                <a:srgbClr val="FCBF46"/>
              </a:gs>
            </a:gsLst>
            <a:lin ang="5400000" scaled="1"/>
          </a:gradFill>
          <a:ln w="12700" cap="flat" cmpd="sng" algn="ctr">
            <a:solidFill>
              <a:srgbClr val="FCBF46"/>
            </a:solidFill>
            <a:prstDash val="solid"/>
            <a:headEnd type="none" w="med" len="med"/>
            <a:tailEnd type="none" w="med" len="med"/>
          </a:ln>
          <a:effectLst>
            <a:innerShdw blurRad="635000" dist="50800" dir="16200000">
              <a:srgbClr val="6F531B"/>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r>
              <a:rPr lang="en-US" sz="1050" b="1" dirty="0" smtClean="0">
                <a:solidFill>
                  <a:schemeClr val="tx1"/>
                </a:solidFill>
                <a:effectLst>
                  <a:outerShdw blurRad="38100" dist="38100" dir="2700000" algn="tl">
                    <a:srgbClr val="000000">
                      <a:alpha val="43137"/>
                    </a:srgbClr>
                  </a:outerShdw>
                </a:effectLst>
              </a:rPr>
              <a:t>Managed Extensibility Framework</a:t>
            </a:r>
          </a:p>
        </p:txBody>
      </p:sp>
      <p:sp>
        <p:nvSpPr>
          <p:cNvPr id="9" name="Rounded Rectangle 8"/>
          <p:cNvSpPr/>
          <p:nvPr/>
        </p:nvSpPr>
        <p:spPr>
          <a:xfrm>
            <a:off x="3124200" y="1877285"/>
            <a:ext cx="1371600" cy="8328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defRPr/>
            </a:pPr>
            <a:r>
              <a:rPr lang="en-US" sz="1050" b="1" dirty="0" smtClean="0">
                <a:solidFill>
                  <a:schemeClr val="tx1"/>
                </a:solidFill>
                <a:effectLst>
                  <a:outerShdw blurRad="38100" dist="38100" dir="2700000" algn="tl">
                    <a:srgbClr val="000000">
                      <a:alpha val="43137"/>
                    </a:srgbClr>
                  </a:outerShdw>
                </a:effectLst>
              </a:rPr>
              <a:t>Data Services</a:t>
            </a:r>
          </a:p>
        </p:txBody>
      </p:sp>
      <p:sp>
        <p:nvSpPr>
          <p:cNvPr id="10" name="Rounded Rectangle 9"/>
          <p:cNvSpPr/>
          <p:nvPr/>
        </p:nvSpPr>
        <p:spPr>
          <a:xfrm>
            <a:off x="4572000" y="1877285"/>
            <a:ext cx="1371600" cy="8328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defRPr/>
            </a:pPr>
            <a:r>
              <a:rPr lang="en-US" sz="1050" b="1" dirty="0" smtClean="0">
                <a:solidFill>
                  <a:schemeClr val="tx1"/>
                </a:solidFill>
                <a:effectLst>
                  <a:outerShdw blurRad="38100" dist="38100" dir="2700000" algn="tl">
                    <a:srgbClr val="000000">
                      <a:alpha val="43137"/>
                    </a:srgbClr>
                  </a:outerShdw>
                </a:effectLst>
              </a:rPr>
              <a:t>Windows Communication Foundation</a:t>
            </a:r>
          </a:p>
        </p:txBody>
      </p:sp>
      <p:sp>
        <p:nvSpPr>
          <p:cNvPr id="11" name="Rounded Rectangle 10"/>
          <p:cNvSpPr/>
          <p:nvPr/>
        </p:nvSpPr>
        <p:spPr>
          <a:xfrm>
            <a:off x="3124200" y="2824704"/>
            <a:ext cx="1371600" cy="8328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defRPr/>
            </a:pPr>
            <a:r>
              <a:rPr lang="en-US" sz="1050" b="1" dirty="0" smtClean="0">
                <a:solidFill>
                  <a:schemeClr val="tx1"/>
                </a:solidFill>
                <a:effectLst>
                  <a:outerShdw blurRad="38100" dist="38100" dir="2700000" algn="tl">
                    <a:srgbClr val="000000">
                      <a:alpha val="43137"/>
                    </a:srgbClr>
                  </a:outerShdw>
                </a:effectLst>
              </a:rPr>
              <a:t>“Velocity”</a:t>
            </a:r>
          </a:p>
        </p:txBody>
      </p:sp>
      <p:sp>
        <p:nvSpPr>
          <p:cNvPr id="12" name="Rounded Rectangle 11"/>
          <p:cNvSpPr/>
          <p:nvPr/>
        </p:nvSpPr>
        <p:spPr>
          <a:xfrm>
            <a:off x="111816" y="1371600"/>
            <a:ext cx="2926080" cy="2520351"/>
          </a:xfrm>
          <a:prstGeom prst="roundRect">
            <a:avLst>
              <a:gd name="adj" fmla="val 8438"/>
            </a:avLst>
          </a:prstGeom>
          <a:gradFill flip="none" rotWithShape="1">
            <a:gsLst>
              <a:gs pos="0">
                <a:srgbClr val="FFFFFF"/>
              </a:gs>
              <a:gs pos="13000">
                <a:srgbClr val="71E1FB">
                  <a:alpha val="61000"/>
                </a:srgbClr>
              </a:gs>
              <a:gs pos="66000">
                <a:srgbClr val="BBE0E3">
                  <a:alpha val="0"/>
                </a:srgbClr>
              </a:gs>
            </a:gsLst>
            <a:lin ang="5400000" scaled="1"/>
            <a:tileRect/>
          </a:gradFill>
          <a:ln w="19050" cap="flat" cmpd="sng" algn="ctr">
            <a:noFill/>
            <a:prstDash val="solid"/>
          </a:ln>
          <a:effectLst/>
        </p:spPr>
        <p:txBody>
          <a:bodyPr wrap="square" lIns="0" tIns="91440" rIns="0" bIns="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99" fontAlgn="base">
              <a:spcBef>
                <a:spcPct val="0"/>
              </a:spcBef>
              <a:spcAft>
                <a:spcPct val="0"/>
              </a:spcAft>
              <a:defRPr/>
            </a:pPr>
            <a:r>
              <a:rPr lang="en-US" sz="1600" b="1" dirty="0" smtClean="0">
                <a:solidFill>
                  <a:schemeClr val="tx2"/>
                </a:solidFill>
                <a:effectLst>
                  <a:outerShdw blurRad="38100" dist="38100" dir="2700000" algn="tl">
                    <a:srgbClr val="000000">
                      <a:alpha val="43137"/>
                    </a:srgbClr>
                  </a:outerShdw>
                </a:effectLst>
                <a:latin typeface="Segoe"/>
              </a:rPr>
              <a:t>User Interface</a:t>
            </a:r>
            <a:endParaRPr lang="en-US" sz="1600" b="1" dirty="0">
              <a:solidFill>
                <a:schemeClr val="tx2"/>
              </a:solidFill>
              <a:effectLst>
                <a:outerShdw blurRad="38100" dist="38100" dir="2700000" algn="tl">
                  <a:srgbClr val="000000">
                    <a:alpha val="43137"/>
                  </a:srgbClr>
                </a:outerShdw>
              </a:effectLst>
              <a:latin typeface="Segoe"/>
            </a:endParaRPr>
          </a:p>
        </p:txBody>
      </p:sp>
      <p:sp>
        <p:nvSpPr>
          <p:cNvPr id="13" name="Rounded Rectangle 12"/>
          <p:cNvSpPr/>
          <p:nvPr/>
        </p:nvSpPr>
        <p:spPr>
          <a:xfrm>
            <a:off x="1600200" y="1871534"/>
            <a:ext cx="1371600" cy="8328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defRPr/>
            </a:pPr>
            <a:r>
              <a:rPr lang="en-US" sz="1050" b="1" dirty="0" smtClean="0">
                <a:solidFill>
                  <a:schemeClr val="tx1"/>
                </a:solidFill>
                <a:effectLst>
                  <a:outerShdw blurRad="38100" dist="38100" dir="2700000" algn="tl">
                    <a:srgbClr val="000000">
                      <a:alpha val="43137"/>
                    </a:srgbClr>
                  </a:outerShdw>
                </a:effectLst>
              </a:rPr>
              <a:t>Windows Presentation Foundation</a:t>
            </a:r>
          </a:p>
        </p:txBody>
      </p:sp>
      <p:sp>
        <p:nvSpPr>
          <p:cNvPr id="14" name="Rounded Rectangle 13"/>
          <p:cNvSpPr/>
          <p:nvPr/>
        </p:nvSpPr>
        <p:spPr>
          <a:xfrm>
            <a:off x="152400" y="1871534"/>
            <a:ext cx="1371600" cy="8328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defRPr/>
            </a:pPr>
            <a:r>
              <a:rPr lang="en-US" sz="1050" b="1" dirty="0" smtClean="0">
                <a:solidFill>
                  <a:schemeClr val="tx1"/>
                </a:solidFill>
                <a:effectLst>
                  <a:outerShdw blurRad="38100" dist="38100" dir="2700000" algn="tl">
                    <a:srgbClr val="000000">
                      <a:alpha val="43137"/>
                    </a:srgbClr>
                  </a:outerShdw>
                </a:effectLst>
              </a:rPr>
              <a:t>ASP.NET</a:t>
            </a:r>
          </a:p>
          <a:p>
            <a:pPr algn="ctr" defTabSz="914063" fontAlgn="base">
              <a:spcBef>
                <a:spcPct val="0"/>
              </a:spcBef>
              <a:spcAft>
                <a:spcPct val="0"/>
              </a:spcAft>
              <a:defRPr/>
            </a:pPr>
            <a:r>
              <a:rPr lang="en-US" sz="1050" b="1" dirty="0" smtClean="0">
                <a:solidFill>
                  <a:schemeClr val="tx1"/>
                </a:solidFill>
                <a:effectLst>
                  <a:outerShdw blurRad="38100" dist="38100" dir="2700000" algn="tl">
                    <a:srgbClr val="000000">
                      <a:alpha val="43137"/>
                    </a:srgbClr>
                  </a:outerShdw>
                </a:effectLst>
              </a:rPr>
              <a:t>(</a:t>
            </a:r>
            <a:r>
              <a:rPr lang="en-US" sz="1050" b="1" dirty="0" err="1" smtClean="0">
                <a:solidFill>
                  <a:schemeClr val="tx1"/>
                </a:solidFill>
                <a:effectLst>
                  <a:outerShdw blurRad="38100" dist="38100" dir="2700000" algn="tl">
                    <a:srgbClr val="000000">
                      <a:alpha val="43137"/>
                    </a:srgbClr>
                  </a:outerShdw>
                </a:effectLst>
              </a:rPr>
              <a:t>WebForms</a:t>
            </a:r>
            <a:r>
              <a:rPr lang="en-US" sz="1050" b="1" dirty="0" smtClean="0">
                <a:solidFill>
                  <a:schemeClr val="tx1"/>
                </a:solidFill>
                <a:effectLst>
                  <a:outerShdw blurRad="38100" dist="38100" dir="2700000" algn="tl">
                    <a:srgbClr val="000000">
                      <a:alpha val="43137"/>
                    </a:srgbClr>
                  </a:outerShdw>
                </a:effectLst>
              </a:rPr>
              <a:t>, MVC, Dynamic Data)</a:t>
            </a:r>
          </a:p>
        </p:txBody>
      </p:sp>
      <p:sp>
        <p:nvSpPr>
          <p:cNvPr id="15" name="Rounded Rectangle 14"/>
          <p:cNvSpPr/>
          <p:nvPr/>
        </p:nvSpPr>
        <p:spPr>
          <a:xfrm>
            <a:off x="6055416" y="1371600"/>
            <a:ext cx="2926080" cy="2516038"/>
          </a:xfrm>
          <a:prstGeom prst="roundRect">
            <a:avLst>
              <a:gd name="adj" fmla="val 8896"/>
            </a:avLst>
          </a:prstGeom>
          <a:gradFill flip="none" rotWithShape="1">
            <a:gsLst>
              <a:gs pos="0">
                <a:srgbClr val="FFFFFF"/>
              </a:gs>
              <a:gs pos="13000">
                <a:srgbClr val="71E1FB">
                  <a:alpha val="61000"/>
                </a:srgbClr>
              </a:gs>
              <a:gs pos="66000">
                <a:srgbClr val="BBE0E3">
                  <a:alpha val="0"/>
                </a:srgbClr>
              </a:gs>
            </a:gsLst>
            <a:lin ang="5400000" scaled="1"/>
            <a:tileRect/>
          </a:gradFill>
          <a:ln w="19050" cap="flat" cmpd="sng" algn="ctr">
            <a:noFill/>
            <a:prstDash val="solid"/>
          </a:ln>
          <a:effectLst/>
        </p:spPr>
        <p:txBody>
          <a:bodyPr wrap="square" lIns="0" tIns="91440" rIns="0" bIns="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99" fontAlgn="base">
              <a:spcBef>
                <a:spcPct val="0"/>
              </a:spcBef>
              <a:spcAft>
                <a:spcPct val="0"/>
              </a:spcAft>
              <a:defRPr/>
            </a:pPr>
            <a:r>
              <a:rPr lang="en-US" sz="1600" b="1" dirty="0" smtClean="0">
                <a:solidFill>
                  <a:schemeClr val="tx2"/>
                </a:solidFill>
                <a:effectLst>
                  <a:outerShdw blurRad="38100" dist="38100" dir="2700000" algn="tl">
                    <a:srgbClr val="000000">
                      <a:alpha val="43137"/>
                    </a:srgbClr>
                  </a:outerShdw>
                </a:effectLst>
                <a:latin typeface="Segoe"/>
              </a:rPr>
              <a:t>Data Access</a:t>
            </a:r>
            <a:endParaRPr lang="en-US" sz="1600" b="1" dirty="0">
              <a:solidFill>
                <a:schemeClr val="tx2"/>
              </a:solidFill>
              <a:effectLst>
                <a:outerShdw blurRad="38100" dist="38100" dir="2700000" algn="tl">
                  <a:srgbClr val="000000">
                    <a:alpha val="43137"/>
                  </a:srgbClr>
                </a:outerShdw>
              </a:effectLst>
              <a:latin typeface="Segoe"/>
            </a:endParaRPr>
          </a:p>
        </p:txBody>
      </p:sp>
      <p:sp>
        <p:nvSpPr>
          <p:cNvPr id="16" name="Rounded Rectangle 15"/>
          <p:cNvSpPr/>
          <p:nvPr/>
        </p:nvSpPr>
        <p:spPr>
          <a:xfrm>
            <a:off x="7543800" y="1871534"/>
            <a:ext cx="1371600" cy="8328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defRPr/>
            </a:pPr>
            <a:r>
              <a:rPr lang="en-US" sz="1050" b="1" dirty="0" smtClean="0">
                <a:solidFill>
                  <a:schemeClr val="tx1"/>
                </a:solidFill>
                <a:effectLst>
                  <a:outerShdw blurRad="38100" dist="38100" dir="2700000" algn="tl">
                    <a:srgbClr val="000000">
                      <a:alpha val="43137"/>
                    </a:srgbClr>
                  </a:outerShdw>
                </a:effectLst>
              </a:rPr>
              <a:t>Entity Framework</a:t>
            </a:r>
          </a:p>
        </p:txBody>
      </p:sp>
      <p:sp>
        <p:nvSpPr>
          <p:cNvPr id="17" name="Rounded Rectangle 16"/>
          <p:cNvSpPr/>
          <p:nvPr/>
        </p:nvSpPr>
        <p:spPr>
          <a:xfrm>
            <a:off x="3124200" y="4354902"/>
            <a:ext cx="1371600" cy="832896"/>
          </a:xfrm>
          <a:prstGeom prst="roundRect">
            <a:avLst/>
          </a:prstGeom>
          <a:gradFill rotWithShape="1">
            <a:gsLst>
              <a:gs pos="0">
                <a:srgbClr val="B98A2D"/>
              </a:gs>
              <a:gs pos="72000">
                <a:srgbClr val="FCBF46"/>
              </a:gs>
            </a:gsLst>
            <a:lin ang="5400000" scaled="1"/>
          </a:gradFill>
          <a:ln w="12700" cap="flat" cmpd="sng" algn="ctr">
            <a:solidFill>
              <a:srgbClr val="FCBF46"/>
            </a:solidFill>
            <a:prstDash val="solid"/>
            <a:headEnd type="none" w="med" len="med"/>
            <a:tailEnd type="none" w="med" len="med"/>
          </a:ln>
          <a:effectLst>
            <a:innerShdw blurRad="635000" dist="50800" dir="16200000">
              <a:srgbClr val="6F531B"/>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r>
              <a:rPr lang="en-US" sz="1050" b="1" dirty="0" smtClean="0">
                <a:solidFill>
                  <a:schemeClr val="tx1"/>
                </a:solidFill>
                <a:effectLst>
                  <a:outerShdw blurRad="38100" dist="38100" dir="2700000" algn="tl">
                    <a:srgbClr val="000000">
                      <a:alpha val="43137"/>
                    </a:srgbClr>
                  </a:outerShdw>
                </a:effectLst>
              </a:rPr>
              <a:t>LINQ</a:t>
            </a:r>
            <a:endParaRPr lang="en-US" sz="1050" b="1" dirty="0">
              <a:solidFill>
                <a:schemeClr val="tx1"/>
              </a:solidFill>
              <a:effectLst>
                <a:outerShdw blurRad="38100" dist="38100" dir="2700000" algn="tl">
                  <a:srgbClr val="000000">
                    <a:alpha val="43137"/>
                  </a:srgbClr>
                </a:outerShdw>
              </a:effectLst>
            </a:endParaRPr>
          </a:p>
        </p:txBody>
      </p:sp>
      <p:sp>
        <p:nvSpPr>
          <p:cNvPr id="18" name="Rounded Rectangle 17"/>
          <p:cNvSpPr/>
          <p:nvPr/>
        </p:nvSpPr>
        <p:spPr>
          <a:xfrm>
            <a:off x="6096000" y="1871534"/>
            <a:ext cx="1371600" cy="8328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defRPr/>
            </a:pPr>
            <a:r>
              <a:rPr lang="en-US" sz="1050" b="1" dirty="0" smtClean="0">
                <a:solidFill>
                  <a:schemeClr val="tx1"/>
                </a:solidFill>
                <a:effectLst>
                  <a:outerShdw blurRad="38100" dist="38100" dir="2700000" algn="tl">
                    <a:srgbClr val="000000">
                      <a:alpha val="43137"/>
                    </a:srgbClr>
                  </a:outerShdw>
                </a:effectLst>
              </a:rPr>
              <a:t>ADO.NET</a:t>
            </a:r>
          </a:p>
        </p:txBody>
      </p:sp>
      <p:sp>
        <p:nvSpPr>
          <p:cNvPr id="19" name="Rounded Rectangle 18"/>
          <p:cNvSpPr/>
          <p:nvPr/>
        </p:nvSpPr>
        <p:spPr>
          <a:xfrm>
            <a:off x="228600" y="4354902"/>
            <a:ext cx="1371600" cy="832896"/>
          </a:xfrm>
          <a:prstGeom prst="roundRect">
            <a:avLst/>
          </a:prstGeom>
          <a:gradFill rotWithShape="1">
            <a:gsLst>
              <a:gs pos="0">
                <a:srgbClr val="B98A2D"/>
              </a:gs>
              <a:gs pos="72000">
                <a:srgbClr val="FCBF46"/>
              </a:gs>
            </a:gsLst>
            <a:lin ang="5400000" scaled="1"/>
          </a:gradFill>
          <a:ln w="12700" cap="flat" cmpd="sng" algn="ctr">
            <a:solidFill>
              <a:srgbClr val="FCBF46"/>
            </a:solidFill>
            <a:prstDash val="solid"/>
            <a:headEnd type="none" w="med" len="med"/>
            <a:tailEnd type="none" w="med" len="med"/>
          </a:ln>
          <a:effectLst>
            <a:innerShdw blurRad="635000" dist="50800" dir="16200000">
              <a:srgbClr val="6F531B"/>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r>
              <a:rPr lang="en-US" sz="1050" b="1" dirty="0" smtClean="0">
                <a:solidFill>
                  <a:schemeClr val="tx1"/>
                </a:solidFill>
                <a:effectLst>
                  <a:outerShdw blurRad="38100" dist="38100" dir="2700000" algn="tl">
                    <a:srgbClr val="000000">
                      <a:alpha val="43137"/>
                    </a:srgbClr>
                  </a:outerShdw>
                </a:effectLst>
              </a:rPr>
              <a:t>Parallel Extensions</a:t>
            </a:r>
          </a:p>
        </p:txBody>
      </p:sp>
      <p:sp>
        <p:nvSpPr>
          <p:cNvPr id="20" name="Rounded Rectangle 19"/>
          <p:cNvSpPr/>
          <p:nvPr/>
        </p:nvSpPr>
        <p:spPr>
          <a:xfrm>
            <a:off x="152400" y="2815086"/>
            <a:ext cx="1371600" cy="8328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defRPr/>
            </a:pPr>
            <a:r>
              <a:rPr lang="en-US" sz="1050" b="1" dirty="0" err="1" smtClean="0">
                <a:solidFill>
                  <a:schemeClr val="tx1"/>
                </a:solidFill>
                <a:effectLst>
                  <a:outerShdw blurRad="38100" dist="38100" dir="2700000" algn="tl">
                    <a:srgbClr val="000000">
                      <a:alpha val="43137"/>
                    </a:srgbClr>
                  </a:outerShdw>
                </a:effectLst>
              </a:rPr>
              <a:t>WinForms</a:t>
            </a:r>
            <a:endParaRPr lang="en-US" sz="1050" b="1" dirty="0" smtClean="0">
              <a:solidFill>
                <a:schemeClr val="tx1"/>
              </a:solidFill>
              <a:effectLst>
                <a:outerShdw blurRad="38100" dist="38100" dir="2700000" algn="tl">
                  <a:srgbClr val="000000">
                    <a:alpha val="43137"/>
                  </a:srgbClr>
                </a:outerShdw>
              </a:effectLst>
            </a:endParaRPr>
          </a:p>
        </p:txBody>
      </p:sp>
      <p:sp>
        <p:nvSpPr>
          <p:cNvPr id="21" name="Rounded Rectangle 20"/>
          <p:cNvSpPr/>
          <p:nvPr/>
        </p:nvSpPr>
        <p:spPr>
          <a:xfrm>
            <a:off x="7543800" y="2815086"/>
            <a:ext cx="1371600" cy="8328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defRPr/>
            </a:pPr>
            <a:r>
              <a:rPr lang="en-US" sz="1050" b="1" dirty="0" smtClean="0">
                <a:solidFill>
                  <a:schemeClr val="tx1"/>
                </a:solidFill>
                <a:effectLst>
                  <a:outerShdw blurRad="38100" dist="38100" dir="2700000" algn="tl">
                    <a:srgbClr val="000000">
                      <a:alpha val="43137"/>
                    </a:srgbClr>
                  </a:outerShdw>
                </a:effectLst>
              </a:rPr>
              <a:t>LINQ to SQL</a:t>
            </a:r>
          </a:p>
        </p:txBody>
      </p:sp>
      <p:sp>
        <p:nvSpPr>
          <p:cNvPr id="22" name="Rounded Rectangle 21"/>
          <p:cNvSpPr/>
          <p:nvPr/>
        </p:nvSpPr>
        <p:spPr>
          <a:xfrm>
            <a:off x="4572000" y="4349151"/>
            <a:ext cx="1371600" cy="832896"/>
          </a:xfrm>
          <a:prstGeom prst="roundRect">
            <a:avLst/>
          </a:prstGeom>
          <a:gradFill rotWithShape="1">
            <a:gsLst>
              <a:gs pos="0">
                <a:srgbClr val="B98A2D"/>
              </a:gs>
              <a:gs pos="72000">
                <a:srgbClr val="FCBF46"/>
              </a:gs>
            </a:gsLst>
            <a:lin ang="5400000" scaled="1"/>
          </a:gradFill>
          <a:ln w="12700" cap="flat" cmpd="sng" algn="ctr">
            <a:solidFill>
              <a:srgbClr val="FCBF46"/>
            </a:solidFill>
            <a:prstDash val="solid"/>
            <a:headEnd type="none" w="med" len="med"/>
            <a:tailEnd type="none" w="med" len="med"/>
          </a:ln>
          <a:effectLst>
            <a:innerShdw blurRad="635000" dist="50800" dir="16200000">
              <a:srgbClr val="6F531B"/>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r>
              <a:rPr lang="en-US" sz="1050" b="1" dirty="0" smtClean="0">
                <a:solidFill>
                  <a:schemeClr val="tx1"/>
                </a:solidFill>
                <a:effectLst>
                  <a:outerShdw blurRad="38100" dist="38100" dir="2700000" algn="tl">
                    <a:srgbClr val="000000">
                      <a:alpha val="43137"/>
                    </a:srgbClr>
                  </a:outerShdw>
                </a:effectLst>
              </a:rPr>
              <a:t>Languages</a:t>
            </a:r>
            <a:endParaRPr lang="en-US" sz="1050" b="1" dirty="0">
              <a:solidFill>
                <a:schemeClr val="tx1"/>
              </a:solidFill>
              <a:effectLst>
                <a:outerShdw blurRad="38100" dist="38100" dir="2700000" algn="tl">
                  <a:srgbClr val="000000">
                    <a:alpha val="43137"/>
                  </a:srgbClr>
                </a:outerShdw>
              </a:effectLst>
            </a:endParaRPr>
          </a:p>
        </p:txBody>
      </p:sp>
      <p:sp>
        <p:nvSpPr>
          <p:cNvPr id="23" name="Rounded Rectangle 22"/>
          <p:cNvSpPr/>
          <p:nvPr/>
        </p:nvSpPr>
        <p:spPr>
          <a:xfrm>
            <a:off x="6019800" y="4343400"/>
            <a:ext cx="1371600" cy="838200"/>
          </a:xfrm>
          <a:prstGeom prst="roundRect">
            <a:avLst/>
          </a:prstGeom>
          <a:gradFill rotWithShape="1">
            <a:gsLst>
              <a:gs pos="0">
                <a:srgbClr val="B98A2D"/>
              </a:gs>
              <a:gs pos="72000">
                <a:srgbClr val="FCBF46"/>
              </a:gs>
            </a:gsLst>
            <a:lin ang="5400000" scaled="1"/>
          </a:gradFill>
          <a:ln w="12700" cap="flat" cmpd="sng" algn="ctr">
            <a:solidFill>
              <a:srgbClr val="FCBF46"/>
            </a:solidFill>
            <a:prstDash val="solid"/>
            <a:headEnd type="none" w="med" len="med"/>
            <a:tailEnd type="none" w="med" len="med"/>
          </a:ln>
          <a:effectLst>
            <a:innerShdw blurRad="635000" dist="50800" dir="16200000">
              <a:srgbClr val="6F531B"/>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r>
              <a:rPr lang="en-US" sz="1050" b="1" dirty="0" smtClean="0">
                <a:solidFill>
                  <a:schemeClr val="tx1"/>
                </a:solidFill>
                <a:effectLst>
                  <a:outerShdw blurRad="38100" dist="38100" dir="2700000" algn="tl">
                    <a:srgbClr val="000000">
                      <a:alpha val="43137"/>
                    </a:srgbClr>
                  </a:outerShdw>
                </a:effectLst>
              </a:rPr>
              <a:t>Dynamic Language Runtime</a:t>
            </a:r>
            <a:endParaRPr lang="en-US" sz="1050" b="1" dirty="0">
              <a:solidFill>
                <a:schemeClr val="tx1"/>
              </a:solidFill>
              <a:effectLst>
                <a:outerShdw blurRad="38100" dist="38100" dir="2700000" algn="tl">
                  <a:srgbClr val="000000">
                    <a:alpha val="43137"/>
                  </a:srgbClr>
                </a:outerShdw>
              </a:effectLst>
            </a:endParaRPr>
          </a:p>
        </p:txBody>
      </p:sp>
      <p:sp>
        <p:nvSpPr>
          <p:cNvPr id="24" name="Title 24"/>
          <p:cNvSpPr txBox="1">
            <a:spLocks/>
          </p:cNvSpPr>
          <p:nvPr/>
        </p:nvSpPr>
        <p:spPr>
          <a:xfrm>
            <a:off x="285720" y="214290"/>
            <a:ext cx="8382000" cy="498598"/>
          </a:xfrm>
          <a:prstGeom prst="rect">
            <a:avLst/>
          </a:prstGeom>
        </p:spPr>
        <p:txBody>
          <a:bodyPr>
            <a:noAutofit/>
          </a:bodyPr>
          <a:lstStyle/>
          <a:p>
            <a:pPr lvl="0" algn="ctr">
              <a:spcBef>
                <a:spcPct val="0"/>
              </a:spcBef>
              <a:defRPr/>
            </a:pP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.NET Framework 4.0</a:t>
            </a:r>
            <a:r>
              <a:rPr lang="zh-CN" alt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架构</a:t>
            </a:r>
            <a:endPar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4" name="Title 6"/>
          <p:cNvSpPr txBox="1">
            <a:spLocks/>
          </p:cNvSpPr>
          <p:nvPr/>
        </p:nvSpPr>
        <p:spPr>
          <a:xfrm>
            <a:off x="357158" y="142852"/>
            <a:ext cx="8393113" cy="664797"/>
          </a:xfrm>
          <a:prstGeom prst="rect">
            <a:avLst/>
          </a:prstGeom>
        </p:spPr>
        <p:txBody>
          <a:bodyPr rtlCol="0"/>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4" descr="bottom swoosh.png"/>
          <p:cNvPicPr>
            <a:picLocks noChangeAspect="1"/>
          </p:cNvPicPr>
          <p:nvPr/>
        </p:nvPicPr>
        <p:blipFill>
          <a:blip r:embed="rId3" cstate="print"/>
          <a:srcRect b="19493"/>
          <a:stretch>
            <a:fillRect/>
          </a:stretch>
        </p:blipFill>
        <p:spPr bwMode="ltGray">
          <a:xfrm>
            <a:off x="0" y="4021656"/>
            <a:ext cx="9144000" cy="2836345"/>
          </a:xfrm>
          <a:prstGeom prst="rect">
            <a:avLst/>
          </a:prstGeom>
        </p:spPr>
      </p:pic>
      <p:sp>
        <p:nvSpPr>
          <p:cNvPr id="6" name="Rounded Rectangle 5"/>
          <p:cNvSpPr/>
          <p:nvPr/>
        </p:nvSpPr>
        <p:spPr bwMode="auto">
          <a:xfrm flipH="1">
            <a:off x="142864" y="1000126"/>
            <a:ext cx="8724901" cy="4057649"/>
          </a:xfrm>
          <a:prstGeom prst="roundRect">
            <a:avLst>
              <a:gd name="adj" fmla="val 13548"/>
            </a:avLst>
          </a:prstGeom>
          <a:gradFill flip="none" rotWithShape="1">
            <a:gsLst>
              <a:gs pos="2000">
                <a:srgbClr val="000000">
                  <a:alpha val="90000"/>
                </a:srgbClr>
              </a:gs>
              <a:gs pos="63000">
                <a:srgbClr val="000000">
                  <a:alpha val="0"/>
                </a:srgbClr>
              </a:gs>
              <a:gs pos="45000">
                <a:srgbClr val="000000">
                  <a:alpha val="0"/>
                </a:srgbClr>
              </a:gs>
            </a:gsLst>
            <a:lin ang="5400000" scaled="1"/>
            <a:tileRect/>
          </a:gradFill>
          <a:ln w="6350" cap="flat" cmpd="sng" algn="ctr">
            <a:solidFill>
              <a:srgbClr val="FFFFFF">
                <a:alpha val="52157"/>
              </a:srgbClr>
            </a:solidFill>
            <a:prstDash val="solid"/>
          </a:ln>
          <a:effectLst>
            <a:innerShdw blurRad="393700">
              <a:srgbClr val="564484">
                <a:alpha val="50000"/>
              </a:srgbClr>
            </a:innerShdw>
            <a:reflection blurRad="6350" stA="50000" endA="300" endPos="38500" dist="50800" dir="5400000" sy="-100000" algn="bl" rotWithShape="0"/>
          </a:effectLst>
        </p:spPr>
        <p:txBody>
          <a:bodyPr lIns="76194" tIns="38097" rIns="76194" bIns="38097" anchor="t"/>
          <a:lstStyle/>
          <a:p>
            <a:pPr marL="0" marR="0" lvl="0" indent="0" algn="ctr" defTabSz="914063" rtl="0" eaLnBrk="1" fontAlgn="base" latinLnBrk="0" hangingPunct="1">
              <a:lnSpc>
                <a:spcPct val="100000"/>
              </a:lnSpc>
              <a:spcBef>
                <a:spcPct val="0"/>
              </a:spcBef>
              <a:spcAft>
                <a:spcPct val="0"/>
              </a:spcAft>
              <a:buClrTx/>
              <a:buSzTx/>
              <a:buFontTx/>
              <a:buNone/>
              <a:tabLst/>
              <a:defRPr/>
            </a:pPr>
            <a:endParaRPr kumimoji="0" lang="en-US" sz="2000" b="0" i="1" u="none" strike="noStrike" kern="1200" cap="none" spc="0" normalizeH="0" baseline="0" noProof="0" dirty="0">
              <a:ln>
                <a:solidFill>
                  <a:srgbClr val="DAEDEF"/>
                </a:solidFill>
              </a:ln>
              <a:gradFill>
                <a:gsLst>
                  <a:gs pos="0">
                    <a:srgbClr val="DAEDEF">
                      <a:lumMod val="40000"/>
                      <a:lumOff val="60000"/>
                    </a:srgbClr>
                  </a:gs>
                  <a:gs pos="49000">
                    <a:srgbClr val="DAEDEF">
                      <a:lumMod val="60000"/>
                      <a:lumOff val="40000"/>
                    </a:srgbClr>
                  </a:gs>
                  <a:gs pos="100000">
                    <a:srgbClr val="DAEDEF"/>
                  </a:gs>
                </a:gsLst>
                <a:lin ang="5400000" scaled="1"/>
              </a:gradFill>
              <a:effectLst/>
              <a:uLnTx/>
              <a:uFillTx/>
              <a:latin typeface="Segoe Semibold" pitchFamily="34" charset="0"/>
              <a:ea typeface="+mn-ea"/>
              <a:cs typeface="+mn-cs"/>
            </a:endParaRPr>
          </a:p>
        </p:txBody>
      </p:sp>
      <p:grpSp>
        <p:nvGrpSpPr>
          <p:cNvPr id="7" name="Group 38"/>
          <p:cNvGrpSpPr/>
          <p:nvPr/>
        </p:nvGrpSpPr>
        <p:grpSpPr>
          <a:xfrm>
            <a:off x="272540" y="1168150"/>
            <a:ext cx="2065987" cy="3793632"/>
            <a:chOff x="327048" y="1401780"/>
            <a:chExt cx="2479184" cy="4552358"/>
          </a:xfrm>
        </p:grpSpPr>
        <p:sp>
          <p:nvSpPr>
            <p:cNvPr id="8" name="Rounded Rectangle 7"/>
            <p:cNvSpPr/>
            <p:nvPr/>
          </p:nvSpPr>
          <p:spPr bwMode="auto">
            <a:xfrm flipH="1">
              <a:off x="337352" y="1401780"/>
              <a:ext cx="2468880" cy="1032810"/>
            </a:xfrm>
            <a:prstGeom prst="roundRect">
              <a:avLst>
                <a:gd name="adj" fmla="val 44988"/>
              </a:avLst>
            </a:prstGeom>
            <a:gradFill flip="none" rotWithShape="1">
              <a:gsLst>
                <a:gs pos="0">
                  <a:srgbClr val="FFFFFF"/>
                </a:gs>
                <a:gs pos="13000">
                  <a:srgbClr val="71E1FB">
                    <a:alpha val="61000"/>
                  </a:srgbClr>
                </a:gs>
                <a:gs pos="66000">
                  <a:srgbClr val="BBE0E3">
                    <a:alpha val="0"/>
                  </a:srgbClr>
                </a:gs>
              </a:gsLst>
              <a:lin ang="5400000" scaled="1"/>
              <a:tileRect/>
            </a:gradFill>
            <a:ln w="19050" cap="flat" cmpd="sng" algn="ctr">
              <a:noFill/>
              <a:prstDash val="solid"/>
            </a:ln>
            <a:effectLst/>
          </p:spPr>
          <p:txBody>
            <a:bodyPr wrap="square" lIns="0" tIns="91440" rIns="0" bIns="0" anchor="ctr" anchorCtr="0"/>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zh-CN" altLang="en-US" sz="16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rPr>
                <a:t>区分化的用户体验</a:t>
              </a:r>
              <a:endParaRPr kumimoji="0" lang="en-US" sz="16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9" name="Round Single Corner Rectangle 8"/>
            <p:cNvSpPr/>
            <p:nvPr/>
          </p:nvSpPr>
          <p:spPr bwMode="auto">
            <a:xfrm flipH="1" flipV="1">
              <a:off x="327048" y="2491740"/>
              <a:ext cx="2468880" cy="3462398"/>
            </a:xfrm>
            <a:prstGeom prst="round1Rect">
              <a:avLst>
                <a:gd name="adj" fmla="val 18563"/>
              </a:avLst>
            </a:prstGeom>
            <a:gradFill rotWithShape="1">
              <a:gsLst>
                <a:gs pos="0">
                  <a:srgbClr val="B98A2D"/>
                </a:gs>
                <a:gs pos="72000">
                  <a:srgbClr val="FCBF46"/>
                </a:gs>
              </a:gsLst>
              <a:lin ang="5400000" scaled="1"/>
            </a:gradFill>
            <a:ln w="12700" cap="flat" cmpd="sng" algn="ctr">
              <a:solidFill>
                <a:srgbClr val="FCBF46"/>
              </a:solidFill>
              <a:prstDash val="solid"/>
              <a:headEnd type="none" w="med" len="med"/>
              <a:tailEnd type="none" w="med" len="med"/>
            </a:ln>
            <a:effectLst>
              <a:innerShdw blurRad="635000" dist="50800" dir="16200000">
                <a:srgbClr val="6F531B"/>
              </a:innerShdw>
            </a:effectLst>
          </p:spPr>
          <p:txBody>
            <a:bodyPr vert="horz" wrap="square" lIns="109728" tIns="54864" rIns="109728" bIns="54864" numCol="1" rtlCol="0" anchor="ctr" anchorCtr="0" compatLnSpc="1">
              <a:prstTxWarp prst="textNoShape">
                <a:avLst/>
              </a:prstTxWarp>
            </a:bodyPr>
            <a:lstStyle/>
            <a:p>
              <a:pPr marL="0" marR="0" lvl="0" indent="0" algn="ctr" defTabSz="91406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smtClean="0">
                <a:ln>
                  <a:noFill/>
                </a:ln>
                <a:solidFill>
                  <a:srgbClr val="000000"/>
                </a:solidFill>
                <a:effectLst/>
                <a:uLnTx/>
                <a:uFillTx/>
                <a:latin typeface="Segoe" pitchFamily="34" charset="0"/>
                <a:ea typeface="+mn-ea"/>
                <a:cs typeface="+mn-cs"/>
              </a:endParaRPr>
            </a:p>
          </p:txBody>
        </p:sp>
        <p:sp>
          <p:nvSpPr>
            <p:cNvPr id="10" name="TextBox 20"/>
            <p:cNvSpPr txBox="1">
              <a:spLocks noChangeArrowheads="1"/>
            </p:cNvSpPr>
            <p:nvPr/>
          </p:nvSpPr>
          <p:spPr bwMode="auto">
            <a:xfrm>
              <a:off x="491491" y="2610125"/>
              <a:ext cx="2160268" cy="3056683"/>
            </a:xfrm>
            <a:prstGeom prst="rect">
              <a:avLst/>
            </a:prstGeom>
            <a:noFill/>
            <a:ln w="9525">
              <a:noFill/>
              <a:miter lim="800000"/>
              <a:headEnd/>
              <a:tailEnd/>
            </a:ln>
          </p:spPr>
          <p:txBody>
            <a:bodyPr wrap="square" lIns="0" tIns="0" rIns="0" bIns="0">
              <a:spAutoFit/>
            </a:bodyPr>
            <a:lstStyle/>
            <a:p>
              <a:pPr marL="0" marR="0" lvl="0" indent="0" algn="l" defTabSz="914099" rtl="0" eaLnBrk="1" fontAlgn="base" latinLnBrk="0" hangingPunct="1">
                <a:lnSpc>
                  <a:spcPct val="150000"/>
                </a:lnSpc>
                <a:spcBef>
                  <a:spcPct val="0"/>
                </a:spcBef>
                <a:spcAft>
                  <a:spcPct val="0"/>
                </a:spcAft>
                <a:buClrTx/>
                <a:buSzTx/>
                <a:buFontTx/>
                <a:buNone/>
                <a:tabLst/>
                <a:defRPr/>
              </a:pPr>
              <a:r>
                <a:rPr kumimoji="0" lang="en-US" sz="14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rPr>
                <a:t>Silverlight – </a:t>
              </a:r>
              <a:r>
                <a:rPr kumimoji="0" lang="zh-CN" altLang="en-US" sz="14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rPr>
                <a:t>构建</a:t>
              </a:r>
              <a:r>
                <a:rPr lang="zh-CN" altLang="en-US" sz="14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rPr>
                <a:t>领先的富互联网应用程序</a:t>
              </a:r>
              <a:endParaRPr kumimoji="0" lang="en-US" sz="14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a:p>
              <a:pPr marL="0" marR="0" lvl="0" indent="0" algn="l" defTabSz="914099" rtl="0" eaLnBrk="1" fontAlgn="base" latinLnBrk="0" hangingPunct="1">
                <a:lnSpc>
                  <a:spcPct val="150000"/>
                </a:lnSpc>
                <a:spcBef>
                  <a:spcPct val="0"/>
                </a:spcBef>
                <a:spcAft>
                  <a:spcPct val="0"/>
                </a:spcAft>
                <a:buClrTx/>
                <a:buSzTx/>
                <a:buFontTx/>
                <a:buNone/>
                <a:tabLst/>
                <a:defRPr/>
              </a:pPr>
              <a:endParaRPr kumimoji="0" lang="en-US" sz="14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a:p>
              <a:pPr marL="0" marR="0" lvl="0" indent="0" algn="l" defTabSz="914099" rtl="0" eaLnBrk="1" fontAlgn="base" latinLnBrk="0" hangingPunct="1">
                <a:lnSpc>
                  <a:spcPct val="150000"/>
                </a:lnSpc>
                <a:spcBef>
                  <a:spcPct val="0"/>
                </a:spcBef>
                <a:spcAft>
                  <a:spcPct val="0"/>
                </a:spcAft>
                <a:buClrTx/>
                <a:buSzTx/>
                <a:buFontTx/>
                <a:buNone/>
                <a:tabLst/>
                <a:defRPr/>
              </a:pPr>
              <a:r>
                <a:rPr kumimoji="0" lang="zh-CN" altLang="en-US" sz="14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rPr>
                <a:t>开发</a:t>
              </a:r>
              <a:r>
                <a:rPr kumimoji="0" lang="en-US" altLang="zh-CN" sz="14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rPr>
                <a:t>Windows 7</a:t>
              </a:r>
              <a:r>
                <a:rPr kumimoji="0" lang="zh-CN" altLang="en-US" sz="14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rPr>
                <a:t>和</a:t>
              </a:r>
              <a:r>
                <a:rPr kumimoji="0" lang="en-US" altLang="zh-CN" sz="14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rPr>
                <a:t>Office</a:t>
              </a:r>
              <a:r>
                <a:rPr kumimoji="0" lang="zh-CN" altLang="en-US" sz="14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rPr>
                <a:t>应用程序</a:t>
              </a:r>
              <a:endParaRPr kumimoji="0" lang="en-US" altLang="zh-CN" sz="14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a:p>
              <a:pPr marL="0" marR="0" lvl="0" indent="0" algn="l" defTabSz="914099" rtl="0" eaLnBrk="1" fontAlgn="base" latinLnBrk="0" hangingPunct="1">
                <a:lnSpc>
                  <a:spcPct val="150000"/>
                </a:lnSpc>
                <a:spcBef>
                  <a:spcPct val="0"/>
                </a:spcBef>
                <a:spcAft>
                  <a:spcPct val="0"/>
                </a:spcAft>
                <a:buClrTx/>
                <a:buSzTx/>
                <a:buFontTx/>
                <a:buNone/>
                <a:tabLst/>
                <a:defRPr/>
              </a:pPr>
              <a:endParaRPr kumimoji="0" lang="en-US" sz="14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a:p>
              <a:pPr marL="0" marR="0" lvl="0" indent="0" algn="l" defTabSz="914099" rtl="0" eaLnBrk="1" fontAlgn="base" latinLnBrk="0" hangingPunct="1">
                <a:lnSpc>
                  <a:spcPct val="150000"/>
                </a:lnSpc>
                <a:spcBef>
                  <a:spcPct val="0"/>
                </a:spcBef>
                <a:spcAft>
                  <a:spcPct val="0"/>
                </a:spcAft>
                <a:buClrTx/>
                <a:buSzTx/>
                <a:buFontTx/>
                <a:buNone/>
                <a:tabLst/>
                <a:defRPr/>
              </a:pPr>
              <a:r>
                <a:rPr kumimoji="0" lang="zh-CN" altLang="en-US" sz="14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rPr>
                <a:t>带来对网络标准更好支持的体验</a:t>
              </a:r>
              <a:endParaRPr kumimoji="0" lang="en-US"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grpSp>
      <p:grpSp>
        <p:nvGrpSpPr>
          <p:cNvPr id="11" name="Group 39"/>
          <p:cNvGrpSpPr/>
          <p:nvPr/>
        </p:nvGrpSpPr>
        <p:grpSpPr>
          <a:xfrm>
            <a:off x="2423243" y="1168150"/>
            <a:ext cx="2063125" cy="3813426"/>
            <a:chOff x="2907892" y="1401780"/>
            <a:chExt cx="2475750" cy="4576111"/>
          </a:xfrm>
        </p:grpSpPr>
        <p:sp>
          <p:nvSpPr>
            <p:cNvPr id="12" name="Rounded Rectangle 11"/>
            <p:cNvSpPr/>
            <p:nvPr/>
          </p:nvSpPr>
          <p:spPr bwMode="auto">
            <a:xfrm flipH="1">
              <a:off x="2914762" y="1401780"/>
              <a:ext cx="2468880" cy="1089960"/>
            </a:xfrm>
            <a:prstGeom prst="roundRect">
              <a:avLst>
                <a:gd name="adj" fmla="val 43708"/>
              </a:avLst>
            </a:prstGeom>
            <a:gradFill flip="none" rotWithShape="1">
              <a:gsLst>
                <a:gs pos="0">
                  <a:srgbClr val="FFFFFF"/>
                </a:gs>
                <a:gs pos="13000">
                  <a:srgbClr val="71E1FB">
                    <a:alpha val="61000"/>
                  </a:srgbClr>
                </a:gs>
                <a:gs pos="66000">
                  <a:srgbClr val="BBE0E3">
                    <a:alpha val="0"/>
                  </a:srgbClr>
                </a:gs>
              </a:gsLst>
              <a:lin ang="5400000" scaled="1"/>
              <a:tileRect/>
            </a:gradFill>
            <a:ln w="19050" cap="flat" cmpd="sng" algn="ctr">
              <a:noFill/>
              <a:prstDash val="solid"/>
            </a:ln>
            <a:effectLst/>
          </p:spPr>
          <p:txBody>
            <a:bodyPr wrap="square" lIns="0" tIns="91440" rIns="0" bIns="0" anchor="ctr" anchorCtr="0"/>
            <a:lstStyle/>
            <a:p>
              <a:pPr marL="0" marR="0" lvl="0" indent="0" algn="ctr" defTabSz="914099" rtl="0" eaLnBrk="1" fontAlgn="base" latinLnBrk="0" hangingPunct="1">
                <a:lnSpc>
                  <a:spcPct val="100000"/>
                </a:lnSpc>
                <a:spcBef>
                  <a:spcPct val="0"/>
                </a:spcBef>
                <a:spcAft>
                  <a:spcPct val="0"/>
                </a:spcAft>
                <a:buClrTx/>
                <a:buSzTx/>
                <a:buFontTx/>
                <a:buNone/>
                <a:tabLst/>
                <a:defRPr/>
              </a:pPr>
              <a:r>
                <a:rPr lang="zh-CN" altLang="en-US" sz="16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rPr>
                <a:t>拓</a:t>
              </a:r>
              <a:r>
                <a:rPr kumimoji="0" lang="zh-CN" altLang="en-US" sz="16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rPr>
                <a:t>展</a:t>
              </a:r>
              <a:r>
                <a:rPr kumimoji="0" lang="en-US" altLang="zh-CN" sz="16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rPr>
                <a:t>.NET</a:t>
              </a:r>
              <a:r>
                <a:rPr kumimoji="0" lang="zh-CN" altLang="en-US" sz="16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rPr>
                <a:t>连续性</a:t>
              </a:r>
              <a:endParaRPr kumimoji="0" lang="en-US" altLang="zh-CN" sz="16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a:p>
              <a:pPr marL="0" marR="0" lvl="0" indent="0" algn="ctr" defTabSz="914099" rtl="0" eaLnBrk="1" fontAlgn="base" latinLnBrk="0" hangingPunct="1">
                <a:lnSpc>
                  <a:spcPct val="100000"/>
                </a:lnSpc>
                <a:spcBef>
                  <a:spcPct val="0"/>
                </a:spcBef>
                <a:spcAft>
                  <a:spcPct val="0"/>
                </a:spcAft>
                <a:buClrTx/>
                <a:buSzTx/>
                <a:buFontTx/>
                <a:buNone/>
                <a:tabLst/>
                <a:defRPr/>
              </a:pPr>
              <a:r>
                <a:rPr kumimoji="0" lang="zh-CN" altLang="en-US" sz="16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rPr>
                <a:t>开发体验</a:t>
              </a:r>
              <a:endParaRPr kumimoji="0" lang="en-US" sz="16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13" name="Rectangle 12"/>
            <p:cNvSpPr/>
            <p:nvPr/>
          </p:nvSpPr>
          <p:spPr bwMode="auto">
            <a:xfrm>
              <a:off x="2907892" y="2518093"/>
              <a:ext cx="2468880" cy="3459798"/>
            </a:xfrm>
            <a:prstGeom prst="rect">
              <a:avLst/>
            </a:prstGeom>
            <a:gradFill flip="none" rotWithShape="1">
              <a:gsLst>
                <a:gs pos="0">
                  <a:srgbClr val="80AB3B"/>
                </a:gs>
                <a:gs pos="72000">
                  <a:srgbClr val="AFF173"/>
                </a:gs>
              </a:gsLst>
              <a:lin ang="16200000" scaled="1"/>
              <a:tileRect/>
            </a:gradFill>
            <a:ln w="12700" cap="flat" cmpd="sng" algn="ctr">
              <a:solidFill>
                <a:srgbClr val="9DC422"/>
              </a:solidFill>
              <a:prstDash val="solid"/>
              <a:headEnd type="none" w="med" len="med"/>
              <a:tailEnd type="none" w="med" len="med"/>
            </a:ln>
            <a:effectLst>
              <a:innerShdw blurRad="622300" dist="50800" dir="16200000">
                <a:srgbClr val="3E531D"/>
              </a:innerShdw>
            </a:effectLst>
          </p:spPr>
          <p:txBody>
            <a:bodyPr vert="horz" wrap="square" lIns="109728" tIns="54864" rIns="109728" bIns="54864" numCol="1" rtlCol="0" anchor="ctr" anchorCtr="0" compatLnSpc="1">
              <a:prstTxWarp prst="textNoShape">
                <a:avLst/>
              </a:prstTxWarp>
            </a:bodyPr>
            <a:lstStyle/>
            <a:p>
              <a:pPr marL="0" marR="0" lvl="0" indent="0" algn="ctr" defTabSz="91406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smtClean="0">
                <a:ln>
                  <a:noFill/>
                </a:ln>
                <a:solidFill>
                  <a:srgbClr val="000000"/>
                </a:solidFill>
                <a:effectLst/>
                <a:uLnTx/>
                <a:uFillTx/>
                <a:latin typeface="Segoe" pitchFamily="34" charset="0"/>
                <a:ea typeface="+mn-ea"/>
                <a:cs typeface="+mn-cs"/>
              </a:endParaRPr>
            </a:p>
          </p:txBody>
        </p:sp>
        <p:sp>
          <p:nvSpPr>
            <p:cNvPr id="14" name="TextBox 21"/>
            <p:cNvSpPr txBox="1">
              <a:spLocks noChangeArrowheads="1"/>
            </p:cNvSpPr>
            <p:nvPr/>
          </p:nvSpPr>
          <p:spPr bwMode="auto">
            <a:xfrm>
              <a:off x="2971800" y="2610125"/>
              <a:ext cx="2355112" cy="2391885"/>
            </a:xfrm>
            <a:prstGeom prst="rect">
              <a:avLst/>
            </a:prstGeom>
            <a:noFill/>
            <a:ln w="9525">
              <a:noFill/>
              <a:miter lim="800000"/>
              <a:headEnd/>
              <a:tailEnd/>
            </a:ln>
          </p:spPr>
          <p:txBody>
            <a:bodyPr wrap="square">
              <a:spAutoFit/>
            </a:bodyPr>
            <a:lstStyle/>
            <a:p>
              <a:pPr marL="0" marR="0" lvl="0" indent="0" algn="l" defTabSz="914099" rtl="0" eaLnBrk="1" fontAlgn="base" latinLnBrk="0" hangingPunct="1">
                <a:lnSpc>
                  <a:spcPct val="150000"/>
                </a:lnSpc>
                <a:spcBef>
                  <a:spcPct val="0"/>
                </a:spcBef>
                <a:spcAft>
                  <a:spcPct val="0"/>
                </a:spcAft>
                <a:buClrTx/>
                <a:buSzTx/>
                <a:buFontTx/>
                <a:buNone/>
                <a:tabLst/>
                <a:defRPr/>
              </a:pPr>
              <a:r>
                <a:rPr lang="zh-CN" altLang="en-US" sz="14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rPr>
                <a:t>跨客户端，服务器和富互联网应用程序的一致性开发与编程模型</a:t>
              </a:r>
              <a:endParaRPr kumimoji="0" lang="en-US"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a:p>
              <a:pPr marL="0" marR="0" lvl="0" indent="0" algn="l" defTabSz="914099" rtl="0" eaLnBrk="1" fontAlgn="base" latinLnBrk="0" hangingPunct="1">
                <a:lnSpc>
                  <a:spcPct val="150000"/>
                </a:lnSpc>
                <a:spcBef>
                  <a:spcPct val="0"/>
                </a:spcBef>
                <a:spcAft>
                  <a:spcPct val="0"/>
                </a:spcAft>
                <a:buClrTx/>
                <a:buSzTx/>
                <a:buFontTx/>
                <a:buNone/>
                <a:tabLst/>
                <a:defRPr/>
              </a:pPr>
              <a:endParaRPr kumimoji="0" lang="en-US"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a:p>
              <a:pPr marL="0" marR="0" lvl="0" indent="0" algn="l" defTabSz="914099" rtl="0" eaLnBrk="1" fontAlgn="base" latinLnBrk="0" hangingPunct="1">
                <a:lnSpc>
                  <a:spcPct val="150000"/>
                </a:lnSpc>
                <a:spcBef>
                  <a:spcPct val="0"/>
                </a:spcBef>
                <a:spcAft>
                  <a:spcPct val="0"/>
                </a:spcAft>
                <a:buClrTx/>
                <a:buSzTx/>
                <a:buFontTx/>
                <a:buNone/>
                <a:tabLst/>
                <a:defRPr/>
              </a:pPr>
              <a:r>
                <a:rPr lang="zh-CN" altLang="en-US" sz="14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rPr>
                <a:t>开发人员和设计人员俄协同分工合作</a:t>
              </a:r>
              <a:endParaRPr kumimoji="0" lang="en-US"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grpSp>
      <p:grpSp>
        <p:nvGrpSpPr>
          <p:cNvPr id="15" name="Group 41"/>
          <p:cNvGrpSpPr/>
          <p:nvPr/>
        </p:nvGrpSpPr>
        <p:grpSpPr>
          <a:xfrm>
            <a:off x="4573947" y="1168150"/>
            <a:ext cx="2202447" cy="3813426"/>
            <a:chOff x="5488736" y="1401780"/>
            <a:chExt cx="2642936" cy="4576111"/>
          </a:xfrm>
        </p:grpSpPr>
        <p:sp>
          <p:nvSpPr>
            <p:cNvPr id="16" name="Rounded Rectangle 15"/>
            <p:cNvSpPr/>
            <p:nvPr/>
          </p:nvSpPr>
          <p:spPr bwMode="auto">
            <a:xfrm flipH="1">
              <a:off x="5492172" y="1401780"/>
              <a:ext cx="2468880" cy="1083084"/>
            </a:xfrm>
            <a:prstGeom prst="roundRect">
              <a:avLst>
                <a:gd name="adj" fmla="val 42941"/>
              </a:avLst>
            </a:prstGeom>
            <a:gradFill flip="none" rotWithShape="1">
              <a:gsLst>
                <a:gs pos="0">
                  <a:srgbClr val="FFFFFF"/>
                </a:gs>
                <a:gs pos="13000">
                  <a:srgbClr val="71E1FB">
                    <a:alpha val="61000"/>
                  </a:srgbClr>
                </a:gs>
                <a:gs pos="66000">
                  <a:srgbClr val="BBE0E3">
                    <a:alpha val="0"/>
                  </a:srgbClr>
                </a:gs>
              </a:gsLst>
              <a:lin ang="5400000" scaled="1"/>
              <a:tileRect/>
            </a:gradFill>
            <a:ln w="19050" cap="flat" cmpd="sng" algn="ctr">
              <a:noFill/>
              <a:prstDash val="solid"/>
            </a:ln>
            <a:effectLst/>
          </p:spPr>
          <p:txBody>
            <a:bodyPr wrap="square" lIns="0" tIns="91440" rIns="0" bIns="0" anchor="ctr" anchorCtr="0"/>
            <a:lstStyle/>
            <a:p>
              <a:pPr marL="0" marR="0" lvl="0" indent="0" algn="ctr" defTabSz="914099" rtl="0" eaLnBrk="1" fontAlgn="base" latinLnBrk="0" hangingPunct="1">
                <a:lnSpc>
                  <a:spcPct val="100000"/>
                </a:lnSpc>
                <a:spcBef>
                  <a:spcPct val="0"/>
                </a:spcBef>
                <a:spcAft>
                  <a:spcPct val="0"/>
                </a:spcAft>
                <a:buClrTx/>
                <a:buSzTx/>
                <a:buFontTx/>
                <a:buNone/>
                <a:tabLst/>
                <a:defRPr/>
              </a:pPr>
              <a:r>
                <a:rPr lang="zh-CN" altLang="en-US" sz="16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rPr>
                <a:t>提高开发效率</a:t>
              </a:r>
              <a:endParaRPr kumimoji="0" lang="en-US" sz="16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17" name="Text Box 93"/>
            <p:cNvSpPr txBox="1">
              <a:spLocks noChangeArrowheads="1"/>
            </p:cNvSpPr>
            <p:nvPr/>
          </p:nvSpPr>
          <p:spPr bwMode="auto">
            <a:xfrm>
              <a:off x="5571036" y="3891225"/>
              <a:ext cx="2560636" cy="631548"/>
            </a:xfrm>
            <a:prstGeom prst="rect">
              <a:avLst/>
            </a:prstGeom>
            <a:noFill/>
            <a:ln w="9525">
              <a:noFill/>
              <a:miter lim="800000"/>
              <a:headEnd/>
              <a:tailEnd/>
            </a:ln>
          </p:spPr>
          <p:txBody>
            <a:bodyPr wrap="square" lIns="109718" tIns="54860" rIns="109718" bIns="54860">
              <a:spAutoFit/>
            </a:bodyPr>
            <a:lstStyle/>
            <a:p>
              <a:pPr marL="0" marR="0" lvl="1" indent="-317461" algn="ctr" defTabSz="912703" rtl="0" eaLnBrk="0" fontAlgn="base" latinLnBrk="0" hangingPunct="0">
                <a:lnSpc>
                  <a:spcPct val="90000"/>
                </a:lnSpc>
                <a:spcBef>
                  <a:spcPts val="500"/>
                </a:spcBef>
                <a:spcAft>
                  <a:spcPct val="0"/>
                </a:spcAft>
                <a:buClr>
                  <a:srgbClr val="000000"/>
                </a:buClr>
                <a:buSzPct val="95000"/>
                <a:buFontTx/>
                <a:buNone/>
                <a:tabLst/>
                <a:defRPr/>
              </a:pPr>
              <a:r>
                <a:rPr kumimoji="0" lang="en-US" sz="1500" b="0" i="0" u="none" strike="noStrike" kern="1200" cap="none" spc="0" normalizeH="0" baseline="0" noProof="0" dirty="0">
                  <a:ln>
                    <a:noFill/>
                  </a:ln>
                  <a:solidFill>
                    <a:srgbClr val="000000"/>
                  </a:solidFill>
                  <a:effectLst/>
                  <a:uLnTx/>
                  <a:uFillTx/>
                  <a:latin typeface="Segoe" pitchFamily="34" charset="0"/>
                  <a:ea typeface="+mn-ea"/>
                  <a:cs typeface="+mn-cs"/>
                </a:rPr>
                <a:t>Network support </a:t>
              </a:r>
              <a:r>
                <a:rPr kumimoji="0" lang="en-US" sz="1500" b="0" i="0" u="none" strike="noStrike" kern="1200" cap="none" spc="0" normalizeH="0" baseline="0" noProof="0" dirty="0" smtClean="0">
                  <a:ln>
                    <a:noFill/>
                  </a:ln>
                  <a:solidFill>
                    <a:srgbClr val="000000"/>
                  </a:solidFill>
                  <a:effectLst/>
                  <a:uLnTx/>
                  <a:uFillTx/>
                  <a:latin typeface="Segoe" pitchFamily="34" charset="0"/>
                  <a:ea typeface="+mn-ea"/>
                  <a:cs typeface="+mn-cs"/>
                </a:rPr>
                <a:t/>
              </a:r>
              <a:br>
                <a:rPr kumimoji="0" lang="en-US" sz="1500" b="0" i="0" u="none" strike="noStrike" kern="1200" cap="none" spc="0" normalizeH="0" baseline="0" noProof="0" dirty="0" smtClean="0">
                  <a:ln>
                    <a:noFill/>
                  </a:ln>
                  <a:solidFill>
                    <a:srgbClr val="000000"/>
                  </a:solidFill>
                  <a:effectLst/>
                  <a:uLnTx/>
                  <a:uFillTx/>
                  <a:latin typeface="Segoe" pitchFamily="34" charset="0"/>
                  <a:ea typeface="+mn-ea"/>
                  <a:cs typeface="+mn-cs"/>
                </a:rPr>
              </a:br>
              <a:r>
                <a:rPr kumimoji="0" lang="en-US" sz="1500" b="0" i="0" u="none" strike="noStrike" kern="1200" cap="none" spc="0" normalizeH="0" baseline="0" noProof="0" dirty="0" smtClean="0">
                  <a:ln>
                    <a:noFill/>
                  </a:ln>
                  <a:solidFill>
                    <a:srgbClr val="000000"/>
                  </a:solidFill>
                  <a:effectLst/>
                  <a:uLnTx/>
                  <a:uFillTx/>
                  <a:latin typeface="Segoe" pitchFamily="34" charset="0"/>
                  <a:ea typeface="+mn-ea"/>
                  <a:cs typeface="+mn-cs"/>
                </a:rPr>
                <a:t>and </a:t>
              </a:r>
              <a:r>
                <a:rPr kumimoji="0" lang="en-US" sz="1500" b="0" i="0" u="none" strike="noStrike" kern="1200" cap="none" spc="0" normalizeH="0" baseline="0" noProof="0" dirty="0">
                  <a:ln>
                    <a:noFill/>
                  </a:ln>
                  <a:solidFill>
                    <a:srgbClr val="000000"/>
                  </a:solidFill>
                  <a:effectLst/>
                  <a:uLnTx/>
                  <a:uFillTx/>
                  <a:latin typeface="Segoe" pitchFamily="34" charset="0"/>
                  <a:ea typeface="+mn-ea"/>
                  <a:cs typeface="+mn-cs"/>
                </a:rPr>
                <a:t>managed services</a:t>
              </a:r>
            </a:p>
          </p:txBody>
        </p:sp>
        <p:sp>
          <p:nvSpPr>
            <p:cNvPr id="18" name="Rectangle 17"/>
            <p:cNvSpPr/>
            <p:nvPr/>
          </p:nvSpPr>
          <p:spPr bwMode="auto">
            <a:xfrm>
              <a:off x="5488736" y="2518093"/>
              <a:ext cx="2468880" cy="3459798"/>
            </a:xfrm>
            <a:prstGeom prst="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p>
              <a:pPr marL="0" marR="0" lvl="0" indent="0" algn="ctr" defTabSz="91406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smtClean="0">
                <a:ln>
                  <a:noFill/>
                </a:ln>
                <a:solidFill>
                  <a:srgbClr val="000000"/>
                </a:solidFill>
                <a:effectLst/>
                <a:uLnTx/>
                <a:uFillTx/>
                <a:latin typeface="Segoe" pitchFamily="34" charset="0"/>
                <a:ea typeface="+mn-ea"/>
                <a:cs typeface="+mn-cs"/>
              </a:endParaRPr>
            </a:p>
          </p:txBody>
        </p:sp>
        <p:sp>
          <p:nvSpPr>
            <p:cNvPr id="19" name="TextBox 21"/>
            <p:cNvSpPr txBox="1">
              <a:spLocks noChangeArrowheads="1"/>
            </p:cNvSpPr>
            <p:nvPr/>
          </p:nvSpPr>
          <p:spPr bwMode="auto">
            <a:xfrm>
              <a:off x="5520690" y="2610125"/>
              <a:ext cx="2468880" cy="2004088"/>
            </a:xfrm>
            <a:prstGeom prst="rect">
              <a:avLst/>
            </a:prstGeom>
            <a:noFill/>
            <a:ln w="9525">
              <a:noFill/>
              <a:miter lim="800000"/>
              <a:headEnd/>
              <a:tailEnd/>
            </a:ln>
          </p:spPr>
          <p:txBody>
            <a:bodyPr wrap="square">
              <a:spAutoFit/>
            </a:bodyPr>
            <a:lstStyle/>
            <a:p>
              <a:pPr marL="0" marR="0" lvl="0" indent="0" algn="l" defTabSz="914099" rtl="0" eaLnBrk="1" fontAlgn="base" latinLnBrk="0" hangingPunct="1">
                <a:lnSpc>
                  <a:spcPct val="150000"/>
                </a:lnSpc>
                <a:spcBef>
                  <a:spcPct val="0"/>
                </a:spcBef>
                <a:spcAft>
                  <a:spcPct val="0"/>
                </a:spcAft>
                <a:buClrTx/>
                <a:buSzTx/>
                <a:buFontTx/>
                <a:buNone/>
                <a:tabLst/>
                <a:defRPr/>
              </a:pPr>
              <a:r>
                <a:rPr kumimoji="0" lang="zh-CN" altLang="en-US" sz="14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rPr>
                <a:t>可测试性成为主流</a:t>
              </a:r>
              <a:endParaRPr kumimoji="0" lang="en-US"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a:p>
              <a:pPr marL="0" marR="0" lvl="0" indent="0" algn="l" defTabSz="914099" rtl="0" eaLnBrk="1" fontAlgn="base" latinLnBrk="0" hangingPunct="1">
                <a:lnSpc>
                  <a:spcPct val="150000"/>
                </a:lnSpc>
                <a:spcBef>
                  <a:spcPct val="0"/>
                </a:spcBef>
                <a:spcAft>
                  <a:spcPct val="0"/>
                </a:spcAft>
                <a:buClrTx/>
                <a:buSzTx/>
                <a:buFontTx/>
                <a:buNone/>
                <a:tabLst/>
                <a:defRPr/>
              </a:pPr>
              <a:endParaRPr kumimoji="0" lang="en-US"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a:p>
              <a:pPr marL="0" marR="0" lvl="0" indent="0" algn="l" defTabSz="914099" rtl="0" eaLnBrk="1" fontAlgn="base" latinLnBrk="0" hangingPunct="1">
                <a:lnSpc>
                  <a:spcPct val="150000"/>
                </a:lnSpc>
                <a:spcBef>
                  <a:spcPct val="0"/>
                </a:spcBef>
                <a:spcAft>
                  <a:spcPct val="0"/>
                </a:spcAft>
                <a:buClrTx/>
                <a:buSzTx/>
                <a:buFontTx/>
                <a:buNone/>
                <a:tabLst/>
                <a:defRPr/>
              </a:pPr>
              <a:r>
                <a:rPr kumimoji="0" lang="zh-CN" altLang="en-US" sz="14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rPr>
                <a:t>易于构建</a:t>
              </a:r>
              <a:r>
                <a:rPr kumimoji="0" lang="en-US" altLang="zh-CN" sz="14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rPr>
                <a:t>N</a:t>
              </a:r>
              <a:r>
                <a:rPr kumimoji="0" lang="zh-CN" altLang="en-US" sz="14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rPr>
                <a:t>层模型应用</a:t>
              </a:r>
              <a:endParaRPr kumimoji="0" lang="en-US"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a:p>
              <a:pPr marL="0" marR="0" lvl="0" indent="0" algn="l" defTabSz="914099" rtl="0" eaLnBrk="1" fontAlgn="base" latinLnBrk="0" hangingPunct="1">
                <a:lnSpc>
                  <a:spcPct val="150000"/>
                </a:lnSpc>
                <a:spcBef>
                  <a:spcPct val="0"/>
                </a:spcBef>
                <a:spcAft>
                  <a:spcPct val="0"/>
                </a:spcAft>
                <a:buClrTx/>
                <a:buSzTx/>
                <a:buFontTx/>
                <a:buNone/>
                <a:tabLst/>
                <a:defRPr/>
              </a:pPr>
              <a:endParaRPr kumimoji="0" lang="en-US"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a:p>
              <a:pPr lvl="0" defTabSz="914099" fontAlgn="base">
                <a:lnSpc>
                  <a:spcPct val="150000"/>
                </a:lnSpc>
                <a:spcBef>
                  <a:spcPct val="0"/>
                </a:spcBef>
                <a:spcAft>
                  <a:spcPct val="0"/>
                </a:spcAft>
                <a:defRPr/>
              </a:pPr>
              <a:r>
                <a:rPr lang="zh-CN" altLang="en-US" sz="14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rPr>
                <a:t>平台和过程的透明度</a:t>
              </a:r>
              <a:endParaRPr kumimoji="0" lang="en-US" sz="14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grpSp>
      <p:grpSp>
        <p:nvGrpSpPr>
          <p:cNvPr id="20" name="Group 46"/>
          <p:cNvGrpSpPr/>
          <p:nvPr/>
        </p:nvGrpSpPr>
        <p:grpSpPr>
          <a:xfrm>
            <a:off x="6724650" y="1168150"/>
            <a:ext cx="2057401" cy="3810245"/>
            <a:chOff x="8069580" y="1401780"/>
            <a:chExt cx="2468881" cy="4572294"/>
          </a:xfrm>
        </p:grpSpPr>
        <p:sp>
          <p:nvSpPr>
            <p:cNvPr id="21" name="Rounded Rectangle 20"/>
            <p:cNvSpPr/>
            <p:nvPr/>
          </p:nvSpPr>
          <p:spPr bwMode="auto">
            <a:xfrm flipH="1">
              <a:off x="8069581" y="1401780"/>
              <a:ext cx="2468880" cy="1083084"/>
            </a:xfrm>
            <a:prstGeom prst="roundRect">
              <a:avLst>
                <a:gd name="adj" fmla="val 50000"/>
              </a:avLst>
            </a:prstGeom>
            <a:gradFill flip="none" rotWithShape="1">
              <a:gsLst>
                <a:gs pos="0">
                  <a:srgbClr val="FFFFFF"/>
                </a:gs>
                <a:gs pos="13000">
                  <a:srgbClr val="71E1FB">
                    <a:alpha val="61000"/>
                  </a:srgbClr>
                </a:gs>
                <a:gs pos="66000">
                  <a:srgbClr val="BBE0E3">
                    <a:alpha val="0"/>
                  </a:srgbClr>
                </a:gs>
              </a:gsLst>
              <a:lin ang="5400000" scaled="1"/>
              <a:tileRect/>
            </a:gradFill>
            <a:ln w="19050" cap="flat" cmpd="sng" algn="ctr">
              <a:noFill/>
              <a:prstDash val="solid"/>
            </a:ln>
            <a:effectLst/>
          </p:spPr>
          <p:txBody>
            <a:bodyPr wrap="square" lIns="0" tIns="91440" rIns="0" bIns="0" anchor="ctr" anchorCtr="0"/>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zh-CN" altLang="en-US" sz="16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rPr>
                <a:t>对核心层的</a:t>
              </a:r>
              <a:endParaRPr kumimoji="0" lang="en-US" altLang="zh-CN" sz="16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a:p>
              <a:pPr marL="0" marR="0" lvl="0" indent="0" algn="ctr" defTabSz="914099" rtl="0" eaLnBrk="1" fontAlgn="base" latinLnBrk="0" hangingPunct="1">
                <a:lnSpc>
                  <a:spcPct val="100000"/>
                </a:lnSpc>
                <a:spcBef>
                  <a:spcPct val="0"/>
                </a:spcBef>
                <a:spcAft>
                  <a:spcPct val="0"/>
                </a:spcAft>
                <a:buClrTx/>
                <a:buSzTx/>
                <a:buFontTx/>
                <a:buNone/>
                <a:tabLst/>
                <a:defRPr/>
              </a:pPr>
              <a:r>
                <a:rPr kumimoji="0" lang="zh-CN" altLang="en-US" sz="16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rPr>
                <a:t>深入优化</a:t>
              </a:r>
              <a:endParaRPr kumimoji="0" lang="en-US" sz="1600" b="1" i="0" u="none" strike="noStrike" kern="1200" cap="none" spc="0" normalizeH="0" baseline="0" noProof="0" dirty="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sp>
          <p:nvSpPr>
            <p:cNvPr id="22" name="Round Single Corner Rectangle 21"/>
            <p:cNvSpPr/>
            <p:nvPr/>
          </p:nvSpPr>
          <p:spPr bwMode="auto">
            <a:xfrm flipV="1">
              <a:off x="8069580" y="2518093"/>
              <a:ext cx="2468880" cy="3455981"/>
            </a:xfrm>
            <a:prstGeom prst="round1Rect">
              <a:avLst>
                <a:gd name="adj" fmla="val 18563"/>
              </a:avLst>
            </a:prstGeom>
            <a:gradFill rotWithShape="1">
              <a:gsLst>
                <a:gs pos="0">
                  <a:srgbClr val="E55819"/>
                </a:gs>
                <a:gs pos="72000">
                  <a:srgbClr val="EE8F64"/>
                </a:gs>
              </a:gsLst>
              <a:lin ang="5400000" scaled="1"/>
            </a:gradFill>
            <a:ln w="12700" cap="flat" cmpd="sng" algn="ctr">
              <a:solidFill>
                <a:srgbClr val="ED8455"/>
              </a:solidFill>
              <a:prstDash val="solid"/>
              <a:headEnd type="none" w="med" len="med"/>
              <a:tailEnd type="none" w="med" len="med"/>
            </a:ln>
            <a:effectLst>
              <a:innerShdw blurRad="635000" dist="50800" dir="16200000">
                <a:srgbClr val="963D00"/>
              </a:innerShdw>
            </a:effectLst>
          </p:spPr>
          <p:txBody>
            <a:bodyPr vert="horz" wrap="square" lIns="109728" tIns="54864" rIns="109728" bIns="54864" numCol="1" rtlCol="0" anchor="ctr" anchorCtr="0" compatLnSpc="1">
              <a:prstTxWarp prst="textNoShape">
                <a:avLst/>
              </a:prstTxWarp>
            </a:bodyPr>
            <a:lstStyle/>
            <a:p>
              <a:pPr marL="0" marR="0" lvl="0" indent="0" algn="ctr" defTabSz="91406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smtClean="0">
                <a:ln>
                  <a:noFill/>
                </a:ln>
                <a:solidFill>
                  <a:srgbClr val="000000"/>
                </a:solidFill>
                <a:effectLst/>
                <a:uLnTx/>
                <a:uFillTx/>
                <a:latin typeface="Segoe" pitchFamily="34" charset="0"/>
                <a:ea typeface="+mn-ea"/>
                <a:cs typeface="+mn-cs"/>
              </a:endParaRPr>
            </a:p>
          </p:txBody>
        </p:sp>
        <p:sp>
          <p:nvSpPr>
            <p:cNvPr id="23" name="TextBox 21"/>
            <p:cNvSpPr txBox="1">
              <a:spLocks noChangeArrowheads="1"/>
            </p:cNvSpPr>
            <p:nvPr/>
          </p:nvSpPr>
          <p:spPr bwMode="auto">
            <a:xfrm>
              <a:off x="8126730" y="2610125"/>
              <a:ext cx="2366010" cy="2437590"/>
            </a:xfrm>
            <a:prstGeom prst="rect">
              <a:avLst/>
            </a:prstGeom>
            <a:noFill/>
            <a:ln w="9525">
              <a:noFill/>
              <a:miter lim="800000"/>
              <a:headEnd/>
              <a:tailEnd/>
            </a:ln>
          </p:spPr>
          <p:txBody>
            <a:bodyPr wrap="square">
              <a:spAutoFit/>
            </a:bodyPr>
            <a:lstStyle/>
            <a:p>
              <a:pPr lvl="0" fontAlgn="base">
                <a:spcBef>
                  <a:spcPct val="0"/>
                </a:spcBef>
                <a:spcAft>
                  <a:spcPct val="0"/>
                </a:spcAft>
                <a:defRPr/>
              </a:pPr>
              <a:r>
                <a:rPr lang="zh-CN" altLang="en-US" sz="14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rPr>
                <a:t>敏捷和部署的灵活性</a:t>
              </a:r>
              <a:endParaRPr kumimoji="0" lang="en-US" sz="14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a:p>
              <a:pPr lvl="0" fontAlgn="base">
                <a:spcBef>
                  <a:spcPct val="0"/>
                </a:spcBef>
                <a:spcAft>
                  <a:spcPct val="0"/>
                </a:spcAft>
                <a:defRPr/>
              </a:pPr>
              <a:endParaRPr lang="en-US" altLang="zh-CN" sz="14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endParaRPr>
            </a:p>
            <a:p>
              <a:pPr lvl="0" fontAlgn="base">
                <a:spcBef>
                  <a:spcPct val="0"/>
                </a:spcBef>
                <a:spcAft>
                  <a:spcPct val="0"/>
                </a:spcAft>
                <a:defRPr/>
              </a:pPr>
              <a:r>
                <a:rPr lang="zh-CN" altLang="en-US" sz="14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rPr>
                <a:t>简单化</a:t>
              </a:r>
              <a:r>
                <a:rPr lang="en-US" altLang="zh-CN" sz="1400" b="1" dirty="0" err="1"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rPr>
                <a:t>.net</a:t>
              </a:r>
              <a:r>
                <a:rPr lang="zh-CN" altLang="en-US" sz="14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rPr>
                <a:t>管理部署</a:t>
              </a:r>
              <a:endParaRPr kumimoji="0" lang="en-US" sz="14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a:p>
              <a:pPr marL="0" marR="0" lvl="0" indent="0" algn="l" defTabSz="914400" rtl="0" eaLnBrk="1" fontAlgn="base" latinLnBrk="0" hangingPunct="1">
                <a:spcBef>
                  <a:spcPct val="0"/>
                </a:spcBef>
                <a:spcAft>
                  <a:spcPct val="0"/>
                </a:spcAft>
                <a:buClrTx/>
                <a:buSzTx/>
                <a:buFontTx/>
                <a:buNone/>
                <a:tabLst/>
                <a:defRPr/>
              </a:pPr>
              <a:endParaRPr kumimoji="0" lang="en-US" sz="14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a:p>
              <a:pPr marL="0" marR="0" lvl="0" indent="0" algn="l" defTabSz="914400" rtl="0" eaLnBrk="1" fontAlgn="base" latinLnBrk="0" hangingPunct="1">
                <a:spcBef>
                  <a:spcPct val="0"/>
                </a:spcBef>
                <a:spcAft>
                  <a:spcPct val="0"/>
                </a:spcAft>
                <a:buClrTx/>
                <a:buSzTx/>
                <a:buFontTx/>
                <a:buNone/>
                <a:tabLst/>
                <a:defRPr/>
              </a:pPr>
              <a:r>
                <a:rPr lang="zh-CN" altLang="en-US" sz="14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rPr>
                <a:t>核心服务器平台改进优化</a:t>
              </a:r>
              <a:endParaRPr lang="en-US" altLang="zh-CN" sz="14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endParaRPr>
            </a:p>
            <a:p>
              <a:pPr marL="0" marR="0" lvl="0" indent="0" algn="l" defTabSz="914400" rtl="0" eaLnBrk="1" fontAlgn="base" latinLnBrk="0" hangingPunct="1">
                <a:spcBef>
                  <a:spcPct val="0"/>
                </a:spcBef>
                <a:spcAft>
                  <a:spcPct val="0"/>
                </a:spcAft>
                <a:buClrTx/>
                <a:buSzTx/>
                <a:buFontTx/>
                <a:buNone/>
                <a:tabLst/>
                <a:defRPr/>
              </a:pPr>
              <a:endParaRPr kumimoji="0" lang="en-US" sz="14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a:p>
              <a:pPr marL="0" marR="0" lvl="0" indent="0" algn="l" defTabSz="914400" rtl="0" eaLnBrk="1" fontAlgn="base" latinLnBrk="0" hangingPunct="1">
                <a:spcBef>
                  <a:spcPct val="0"/>
                </a:spcBef>
                <a:spcAft>
                  <a:spcPct val="0"/>
                </a:spcAft>
                <a:buClrTx/>
                <a:buSzTx/>
                <a:buFontTx/>
                <a:buNone/>
                <a:tabLst/>
                <a:defRPr/>
              </a:pPr>
              <a:r>
                <a:rPr lang="zh-CN" altLang="en-US" sz="1400" b="1" dirty="0" smtClean="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rPr>
                <a:t>核心客户端平台改进优化</a:t>
              </a:r>
              <a:endParaRPr kumimoji="0" lang="en-US" sz="1400" b="1" i="0" u="none" strike="noStrike" kern="1200" cap="none" spc="0" normalizeH="0" baseline="0" noProof="0" dirty="0" smtClean="0">
                <a:ln>
                  <a:noFill/>
                </a:ln>
                <a:gradFill>
                  <a:gsLst>
                    <a:gs pos="50000">
                      <a:srgbClr val="FFFFFF"/>
                    </a:gs>
                    <a:gs pos="100000">
                      <a:srgbClr val="FFFFFF"/>
                    </a:gs>
                  </a:gsLst>
                  <a:lin ang="5400000" scaled="0"/>
                </a:gradFill>
                <a:effectLst>
                  <a:outerShdw blurRad="38100" dist="38100" dir="2700000" algn="tl">
                    <a:srgbClr val="000000">
                      <a:alpha val="43137"/>
                    </a:srgbClr>
                  </a:outerShdw>
                </a:effectLst>
                <a:uLnTx/>
                <a:uFillTx/>
                <a:latin typeface="Segoe"/>
                <a:ea typeface="+mn-ea"/>
                <a:cs typeface="+mn-cs"/>
              </a:endParaRPr>
            </a:p>
          </p:txBody>
        </p:sp>
      </p:grpSp>
      <p:grpSp>
        <p:nvGrpSpPr>
          <p:cNvPr id="24" name="Group 32"/>
          <p:cNvGrpSpPr/>
          <p:nvPr/>
        </p:nvGrpSpPr>
        <p:grpSpPr>
          <a:xfrm>
            <a:off x="204108" y="5070021"/>
            <a:ext cx="8486775" cy="1664154"/>
            <a:chOff x="204108" y="5070021"/>
            <a:chExt cx="8486775" cy="1664154"/>
          </a:xfrm>
        </p:grpSpPr>
        <p:grpSp>
          <p:nvGrpSpPr>
            <p:cNvPr id="25" name="Group 37"/>
            <p:cNvGrpSpPr/>
            <p:nvPr/>
          </p:nvGrpSpPr>
          <p:grpSpPr>
            <a:xfrm>
              <a:off x="204108" y="5070021"/>
              <a:ext cx="8486775" cy="1664154"/>
              <a:chOff x="244929" y="6084025"/>
              <a:chExt cx="10184130" cy="1996985"/>
            </a:xfrm>
            <a:gradFill>
              <a:gsLst>
                <a:gs pos="0">
                  <a:srgbClr val="FFFFFF"/>
                </a:gs>
                <a:gs pos="10000">
                  <a:srgbClr val="FFFFFF">
                    <a:alpha val="30000"/>
                  </a:srgbClr>
                </a:gs>
                <a:gs pos="50000">
                  <a:srgbClr val="FFFFFF">
                    <a:lumMod val="60000"/>
                    <a:lumOff val="40000"/>
                    <a:alpha val="0"/>
                  </a:srgbClr>
                </a:gs>
                <a:gs pos="86000">
                  <a:srgbClr val="FFFFFF">
                    <a:alpha val="26000"/>
                  </a:srgbClr>
                </a:gs>
                <a:gs pos="100000">
                  <a:srgbClr val="FFFFFF"/>
                </a:gs>
              </a:gsLst>
              <a:lin ang="0" scaled="0"/>
            </a:gradFill>
          </p:grpSpPr>
          <p:sp>
            <p:nvSpPr>
              <p:cNvPr id="27" name="Left-Right Arrow 26"/>
              <p:cNvSpPr/>
              <p:nvPr/>
            </p:nvSpPr>
            <p:spPr bwMode="auto">
              <a:xfrm>
                <a:off x="244929" y="6084025"/>
                <a:ext cx="10184130" cy="1996985"/>
              </a:xfrm>
              <a:prstGeom prst="leftRightArrow">
                <a:avLst>
                  <a:gd name="adj1" fmla="val 80148"/>
                  <a:gd name="adj2" fmla="val 50000"/>
                </a:avLst>
              </a:prstGeom>
              <a:gradFill flip="none" rotWithShape="1">
                <a:gsLst>
                  <a:gs pos="0">
                    <a:srgbClr val="FFFFFF"/>
                  </a:gs>
                  <a:gs pos="13000">
                    <a:srgbClr val="71E1FB">
                      <a:alpha val="61000"/>
                    </a:srgbClr>
                  </a:gs>
                  <a:gs pos="50000">
                    <a:srgbClr val="71E1FB">
                      <a:alpha val="14000"/>
                    </a:srgbClr>
                  </a:gs>
                </a:gsLst>
                <a:lin ang="5400000" scaled="0"/>
                <a:tileRect/>
              </a:gradFill>
              <a:ln w="19050" cap="flat" cmpd="sng" algn="ctr">
                <a:noFill/>
                <a:prstDash val="solid"/>
              </a:ln>
              <a:effectLst/>
            </p:spPr>
            <p:txBody>
              <a:bodyPr wrap="none" lIns="0" tIns="91440" rIns="0" bIns="0" anchor="ctr" anchorCtr="0"/>
              <a:lstStyle/>
              <a:p>
                <a:pPr marL="0" marR="0" lvl="0" indent="0" algn="ctr" defTabSz="914063" rtl="0" eaLnBrk="1" fontAlgn="base" latinLnBrk="0" hangingPunct="1">
                  <a:lnSpc>
                    <a:spcPct val="80000"/>
                  </a:lnSpc>
                  <a:spcBef>
                    <a:spcPct val="0"/>
                  </a:spcBef>
                  <a:spcAft>
                    <a:spcPct val="0"/>
                  </a:spcAft>
                  <a:buClrTx/>
                  <a:buSzTx/>
                  <a:buFontTx/>
                  <a:buNone/>
                  <a:tabLst/>
                  <a:defRPr/>
                </a:pPr>
                <a:endParaRPr kumimoji="0" lang="en-US" sz="2000" b="0" i="1" u="none" strike="noStrike" kern="1200" cap="none" spc="0" normalizeH="0" baseline="0" noProof="0" dirty="0">
                  <a:ln w="18415" cmpd="sng">
                    <a:noFill/>
                    <a:prstDash val="solid"/>
                  </a:ln>
                  <a:solidFill>
                    <a:srgbClr val="FFFFFF"/>
                  </a:solidFill>
                  <a:effectLst/>
                  <a:uLnTx/>
                  <a:uFillTx/>
                  <a:latin typeface="Segoe Black" pitchFamily="34" charset="0"/>
                  <a:ea typeface="+mn-ea"/>
                  <a:cs typeface="+mn-cs"/>
                </a:endParaRPr>
              </a:p>
            </p:txBody>
          </p:sp>
          <p:sp>
            <p:nvSpPr>
              <p:cNvPr id="28" name="Text Box 85"/>
              <p:cNvSpPr txBox="1">
                <a:spLocks noChangeArrowheads="1"/>
              </p:cNvSpPr>
              <p:nvPr/>
            </p:nvSpPr>
            <p:spPr bwMode="auto">
              <a:xfrm>
                <a:off x="1348741" y="6433974"/>
                <a:ext cx="3063240" cy="403573"/>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2703" rtl="0" eaLnBrk="0" fontAlgn="base" latinLnBrk="0" hangingPunct="0">
                  <a:lnSpc>
                    <a:spcPct val="80000"/>
                  </a:lnSpc>
                  <a:spcBef>
                    <a:spcPct val="0"/>
                  </a:spcBef>
                  <a:spcAft>
                    <a:spcPct val="0"/>
                  </a:spcAft>
                  <a:buClrTx/>
                  <a:buSzTx/>
                  <a:buFontTx/>
                  <a:buNone/>
                  <a:tabLst/>
                  <a:defRPr/>
                </a:pPr>
                <a:endParaRPr kumimoji="0" lang="en-US" sz="2700" b="0" i="1"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Segoe Light" pitchFamily="34" charset="0"/>
                  <a:ea typeface="+mn-ea"/>
                  <a:cs typeface="Arial" charset="0"/>
                </a:endParaRPr>
              </a:p>
            </p:txBody>
          </p:sp>
        </p:grpSp>
        <p:pic>
          <p:nvPicPr>
            <p:cNvPr id="26" name="Picture 6" descr="\\eventsql\dvd\Online_ART\DVD_ART34\Logos\Visual Studio\Visual Studio (generic)\Visual Studio (generic) -r h.png"/>
            <p:cNvPicPr>
              <a:picLocks noChangeAspect="1" noChangeArrowheads="1"/>
            </p:cNvPicPr>
            <p:nvPr/>
          </p:nvPicPr>
          <p:blipFill>
            <a:blip r:embed="rId4" cstate="print"/>
            <a:srcRect/>
            <a:stretch>
              <a:fillRect/>
            </a:stretch>
          </p:blipFill>
          <p:spPr bwMode="auto">
            <a:xfrm>
              <a:off x="1371600" y="5408005"/>
              <a:ext cx="6248400" cy="992795"/>
            </a:xfrm>
            <a:prstGeom prst="rect">
              <a:avLst/>
            </a:prstGeom>
            <a:noFill/>
          </p:spPr>
        </p:pic>
      </p:grpSp>
      <p:sp>
        <p:nvSpPr>
          <p:cNvPr id="29" name="Title 24"/>
          <p:cNvSpPr txBox="1">
            <a:spLocks/>
          </p:cNvSpPr>
          <p:nvPr/>
        </p:nvSpPr>
        <p:spPr>
          <a:xfrm>
            <a:off x="0" y="142852"/>
            <a:ext cx="8382000" cy="498598"/>
          </a:xfrm>
          <a:prstGeom prst="rect">
            <a:avLst/>
          </a:prstGeom>
        </p:spPr>
        <p:txBody>
          <a:bodyPr>
            <a:noAutofit/>
          </a:bodyPr>
          <a:lstStyle/>
          <a:p>
            <a:pPr lvl="0" algn="ctr">
              <a:spcBef>
                <a:spcPct val="0"/>
              </a:spcBef>
              <a:defRPr/>
            </a:pP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.NET Framework 4.0</a:t>
            </a:r>
            <a:r>
              <a:rPr lang="zh-CN" alt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优势</a:t>
            </a:r>
            <a:endPar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4"/>
          <p:cNvSpPr txBox="1">
            <a:spLocks/>
          </p:cNvSpPr>
          <p:nvPr/>
        </p:nvSpPr>
        <p:spPr>
          <a:xfrm>
            <a:off x="285720" y="214290"/>
            <a:ext cx="8382000" cy="498598"/>
          </a:xfrm>
          <a:prstGeom prst="rect">
            <a:avLst/>
          </a:prstGeom>
        </p:spPr>
        <p:txBody>
          <a:bodyP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.NET Framework</a:t>
            </a:r>
            <a:r>
              <a:rPr kumimoji="0" lang="zh-CN" altLang="en-US" sz="4000" b="1" i="0" u="none" strike="noStrike" kern="1200" cap="none" spc="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0" lang="en-US" altLang="zh-CN" sz="4000" b="1" i="0" u="none" strike="noStrike" kern="1200" cap="none" spc="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4.0</a:t>
            </a:r>
            <a:r>
              <a:rPr kumimoji="0" lang="zh-CN" altLang="en-US" sz="4000" b="1" i="0" u="none" strike="noStrike" kern="1200" cap="none" spc="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概览</a:t>
            </a:r>
            <a:endParaRPr kumimoji="0" lang="en-US" sz="40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endParaRPr>
          </a:p>
        </p:txBody>
      </p:sp>
      <p:pic>
        <p:nvPicPr>
          <p:cNvPr id="31746" name="Picture 2" descr="http://www.ntdrv.cn/Blog/Uploads/2009_01/2318A3E.jpg"/>
          <p:cNvPicPr>
            <a:picLocks noChangeAspect="1" noChangeArrowheads="1"/>
          </p:cNvPicPr>
          <p:nvPr/>
        </p:nvPicPr>
        <p:blipFill>
          <a:blip r:embed="rId3" cstate="print"/>
          <a:srcRect/>
          <a:stretch>
            <a:fillRect/>
          </a:stretch>
        </p:blipFill>
        <p:spPr bwMode="auto">
          <a:xfrm>
            <a:off x="0" y="690543"/>
            <a:ext cx="9144000" cy="6096000"/>
          </a:xfrm>
          <a:prstGeom prst="rect">
            <a:avLst/>
          </a:prstGeom>
          <a:noFill/>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000" dirty="0" smtClean="0"/>
              <a:t>.NET Framework4.0</a:t>
            </a:r>
            <a:r>
              <a:rPr lang="zh-CN" altLang="en-US" sz="4000" dirty="0" smtClean="0"/>
              <a:t>中的并行计算组件</a:t>
            </a:r>
            <a:endParaRPr lang="en-US" sz="4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1598</Words>
  <Application>Microsoft Office PowerPoint</Application>
  <PresentationFormat>全屏显示(4:3)</PresentationFormat>
  <Paragraphs>455</Paragraphs>
  <Slides>59</Slides>
  <Notes>59</Notes>
  <HiddenSlides>0</HiddenSlides>
  <MMClips>0</MMClips>
  <ScaleCrop>false</ScaleCrop>
  <HeadingPairs>
    <vt:vector size="4" baseType="variant">
      <vt:variant>
        <vt:lpstr>主题</vt:lpstr>
      </vt:variant>
      <vt:variant>
        <vt:i4>1</vt:i4>
      </vt:variant>
      <vt:variant>
        <vt:lpstr>幻灯片标题</vt:lpstr>
      </vt:variant>
      <vt:variant>
        <vt:i4>59</vt:i4>
      </vt:variant>
    </vt:vector>
  </HeadingPairs>
  <TitlesOfParts>
    <vt:vector size="60" baseType="lpstr">
      <vt:lpstr>Office 主题</vt:lpstr>
      <vt:lpstr>幻灯片 1</vt:lpstr>
      <vt:lpstr>.NET Framework 4.0  及 Visual Studio 2010 概览</vt:lpstr>
      <vt:lpstr>本节概要</vt:lpstr>
      <vt:lpstr>.NET Framework 发展历程</vt:lpstr>
      <vt:lpstr>.NET Framework 3.5概览</vt:lpstr>
      <vt:lpstr>幻灯片 6</vt:lpstr>
      <vt:lpstr>幻灯片 7</vt:lpstr>
      <vt:lpstr>幻灯片 8</vt:lpstr>
      <vt:lpstr>幻灯片 9</vt:lpstr>
      <vt:lpstr>代码示例—顺序计算方式</vt:lpstr>
      <vt:lpstr>代码示例—并行计算方式</vt:lpstr>
      <vt:lpstr>演 示</vt:lpstr>
      <vt:lpstr>.NET Framework 4.0的并行计算组件</vt:lpstr>
      <vt:lpstr>Barrier—屏障 </vt:lpstr>
      <vt:lpstr>Unified Cancellation —统一取消模式</vt:lpstr>
      <vt:lpstr>演 示</vt:lpstr>
      <vt:lpstr>有奖问答</vt:lpstr>
      <vt:lpstr>Parallel Extensions--并行扩展套件</vt:lpstr>
      <vt:lpstr>PLINQ—并行语言集成查询</vt:lpstr>
      <vt:lpstr>演 示</vt:lpstr>
      <vt:lpstr>有奖问答</vt:lpstr>
      <vt:lpstr>任务并行图例</vt:lpstr>
      <vt:lpstr>演 示</vt:lpstr>
      <vt:lpstr>使用Parallel.Invoke并行执行任务</vt:lpstr>
      <vt:lpstr>演 示</vt:lpstr>
      <vt:lpstr>有奖问答</vt:lpstr>
      <vt:lpstr>.NET Framework 并行计算组件小节</vt:lpstr>
      <vt:lpstr>幻灯片 28</vt:lpstr>
      <vt:lpstr>幻灯片 29</vt:lpstr>
      <vt:lpstr>Model · View · Controller</vt:lpstr>
      <vt:lpstr>幻灯片 31</vt:lpstr>
      <vt:lpstr>演 示</vt:lpstr>
      <vt:lpstr>有奖问答</vt:lpstr>
      <vt:lpstr>幻灯片 34</vt:lpstr>
      <vt:lpstr>幻灯片 35</vt:lpstr>
      <vt:lpstr>幻灯片 36</vt:lpstr>
      <vt:lpstr>幻灯片 37</vt:lpstr>
      <vt:lpstr>视 频</vt:lpstr>
      <vt:lpstr>.NET Framework and 开发工具时间表</vt:lpstr>
      <vt:lpstr>幻灯片 40</vt:lpstr>
      <vt:lpstr>Visual Studio 客户群 </vt:lpstr>
      <vt:lpstr>当今客户需求日趋多元化</vt:lpstr>
      <vt:lpstr>Visual Studio 2010</vt:lpstr>
      <vt:lpstr>视 频</vt:lpstr>
      <vt:lpstr>有奖问答</vt:lpstr>
      <vt:lpstr>集成开发环境的提升</vt:lpstr>
      <vt:lpstr>关注于代码的开发体验</vt:lpstr>
      <vt:lpstr>Web开发体验</vt:lpstr>
      <vt:lpstr>C++ 开发体验</vt:lpstr>
      <vt:lpstr>Office Development</vt:lpstr>
      <vt:lpstr>SharePoint 开发体验</vt:lpstr>
      <vt:lpstr>调试工具</vt:lpstr>
      <vt:lpstr>Team System: 业务，质量和测试</vt:lpstr>
      <vt:lpstr>演 示</vt:lpstr>
      <vt:lpstr>本节回顾</vt:lpstr>
      <vt:lpstr>疑问和解答</vt:lpstr>
      <vt:lpstr>参考资源</vt:lpstr>
      <vt:lpstr>幻灯片 58</vt:lpstr>
      <vt:lpstr>幻灯片 59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2009-10-29T02:15:52Z</dcterms:created>
  <dcterms:modified xsi:type="dcterms:W3CDTF">2009-10-29T02:16:00Z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