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0" r:id="rId2"/>
  </p:sldMasterIdLst>
  <p:notesMasterIdLst>
    <p:notesMasterId r:id="rId26"/>
  </p:notesMasterIdLst>
  <p:sldIdLst>
    <p:sldId id="256" r:id="rId3"/>
    <p:sldId id="257" r:id="rId4"/>
    <p:sldId id="286" r:id="rId5"/>
    <p:sldId id="287" r:id="rId6"/>
    <p:sldId id="277" r:id="rId7"/>
    <p:sldId id="288" r:id="rId8"/>
    <p:sldId id="289" r:id="rId9"/>
    <p:sldId id="290" r:id="rId10"/>
    <p:sldId id="292" r:id="rId11"/>
    <p:sldId id="293" r:id="rId12"/>
    <p:sldId id="294" r:id="rId13"/>
    <p:sldId id="296" r:id="rId14"/>
    <p:sldId id="297" r:id="rId15"/>
    <p:sldId id="299" r:id="rId16"/>
    <p:sldId id="300" r:id="rId17"/>
    <p:sldId id="302" r:id="rId18"/>
    <p:sldId id="303" r:id="rId19"/>
    <p:sldId id="304" r:id="rId20"/>
    <p:sldId id="311" r:id="rId21"/>
    <p:sldId id="272" r:id="rId22"/>
    <p:sldId id="273" r:id="rId23"/>
    <p:sldId id="274" r:id="rId24"/>
    <p:sldId id="275" r:id="rId2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3" d="100"/>
          <a:sy n="63" d="100"/>
        </p:scale>
        <p:origin x="-648" y="-102"/>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extLst>
      <p:ext uri="{BB962C8B-B14F-4D97-AF65-F5344CB8AC3E}">
        <p14:creationId xmlns:p14="http://schemas.microsoft.com/office/powerpoint/2010/main" xmlns="" val="730134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07F95A-47A2-4849-8C35-FB78D465319A}"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3E09B167-73A4-44C7-9208-47BB23DDA610}" type="datetimeFigureOut">
              <a:rPr lang="en-US" smtClean="0"/>
              <a:pPr/>
              <a:t>10/29/2009</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a:prstGeom prst="rect">
            <a:avLst/>
          </a:prstGeom>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11"/>
          </p:nvPr>
        </p:nvSpPr>
        <p:spPr>
          <a:xfrm>
            <a:off x="3124200" y="6356350"/>
            <a:ext cx="2895600" cy="365125"/>
          </a:xfrm>
          <a:prstGeom prst="rect">
            <a:avLst/>
          </a:prstGeom>
        </p:spPr>
        <p:txBody>
          <a:bodyPr/>
          <a:lstStyle/>
          <a:p>
            <a:r>
              <a:rPr lang="en-US" smtClean="0"/>
              <a:t>Microsoft Confidential</a:t>
            </a:r>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2431705"/>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545935"/>
            <a:ext cx="7681913" cy="461665"/>
          </a:xfrm>
        </p:spPr>
        <p:txBody>
          <a:bodyPr>
            <a:noAutofit/>
          </a:bodyPr>
          <a:lstStyle>
            <a:lvl1pPr marL="0" indent="0" algn="l">
              <a:lnSpc>
                <a:spcPct val="90000"/>
              </a:lnSpc>
              <a:spcBef>
                <a:spcPts val="0"/>
              </a:spcBef>
              <a:buNone/>
              <a:defRPr>
                <a:gradFill>
                  <a:gsLst>
                    <a:gs pos="3600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MIX09Logo_with-tag.png"/>
          <p:cNvPicPr>
            <a:picLocks noChangeAspect="1"/>
          </p:cNvPicPr>
          <p:nvPr userDrawn="1"/>
        </p:nvPicPr>
        <p:blipFill>
          <a:blip r:embed="rId3" cstate="print"/>
          <a:stretch>
            <a:fillRect/>
          </a:stretch>
        </p:blipFill>
        <p:spPr bwMode="invGray">
          <a:xfrm>
            <a:off x="7467600" y="228599"/>
            <a:ext cx="1409700" cy="523125"/>
          </a:xfrm>
          <a:prstGeom prst="rect">
            <a:avLst/>
          </a:prstGeom>
        </p:spPr>
      </p:pic>
    </p:spTree>
    <p:extLst>
      <p:ext uri="{BB962C8B-B14F-4D97-AF65-F5344CB8AC3E}">
        <p14:creationId xmlns:p14="http://schemas.microsoft.com/office/powerpoint/2010/main" xmlns="" val="4845864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8955" y="3399540"/>
            <a:ext cx="7043208" cy="1523494"/>
          </a:xfrm>
        </p:spPr>
        <p:txBody>
          <a:bodyPr anchor="t"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5035100"/>
            <a:ext cx="7043208" cy="461665"/>
          </a:xfrm>
        </p:spPr>
        <p:txBody>
          <a:bodyPr anchor="t">
            <a:noAutofit/>
          </a:bodyPr>
          <a:lstStyle>
            <a:lvl1pPr marL="0" indent="0" algn="l">
              <a:lnSpc>
                <a:spcPct val="90000"/>
              </a:lnSpc>
              <a:spcBef>
                <a:spcPts val="0"/>
              </a:spcBef>
              <a:buNone/>
              <a:defRPr>
                <a:gradFill>
                  <a:gsLst>
                    <a:gs pos="3600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072886" y="352955"/>
            <a:ext cx="7690114" cy="1384994"/>
          </a:xfrm>
        </p:spPr>
        <p:txBody>
          <a:bodyPr anchor="t" anchorCtr="0">
            <a:noAutofit/>
            <a:scene3d>
              <a:camera prst="orthographicFront"/>
              <a:lightRig rig="flat" dir="t"/>
            </a:scene3d>
            <a:sp3d extrusionH="8890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gradFill>
                  <a:gsLst>
                    <a:gs pos="0">
                      <a:schemeClr val="accent3">
                        <a:lumMod val="60000"/>
                        <a:lumOff val="40000"/>
                      </a:schemeClr>
                    </a:gs>
                    <a:gs pos="28000">
                      <a:schemeClr val="accent3">
                        <a:lumMod val="60000"/>
                        <a:lumOff val="40000"/>
                      </a:schemeClr>
                    </a:gs>
                    <a:gs pos="62000">
                      <a:schemeClr val="accent3">
                        <a:lumMod val="75000"/>
                      </a:schemeClr>
                    </a:gs>
                    <a:gs pos="88000">
                      <a:schemeClr val="accent3">
                        <a:lumMod val="50000"/>
                      </a:schemeClr>
                    </a:gs>
                  </a:gsLst>
                  <a:lin ang="5400000"/>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spTree>
    <p:extLst>
      <p:ext uri="{BB962C8B-B14F-4D97-AF65-F5344CB8AC3E}">
        <p14:creationId xmlns:p14="http://schemas.microsoft.com/office/powerpoint/2010/main" xmlns="" val="362090630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89554231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50334396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361687155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20990150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17013303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541928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6" descr="\\SERVER3\InternalBin\Resource DVD 35\DVD_ART35\Logos\MICROSOFT\Microsoft corporate Logo wht shadowMS generic brand.png"/>
          <p:cNvPicPr>
            <a:picLocks noChangeAspect="1" noChangeArrowheads="1"/>
          </p:cNvPicPr>
          <p:nvPr userDrawn="1"/>
        </p:nvPicPr>
        <p:blipFill>
          <a:blip r:embed="rId3" cstate="print"/>
          <a:srcRect/>
          <a:stretch>
            <a:fillRect/>
          </a:stretch>
        </p:blipFill>
        <p:spPr bwMode="auto">
          <a:xfrm>
            <a:off x="267676" y="224321"/>
            <a:ext cx="1102338" cy="203447"/>
          </a:xfrm>
          <a:prstGeom prst="rect">
            <a:avLst/>
          </a:prstGeom>
          <a:noFill/>
        </p:spPr>
      </p:pic>
      <p:pic>
        <p:nvPicPr>
          <p:cNvPr id="6" name="Picture 5" descr="MIX09Logo_with-tag.png"/>
          <p:cNvPicPr>
            <a:picLocks noChangeAspect="1"/>
          </p:cNvPicPr>
          <p:nvPr userDrawn="1"/>
        </p:nvPicPr>
        <p:blipFill>
          <a:blip r:embed="rId4"/>
          <a:stretch>
            <a:fillRect/>
          </a:stretch>
        </p:blipFill>
        <p:spPr>
          <a:xfrm>
            <a:off x="2019300" y="2350800"/>
            <a:ext cx="5105400" cy="1894561"/>
          </a:xfrm>
          <a:prstGeom prst="rect">
            <a:avLst/>
          </a:prstGeom>
        </p:spPr>
      </p:pic>
      <p:pic>
        <p:nvPicPr>
          <p:cNvPr id="7" name="Picture 6" descr="heartYourWeb_white.png"/>
          <p:cNvPicPr>
            <a:picLocks noChangeAspect="1"/>
          </p:cNvPicPr>
          <p:nvPr userDrawn="1"/>
        </p:nvPicPr>
        <p:blipFill>
          <a:blip r:embed="rId5" cstate="print"/>
          <a:stretch>
            <a:fillRect/>
          </a:stretch>
        </p:blipFill>
        <p:spPr>
          <a:xfrm>
            <a:off x="7467600" y="5682000"/>
            <a:ext cx="944563" cy="840155"/>
          </a:xfrm>
          <a:prstGeom prst="rect">
            <a:avLst/>
          </a:prstGeom>
        </p:spPr>
      </p:pic>
    </p:spTree>
    <p:extLst>
      <p:ext uri="{BB962C8B-B14F-4D97-AF65-F5344CB8AC3E}">
        <p14:creationId xmlns:p14="http://schemas.microsoft.com/office/powerpoint/2010/main" xmlns="" val="136180171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kumimoji="0" lang="en-US" sz="4800" b="0" i="0" u="none" strike="noStrike" kern="1200" cap="none" spc="-125"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Segoe" pitchFamily="34" charset="0"/>
                <a:ea typeface="+mn-ea"/>
                <a:cs typeface="Arial" charset="0"/>
              </a:defRPr>
            </a:lvl1pPr>
          </a:lstStyle>
          <a:p>
            <a:pPr marL="0" marR="0" lvl="0" indent="0" algn="l" defTabSz="914363" rtl="0" eaLnBrk="1" fontAlgn="auto" latinLnBrk="0" hangingPunct="1">
              <a:lnSpc>
                <a:spcPct val="90000"/>
              </a:lnSpc>
              <a:spcBef>
                <a:spcPct val="0"/>
              </a:spcBef>
              <a:spcAft>
                <a:spcPts val="0"/>
              </a:spcAft>
              <a:buClrTx/>
              <a:buSzTx/>
              <a:buFontTx/>
              <a:buNone/>
              <a:tabLst/>
              <a:defRPr/>
            </a:pPr>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165312957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kumimoji="0" lang="en-US" sz="4800" b="0" i="0" u="none" strike="noStrike" kern="1200" cap="none" spc="-125"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Segoe" pitchFamily="34" charset="0"/>
                <a:ea typeface="+mn-ea"/>
                <a:cs typeface="Arial" charset="0"/>
              </a:defRPr>
            </a:lvl1pPr>
          </a:lstStyle>
          <a:p>
            <a:pPr marL="0" marR="0" lvl="0" indent="0" algn="l" defTabSz="914363" rtl="0" eaLnBrk="1" fontAlgn="auto" latinLnBrk="0" hangingPunct="1">
              <a:lnSpc>
                <a:spcPct val="90000"/>
              </a:lnSpc>
              <a:spcBef>
                <a:spcPct val="0"/>
              </a:spcBef>
              <a:spcAft>
                <a:spcPts val="0"/>
              </a:spcAft>
              <a:buClrTx/>
              <a:buSzTx/>
              <a:buFontTx/>
              <a:buNone/>
              <a:tabLst/>
              <a:defRPr/>
            </a:pPr>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extLst>
      <p:ext uri="{BB962C8B-B14F-4D97-AF65-F5344CB8AC3E}">
        <p14:creationId xmlns:p14="http://schemas.microsoft.com/office/powerpoint/2010/main" xmlns="" val="314566329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8.jpe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10.png"/><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 id="2147483669" r:id="rId2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000548"/>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3204174552"/>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460375" indent="-460375" algn="l" defTabSz="914363" rtl="0" eaLnBrk="1" latinLnBrk="0" hangingPunct="1">
        <a:lnSpc>
          <a:spcPct val="90000"/>
        </a:lnSpc>
        <a:spcBef>
          <a:spcPct val="20000"/>
        </a:spcBef>
        <a:buFontTx/>
        <a:buBlip>
          <a:blip r:embed="rId14"/>
        </a:buBlip>
        <a:defRPr sz="3200" kern="1200">
          <a:gradFill>
            <a:gsLst>
              <a:gs pos="3600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FontTx/>
        <a:buBlip>
          <a:blip r:embed="rId15"/>
        </a:buBlip>
        <a:defRPr sz="2800" kern="1200">
          <a:gradFill>
            <a:gsLst>
              <a:gs pos="3600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FontTx/>
        <a:buBlip>
          <a:blip r:embed="rId15"/>
        </a:buBlip>
        <a:defRPr sz="2400" kern="1200">
          <a:gradFill>
            <a:gsLst>
              <a:gs pos="3600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000" kern="1200">
          <a:gradFill>
            <a:gsLst>
              <a:gs pos="3600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000" kern="1200">
          <a:gradFill>
            <a:gsLst>
              <a:gs pos="3600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asp.net/"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visualstudio.net/" TargetMode="External"/><Relationship Id="rId5" Type="http://schemas.openxmlformats.org/officeDocument/2006/relationships/hyperlink" Target="http://www.codeplex.com/aspnet" TargetMode="External"/><Relationship Id="rId4" Type="http://schemas.openxmlformats.org/officeDocument/2006/relationships/hyperlink" Target="http://www.asp.net/mvc"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ASP.NET  AJAX</a:t>
            </a:r>
            <a:endParaRPr lang="en-US" dirty="0"/>
          </a:p>
        </p:txBody>
      </p:sp>
      <p:sp>
        <p:nvSpPr>
          <p:cNvPr id="9" name="Round Diagonal Corner Rectangle 8"/>
          <p:cNvSpPr/>
          <p:nvPr/>
        </p:nvSpPr>
        <p:spPr bwMode="auto">
          <a:xfrm>
            <a:off x="381000" y="1143000"/>
            <a:ext cx="2209800" cy="2438400"/>
          </a:xfrm>
          <a:prstGeom prst="round2Diag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0" name="TextBox 9"/>
          <p:cNvSpPr txBox="1"/>
          <p:nvPr/>
        </p:nvSpPr>
        <p:spPr>
          <a:xfrm>
            <a:off x="533400" y="1752600"/>
            <a:ext cx="1905000" cy="830997"/>
          </a:xfrm>
          <a:prstGeom prst="rect">
            <a:avLst/>
          </a:prstGeom>
          <a:noFill/>
        </p:spPr>
        <p:txBody>
          <a:bodyPr wrap="square" rtlCol="0">
            <a:spAutoFit/>
          </a:bodyPr>
          <a:lstStyle/>
          <a:p>
            <a:pPr algn="ctr"/>
            <a:r>
              <a:rPr lang="en-US" sz="2400" b="1" dirty="0" smtClean="0">
                <a:gradFill>
                  <a:gsLst>
                    <a:gs pos="70000">
                      <a:schemeClr val="tx1"/>
                    </a:gs>
                    <a:gs pos="100000">
                      <a:schemeClr val="tx1"/>
                    </a:gs>
                  </a:gsLst>
                  <a:lin ang="16200000" scaled="0"/>
                </a:gradFill>
              </a:rPr>
              <a:t>Client-Side</a:t>
            </a:r>
          </a:p>
          <a:p>
            <a:pPr algn="ctr"/>
            <a:r>
              <a:rPr lang="en-US" sz="2400" b="1" dirty="0" smtClean="0">
                <a:gradFill>
                  <a:gsLst>
                    <a:gs pos="70000">
                      <a:schemeClr val="tx1"/>
                    </a:gs>
                    <a:gs pos="100000">
                      <a:schemeClr val="tx1"/>
                    </a:gs>
                  </a:gsLst>
                  <a:lin ang="16200000" scaled="0"/>
                </a:gradFill>
              </a:rPr>
              <a:t>AJAX</a:t>
            </a:r>
          </a:p>
        </p:txBody>
      </p:sp>
      <p:sp>
        <p:nvSpPr>
          <p:cNvPr id="16" name="Content Placeholder 2"/>
          <p:cNvSpPr>
            <a:spLocks noGrp="1"/>
          </p:cNvSpPr>
          <p:nvPr>
            <p:ph idx="1"/>
          </p:nvPr>
        </p:nvSpPr>
        <p:spPr>
          <a:xfrm>
            <a:off x="3200400" y="1600200"/>
            <a:ext cx="5486400" cy="4136517"/>
          </a:xfrm>
        </p:spPr>
        <p:txBody>
          <a:bodyPr/>
          <a:lstStyle/>
          <a:p>
            <a:r>
              <a:rPr lang="zh-CN" altLang="en-US" dirty="0" smtClean="0"/>
              <a:t>客户端脚本模板</a:t>
            </a:r>
            <a:endParaRPr lang="en-US" dirty="0" smtClean="0"/>
          </a:p>
          <a:p>
            <a:r>
              <a:rPr lang="zh-CN" altLang="en-US" dirty="0" smtClean="0"/>
              <a:t>客户端控件</a:t>
            </a:r>
            <a:endParaRPr lang="en-US" dirty="0" smtClean="0"/>
          </a:p>
          <a:p>
            <a:r>
              <a:rPr lang="zh-CN" altLang="en-US" dirty="0" smtClean="0"/>
              <a:t>客户端数据绑定</a:t>
            </a:r>
            <a:endParaRPr lang="en-US" dirty="0" smtClean="0"/>
          </a:p>
          <a:p>
            <a:r>
              <a:rPr lang="zh-CN" altLang="en-US" dirty="0" smtClean="0"/>
              <a:t>从浏览器当中直接读</a:t>
            </a:r>
            <a:r>
              <a:rPr lang="en-US" altLang="zh-CN" dirty="0" smtClean="0"/>
              <a:t>/</a:t>
            </a:r>
            <a:r>
              <a:rPr lang="zh-CN" altLang="en-US" dirty="0" smtClean="0"/>
              <a:t>写数据库中的数据</a:t>
            </a:r>
            <a:endParaRPr lang="en-US" dirty="0" smtClean="0"/>
          </a:p>
          <a:p>
            <a:r>
              <a:rPr lang="zh-CN" altLang="en-US" dirty="0" smtClean="0"/>
              <a:t>跨越浏览器的兼容性</a:t>
            </a:r>
            <a:endParaRPr lang="en-US" dirty="0" smtClean="0"/>
          </a:p>
          <a:p>
            <a:r>
              <a:rPr lang="zh-CN" altLang="en-US" dirty="0" smtClean="0"/>
              <a:t>不再紧密绑定于</a:t>
            </a:r>
            <a:r>
              <a:rPr lang="en-US" altLang="zh-CN" dirty="0" smtClean="0"/>
              <a:t>ASP.NET</a:t>
            </a:r>
            <a:endParaRPr lang="en-US" dirty="0" smtClean="0"/>
          </a:p>
          <a:p>
            <a:endParaRPr lang="en-US" dirty="0"/>
          </a:p>
        </p:txBody>
      </p:sp>
    </p:spTree>
    <p:extLst>
      <p:ext uri="{BB962C8B-B14F-4D97-AF65-F5344CB8AC3E}">
        <p14:creationId xmlns:p14="http://schemas.microsoft.com/office/powerpoint/2010/main" xmlns="" val="221069586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ASP.NET  AJAX</a:t>
            </a:r>
            <a:endParaRPr lang="en-US" dirty="0"/>
          </a:p>
        </p:txBody>
      </p:sp>
      <p:sp>
        <p:nvSpPr>
          <p:cNvPr id="9" name="Round Diagonal Corner Rectangle 8"/>
          <p:cNvSpPr/>
          <p:nvPr/>
        </p:nvSpPr>
        <p:spPr bwMode="auto">
          <a:xfrm>
            <a:off x="381000" y="1143000"/>
            <a:ext cx="2209800" cy="2438400"/>
          </a:xfrm>
          <a:prstGeom prst="round2Diag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0" name="TextBox 9"/>
          <p:cNvSpPr txBox="1"/>
          <p:nvPr/>
        </p:nvSpPr>
        <p:spPr>
          <a:xfrm>
            <a:off x="533400" y="1752600"/>
            <a:ext cx="1905000" cy="830997"/>
          </a:xfrm>
          <a:prstGeom prst="rect">
            <a:avLst/>
          </a:prstGeom>
          <a:noFill/>
        </p:spPr>
        <p:txBody>
          <a:bodyPr wrap="square" rtlCol="0">
            <a:spAutoFit/>
          </a:bodyPr>
          <a:lstStyle/>
          <a:p>
            <a:pPr algn="ctr"/>
            <a:r>
              <a:rPr lang="en-US" sz="2400" b="1" dirty="0" smtClean="0">
                <a:gradFill>
                  <a:gsLst>
                    <a:gs pos="70000">
                      <a:schemeClr val="tx1"/>
                    </a:gs>
                    <a:gs pos="100000">
                      <a:schemeClr val="tx1"/>
                    </a:gs>
                  </a:gsLst>
                  <a:lin ang="16200000" scaled="0"/>
                </a:gradFill>
              </a:rPr>
              <a:t>Client-Side</a:t>
            </a:r>
          </a:p>
          <a:p>
            <a:pPr algn="ctr"/>
            <a:r>
              <a:rPr lang="en-US" sz="2400" b="1" dirty="0" smtClean="0">
                <a:gradFill>
                  <a:gsLst>
                    <a:gs pos="70000">
                      <a:schemeClr val="tx1"/>
                    </a:gs>
                    <a:gs pos="100000">
                      <a:schemeClr val="tx1"/>
                    </a:gs>
                  </a:gsLst>
                  <a:lin ang="16200000" scaled="0"/>
                </a:gradFill>
              </a:rPr>
              <a:t>AJAX</a:t>
            </a:r>
          </a:p>
        </p:txBody>
      </p:sp>
      <p:sp>
        <p:nvSpPr>
          <p:cNvPr id="16" name="Content Placeholder 2"/>
          <p:cNvSpPr>
            <a:spLocks noGrp="1"/>
          </p:cNvSpPr>
          <p:nvPr>
            <p:ph idx="1"/>
          </p:nvPr>
        </p:nvSpPr>
        <p:spPr>
          <a:xfrm>
            <a:off x="2743200" y="1143000"/>
            <a:ext cx="5943600" cy="4838248"/>
          </a:xfrm>
        </p:spPr>
        <p:txBody>
          <a:bodyPr/>
          <a:lstStyle/>
          <a:p>
            <a:pPr marL="465138" lvl="1" indent="-4763">
              <a:buNone/>
            </a:pPr>
            <a:r>
              <a:rPr lang="zh-CN" altLang="en-US" b="1" dirty="0" smtClean="0"/>
              <a:t>重构的</a:t>
            </a:r>
            <a:r>
              <a:rPr lang="en-US" b="1" dirty="0" smtClean="0"/>
              <a:t>Microsoft AJAX Library</a:t>
            </a:r>
          </a:p>
          <a:p>
            <a:pPr lvl="1"/>
            <a:r>
              <a:rPr lang="en-US" sz="2400" dirty="0" smtClean="0"/>
              <a:t>MicrosoftAjaxCore.js</a:t>
            </a:r>
          </a:p>
          <a:p>
            <a:pPr lvl="1"/>
            <a:r>
              <a:rPr lang="en-US" sz="2400" dirty="0" smtClean="0"/>
              <a:t>MicrosoftAjaxComponentModel.js</a:t>
            </a:r>
          </a:p>
          <a:p>
            <a:pPr lvl="1"/>
            <a:r>
              <a:rPr lang="en-US" sz="2400" dirty="0" smtClean="0"/>
              <a:t>MicrosoftAjaxSerialization.js</a:t>
            </a:r>
          </a:p>
          <a:p>
            <a:pPr lvl="1"/>
            <a:r>
              <a:rPr lang="en-US" sz="2400" dirty="0" smtClean="0"/>
              <a:t>MicrosoftAjaxGlobalization.js</a:t>
            </a:r>
          </a:p>
          <a:p>
            <a:pPr lvl="1"/>
            <a:r>
              <a:rPr lang="en-US" sz="2400" dirty="0" smtClean="0"/>
              <a:t>MicrosoftAjaxHistory.js</a:t>
            </a:r>
          </a:p>
          <a:p>
            <a:pPr lvl="1"/>
            <a:r>
              <a:rPr lang="en-US" sz="2400" dirty="0" smtClean="0"/>
              <a:t>MicrosoftAjaxNetwork.js</a:t>
            </a:r>
          </a:p>
          <a:p>
            <a:pPr lvl="1"/>
            <a:r>
              <a:rPr lang="en-US" sz="2400" dirty="0" smtClean="0"/>
              <a:t>MicrosoftAjaxWebServices.js</a:t>
            </a:r>
          </a:p>
          <a:p>
            <a:pPr lvl="1"/>
            <a:r>
              <a:rPr lang="en-US" sz="2400" dirty="0" smtClean="0"/>
              <a:t>MicrosoftAjaxApplicationServices.js</a:t>
            </a:r>
          </a:p>
          <a:p>
            <a:pPr lvl="1"/>
            <a:r>
              <a:rPr lang="en-US" sz="2400" dirty="0" smtClean="0"/>
              <a:t>MicrosoftAjaxTemplates.js (</a:t>
            </a:r>
            <a:r>
              <a:rPr lang="zh-CN" altLang="en-US" sz="2400" dirty="0" smtClean="0"/>
              <a:t>新）</a:t>
            </a:r>
            <a:endParaRPr lang="en-US" sz="2400" dirty="0" smtClean="0"/>
          </a:p>
          <a:p>
            <a:pPr lvl="1"/>
            <a:r>
              <a:rPr lang="en-US" sz="2400" dirty="0" smtClean="0"/>
              <a:t>MicrosoftAjaxAdoNet.js (</a:t>
            </a:r>
            <a:r>
              <a:rPr lang="zh-CN" altLang="en-US" sz="2400" dirty="0" smtClean="0"/>
              <a:t>新</a:t>
            </a:r>
            <a:r>
              <a:rPr lang="en-US" sz="2400" dirty="0" smtClean="0"/>
              <a:t>)</a:t>
            </a:r>
            <a:endParaRPr lang="en-US" sz="2400" dirty="0"/>
          </a:p>
        </p:txBody>
      </p:sp>
    </p:spTree>
    <p:extLst>
      <p:ext uri="{BB962C8B-B14F-4D97-AF65-F5344CB8AC3E}">
        <p14:creationId xmlns:p14="http://schemas.microsoft.com/office/powerpoint/2010/main" xmlns="" val="212838187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ASP.NET  AJAX</a:t>
            </a:r>
            <a:endParaRPr lang="en-US" dirty="0"/>
          </a:p>
        </p:txBody>
      </p:sp>
      <p:sp>
        <p:nvSpPr>
          <p:cNvPr id="13" name="Round Diagonal Corner Rectangle 12"/>
          <p:cNvSpPr/>
          <p:nvPr/>
        </p:nvSpPr>
        <p:spPr bwMode="auto">
          <a:xfrm>
            <a:off x="457200" y="1143000"/>
            <a:ext cx="2209800" cy="2438400"/>
          </a:xfrm>
          <a:prstGeom prst="round2Diag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4" name="TextBox 13"/>
          <p:cNvSpPr txBox="1"/>
          <p:nvPr/>
        </p:nvSpPr>
        <p:spPr>
          <a:xfrm>
            <a:off x="609600" y="1752600"/>
            <a:ext cx="1905000" cy="461665"/>
          </a:xfrm>
          <a:prstGeom prst="rect">
            <a:avLst/>
          </a:prstGeom>
          <a:noFill/>
        </p:spPr>
        <p:txBody>
          <a:bodyPr wrap="square" rtlCol="0">
            <a:spAutoFit/>
          </a:bodyPr>
          <a:lstStyle/>
          <a:p>
            <a:pPr algn="ctr"/>
            <a:r>
              <a:rPr lang="en-US" sz="2400" b="1" dirty="0" err="1" smtClean="0">
                <a:gradFill>
                  <a:gsLst>
                    <a:gs pos="70000">
                      <a:schemeClr val="tx1"/>
                    </a:gs>
                    <a:gs pos="100000">
                      <a:schemeClr val="tx1"/>
                    </a:gs>
                  </a:gsLst>
                  <a:lin ang="16200000" scaled="0"/>
                </a:gradFill>
              </a:rPr>
              <a:t>jQuery</a:t>
            </a:r>
            <a:endParaRPr lang="en-US" sz="2400" b="1" dirty="0" smtClean="0">
              <a:gradFill>
                <a:gsLst>
                  <a:gs pos="70000">
                    <a:schemeClr val="tx1"/>
                  </a:gs>
                  <a:gs pos="100000">
                    <a:schemeClr val="tx1"/>
                  </a:gs>
                </a:gsLst>
                <a:lin ang="16200000" scaled="0"/>
              </a:gradFill>
            </a:endParaRPr>
          </a:p>
        </p:txBody>
      </p:sp>
      <p:sp>
        <p:nvSpPr>
          <p:cNvPr id="17" name="Content Placeholder 2"/>
          <p:cNvSpPr>
            <a:spLocks noGrp="1"/>
          </p:cNvSpPr>
          <p:nvPr>
            <p:ph idx="1"/>
          </p:nvPr>
        </p:nvSpPr>
        <p:spPr>
          <a:xfrm>
            <a:off x="2819400" y="1143000"/>
            <a:ext cx="5791200" cy="4708981"/>
          </a:xfrm>
        </p:spPr>
        <p:txBody>
          <a:bodyPr/>
          <a:lstStyle/>
          <a:p>
            <a:r>
              <a:rPr lang="zh-CN" altLang="en-US" sz="2800" dirty="0" smtClean="0"/>
              <a:t>由</a:t>
            </a:r>
            <a:r>
              <a:rPr lang="en-US" sz="2800" dirty="0" smtClean="0"/>
              <a:t>John </a:t>
            </a:r>
            <a:r>
              <a:rPr lang="en-US" sz="2800" dirty="0" err="1" smtClean="0"/>
              <a:t>Resig</a:t>
            </a:r>
            <a:r>
              <a:rPr lang="zh-CN" altLang="en-US" sz="2800" dirty="0" smtClean="0"/>
              <a:t>创建</a:t>
            </a:r>
            <a:endParaRPr lang="en-US" sz="2800" dirty="0" smtClean="0"/>
          </a:p>
          <a:p>
            <a:r>
              <a:rPr lang="zh-CN" altLang="en-US" sz="2800" dirty="0" smtClean="0"/>
              <a:t>开源提供给社区</a:t>
            </a:r>
            <a:endParaRPr lang="en-US" altLang="zh-CN" sz="2800" dirty="0" smtClean="0"/>
          </a:p>
          <a:p>
            <a:r>
              <a:rPr lang="zh-CN" altLang="en-US" sz="2800" dirty="0" smtClean="0"/>
              <a:t>包含在</a:t>
            </a:r>
            <a:r>
              <a:rPr lang="en-US" altLang="zh-CN" sz="2800" dirty="0" smtClean="0"/>
              <a:t>Visual Studio</a:t>
            </a:r>
            <a:r>
              <a:rPr lang="zh-CN" altLang="en-US" sz="2800" dirty="0" smtClean="0"/>
              <a:t>当中</a:t>
            </a:r>
            <a:endParaRPr lang="en-US" sz="2800" dirty="0" smtClean="0"/>
          </a:p>
          <a:p>
            <a:r>
              <a:rPr lang="en-US" sz="2800" dirty="0" err="1" smtClean="0"/>
              <a:t>jQuery</a:t>
            </a:r>
            <a:r>
              <a:rPr lang="zh-CN" altLang="en-US" sz="2800" dirty="0" smtClean="0"/>
              <a:t>智能感知</a:t>
            </a:r>
            <a:endParaRPr lang="en-US" sz="2800" dirty="0" smtClean="0"/>
          </a:p>
          <a:p>
            <a:pPr lvl="1"/>
            <a:r>
              <a:rPr lang="en-US" sz="2400" dirty="0" smtClean="0"/>
              <a:t>Visual Studio 2008</a:t>
            </a:r>
          </a:p>
          <a:p>
            <a:pPr lvl="1"/>
            <a:r>
              <a:rPr lang="en-US" sz="2400" dirty="0" smtClean="0"/>
              <a:t>Visual Studio 2010</a:t>
            </a:r>
          </a:p>
          <a:p>
            <a:pPr>
              <a:buNone/>
            </a:pPr>
            <a:endParaRPr lang="en-US" dirty="0"/>
          </a:p>
        </p:txBody>
      </p:sp>
    </p:spTree>
    <p:extLst>
      <p:ext uri="{BB962C8B-B14F-4D97-AF65-F5344CB8AC3E}">
        <p14:creationId xmlns:p14="http://schemas.microsoft.com/office/powerpoint/2010/main" xmlns="" val="269776292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ASP.NET  AJAX</a:t>
            </a:r>
            <a:endParaRPr lang="en-US" dirty="0"/>
          </a:p>
        </p:txBody>
      </p:sp>
      <p:sp>
        <p:nvSpPr>
          <p:cNvPr id="11" name="Round Diagonal Corner Rectangle 10"/>
          <p:cNvSpPr/>
          <p:nvPr/>
        </p:nvSpPr>
        <p:spPr bwMode="auto">
          <a:xfrm>
            <a:off x="457200" y="1143000"/>
            <a:ext cx="2209800" cy="2438400"/>
          </a:xfrm>
          <a:prstGeom prst="round2Diag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2" name="TextBox 11"/>
          <p:cNvSpPr txBox="1"/>
          <p:nvPr/>
        </p:nvSpPr>
        <p:spPr>
          <a:xfrm>
            <a:off x="609600" y="1752600"/>
            <a:ext cx="1905000" cy="1200329"/>
          </a:xfrm>
          <a:prstGeom prst="rect">
            <a:avLst/>
          </a:prstGeom>
          <a:noFill/>
        </p:spPr>
        <p:txBody>
          <a:bodyPr wrap="square" rtlCol="0">
            <a:spAutoFit/>
          </a:bodyPr>
          <a:lstStyle/>
          <a:p>
            <a:pPr algn="ctr"/>
            <a:r>
              <a:rPr lang="en-US" sz="2400" b="1" dirty="0" smtClean="0">
                <a:gradFill>
                  <a:gsLst>
                    <a:gs pos="70000">
                      <a:schemeClr val="tx1"/>
                    </a:gs>
                    <a:gs pos="100000">
                      <a:schemeClr val="tx1"/>
                    </a:gs>
                  </a:gsLst>
                  <a:lin ang="16200000" scaled="0"/>
                </a:gradFill>
              </a:rPr>
              <a:t>AJAX</a:t>
            </a:r>
          </a:p>
          <a:p>
            <a:pPr algn="ctr"/>
            <a:r>
              <a:rPr lang="en-US" sz="2400" b="1" dirty="0" smtClean="0">
                <a:gradFill>
                  <a:gsLst>
                    <a:gs pos="70000">
                      <a:schemeClr val="tx1"/>
                    </a:gs>
                    <a:gs pos="100000">
                      <a:schemeClr val="tx1"/>
                    </a:gs>
                  </a:gsLst>
                  <a:lin ang="16200000" scaled="0"/>
                </a:gradFill>
              </a:rPr>
              <a:t>Control Toolkit</a:t>
            </a:r>
          </a:p>
        </p:txBody>
      </p:sp>
      <p:sp>
        <p:nvSpPr>
          <p:cNvPr id="9" name="Content Placeholder 2"/>
          <p:cNvSpPr>
            <a:spLocks noGrp="1"/>
          </p:cNvSpPr>
          <p:nvPr>
            <p:ph idx="1"/>
          </p:nvPr>
        </p:nvSpPr>
        <p:spPr>
          <a:xfrm>
            <a:off x="381000" y="3886201"/>
            <a:ext cx="3200400" cy="2382191"/>
          </a:xfrm>
        </p:spPr>
        <p:txBody>
          <a:bodyPr/>
          <a:lstStyle/>
          <a:p>
            <a:r>
              <a:rPr lang="en-US" sz="1800" dirty="0" smtClean="0"/>
              <a:t>Accordion</a:t>
            </a:r>
          </a:p>
          <a:p>
            <a:r>
              <a:rPr lang="en-US" sz="1800" dirty="0" err="1" smtClean="0"/>
              <a:t>AlwaysVisibleControl</a:t>
            </a:r>
            <a:endParaRPr lang="en-US" sz="1800" dirty="0" smtClean="0"/>
          </a:p>
          <a:p>
            <a:r>
              <a:rPr lang="en-US" sz="1800" dirty="0" smtClean="0"/>
              <a:t>Animation</a:t>
            </a:r>
          </a:p>
          <a:p>
            <a:r>
              <a:rPr lang="en-US" sz="1800" dirty="0" smtClean="0"/>
              <a:t>AutoComplete</a:t>
            </a:r>
          </a:p>
          <a:p>
            <a:r>
              <a:rPr lang="en-US" sz="1800" dirty="0" smtClean="0"/>
              <a:t>Calendar</a:t>
            </a:r>
          </a:p>
          <a:p>
            <a:r>
              <a:rPr lang="en-US" sz="1800" dirty="0" err="1" smtClean="0"/>
              <a:t>CascadingDropDown</a:t>
            </a:r>
            <a:endParaRPr lang="en-US" sz="1800" dirty="0" smtClean="0"/>
          </a:p>
          <a:p>
            <a:r>
              <a:rPr lang="en-US" sz="1800" dirty="0" err="1" smtClean="0"/>
              <a:t>CollapsiblePanel</a:t>
            </a:r>
            <a:endParaRPr lang="en-US" sz="1800" dirty="0" smtClean="0"/>
          </a:p>
          <a:p>
            <a:r>
              <a:rPr lang="en-US" sz="1800" dirty="0" err="1" smtClean="0"/>
              <a:t>ConfirmButton</a:t>
            </a:r>
            <a:endParaRPr lang="en-US" sz="2800" dirty="0"/>
          </a:p>
        </p:txBody>
      </p:sp>
      <p:sp>
        <p:nvSpPr>
          <p:cNvPr id="10" name="Content Placeholder 2"/>
          <p:cNvSpPr txBox="1">
            <a:spLocks/>
          </p:cNvSpPr>
          <p:nvPr/>
        </p:nvSpPr>
        <p:spPr>
          <a:xfrm>
            <a:off x="3276600" y="1295400"/>
            <a:ext cx="2514600" cy="4819781"/>
          </a:xfrm>
          <a:prstGeom prst="rect">
            <a:avLst/>
          </a:prstGeom>
        </p:spPr>
        <p:txBody>
          <a:bodyPr vert="horz" wrap="square" lIns="0" tIns="0" rIns="0" bIns="0" rtlCol="0">
            <a:spAutoFit/>
          </a:bodyPr>
          <a:lstStyle/>
          <a:p>
            <a:pPr marL="460375" lvl="0" indent="-460375">
              <a:lnSpc>
                <a:spcPct val="90000"/>
              </a:lnSpc>
              <a:spcBef>
                <a:spcPct val="20000"/>
              </a:spcBef>
              <a:buBlip>
                <a:blip r:embed="rId3"/>
              </a:buBlip>
            </a:pPr>
            <a:r>
              <a:rPr lang="en-US" dirty="0" err="1" smtClean="0">
                <a:gradFill>
                  <a:gsLst>
                    <a:gs pos="36000">
                      <a:schemeClr val="tx1"/>
                    </a:gs>
                    <a:gs pos="86000">
                      <a:schemeClr val="tx1"/>
                    </a:gs>
                  </a:gsLst>
                  <a:lin ang="5400000" scaled="0"/>
                </a:gradFill>
              </a:rPr>
              <a:t>DragPanel</a:t>
            </a:r>
            <a:endParaRPr lang="en-US" dirty="0" smtClean="0">
              <a:gradFill>
                <a:gsLst>
                  <a:gs pos="36000">
                    <a:schemeClr val="tx1"/>
                  </a:gs>
                  <a:gs pos="86000">
                    <a:schemeClr val="tx1"/>
                  </a:gs>
                </a:gsLst>
                <a:lin ang="5400000" scaled="0"/>
              </a:gradFill>
            </a:endParaRPr>
          </a:p>
          <a:p>
            <a:pPr marL="460375" lvl="0" indent="-460375">
              <a:lnSpc>
                <a:spcPct val="90000"/>
              </a:lnSpc>
              <a:spcBef>
                <a:spcPct val="20000"/>
              </a:spcBef>
              <a:buBlip>
                <a:blip r:embed="rId3"/>
              </a:buBlip>
            </a:pPr>
            <a:r>
              <a:rPr lang="en-US" dirty="0" err="1" smtClean="0">
                <a:gradFill>
                  <a:gsLst>
                    <a:gs pos="36000">
                      <a:schemeClr val="tx1"/>
                    </a:gs>
                    <a:gs pos="86000">
                      <a:schemeClr val="tx1"/>
                    </a:gs>
                  </a:gsLst>
                  <a:lin ang="5400000" scaled="0"/>
                </a:gradFill>
              </a:rPr>
              <a:t>DropDown</a:t>
            </a:r>
            <a:endParaRPr lang="en-US" dirty="0" smtClean="0">
              <a:gradFill>
                <a:gsLst>
                  <a:gs pos="36000">
                    <a:schemeClr val="tx1"/>
                  </a:gs>
                  <a:gs pos="86000">
                    <a:schemeClr val="tx1"/>
                  </a:gs>
                </a:gsLst>
                <a:lin ang="5400000" scaled="0"/>
              </a:gradFill>
            </a:endParaRPr>
          </a:p>
          <a:p>
            <a:pPr marL="460375" lvl="0" indent="-460375">
              <a:lnSpc>
                <a:spcPct val="90000"/>
              </a:lnSpc>
              <a:spcBef>
                <a:spcPct val="20000"/>
              </a:spcBef>
              <a:buBlip>
                <a:blip r:embed="rId3"/>
              </a:buBlip>
            </a:pPr>
            <a:r>
              <a:rPr lang="en-US" dirty="0" err="1" smtClean="0">
                <a:gradFill>
                  <a:gsLst>
                    <a:gs pos="36000">
                      <a:schemeClr val="tx1"/>
                    </a:gs>
                    <a:gs pos="86000">
                      <a:schemeClr val="tx1"/>
                    </a:gs>
                  </a:gsLst>
                  <a:lin ang="5400000" scaled="0"/>
                </a:gradFill>
              </a:rPr>
              <a:t>DropShadow</a:t>
            </a:r>
            <a:endParaRPr lang="en-US" dirty="0" smtClean="0">
              <a:gradFill>
                <a:gsLst>
                  <a:gs pos="36000">
                    <a:schemeClr val="tx1"/>
                  </a:gs>
                  <a:gs pos="86000">
                    <a:schemeClr val="tx1"/>
                  </a:gs>
                </a:gsLst>
                <a:lin ang="5400000" scaled="0"/>
              </a:gradFill>
            </a:endParaRPr>
          </a:p>
          <a:p>
            <a:pPr marL="460375" lvl="0" indent="-460375">
              <a:lnSpc>
                <a:spcPct val="90000"/>
              </a:lnSpc>
              <a:spcBef>
                <a:spcPct val="20000"/>
              </a:spcBef>
              <a:buBlip>
                <a:blip r:embed="rId3"/>
              </a:buBlip>
            </a:pPr>
            <a:r>
              <a:rPr lang="en-US" dirty="0" err="1" smtClean="0">
                <a:gradFill>
                  <a:gsLst>
                    <a:gs pos="36000">
                      <a:schemeClr val="tx1"/>
                    </a:gs>
                    <a:gs pos="86000">
                      <a:schemeClr val="tx1"/>
                    </a:gs>
                  </a:gsLst>
                  <a:lin ang="5400000" scaled="0"/>
                </a:gradFill>
              </a:rPr>
              <a:t>DynamicPopulate</a:t>
            </a:r>
            <a:endParaRPr lang="en-US" dirty="0" smtClean="0">
              <a:gradFill>
                <a:gsLst>
                  <a:gs pos="36000">
                    <a:schemeClr val="tx1"/>
                  </a:gs>
                  <a:gs pos="86000">
                    <a:schemeClr val="tx1"/>
                  </a:gs>
                </a:gsLst>
                <a:lin ang="5400000" scaled="0"/>
              </a:gradFill>
            </a:endParaRPr>
          </a:p>
          <a:p>
            <a:pPr marL="460375" lvl="0" indent="-460375">
              <a:lnSpc>
                <a:spcPct val="90000"/>
              </a:lnSpc>
              <a:spcBef>
                <a:spcPct val="20000"/>
              </a:spcBef>
              <a:buBlip>
                <a:blip r:embed="rId3"/>
              </a:buBlip>
            </a:pPr>
            <a:r>
              <a:rPr lang="en-US" dirty="0" err="1" smtClean="0">
                <a:gradFill>
                  <a:gsLst>
                    <a:gs pos="36000">
                      <a:schemeClr val="tx1"/>
                    </a:gs>
                    <a:gs pos="86000">
                      <a:schemeClr val="tx1"/>
                    </a:gs>
                  </a:gsLst>
                  <a:lin ang="5400000" scaled="0"/>
                </a:gradFill>
              </a:rPr>
              <a:t>FilteredTextBox</a:t>
            </a:r>
            <a:endParaRPr lang="en-US" dirty="0" smtClean="0">
              <a:gradFill>
                <a:gsLst>
                  <a:gs pos="36000">
                    <a:schemeClr val="tx1"/>
                  </a:gs>
                  <a:gs pos="86000">
                    <a:schemeClr val="tx1"/>
                  </a:gs>
                </a:gsLst>
                <a:lin ang="5400000" scaled="0"/>
              </a:gradFill>
            </a:endParaRPr>
          </a:p>
          <a:p>
            <a:pPr marL="460375" lvl="0" indent="-460375">
              <a:lnSpc>
                <a:spcPct val="90000"/>
              </a:lnSpc>
              <a:spcBef>
                <a:spcPct val="20000"/>
              </a:spcBef>
              <a:buBlip>
                <a:blip r:embed="rId3"/>
              </a:buBlip>
            </a:pPr>
            <a:r>
              <a:rPr lang="en-US" dirty="0" err="1" smtClean="0">
                <a:gradFill>
                  <a:gsLst>
                    <a:gs pos="36000">
                      <a:schemeClr val="tx1"/>
                    </a:gs>
                    <a:gs pos="86000">
                      <a:schemeClr val="tx1"/>
                    </a:gs>
                  </a:gsLst>
                  <a:lin ang="5400000" scaled="0"/>
                </a:gradFill>
              </a:rPr>
              <a:t>HoverMenu</a:t>
            </a:r>
            <a:endParaRPr lang="en-US" dirty="0" smtClean="0">
              <a:gradFill>
                <a:gsLst>
                  <a:gs pos="36000">
                    <a:schemeClr val="tx1"/>
                  </a:gs>
                  <a:gs pos="86000">
                    <a:schemeClr val="tx1"/>
                  </a:gs>
                </a:gsLst>
                <a:lin ang="5400000" scaled="0"/>
              </a:gradFill>
            </a:endParaRPr>
          </a:p>
          <a:p>
            <a:pPr marL="460375" lvl="0" indent="-460375">
              <a:lnSpc>
                <a:spcPct val="90000"/>
              </a:lnSpc>
              <a:spcBef>
                <a:spcPct val="20000"/>
              </a:spcBef>
              <a:buBlip>
                <a:blip r:embed="rId3"/>
              </a:buBlip>
            </a:pPr>
            <a:r>
              <a:rPr lang="en-US" dirty="0" err="1" smtClean="0">
                <a:gradFill>
                  <a:gsLst>
                    <a:gs pos="36000">
                      <a:schemeClr val="tx1"/>
                    </a:gs>
                    <a:gs pos="86000">
                      <a:schemeClr val="tx1"/>
                    </a:gs>
                  </a:gsLst>
                  <a:lin ang="5400000" scaled="0"/>
                </a:gradFill>
              </a:rPr>
              <a:t>ListSearch</a:t>
            </a:r>
            <a:endParaRPr lang="en-US" dirty="0" smtClean="0">
              <a:gradFill>
                <a:gsLst>
                  <a:gs pos="36000">
                    <a:schemeClr val="tx1"/>
                  </a:gs>
                  <a:gs pos="86000">
                    <a:schemeClr val="tx1"/>
                  </a:gs>
                </a:gsLst>
                <a:lin ang="5400000" scaled="0"/>
              </a:gradFill>
            </a:endParaRPr>
          </a:p>
          <a:p>
            <a:pPr marL="460375" lvl="0" indent="-460375">
              <a:lnSpc>
                <a:spcPct val="90000"/>
              </a:lnSpc>
              <a:spcBef>
                <a:spcPct val="20000"/>
              </a:spcBef>
              <a:buBlip>
                <a:blip r:embed="rId3"/>
              </a:buBlip>
            </a:pPr>
            <a:r>
              <a:rPr lang="en-US" dirty="0" err="1" smtClean="0">
                <a:gradFill>
                  <a:gsLst>
                    <a:gs pos="36000">
                      <a:schemeClr val="tx1"/>
                    </a:gs>
                    <a:gs pos="86000">
                      <a:schemeClr val="tx1"/>
                    </a:gs>
                  </a:gsLst>
                  <a:lin ang="5400000" scaled="0"/>
                </a:gradFill>
              </a:rPr>
              <a:t>MaskedEdit</a:t>
            </a:r>
            <a:endParaRPr lang="en-US" dirty="0" smtClean="0">
              <a:gradFill>
                <a:gsLst>
                  <a:gs pos="36000">
                    <a:schemeClr val="tx1"/>
                  </a:gs>
                  <a:gs pos="86000">
                    <a:schemeClr val="tx1"/>
                  </a:gs>
                </a:gsLst>
                <a:lin ang="5400000" scaled="0"/>
              </a:gradFill>
            </a:endParaRPr>
          </a:p>
          <a:p>
            <a:pPr marL="460375" lvl="0" indent="-460375">
              <a:lnSpc>
                <a:spcPct val="90000"/>
              </a:lnSpc>
              <a:spcBef>
                <a:spcPct val="20000"/>
              </a:spcBef>
              <a:buBlip>
                <a:blip r:embed="rId3"/>
              </a:buBlip>
            </a:pPr>
            <a:r>
              <a:rPr lang="en-US" dirty="0" err="1" smtClean="0">
                <a:gradFill>
                  <a:gsLst>
                    <a:gs pos="36000">
                      <a:schemeClr val="tx1"/>
                    </a:gs>
                    <a:gs pos="86000">
                      <a:schemeClr val="tx1"/>
                    </a:gs>
                  </a:gsLst>
                  <a:lin ang="5400000" scaled="0"/>
                </a:gradFill>
              </a:rPr>
              <a:t>ModalPopup</a:t>
            </a:r>
            <a:endParaRPr lang="en-US" dirty="0" smtClean="0">
              <a:gradFill>
                <a:gsLst>
                  <a:gs pos="36000">
                    <a:schemeClr val="tx1"/>
                  </a:gs>
                  <a:gs pos="86000">
                    <a:schemeClr val="tx1"/>
                  </a:gs>
                </a:gsLst>
                <a:lin ang="5400000" scaled="0"/>
              </a:gradFill>
            </a:endParaRPr>
          </a:p>
          <a:p>
            <a:pPr marL="460375" lvl="0" indent="-460375">
              <a:lnSpc>
                <a:spcPct val="90000"/>
              </a:lnSpc>
              <a:spcBef>
                <a:spcPct val="20000"/>
              </a:spcBef>
              <a:buBlip>
                <a:blip r:embed="rId3"/>
              </a:buBlip>
            </a:pPr>
            <a:r>
              <a:rPr lang="en-US" dirty="0" err="1" smtClean="0">
                <a:gradFill>
                  <a:gsLst>
                    <a:gs pos="36000">
                      <a:schemeClr val="tx1"/>
                    </a:gs>
                    <a:gs pos="86000">
                      <a:schemeClr val="tx1"/>
                    </a:gs>
                  </a:gsLst>
                  <a:lin ang="5400000" scaled="0"/>
                </a:gradFill>
              </a:rPr>
              <a:t>MultiHandleSlider</a:t>
            </a:r>
            <a:endParaRPr lang="en-US" dirty="0" smtClean="0">
              <a:gradFill>
                <a:gsLst>
                  <a:gs pos="36000">
                    <a:schemeClr val="tx1"/>
                  </a:gs>
                  <a:gs pos="86000">
                    <a:schemeClr val="tx1"/>
                  </a:gs>
                </a:gsLst>
                <a:lin ang="5400000" scaled="0"/>
              </a:gradFill>
            </a:endParaRPr>
          </a:p>
          <a:p>
            <a:pPr marL="460375" lvl="0" indent="-460375">
              <a:lnSpc>
                <a:spcPct val="90000"/>
              </a:lnSpc>
              <a:spcBef>
                <a:spcPct val="20000"/>
              </a:spcBef>
              <a:buBlip>
                <a:blip r:embed="rId3"/>
              </a:buBlip>
            </a:pPr>
            <a:r>
              <a:rPr lang="en-US" dirty="0" err="1" smtClean="0">
                <a:gradFill>
                  <a:gsLst>
                    <a:gs pos="36000">
                      <a:schemeClr val="tx1"/>
                    </a:gs>
                    <a:gs pos="86000">
                      <a:schemeClr val="tx1"/>
                    </a:gs>
                  </a:gsLst>
                  <a:lin ang="5400000" scaled="0"/>
                </a:gradFill>
              </a:rPr>
              <a:t>MCheckBox</a:t>
            </a:r>
            <a:endParaRPr lang="en-US" dirty="0" smtClean="0">
              <a:gradFill>
                <a:gsLst>
                  <a:gs pos="36000">
                    <a:schemeClr val="tx1"/>
                  </a:gs>
                  <a:gs pos="86000">
                    <a:schemeClr val="tx1"/>
                  </a:gs>
                </a:gsLst>
                <a:lin ang="5400000" scaled="0"/>
              </a:gradFill>
            </a:endParaRPr>
          </a:p>
          <a:p>
            <a:pPr marL="460375" lvl="0" indent="-460375">
              <a:lnSpc>
                <a:spcPct val="90000"/>
              </a:lnSpc>
              <a:spcBef>
                <a:spcPct val="20000"/>
              </a:spcBef>
              <a:buBlip>
                <a:blip r:embed="rId3"/>
              </a:buBlip>
            </a:pPr>
            <a:r>
              <a:rPr lang="en-US" dirty="0" err="1" smtClean="0">
                <a:gradFill>
                  <a:gsLst>
                    <a:gs pos="36000">
                      <a:schemeClr val="tx1"/>
                    </a:gs>
                    <a:gs pos="86000">
                      <a:schemeClr val="tx1"/>
                    </a:gs>
                  </a:gsLst>
                  <a:lin ang="5400000" scaled="0"/>
                </a:gradFill>
              </a:rPr>
              <a:t>NoBot</a:t>
            </a:r>
            <a:endParaRPr lang="en-US" dirty="0" smtClean="0">
              <a:gradFill>
                <a:gsLst>
                  <a:gs pos="36000">
                    <a:schemeClr val="tx1"/>
                  </a:gs>
                  <a:gs pos="86000">
                    <a:schemeClr val="tx1"/>
                  </a:gs>
                </a:gsLst>
                <a:lin ang="5400000" scaled="0"/>
              </a:gradFill>
            </a:endParaRPr>
          </a:p>
          <a:p>
            <a:pPr marL="460375" lvl="0" indent="-460375">
              <a:lnSpc>
                <a:spcPct val="90000"/>
              </a:lnSpc>
              <a:spcBef>
                <a:spcPct val="20000"/>
              </a:spcBef>
              <a:buBlip>
                <a:blip r:embed="rId3"/>
              </a:buBlip>
            </a:pPr>
            <a:r>
              <a:rPr lang="en-US" dirty="0" err="1" smtClean="0">
                <a:gradFill>
                  <a:gsLst>
                    <a:gs pos="36000">
                      <a:schemeClr val="tx1"/>
                    </a:gs>
                    <a:gs pos="86000">
                      <a:schemeClr val="tx1"/>
                    </a:gs>
                  </a:gsLst>
                  <a:lin ang="5400000" scaled="0"/>
                </a:gradFill>
              </a:rPr>
              <a:t>NumericUpDown</a:t>
            </a:r>
            <a:endParaRPr lang="en-US" dirty="0" smtClean="0">
              <a:gradFill>
                <a:gsLst>
                  <a:gs pos="36000">
                    <a:schemeClr val="tx1"/>
                  </a:gs>
                  <a:gs pos="86000">
                    <a:schemeClr val="tx1"/>
                  </a:gs>
                </a:gsLst>
                <a:lin ang="5400000" scaled="0"/>
              </a:gradFill>
            </a:endParaRPr>
          </a:p>
          <a:p>
            <a:pPr marL="460375" lvl="0" indent="-460375">
              <a:lnSpc>
                <a:spcPct val="90000"/>
              </a:lnSpc>
              <a:spcBef>
                <a:spcPct val="20000"/>
              </a:spcBef>
              <a:buBlip>
                <a:blip r:embed="rId3"/>
              </a:buBlip>
            </a:pPr>
            <a:r>
              <a:rPr lang="en-US" dirty="0" err="1" smtClean="0">
                <a:gradFill>
                  <a:gsLst>
                    <a:gs pos="36000">
                      <a:schemeClr val="tx1"/>
                    </a:gs>
                    <a:gs pos="86000">
                      <a:schemeClr val="tx1"/>
                    </a:gs>
                  </a:gsLst>
                  <a:lin ang="5400000" scaled="0"/>
                </a:gradFill>
              </a:rPr>
              <a:t>PagingBulletedList</a:t>
            </a:r>
            <a:endParaRPr lang="en-US" dirty="0" smtClean="0">
              <a:gradFill>
                <a:gsLst>
                  <a:gs pos="36000">
                    <a:schemeClr val="tx1"/>
                  </a:gs>
                  <a:gs pos="86000">
                    <a:schemeClr val="tx1"/>
                  </a:gs>
                </a:gsLst>
                <a:lin ang="5400000" scaled="0"/>
              </a:gradFill>
            </a:endParaRPr>
          </a:p>
          <a:p>
            <a:pPr marL="460375" lvl="0" indent="-460375">
              <a:lnSpc>
                <a:spcPct val="90000"/>
              </a:lnSpc>
              <a:spcBef>
                <a:spcPct val="20000"/>
              </a:spcBef>
              <a:buBlip>
                <a:blip r:embed="rId3"/>
              </a:buBlip>
            </a:pPr>
            <a:r>
              <a:rPr lang="en-US" dirty="0" err="1" smtClean="0">
                <a:gradFill>
                  <a:gsLst>
                    <a:gs pos="36000">
                      <a:schemeClr val="tx1"/>
                    </a:gs>
                    <a:gs pos="86000">
                      <a:schemeClr val="tx1"/>
                    </a:gs>
                  </a:gsLst>
                  <a:lin ang="5400000" scaled="0"/>
                </a:gradFill>
              </a:rPr>
              <a:t>PasswordStrength</a:t>
            </a:r>
            <a:endParaRPr lang="en-US" dirty="0" smtClean="0">
              <a:gradFill>
                <a:gsLst>
                  <a:gs pos="36000">
                    <a:schemeClr val="tx1"/>
                  </a:gs>
                  <a:gs pos="86000">
                    <a:schemeClr val="tx1"/>
                  </a:gs>
                </a:gsLst>
                <a:lin ang="5400000" scaled="0"/>
              </a:gradFill>
            </a:endParaRPr>
          </a:p>
          <a:p>
            <a:pPr marL="460375" lvl="0" indent="-460375">
              <a:lnSpc>
                <a:spcPct val="90000"/>
              </a:lnSpc>
              <a:spcBef>
                <a:spcPct val="20000"/>
              </a:spcBef>
              <a:buBlip>
                <a:blip r:embed="rId3"/>
              </a:buBlip>
            </a:pPr>
            <a:r>
              <a:rPr lang="en-US" dirty="0" err="1" smtClean="0">
                <a:gradFill>
                  <a:gsLst>
                    <a:gs pos="36000">
                      <a:schemeClr val="tx1"/>
                    </a:gs>
                    <a:gs pos="86000">
                      <a:schemeClr val="tx1"/>
                    </a:gs>
                  </a:gsLst>
                  <a:lin ang="5400000" scaled="0"/>
                </a:gradFill>
              </a:rPr>
              <a:t>PopupControl</a:t>
            </a:r>
            <a:endParaRPr kumimoji="0" lang="en-US" b="0" i="0" u="none" strike="noStrike" kern="1200" cap="none" spc="0" normalizeH="0" baseline="0" noProof="0" dirty="0" smtClean="0">
              <a:ln>
                <a:noFill/>
              </a:ln>
              <a:gradFill>
                <a:gsLst>
                  <a:gs pos="36000">
                    <a:schemeClr val="tx1"/>
                  </a:gs>
                  <a:gs pos="86000">
                    <a:schemeClr val="tx1"/>
                  </a:gs>
                </a:gsLst>
                <a:lin ang="5400000" scaled="0"/>
              </a:gradFill>
              <a:effectLst/>
              <a:uLnTx/>
              <a:uFillTx/>
              <a:latin typeface="+mn-lt"/>
              <a:ea typeface="+mn-ea"/>
              <a:cs typeface="+mn-cs"/>
            </a:endParaRPr>
          </a:p>
        </p:txBody>
      </p:sp>
      <p:sp>
        <p:nvSpPr>
          <p:cNvPr id="13" name="Content Placeholder 2"/>
          <p:cNvSpPr txBox="1">
            <a:spLocks/>
          </p:cNvSpPr>
          <p:nvPr/>
        </p:nvSpPr>
        <p:spPr>
          <a:xfrm>
            <a:off x="6019800" y="1295400"/>
            <a:ext cx="3124200" cy="3296287"/>
          </a:xfrm>
          <a:prstGeom prst="rect">
            <a:avLst/>
          </a:prstGeom>
        </p:spPr>
        <p:txBody>
          <a:bodyPr vert="horz" wrap="square" lIns="0" tIns="0" rIns="0" bIns="0" rtlCol="0">
            <a:spAutoFit/>
          </a:bodyPr>
          <a:lstStyle/>
          <a:p>
            <a:pPr marL="460375" lvl="0" indent="-460375">
              <a:lnSpc>
                <a:spcPct val="90000"/>
              </a:lnSpc>
              <a:spcBef>
                <a:spcPct val="20000"/>
              </a:spcBef>
              <a:buBlip>
                <a:blip r:embed="rId3"/>
              </a:buBlip>
            </a:pPr>
            <a:r>
              <a:rPr lang="en-US" dirty="0" smtClean="0">
                <a:gradFill>
                  <a:gsLst>
                    <a:gs pos="36000">
                      <a:schemeClr val="tx1"/>
                    </a:gs>
                    <a:gs pos="86000">
                      <a:schemeClr val="tx1"/>
                    </a:gs>
                  </a:gsLst>
                  <a:lin ang="5400000" scaled="0"/>
                </a:gradFill>
              </a:rPr>
              <a:t>Rating</a:t>
            </a:r>
          </a:p>
          <a:p>
            <a:pPr marL="460375" lvl="0" indent="-460375">
              <a:lnSpc>
                <a:spcPct val="90000"/>
              </a:lnSpc>
              <a:spcBef>
                <a:spcPct val="20000"/>
              </a:spcBef>
              <a:buBlip>
                <a:blip r:embed="rId3"/>
              </a:buBlip>
            </a:pPr>
            <a:r>
              <a:rPr lang="en-US" dirty="0" err="1" smtClean="0">
                <a:gradFill>
                  <a:gsLst>
                    <a:gs pos="36000">
                      <a:schemeClr val="tx1"/>
                    </a:gs>
                    <a:gs pos="86000">
                      <a:schemeClr val="tx1"/>
                    </a:gs>
                  </a:gsLst>
                  <a:lin ang="5400000" scaled="0"/>
                </a:gradFill>
              </a:rPr>
              <a:t>ReorderList</a:t>
            </a:r>
            <a:endParaRPr lang="en-US" dirty="0" smtClean="0">
              <a:gradFill>
                <a:gsLst>
                  <a:gs pos="36000">
                    <a:schemeClr val="tx1"/>
                  </a:gs>
                  <a:gs pos="86000">
                    <a:schemeClr val="tx1"/>
                  </a:gs>
                </a:gsLst>
                <a:lin ang="5400000" scaled="0"/>
              </a:gradFill>
            </a:endParaRPr>
          </a:p>
          <a:p>
            <a:pPr marL="460375" lvl="0" indent="-460375">
              <a:lnSpc>
                <a:spcPct val="90000"/>
              </a:lnSpc>
              <a:spcBef>
                <a:spcPct val="20000"/>
              </a:spcBef>
              <a:buBlip>
                <a:blip r:embed="rId3"/>
              </a:buBlip>
            </a:pPr>
            <a:r>
              <a:rPr lang="en-US" dirty="0" err="1" smtClean="0">
                <a:gradFill>
                  <a:gsLst>
                    <a:gs pos="36000">
                      <a:schemeClr val="tx1"/>
                    </a:gs>
                    <a:gs pos="86000">
                      <a:schemeClr val="tx1"/>
                    </a:gs>
                  </a:gsLst>
                  <a:lin ang="5400000" scaled="0"/>
                </a:gradFill>
              </a:rPr>
              <a:t>ResizableControl</a:t>
            </a:r>
            <a:endParaRPr lang="en-US" dirty="0" smtClean="0">
              <a:gradFill>
                <a:gsLst>
                  <a:gs pos="36000">
                    <a:schemeClr val="tx1"/>
                  </a:gs>
                  <a:gs pos="86000">
                    <a:schemeClr val="tx1"/>
                  </a:gs>
                </a:gsLst>
                <a:lin ang="5400000" scaled="0"/>
              </a:gradFill>
            </a:endParaRPr>
          </a:p>
          <a:p>
            <a:pPr marL="460375" lvl="0" indent="-460375">
              <a:lnSpc>
                <a:spcPct val="90000"/>
              </a:lnSpc>
              <a:spcBef>
                <a:spcPct val="20000"/>
              </a:spcBef>
              <a:buBlip>
                <a:blip r:embed="rId3"/>
              </a:buBlip>
            </a:pPr>
            <a:r>
              <a:rPr lang="en-US" dirty="0" err="1" smtClean="0">
                <a:gradFill>
                  <a:gsLst>
                    <a:gs pos="36000">
                      <a:schemeClr val="tx1"/>
                    </a:gs>
                    <a:gs pos="86000">
                      <a:schemeClr val="tx1"/>
                    </a:gs>
                  </a:gsLst>
                  <a:lin ang="5400000" scaled="0"/>
                </a:gradFill>
              </a:rPr>
              <a:t>RoundedCorners</a:t>
            </a:r>
            <a:endParaRPr lang="en-US" dirty="0" smtClean="0">
              <a:gradFill>
                <a:gsLst>
                  <a:gs pos="36000">
                    <a:schemeClr val="tx1"/>
                  </a:gs>
                  <a:gs pos="86000">
                    <a:schemeClr val="tx1"/>
                  </a:gs>
                </a:gsLst>
                <a:lin ang="5400000" scaled="0"/>
              </a:gradFill>
            </a:endParaRPr>
          </a:p>
          <a:p>
            <a:pPr marL="460375" lvl="0" indent="-460375">
              <a:lnSpc>
                <a:spcPct val="90000"/>
              </a:lnSpc>
              <a:spcBef>
                <a:spcPct val="20000"/>
              </a:spcBef>
              <a:buBlip>
                <a:blip r:embed="rId3"/>
              </a:buBlip>
            </a:pPr>
            <a:r>
              <a:rPr lang="en-US" dirty="0" smtClean="0">
                <a:gradFill>
                  <a:gsLst>
                    <a:gs pos="36000">
                      <a:schemeClr val="tx1"/>
                    </a:gs>
                    <a:gs pos="86000">
                      <a:schemeClr val="tx1"/>
                    </a:gs>
                  </a:gsLst>
                  <a:lin ang="5400000" scaled="0"/>
                </a:gradFill>
              </a:rPr>
              <a:t>Slider</a:t>
            </a:r>
          </a:p>
          <a:p>
            <a:pPr marL="460375" lvl="0" indent="-460375">
              <a:lnSpc>
                <a:spcPct val="90000"/>
              </a:lnSpc>
              <a:spcBef>
                <a:spcPct val="20000"/>
              </a:spcBef>
              <a:buBlip>
                <a:blip r:embed="rId3"/>
              </a:buBlip>
            </a:pPr>
            <a:r>
              <a:rPr lang="en-US" dirty="0" err="1" smtClean="0">
                <a:gradFill>
                  <a:gsLst>
                    <a:gs pos="36000">
                      <a:schemeClr val="tx1"/>
                    </a:gs>
                    <a:gs pos="86000">
                      <a:schemeClr val="tx1"/>
                    </a:gs>
                  </a:gsLst>
                  <a:lin ang="5400000" scaled="0"/>
                </a:gradFill>
              </a:rPr>
              <a:t>SlideShow</a:t>
            </a:r>
            <a:endParaRPr lang="en-US" dirty="0" smtClean="0">
              <a:gradFill>
                <a:gsLst>
                  <a:gs pos="36000">
                    <a:schemeClr val="tx1"/>
                  </a:gs>
                  <a:gs pos="86000">
                    <a:schemeClr val="tx1"/>
                  </a:gs>
                </a:gsLst>
                <a:lin ang="5400000" scaled="0"/>
              </a:gradFill>
            </a:endParaRPr>
          </a:p>
          <a:p>
            <a:pPr marL="460375" lvl="0" indent="-460375">
              <a:lnSpc>
                <a:spcPct val="90000"/>
              </a:lnSpc>
              <a:spcBef>
                <a:spcPct val="20000"/>
              </a:spcBef>
              <a:buBlip>
                <a:blip r:embed="rId3"/>
              </a:buBlip>
            </a:pPr>
            <a:r>
              <a:rPr lang="en-US" dirty="0" smtClean="0">
                <a:gradFill>
                  <a:gsLst>
                    <a:gs pos="36000">
                      <a:schemeClr val="tx1"/>
                    </a:gs>
                    <a:gs pos="86000">
                      <a:schemeClr val="tx1"/>
                    </a:gs>
                  </a:gsLst>
                  <a:lin ang="5400000" scaled="0"/>
                </a:gradFill>
              </a:rPr>
              <a:t>Tabs</a:t>
            </a:r>
          </a:p>
          <a:p>
            <a:pPr marL="460375" lvl="0" indent="-460375">
              <a:lnSpc>
                <a:spcPct val="90000"/>
              </a:lnSpc>
              <a:spcBef>
                <a:spcPct val="20000"/>
              </a:spcBef>
              <a:buBlip>
                <a:blip r:embed="rId3"/>
              </a:buBlip>
            </a:pPr>
            <a:r>
              <a:rPr lang="en-US" dirty="0" err="1" smtClean="0">
                <a:gradFill>
                  <a:gsLst>
                    <a:gs pos="36000">
                      <a:schemeClr val="tx1"/>
                    </a:gs>
                    <a:gs pos="86000">
                      <a:schemeClr val="tx1"/>
                    </a:gs>
                  </a:gsLst>
                  <a:lin ang="5400000" scaled="0"/>
                </a:gradFill>
              </a:rPr>
              <a:t>TextBoxWatermark</a:t>
            </a:r>
            <a:endParaRPr lang="en-US" dirty="0" smtClean="0">
              <a:gradFill>
                <a:gsLst>
                  <a:gs pos="36000">
                    <a:schemeClr val="tx1"/>
                  </a:gs>
                  <a:gs pos="86000">
                    <a:schemeClr val="tx1"/>
                  </a:gs>
                </a:gsLst>
                <a:lin ang="5400000" scaled="0"/>
              </a:gradFill>
            </a:endParaRPr>
          </a:p>
          <a:p>
            <a:pPr marL="460375" lvl="0" indent="-460375">
              <a:lnSpc>
                <a:spcPct val="90000"/>
              </a:lnSpc>
              <a:spcBef>
                <a:spcPct val="20000"/>
              </a:spcBef>
              <a:buBlip>
                <a:blip r:embed="rId3"/>
              </a:buBlip>
            </a:pPr>
            <a:r>
              <a:rPr lang="en-US" dirty="0" err="1" smtClean="0">
                <a:gradFill>
                  <a:gsLst>
                    <a:gs pos="36000">
                      <a:schemeClr val="tx1"/>
                    </a:gs>
                    <a:gs pos="86000">
                      <a:schemeClr val="tx1"/>
                    </a:gs>
                  </a:gsLst>
                  <a:lin ang="5400000" scaled="0"/>
                </a:gradFill>
              </a:rPr>
              <a:t>ToggleButton</a:t>
            </a:r>
            <a:endParaRPr lang="en-US" dirty="0" smtClean="0">
              <a:gradFill>
                <a:gsLst>
                  <a:gs pos="36000">
                    <a:schemeClr val="tx1"/>
                  </a:gs>
                  <a:gs pos="86000">
                    <a:schemeClr val="tx1"/>
                  </a:gs>
                </a:gsLst>
                <a:lin ang="5400000" scaled="0"/>
              </a:gradFill>
            </a:endParaRPr>
          </a:p>
          <a:p>
            <a:pPr marL="460375" lvl="0" indent="-460375">
              <a:lnSpc>
                <a:spcPct val="90000"/>
              </a:lnSpc>
              <a:spcBef>
                <a:spcPct val="20000"/>
              </a:spcBef>
              <a:buBlip>
                <a:blip r:embed="rId3"/>
              </a:buBlip>
            </a:pPr>
            <a:r>
              <a:rPr lang="en-US" dirty="0" err="1" smtClean="0">
                <a:gradFill>
                  <a:gsLst>
                    <a:gs pos="36000">
                      <a:schemeClr val="tx1"/>
                    </a:gs>
                    <a:gs pos="86000">
                      <a:schemeClr val="tx1"/>
                    </a:gs>
                  </a:gsLst>
                  <a:lin ang="5400000" scaled="0"/>
                </a:gradFill>
              </a:rPr>
              <a:t>UpdatePanelAnimation</a:t>
            </a:r>
            <a:endParaRPr lang="en-US" dirty="0" smtClean="0">
              <a:gradFill>
                <a:gsLst>
                  <a:gs pos="36000">
                    <a:schemeClr val="tx1"/>
                  </a:gs>
                  <a:gs pos="86000">
                    <a:schemeClr val="tx1"/>
                  </a:gs>
                </a:gsLst>
                <a:lin ang="5400000" scaled="0"/>
              </a:gradFill>
            </a:endParaRPr>
          </a:p>
          <a:p>
            <a:pPr marL="460375" lvl="0" indent="-460375">
              <a:lnSpc>
                <a:spcPct val="90000"/>
              </a:lnSpc>
              <a:spcBef>
                <a:spcPct val="20000"/>
              </a:spcBef>
              <a:buBlip>
                <a:blip r:embed="rId3"/>
              </a:buBlip>
            </a:pPr>
            <a:r>
              <a:rPr lang="en-US" dirty="0" err="1" smtClean="0">
                <a:gradFill>
                  <a:gsLst>
                    <a:gs pos="36000">
                      <a:schemeClr val="tx1"/>
                    </a:gs>
                    <a:gs pos="86000">
                      <a:schemeClr val="tx1"/>
                    </a:gs>
                  </a:gsLst>
                  <a:lin ang="5400000" scaled="0"/>
                </a:gradFill>
              </a:rPr>
              <a:t>ValidatorCallout</a:t>
            </a:r>
            <a:endParaRPr lang="en-US" dirty="0" smtClean="0">
              <a:gradFill>
                <a:gsLst>
                  <a:gs pos="36000">
                    <a:schemeClr val="tx1"/>
                  </a:gs>
                  <a:gs pos="86000">
                    <a:schemeClr val="tx1"/>
                  </a:gs>
                </a:gsLst>
                <a:lin ang="5400000" scaled="0"/>
              </a:gradFill>
            </a:endParaRPr>
          </a:p>
        </p:txBody>
      </p:sp>
    </p:spTree>
    <p:extLst>
      <p:ext uri="{BB962C8B-B14F-4D97-AF65-F5344CB8AC3E}">
        <p14:creationId xmlns:p14="http://schemas.microsoft.com/office/powerpoint/2010/main" xmlns="" val="412171192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ASP.NET  MVC</a:t>
            </a:r>
            <a:endParaRPr lang="en-US" dirty="0"/>
          </a:p>
        </p:txBody>
      </p:sp>
      <p:sp>
        <p:nvSpPr>
          <p:cNvPr id="4" name="Rectangle 3"/>
          <p:cNvSpPr/>
          <p:nvPr/>
        </p:nvSpPr>
        <p:spPr bwMode="auto">
          <a:xfrm>
            <a:off x="533400" y="4343400"/>
            <a:ext cx="7772400" cy="914400"/>
          </a:xfrm>
          <a:prstGeom prst="rect">
            <a:avLst/>
          </a:prstGeom>
          <a:solidFill>
            <a:schemeClr val="bg2"/>
          </a:soli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5" name="TextBox 4"/>
          <p:cNvSpPr txBox="1"/>
          <p:nvPr/>
        </p:nvSpPr>
        <p:spPr>
          <a:xfrm>
            <a:off x="3200400" y="4572000"/>
            <a:ext cx="2895600" cy="457200"/>
          </a:xfrm>
          <a:prstGeom prst="rect">
            <a:avLst/>
          </a:prstGeom>
          <a:noFill/>
        </p:spPr>
        <p:txBody>
          <a:bodyPr wrap="square" rtlCol="0">
            <a:spAutoFit/>
          </a:bodyPr>
          <a:lstStyle/>
          <a:p>
            <a:r>
              <a:rPr lang="en-US" sz="2400" b="1" dirty="0" smtClean="0">
                <a:gradFill>
                  <a:gsLst>
                    <a:gs pos="70000">
                      <a:schemeClr val="tx1"/>
                    </a:gs>
                    <a:gs pos="100000">
                      <a:schemeClr val="tx1"/>
                    </a:gs>
                  </a:gsLst>
                  <a:lin ang="16200000" scaled="0"/>
                </a:gradFill>
              </a:rPr>
              <a:t>.NET Framework</a:t>
            </a:r>
          </a:p>
        </p:txBody>
      </p:sp>
      <p:sp>
        <p:nvSpPr>
          <p:cNvPr id="6" name="Rectangle 5"/>
          <p:cNvSpPr/>
          <p:nvPr/>
        </p:nvSpPr>
        <p:spPr bwMode="auto">
          <a:xfrm>
            <a:off x="533400" y="3200400"/>
            <a:ext cx="7772400" cy="914400"/>
          </a:xfrm>
          <a:prstGeom prst="rect">
            <a:avLst/>
          </a:prstGeom>
          <a:solidFill>
            <a:schemeClr val="bg2"/>
          </a:soli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7" name="TextBox 6"/>
          <p:cNvSpPr txBox="1"/>
          <p:nvPr/>
        </p:nvSpPr>
        <p:spPr>
          <a:xfrm>
            <a:off x="2895600" y="3429000"/>
            <a:ext cx="3352800" cy="461665"/>
          </a:xfrm>
          <a:prstGeom prst="rect">
            <a:avLst/>
          </a:prstGeom>
          <a:noFill/>
        </p:spPr>
        <p:txBody>
          <a:bodyPr wrap="square" rtlCol="0">
            <a:spAutoFit/>
          </a:bodyPr>
          <a:lstStyle/>
          <a:p>
            <a:r>
              <a:rPr lang="en-US" sz="2400" b="1" dirty="0" smtClean="0">
                <a:gradFill>
                  <a:gsLst>
                    <a:gs pos="70000">
                      <a:schemeClr val="tx1"/>
                    </a:gs>
                    <a:gs pos="100000">
                      <a:schemeClr val="tx1"/>
                    </a:gs>
                  </a:gsLst>
                  <a:lin ang="16200000" scaled="0"/>
                </a:gradFill>
              </a:rPr>
              <a:t>ASP.NET Framework</a:t>
            </a:r>
          </a:p>
        </p:txBody>
      </p:sp>
      <p:sp>
        <p:nvSpPr>
          <p:cNvPr id="8" name="Rectangle 7"/>
          <p:cNvSpPr/>
          <p:nvPr/>
        </p:nvSpPr>
        <p:spPr bwMode="auto">
          <a:xfrm>
            <a:off x="533400" y="1828800"/>
            <a:ext cx="1981200" cy="1143000"/>
          </a:xfrm>
          <a:prstGeom prst="rect">
            <a:avLst/>
          </a:prstGeom>
          <a:solidFill>
            <a:schemeClr val="bg2"/>
          </a:soli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9" name="TextBox 8"/>
          <p:cNvSpPr txBox="1"/>
          <p:nvPr/>
        </p:nvSpPr>
        <p:spPr>
          <a:xfrm>
            <a:off x="609600" y="1981200"/>
            <a:ext cx="1905000" cy="830997"/>
          </a:xfrm>
          <a:prstGeom prst="rect">
            <a:avLst/>
          </a:prstGeom>
          <a:noFill/>
        </p:spPr>
        <p:txBody>
          <a:bodyPr wrap="square" rtlCol="0">
            <a:spAutoFit/>
          </a:bodyPr>
          <a:lstStyle/>
          <a:p>
            <a:pPr algn="ctr"/>
            <a:r>
              <a:rPr lang="en-US" sz="2400" b="1" dirty="0" smtClean="0">
                <a:gradFill>
                  <a:gsLst>
                    <a:gs pos="70000">
                      <a:schemeClr val="tx1"/>
                    </a:gs>
                    <a:gs pos="100000">
                      <a:schemeClr val="tx1"/>
                    </a:gs>
                  </a:gsLst>
                  <a:lin ang="16200000" scaled="0"/>
                </a:gradFill>
              </a:rPr>
              <a:t>ASP.NET</a:t>
            </a:r>
          </a:p>
          <a:p>
            <a:pPr algn="ctr"/>
            <a:r>
              <a:rPr lang="en-US" sz="2400" b="1" dirty="0" smtClean="0">
                <a:gradFill>
                  <a:gsLst>
                    <a:gs pos="70000">
                      <a:schemeClr val="tx1"/>
                    </a:gs>
                    <a:gs pos="100000">
                      <a:schemeClr val="tx1"/>
                    </a:gs>
                  </a:gsLst>
                  <a:lin ang="16200000" scaled="0"/>
                </a:gradFill>
              </a:rPr>
              <a:t>Web Forms</a:t>
            </a:r>
          </a:p>
        </p:txBody>
      </p:sp>
      <p:sp>
        <p:nvSpPr>
          <p:cNvPr id="11" name="Rectangle 10"/>
          <p:cNvSpPr/>
          <p:nvPr/>
        </p:nvSpPr>
        <p:spPr bwMode="auto">
          <a:xfrm>
            <a:off x="4343400" y="1828800"/>
            <a:ext cx="1524000" cy="1143000"/>
          </a:xfrm>
          <a:prstGeom prst="rect">
            <a:avLst/>
          </a:prstGeom>
          <a:solidFill>
            <a:schemeClr val="accent2"/>
          </a:soli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2" name="TextBox 11"/>
          <p:cNvSpPr txBox="1"/>
          <p:nvPr/>
        </p:nvSpPr>
        <p:spPr>
          <a:xfrm>
            <a:off x="4343400" y="1981200"/>
            <a:ext cx="1524000" cy="830997"/>
          </a:xfrm>
          <a:prstGeom prst="rect">
            <a:avLst/>
          </a:prstGeom>
          <a:noFill/>
        </p:spPr>
        <p:txBody>
          <a:bodyPr wrap="square" rtlCol="0">
            <a:spAutoFit/>
          </a:bodyPr>
          <a:lstStyle/>
          <a:p>
            <a:pPr algn="ctr"/>
            <a:r>
              <a:rPr lang="en-US" sz="2400" b="1" dirty="0" smtClean="0">
                <a:gradFill>
                  <a:gsLst>
                    <a:gs pos="70000">
                      <a:schemeClr val="tx1"/>
                    </a:gs>
                    <a:gs pos="100000">
                      <a:schemeClr val="tx1"/>
                    </a:gs>
                  </a:gsLst>
                  <a:lin ang="16200000" scaled="0"/>
                </a:gradFill>
              </a:rPr>
              <a:t>ASP.NET MVC</a:t>
            </a:r>
          </a:p>
        </p:txBody>
      </p:sp>
      <p:sp>
        <p:nvSpPr>
          <p:cNvPr id="13" name="Rectangle 12"/>
          <p:cNvSpPr/>
          <p:nvPr/>
        </p:nvSpPr>
        <p:spPr bwMode="auto">
          <a:xfrm>
            <a:off x="2667000" y="1828800"/>
            <a:ext cx="1482969" cy="1143000"/>
          </a:xfrm>
          <a:prstGeom prst="rect">
            <a:avLst/>
          </a:prstGeom>
          <a:solidFill>
            <a:schemeClr val="bg2"/>
          </a:soli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4" name="TextBox 13"/>
          <p:cNvSpPr txBox="1"/>
          <p:nvPr/>
        </p:nvSpPr>
        <p:spPr>
          <a:xfrm>
            <a:off x="2667000" y="1981200"/>
            <a:ext cx="1524000" cy="830997"/>
          </a:xfrm>
          <a:prstGeom prst="rect">
            <a:avLst/>
          </a:prstGeom>
          <a:noFill/>
        </p:spPr>
        <p:txBody>
          <a:bodyPr wrap="square" rtlCol="0">
            <a:spAutoFit/>
          </a:bodyPr>
          <a:lstStyle/>
          <a:p>
            <a:pPr algn="ctr"/>
            <a:r>
              <a:rPr lang="en-US" sz="2400" b="1" dirty="0" smtClean="0">
                <a:gradFill>
                  <a:gsLst>
                    <a:gs pos="70000">
                      <a:schemeClr val="tx1"/>
                    </a:gs>
                    <a:gs pos="100000">
                      <a:schemeClr val="tx1"/>
                    </a:gs>
                  </a:gsLst>
                  <a:lin ang="16200000" scaled="0"/>
                </a:gradFill>
              </a:rPr>
              <a:t>ASP.NET </a:t>
            </a:r>
          </a:p>
          <a:p>
            <a:pPr algn="ctr"/>
            <a:r>
              <a:rPr lang="en-US" sz="2400" b="1" dirty="0" smtClean="0">
                <a:gradFill>
                  <a:gsLst>
                    <a:gs pos="70000">
                      <a:schemeClr val="tx1"/>
                    </a:gs>
                    <a:gs pos="100000">
                      <a:schemeClr val="tx1"/>
                    </a:gs>
                  </a:gsLst>
                  <a:lin ang="16200000" scaled="0"/>
                </a:gradFill>
              </a:rPr>
              <a:t>AJAX</a:t>
            </a:r>
          </a:p>
        </p:txBody>
      </p:sp>
      <p:sp>
        <p:nvSpPr>
          <p:cNvPr id="15" name="Rectangle 14"/>
          <p:cNvSpPr/>
          <p:nvPr/>
        </p:nvSpPr>
        <p:spPr bwMode="auto">
          <a:xfrm>
            <a:off x="6019800" y="1828800"/>
            <a:ext cx="2286000" cy="1143000"/>
          </a:xfrm>
          <a:prstGeom prst="rect">
            <a:avLst/>
          </a:prstGeom>
          <a:solidFill>
            <a:schemeClr val="bg2"/>
          </a:soli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6" name="TextBox 15"/>
          <p:cNvSpPr txBox="1"/>
          <p:nvPr/>
        </p:nvSpPr>
        <p:spPr>
          <a:xfrm>
            <a:off x="5867400" y="1981200"/>
            <a:ext cx="2514600" cy="830997"/>
          </a:xfrm>
          <a:prstGeom prst="rect">
            <a:avLst/>
          </a:prstGeom>
          <a:noFill/>
        </p:spPr>
        <p:txBody>
          <a:bodyPr wrap="square" rtlCol="0">
            <a:spAutoFit/>
          </a:bodyPr>
          <a:lstStyle/>
          <a:p>
            <a:pPr algn="ctr"/>
            <a:r>
              <a:rPr lang="en-US" sz="2400" b="1" dirty="0" smtClean="0">
                <a:gradFill>
                  <a:gsLst>
                    <a:gs pos="70000">
                      <a:schemeClr val="tx1"/>
                    </a:gs>
                    <a:gs pos="100000">
                      <a:schemeClr val="tx1"/>
                    </a:gs>
                  </a:gsLst>
                  <a:lin ang="16200000" scaled="0"/>
                </a:gradFill>
              </a:rPr>
              <a:t>ASP.NET</a:t>
            </a:r>
          </a:p>
          <a:p>
            <a:pPr algn="ctr"/>
            <a:r>
              <a:rPr lang="en-US" sz="2400" b="1" dirty="0" smtClean="0">
                <a:gradFill>
                  <a:gsLst>
                    <a:gs pos="70000">
                      <a:schemeClr val="tx1"/>
                    </a:gs>
                    <a:gs pos="100000">
                      <a:schemeClr val="tx1"/>
                    </a:gs>
                  </a:gsLst>
                  <a:lin ang="16200000" scaled="0"/>
                </a:gradFill>
              </a:rPr>
              <a:t>Dynamic Data</a:t>
            </a:r>
          </a:p>
        </p:txBody>
      </p:sp>
    </p:spTree>
    <p:extLst>
      <p:ext uri="{BB962C8B-B14F-4D97-AF65-F5344CB8AC3E}">
        <p14:creationId xmlns:p14="http://schemas.microsoft.com/office/powerpoint/2010/main" xmlns="" val="3056969204"/>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ASP.NET MVC</a:t>
            </a:r>
            <a:endParaRPr lang="en-US" dirty="0"/>
          </a:p>
        </p:txBody>
      </p:sp>
      <p:sp>
        <p:nvSpPr>
          <p:cNvPr id="3" name="Content Placeholder 2"/>
          <p:cNvSpPr>
            <a:spLocks noGrp="1"/>
          </p:cNvSpPr>
          <p:nvPr>
            <p:ph idx="1"/>
          </p:nvPr>
        </p:nvSpPr>
        <p:spPr>
          <a:xfrm>
            <a:off x="381000" y="1412875"/>
            <a:ext cx="8382000" cy="2412968"/>
          </a:xfrm>
        </p:spPr>
        <p:txBody>
          <a:bodyPr/>
          <a:lstStyle/>
          <a:p>
            <a:r>
              <a:rPr lang="zh-CN" altLang="en-US" dirty="0" smtClean="0"/>
              <a:t>将</a:t>
            </a:r>
            <a:r>
              <a:rPr lang="en-US" altLang="zh-CN" dirty="0" smtClean="0"/>
              <a:t>MVC</a:t>
            </a:r>
            <a:r>
              <a:rPr lang="zh-CN" altLang="en-US" dirty="0" smtClean="0"/>
              <a:t>概念进行严格区分</a:t>
            </a:r>
            <a:endParaRPr lang="en-US" dirty="0" smtClean="0"/>
          </a:p>
          <a:p>
            <a:r>
              <a:rPr lang="zh-CN" altLang="en-US" dirty="0" smtClean="0"/>
              <a:t>通过测试驱动开发</a:t>
            </a:r>
            <a:r>
              <a:rPr lang="en-US" altLang="zh-CN" dirty="0" smtClean="0"/>
              <a:t>(TDD)</a:t>
            </a:r>
            <a:r>
              <a:rPr lang="zh-CN" altLang="en-US" dirty="0" smtClean="0"/>
              <a:t>使</a:t>
            </a:r>
            <a:r>
              <a:rPr lang="en-US" altLang="zh-CN" dirty="0" smtClean="0"/>
              <a:t>Web</a:t>
            </a:r>
            <a:r>
              <a:rPr lang="zh-CN" altLang="en-US" dirty="0" smtClean="0"/>
              <a:t>应用程序的可测试性成为可能</a:t>
            </a:r>
            <a:endParaRPr lang="en-US" dirty="0" smtClean="0"/>
          </a:p>
          <a:p>
            <a:r>
              <a:rPr lang="zh-CN" altLang="en-US" dirty="0" smtClean="0"/>
              <a:t>直接通过</a:t>
            </a:r>
            <a:r>
              <a:rPr lang="en-US" altLang="zh-CN" dirty="0" smtClean="0"/>
              <a:t>HTML</a:t>
            </a:r>
            <a:r>
              <a:rPr lang="zh-CN" altLang="en-US" dirty="0" smtClean="0"/>
              <a:t>以及</a:t>
            </a:r>
            <a:r>
              <a:rPr lang="en-US" altLang="zh-CN" dirty="0" smtClean="0"/>
              <a:t>JavaScript</a:t>
            </a:r>
            <a:r>
              <a:rPr lang="zh-CN" altLang="en-US" dirty="0" smtClean="0"/>
              <a:t>构建细粒度的控件</a:t>
            </a:r>
            <a:endParaRPr lang="en-US" dirty="0"/>
          </a:p>
        </p:txBody>
      </p:sp>
    </p:spTree>
    <p:extLst>
      <p:ext uri="{BB962C8B-B14F-4D97-AF65-F5344CB8AC3E}">
        <p14:creationId xmlns:p14="http://schemas.microsoft.com/office/powerpoint/2010/main" xmlns="" val="319628165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ASP.NET  Dynamic Data</a:t>
            </a:r>
            <a:endParaRPr lang="en-US" dirty="0"/>
          </a:p>
        </p:txBody>
      </p:sp>
      <p:sp>
        <p:nvSpPr>
          <p:cNvPr id="4" name="Rectangle 3"/>
          <p:cNvSpPr/>
          <p:nvPr/>
        </p:nvSpPr>
        <p:spPr bwMode="auto">
          <a:xfrm>
            <a:off x="533400" y="4343400"/>
            <a:ext cx="7772400" cy="914400"/>
          </a:xfrm>
          <a:prstGeom prst="rect">
            <a:avLst/>
          </a:prstGeom>
          <a:solidFill>
            <a:schemeClr val="bg2"/>
          </a:soli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5" name="TextBox 4"/>
          <p:cNvSpPr txBox="1"/>
          <p:nvPr/>
        </p:nvSpPr>
        <p:spPr>
          <a:xfrm>
            <a:off x="3200400" y="4572000"/>
            <a:ext cx="2895600" cy="457200"/>
          </a:xfrm>
          <a:prstGeom prst="rect">
            <a:avLst/>
          </a:prstGeom>
          <a:noFill/>
        </p:spPr>
        <p:txBody>
          <a:bodyPr wrap="square" rtlCol="0">
            <a:spAutoFit/>
          </a:bodyPr>
          <a:lstStyle/>
          <a:p>
            <a:r>
              <a:rPr lang="en-US" sz="2400" b="1" dirty="0" smtClean="0">
                <a:gradFill>
                  <a:gsLst>
                    <a:gs pos="70000">
                      <a:schemeClr val="tx1"/>
                    </a:gs>
                    <a:gs pos="100000">
                      <a:schemeClr val="tx1"/>
                    </a:gs>
                  </a:gsLst>
                  <a:lin ang="16200000" scaled="0"/>
                </a:gradFill>
              </a:rPr>
              <a:t>.NET Framework</a:t>
            </a:r>
          </a:p>
        </p:txBody>
      </p:sp>
      <p:sp>
        <p:nvSpPr>
          <p:cNvPr id="6" name="Rectangle 5"/>
          <p:cNvSpPr/>
          <p:nvPr/>
        </p:nvSpPr>
        <p:spPr bwMode="auto">
          <a:xfrm>
            <a:off x="533400" y="3200400"/>
            <a:ext cx="7772400" cy="914400"/>
          </a:xfrm>
          <a:prstGeom prst="rect">
            <a:avLst/>
          </a:prstGeom>
          <a:solidFill>
            <a:schemeClr val="bg2"/>
          </a:soli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7" name="TextBox 6"/>
          <p:cNvSpPr txBox="1"/>
          <p:nvPr/>
        </p:nvSpPr>
        <p:spPr>
          <a:xfrm>
            <a:off x="2895600" y="3429000"/>
            <a:ext cx="3352800" cy="461665"/>
          </a:xfrm>
          <a:prstGeom prst="rect">
            <a:avLst/>
          </a:prstGeom>
          <a:noFill/>
        </p:spPr>
        <p:txBody>
          <a:bodyPr wrap="square" rtlCol="0">
            <a:spAutoFit/>
          </a:bodyPr>
          <a:lstStyle/>
          <a:p>
            <a:r>
              <a:rPr lang="en-US" sz="2400" b="1" dirty="0" smtClean="0">
                <a:gradFill>
                  <a:gsLst>
                    <a:gs pos="70000">
                      <a:schemeClr val="tx1"/>
                    </a:gs>
                    <a:gs pos="100000">
                      <a:schemeClr val="tx1"/>
                    </a:gs>
                  </a:gsLst>
                  <a:lin ang="16200000" scaled="0"/>
                </a:gradFill>
              </a:rPr>
              <a:t>ASP.NET Framework</a:t>
            </a:r>
          </a:p>
        </p:txBody>
      </p:sp>
      <p:sp>
        <p:nvSpPr>
          <p:cNvPr id="8" name="Rectangle 7"/>
          <p:cNvSpPr/>
          <p:nvPr/>
        </p:nvSpPr>
        <p:spPr bwMode="auto">
          <a:xfrm>
            <a:off x="533400" y="1828800"/>
            <a:ext cx="1981200" cy="1143000"/>
          </a:xfrm>
          <a:prstGeom prst="rect">
            <a:avLst/>
          </a:prstGeom>
          <a:solidFill>
            <a:schemeClr val="bg2"/>
          </a:soli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9" name="TextBox 8"/>
          <p:cNvSpPr txBox="1"/>
          <p:nvPr/>
        </p:nvSpPr>
        <p:spPr>
          <a:xfrm>
            <a:off x="609600" y="1981200"/>
            <a:ext cx="1905000" cy="830997"/>
          </a:xfrm>
          <a:prstGeom prst="rect">
            <a:avLst/>
          </a:prstGeom>
          <a:noFill/>
        </p:spPr>
        <p:txBody>
          <a:bodyPr wrap="square" rtlCol="0">
            <a:spAutoFit/>
          </a:bodyPr>
          <a:lstStyle/>
          <a:p>
            <a:pPr algn="ctr"/>
            <a:r>
              <a:rPr lang="en-US" sz="2400" b="1" dirty="0" smtClean="0">
                <a:gradFill>
                  <a:gsLst>
                    <a:gs pos="70000">
                      <a:schemeClr val="tx1"/>
                    </a:gs>
                    <a:gs pos="100000">
                      <a:schemeClr val="tx1"/>
                    </a:gs>
                  </a:gsLst>
                  <a:lin ang="16200000" scaled="0"/>
                </a:gradFill>
              </a:rPr>
              <a:t>ASP.NET</a:t>
            </a:r>
          </a:p>
          <a:p>
            <a:pPr algn="ctr"/>
            <a:r>
              <a:rPr lang="en-US" sz="2400" b="1" dirty="0" smtClean="0">
                <a:gradFill>
                  <a:gsLst>
                    <a:gs pos="70000">
                      <a:schemeClr val="tx1"/>
                    </a:gs>
                    <a:gs pos="100000">
                      <a:schemeClr val="tx1"/>
                    </a:gs>
                  </a:gsLst>
                  <a:lin ang="16200000" scaled="0"/>
                </a:gradFill>
              </a:rPr>
              <a:t>Web Forms</a:t>
            </a:r>
          </a:p>
        </p:txBody>
      </p:sp>
      <p:sp>
        <p:nvSpPr>
          <p:cNvPr id="11" name="Rectangle 10"/>
          <p:cNvSpPr/>
          <p:nvPr/>
        </p:nvSpPr>
        <p:spPr bwMode="auto">
          <a:xfrm>
            <a:off x="4343400" y="1828800"/>
            <a:ext cx="1524000" cy="1143000"/>
          </a:xfrm>
          <a:prstGeom prst="rect">
            <a:avLst/>
          </a:prstGeom>
          <a:solidFill>
            <a:schemeClr val="bg2"/>
          </a:soli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2" name="TextBox 11"/>
          <p:cNvSpPr txBox="1"/>
          <p:nvPr/>
        </p:nvSpPr>
        <p:spPr>
          <a:xfrm>
            <a:off x="4343400" y="1981200"/>
            <a:ext cx="1524000" cy="830997"/>
          </a:xfrm>
          <a:prstGeom prst="rect">
            <a:avLst/>
          </a:prstGeom>
          <a:noFill/>
        </p:spPr>
        <p:txBody>
          <a:bodyPr wrap="square" rtlCol="0">
            <a:spAutoFit/>
          </a:bodyPr>
          <a:lstStyle/>
          <a:p>
            <a:pPr algn="ctr"/>
            <a:r>
              <a:rPr lang="en-US" sz="2400" b="1" dirty="0" smtClean="0">
                <a:gradFill>
                  <a:gsLst>
                    <a:gs pos="70000">
                      <a:schemeClr val="tx1"/>
                    </a:gs>
                    <a:gs pos="100000">
                      <a:schemeClr val="tx1"/>
                    </a:gs>
                  </a:gsLst>
                  <a:lin ang="16200000" scaled="0"/>
                </a:gradFill>
              </a:rPr>
              <a:t>ASP.NET MVC</a:t>
            </a:r>
          </a:p>
        </p:txBody>
      </p:sp>
      <p:sp>
        <p:nvSpPr>
          <p:cNvPr id="13" name="Rectangle 12"/>
          <p:cNvSpPr/>
          <p:nvPr/>
        </p:nvSpPr>
        <p:spPr bwMode="auto">
          <a:xfrm>
            <a:off x="2667000" y="1828800"/>
            <a:ext cx="1482969" cy="1143000"/>
          </a:xfrm>
          <a:prstGeom prst="rect">
            <a:avLst/>
          </a:prstGeom>
          <a:solidFill>
            <a:schemeClr val="bg2"/>
          </a:soli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4" name="TextBox 13"/>
          <p:cNvSpPr txBox="1"/>
          <p:nvPr/>
        </p:nvSpPr>
        <p:spPr>
          <a:xfrm>
            <a:off x="2667000" y="1981200"/>
            <a:ext cx="1524000" cy="830997"/>
          </a:xfrm>
          <a:prstGeom prst="rect">
            <a:avLst/>
          </a:prstGeom>
          <a:noFill/>
        </p:spPr>
        <p:txBody>
          <a:bodyPr wrap="square" rtlCol="0">
            <a:spAutoFit/>
          </a:bodyPr>
          <a:lstStyle/>
          <a:p>
            <a:pPr algn="ctr"/>
            <a:r>
              <a:rPr lang="en-US" sz="2400" b="1" dirty="0" smtClean="0">
                <a:gradFill>
                  <a:gsLst>
                    <a:gs pos="70000">
                      <a:schemeClr val="tx1"/>
                    </a:gs>
                    <a:gs pos="100000">
                      <a:schemeClr val="tx1"/>
                    </a:gs>
                  </a:gsLst>
                  <a:lin ang="16200000" scaled="0"/>
                </a:gradFill>
              </a:rPr>
              <a:t>ASP.NET </a:t>
            </a:r>
          </a:p>
          <a:p>
            <a:pPr algn="ctr"/>
            <a:r>
              <a:rPr lang="en-US" sz="2400" b="1" dirty="0" smtClean="0">
                <a:gradFill>
                  <a:gsLst>
                    <a:gs pos="70000">
                      <a:schemeClr val="tx1"/>
                    </a:gs>
                    <a:gs pos="100000">
                      <a:schemeClr val="tx1"/>
                    </a:gs>
                  </a:gsLst>
                  <a:lin ang="16200000" scaled="0"/>
                </a:gradFill>
              </a:rPr>
              <a:t>AJAX</a:t>
            </a:r>
          </a:p>
        </p:txBody>
      </p:sp>
      <p:sp>
        <p:nvSpPr>
          <p:cNvPr id="15" name="Rectangle 14"/>
          <p:cNvSpPr/>
          <p:nvPr/>
        </p:nvSpPr>
        <p:spPr bwMode="auto">
          <a:xfrm>
            <a:off x="6019800" y="1828800"/>
            <a:ext cx="2286000" cy="1143000"/>
          </a:xfrm>
          <a:prstGeom prst="rect">
            <a:avLst/>
          </a:prstGeom>
          <a:solidFill>
            <a:schemeClr val="accent2"/>
          </a:soli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6" name="TextBox 15"/>
          <p:cNvSpPr txBox="1"/>
          <p:nvPr/>
        </p:nvSpPr>
        <p:spPr>
          <a:xfrm>
            <a:off x="5867400" y="1981200"/>
            <a:ext cx="2514600" cy="830997"/>
          </a:xfrm>
          <a:prstGeom prst="rect">
            <a:avLst/>
          </a:prstGeom>
          <a:noFill/>
        </p:spPr>
        <p:txBody>
          <a:bodyPr wrap="square" rtlCol="0">
            <a:spAutoFit/>
          </a:bodyPr>
          <a:lstStyle/>
          <a:p>
            <a:pPr algn="ctr"/>
            <a:r>
              <a:rPr lang="en-US" sz="2400" b="1" dirty="0" smtClean="0">
                <a:gradFill>
                  <a:gsLst>
                    <a:gs pos="70000">
                      <a:schemeClr val="tx1"/>
                    </a:gs>
                    <a:gs pos="100000">
                      <a:schemeClr val="tx1"/>
                    </a:gs>
                  </a:gsLst>
                  <a:lin ang="16200000" scaled="0"/>
                </a:gradFill>
              </a:rPr>
              <a:t>ASP.NET</a:t>
            </a:r>
          </a:p>
          <a:p>
            <a:pPr algn="ctr"/>
            <a:r>
              <a:rPr lang="en-US" sz="2400" b="1" dirty="0" smtClean="0">
                <a:gradFill>
                  <a:gsLst>
                    <a:gs pos="70000">
                      <a:schemeClr val="tx1"/>
                    </a:gs>
                    <a:gs pos="100000">
                      <a:schemeClr val="tx1"/>
                    </a:gs>
                  </a:gsLst>
                  <a:lin ang="16200000" scaled="0"/>
                </a:gradFill>
              </a:rPr>
              <a:t>Dynamic Data</a:t>
            </a:r>
          </a:p>
        </p:txBody>
      </p:sp>
    </p:spTree>
    <p:extLst>
      <p:ext uri="{BB962C8B-B14F-4D97-AF65-F5344CB8AC3E}">
        <p14:creationId xmlns:p14="http://schemas.microsoft.com/office/powerpoint/2010/main" xmlns="" val="578541534"/>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ASP.NET Dynamic Data</a:t>
            </a:r>
            <a:endParaRPr lang="en-US" dirty="0"/>
          </a:p>
        </p:txBody>
      </p:sp>
      <p:sp>
        <p:nvSpPr>
          <p:cNvPr id="3" name="Content Placeholder 2"/>
          <p:cNvSpPr>
            <a:spLocks noGrp="1"/>
          </p:cNvSpPr>
          <p:nvPr>
            <p:ph idx="1"/>
          </p:nvPr>
        </p:nvSpPr>
        <p:spPr>
          <a:xfrm>
            <a:off x="381000" y="1412875"/>
            <a:ext cx="8382000" cy="3053144"/>
          </a:xfrm>
        </p:spPr>
        <p:txBody>
          <a:bodyPr/>
          <a:lstStyle/>
          <a:p>
            <a:r>
              <a:rPr lang="en-US" dirty="0" err="1" smtClean="0"/>
              <a:t>DynamicDataManager</a:t>
            </a:r>
            <a:r>
              <a:rPr lang="en-US" dirty="0" smtClean="0"/>
              <a:t> </a:t>
            </a:r>
            <a:r>
              <a:rPr lang="zh-CN" altLang="en-US" dirty="0" smtClean="0"/>
              <a:t>控件</a:t>
            </a:r>
            <a:endParaRPr lang="en-US" dirty="0" smtClean="0"/>
          </a:p>
          <a:p>
            <a:r>
              <a:rPr lang="en-US" dirty="0" err="1" smtClean="0"/>
              <a:t>DynamicHyperLink</a:t>
            </a:r>
            <a:r>
              <a:rPr lang="en-US" dirty="0" smtClean="0"/>
              <a:t> </a:t>
            </a:r>
            <a:r>
              <a:rPr lang="zh-CN" altLang="en-US" dirty="0" smtClean="0"/>
              <a:t>控件</a:t>
            </a:r>
            <a:endParaRPr lang="en-US" dirty="0" smtClean="0"/>
          </a:p>
          <a:p>
            <a:r>
              <a:rPr lang="zh-CN" altLang="en-US" dirty="0" smtClean="0"/>
              <a:t>用于邮件以及网址的字段级模板</a:t>
            </a:r>
            <a:endParaRPr lang="en-US" dirty="0" smtClean="0"/>
          </a:p>
          <a:p>
            <a:r>
              <a:rPr lang="zh-CN" altLang="en-US" dirty="0" smtClean="0"/>
              <a:t>支持继承以及多对多的关系处理</a:t>
            </a:r>
            <a:endParaRPr lang="en-US" dirty="0" smtClean="0"/>
          </a:p>
          <a:p>
            <a:r>
              <a:rPr lang="zh-CN" altLang="en-US" dirty="0" smtClean="0"/>
              <a:t>实体模板</a:t>
            </a:r>
            <a:endParaRPr lang="en-US" dirty="0"/>
          </a:p>
        </p:txBody>
      </p:sp>
    </p:spTree>
    <p:extLst>
      <p:ext uri="{BB962C8B-B14F-4D97-AF65-F5344CB8AC3E}">
        <p14:creationId xmlns:p14="http://schemas.microsoft.com/office/powerpoint/2010/main" xmlns="" val="277653008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ASP.NET Dynamic Data</a:t>
            </a:r>
            <a:endParaRPr lang="en-US" dirty="0"/>
          </a:p>
        </p:txBody>
      </p:sp>
      <p:sp>
        <p:nvSpPr>
          <p:cNvPr id="3" name="Content Placeholder 2"/>
          <p:cNvSpPr>
            <a:spLocks noGrp="1"/>
          </p:cNvSpPr>
          <p:nvPr>
            <p:ph idx="1"/>
          </p:nvPr>
        </p:nvSpPr>
        <p:spPr>
          <a:xfrm>
            <a:off x="381000" y="1412875"/>
            <a:ext cx="8382000" cy="443198"/>
          </a:xfrm>
        </p:spPr>
        <p:txBody>
          <a:bodyPr/>
          <a:lstStyle/>
          <a:p>
            <a:r>
              <a:rPr lang="en-US" dirty="0" smtClean="0"/>
              <a:t>Entity Templates</a:t>
            </a:r>
            <a:endParaRPr lang="en-US" dirty="0"/>
          </a:p>
        </p:txBody>
      </p:sp>
      <p:pic>
        <p:nvPicPr>
          <p:cNvPr id="4" name="Picture 4"/>
          <p:cNvPicPr>
            <a:picLocks noChangeAspect="1" noChangeArrowheads="1"/>
          </p:cNvPicPr>
          <p:nvPr/>
        </p:nvPicPr>
        <p:blipFill>
          <a:blip r:embed="rId3"/>
          <a:srcRect/>
          <a:stretch>
            <a:fillRect/>
          </a:stretch>
        </p:blipFill>
        <p:spPr bwMode="auto">
          <a:xfrm>
            <a:off x="899592" y="1916832"/>
            <a:ext cx="3373760" cy="4139583"/>
          </a:xfrm>
          <a:prstGeom prst="rect">
            <a:avLst/>
          </a:prstGeom>
          <a:noFill/>
          <a:ln w="9525">
            <a:noFill/>
            <a:miter lim="800000"/>
            <a:headEnd/>
            <a:tailEnd/>
          </a:ln>
          <a:effectLst/>
        </p:spPr>
      </p:pic>
    </p:spTree>
    <p:extLst>
      <p:ext uri="{BB962C8B-B14F-4D97-AF65-F5344CB8AC3E}">
        <p14:creationId xmlns:p14="http://schemas.microsoft.com/office/powerpoint/2010/main" xmlns="" val="167816443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总结</a:t>
            </a:r>
            <a:endParaRPr lang="zh-CN" altLang="en-US" dirty="0"/>
          </a:p>
        </p:txBody>
      </p:sp>
      <p:sp>
        <p:nvSpPr>
          <p:cNvPr id="3" name="Content Placeholder 2"/>
          <p:cNvSpPr>
            <a:spLocks noGrp="1"/>
          </p:cNvSpPr>
          <p:nvPr>
            <p:ph idx="1"/>
          </p:nvPr>
        </p:nvSpPr>
        <p:spPr/>
        <p:txBody>
          <a:bodyPr/>
          <a:lstStyle/>
          <a:p>
            <a:r>
              <a:rPr lang="en-US" altLang="zh-CN" sz="1600" dirty="0" smtClean="0"/>
              <a:t>ASP.NET Web Forms 4</a:t>
            </a:r>
          </a:p>
          <a:p>
            <a:pPr lvl="1"/>
            <a:r>
              <a:rPr lang="zh-CN" altLang="en-US" sz="1600" dirty="0" smtClean="0"/>
              <a:t>给开发人员更多的可控权</a:t>
            </a:r>
            <a:endParaRPr lang="en-US" altLang="zh-CN" sz="1600" dirty="0"/>
          </a:p>
          <a:p>
            <a:pPr lvl="1"/>
            <a:r>
              <a:rPr lang="zh-CN" altLang="en-US" sz="1600" dirty="0" smtClean="0"/>
              <a:t>在面向源代码开发方面有多个重要改进</a:t>
            </a:r>
            <a:endParaRPr lang="en-US" altLang="zh-CN" sz="1600" dirty="0"/>
          </a:p>
          <a:p>
            <a:pPr lvl="1"/>
            <a:r>
              <a:rPr lang="zh-CN" altLang="en-US" sz="1600" dirty="0" smtClean="0"/>
              <a:t>允许开发人员可以完全控制</a:t>
            </a:r>
            <a:r>
              <a:rPr lang="en-US" altLang="zh-CN" sz="1600" dirty="0" smtClean="0"/>
              <a:t>HTML</a:t>
            </a:r>
            <a:r>
              <a:rPr lang="zh-CN" altLang="en-US" sz="1600" dirty="0" smtClean="0"/>
              <a:t>标签以及代码</a:t>
            </a:r>
            <a:endParaRPr lang="en-US" altLang="zh-CN" sz="1600" dirty="0" smtClean="0"/>
          </a:p>
          <a:p>
            <a:r>
              <a:rPr lang="en-US" altLang="zh-CN" sz="1600" dirty="0" smtClean="0"/>
              <a:t>ASP.NET Ajax 4</a:t>
            </a:r>
          </a:p>
          <a:p>
            <a:pPr lvl="1"/>
            <a:r>
              <a:rPr lang="zh-CN" altLang="en-US" sz="1600" dirty="0" smtClean="0"/>
              <a:t>客户端模板以及控件</a:t>
            </a:r>
            <a:endParaRPr lang="en-US" altLang="zh-CN" sz="1600" dirty="0"/>
          </a:p>
          <a:p>
            <a:pPr lvl="1"/>
            <a:r>
              <a:rPr lang="en-US" altLang="zh-CN" sz="1600" dirty="0" err="1"/>
              <a:t>jQuery</a:t>
            </a:r>
            <a:endParaRPr lang="en-US" altLang="zh-CN" sz="1600" dirty="0"/>
          </a:p>
          <a:p>
            <a:pPr lvl="1"/>
            <a:r>
              <a:rPr lang="en-US" altLang="zh-CN" sz="1600" dirty="0" smtClean="0"/>
              <a:t>AJAX </a:t>
            </a:r>
            <a:r>
              <a:rPr lang="en-US" altLang="zh-CN" sz="1600" dirty="0"/>
              <a:t>Control </a:t>
            </a:r>
            <a:r>
              <a:rPr lang="en-US" altLang="zh-CN" sz="1600" dirty="0" smtClean="0"/>
              <a:t>Toolkit</a:t>
            </a:r>
            <a:r>
              <a:rPr lang="zh-CN" altLang="en-US" sz="1600" dirty="0" smtClean="0"/>
              <a:t>所带来的新特性</a:t>
            </a:r>
            <a:endParaRPr lang="en-US" altLang="zh-CN" sz="1600" dirty="0" smtClean="0"/>
          </a:p>
          <a:p>
            <a:r>
              <a:rPr lang="en-US" altLang="zh-CN" sz="1600" dirty="0" smtClean="0"/>
              <a:t>ASP.NET MVC v2</a:t>
            </a:r>
          </a:p>
          <a:p>
            <a:pPr lvl="1"/>
            <a:r>
              <a:rPr lang="zh-CN" altLang="en-US" sz="1600" dirty="0" smtClean="0"/>
              <a:t>严格的</a:t>
            </a:r>
            <a:r>
              <a:rPr lang="en-US" altLang="zh-CN" sz="1600" dirty="0" smtClean="0"/>
              <a:t>MVC</a:t>
            </a:r>
            <a:r>
              <a:rPr lang="zh-CN" altLang="en-US" sz="1600" dirty="0" smtClean="0"/>
              <a:t>概念分离</a:t>
            </a:r>
            <a:endParaRPr lang="en-US" altLang="zh-CN" sz="1600" dirty="0"/>
          </a:p>
          <a:p>
            <a:pPr lvl="1"/>
            <a:r>
              <a:rPr lang="zh-CN" altLang="en-US" sz="1600" dirty="0" smtClean="0"/>
              <a:t>通过测试驱动开发使</a:t>
            </a:r>
            <a:r>
              <a:rPr lang="en-US" altLang="zh-CN" sz="1600" dirty="0" smtClean="0"/>
              <a:t>Web</a:t>
            </a:r>
            <a:r>
              <a:rPr lang="zh-CN" altLang="en-US" sz="1600" dirty="0" smtClean="0"/>
              <a:t>应用程序的可测试性成为可能</a:t>
            </a:r>
            <a:endParaRPr lang="en-US" altLang="zh-CN" sz="1600" dirty="0"/>
          </a:p>
          <a:p>
            <a:pPr lvl="1"/>
            <a:r>
              <a:rPr lang="zh-CN" altLang="en-US" sz="1600" dirty="0"/>
              <a:t>直接通过</a:t>
            </a:r>
            <a:r>
              <a:rPr lang="en-US" altLang="zh-CN" sz="1600" dirty="0"/>
              <a:t>HTML</a:t>
            </a:r>
            <a:r>
              <a:rPr lang="zh-CN" altLang="en-US" sz="1600" dirty="0"/>
              <a:t>以及</a:t>
            </a:r>
            <a:r>
              <a:rPr lang="en-US" altLang="zh-CN" sz="1600" dirty="0"/>
              <a:t>JavaScript</a:t>
            </a:r>
            <a:r>
              <a:rPr lang="zh-CN" altLang="en-US" sz="1600" dirty="0"/>
              <a:t>构建细粒度的控</a:t>
            </a:r>
            <a:r>
              <a:rPr lang="zh-CN" altLang="en-US" sz="1600" dirty="0" smtClean="0"/>
              <a:t>件</a:t>
            </a:r>
            <a:endParaRPr lang="en-US" altLang="zh-CN" sz="1600" dirty="0" smtClean="0"/>
          </a:p>
          <a:p>
            <a:r>
              <a:rPr lang="en-US" altLang="zh-CN" sz="1600" dirty="0" smtClean="0"/>
              <a:t>ASP.NET Dynamic Data</a:t>
            </a:r>
          </a:p>
          <a:p>
            <a:pPr lvl="1"/>
            <a:r>
              <a:rPr lang="zh-CN" altLang="en-US" sz="1600" dirty="0" smtClean="0"/>
              <a:t>更多的新特性</a:t>
            </a:r>
            <a:endParaRPr lang="en-US" altLang="zh-CN" sz="1600" dirty="0"/>
          </a:p>
          <a:p>
            <a:pPr lvl="1"/>
            <a:r>
              <a:rPr lang="zh-CN" altLang="en-US" sz="1600" dirty="0" smtClean="0"/>
              <a:t>实体模板</a:t>
            </a:r>
            <a:endParaRPr lang="en-US" altLang="zh-CN" sz="1600" dirty="0"/>
          </a:p>
          <a:p>
            <a:pPr lvl="1"/>
            <a:endParaRPr lang="en-US" altLang="zh-CN" sz="1600" dirty="0"/>
          </a:p>
          <a:p>
            <a:pPr lvl="1"/>
            <a:endParaRPr lang="zh-CN" altLang="en-US" sz="1600" dirty="0"/>
          </a:p>
        </p:txBody>
      </p:sp>
    </p:spTree>
    <p:extLst>
      <p:ext uri="{BB962C8B-B14F-4D97-AF65-F5344CB8AC3E}">
        <p14:creationId xmlns:p14="http://schemas.microsoft.com/office/powerpoint/2010/main" xmlns="" val="75969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建站大业，实战</a:t>
            </a:r>
            <a:r>
              <a:rPr lang="en-US" altLang="zh-CN" dirty="0" smtClean="0"/>
              <a:t>ASP.NET 4</a:t>
            </a:r>
            <a:endParaRPr lang="zh-CN" altLang="en-US" dirty="0"/>
          </a:p>
        </p:txBody>
      </p:sp>
      <p:sp>
        <p:nvSpPr>
          <p:cNvPr id="5" name="文本占位符 4"/>
          <p:cNvSpPr>
            <a:spLocks noGrp="1"/>
          </p:cNvSpPr>
          <p:nvPr>
            <p:ph type="body" sz="quarter" idx="10"/>
          </p:nvPr>
        </p:nvSpPr>
        <p:spPr/>
        <p:txBody>
          <a:bodyPr/>
          <a:lstStyle/>
          <a:p>
            <a:r>
              <a:rPr lang="en-US" altLang="zh-CN" smtClean="0"/>
              <a:t>WCI351</a:t>
            </a:r>
            <a:endParaRPr lang="zh-CN"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57158" y="642918"/>
            <a:ext cx="8229600" cy="1143000"/>
          </a:xfrm>
        </p:spPr>
        <p:txBody>
          <a:bodyPr/>
          <a:lstStyle/>
          <a:p>
            <a:r>
              <a:rPr lang="zh-CN" altLang="en-US" dirty="0" smtClean="0"/>
              <a:t>参考资源</a:t>
            </a:r>
            <a:endParaRPr lang="zh-CN" altLang="en-US" dirty="0"/>
          </a:p>
        </p:txBody>
      </p:sp>
      <p:sp>
        <p:nvSpPr>
          <p:cNvPr id="2" name="TextBox 1"/>
          <p:cNvSpPr txBox="1"/>
          <p:nvPr/>
        </p:nvSpPr>
        <p:spPr>
          <a:xfrm>
            <a:off x="539552" y="1988840"/>
            <a:ext cx="7488832" cy="3046988"/>
          </a:xfrm>
          <a:prstGeom prst="rect">
            <a:avLst/>
          </a:prstGeom>
          <a:noFill/>
        </p:spPr>
        <p:txBody>
          <a:bodyPr wrap="square" rtlCol="0">
            <a:spAutoFit/>
          </a:bodyPr>
          <a:lstStyle/>
          <a:p>
            <a:r>
              <a:rPr lang="en-US" altLang="zh-CN" sz="2400" dirty="0" smtClean="0">
                <a:solidFill>
                  <a:schemeClr val="bg1"/>
                </a:solidFill>
              </a:rPr>
              <a:t>ASP.NET</a:t>
            </a:r>
            <a:r>
              <a:rPr lang="zh-CN" altLang="en-US" sz="2400" dirty="0" smtClean="0">
                <a:solidFill>
                  <a:schemeClr val="bg1"/>
                </a:solidFill>
              </a:rPr>
              <a:t>官方网站</a:t>
            </a:r>
            <a:endParaRPr lang="en-US" altLang="zh-CN" sz="2400" dirty="0" smtClean="0">
              <a:solidFill>
                <a:schemeClr val="bg1"/>
              </a:solidFill>
            </a:endParaRPr>
          </a:p>
          <a:p>
            <a:r>
              <a:rPr lang="en-US" altLang="zh-CN" sz="2400" dirty="0">
                <a:solidFill>
                  <a:schemeClr val="bg1"/>
                </a:solidFill>
              </a:rPr>
              <a:t>	</a:t>
            </a:r>
            <a:r>
              <a:rPr lang="en-US" altLang="zh-CN" sz="2400" dirty="0" smtClean="0">
                <a:solidFill>
                  <a:schemeClr val="bg1"/>
                </a:solidFill>
                <a:hlinkClick r:id="rId3"/>
              </a:rPr>
              <a:t>http://www.asp.net</a:t>
            </a:r>
            <a:endParaRPr lang="en-US" altLang="zh-CN" sz="2400" dirty="0" smtClean="0">
              <a:solidFill>
                <a:schemeClr val="bg1"/>
              </a:solidFill>
            </a:endParaRPr>
          </a:p>
          <a:p>
            <a:r>
              <a:rPr lang="en-US" altLang="zh-CN" sz="2400" dirty="0" smtClean="0">
                <a:solidFill>
                  <a:schemeClr val="bg1"/>
                </a:solidFill>
              </a:rPr>
              <a:t>ASP.NET MVC</a:t>
            </a:r>
            <a:r>
              <a:rPr lang="zh-CN" altLang="en-US" sz="2400" dirty="0" smtClean="0">
                <a:solidFill>
                  <a:schemeClr val="bg1"/>
                </a:solidFill>
              </a:rPr>
              <a:t>官方网站</a:t>
            </a:r>
            <a:endParaRPr lang="en-US" altLang="zh-CN" sz="2400" dirty="0" smtClean="0">
              <a:solidFill>
                <a:schemeClr val="bg1"/>
              </a:solidFill>
            </a:endParaRPr>
          </a:p>
          <a:p>
            <a:r>
              <a:rPr lang="en-US" altLang="zh-CN" sz="2400" dirty="0">
                <a:solidFill>
                  <a:schemeClr val="bg1"/>
                </a:solidFill>
              </a:rPr>
              <a:t>	</a:t>
            </a:r>
            <a:r>
              <a:rPr lang="en-US" altLang="zh-CN" sz="2400" dirty="0" smtClean="0">
                <a:solidFill>
                  <a:schemeClr val="bg1"/>
                </a:solidFill>
                <a:hlinkClick r:id="rId4"/>
              </a:rPr>
              <a:t>http://www.asp.net/mvc</a:t>
            </a:r>
            <a:endParaRPr lang="en-US" altLang="zh-CN" sz="2400" dirty="0" smtClean="0">
              <a:solidFill>
                <a:schemeClr val="bg1"/>
              </a:solidFill>
            </a:endParaRPr>
          </a:p>
          <a:p>
            <a:r>
              <a:rPr lang="en-US" altLang="zh-CN" sz="2400" dirty="0" smtClean="0">
                <a:solidFill>
                  <a:schemeClr val="bg1"/>
                </a:solidFill>
              </a:rPr>
              <a:t>ASP.NET</a:t>
            </a:r>
            <a:r>
              <a:rPr lang="zh-CN" altLang="en-US" sz="2400" dirty="0" smtClean="0">
                <a:solidFill>
                  <a:schemeClr val="bg1"/>
                </a:solidFill>
              </a:rPr>
              <a:t>源代码</a:t>
            </a:r>
            <a:endParaRPr lang="en-US" altLang="zh-CN" sz="2400" dirty="0" smtClean="0">
              <a:solidFill>
                <a:schemeClr val="bg1"/>
              </a:solidFill>
            </a:endParaRPr>
          </a:p>
          <a:p>
            <a:r>
              <a:rPr lang="en-US" altLang="zh-CN" sz="2400" dirty="0">
                <a:solidFill>
                  <a:schemeClr val="bg1"/>
                </a:solidFill>
              </a:rPr>
              <a:t>	</a:t>
            </a:r>
            <a:r>
              <a:rPr lang="en-US" altLang="zh-CN" sz="2400" dirty="0" smtClean="0">
                <a:solidFill>
                  <a:schemeClr val="bg1"/>
                </a:solidFill>
                <a:hlinkClick r:id="rId5"/>
              </a:rPr>
              <a:t>http://www.codeplex.com/aspnet</a:t>
            </a:r>
            <a:endParaRPr lang="en-US" altLang="zh-CN" sz="2400" dirty="0" smtClean="0">
              <a:solidFill>
                <a:schemeClr val="bg1"/>
              </a:solidFill>
            </a:endParaRPr>
          </a:p>
          <a:p>
            <a:r>
              <a:rPr lang="en-US" altLang="zh-CN" sz="2400" dirty="0" smtClean="0">
                <a:solidFill>
                  <a:schemeClr val="bg1"/>
                </a:solidFill>
              </a:rPr>
              <a:t>Visual Studio</a:t>
            </a:r>
            <a:r>
              <a:rPr lang="zh-CN" altLang="en-US" sz="2400" dirty="0" smtClean="0">
                <a:solidFill>
                  <a:schemeClr val="bg1"/>
                </a:solidFill>
              </a:rPr>
              <a:t>网站</a:t>
            </a:r>
            <a:endParaRPr lang="en-US" altLang="zh-CN" sz="2400" dirty="0" smtClean="0">
              <a:solidFill>
                <a:schemeClr val="bg1"/>
              </a:solidFill>
            </a:endParaRPr>
          </a:p>
          <a:p>
            <a:r>
              <a:rPr lang="en-US" altLang="zh-CN" sz="2400" dirty="0">
                <a:solidFill>
                  <a:schemeClr val="bg1"/>
                </a:solidFill>
              </a:rPr>
              <a:t>	</a:t>
            </a:r>
            <a:r>
              <a:rPr lang="en-US" altLang="zh-CN" sz="2400" dirty="0" smtClean="0">
                <a:solidFill>
                  <a:schemeClr val="bg1"/>
                </a:solidFill>
                <a:hlinkClick r:id="rId6"/>
              </a:rPr>
              <a:t>http://www.visualstudio.net</a:t>
            </a:r>
            <a:r>
              <a:rPr lang="en-US" altLang="zh-CN" sz="2400" dirty="0" smtClean="0">
                <a:solidFill>
                  <a:schemeClr val="bg1"/>
                </a:solidFill>
              </a:rPr>
              <a:t> </a:t>
            </a:r>
            <a:endParaRPr lang="zh-CN" altLang="en-US" sz="2400"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议程</a:t>
            </a:r>
            <a:endParaRPr lang="zh-CN" altLang="en-US" dirty="0"/>
          </a:p>
        </p:txBody>
      </p:sp>
      <p:sp>
        <p:nvSpPr>
          <p:cNvPr id="3" name="Content Placeholder 2"/>
          <p:cNvSpPr txBox="1">
            <a:spLocks/>
          </p:cNvSpPr>
          <p:nvPr/>
        </p:nvSpPr>
        <p:spPr>
          <a:xfrm>
            <a:off x="381000" y="1412875"/>
            <a:ext cx="8382000" cy="11017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800" b="1" dirty="0" smtClean="0"/>
              <a:t>	ASP.NET </a:t>
            </a:r>
            <a:r>
              <a:rPr lang="zh-CN" altLang="en-US" sz="2800" b="1" dirty="0" smtClean="0"/>
              <a:t>支持多种不同类型的</a:t>
            </a:r>
            <a:r>
              <a:rPr lang="en-US" altLang="zh-CN" sz="2800" b="1" dirty="0" smtClean="0"/>
              <a:t>Web</a:t>
            </a:r>
            <a:r>
              <a:rPr lang="zh-CN" altLang="en-US" sz="2800" b="1" dirty="0" smtClean="0"/>
              <a:t>应用构建方式</a:t>
            </a:r>
            <a:endParaRPr lang="en-US" sz="3600" b="1" dirty="0" smtClean="0"/>
          </a:p>
          <a:p>
            <a:pPr lvl="1">
              <a:buFont typeface="Arial" pitchFamily="34" charset="0"/>
              <a:buNone/>
            </a:pPr>
            <a:endParaRPr lang="en-US" dirty="0" smtClean="0"/>
          </a:p>
          <a:p>
            <a:pPr lvl="1">
              <a:buFont typeface="Arial" pitchFamily="34" charset="0"/>
              <a:buNone/>
            </a:pPr>
            <a:endParaRPr lang="en-US" dirty="0" smtClean="0"/>
          </a:p>
        </p:txBody>
      </p:sp>
      <p:sp>
        <p:nvSpPr>
          <p:cNvPr id="4" name="Rectangle 3"/>
          <p:cNvSpPr/>
          <p:nvPr/>
        </p:nvSpPr>
        <p:spPr bwMode="auto">
          <a:xfrm>
            <a:off x="609600" y="5334000"/>
            <a:ext cx="7772400" cy="914400"/>
          </a:xfrm>
          <a:prstGeom prst="rect">
            <a:avLst/>
          </a:prstGeom>
          <a:solidFill>
            <a:schemeClr val="bg2"/>
          </a:soli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5" name="TextBox 4"/>
          <p:cNvSpPr txBox="1"/>
          <p:nvPr/>
        </p:nvSpPr>
        <p:spPr>
          <a:xfrm>
            <a:off x="3276600" y="5562600"/>
            <a:ext cx="2895600" cy="457200"/>
          </a:xfrm>
          <a:prstGeom prst="rect">
            <a:avLst/>
          </a:prstGeom>
          <a:noFill/>
        </p:spPr>
        <p:txBody>
          <a:bodyPr wrap="square" rtlCol="0">
            <a:spAutoFit/>
          </a:bodyPr>
          <a:lstStyle/>
          <a:p>
            <a:r>
              <a:rPr lang="en-US" sz="2400" b="1" dirty="0" smtClean="0">
                <a:gradFill>
                  <a:gsLst>
                    <a:gs pos="70000">
                      <a:schemeClr val="tx1"/>
                    </a:gs>
                    <a:gs pos="100000">
                      <a:schemeClr val="tx1"/>
                    </a:gs>
                  </a:gsLst>
                  <a:lin ang="16200000" scaled="0"/>
                </a:gradFill>
              </a:rPr>
              <a:t>.NET Framework</a:t>
            </a:r>
          </a:p>
        </p:txBody>
      </p:sp>
      <p:sp>
        <p:nvSpPr>
          <p:cNvPr id="6" name="Rectangle 5"/>
          <p:cNvSpPr/>
          <p:nvPr/>
        </p:nvSpPr>
        <p:spPr bwMode="auto">
          <a:xfrm>
            <a:off x="609600" y="4191000"/>
            <a:ext cx="7772400" cy="914400"/>
          </a:xfrm>
          <a:prstGeom prst="rect">
            <a:avLst/>
          </a:prstGeom>
          <a:solidFill>
            <a:schemeClr val="bg2"/>
          </a:soli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7" name="TextBox 6"/>
          <p:cNvSpPr txBox="1"/>
          <p:nvPr/>
        </p:nvSpPr>
        <p:spPr>
          <a:xfrm>
            <a:off x="2971800" y="4419600"/>
            <a:ext cx="3352800" cy="461665"/>
          </a:xfrm>
          <a:prstGeom prst="rect">
            <a:avLst/>
          </a:prstGeom>
          <a:noFill/>
        </p:spPr>
        <p:txBody>
          <a:bodyPr wrap="square" rtlCol="0">
            <a:spAutoFit/>
          </a:bodyPr>
          <a:lstStyle/>
          <a:p>
            <a:r>
              <a:rPr lang="en-US" sz="2400" b="1" dirty="0" smtClean="0">
                <a:gradFill>
                  <a:gsLst>
                    <a:gs pos="70000">
                      <a:schemeClr val="tx1"/>
                    </a:gs>
                    <a:gs pos="100000">
                      <a:schemeClr val="tx1"/>
                    </a:gs>
                  </a:gsLst>
                  <a:lin ang="16200000" scaled="0"/>
                </a:gradFill>
              </a:rPr>
              <a:t>ASP.NET Framework</a:t>
            </a:r>
          </a:p>
        </p:txBody>
      </p:sp>
      <p:sp>
        <p:nvSpPr>
          <p:cNvPr id="8" name="Rectangle 7"/>
          <p:cNvSpPr/>
          <p:nvPr/>
        </p:nvSpPr>
        <p:spPr bwMode="auto">
          <a:xfrm>
            <a:off x="609600" y="2819400"/>
            <a:ext cx="1981200" cy="1143000"/>
          </a:xfrm>
          <a:prstGeom prst="rect">
            <a:avLst/>
          </a:prstGeom>
          <a:solidFill>
            <a:schemeClr val="bg2"/>
          </a:soli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9" name="TextBox 8"/>
          <p:cNvSpPr txBox="1"/>
          <p:nvPr/>
        </p:nvSpPr>
        <p:spPr>
          <a:xfrm>
            <a:off x="685800" y="2971800"/>
            <a:ext cx="1905000" cy="830997"/>
          </a:xfrm>
          <a:prstGeom prst="rect">
            <a:avLst/>
          </a:prstGeom>
          <a:noFill/>
        </p:spPr>
        <p:txBody>
          <a:bodyPr wrap="square" rtlCol="0">
            <a:spAutoFit/>
          </a:bodyPr>
          <a:lstStyle/>
          <a:p>
            <a:pPr algn="ctr"/>
            <a:r>
              <a:rPr lang="en-US" sz="2400" b="1" dirty="0" smtClean="0">
                <a:gradFill>
                  <a:gsLst>
                    <a:gs pos="70000">
                      <a:schemeClr val="tx1"/>
                    </a:gs>
                    <a:gs pos="100000">
                      <a:schemeClr val="tx1"/>
                    </a:gs>
                  </a:gsLst>
                  <a:lin ang="16200000" scaled="0"/>
                </a:gradFill>
              </a:rPr>
              <a:t>ASP.NET</a:t>
            </a:r>
          </a:p>
          <a:p>
            <a:pPr algn="ctr"/>
            <a:r>
              <a:rPr lang="en-US" sz="2400" b="1" dirty="0" smtClean="0">
                <a:gradFill>
                  <a:gsLst>
                    <a:gs pos="70000">
                      <a:schemeClr val="tx1"/>
                    </a:gs>
                    <a:gs pos="100000">
                      <a:schemeClr val="tx1"/>
                    </a:gs>
                  </a:gsLst>
                  <a:lin ang="16200000" scaled="0"/>
                </a:gradFill>
              </a:rPr>
              <a:t>Web Forms</a:t>
            </a:r>
          </a:p>
        </p:txBody>
      </p:sp>
      <p:sp>
        <p:nvSpPr>
          <p:cNvPr id="10" name="Rectangle 9"/>
          <p:cNvSpPr/>
          <p:nvPr/>
        </p:nvSpPr>
        <p:spPr bwMode="auto">
          <a:xfrm>
            <a:off x="4419600" y="2819400"/>
            <a:ext cx="1524000" cy="1143000"/>
          </a:xfrm>
          <a:prstGeom prst="rect">
            <a:avLst/>
          </a:prstGeom>
          <a:solidFill>
            <a:schemeClr val="bg2"/>
          </a:soli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1" name="TextBox 10"/>
          <p:cNvSpPr txBox="1"/>
          <p:nvPr/>
        </p:nvSpPr>
        <p:spPr>
          <a:xfrm>
            <a:off x="4419600" y="2971800"/>
            <a:ext cx="1524000" cy="830997"/>
          </a:xfrm>
          <a:prstGeom prst="rect">
            <a:avLst/>
          </a:prstGeom>
          <a:noFill/>
        </p:spPr>
        <p:txBody>
          <a:bodyPr wrap="square" rtlCol="0">
            <a:spAutoFit/>
          </a:bodyPr>
          <a:lstStyle/>
          <a:p>
            <a:pPr algn="ctr"/>
            <a:r>
              <a:rPr lang="en-US" sz="2400" b="1" dirty="0" smtClean="0">
                <a:gradFill>
                  <a:gsLst>
                    <a:gs pos="70000">
                      <a:schemeClr val="tx1"/>
                    </a:gs>
                    <a:gs pos="100000">
                      <a:schemeClr val="tx1"/>
                    </a:gs>
                  </a:gsLst>
                  <a:lin ang="16200000" scaled="0"/>
                </a:gradFill>
              </a:rPr>
              <a:t>ASP.NET MVC</a:t>
            </a:r>
          </a:p>
        </p:txBody>
      </p:sp>
      <p:sp>
        <p:nvSpPr>
          <p:cNvPr id="12" name="Rectangle 11"/>
          <p:cNvSpPr/>
          <p:nvPr/>
        </p:nvSpPr>
        <p:spPr bwMode="auto">
          <a:xfrm>
            <a:off x="2743200" y="2819400"/>
            <a:ext cx="1482969" cy="1143000"/>
          </a:xfrm>
          <a:prstGeom prst="rect">
            <a:avLst/>
          </a:prstGeom>
          <a:solidFill>
            <a:schemeClr val="bg2"/>
          </a:soli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3" name="TextBox 12"/>
          <p:cNvSpPr txBox="1"/>
          <p:nvPr/>
        </p:nvSpPr>
        <p:spPr>
          <a:xfrm>
            <a:off x="2743200" y="2971800"/>
            <a:ext cx="1524000" cy="830997"/>
          </a:xfrm>
          <a:prstGeom prst="rect">
            <a:avLst/>
          </a:prstGeom>
          <a:noFill/>
        </p:spPr>
        <p:txBody>
          <a:bodyPr wrap="square" rtlCol="0">
            <a:spAutoFit/>
          </a:bodyPr>
          <a:lstStyle/>
          <a:p>
            <a:pPr algn="ctr"/>
            <a:r>
              <a:rPr lang="en-US" sz="2400" b="1" dirty="0" smtClean="0">
                <a:gradFill>
                  <a:gsLst>
                    <a:gs pos="70000">
                      <a:schemeClr val="tx1"/>
                    </a:gs>
                    <a:gs pos="100000">
                      <a:schemeClr val="tx1"/>
                    </a:gs>
                  </a:gsLst>
                  <a:lin ang="16200000" scaled="0"/>
                </a:gradFill>
              </a:rPr>
              <a:t>ASP.NET </a:t>
            </a:r>
          </a:p>
          <a:p>
            <a:pPr algn="ctr"/>
            <a:r>
              <a:rPr lang="en-US" sz="2400" b="1" dirty="0" smtClean="0">
                <a:gradFill>
                  <a:gsLst>
                    <a:gs pos="70000">
                      <a:schemeClr val="tx1"/>
                    </a:gs>
                    <a:gs pos="100000">
                      <a:schemeClr val="tx1"/>
                    </a:gs>
                  </a:gsLst>
                  <a:lin ang="16200000" scaled="0"/>
                </a:gradFill>
              </a:rPr>
              <a:t>AJAX</a:t>
            </a:r>
          </a:p>
        </p:txBody>
      </p:sp>
      <p:sp>
        <p:nvSpPr>
          <p:cNvPr id="14" name="Rectangle 13"/>
          <p:cNvSpPr/>
          <p:nvPr/>
        </p:nvSpPr>
        <p:spPr bwMode="auto">
          <a:xfrm>
            <a:off x="6096000" y="2819400"/>
            <a:ext cx="2286000" cy="1143000"/>
          </a:xfrm>
          <a:prstGeom prst="rect">
            <a:avLst/>
          </a:prstGeom>
          <a:solidFill>
            <a:schemeClr val="bg2"/>
          </a:soli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5" name="TextBox 14"/>
          <p:cNvSpPr txBox="1"/>
          <p:nvPr/>
        </p:nvSpPr>
        <p:spPr>
          <a:xfrm>
            <a:off x="5943600" y="2971800"/>
            <a:ext cx="2514600" cy="830997"/>
          </a:xfrm>
          <a:prstGeom prst="rect">
            <a:avLst/>
          </a:prstGeom>
          <a:noFill/>
        </p:spPr>
        <p:txBody>
          <a:bodyPr wrap="square" rtlCol="0">
            <a:spAutoFit/>
          </a:bodyPr>
          <a:lstStyle/>
          <a:p>
            <a:pPr algn="ctr"/>
            <a:r>
              <a:rPr lang="en-US" sz="2400" b="1" dirty="0" smtClean="0">
                <a:gradFill>
                  <a:gsLst>
                    <a:gs pos="70000">
                      <a:schemeClr val="tx1"/>
                    </a:gs>
                    <a:gs pos="100000">
                      <a:schemeClr val="tx1"/>
                    </a:gs>
                  </a:gsLst>
                  <a:lin ang="16200000" scaled="0"/>
                </a:gradFill>
              </a:rPr>
              <a:t>ASP.NET</a:t>
            </a:r>
          </a:p>
          <a:p>
            <a:pPr algn="ctr"/>
            <a:r>
              <a:rPr lang="en-US" sz="2400" b="1" dirty="0" smtClean="0">
                <a:gradFill>
                  <a:gsLst>
                    <a:gs pos="70000">
                      <a:schemeClr val="tx1"/>
                    </a:gs>
                    <a:gs pos="100000">
                      <a:schemeClr val="tx1"/>
                    </a:gs>
                  </a:gsLst>
                  <a:lin ang="16200000" scaled="0"/>
                </a:gradFill>
              </a:rPr>
              <a:t>Dynamic Data</a:t>
            </a:r>
          </a:p>
        </p:txBody>
      </p:sp>
    </p:spTree>
    <p:extLst>
      <p:ext uri="{BB962C8B-B14F-4D97-AF65-F5344CB8AC3E}">
        <p14:creationId xmlns:p14="http://schemas.microsoft.com/office/powerpoint/2010/main" xmlns="" val="225000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3" presetClass="emph" presetSubtype="0" fill="remove" grpId="0" nodeType="clickEffect">
                                  <p:stCondLst>
                                    <p:cond delay="0"/>
                                  </p:stCondLst>
                                  <p:childTnLst>
                                    <p:animClr clrSpc="rgb" dir="cw">
                                      <p:cBhvr override="childStyle">
                                        <p:cTn id="6" dur="1500" accel="50000" autoRev="1" fill="hold" tmFilter="0, 0; .33333, 1; 1, 1">
                                          <p:stCondLst>
                                            <p:cond delay="0"/>
                                          </p:stCondLst>
                                        </p:cTn>
                                        <p:tgtEl>
                                          <p:spTgt spid="8"/>
                                        </p:tgtEl>
                                        <p:attrNameLst>
                                          <p:attrName>style.color</p:attrName>
                                        </p:attrNameLst>
                                      </p:cBhvr>
                                      <p:to>
                                        <a:schemeClr val="accent2"/>
                                      </p:to>
                                    </p:animClr>
                                    <p:animClr clrSpc="rgb" dir="cw">
                                      <p:cBhvr>
                                        <p:cTn id="7" dur="1500" accel="50000" autoRev="1" fill="hold" tmFilter="0, 0; .33333, 1; 1, 1">
                                          <p:stCondLst>
                                            <p:cond delay="0"/>
                                          </p:stCondLst>
                                        </p:cTn>
                                        <p:tgtEl>
                                          <p:spTgt spid="8"/>
                                        </p:tgtEl>
                                        <p:attrNameLst>
                                          <p:attrName>fillcolor</p:attrName>
                                        </p:attrNameLst>
                                      </p:cBhvr>
                                      <p:to>
                                        <a:schemeClr val="accent2"/>
                                      </p:to>
                                    </p:animClr>
                                    <p:set>
                                      <p:cBhvr>
                                        <p:cTn id="8" dur="3000" fill="hold"/>
                                        <p:tgtEl>
                                          <p:spTgt spid="8"/>
                                        </p:tgtEl>
                                        <p:attrNameLst>
                                          <p:attrName>fill.type</p:attrName>
                                        </p:attrNameLst>
                                      </p:cBhvr>
                                      <p:to>
                                        <p:strVal val="solid"/>
                                      </p:to>
                                    </p:set>
                                    <p:set>
                                      <p:cBhvr>
                                        <p:cTn id="9" dur="3000" fill="hold"/>
                                        <p:tgtEl>
                                          <p:spTgt spid="8"/>
                                        </p:tgtEl>
                                        <p:attrNameLst>
                                          <p:attrName>fill.on</p:attrName>
                                        </p:attrNameLst>
                                      </p:cBhvr>
                                      <p:to>
                                        <p:strVal val="true"/>
                                      </p:to>
                                    </p:set>
                                    <p:animScale>
                                      <p:cBhvr>
                                        <p:cTn id="10" dur="1500" accel="50000" autoRev="1" fill="hold" tmFilter="0, 0; .33333, 1; 1, 1">
                                          <p:stCondLst>
                                            <p:cond delay="0"/>
                                          </p:stCondLst>
                                        </p:cTn>
                                        <p:tgtEl>
                                          <p:spTgt spid="8"/>
                                        </p:tgtEl>
                                      </p:cBhvr>
                                      <p:from x="100000" y="100000"/>
                                      <p:to x="100000" y="140000"/>
                                    </p:animScale>
                                  </p:childTnLst>
                                </p:cTn>
                              </p:par>
                            </p:childTnLst>
                          </p:cTn>
                        </p:par>
                        <p:par>
                          <p:cTn id="11" fill="hold">
                            <p:stCondLst>
                              <p:cond delay="3000"/>
                            </p:stCondLst>
                            <p:childTnLst>
                              <p:par>
                                <p:cTn id="12" presetID="33" presetClass="emph" presetSubtype="0" fill="remove" grpId="0" nodeType="afterEffect">
                                  <p:stCondLst>
                                    <p:cond delay="0"/>
                                  </p:stCondLst>
                                  <p:childTnLst>
                                    <p:animClr clrSpc="rgb" dir="cw">
                                      <p:cBhvr override="childStyle">
                                        <p:cTn id="13" dur="1500" accel="50000" autoRev="1" fill="hold" tmFilter="0, 0; .33333, 1; 1, 1">
                                          <p:stCondLst>
                                            <p:cond delay="0"/>
                                          </p:stCondLst>
                                        </p:cTn>
                                        <p:tgtEl>
                                          <p:spTgt spid="12"/>
                                        </p:tgtEl>
                                        <p:attrNameLst>
                                          <p:attrName>style.color</p:attrName>
                                        </p:attrNameLst>
                                      </p:cBhvr>
                                      <p:to>
                                        <a:schemeClr val="accent2"/>
                                      </p:to>
                                    </p:animClr>
                                    <p:animClr clrSpc="rgb" dir="cw">
                                      <p:cBhvr>
                                        <p:cTn id="14" dur="1500" accel="50000" autoRev="1" fill="hold" tmFilter="0, 0; .33333, 1; 1, 1">
                                          <p:stCondLst>
                                            <p:cond delay="0"/>
                                          </p:stCondLst>
                                        </p:cTn>
                                        <p:tgtEl>
                                          <p:spTgt spid="12"/>
                                        </p:tgtEl>
                                        <p:attrNameLst>
                                          <p:attrName>fillcolor</p:attrName>
                                        </p:attrNameLst>
                                      </p:cBhvr>
                                      <p:to>
                                        <a:schemeClr val="accent2"/>
                                      </p:to>
                                    </p:animClr>
                                    <p:set>
                                      <p:cBhvr>
                                        <p:cTn id="15" dur="3000" fill="hold"/>
                                        <p:tgtEl>
                                          <p:spTgt spid="12"/>
                                        </p:tgtEl>
                                        <p:attrNameLst>
                                          <p:attrName>fill.type</p:attrName>
                                        </p:attrNameLst>
                                      </p:cBhvr>
                                      <p:to>
                                        <p:strVal val="solid"/>
                                      </p:to>
                                    </p:set>
                                    <p:set>
                                      <p:cBhvr>
                                        <p:cTn id="16" dur="3000" fill="hold"/>
                                        <p:tgtEl>
                                          <p:spTgt spid="12"/>
                                        </p:tgtEl>
                                        <p:attrNameLst>
                                          <p:attrName>fill.on</p:attrName>
                                        </p:attrNameLst>
                                      </p:cBhvr>
                                      <p:to>
                                        <p:strVal val="true"/>
                                      </p:to>
                                    </p:set>
                                    <p:animScale>
                                      <p:cBhvr>
                                        <p:cTn id="17" dur="1500" accel="50000" autoRev="1" fill="hold" tmFilter="0, 0; .33333, 1; 1, 1">
                                          <p:stCondLst>
                                            <p:cond delay="0"/>
                                          </p:stCondLst>
                                        </p:cTn>
                                        <p:tgtEl>
                                          <p:spTgt spid="12"/>
                                        </p:tgtEl>
                                      </p:cBhvr>
                                      <p:from x="100000" y="100000"/>
                                      <p:to x="100000" y="140000"/>
                                    </p:animScale>
                                  </p:childTnLst>
                                </p:cTn>
                              </p:par>
                            </p:childTnLst>
                          </p:cTn>
                        </p:par>
                        <p:par>
                          <p:cTn id="18" fill="hold">
                            <p:stCondLst>
                              <p:cond delay="6000"/>
                            </p:stCondLst>
                            <p:childTnLst>
                              <p:par>
                                <p:cTn id="19" presetID="33" presetClass="emph" presetSubtype="0" fill="remove" grpId="0" nodeType="afterEffect">
                                  <p:stCondLst>
                                    <p:cond delay="0"/>
                                  </p:stCondLst>
                                  <p:childTnLst>
                                    <p:animClr clrSpc="rgb" dir="cw">
                                      <p:cBhvr override="childStyle">
                                        <p:cTn id="20" dur="1500" accel="50000" autoRev="1" fill="hold" tmFilter="0, 0; .33333, 1; 1, 1">
                                          <p:stCondLst>
                                            <p:cond delay="0"/>
                                          </p:stCondLst>
                                        </p:cTn>
                                        <p:tgtEl>
                                          <p:spTgt spid="10"/>
                                        </p:tgtEl>
                                        <p:attrNameLst>
                                          <p:attrName>style.color</p:attrName>
                                        </p:attrNameLst>
                                      </p:cBhvr>
                                      <p:to>
                                        <a:schemeClr val="accent2"/>
                                      </p:to>
                                    </p:animClr>
                                    <p:animClr clrSpc="rgb" dir="cw">
                                      <p:cBhvr>
                                        <p:cTn id="21" dur="1500" accel="50000" autoRev="1" fill="hold" tmFilter="0, 0; .33333, 1; 1, 1">
                                          <p:stCondLst>
                                            <p:cond delay="0"/>
                                          </p:stCondLst>
                                        </p:cTn>
                                        <p:tgtEl>
                                          <p:spTgt spid="10"/>
                                        </p:tgtEl>
                                        <p:attrNameLst>
                                          <p:attrName>fillcolor</p:attrName>
                                        </p:attrNameLst>
                                      </p:cBhvr>
                                      <p:to>
                                        <a:schemeClr val="accent2"/>
                                      </p:to>
                                    </p:animClr>
                                    <p:set>
                                      <p:cBhvr>
                                        <p:cTn id="22" dur="3000" fill="hold"/>
                                        <p:tgtEl>
                                          <p:spTgt spid="10"/>
                                        </p:tgtEl>
                                        <p:attrNameLst>
                                          <p:attrName>fill.type</p:attrName>
                                        </p:attrNameLst>
                                      </p:cBhvr>
                                      <p:to>
                                        <p:strVal val="solid"/>
                                      </p:to>
                                    </p:set>
                                    <p:set>
                                      <p:cBhvr>
                                        <p:cTn id="23" dur="3000" fill="hold"/>
                                        <p:tgtEl>
                                          <p:spTgt spid="10"/>
                                        </p:tgtEl>
                                        <p:attrNameLst>
                                          <p:attrName>fill.on</p:attrName>
                                        </p:attrNameLst>
                                      </p:cBhvr>
                                      <p:to>
                                        <p:strVal val="true"/>
                                      </p:to>
                                    </p:set>
                                    <p:animScale>
                                      <p:cBhvr>
                                        <p:cTn id="24" dur="1500" accel="50000" autoRev="1" fill="hold" tmFilter="0, 0; .33333, 1; 1, 1">
                                          <p:stCondLst>
                                            <p:cond delay="0"/>
                                          </p:stCondLst>
                                        </p:cTn>
                                        <p:tgtEl>
                                          <p:spTgt spid="10"/>
                                        </p:tgtEl>
                                      </p:cBhvr>
                                      <p:from x="100000" y="100000"/>
                                      <p:to x="100000" y="140000"/>
                                    </p:animScale>
                                  </p:childTnLst>
                                </p:cTn>
                              </p:par>
                            </p:childTnLst>
                          </p:cTn>
                        </p:par>
                        <p:par>
                          <p:cTn id="25" fill="hold">
                            <p:stCondLst>
                              <p:cond delay="9000"/>
                            </p:stCondLst>
                            <p:childTnLst>
                              <p:par>
                                <p:cTn id="26" presetID="33" presetClass="emph" presetSubtype="0" fill="remove" grpId="0" nodeType="afterEffect">
                                  <p:stCondLst>
                                    <p:cond delay="0"/>
                                  </p:stCondLst>
                                  <p:childTnLst>
                                    <p:animClr clrSpc="rgb" dir="cw">
                                      <p:cBhvr override="childStyle">
                                        <p:cTn id="27" dur="1500" accel="50000" autoRev="1" fill="hold" tmFilter="0, 0; .33333, 1; 1, 1">
                                          <p:stCondLst>
                                            <p:cond delay="0"/>
                                          </p:stCondLst>
                                        </p:cTn>
                                        <p:tgtEl>
                                          <p:spTgt spid="14"/>
                                        </p:tgtEl>
                                        <p:attrNameLst>
                                          <p:attrName>style.color</p:attrName>
                                        </p:attrNameLst>
                                      </p:cBhvr>
                                      <p:to>
                                        <a:schemeClr val="accent2"/>
                                      </p:to>
                                    </p:animClr>
                                    <p:animClr clrSpc="rgb" dir="cw">
                                      <p:cBhvr>
                                        <p:cTn id="28" dur="1500" accel="50000" autoRev="1" fill="hold" tmFilter="0, 0; .33333, 1; 1, 1">
                                          <p:stCondLst>
                                            <p:cond delay="0"/>
                                          </p:stCondLst>
                                        </p:cTn>
                                        <p:tgtEl>
                                          <p:spTgt spid="14"/>
                                        </p:tgtEl>
                                        <p:attrNameLst>
                                          <p:attrName>fillcolor</p:attrName>
                                        </p:attrNameLst>
                                      </p:cBhvr>
                                      <p:to>
                                        <a:schemeClr val="accent2"/>
                                      </p:to>
                                    </p:animClr>
                                    <p:set>
                                      <p:cBhvr>
                                        <p:cTn id="29" dur="3000" fill="hold"/>
                                        <p:tgtEl>
                                          <p:spTgt spid="14"/>
                                        </p:tgtEl>
                                        <p:attrNameLst>
                                          <p:attrName>fill.type</p:attrName>
                                        </p:attrNameLst>
                                      </p:cBhvr>
                                      <p:to>
                                        <p:strVal val="solid"/>
                                      </p:to>
                                    </p:set>
                                    <p:set>
                                      <p:cBhvr>
                                        <p:cTn id="30" dur="3000" fill="hold"/>
                                        <p:tgtEl>
                                          <p:spTgt spid="14"/>
                                        </p:tgtEl>
                                        <p:attrNameLst>
                                          <p:attrName>fill.on</p:attrName>
                                        </p:attrNameLst>
                                      </p:cBhvr>
                                      <p:to>
                                        <p:strVal val="true"/>
                                      </p:to>
                                    </p:set>
                                    <p:animScale>
                                      <p:cBhvr>
                                        <p:cTn id="31" dur="1500" accel="50000" autoRev="1" fill="hold" tmFilter="0, 0; .33333, 1; 1, 1">
                                          <p:stCondLst>
                                            <p:cond delay="0"/>
                                          </p:stCondLst>
                                        </p:cTn>
                                        <p:tgtEl>
                                          <p:spTgt spid="14"/>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ASP.NET 3.5 Service Pack 1</a:t>
            </a:r>
            <a:endParaRPr lang="en-US" dirty="0"/>
          </a:p>
        </p:txBody>
      </p:sp>
      <p:sp>
        <p:nvSpPr>
          <p:cNvPr id="3" name="Content Placeholder 2"/>
          <p:cNvSpPr>
            <a:spLocks noGrp="1"/>
          </p:cNvSpPr>
          <p:nvPr>
            <p:ph idx="1"/>
          </p:nvPr>
        </p:nvSpPr>
        <p:spPr/>
        <p:txBody>
          <a:bodyPr/>
          <a:lstStyle/>
          <a:p>
            <a:r>
              <a:rPr lang="en-US" dirty="0" smtClean="0"/>
              <a:t>Microsoft Entity Framework</a:t>
            </a:r>
          </a:p>
          <a:p>
            <a:r>
              <a:rPr lang="en-US" dirty="0" smtClean="0"/>
              <a:t>ADO.NET Data Services</a:t>
            </a:r>
          </a:p>
          <a:p>
            <a:r>
              <a:rPr lang="en-US" dirty="0" smtClean="0"/>
              <a:t>Dynamic Data</a:t>
            </a:r>
          </a:p>
          <a:p>
            <a:r>
              <a:rPr lang="en-US" dirty="0" smtClean="0"/>
              <a:t>Microsoft AJAX Improvements</a:t>
            </a:r>
          </a:p>
          <a:p>
            <a:pPr lvl="1"/>
            <a:r>
              <a:rPr lang="zh-CN" altLang="en-US" dirty="0" smtClean="0"/>
              <a:t>浏览历史</a:t>
            </a:r>
            <a:endParaRPr lang="en-US" dirty="0" smtClean="0"/>
          </a:p>
          <a:p>
            <a:pPr lvl="1"/>
            <a:r>
              <a:rPr lang="zh-CN" altLang="en-US" dirty="0" smtClean="0"/>
              <a:t>脚本整合</a:t>
            </a:r>
            <a:endParaRPr lang="en-US" dirty="0"/>
          </a:p>
        </p:txBody>
      </p:sp>
    </p:spTree>
    <p:extLst>
      <p:ext uri="{BB962C8B-B14F-4D97-AF65-F5344CB8AC3E}">
        <p14:creationId xmlns:p14="http://schemas.microsoft.com/office/powerpoint/2010/main" xmlns="" val="199840177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ASP.NET 4 Pillars</a:t>
            </a:r>
            <a:endParaRPr lang="en-US" dirty="0">
              <a:solidFill>
                <a:schemeClr val="tx2"/>
              </a:solidFill>
            </a:endParaRPr>
          </a:p>
        </p:txBody>
      </p:sp>
      <p:sp>
        <p:nvSpPr>
          <p:cNvPr id="3" name="Text Placeholder 2"/>
          <p:cNvSpPr>
            <a:spLocks noGrp="1"/>
          </p:cNvSpPr>
          <p:nvPr>
            <p:ph idx="1"/>
          </p:nvPr>
        </p:nvSpPr>
        <p:spPr/>
        <p:txBody>
          <a:bodyPr/>
          <a:lstStyle/>
          <a:p>
            <a:r>
              <a:rPr lang="zh-CN" altLang="en-US" dirty="0" smtClean="0"/>
              <a:t>基于标准的</a:t>
            </a:r>
            <a:r>
              <a:rPr lang="en-US" altLang="zh-CN" dirty="0" smtClean="0"/>
              <a:t>Web</a:t>
            </a:r>
            <a:r>
              <a:rPr lang="zh-CN" altLang="en-US" dirty="0" smtClean="0"/>
              <a:t>开发平台</a:t>
            </a:r>
            <a:endParaRPr lang="en-US" dirty="0" smtClean="0"/>
          </a:p>
          <a:p>
            <a:pPr lvl="1"/>
            <a:r>
              <a:rPr lang="zh-CN" altLang="en-US" dirty="0" smtClean="0"/>
              <a:t>对于</a:t>
            </a:r>
            <a:r>
              <a:rPr lang="en-US" dirty="0" smtClean="0"/>
              <a:t>HTML/CSS/AJAX </a:t>
            </a:r>
            <a:r>
              <a:rPr lang="zh-CN" altLang="en-US" dirty="0" smtClean="0"/>
              <a:t>进行持续的优化</a:t>
            </a:r>
            <a:endParaRPr lang="en-US" dirty="0" smtClean="0"/>
          </a:p>
          <a:p>
            <a:r>
              <a:rPr lang="zh-CN" altLang="en-US" dirty="0" smtClean="0"/>
              <a:t>支持基于模式的开发过程</a:t>
            </a:r>
            <a:endParaRPr lang="en-US" dirty="0" smtClean="0"/>
          </a:p>
          <a:p>
            <a:pPr lvl="1"/>
            <a:r>
              <a:rPr lang="en-US" dirty="0" smtClean="0"/>
              <a:t>MVC</a:t>
            </a:r>
            <a:r>
              <a:rPr lang="zh-CN" altLang="en-US" dirty="0" smtClean="0"/>
              <a:t>以及测试驱动开发</a:t>
            </a:r>
            <a:endParaRPr lang="en-US" dirty="0" smtClean="0"/>
          </a:p>
          <a:p>
            <a:r>
              <a:rPr lang="zh-CN" altLang="en-US" dirty="0" smtClean="0"/>
              <a:t>适宜开发</a:t>
            </a:r>
            <a:r>
              <a:rPr lang="en-US" altLang="zh-CN" dirty="0" smtClean="0"/>
              <a:t>LOB(Line of Business)</a:t>
            </a:r>
            <a:r>
              <a:rPr lang="zh-CN" altLang="en-US" dirty="0" smtClean="0"/>
              <a:t>企业内部应用</a:t>
            </a:r>
            <a:endParaRPr lang="en-US" dirty="0" smtClean="0"/>
          </a:p>
          <a:p>
            <a:pPr lvl="1"/>
            <a:r>
              <a:rPr lang="zh-CN" altLang="en-US" dirty="0" smtClean="0"/>
              <a:t>易于构建以及扩展数据敏感应用</a:t>
            </a:r>
            <a:endParaRPr lang="en-US" dirty="0" smtClean="0"/>
          </a:p>
          <a:p>
            <a:r>
              <a:rPr lang="zh-CN" altLang="en-US" dirty="0" smtClean="0"/>
              <a:t>服务器平台关键特性</a:t>
            </a:r>
            <a:endParaRPr lang="en-US" dirty="0" smtClean="0"/>
          </a:p>
          <a:p>
            <a:pPr lvl="1"/>
            <a:r>
              <a:rPr lang="zh-CN" altLang="en-US" dirty="0" smtClean="0"/>
              <a:t>持续对于服务器端优化</a:t>
            </a:r>
            <a:endParaRPr lang="en-US" dirty="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ASP.NET Web Forms</a:t>
            </a:r>
            <a:endParaRPr lang="en-US" dirty="0"/>
          </a:p>
        </p:txBody>
      </p:sp>
      <p:sp>
        <p:nvSpPr>
          <p:cNvPr id="4" name="Rectangle 3"/>
          <p:cNvSpPr/>
          <p:nvPr/>
        </p:nvSpPr>
        <p:spPr bwMode="auto">
          <a:xfrm>
            <a:off x="533400" y="4343400"/>
            <a:ext cx="7772400" cy="914400"/>
          </a:xfrm>
          <a:prstGeom prst="rect">
            <a:avLst/>
          </a:prstGeom>
          <a:solidFill>
            <a:schemeClr val="bg2"/>
          </a:soli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5" name="TextBox 4"/>
          <p:cNvSpPr txBox="1"/>
          <p:nvPr/>
        </p:nvSpPr>
        <p:spPr>
          <a:xfrm>
            <a:off x="3200400" y="4572000"/>
            <a:ext cx="2895600" cy="457200"/>
          </a:xfrm>
          <a:prstGeom prst="rect">
            <a:avLst/>
          </a:prstGeom>
          <a:noFill/>
        </p:spPr>
        <p:txBody>
          <a:bodyPr wrap="square" rtlCol="0">
            <a:spAutoFit/>
          </a:bodyPr>
          <a:lstStyle/>
          <a:p>
            <a:r>
              <a:rPr lang="en-US" sz="2400" b="1" dirty="0" smtClean="0">
                <a:gradFill>
                  <a:gsLst>
                    <a:gs pos="70000">
                      <a:schemeClr val="tx1"/>
                    </a:gs>
                    <a:gs pos="100000">
                      <a:schemeClr val="tx1"/>
                    </a:gs>
                  </a:gsLst>
                  <a:lin ang="16200000" scaled="0"/>
                </a:gradFill>
              </a:rPr>
              <a:t>.NET Framework</a:t>
            </a:r>
          </a:p>
        </p:txBody>
      </p:sp>
      <p:sp>
        <p:nvSpPr>
          <p:cNvPr id="6" name="Rectangle 5"/>
          <p:cNvSpPr/>
          <p:nvPr/>
        </p:nvSpPr>
        <p:spPr bwMode="auto">
          <a:xfrm>
            <a:off x="533400" y="3200400"/>
            <a:ext cx="7772400" cy="914400"/>
          </a:xfrm>
          <a:prstGeom prst="rect">
            <a:avLst/>
          </a:prstGeom>
          <a:solidFill>
            <a:schemeClr val="bg2"/>
          </a:soli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7" name="TextBox 6"/>
          <p:cNvSpPr txBox="1"/>
          <p:nvPr/>
        </p:nvSpPr>
        <p:spPr>
          <a:xfrm>
            <a:off x="2895600" y="3429000"/>
            <a:ext cx="3352800" cy="461665"/>
          </a:xfrm>
          <a:prstGeom prst="rect">
            <a:avLst/>
          </a:prstGeom>
          <a:noFill/>
        </p:spPr>
        <p:txBody>
          <a:bodyPr wrap="square" rtlCol="0">
            <a:spAutoFit/>
          </a:bodyPr>
          <a:lstStyle/>
          <a:p>
            <a:r>
              <a:rPr lang="en-US" sz="2400" b="1" dirty="0" smtClean="0">
                <a:gradFill>
                  <a:gsLst>
                    <a:gs pos="70000">
                      <a:schemeClr val="tx1"/>
                    </a:gs>
                    <a:gs pos="100000">
                      <a:schemeClr val="tx1"/>
                    </a:gs>
                  </a:gsLst>
                  <a:lin ang="16200000" scaled="0"/>
                </a:gradFill>
              </a:rPr>
              <a:t>ASP.NET Framework</a:t>
            </a:r>
          </a:p>
        </p:txBody>
      </p:sp>
      <p:sp>
        <p:nvSpPr>
          <p:cNvPr id="8" name="Rectangle 7"/>
          <p:cNvSpPr/>
          <p:nvPr/>
        </p:nvSpPr>
        <p:spPr bwMode="auto">
          <a:xfrm>
            <a:off x="533400" y="1828800"/>
            <a:ext cx="1981200" cy="1143000"/>
          </a:xfrm>
          <a:prstGeom prst="rect">
            <a:avLst/>
          </a:prstGeom>
          <a:solidFill>
            <a:schemeClr val="accent2"/>
          </a:soli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9" name="TextBox 8"/>
          <p:cNvSpPr txBox="1"/>
          <p:nvPr/>
        </p:nvSpPr>
        <p:spPr>
          <a:xfrm>
            <a:off x="609600" y="1981200"/>
            <a:ext cx="1905000" cy="830997"/>
          </a:xfrm>
          <a:prstGeom prst="rect">
            <a:avLst/>
          </a:prstGeom>
          <a:noFill/>
        </p:spPr>
        <p:txBody>
          <a:bodyPr wrap="square" rtlCol="0">
            <a:spAutoFit/>
          </a:bodyPr>
          <a:lstStyle/>
          <a:p>
            <a:pPr algn="ctr"/>
            <a:r>
              <a:rPr lang="en-US" sz="2400" b="1" dirty="0" smtClean="0">
                <a:gradFill>
                  <a:gsLst>
                    <a:gs pos="70000">
                      <a:schemeClr val="tx1"/>
                    </a:gs>
                    <a:gs pos="100000">
                      <a:schemeClr val="tx1"/>
                    </a:gs>
                  </a:gsLst>
                  <a:lin ang="16200000" scaled="0"/>
                </a:gradFill>
              </a:rPr>
              <a:t>ASP.NET</a:t>
            </a:r>
          </a:p>
          <a:p>
            <a:pPr algn="ctr"/>
            <a:r>
              <a:rPr lang="en-US" sz="2400" b="1" dirty="0" smtClean="0">
                <a:gradFill>
                  <a:gsLst>
                    <a:gs pos="70000">
                      <a:schemeClr val="tx1"/>
                    </a:gs>
                    <a:gs pos="100000">
                      <a:schemeClr val="tx1"/>
                    </a:gs>
                  </a:gsLst>
                  <a:lin ang="16200000" scaled="0"/>
                </a:gradFill>
              </a:rPr>
              <a:t>Web Forms</a:t>
            </a:r>
          </a:p>
        </p:txBody>
      </p:sp>
      <p:sp>
        <p:nvSpPr>
          <p:cNvPr id="11" name="Rectangle 10"/>
          <p:cNvSpPr/>
          <p:nvPr/>
        </p:nvSpPr>
        <p:spPr bwMode="auto">
          <a:xfrm>
            <a:off x="4343400" y="1828800"/>
            <a:ext cx="1524000" cy="1143000"/>
          </a:xfrm>
          <a:prstGeom prst="rect">
            <a:avLst/>
          </a:prstGeom>
          <a:solidFill>
            <a:schemeClr val="bg2"/>
          </a:soli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2" name="TextBox 11"/>
          <p:cNvSpPr txBox="1"/>
          <p:nvPr/>
        </p:nvSpPr>
        <p:spPr>
          <a:xfrm>
            <a:off x="4343400" y="1981200"/>
            <a:ext cx="1524000" cy="830997"/>
          </a:xfrm>
          <a:prstGeom prst="rect">
            <a:avLst/>
          </a:prstGeom>
          <a:noFill/>
        </p:spPr>
        <p:txBody>
          <a:bodyPr wrap="square" rtlCol="0">
            <a:spAutoFit/>
          </a:bodyPr>
          <a:lstStyle/>
          <a:p>
            <a:pPr algn="ctr"/>
            <a:r>
              <a:rPr lang="en-US" sz="2400" b="1" dirty="0" smtClean="0">
                <a:gradFill>
                  <a:gsLst>
                    <a:gs pos="70000">
                      <a:schemeClr val="tx1"/>
                    </a:gs>
                    <a:gs pos="100000">
                      <a:schemeClr val="tx1"/>
                    </a:gs>
                  </a:gsLst>
                  <a:lin ang="16200000" scaled="0"/>
                </a:gradFill>
              </a:rPr>
              <a:t>ASP.NET MVC</a:t>
            </a:r>
          </a:p>
        </p:txBody>
      </p:sp>
      <p:sp>
        <p:nvSpPr>
          <p:cNvPr id="13" name="Rectangle 12"/>
          <p:cNvSpPr/>
          <p:nvPr/>
        </p:nvSpPr>
        <p:spPr bwMode="auto">
          <a:xfrm>
            <a:off x="2667000" y="1828800"/>
            <a:ext cx="1482969" cy="1143000"/>
          </a:xfrm>
          <a:prstGeom prst="rect">
            <a:avLst/>
          </a:prstGeom>
          <a:solidFill>
            <a:schemeClr val="bg2"/>
          </a:soli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4" name="TextBox 13"/>
          <p:cNvSpPr txBox="1"/>
          <p:nvPr/>
        </p:nvSpPr>
        <p:spPr>
          <a:xfrm>
            <a:off x="2667000" y="1981200"/>
            <a:ext cx="1524000" cy="830997"/>
          </a:xfrm>
          <a:prstGeom prst="rect">
            <a:avLst/>
          </a:prstGeom>
          <a:noFill/>
        </p:spPr>
        <p:txBody>
          <a:bodyPr wrap="square" rtlCol="0">
            <a:spAutoFit/>
          </a:bodyPr>
          <a:lstStyle/>
          <a:p>
            <a:pPr algn="ctr"/>
            <a:r>
              <a:rPr lang="en-US" sz="2400" b="1" dirty="0" smtClean="0">
                <a:gradFill>
                  <a:gsLst>
                    <a:gs pos="70000">
                      <a:schemeClr val="tx1"/>
                    </a:gs>
                    <a:gs pos="100000">
                      <a:schemeClr val="tx1"/>
                    </a:gs>
                  </a:gsLst>
                  <a:lin ang="16200000" scaled="0"/>
                </a:gradFill>
              </a:rPr>
              <a:t>ASP.NET </a:t>
            </a:r>
          </a:p>
          <a:p>
            <a:pPr algn="ctr"/>
            <a:r>
              <a:rPr lang="en-US" sz="2400" b="1" dirty="0" smtClean="0">
                <a:gradFill>
                  <a:gsLst>
                    <a:gs pos="70000">
                      <a:schemeClr val="tx1"/>
                    </a:gs>
                    <a:gs pos="100000">
                      <a:schemeClr val="tx1"/>
                    </a:gs>
                  </a:gsLst>
                  <a:lin ang="16200000" scaled="0"/>
                </a:gradFill>
              </a:rPr>
              <a:t>AJAX</a:t>
            </a:r>
          </a:p>
        </p:txBody>
      </p:sp>
      <p:sp>
        <p:nvSpPr>
          <p:cNvPr id="15" name="Rectangle 14"/>
          <p:cNvSpPr/>
          <p:nvPr/>
        </p:nvSpPr>
        <p:spPr bwMode="auto">
          <a:xfrm>
            <a:off x="6019800" y="1828800"/>
            <a:ext cx="2286000" cy="1143000"/>
          </a:xfrm>
          <a:prstGeom prst="rect">
            <a:avLst/>
          </a:prstGeom>
          <a:solidFill>
            <a:schemeClr val="bg2"/>
          </a:soli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6" name="TextBox 15"/>
          <p:cNvSpPr txBox="1"/>
          <p:nvPr/>
        </p:nvSpPr>
        <p:spPr>
          <a:xfrm>
            <a:off x="5867400" y="1981200"/>
            <a:ext cx="2514600" cy="830997"/>
          </a:xfrm>
          <a:prstGeom prst="rect">
            <a:avLst/>
          </a:prstGeom>
          <a:noFill/>
        </p:spPr>
        <p:txBody>
          <a:bodyPr wrap="square" rtlCol="0">
            <a:spAutoFit/>
          </a:bodyPr>
          <a:lstStyle/>
          <a:p>
            <a:pPr algn="ctr"/>
            <a:r>
              <a:rPr lang="en-US" sz="2400" b="1" dirty="0" smtClean="0">
                <a:gradFill>
                  <a:gsLst>
                    <a:gs pos="70000">
                      <a:schemeClr val="tx1"/>
                    </a:gs>
                    <a:gs pos="100000">
                      <a:schemeClr val="tx1"/>
                    </a:gs>
                  </a:gsLst>
                  <a:lin ang="16200000" scaled="0"/>
                </a:gradFill>
              </a:rPr>
              <a:t>ASP.NET</a:t>
            </a:r>
          </a:p>
          <a:p>
            <a:pPr algn="ctr"/>
            <a:r>
              <a:rPr lang="en-US" sz="2400" b="1" dirty="0" smtClean="0">
                <a:gradFill>
                  <a:gsLst>
                    <a:gs pos="70000">
                      <a:schemeClr val="tx1"/>
                    </a:gs>
                    <a:gs pos="100000">
                      <a:schemeClr val="tx1"/>
                    </a:gs>
                  </a:gsLst>
                  <a:lin ang="16200000" scaled="0"/>
                </a:gradFill>
              </a:rPr>
              <a:t>Dynamic Data</a:t>
            </a:r>
          </a:p>
        </p:txBody>
      </p:sp>
    </p:spTree>
    <p:extLst>
      <p:ext uri="{BB962C8B-B14F-4D97-AF65-F5344CB8AC3E}">
        <p14:creationId xmlns:p14="http://schemas.microsoft.com/office/powerpoint/2010/main" xmlns="" val="2157424462"/>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ASP.NET Web Forms</a:t>
            </a:r>
            <a:endParaRPr lang="zh-CN" altLang="en-US" dirty="0"/>
          </a:p>
        </p:txBody>
      </p:sp>
      <p:sp>
        <p:nvSpPr>
          <p:cNvPr id="3" name="Content Placeholder 2"/>
          <p:cNvSpPr>
            <a:spLocks noGrp="1"/>
          </p:cNvSpPr>
          <p:nvPr>
            <p:ph idx="1"/>
          </p:nvPr>
        </p:nvSpPr>
        <p:spPr/>
        <p:txBody>
          <a:bodyPr/>
          <a:lstStyle/>
          <a:p>
            <a:r>
              <a:rPr lang="en-US" altLang="zh-CN" sz="1800" dirty="0" smtClean="0"/>
              <a:t>ASP.NET Web Forms 4</a:t>
            </a:r>
            <a:r>
              <a:rPr lang="zh-CN" altLang="en-US" sz="1800" dirty="0" smtClean="0"/>
              <a:t>允许构建复杂前端用户界面的网站</a:t>
            </a:r>
            <a:r>
              <a:rPr lang="en-US" altLang="zh-CN" sz="1800" dirty="0" smtClean="0"/>
              <a:t>;</a:t>
            </a:r>
          </a:p>
          <a:p>
            <a:r>
              <a:rPr lang="zh-CN" altLang="en-US" sz="1800" dirty="0" smtClean="0"/>
              <a:t>专注于设计的开发</a:t>
            </a:r>
            <a:endParaRPr lang="en-US" altLang="zh-CN" sz="1800" dirty="0" smtClean="0"/>
          </a:p>
          <a:p>
            <a:pPr lvl="1"/>
            <a:r>
              <a:rPr lang="zh-CN" altLang="en-US" sz="1800" dirty="0"/>
              <a:t>使</a:t>
            </a:r>
            <a:r>
              <a:rPr lang="zh-CN" altLang="en-US" sz="1800" dirty="0" smtClean="0"/>
              <a:t>用</a:t>
            </a:r>
            <a:r>
              <a:rPr lang="en-US" altLang="zh-CN" sz="1800" dirty="0" smtClean="0"/>
              <a:t>Visual Studio</a:t>
            </a:r>
            <a:r>
              <a:rPr lang="zh-CN" altLang="en-US" sz="1800" dirty="0" smtClean="0"/>
              <a:t>以及相应工具快速构建应用</a:t>
            </a:r>
            <a:r>
              <a:rPr lang="en-US" altLang="zh-CN" sz="1800" dirty="0" smtClean="0"/>
              <a:t>;</a:t>
            </a:r>
          </a:p>
          <a:p>
            <a:pPr lvl="1"/>
            <a:r>
              <a:rPr lang="zh-CN" altLang="en-US" sz="1800" dirty="0" smtClean="0"/>
              <a:t>从工具箱拖拽控件快速构建用户界面</a:t>
            </a:r>
            <a:r>
              <a:rPr lang="en-US" altLang="zh-CN" sz="1800" dirty="0" smtClean="0"/>
              <a:t>;</a:t>
            </a:r>
          </a:p>
          <a:p>
            <a:r>
              <a:rPr lang="zh-CN" altLang="en-US" sz="1800" dirty="0" smtClean="0"/>
              <a:t>专注于代码的开发</a:t>
            </a:r>
            <a:endParaRPr lang="en-US" altLang="zh-CN" sz="1800" dirty="0" smtClean="0"/>
          </a:p>
          <a:p>
            <a:pPr lvl="1"/>
            <a:r>
              <a:rPr lang="zh-CN" altLang="en-US" sz="1800" dirty="0" smtClean="0"/>
              <a:t>纯手工编写</a:t>
            </a:r>
            <a:r>
              <a:rPr lang="en-US" altLang="zh-CN" sz="1800" dirty="0" smtClean="0"/>
              <a:t>HTML</a:t>
            </a:r>
            <a:r>
              <a:rPr lang="zh-CN" altLang="en-US" sz="1800" dirty="0" smtClean="0"/>
              <a:t>标签</a:t>
            </a:r>
            <a:r>
              <a:rPr lang="en-US" altLang="zh-CN" sz="1800" dirty="0" smtClean="0"/>
              <a:t>;</a:t>
            </a:r>
          </a:p>
          <a:p>
            <a:pPr lvl="1"/>
            <a:r>
              <a:rPr lang="zh-CN" altLang="en-US" sz="1800" dirty="0" smtClean="0"/>
              <a:t>纯手工编写</a:t>
            </a:r>
            <a:r>
              <a:rPr lang="en-US" altLang="zh-CN" sz="1800" dirty="0" smtClean="0"/>
              <a:t>JavaScript</a:t>
            </a:r>
            <a:r>
              <a:rPr lang="zh-CN" altLang="en-US" sz="1800" dirty="0" smtClean="0"/>
              <a:t>代码</a:t>
            </a:r>
            <a:r>
              <a:rPr lang="en-US" altLang="zh-CN" sz="1800" dirty="0" smtClean="0"/>
              <a:t>;</a:t>
            </a:r>
          </a:p>
          <a:p>
            <a:pPr lvl="1"/>
            <a:r>
              <a:rPr lang="zh-CN" altLang="en-US" sz="1800" dirty="0" smtClean="0"/>
              <a:t>需要确认每个尖括号是否正确</a:t>
            </a:r>
            <a:r>
              <a:rPr lang="en-US" altLang="zh-CN" sz="1800" dirty="0" smtClean="0"/>
              <a:t>;</a:t>
            </a:r>
          </a:p>
          <a:p>
            <a:r>
              <a:rPr lang="zh-CN" altLang="en-US" sz="1800" dirty="0" smtClean="0"/>
              <a:t>在</a:t>
            </a:r>
            <a:r>
              <a:rPr lang="en-US" altLang="zh-CN" sz="1800" dirty="0" smtClean="0"/>
              <a:t>ASP.NET 4</a:t>
            </a:r>
            <a:r>
              <a:rPr lang="zh-CN" altLang="en-US" sz="1800" dirty="0" smtClean="0"/>
              <a:t>中，你可以控制以下细节</a:t>
            </a:r>
            <a:endParaRPr lang="en-US" altLang="zh-CN" sz="1800" dirty="0" smtClean="0"/>
          </a:p>
          <a:p>
            <a:pPr lvl="1"/>
            <a:r>
              <a:rPr lang="zh-CN" altLang="en-US" sz="1800" dirty="0"/>
              <a:t>控</a:t>
            </a:r>
            <a:r>
              <a:rPr lang="zh-CN" altLang="en-US" sz="1800" dirty="0" smtClean="0"/>
              <a:t>件绘制</a:t>
            </a:r>
            <a:endParaRPr lang="en-US" altLang="zh-CN" sz="1800" dirty="0" smtClean="0"/>
          </a:p>
          <a:p>
            <a:pPr lvl="1"/>
            <a:r>
              <a:rPr lang="zh-CN" altLang="en-US" sz="1800" dirty="0" smtClean="0"/>
              <a:t>控件</a:t>
            </a:r>
            <a:r>
              <a:rPr lang="en-US" altLang="zh-CN" sz="1800" dirty="0" smtClean="0"/>
              <a:t>ID</a:t>
            </a:r>
          </a:p>
          <a:p>
            <a:pPr lvl="1"/>
            <a:r>
              <a:rPr lang="zh-CN" altLang="en-US" sz="1800" dirty="0" smtClean="0"/>
              <a:t>视图状态</a:t>
            </a:r>
            <a:endParaRPr lang="en-US" altLang="zh-CN" sz="1800" dirty="0" smtClean="0"/>
          </a:p>
          <a:p>
            <a:pPr lvl="1"/>
            <a:r>
              <a:rPr lang="zh-CN" altLang="en-US" sz="1800" dirty="0" smtClean="0"/>
              <a:t>网页</a:t>
            </a:r>
            <a:r>
              <a:rPr lang="en-US" altLang="zh-CN" sz="1800" dirty="0" smtClean="0"/>
              <a:t>URL</a:t>
            </a:r>
          </a:p>
          <a:p>
            <a:pPr lvl="1"/>
            <a:r>
              <a:rPr lang="en-US" altLang="zh-CN" sz="1800" dirty="0" smtClean="0"/>
              <a:t>XHTML</a:t>
            </a:r>
            <a:r>
              <a:rPr lang="zh-CN" altLang="en-US" sz="1800" dirty="0" smtClean="0"/>
              <a:t>以及</a:t>
            </a:r>
            <a:r>
              <a:rPr lang="en-US" altLang="zh-CN" sz="1800" dirty="0" smtClean="0"/>
              <a:t>Accessibility</a:t>
            </a:r>
          </a:p>
          <a:p>
            <a:pPr lvl="1"/>
            <a:endParaRPr lang="zh-CN" altLang="en-US" sz="1800" dirty="0"/>
          </a:p>
        </p:txBody>
      </p:sp>
    </p:spTree>
    <p:extLst>
      <p:ext uri="{BB962C8B-B14F-4D97-AF65-F5344CB8AC3E}">
        <p14:creationId xmlns:p14="http://schemas.microsoft.com/office/powerpoint/2010/main" xmlns="" val="37269471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ASP.NET  AJAX</a:t>
            </a:r>
            <a:endParaRPr lang="en-US" dirty="0"/>
          </a:p>
        </p:txBody>
      </p:sp>
      <p:sp>
        <p:nvSpPr>
          <p:cNvPr id="4" name="Rectangle 3"/>
          <p:cNvSpPr/>
          <p:nvPr/>
        </p:nvSpPr>
        <p:spPr bwMode="auto">
          <a:xfrm>
            <a:off x="533400" y="4343400"/>
            <a:ext cx="7772400" cy="914400"/>
          </a:xfrm>
          <a:prstGeom prst="rect">
            <a:avLst/>
          </a:prstGeom>
          <a:solidFill>
            <a:schemeClr val="bg2"/>
          </a:soli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5" name="TextBox 4"/>
          <p:cNvSpPr txBox="1"/>
          <p:nvPr/>
        </p:nvSpPr>
        <p:spPr>
          <a:xfrm>
            <a:off x="3200400" y="4572000"/>
            <a:ext cx="2895600" cy="457200"/>
          </a:xfrm>
          <a:prstGeom prst="rect">
            <a:avLst/>
          </a:prstGeom>
          <a:noFill/>
        </p:spPr>
        <p:txBody>
          <a:bodyPr wrap="square" rtlCol="0">
            <a:spAutoFit/>
          </a:bodyPr>
          <a:lstStyle/>
          <a:p>
            <a:r>
              <a:rPr lang="en-US" sz="2400" b="1" dirty="0" smtClean="0">
                <a:gradFill>
                  <a:gsLst>
                    <a:gs pos="70000">
                      <a:schemeClr val="tx1"/>
                    </a:gs>
                    <a:gs pos="100000">
                      <a:schemeClr val="tx1"/>
                    </a:gs>
                  </a:gsLst>
                  <a:lin ang="16200000" scaled="0"/>
                </a:gradFill>
              </a:rPr>
              <a:t>.NET Framework</a:t>
            </a:r>
          </a:p>
        </p:txBody>
      </p:sp>
      <p:sp>
        <p:nvSpPr>
          <p:cNvPr id="6" name="Rectangle 5"/>
          <p:cNvSpPr/>
          <p:nvPr/>
        </p:nvSpPr>
        <p:spPr bwMode="auto">
          <a:xfrm>
            <a:off x="533400" y="3200400"/>
            <a:ext cx="7772400" cy="914400"/>
          </a:xfrm>
          <a:prstGeom prst="rect">
            <a:avLst/>
          </a:prstGeom>
          <a:solidFill>
            <a:schemeClr val="bg2"/>
          </a:soli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7" name="TextBox 6"/>
          <p:cNvSpPr txBox="1"/>
          <p:nvPr/>
        </p:nvSpPr>
        <p:spPr>
          <a:xfrm>
            <a:off x="2895600" y="3429000"/>
            <a:ext cx="3352800" cy="461665"/>
          </a:xfrm>
          <a:prstGeom prst="rect">
            <a:avLst/>
          </a:prstGeom>
          <a:noFill/>
        </p:spPr>
        <p:txBody>
          <a:bodyPr wrap="square" rtlCol="0">
            <a:spAutoFit/>
          </a:bodyPr>
          <a:lstStyle/>
          <a:p>
            <a:r>
              <a:rPr lang="en-US" sz="2400" b="1" dirty="0" smtClean="0">
                <a:gradFill>
                  <a:gsLst>
                    <a:gs pos="70000">
                      <a:schemeClr val="tx1"/>
                    </a:gs>
                    <a:gs pos="100000">
                      <a:schemeClr val="tx1"/>
                    </a:gs>
                  </a:gsLst>
                  <a:lin ang="16200000" scaled="0"/>
                </a:gradFill>
              </a:rPr>
              <a:t>ASP.NET Framework</a:t>
            </a:r>
          </a:p>
        </p:txBody>
      </p:sp>
      <p:sp>
        <p:nvSpPr>
          <p:cNvPr id="8" name="Rectangle 7"/>
          <p:cNvSpPr/>
          <p:nvPr/>
        </p:nvSpPr>
        <p:spPr bwMode="auto">
          <a:xfrm>
            <a:off x="533400" y="1828800"/>
            <a:ext cx="1981200" cy="1143000"/>
          </a:xfrm>
          <a:prstGeom prst="rect">
            <a:avLst/>
          </a:prstGeom>
          <a:solidFill>
            <a:schemeClr val="bg2"/>
          </a:soli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9" name="TextBox 8"/>
          <p:cNvSpPr txBox="1"/>
          <p:nvPr/>
        </p:nvSpPr>
        <p:spPr>
          <a:xfrm>
            <a:off x="609600" y="1981200"/>
            <a:ext cx="1905000" cy="830997"/>
          </a:xfrm>
          <a:prstGeom prst="rect">
            <a:avLst/>
          </a:prstGeom>
          <a:noFill/>
        </p:spPr>
        <p:txBody>
          <a:bodyPr wrap="square" rtlCol="0">
            <a:spAutoFit/>
          </a:bodyPr>
          <a:lstStyle/>
          <a:p>
            <a:pPr algn="ctr"/>
            <a:r>
              <a:rPr lang="en-US" sz="2400" b="1" dirty="0" smtClean="0">
                <a:gradFill>
                  <a:gsLst>
                    <a:gs pos="70000">
                      <a:schemeClr val="tx1"/>
                    </a:gs>
                    <a:gs pos="100000">
                      <a:schemeClr val="tx1"/>
                    </a:gs>
                  </a:gsLst>
                  <a:lin ang="16200000" scaled="0"/>
                </a:gradFill>
              </a:rPr>
              <a:t>ASP.NET</a:t>
            </a:r>
          </a:p>
          <a:p>
            <a:pPr algn="ctr"/>
            <a:r>
              <a:rPr lang="en-US" sz="2400" b="1" dirty="0" smtClean="0">
                <a:gradFill>
                  <a:gsLst>
                    <a:gs pos="70000">
                      <a:schemeClr val="tx1"/>
                    </a:gs>
                    <a:gs pos="100000">
                      <a:schemeClr val="tx1"/>
                    </a:gs>
                  </a:gsLst>
                  <a:lin ang="16200000" scaled="0"/>
                </a:gradFill>
              </a:rPr>
              <a:t>Web Forms</a:t>
            </a:r>
          </a:p>
        </p:txBody>
      </p:sp>
      <p:sp>
        <p:nvSpPr>
          <p:cNvPr id="11" name="Rectangle 10"/>
          <p:cNvSpPr/>
          <p:nvPr/>
        </p:nvSpPr>
        <p:spPr bwMode="auto">
          <a:xfrm>
            <a:off x="4343400" y="1828800"/>
            <a:ext cx="1524000" cy="1143000"/>
          </a:xfrm>
          <a:prstGeom prst="rect">
            <a:avLst/>
          </a:prstGeom>
          <a:solidFill>
            <a:schemeClr val="bg2"/>
          </a:soli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2" name="TextBox 11"/>
          <p:cNvSpPr txBox="1"/>
          <p:nvPr/>
        </p:nvSpPr>
        <p:spPr>
          <a:xfrm>
            <a:off x="4343400" y="1981200"/>
            <a:ext cx="1524000" cy="830997"/>
          </a:xfrm>
          <a:prstGeom prst="rect">
            <a:avLst/>
          </a:prstGeom>
          <a:noFill/>
        </p:spPr>
        <p:txBody>
          <a:bodyPr wrap="square" rtlCol="0">
            <a:spAutoFit/>
          </a:bodyPr>
          <a:lstStyle/>
          <a:p>
            <a:pPr algn="ctr"/>
            <a:r>
              <a:rPr lang="en-US" sz="2400" b="1" dirty="0" smtClean="0">
                <a:gradFill>
                  <a:gsLst>
                    <a:gs pos="70000">
                      <a:schemeClr val="tx1"/>
                    </a:gs>
                    <a:gs pos="100000">
                      <a:schemeClr val="tx1"/>
                    </a:gs>
                  </a:gsLst>
                  <a:lin ang="16200000" scaled="0"/>
                </a:gradFill>
              </a:rPr>
              <a:t>ASP.NET MVC</a:t>
            </a:r>
          </a:p>
        </p:txBody>
      </p:sp>
      <p:sp>
        <p:nvSpPr>
          <p:cNvPr id="13" name="Rectangle 12"/>
          <p:cNvSpPr/>
          <p:nvPr/>
        </p:nvSpPr>
        <p:spPr bwMode="auto">
          <a:xfrm>
            <a:off x="2667000" y="1828800"/>
            <a:ext cx="1482969" cy="1143000"/>
          </a:xfrm>
          <a:prstGeom prst="rect">
            <a:avLst/>
          </a:prstGeom>
          <a:solidFill>
            <a:schemeClr val="accent2"/>
          </a:soli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4" name="TextBox 13"/>
          <p:cNvSpPr txBox="1"/>
          <p:nvPr/>
        </p:nvSpPr>
        <p:spPr>
          <a:xfrm>
            <a:off x="2667000" y="1981200"/>
            <a:ext cx="1524000" cy="830997"/>
          </a:xfrm>
          <a:prstGeom prst="rect">
            <a:avLst/>
          </a:prstGeom>
          <a:noFill/>
        </p:spPr>
        <p:txBody>
          <a:bodyPr wrap="square" rtlCol="0">
            <a:spAutoFit/>
          </a:bodyPr>
          <a:lstStyle/>
          <a:p>
            <a:pPr algn="ctr"/>
            <a:r>
              <a:rPr lang="en-US" sz="2400" b="1" dirty="0" smtClean="0">
                <a:gradFill>
                  <a:gsLst>
                    <a:gs pos="70000">
                      <a:schemeClr val="tx1"/>
                    </a:gs>
                    <a:gs pos="100000">
                      <a:schemeClr val="tx1"/>
                    </a:gs>
                  </a:gsLst>
                  <a:lin ang="16200000" scaled="0"/>
                </a:gradFill>
              </a:rPr>
              <a:t>ASP.NET </a:t>
            </a:r>
          </a:p>
          <a:p>
            <a:pPr algn="ctr"/>
            <a:r>
              <a:rPr lang="en-US" sz="2400" b="1" dirty="0" smtClean="0">
                <a:gradFill>
                  <a:gsLst>
                    <a:gs pos="70000">
                      <a:schemeClr val="tx1"/>
                    </a:gs>
                    <a:gs pos="100000">
                      <a:schemeClr val="tx1"/>
                    </a:gs>
                  </a:gsLst>
                  <a:lin ang="16200000" scaled="0"/>
                </a:gradFill>
              </a:rPr>
              <a:t>AJAX</a:t>
            </a:r>
          </a:p>
        </p:txBody>
      </p:sp>
      <p:sp>
        <p:nvSpPr>
          <p:cNvPr id="15" name="Rectangle 14"/>
          <p:cNvSpPr/>
          <p:nvPr/>
        </p:nvSpPr>
        <p:spPr bwMode="auto">
          <a:xfrm>
            <a:off x="6019800" y="1828800"/>
            <a:ext cx="2286000" cy="1143000"/>
          </a:xfrm>
          <a:prstGeom prst="rect">
            <a:avLst/>
          </a:prstGeom>
          <a:solidFill>
            <a:schemeClr val="bg2"/>
          </a:soli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6" name="TextBox 15"/>
          <p:cNvSpPr txBox="1"/>
          <p:nvPr/>
        </p:nvSpPr>
        <p:spPr>
          <a:xfrm>
            <a:off x="5867400" y="1981200"/>
            <a:ext cx="2514600" cy="830997"/>
          </a:xfrm>
          <a:prstGeom prst="rect">
            <a:avLst/>
          </a:prstGeom>
          <a:noFill/>
        </p:spPr>
        <p:txBody>
          <a:bodyPr wrap="square" rtlCol="0">
            <a:spAutoFit/>
          </a:bodyPr>
          <a:lstStyle/>
          <a:p>
            <a:pPr algn="ctr"/>
            <a:r>
              <a:rPr lang="en-US" sz="2400" b="1" dirty="0" smtClean="0">
                <a:gradFill>
                  <a:gsLst>
                    <a:gs pos="70000">
                      <a:schemeClr val="tx1"/>
                    </a:gs>
                    <a:gs pos="100000">
                      <a:schemeClr val="tx1"/>
                    </a:gs>
                  </a:gsLst>
                  <a:lin ang="16200000" scaled="0"/>
                </a:gradFill>
              </a:rPr>
              <a:t>ASP.NET</a:t>
            </a:r>
          </a:p>
          <a:p>
            <a:pPr algn="ctr"/>
            <a:r>
              <a:rPr lang="en-US" sz="2400" b="1" dirty="0" smtClean="0">
                <a:gradFill>
                  <a:gsLst>
                    <a:gs pos="70000">
                      <a:schemeClr val="tx1"/>
                    </a:gs>
                    <a:gs pos="100000">
                      <a:schemeClr val="tx1"/>
                    </a:gs>
                  </a:gsLst>
                  <a:lin ang="16200000" scaled="0"/>
                </a:gradFill>
              </a:rPr>
              <a:t>Dynamic Data</a:t>
            </a:r>
          </a:p>
        </p:txBody>
      </p:sp>
    </p:spTree>
    <p:extLst>
      <p:ext uri="{BB962C8B-B14F-4D97-AF65-F5344CB8AC3E}">
        <p14:creationId xmlns:p14="http://schemas.microsoft.com/office/powerpoint/2010/main" xmlns="" val="947419732"/>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bwMode="auto">
          <a:xfrm>
            <a:off x="1143000" y="1143000"/>
            <a:ext cx="2209800" cy="2438400"/>
          </a:xfrm>
          <a:prstGeom prst="round2Diag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r>
              <a:rPr smtClean="0"/>
              <a:t>ASP.NET  AJAX</a:t>
            </a:r>
            <a:endParaRPr lang="en-US" dirty="0"/>
          </a:p>
        </p:txBody>
      </p:sp>
      <p:sp>
        <p:nvSpPr>
          <p:cNvPr id="7" name="TextBox 6"/>
          <p:cNvSpPr txBox="1"/>
          <p:nvPr/>
        </p:nvSpPr>
        <p:spPr>
          <a:xfrm>
            <a:off x="1295400" y="1752600"/>
            <a:ext cx="1905000" cy="830997"/>
          </a:xfrm>
          <a:prstGeom prst="rect">
            <a:avLst/>
          </a:prstGeom>
          <a:noFill/>
        </p:spPr>
        <p:txBody>
          <a:bodyPr wrap="square" rtlCol="0">
            <a:spAutoFit/>
          </a:bodyPr>
          <a:lstStyle/>
          <a:p>
            <a:pPr algn="ctr"/>
            <a:r>
              <a:rPr lang="en-US" sz="2400" b="1" dirty="0" smtClean="0">
                <a:gradFill>
                  <a:gsLst>
                    <a:gs pos="70000">
                      <a:schemeClr val="tx1"/>
                    </a:gs>
                    <a:gs pos="100000">
                      <a:schemeClr val="tx1"/>
                    </a:gs>
                  </a:gsLst>
                  <a:lin ang="16200000" scaled="0"/>
                </a:gradFill>
              </a:rPr>
              <a:t>Server-Side</a:t>
            </a:r>
          </a:p>
          <a:p>
            <a:pPr algn="ctr"/>
            <a:r>
              <a:rPr lang="en-US" sz="2400" b="1" dirty="0" smtClean="0">
                <a:gradFill>
                  <a:gsLst>
                    <a:gs pos="70000">
                      <a:schemeClr val="tx1"/>
                    </a:gs>
                    <a:gs pos="100000">
                      <a:schemeClr val="tx1"/>
                    </a:gs>
                  </a:gsLst>
                  <a:lin ang="16200000" scaled="0"/>
                </a:gradFill>
              </a:rPr>
              <a:t>AJAX</a:t>
            </a:r>
          </a:p>
        </p:txBody>
      </p:sp>
      <p:sp>
        <p:nvSpPr>
          <p:cNvPr id="9" name="Round Diagonal Corner Rectangle 8"/>
          <p:cNvSpPr/>
          <p:nvPr/>
        </p:nvSpPr>
        <p:spPr bwMode="auto">
          <a:xfrm>
            <a:off x="3810000" y="1143000"/>
            <a:ext cx="2209800" cy="2438400"/>
          </a:xfrm>
          <a:prstGeom prst="round2Diag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0" name="TextBox 9"/>
          <p:cNvSpPr txBox="1"/>
          <p:nvPr/>
        </p:nvSpPr>
        <p:spPr>
          <a:xfrm>
            <a:off x="3962400" y="1752600"/>
            <a:ext cx="1905000" cy="830997"/>
          </a:xfrm>
          <a:prstGeom prst="rect">
            <a:avLst/>
          </a:prstGeom>
          <a:noFill/>
        </p:spPr>
        <p:txBody>
          <a:bodyPr wrap="square" rtlCol="0">
            <a:spAutoFit/>
          </a:bodyPr>
          <a:lstStyle/>
          <a:p>
            <a:pPr algn="ctr"/>
            <a:r>
              <a:rPr lang="en-US" sz="2400" b="1" dirty="0" smtClean="0">
                <a:gradFill>
                  <a:gsLst>
                    <a:gs pos="70000">
                      <a:schemeClr val="tx1"/>
                    </a:gs>
                    <a:gs pos="100000">
                      <a:schemeClr val="tx1"/>
                    </a:gs>
                  </a:gsLst>
                  <a:lin ang="16200000" scaled="0"/>
                </a:gradFill>
              </a:rPr>
              <a:t>Client-Side</a:t>
            </a:r>
          </a:p>
          <a:p>
            <a:pPr algn="ctr"/>
            <a:r>
              <a:rPr lang="en-US" sz="2400" b="1" dirty="0" smtClean="0">
                <a:gradFill>
                  <a:gsLst>
                    <a:gs pos="70000">
                      <a:schemeClr val="tx1"/>
                    </a:gs>
                    <a:gs pos="100000">
                      <a:schemeClr val="tx1"/>
                    </a:gs>
                  </a:gsLst>
                  <a:lin ang="16200000" scaled="0"/>
                </a:gradFill>
              </a:rPr>
              <a:t>AJAX</a:t>
            </a:r>
          </a:p>
        </p:txBody>
      </p:sp>
      <p:sp>
        <p:nvSpPr>
          <p:cNvPr id="11" name="Round Diagonal Corner Rectangle 10"/>
          <p:cNvSpPr/>
          <p:nvPr/>
        </p:nvSpPr>
        <p:spPr bwMode="auto">
          <a:xfrm>
            <a:off x="3810000" y="3886200"/>
            <a:ext cx="2209800" cy="2438400"/>
          </a:xfrm>
          <a:prstGeom prst="round2Diag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2" name="TextBox 11"/>
          <p:cNvSpPr txBox="1"/>
          <p:nvPr/>
        </p:nvSpPr>
        <p:spPr>
          <a:xfrm>
            <a:off x="3962400" y="4495800"/>
            <a:ext cx="1905000" cy="1200329"/>
          </a:xfrm>
          <a:prstGeom prst="rect">
            <a:avLst/>
          </a:prstGeom>
          <a:noFill/>
        </p:spPr>
        <p:txBody>
          <a:bodyPr wrap="square" rtlCol="0">
            <a:spAutoFit/>
          </a:bodyPr>
          <a:lstStyle/>
          <a:p>
            <a:pPr algn="ctr"/>
            <a:r>
              <a:rPr lang="en-US" sz="2400" b="1" dirty="0" smtClean="0">
                <a:gradFill>
                  <a:gsLst>
                    <a:gs pos="70000">
                      <a:schemeClr val="tx1"/>
                    </a:gs>
                    <a:gs pos="100000">
                      <a:schemeClr val="tx1"/>
                    </a:gs>
                  </a:gsLst>
                  <a:lin ang="16200000" scaled="0"/>
                </a:gradFill>
              </a:rPr>
              <a:t>AJAX</a:t>
            </a:r>
          </a:p>
          <a:p>
            <a:pPr algn="ctr"/>
            <a:r>
              <a:rPr lang="en-US" sz="2400" b="1" dirty="0" smtClean="0">
                <a:gradFill>
                  <a:gsLst>
                    <a:gs pos="70000">
                      <a:schemeClr val="tx1"/>
                    </a:gs>
                    <a:gs pos="100000">
                      <a:schemeClr val="tx1"/>
                    </a:gs>
                  </a:gsLst>
                  <a:lin ang="16200000" scaled="0"/>
                </a:gradFill>
              </a:rPr>
              <a:t>Control Toolkit</a:t>
            </a:r>
          </a:p>
        </p:txBody>
      </p:sp>
      <p:sp>
        <p:nvSpPr>
          <p:cNvPr id="13" name="Round Diagonal Corner Rectangle 12"/>
          <p:cNvSpPr/>
          <p:nvPr/>
        </p:nvSpPr>
        <p:spPr bwMode="auto">
          <a:xfrm>
            <a:off x="1143000" y="3962400"/>
            <a:ext cx="2209800" cy="2438400"/>
          </a:xfrm>
          <a:prstGeom prst="round2Diag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4" name="TextBox 13"/>
          <p:cNvSpPr txBox="1"/>
          <p:nvPr/>
        </p:nvSpPr>
        <p:spPr>
          <a:xfrm>
            <a:off x="1295400" y="4572000"/>
            <a:ext cx="1905000" cy="461665"/>
          </a:xfrm>
          <a:prstGeom prst="rect">
            <a:avLst/>
          </a:prstGeom>
          <a:noFill/>
        </p:spPr>
        <p:txBody>
          <a:bodyPr wrap="square" rtlCol="0">
            <a:spAutoFit/>
          </a:bodyPr>
          <a:lstStyle/>
          <a:p>
            <a:pPr algn="ctr"/>
            <a:r>
              <a:rPr lang="en-US" sz="2400" b="1" dirty="0" err="1" smtClean="0">
                <a:gradFill>
                  <a:gsLst>
                    <a:gs pos="70000">
                      <a:schemeClr val="tx1"/>
                    </a:gs>
                    <a:gs pos="100000">
                      <a:schemeClr val="tx1"/>
                    </a:gs>
                  </a:gsLst>
                  <a:lin ang="16200000" scaled="0"/>
                </a:gradFill>
              </a:rPr>
              <a:t>jQuery</a:t>
            </a:r>
            <a:endParaRPr lang="en-US" sz="2400" b="1" dirty="0" smtClean="0">
              <a:gradFill>
                <a:gsLst>
                  <a:gs pos="70000">
                    <a:schemeClr val="tx1"/>
                  </a:gs>
                  <a:gs pos="100000">
                    <a:schemeClr val="tx1"/>
                  </a:gs>
                </a:gsLst>
                <a:lin ang="16200000" scaled="0"/>
              </a:gradFill>
            </a:endParaRPr>
          </a:p>
        </p:txBody>
      </p:sp>
    </p:spTree>
    <p:extLst>
      <p:ext uri="{BB962C8B-B14F-4D97-AF65-F5344CB8AC3E}">
        <p14:creationId xmlns:p14="http://schemas.microsoft.com/office/powerpoint/2010/main" xmlns="" val="400616091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IX09 PPT Template 4x3">
  <a:themeElements>
    <a:clrScheme name="MIX09">
      <a:dk1>
        <a:srgbClr val="000000"/>
      </a:dk1>
      <a:lt1>
        <a:srgbClr val="FFFFFF"/>
      </a:lt1>
      <a:dk2>
        <a:srgbClr val="050595"/>
      </a:dk2>
      <a:lt2>
        <a:srgbClr val="FFFF99"/>
      </a:lt2>
      <a:accent1>
        <a:srgbClr val="339900"/>
      </a:accent1>
      <a:accent2>
        <a:srgbClr val="00CCFF"/>
      </a:accent2>
      <a:accent3>
        <a:srgbClr val="FF0066"/>
      </a:accent3>
      <a:accent4>
        <a:srgbClr val="D1CC00"/>
      </a:accent4>
      <a:accent5>
        <a:srgbClr val="FF6600"/>
      </a:accent5>
      <a:accent6>
        <a:srgbClr val="808080"/>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sz="2400" dirty="0" smtClean="0">
            <a:gradFill>
              <a:gsLst>
                <a:gs pos="70000">
                  <a:schemeClr val="tx1"/>
                </a:gs>
                <a:gs pos="100000">
                  <a:schemeClr val="tx1"/>
                </a:gs>
              </a:gsLst>
              <a:lin ang="16200000" scaled="0"/>
            </a:gradFill>
          </a:defRPr>
        </a:defPPr>
      </a:lstStyle>
    </a:txDef>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563</Words>
  <Application>Microsoft Office PowerPoint</Application>
  <PresentationFormat>全屏显示(4:3)</PresentationFormat>
  <Paragraphs>223</Paragraphs>
  <Slides>23</Slides>
  <Notes>23</Notes>
  <HiddenSlides>0</HiddenSlides>
  <MMClips>0</MMClips>
  <ScaleCrop>false</ScaleCrop>
  <HeadingPairs>
    <vt:vector size="4" baseType="variant">
      <vt:variant>
        <vt:lpstr>主题</vt:lpstr>
      </vt:variant>
      <vt:variant>
        <vt:i4>2</vt:i4>
      </vt:variant>
      <vt:variant>
        <vt:lpstr>幻灯片标题</vt:lpstr>
      </vt:variant>
      <vt:variant>
        <vt:i4>23</vt:i4>
      </vt:variant>
    </vt:vector>
  </HeadingPairs>
  <TitlesOfParts>
    <vt:vector size="25" baseType="lpstr">
      <vt:lpstr>Office 主题</vt:lpstr>
      <vt:lpstr>MIX09 PPT Template 4x3</vt:lpstr>
      <vt:lpstr>幻灯片 1</vt:lpstr>
      <vt:lpstr>建站大业，实战ASP.NET 4</vt:lpstr>
      <vt:lpstr>议程</vt:lpstr>
      <vt:lpstr>ASP.NET 3.5 Service Pack 1</vt:lpstr>
      <vt:lpstr>ASP.NET 4 Pillars</vt:lpstr>
      <vt:lpstr>ASP.NET Web Forms</vt:lpstr>
      <vt:lpstr>ASP.NET Web Forms</vt:lpstr>
      <vt:lpstr>ASP.NET  AJAX</vt:lpstr>
      <vt:lpstr>ASP.NET  AJAX</vt:lpstr>
      <vt:lpstr>ASP.NET  AJAX</vt:lpstr>
      <vt:lpstr>ASP.NET  AJAX</vt:lpstr>
      <vt:lpstr>ASP.NET  AJAX</vt:lpstr>
      <vt:lpstr>ASP.NET  AJAX</vt:lpstr>
      <vt:lpstr>ASP.NET  MVC</vt:lpstr>
      <vt:lpstr>ASP.NET MVC</vt:lpstr>
      <vt:lpstr>ASP.NET  Dynamic Data</vt:lpstr>
      <vt:lpstr>ASP.NET Dynamic Data</vt:lpstr>
      <vt:lpstr>ASP.NET Dynamic Data</vt:lpstr>
      <vt:lpstr>总结</vt:lpstr>
      <vt:lpstr>疑问和解答</vt:lpstr>
      <vt:lpstr>参考资源</vt:lpstr>
      <vt:lpstr>幻灯片 22</vt:lpstr>
      <vt:lpstr>幻灯片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2009-10-29T02:09:50Z</dcterms:created>
  <dcterms:modified xsi:type="dcterms:W3CDTF">2009-10-29T02:09:56Z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