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0"/>
  </p:notesMasterIdLst>
  <p:sldIdLst>
    <p:sldId id="256" r:id="rId2"/>
    <p:sldId id="257"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272" r:id="rId34"/>
    <p:sldId id="273" r:id="rId35"/>
    <p:sldId id="307" r:id="rId36"/>
    <p:sldId id="306" r:id="rId37"/>
    <p:sldId id="274" r:id="rId38"/>
    <p:sldId id="275" r:id="rId3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1362" autoAdjust="0"/>
  </p:normalViewPr>
  <p:slideViewPr>
    <p:cSldViewPr>
      <p:cViewPr varScale="1">
        <p:scale>
          <a:sx n="54" d="100"/>
          <a:sy n="54" d="100"/>
        </p:scale>
        <p:origin x="-888" y="-9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81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CA90BB-907A-497C-8471-AE3D9FF1FB86}" type="datetimeFigureOut">
              <a:rPr lang="zh-CN" altLang="en-US" smtClean="0"/>
              <a:pPr/>
              <a:t>2009-10-29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7BC9C-82C5-4A70-8201-1B876EEB66C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92245F96-5D13-46E1-A2BF-40CBFBB1009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28</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30</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31</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32</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33</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34</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35</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36</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37</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38</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45F96-5D13-46E1-A2BF-40CBFBB1009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buClr>
                <a:schemeClr val="bg2">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600200"/>
            <a:ext cx="4038600" cy="4525963"/>
          </a:xfrm>
          <a:prstGeom prst="rect">
            <a:avLst/>
          </a:prstGeom>
        </p:spPr>
        <p:txBody>
          <a:bodyPr/>
          <a:lstStyle>
            <a:lvl1pPr>
              <a:buClr>
                <a:schemeClr val="accent1">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buClr>
                <a:schemeClr val="accent1">
                  <a:lumMod val="50000"/>
                </a:schemeClr>
              </a:buClr>
              <a:buFont typeface="Wingdings" pitchFamily="2" charset="2"/>
              <a:buChar char="l"/>
              <a:defRPr sz="3200"/>
            </a:lvl1pPr>
            <a:lvl2pPr>
              <a:buClr>
                <a:schemeClr val="bg1">
                  <a:lumMod val="50000"/>
                </a:schemeClr>
              </a:buClr>
              <a:buFont typeface="Wingdings" pitchFamily="2" charset="2"/>
              <a:buChar char="l"/>
              <a:defRPr sz="2800"/>
            </a:lvl2pPr>
            <a:lvl3pPr>
              <a:buClr>
                <a:schemeClr val="bg1">
                  <a:lumMod val="65000"/>
                </a:schemeClr>
              </a:buClr>
              <a:buFont typeface="Wingdings" pitchFamily="2" charset="2"/>
              <a:buChar char="l"/>
              <a:defRPr sz="2400"/>
            </a:lvl3pPr>
            <a:lvl4pPr>
              <a:buClr>
                <a:schemeClr val="bg1">
                  <a:lumMod val="65000"/>
                </a:schemeClr>
              </a:buClr>
              <a:buFont typeface="Wingdings" pitchFamily="2" charset="2"/>
              <a:buChar char="l"/>
              <a:defRPr sz="2000"/>
            </a:lvl4pPr>
            <a:lvl5pPr>
              <a:buClr>
                <a:schemeClr val="bg1">
                  <a:lumMod val="65000"/>
                </a:schemeClr>
              </a:buClr>
              <a:buFont typeface="Wingdings" pitchFamily="2" charset="2"/>
              <a:buChar char="l"/>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92119"/>
            <a:ext cx="2057400" cy="5851525"/>
          </a:xfrm>
          <a:prstGeom prst="rect">
            <a:avLst/>
          </a:prstGeom>
        </p:spPr>
        <p:txBody>
          <a:bodyPr vert="eaVert"/>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p:bg>
      <p:bgRef idx="1001">
        <a:schemeClr val="bg2"/>
      </p:bgRef>
    </p:bg>
    <p:spTree>
      <p:nvGrpSpPr>
        <p:cNvPr id="1" name=""/>
        <p:cNvGrpSpPr/>
        <p:nvPr/>
      </p:nvGrpSpPr>
      <p:grpSpPr>
        <a:xfrm>
          <a:off x="0" y="0"/>
          <a:ext cx="0" cy="0"/>
          <a:chOff x="0" y="0"/>
          <a:chExt cx="0" cy="0"/>
        </a:xfrm>
      </p:grpSpPr>
      <p:sp>
        <p:nvSpPr>
          <p:cNvPr id="10" name="Title 1"/>
          <p:cNvSpPr txBox="1">
            <a:spLocks/>
          </p:cNvSpPr>
          <p:nvPr userDrawn="1"/>
        </p:nvSpPr>
        <p:spPr bwMode="white">
          <a:xfrm>
            <a:off x="381000"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11"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12" name="TextBox 11"/>
          <p:cNvSpPr txBox="1"/>
          <p:nvPr userDrawn="1"/>
        </p:nvSpPr>
        <p:spPr>
          <a:xfrm>
            <a:off x="428596" y="1243786"/>
            <a:ext cx="8286808" cy="2185214"/>
          </a:xfrm>
          <a:prstGeom prst="rect">
            <a:avLst/>
          </a:prstGeom>
          <a:noFill/>
        </p:spPr>
        <p:txBody>
          <a:bodyPr wrap="square" rtlCol="0">
            <a:spAutoFit/>
          </a:bodyPr>
          <a:lstStyle/>
          <a:p>
            <a:pPr>
              <a:buFont typeface="Arial" pitchFamily="34" charset="0"/>
              <a:buChar char="•"/>
            </a:pPr>
            <a:r>
              <a:rPr lang="zh-CN" altLang="en-US" sz="2000" dirty="0" smtClean="0">
                <a:solidFill>
                  <a:srgbClr val="FF0000"/>
                </a:solidFill>
              </a:rPr>
              <a:t> 请使用中文撰写整个</a:t>
            </a:r>
            <a:r>
              <a:rPr lang="en-US" altLang="zh-CN" sz="2000" dirty="0" smtClean="0">
                <a:solidFill>
                  <a:srgbClr val="FF0000"/>
                </a:solidFill>
              </a:rPr>
              <a:t>PPT</a:t>
            </a:r>
            <a:r>
              <a:rPr lang="zh-CN" altLang="en-US" sz="2000" dirty="0" smtClean="0">
                <a:solidFill>
                  <a:srgbClr val="FF0000"/>
                </a:solidFill>
              </a:rPr>
              <a:t>，除了无法准确翻译的技术术语，所有的内容都请使用简体中文完成。</a:t>
            </a:r>
            <a:endParaRPr lang="en-US" altLang="zh-CN" sz="2000" dirty="0" smtClean="0">
              <a:solidFill>
                <a:srgbClr val="FF0000"/>
              </a:solidFill>
            </a:endParaRPr>
          </a:p>
          <a:p>
            <a:pPr>
              <a:buFont typeface="Arial" pitchFamily="34" charset="0"/>
              <a:buChar char="•"/>
            </a:pPr>
            <a:endParaRPr lang="en-US" altLang="zh-CN" dirty="0" smtClean="0"/>
          </a:p>
          <a:p>
            <a:pPr>
              <a:buFont typeface="Arial" pitchFamily="34" charset="0"/>
              <a:buChar char="•"/>
            </a:pPr>
            <a:r>
              <a:rPr lang="zh-CN" altLang="en-US" sz="2000" dirty="0" smtClean="0">
                <a:solidFill>
                  <a:srgbClr val="FFFF00"/>
                </a:solidFill>
              </a:rPr>
              <a:t> 此</a:t>
            </a:r>
            <a:r>
              <a:rPr lang="en-US" altLang="zh-CN" sz="2000" dirty="0" smtClean="0">
                <a:solidFill>
                  <a:srgbClr val="FFFF00"/>
                </a:solidFill>
              </a:rPr>
              <a:t>PPT</a:t>
            </a:r>
            <a:r>
              <a:rPr lang="zh-CN" altLang="en-US" sz="2000" dirty="0" smtClean="0">
                <a:solidFill>
                  <a:srgbClr val="FFFF00"/>
                </a:solidFill>
              </a:rPr>
              <a:t>是以</a:t>
            </a:r>
            <a:r>
              <a:rPr lang="en-US" altLang="zh-CN" sz="2000" dirty="0" smtClean="0">
                <a:solidFill>
                  <a:srgbClr val="FFFF00"/>
                </a:solidFill>
              </a:rPr>
              <a:t>Office PowerPoint 2007 </a:t>
            </a:r>
            <a:r>
              <a:rPr lang="zh-CN" altLang="en-US" sz="2000" dirty="0" smtClean="0">
                <a:solidFill>
                  <a:srgbClr val="FFFF00"/>
                </a:solidFill>
              </a:rPr>
              <a:t>所设计，请勿使用</a:t>
            </a:r>
            <a:r>
              <a:rPr lang="en-US" altLang="zh-CN" sz="2000" dirty="0" smtClean="0">
                <a:solidFill>
                  <a:srgbClr val="FFFF00"/>
                </a:solidFill>
              </a:rPr>
              <a:t>Office PowerPoint 2003</a:t>
            </a:r>
            <a:r>
              <a:rPr lang="en-US" altLang="zh-CN" sz="2000" baseline="0" dirty="0" smtClean="0">
                <a:solidFill>
                  <a:srgbClr val="FFFF00"/>
                </a:solidFill>
              </a:rPr>
              <a:t> </a:t>
            </a:r>
            <a:r>
              <a:rPr lang="zh-CN" altLang="en-US" sz="2000" baseline="0" dirty="0" smtClean="0">
                <a:solidFill>
                  <a:srgbClr val="FFFF00"/>
                </a:solidFill>
              </a:rPr>
              <a:t>进行修改和编辑</a:t>
            </a:r>
            <a:endParaRPr lang="en-US" altLang="zh-CN" sz="2000" baseline="0" dirty="0" smtClean="0">
              <a:solidFill>
                <a:srgbClr val="FFFF00"/>
              </a:solidFill>
            </a:endParaRPr>
          </a:p>
          <a:p>
            <a:pPr>
              <a:buFont typeface="Arial" pitchFamily="34" charset="0"/>
              <a:buChar char="•"/>
            </a:pPr>
            <a:endParaRPr lang="en-US" altLang="zh-CN" baseline="0" dirty="0" smtClean="0"/>
          </a:p>
          <a:p>
            <a:pPr>
              <a:buFont typeface="Arial" pitchFamily="34" charset="0"/>
              <a:buChar char="•"/>
            </a:pPr>
            <a:r>
              <a:rPr lang="zh-CN" altLang="en-US" sz="2000" baseline="0" dirty="0" smtClean="0"/>
              <a:t> 此</a:t>
            </a:r>
            <a:r>
              <a:rPr lang="en-US" altLang="zh-CN" sz="2000" baseline="0" dirty="0" smtClean="0"/>
              <a:t>PPT </a:t>
            </a:r>
            <a:r>
              <a:rPr lang="zh-CN" altLang="en-US" sz="2000" baseline="0" dirty="0" smtClean="0"/>
              <a:t>模板设定了标准字体，包括</a:t>
            </a:r>
            <a:r>
              <a:rPr lang="en-US" altLang="zh-CN" sz="2000" baseline="0" dirty="0" smtClean="0"/>
              <a:t>Calibri (</a:t>
            </a:r>
            <a:r>
              <a:rPr lang="zh-CN" altLang="en-US" sz="2000" baseline="0" dirty="0" smtClean="0"/>
              <a:t>英文</a:t>
            </a:r>
            <a:r>
              <a:rPr lang="en-US" altLang="zh-CN" sz="2000" baseline="0" dirty="0" smtClean="0"/>
              <a:t>)</a:t>
            </a:r>
            <a:r>
              <a:rPr lang="zh-CN" altLang="en-US" sz="2000" baseline="0" dirty="0" smtClean="0"/>
              <a:t>，以及微软雅黑 </a:t>
            </a:r>
            <a:r>
              <a:rPr lang="en-US" altLang="zh-CN" sz="2000" baseline="0" dirty="0" smtClean="0"/>
              <a:t>(</a:t>
            </a:r>
            <a:r>
              <a:rPr lang="zh-CN" altLang="en-US" sz="2000" baseline="0" dirty="0" smtClean="0"/>
              <a:t>中文</a:t>
            </a:r>
            <a:r>
              <a:rPr lang="en-US" altLang="zh-CN" sz="2000" baseline="0" dirty="0" smtClean="0"/>
              <a:t>)</a:t>
            </a:r>
            <a:r>
              <a:rPr lang="zh-CN" altLang="en-US" sz="2000" baseline="0" dirty="0" smtClean="0"/>
              <a:t>。</a:t>
            </a:r>
            <a:endParaRPr lang="zh-CN" altLang="en-US" sz="2000"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1003300"/>
            <a:ext cx="8380413" cy="5386388"/>
          </a:xfrm>
          <a:prstGeom prst="rect">
            <a:avLst/>
          </a:prstGeom>
          <a:noFill/>
          <a:ln w="9525">
            <a:noFill/>
            <a:miter lim="800000"/>
            <a:headEnd/>
            <a:tailEnd/>
          </a:ln>
        </p:spPr>
        <p:txBody>
          <a:bodyPr lIns="0" tIns="0" rIns="0" bIns="0">
            <a:spAutoFit/>
          </a:bodyPr>
          <a:lstStyle/>
          <a:p>
            <a:pPr marL="384175" indent="-384175" eaLnBrk="0" hangingPunct="0">
              <a:spcBef>
                <a:spcPts val="250"/>
              </a:spcBef>
              <a:defRPr/>
            </a:pPr>
            <a:r>
              <a:rPr lang="zh-CN" altLang="en-US" b="1" dirty="0">
                <a:solidFill>
                  <a:srgbClr val="FFFF00"/>
                </a:solidFill>
                <a:ea typeface="黑体" pitchFamily="2" charset="-122"/>
              </a:rPr>
              <a:t>在您撰写</a:t>
            </a:r>
            <a:r>
              <a:rPr lang="en-US" altLang="zh-CN" b="1" dirty="0">
                <a:solidFill>
                  <a:srgbClr val="FFFF00"/>
                </a:solidFill>
                <a:ea typeface="黑体" pitchFamily="2" charset="-122"/>
              </a:rPr>
              <a:t>PPT</a:t>
            </a:r>
            <a:r>
              <a:rPr lang="zh-CN" altLang="en-US" b="1" dirty="0">
                <a:solidFill>
                  <a:srgbClr val="FFFF00"/>
                </a:solidFill>
                <a:ea typeface="黑体" pitchFamily="2" charset="-122"/>
              </a:rPr>
              <a:t>时，请遵循以下的步骤和规则</a:t>
            </a:r>
            <a:r>
              <a:rPr lang="en-US" altLang="zh-CN" b="1" dirty="0">
                <a:solidFill>
                  <a:srgbClr val="FFFF00"/>
                </a:solidFill>
                <a:ea typeface="黑体" pitchFamily="2" charset="-122"/>
              </a:rPr>
              <a:t>:</a:t>
            </a:r>
            <a:endParaRPr lang="zh-CN" altLang="en-US" b="1" dirty="0">
              <a:solidFill>
                <a:srgbClr val="FFFF00"/>
              </a:solidFill>
              <a:ea typeface="黑体" pitchFamily="2" charset="-122"/>
            </a:endParaRPr>
          </a:p>
          <a:p>
            <a:pPr marL="738188" lvl="1" indent="-361950" eaLnBrk="0" hangingPunct="0">
              <a:spcBef>
                <a:spcPts val="250"/>
              </a:spcBef>
              <a:buFontTx/>
              <a:buBlip>
                <a:blip r:embed="rId2"/>
              </a:buBlip>
              <a:defRPr/>
            </a:pPr>
            <a:r>
              <a:rPr lang="zh-CN" altLang="en-US" sz="1400" dirty="0">
                <a:ea typeface="黑体" pitchFamily="2" charset="-122"/>
              </a:rPr>
              <a:t>应用模板，确保使用标准的背景，</a:t>
            </a:r>
            <a:r>
              <a:rPr lang="en-US" altLang="zh-CN" sz="1400" dirty="0">
                <a:ea typeface="黑体" pitchFamily="2" charset="-122"/>
              </a:rPr>
              <a:t>PPT</a:t>
            </a:r>
            <a:r>
              <a:rPr lang="zh-CN" altLang="en-US" sz="1400" dirty="0">
                <a:ea typeface="黑体" pitchFamily="2" charset="-122"/>
              </a:rPr>
              <a:t>色彩和图形对象，对齐位置，字体等</a:t>
            </a:r>
          </a:p>
          <a:p>
            <a:pPr marL="738188" lvl="1" indent="-361950" eaLnBrk="0" hangingPunct="0">
              <a:spcBef>
                <a:spcPts val="250"/>
              </a:spcBef>
              <a:buFontTx/>
              <a:buBlip>
                <a:blip r:embed="rId2"/>
              </a:buBlip>
              <a:defRPr/>
            </a:pPr>
            <a:r>
              <a:rPr lang="zh-CN" altLang="en-US" sz="1400" dirty="0">
                <a:ea typeface="黑体" pitchFamily="2" charset="-122"/>
              </a:rPr>
              <a:t>在首张</a:t>
            </a:r>
            <a:r>
              <a:rPr lang="en-US" altLang="zh-CN" sz="1400" dirty="0">
                <a:ea typeface="黑体" pitchFamily="2" charset="-122"/>
              </a:rPr>
              <a:t>PPT</a:t>
            </a:r>
            <a:r>
              <a:rPr lang="zh-CN" altLang="en-US" sz="1400" dirty="0">
                <a:ea typeface="黑体" pitchFamily="2" charset="-122"/>
              </a:rPr>
              <a:t>中，避免出现除了标准</a:t>
            </a:r>
            <a:r>
              <a:rPr lang="en-US" altLang="zh-CN" sz="1400" dirty="0" err="1" smtClean="0">
                <a:ea typeface="黑体" pitchFamily="2" charset="-122"/>
              </a:rPr>
              <a:t>Tech·Ed</a:t>
            </a:r>
            <a:r>
              <a:rPr lang="zh-CN" altLang="en-US" sz="1400" dirty="0" smtClean="0">
                <a:ea typeface="黑体" pitchFamily="2" charset="-122"/>
              </a:rPr>
              <a:t> </a:t>
            </a:r>
            <a:r>
              <a:rPr lang="en-US" altLang="zh-CN" sz="1400" dirty="0">
                <a:ea typeface="黑体" pitchFamily="2" charset="-122"/>
              </a:rPr>
              <a:t>logo</a:t>
            </a:r>
            <a:r>
              <a:rPr lang="zh-CN" altLang="en-US" sz="1400" dirty="0">
                <a:ea typeface="黑体" pitchFamily="2" charset="-122"/>
              </a:rPr>
              <a:t>之外的其他标志</a:t>
            </a:r>
          </a:p>
          <a:p>
            <a:pPr marL="738188" lvl="1" indent="-361950" eaLnBrk="0" hangingPunct="0">
              <a:spcBef>
                <a:spcPts val="250"/>
              </a:spcBef>
              <a:buFontTx/>
              <a:buBlip>
                <a:blip r:embed="rId2"/>
              </a:buBlip>
              <a:defRPr/>
            </a:pPr>
            <a:r>
              <a:rPr lang="zh-CN" altLang="en-US" sz="1400" dirty="0">
                <a:ea typeface="黑体" pitchFamily="2" charset="-122"/>
              </a:rPr>
              <a:t>每页</a:t>
            </a:r>
            <a:r>
              <a:rPr lang="en-US" altLang="zh-CN" sz="1400" dirty="0">
                <a:ea typeface="黑体" pitchFamily="2" charset="-122"/>
              </a:rPr>
              <a:t>PPT</a:t>
            </a:r>
            <a:r>
              <a:rPr lang="zh-CN" altLang="en-US" sz="1400" dirty="0">
                <a:ea typeface="黑体" pitchFamily="2" charset="-122"/>
              </a:rPr>
              <a:t>的标题行请使用</a:t>
            </a:r>
            <a:r>
              <a:rPr lang="en-US" altLang="zh-CN" sz="1400" dirty="0">
                <a:ea typeface="黑体" pitchFamily="2" charset="-122"/>
              </a:rPr>
              <a:t>Title Case</a:t>
            </a:r>
            <a:r>
              <a:rPr lang="zh-CN" altLang="en-US" sz="1400" dirty="0">
                <a:ea typeface="黑体" pitchFamily="2" charset="-122"/>
              </a:rPr>
              <a:t>，避免出现换行</a:t>
            </a:r>
          </a:p>
          <a:p>
            <a:pPr marL="738188" lvl="1" indent="-361950" eaLnBrk="0" hangingPunct="0">
              <a:spcBef>
                <a:spcPts val="250"/>
              </a:spcBef>
              <a:buFontTx/>
              <a:buBlip>
                <a:blip r:embed="rId2"/>
              </a:buBlip>
              <a:defRPr/>
            </a:pPr>
            <a:r>
              <a:rPr lang="zh-CN" altLang="en-US" sz="1400" dirty="0">
                <a:ea typeface="黑体" pitchFamily="2" charset="-122"/>
              </a:rPr>
              <a:t>二级标题请遵照模板中的格式执行</a:t>
            </a:r>
          </a:p>
          <a:p>
            <a:pPr marL="738188" lvl="1" indent="-361950" eaLnBrk="0" hangingPunct="0">
              <a:spcBef>
                <a:spcPts val="250"/>
              </a:spcBef>
              <a:buFontTx/>
              <a:buBlip>
                <a:blip r:embed="rId2"/>
              </a:buBlip>
              <a:defRPr/>
            </a:pPr>
            <a:r>
              <a:rPr lang="zh-CN" altLang="en-US" sz="1400" dirty="0">
                <a:ea typeface="黑体" pitchFamily="2" charset="-122"/>
              </a:rPr>
              <a:t>确保</a:t>
            </a:r>
            <a:r>
              <a:rPr lang="en-US" altLang="zh-CN" sz="1400" dirty="0">
                <a:ea typeface="黑体" pitchFamily="2" charset="-122"/>
              </a:rPr>
              <a:t>PPT</a:t>
            </a:r>
            <a:r>
              <a:rPr lang="zh-CN" altLang="en-US" sz="1400" dirty="0">
                <a:ea typeface="黑体" pitchFamily="2" charset="-122"/>
              </a:rPr>
              <a:t>中的文字有一致的粗体或者阴影效果</a:t>
            </a:r>
          </a:p>
          <a:p>
            <a:pPr marL="738188" lvl="1" indent="-361950" eaLnBrk="0" hangingPunct="0">
              <a:spcBef>
                <a:spcPts val="250"/>
              </a:spcBef>
              <a:buFontTx/>
              <a:buBlip>
                <a:blip r:embed="rId2"/>
              </a:buBlip>
              <a:defRPr/>
            </a:pPr>
            <a:r>
              <a:rPr lang="zh-CN" altLang="en-US" sz="1400" dirty="0">
                <a:ea typeface="黑体" pitchFamily="2" charset="-122"/>
              </a:rPr>
              <a:t>请使用模板中规定的字体来展示代码</a:t>
            </a:r>
          </a:p>
          <a:p>
            <a:pPr marL="738188" lvl="1" indent="-361950" eaLnBrk="0" hangingPunct="0">
              <a:spcBef>
                <a:spcPts val="250"/>
              </a:spcBef>
              <a:buFontTx/>
              <a:buBlip>
                <a:blip r:embed="rId2"/>
              </a:buBlip>
              <a:defRPr/>
            </a:pPr>
            <a:r>
              <a:rPr lang="zh-CN" altLang="en-US" sz="1400" dirty="0">
                <a:ea typeface="黑体" pitchFamily="2" charset="-122"/>
              </a:rPr>
              <a:t>使用模板中提供的过渡幻灯片</a:t>
            </a:r>
            <a:endParaRPr lang="en-US" altLang="zh-CN" sz="1400" dirty="0">
              <a:ea typeface="黑体" pitchFamily="2" charset="-122"/>
            </a:endParaRPr>
          </a:p>
          <a:p>
            <a:pPr marL="738188" lvl="1" indent="-361950">
              <a:spcBef>
                <a:spcPts val="250"/>
              </a:spcBef>
              <a:buFontTx/>
              <a:buBlip>
                <a:blip r:embed="rId2"/>
              </a:buBlip>
              <a:defRPr/>
            </a:pPr>
            <a:r>
              <a:rPr lang="zh-CN" altLang="en-US" sz="1400" dirty="0">
                <a:ea typeface="黑体" pitchFamily="2" charset="-122"/>
              </a:rPr>
              <a:t>请在时间允许的情况下正确使用</a:t>
            </a:r>
            <a:r>
              <a:rPr lang="en-US" altLang="zh-CN" sz="1400" dirty="0">
                <a:ea typeface="黑体" pitchFamily="2" charset="-122"/>
              </a:rPr>
              <a:t>PPT</a:t>
            </a:r>
          </a:p>
          <a:p>
            <a:pPr marL="738188" lvl="1" indent="-361950">
              <a:spcBef>
                <a:spcPts val="250"/>
              </a:spcBef>
              <a:buFontTx/>
              <a:buBlip>
                <a:blip r:embed="rId2"/>
              </a:buBlip>
              <a:defRPr/>
            </a:pPr>
            <a:r>
              <a:rPr lang="zh-CN" altLang="en-US" sz="1400" dirty="0">
                <a:ea typeface="黑体" pitchFamily="2" charset="-122"/>
              </a:rPr>
              <a:t>如果您在时间紧迫的情况下需要应用</a:t>
            </a:r>
            <a:r>
              <a:rPr lang="en-US" altLang="zh-CN" sz="1400" dirty="0">
                <a:ea typeface="黑体" pitchFamily="2" charset="-122"/>
              </a:rPr>
              <a:t>PPT</a:t>
            </a:r>
            <a:r>
              <a:rPr lang="zh-CN" altLang="en-US" sz="1400" dirty="0">
                <a:ea typeface="黑体" pitchFamily="2" charset="-122"/>
              </a:rPr>
              <a:t>协助，请告知内容负责人</a:t>
            </a:r>
            <a:r>
              <a:rPr lang="en-US" altLang="zh-CN" sz="1400" dirty="0">
                <a:ea typeface="黑体" pitchFamily="2" charset="-122"/>
              </a:rPr>
              <a:t> </a:t>
            </a:r>
          </a:p>
          <a:p>
            <a:pPr marL="738188" lvl="1" indent="-361950">
              <a:spcBef>
                <a:spcPts val="250"/>
              </a:spcBef>
              <a:buFontTx/>
              <a:buBlip>
                <a:blip r:embed="rId2"/>
              </a:buBlip>
              <a:defRPr/>
            </a:pPr>
            <a:r>
              <a:rPr lang="zh-CN" altLang="en-US" sz="1400" dirty="0">
                <a:ea typeface="黑体" pitchFamily="2" charset="-122"/>
              </a:rPr>
              <a:t>使用微软产品名称时，请遵循微软公司相关规定</a:t>
            </a:r>
          </a:p>
          <a:p>
            <a:pPr marL="738188" lvl="1" indent="-361950">
              <a:spcBef>
                <a:spcPts val="250"/>
              </a:spcBef>
              <a:buFontTx/>
              <a:buBlip>
                <a:blip r:embed="rId2"/>
              </a:buBlip>
              <a:defRPr/>
            </a:pPr>
            <a:r>
              <a:rPr lang="zh-CN" altLang="en-US" sz="1400" dirty="0">
                <a:ea typeface="黑体" pitchFamily="2" charset="-122"/>
              </a:rPr>
              <a:t>请不要使用任何未经授权的资料或信息，并请告知内容负责人</a:t>
            </a:r>
          </a:p>
          <a:p>
            <a:pPr marL="738188" lvl="1" indent="-361950">
              <a:spcBef>
                <a:spcPts val="250"/>
              </a:spcBef>
              <a:buFontTx/>
              <a:buBlip>
                <a:blip r:embed="rId2"/>
              </a:buBlip>
              <a:defRPr/>
            </a:pPr>
            <a:r>
              <a:rPr lang="zh-CN" altLang="en-US" sz="1400" dirty="0">
                <a:ea typeface="黑体" pitchFamily="2" charset="-122"/>
              </a:rPr>
              <a:t>请注明课程代码</a:t>
            </a:r>
            <a:endParaRPr lang="en-US" altLang="zh-CN" sz="1400" dirty="0">
              <a:ea typeface="黑体" pitchFamily="2" charset="-122"/>
            </a:endParaRPr>
          </a:p>
          <a:p>
            <a:pPr marL="738188" lvl="1" indent="-361950">
              <a:spcBef>
                <a:spcPts val="250"/>
              </a:spcBef>
              <a:defRPr/>
            </a:pPr>
            <a:endParaRPr lang="en-US" altLang="zh-CN" b="1" dirty="0">
              <a:solidFill>
                <a:srgbClr val="FFFF00"/>
              </a:solidFill>
              <a:latin typeface="+mj-ea"/>
              <a:ea typeface="+mj-ea"/>
            </a:endParaRPr>
          </a:p>
          <a:p>
            <a:pPr marL="738188" lvl="1" indent="-738188">
              <a:spcBef>
                <a:spcPts val="250"/>
              </a:spcBef>
              <a:defRPr/>
            </a:pPr>
            <a:r>
              <a:rPr lang="zh-CN" altLang="en-US" b="1" dirty="0">
                <a:solidFill>
                  <a:srgbClr val="FFFF00"/>
                </a:solidFill>
                <a:latin typeface="+mj-ea"/>
                <a:ea typeface="+mj-ea"/>
              </a:rPr>
              <a:t>以下是着重突出文本的示例：</a:t>
            </a:r>
            <a:endParaRPr lang="en-US" altLang="zh-CN" b="1" dirty="0">
              <a:solidFill>
                <a:srgbClr val="FFFF00"/>
              </a:solidFill>
              <a:latin typeface="+mj-ea"/>
              <a:ea typeface="+mj-ea"/>
            </a:endParaRPr>
          </a:p>
          <a:p>
            <a:pPr marL="738188" lvl="1" indent="-361950">
              <a:spcBef>
                <a:spcPts val="250"/>
              </a:spcBef>
              <a:buFontTx/>
              <a:buBlip>
                <a:blip r:embed="rId2"/>
              </a:buBlip>
              <a:defRPr/>
            </a:pPr>
            <a:r>
              <a:rPr lang="zh-CN" altLang="en-US" sz="1400" dirty="0">
                <a:latin typeface="+mj-ea"/>
                <a:ea typeface="+mj-ea"/>
              </a:rPr>
              <a:t>用</a:t>
            </a:r>
            <a:r>
              <a:rPr lang="zh-CN" altLang="en-US" sz="1400" i="1" dirty="0">
                <a:solidFill>
                  <a:srgbClr val="FF0000"/>
                </a:solidFill>
                <a:latin typeface="+mj-ea"/>
                <a:ea typeface="+mj-ea"/>
              </a:rPr>
              <a:t>红色斜体</a:t>
            </a:r>
            <a:r>
              <a:rPr lang="zh-CN" altLang="en-US" sz="1400" dirty="0">
                <a:latin typeface="+mj-ea"/>
                <a:ea typeface="+mj-ea"/>
              </a:rPr>
              <a:t>引起大众视觉注意 </a:t>
            </a:r>
          </a:p>
          <a:p>
            <a:pPr marL="738188" lvl="1" indent="-361950">
              <a:spcBef>
                <a:spcPts val="250"/>
              </a:spcBef>
              <a:buFontTx/>
              <a:buBlip>
                <a:blip r:embed="rId2"/>
              </a:buBlip>
              <a:defRPr/>
            </a:pPr>
            <a:r>
              <a:rPr lang="zh-CN" altLang="en-US" sz="1400" u="sng" dirty="0">
                <a:solidFill>
                  <a:srgbClr val="FFC000"/>
                </a:solidFill>
                <a:latin typeface="+mj-ea"/>
                <a:ea typeface="+mj-ea"/>
              </a:rPr>
              <a:t>加下划线的桔色文本经黑白打印后更易于辨认</a:t>
            </a:r>
            <a:endParaRPr lang="en-US" altLang="zh-CN" sz="1400" u="sng" dirty="0">
              <a:solidFill>
                <a:srgbClr val="FFC000"/>
              </a:solidFill>
              <a:latin typeface="+mj-ea"/>
              <a:ea typeface="+mj-ea"/>
            </a:endParaRPr>
          </a:p>
          <a:p>
            <a:pPr marL="738188" lvl="1" indent="-361950">
              <a:spcBef>
                <a:spcPts val="250"/>
              </a:spcBef>
              <a:buFontTx/>
              <a:buBlip>
                <a:blip r:embed="rId2"/>
              </a:buBlip>
              <a:defRPr/>
            </a:pPr>
            <a:r>
              <a:rPr lang="zh-CN" altLang="en-US" sz="1400" dirty="0">
                <a:latin typeface="+mj-ea"/>
                <a:ea typeface="+mj-ea"/>
              </a:rPr>
              <a:t>可使用</a:t>
            </a:r>
            <a:r>
              <a:rPr lang="en-US" altLang="zh-CN" sz="1400" dirty="0">
                <a:latin typeface="+mj-ea"/>
                <a:ea typeface="+mj-ea"/>
              </a:rPr>
              <a:t>5</a:t>
            </a:r>
            <a:r>
              <a:rPr lang="zh-CN" altLang="en-US" sz="1400" dirty="0">
                <a:latin typeface="+mj-ea"/>
                <a:ea typeface="+mj-ea"/>
              </a:rPr>
              <a:t>级符号</a:t>
            </a:r>
            <a:endParaRPr lang="en-US" altLang="zh-CN" sz="1400" dirty="0">
              <a:latin typeface="+mj-ea"/>
              <a:ea typeface="+mj-ea"/>
            </a:endParaRPr>
          </a:p>
          <a:p>
            <a:pPr marL="1101725" lvl="2" indent="-347663">
              <a:spcBef>
                <a:spcPts val="250"/>
              </a:spcBef>
              <a:buFontTx/>
              <a:buBlip>
                <a:blip r:embed="rId2"/>
              </a:buBlip>
              <a:defRPr/>
            </a:pPr>
            <a:r>
              <a:rPr lang="zh-CN" altLang="en-US" sz="1200" dirty="0">
                <a:latin typeface="+mj-ea"/>
                <a:ea typeface="+mj-ea"/>
              </a:rPr>
              <a:t>符号，字体及缩进量将逐级变化 </a:t>
            </a:r>
          </a:p>
          <a:p>
            <a:pPr marL="1419225" lvl="3" indent="-317500">
              <a:spcBef>
                <a:spcPts val="250"/>
              </a:spcBef>
              <a:buFontTx/>
              <a:buBlip>
                <a:blip r:embed="rId2"/>
              </a:buBlip>
              <a:defRPr/>
            </a:pPr>
            <a:r>
              <a:rPr lang="zh-CN" altLang="en-US" sz="1000" dirty="0">
                <a:latin typeface="+mj-ea"/>
                <a:ea typeface="+mj-ea"/>
              </a:rPr>
              <a:t>最后一级字体大小为</a:t>
            </a:r>
            <a:r>
              <a:rPr lang="en-US" altLang="zh-CN" sz="1000" dirty="0">
                <a:latin typeface="+mj-ea"/>
                <a:ea typeface="+mj-ea"/>
              </a:rPr>
              <a:t>10pt</a:t>
            </a:r>
          </a:p>
          <a:p>
            <a:pPr marL="738188" lvl="1" indent="-361950">
              <a:spcBef>
                <a:spcPts val="250"/>
              </a:spcBef>
              <a:buFontTx/>
              <a:buBlip>
                <a:blip r:embed="rId2"/>
              </a:buBlip>
              <a:defRPr/>
            </a:pPr>
            <a:endParaRPr lang="en-US" altLang="zh-CN" sz="1400" dirty="0">
              <a:latin typeface="+mj-ea"/>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908050"/>
            <a:ext cx="8380413" cy="2916238"/>
          </a:xfrm>
          <a:prstGeom prst="rect">
            <a:avLst/>
          </a:prstGeom>
          <a:noFill/>
          <a:ln w="9525">
            <a:noFill/>
            <a:miter lim="800000"/>
            <a:headEnd/>
            <a:tailEnd/>
          </a:ln>
        </p:spPr>
        <p:txBody>
          <a:bodyPr lIns="0" tIns="0" rIns="0" bIns="0">
            <a:spAutoFit/>
          </a:bodyPr>
          <a:lstStyle/>
          <a:p>
            <a:pPr marL="384175" indent="-384175" eaLnBrk="0" hangingPunct="0">
              <a:spcBef>
                <a:spcPts val="500"/>
              </a:spcBef>
              <a:buFontTx/>
              <a:buBlip>
                <a:blip r:embed="rId2"/>
              </a:buBlip>
              <a:defRPr/>
            </a:pPr>
            <a:endParaRPr lang="en-US" altLang="zh-CN" b="1" dirty="0">
              <a:solidFill>
                <a:srgbClr val="FFFF00"/>
              </a:solidFill>
              <a:latin typeface="+mj-lt"/>
              <a:ea typeface="+mj-ea"/>
            </a:endParaRPr>
          </a:p>
          <a:p>
            <a:pPr marL="384175" indent="-384175" eaLnBrk="0" hangingPunct="0">
              <a:spcBef>
                <a:spcPts val="500"/>
              </a:spcBef>
              <a:defRPr/>
            </a:pPr>
            <a:r>
              <a:rPr lang="zh-CN" altLang="en-US" b="1" dirty="0">
                <a:solidFill>
                  <a:srgbClr val="FFFF00"/>
                </a:solidFill>
                <a:latin typeface="+mj-lt"/>
                <a:ea typeface="+mj-ea"/>
              </a:rPr>
              <a:t>在您发布</a:t>
            </a:r>
            <a:r>
              <a:rPr lang="en-US" altLang="zh-CN" b="1" dirty="0">
                <a:solidFill>
                  <a:srgbClr val="FFFF00"/>
                </a:solidFill>
                <a:latin typeface="+mj-lt"/>
                <a:ea typeface="+mj-ea"/>
              </a:rPr>
              <a:t>PPT</a:t>
            </a:r>
            <a:r>
              <a:rPr lang="zh-CN" altLang="en-US" b="1" dirty="0">
                <a:solidFill>
                  <a:srgbClr val="FFFF00"/>
                </a:solidFill>
                <a:latin typeface="+mj-lt"/>
                <a:ea typeface="+mj-ea"/>
              </a:rPr>
              <a:t>给相关的内容负责人之前，请确保完成以下的步骤</a:t>
            </a:r>
            <a:endParaRPr lang="en-US" altLang="zh-CN" b="1" dirty="0">
              <a:solidFill>
                <a:srgbClr val="FFFF00"/>
              </a:solidFill>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纠正错别字和错误拼写</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纠正语法错误</a:t>
            </a:r>
          </a:p>
          <a:p>
            <a:pPr marL="738188" lvl="1" indent="-361950" eaLnBrk="0" hangingPunct="0">
              <a:spcBef>
                <a:spcPts val="500"/>
              </a:spcBef>
              <a:buFontTx/>
              <a:buBlip>
                <a:blip r:embed="rId2"/>
              </a:buBlip>
              <a:defRPr/>
            </a:pPr>
            <a:r>
              <a:rPr lang="zh-CN" altLang="en-US" sz="1400" dirty="0">
                <a:latin typeface="+mj-lt"/>
                <a:ea typeface="+mj-ea"/>
              </a:rPr>
              <a:t>去掉所有的</a:t>
            </a:r>
            <a:r>
              <a:rPr lang="en-US" altLang="zh-CN" sz="1400" dirty="0">
                <a:latin typeface="+mj-lt"/>
                <a:ea typeface="+mj-ea"/>
              </a:rPr>
              <a:t>PPT</a:t>
            </a:r>
            <a:r>
              <a:rPr lang="zh-CN" altLang="en-US" sz="1400" dirty="0">
                <a:latin typeface="+mj-lt"/>
                <a:ea typeface="+mj-ea"/>
              </a:rPr>
              <a:t>注释和演讲者批注</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删除所有的隐藏</a:t>
            </a:r>
            <a:r>
              <a:rPr lang="en-US" altLang="zh-CN" sz="1400" dirty="0">
                <a:latin typeface="+mj-lt"/>
                <a:ea typeface="+mj-ea"/>
              </a:rPr>
              <a:t>PPT</a:t>
            </a:r>
          </a:p>
          <a:p>
            <a:pPr marL="738188" lvl="1" indent="-361950" eaLnBrk="0" hangingPunct="0">
              <a:spcBef>
                <a:spcPts val="500"/>
              </a:spcBef>
              <a:buFontTx/>
              <a:buBlip>
                <a:blip r:embed="rId2"/>
              </a:buBlip>
              <a:defRPr/>
            </a:pPr>
            <a:r>
              <a:rPr lang="zh-CN" altLang="en-US" sz="1400" dirty="0">
                <a:latin typeface="+mj-lt"/>
                <a:ea typeface="+mj-ea"/>
              </a:rPr>
              <a:t>修改格式以增强</a:t>
            </a:r>
            <a:r>
              <a:rPr lang="en-US" altLang="zh-CN" sz="1400" dirty="0">
                <a:latin typeface="+mj-lt"/>
                <a:ea typeface="+mj-ea"/>
              </a:rPr>
              <a:t>PPT</a:t>
            </a:r>
            <a:r>
              <a:rPr lang="zh-CN" altLang="en-US" sz="1400" dirty="0">
                <a:latin typeface="+mj-lt"/>
                <a:ea typeface="+mj-ea"/>
              </a:rPr>
              <a:t>的可读性</a:t>
            </a:r>
          </a:p>
          <a:p>
            <a:pPr marL="738188" lvl="1" indent="-361950" eaLnBrk="0" hangingPunct="0">
              <a:spcBef>
                <a:spcPts val="500"/>
              </a:spcBef>
              <a:buFontTx/>
              <a:buBlip>
                <a:blip r:embed="rId2"/>
              </a:buBlip>
              <a:defRPr/>
            </a:pPr>
            <a:r>
              <a:rPr lang="zh-CN" altLang="en-US" sz="1400" dirty="0">
                <a:latin typeface="+mj-lt"/>
                <a:ea typeface="+mj-ea"/>
              </a:rPr>
              <a:t>确保所有</a:t>
            </a:r>
            <a:r>
              <a:rPr lang="en-US" altLang="zh-CN" sz="1400" dirty="0">
                <a:latin typeface="+mj-lt"/>
                <a:ea typeface="+mj-ea"/>
              </a:rPr>
              <a:t>PPT</a:t>
            </a:r>
            <a:r>
              <a:rPr lang="zh-CN" altLang="en-US" sz="1400" dirty="0">
                <a:latin typeface="+mj-lt"/>
                <a:ea typeface="+mj-ea"/>
              </a:rPr>
              <a:t>在字体、色彩风格、布局等方面的一致性</a:t>
            </a:r>
            <a:endParaRPr lang="en-US" altLang="zh-CN" sz="1400" dirty="0">
              <a:latin typeface="+mj-lt"/>
              <a:ea typeface="+mj-ea"/>
            </a:endParaRPr>
          </a:p>
          <a:p>
            <a:pPr marL="384175" indent="-384175">
              <a:spcBef>
                <a:spcPts val="500"/>
              </a:spcBef>
              <a:defRPr/>
            </a:pPr>
            <a:endParaRPr lang="en-US" altLang="zh-CN" b="1" dirty="0">
              <a:solidFill>
                <a:srgbClr val="FFFF00"/>
              </a:solidFill>
              <a:latin typeface="+mj-lt"/>
              <a:ea typeface="+mj-ea"/>
            </a:endParaRPr>
          </a:p>
          <a:p>
            <a:pPr marL="738188" lvl="1" indent="-361950">
              <a:spcBef>
                <a:spcPts val="500"/>
              </a:spcBef>
              <a:defRPr/>
            </a:pPr>
            <a:endParaRPr lang="en-US" altLang="zh-CN" sz="1400" b="1" dirty="0">
              <a:solidFill>
                <a:srgbClr val="FFFF00"/>
              </a:solidFill>
              <a:latin typeface="+mj-lt"/>
              <a:ea typeface="+mj-ea"/>
            </a:endParaRPr>
          </a:p>
        </p:txBody>
      </p:sp>
      <p:sp>
        <p:nvSpPr>
          <p:cNvPr id="6" name="Rectangle 1"/>
          <p:cNvSpPr>
            <a:spLocks noChangeArrowheads="1"/>
          </p:cNvSpPr>
          <p:nvPr userDrawn="1"/>
        </p:nvSpPr>
        <p:spPr bwMode="auto">
          <a:xfrm>
            <a:off x="534522" y="3567962"/>
            <a:ext cx="8273302" cy="1174677"/>
          </a:xfrm>
          <a:prstGeom prst="rect">
            <a:avLst/>
          </a:prstGeom>
          <a:solidFill>
            <a:srgbClr val="FF0000"/>
          </a:solidFill>
          <a:ln>
            <a:solidFill>
              <a:srgbClr val="FF0000"/>
            </a:solidFill>
            <a:headEnd/>
            <a:tailEnd/>
          </a:ln>
        </p:spPr>
        <p:style>
          <a:lnRef idx="3">
            <a:schemeClr val="lt1"/>
          </a:lnRef>
          <a:fillRef idx="1">
            <a:schemeClr val="accent1"/>
          </a:fillRef>
          <a:effectRef idx="1">
            <a:schemeClr val="accent1"/>
          </a:effectRef>
          <a:fontRef idx="minor">
            <a:schemeClr val="lt1"/>
          </a:fontRef>
        </p:style>
        <p:txBody>
          <a:bodyPr lIns="91436" tIns="45718" rIns="91436" bIns="45718">
            <a:spAutoFit/>
          </a:bodyPr>
          <a:lstStyle/>
          <a:p>
            <a:pPr>
              <a:spcBef>
                <a:spcPts val="500"/>
              </a:spcBef>
              <a:defRPr/>
            </a:pPr>
            <a:r>
              <a:rPr lang="zh-CN"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rPr>
              <a:t>重要提示</a:t>
            </a:r>
            <a:endParaRPr lang="en-US" altLang="zh-CN"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请勿使用任何未经授权的图像。提交</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PPT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时</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 </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请再次查阅内容是仅限使用来自微软</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Media Bank</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的照片或经授权的照片。</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请避免使用须经授权的插图或媒体内容 </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如电视广告，平面广告，电影或电视知名人物</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smtClean="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演讲题目">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57158" y="3071810"/>
            <a:ext cx="8229600" cy="1143000"/>
          </a:xfrm>
          <a:prstGeom prst="rect">
            <a:avLst/>
          </a:prstGeom>
        </p:spPr>
        <p:txBody>
          <a:bodyPr/>
          <a:lstStyle>
            <a:lvl1pPr algn="l">
              <a:defRPr>
                <a:solidFill>
                  <a:schemeClr val="bg1"/>
                </a:solidFill>
                <a:effectLst>
                  <a:outerShdw blurRad="38100" dist="38100" dir="2700000" algn="tl">
                    <a:srgbClr val="000000">
                      <a:alpha val="43137"/>
                    </a:srgbClr>
                  </a:outerShdw>
                </a:effectLst>
              </a:defRPr>
            </a:lvl1pPr>
          </a:lstStyle>
          <a:p>
            <a:r>
              <a:rPr lang="zh-CN" altLang="en-US" dirty="0" smtClean="0"/>
              <a:t>演讲题目</a:t>
            </a:r>
            <a:endParaRPr lang="zh-CN" altLang="en-US" dirty="0"/>
          </a:p>
        </p:txBody>
      </p:sp>
      <p:sp>
        <p:nvSpPr>
          <p:cNvPr id="7" name="文本占位符 6"/>
          <p:cNvSpPr>
            <a:spLocks noGrp="1"/>
          </p:cNvSpPr>
          <p:nvPr>
            <p:ph type="body" sz="quarter" idx="10" hasCustomPrompt="1"/>
          </p:nvPr>
        </p:nvSpPr>
        <p:spPr>
          <a:xfrm>
            <a:off x="357158" y="2000250"/>
            <a:ext cx="2571750" cy="642938"/>
          </a:xfrm>
          <a:prstGeom prst="rect">
            <a:avLst/>
          </a:prstGeom>
        </p:spPr>
        <p:txBody>
          <a:bodyPr>
            <a:normAutofit/>
          </a:bodyPr>
          <a:lstStyle>
            <a:lvl1pPr>
              <a:buNone/>
              <a:defRPr sz="2000" b="0">
                <a:solidFill>
                  <a:schemeClr val="bg1"/>
                </a:solidFill>
                <a:effectLst>
                  <a:outerShdw blurRad="38100" dist="38100" dir="2700000" algn="tl">
                    <a:srgbClr val="000000">
                      <a:alpha val="43137"/>
                    </a:srgbClr>
                  </a:outerShdw>
                </a:effectLst>
              </a:defRPr>
            </a:lvl1pPr>
          </a:lstStyle>
          <a:p>
            <a:pPr lvl="0"/>
            <a:r>
              <a:rPr lang="zh-CN" altLang="en-US" dirty="0" smtClean="0"/>
              <a:t>课程编号：</a:t>
            </a:r>
            <a:endParaRPr lang="zh-CN" altLang="en-US" dirty="0"/>
          </a:p>
        </p:txBody>
      </p:sp>
      <p:sp>
        <p:nvSpPr>
          <p:cNvPr id="4" name="文本占位符 6"/>
          <p:cNvSpPr>
            <a:spLocks noGrp="1"/>
          </p:cNvSpPr>
          <p:nvPr>
            <p:ph type="body" sz="quarter" idx="11" hasCustomPrompt="1"/>
          </p:nvPr>
        </p:nvSpPr>
        <p:spPr>
          <a:xfrm>
            <a:off x="357158" y="4286256"/>
            <a:ext cx="2571750" cy="642938"/>
          </a:xfrm>
          <a:prstGeom prst="rect">
            <a:avLst/>
          </a:prstGeom>
        </p:spPr>
        <p:txBody>
          <a:bodyPr>
            <a:norm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其他标题">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57158" y="2214554"/>
            <a:ext cx="8229600" cy="1143000"/>
          </a:xfrm>
          <a:prstGeom prst="rect">
            <a:avLst/>
          </a:prstGeom>
        </p:spPr>
        <p:txBody>
          <a:bodyPr>
            <a:noAutofit/>
          </a:bodyPr>
          <a:lstStyle>
            <a:lvl1pPr algn="l">
              <a:defRPr sz="8000" b="0" spc="1000" baseline="0">
                <a:solidFill>
                  <a:schemeClr val="bg1"/>
                </a:solidFill>
                <a:effectLst>
                  <a:outerShdw blurRad="38100" dist="38100" dir="2700000" algn="tl">
                    <a:srgbClr val="000000">
                      <a:alpha val="43137"/>
                    </a:srgbClr>
                  </a:outerShdw>
                </a:effectLst>
              </a:defRPr>
            </a:lvl1pPr>
          </a:lstStyle>
          <a:p>
            <a:r>
              <a:rPr lang="zh-CN" altLang="en-US" dirty="0" smtClean="0"/>
              <a:t>单击此处修改</a:t>
            </a:r>
            <a:endParaRPr lang="zh-CN" altLang="en-US" dirty="0"/>
          </a:p>
        </p:txBody>
      </p:sp>
      <p:sp>
        <p:nvSpPr>
          <p:cNvPr id="8" name="文本占位符 6"/>
          <p:cNvSpPr>
            <a:spLocks noGrp="1"/>
          </p:cNvSpPr>
          <p:nvPr>
            <p:ph type="body" sz="quarter" idx="10" hasCustomPrompt="1"/>
          </p:nvPr>
        </p:nvSpPr>
        <p:spPr>
          <a:xfrm>
            <a:off x="357158" y="3643314"/>
            <a:ext cx="8215370" cy="642938"/>
          </a:xfrm>
          <a:prstGeom prst="rect">
            <a:avLst/>
          </a:prstGeom>
        </p:spPr>
        <p:txBody>
          <a:bodyPr>
            <a:noAutofit/>
          </a:bodyPr>
          <a:lstStyle>
            <a:lvl1pPr>
              <a:buNone/>
              <a:defRPr sz="32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
        <p:nvSpPr>
          <p:cNvPr id="9" name="文本占位符 6"/>
          <p:cNvSpPr>
            <a:spLocks noGrp="1"/>
          </p:cNvSpPr>
          <p:nvPr>
            <p:ph type="body" sz="quarter" idx="11" hasCustomPrompt="1"/>
          </p:nvPr>
        </p:nvSpPr>
        <p:spPr>
          <a:xfrm>
            <a:off x="357158" y="4500570"/>
            <a:ext cx="8215370" cy="642938"/>
          </a:xfrm>
          <a:prstGeom prst="rect">
            <a:avLst/>
          </a:prstGeom>
        </p:spPr>
        <p:txBody>
          <a:bodyPr>
            <a:no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反馈表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Picture 2" descr="white bar"/>
          <p:cNvPicPr preferRelativeResize="0">
            <a:picLocks noChangeAspect="1" noChangeArrowheads="1"/>
          </p:cNvPicPr>
          <p:nvPr userDrawn="1"/>
        </p:nvPicPr>
        <p:blipFill>
          <a:blip r:embed="rId3" cstate="print"/>
          <a:srcRect/>
          <a:stretch>
            <a:fillRect/>
          </a:stretch>
        </p:blipFill>
        <p:spPr bwMode="hidden">
          <a:xfrm>
            <a:off x="-1" y="2000240"/>
            <a:ext cx="9144001" cy="3760788"/>
          </a:xfrm>
          <a:prstGeom prst="rect">
            <a:avLst/>
          </a:prstGeom>
          <a:noFill/>
          <a:ln w="9525">
            <a:noFill/>
            <a:miter lim="800000"/>
            <a:headEnd/>
            <a:tailEnd/>
          </a:ln>
        </p:spPr>
      </p:pic>
      <p:sp>
        <p:nvSpPr>
          <p:cNvPr id="7" name="AutoShape 3"/>
          <p:cNvSpPr>
            <a:spLocks noChangeArrowheads="1"/>
          </p:cNvSpPr>
          <p:nvPr userDrawn="1"/>
        </p:nvSpPr>
        <p:spPr bwMode="auto">
          <a:xfrm>
            <a:off x="586569" y="2409837"/>
            <a:ext cx="8271711" cy="2662237"/>
          </a:xfrm>
          <a:prstGeom prst="roundRect">
            <a:avLst>
              <a:gd name="adj" fmla="val 8315"/>
            </a:avLst>
          </a:prstGeom>
          <a:noFill/>
          <a:ln cap="flat" cmpd="sng">
            <a:noFill/>
            <a:headEnd/>
            <a:tailEnd/>
          </a:ln>
        </p:spPr>
        <p:style>
          <a:lnRef idx="3">
            <a:schemeClr val="lt1"/>
          </a:lnRef>
          <a:fillRef idx="1">
            <a:schemeClr val="dk1"/>
          </a:fillRef>
          <a:effectRef idx="1">
            <a:schemeClr val="dk1"/>
          </a:effectRef>
          <a:fontRef idx="minor">
            <a:schemeClr val="lt1"/>
          </a:fontRef>
        </p:style>
        <p:txBody>
          <a:bodyPr rIns="365760" anchor="ctr"/>
          <a:lstStyle/>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感谢您参与此会场！</a:t>
            </a:r>
            <a:endParaRPr lang="en-US" altLang="zh-CN" sz="1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您的意见与建议对我们非常重要。</a:t>
            </a:r>
            <a:endParaRPr lang="en-US" altLang="zh-CN" sz="4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请</a:t>
            </a:r>
            <a:r>
              <a:rPr lang="zh-CN" altLang="en-US" sz="4000" dirty="0">
                <a:solidFill>
                  <a:srgbClr val="FFFFFF"/>
                </a:solidFill>
                <a:effectLst>
                  <a:outerShdw blurRad="38100" dist="38100" dir="2700000" algn="tl">
                    <a:srgbClr val="02024A"/>
                  </a:outerShdw>
                </a:effectLst>
                <a:latin typeface="黑体" pitchFamily="2" charset="-122"/>
              </a:rPr>
              <a:t>您填写反馈表。</a:t>
            </a:r>
            <a:endParaRPr lang="en-US" altLang="zh-CN" sz="4000" dirty="0">
              <a:solidFill>
                <a:srgbClr val="FFFFFF"/>
              </a:solidFill>
              <a:effectLst>
                <a:outerShdw blurRad="38100" dist="38100" dir="2700000" algn="tl">
                  <a:srgbClr val="02024A"/>
                </a:outerShdw>
              </a:effectLst>
              <a:latin typeface="黑体"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结束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 Box 3"/>
          <p:cNvSpPr txBox="1">
            <a:spLocks noChangeArrowheads="1"/>
          </p:cNvSpPr>
          <p:nvPr userDrawn="1"/>
        </p:nvSpPr>
        <p:spPr bwMode="blackWhite">
          <a:xfrm>
            <a:off x="398463" y="4191000"/>
            <a:ext cx="8382000" cy="52387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altLang="zh-CN" sz="700" dirty="0">
                <a:solidFill>
                  <a:schemeClr val="bg1"/>
                </a:solidFill>
                <a:latin typeface="Calibri" pitchFamily="34" charset="0"/>
                <a:cs typeface="Arial" pitchFamily="34" charset="0"/>
              </a:rPr>
              <a:t>© 2008 Microsoft Corporation. All rights reserved. Microsoft, Windows, Windows Vista and other product names are or may be registered trademarks and/or trademarks in the U.S. and/or other countries.</a:t>
            </a:r>
          </a:p>
          <a:p>
            <a:pPr algn="ctr" eaLnBrk="0" hangingPunct="0"/>
            <a:r>
              <a:rPr lang="en-US" altLang="zh-CN" sz="700" dirty="0">
                <a:solidFill>
                  <a:schemeClr val="bg1"/>
                </a:solidFill>
                <a:latin typeface="Calibri"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7" name="图片 6" descr="MS-logo.png"/>
          <p:cNvPicPr>
            <a:picLocks noChangeAspect="1"/>
          </p:cNvPicPr>
          <p:nvPr userDrawn="1"/>
        </p:nvPicPr>
        <p:blipFill>
          <a:blip r:embed="rId3" cstate="print"/>
          <a:stretch>
            <a:fillRect/>
          </a:stretch>
        </p:blipFill>
        <p:spPr>
          <a:xfrm>
            <a:off x="2035771" y="2743200"/>
            <a:ext cx="5035063" cy="112976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主要内容">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3"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Pct val="100000"/>
              <a:buFont typeface="Wingdings" pitchFamily="2" charset="2"/>
              <a:buChar char="l"/>
              <a:tabLst/>
              <a:defRPr sz="2400" b="1">
                <a:solidFill>
                  <a:schemeClr val="accent1"/>
                </a:solidFill>
              </a:defRPr>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代码字体或字号">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7"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Tx/>
              <a:buFont typeface="Wingdings" pitchFamily="2" charset="2"/>
              <a:buChar char="l"/>
              <a:tabLst/>
              <a:defRPr sz="2400" b="1">
                <a:solidFill>
                  <a:schemeClr val="bg2"/>
                </a:solidFill>
                <a:latin typeface="Courier New" pitchFamily="49" charset="0"/>
                <a:cs typeface="Courier New" pitchFamily="49" charset="0"/>
              </a:defRPr>
            </a:lvl1pPr>
            <a:lvl2pPr>
              <a:buClr>
                <a:schemeClr val="bg1">
                  <a:lumMod val="50000"/>
                </a:schemeClr>
              </a:buClr>
              <a:buFont typeface="Wingdings" pitchFamily="2" charset="2"/>
              <a:buChar char="l"/>
              <a:defRPr sz="2400">
                <a:latin typeface="Courier New" pitchFamily="49" charset="0"/>
                <a:cs typeface="Courier New" pitchFamily="49" charset="0"/>
              </a:defRPr>
            </a:lvl2pPr>
            <a:lvl3pPr>
              <a:buClr>
                <a:schemeClr val="bg1">
                  <a:lumMod val="65000"/>
                </a:schemeClr>
              </a:buClr>
              <a:buFont typeface="Wingdings" pitchFamily="2" charset="2"/>
              <a:buChar char="l"/>
              <a:defRPr sz="2000">
                <a:latin typeface="Courier New" pitchFamily="49" charset="0"/>
                <a:cs typeface="Courier New" pitchFamily="49" charset="0"/>
              </a:defRPr>
            </a:lvl3pPr>
            <a:lvl4pPr>
              <a:buClr>
                <a:schemeClr val="bg1">
                  <a:lumMod val="65000"/>
                </a:schemeClr>
              </a:buClr>
              <a:buFont typeface="Wingdings" pitchFamily="2" charset="2"/>
              <a:buChar char="l"/>
              <a:defRPr>
                <a:latin typeface="Courier New" pitchFamily="49" charset="0"/>
                <a:cs typeface="Courier New" pitchFamily="49" charset="0"/>
              </a:defRPr>
            </a:lvl4pPr>
            <a:lvl5pPr>
              <a:buClr>
                <a:schemeClr val="bg1">
                  <a:lumMod val="65000"/>
                </a:schemeClr>
              </a:buClr>
              <a:buFont typeface="Wingdings" pitchFamily="2" charset="2"/>
              <a:buChar char="l"/>
              <a:defRPr>
                <a:latin typeface="Courier New" pitchFamily="49" charset="0"/>
                <a:cs typeface="Courier New" pitchFamily="49" charset="0"/>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格或饼图">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65" r:id="rId4"/>
    <p:sldLayoutId id="2147483666" r:id="rId5"/>
    <p:sldLayoutId id="2147483650" r:id="rId6"/>
    <p:sldLayoutId id="2147483668" r:id="rId7"/>
    <p:sldLayoutId id="2147483667" r:id="rId8"/>
    <p:sldLayoutId id="2147483655" r:id="rId9"/>
    <p:sldLayoutId id="2147483651" r:id="rId10"/>
    <p:sldLayoutId id="2147483652" r:id="rId11"/>
    <p:sldLayoutId id="2147483654" r:id="rId12"/>
    <p:sldLayoutId id="2147483656" r:id="rId13"/>
    <p:sldLayoutId id="2147483657" r:id="rId14"/>
    <p:sldLayoutId id="2147483658" r:id="rId15"/>
    <p:sldLayoutId id="2147483659" r:id="rId16"/>
    <p:sldLayoutId id="2147483660" r:id="rId17"/>
    <p:sldLayoutId id="2147483661" r:id="rId18"/>
    <p:sldLayoutId id="2147483662"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8" Type="http://schemas.openxmlformats.org/officeDocument/2006/relationships/hyperlink" Target="http://blogs.msdn.com/sqlprogrammability/archive/tags/Procedure+Cache/default.aspx" TargetMode="External"/><Relationship Id="rId3" Type="http://schemas.openxmlformats.org/officeDocument/2006/relationships/hyperlink" Target="http://msdn.microsoft.com/en-us/library/cc966425.aspx" TargetMode="External"/><Relationship Id="rId7" Type="http://schemas.openxmlformats.org/officeDocument/2006/relationships/hyperlink" Target="http://support.microsoft.com/kb/308737"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support.microsoft.com/kb/243586" TargetMode="External"/><Relationship Id="rId5" Type="http://schemas.openxmlformats.org/officeDocument/2006/relationships/hyperlink" Target="http://support.microsoft.com/kb/195565" TargetMode="External"/><Relationship Id="rId4" Type="http://schemas.openxmlformats.org/officeDocument/2006/relationships/hyperlink" Target="http://msdn.microsoft.com/en-us/library/ee343986.aspx"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执行上下文</a:t>
            </a:r>
            <a:endParaRPr lang="en-US" dirty="0"/>
          </a:p>
        </p:txBody>
      </p:sp>
      <p:sp>
        <p:nvSpPr>
          <p:cNvPr id="3" name="Content Placeholder 2"/>
          <p:cNvSpPr>
            <a:spLocks noGrp="1"/>
          </p:cNvSpPr>
          <p:nvPr>
            <p:ph idx="1"/>
          </p:nvPr>
        </p:nvSpPr>
        <p:spPr/>
        <p:txBody>
          <a:bodyPr/>
          <a:lstStyle/>
          <a:p>
            <a:r>
              <a:rPr lang="zh-CN" altLang="en-US" dirty="0" smtClean="0"/>
              <a:t>从查询计划中派生</a:t>
            </a:r>
            <a:endParaRPr lang="en-US" altLang="zh-CN" dirty="0" smtClean="0"/>
          </a:p>
          <a:p>
            <a:r>
              <a:rPr lang="zh-CN" altLang="en-US" dirty="0" smtClean="0"/>
              <a:t>也被缓存和重用</a:t>
            </a:r>
            <a:endParaRPr lang="en-US" altLang="zh-CN" dirty="0" smtClean="0"/>
          </a:p>
          <a:p>
            <a:r>
              <a:rPr lang="zh-CN" altLang="en-US" dirty="0" smtClean="0"/>
              <a:t>不可重入 </a:t>
            </a:r>
            <a:r>
              <a:rPr lang="en-US" dirty="0" smtClean="0"/>
              <a:t>– </a:t>
            </a:r>
            <a:r>
              <a:rPr lang="zh-CN" altLang="en-US" dirty="0" smtClean="0"/>
              <a:t> 保存了特定于其执行的数据（比如：参数值）</a:t>
            </a:r>
            <a:endParaRPr lang="en-US" altLang="zh-CN" dirty="0" smtClean="0"/>
          </a:p>
          <a:p>
            <a:r>
              <a:rPr lang="zh-CN" altLang="en-US" dirty="0" smtClean="0"/>
              <a:t>１查询计划：</a:t>
            </a:r>
            <a:r>
              <a:rPr lang="en-US" altLang="zh-CN" dirty="0" smtClean="0"/>
              <a:t>N</a:t>
            </a:r>
            <a:r>
              <a:rPr lang="zh-CN" altLang="en-US" dirty="0" smtClean="0"/>
              <a:t> 执行上下文</a:t>
            </a:r>
            <a:endParaRPr lang="en-US" dirty="0"/>
          </a:p>
        </p:txBody>
      </p:sp>
      <p:pic>
        <p:nvPicPr>
          <p:cNvPr id="33794" name="Picture 2" descr="Recomp01.gif"/>
          <p:cNvPicPr>
            <a:picLocks noChangeAspect="1" noChangeArrowheads="1"/>
          </p:cNvPicPr>
          <p:nvPr/>
        </p:nvPicPr>
        <p:blipFill>
          <a:blip r:embed="rId3" cstate="print"/>
          <a:srcRect/>
          <a:stretch>
            <a:fillRect/>
          </a:stretch>
        </p:blipFill>
        <p:spPr bwMode="auto">
          <a:xfrm>
            <a:off x="1714480" y="3429000"/>
            <a:ext cx="5143536" cy="308612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计划成本</a:t>
            </a:r>
            <a:endParaRPr lang="en-US" dirty="0"/>
          </a:p>
        </p:txBody>
      </p:sp>
      <p:sp>
        <p:nvSpPr>
          <p:cNvPr id="3" name="Content Placeholder 2"/>
          <p:cNvSpPr>
            <a:spLocks noGrp="1"/>
          </p:cNvSpPr>
          <p:nvPr>
            <p:ph idx="1"/>
          </p:nvPr>
        </p:nvSpPr>
        <p:spPr/>
        <p:txBody>
          <a:bodyPr>
            <a:normAutofit/>
          </a:bodyPr>
          <a:lstStyle/>
          <a:p>
            <a:r>
              <a:rPr lang="zh-CN" altLang="en-US" dirty="0" smtClean="0"/>
              <a:t>每个查询计划和执行上下文有一个相关成本</a:t>
            </a:r>
            <a:endParaRPr lang="en-US" dirty="0" smtClean="0"/>
          </a:p>
          <a:p>
            <a:r>
              <a:rPr lang="zh-CN" altLang="en-US" dirty="0" smtClean="0"/>
              <a:t>基于编译和优化所消耗的服务器资源</a:t>
            </a:r>
            <a:endParaRPr lang="en-US" altLang="zh-CN" dirty="0" smtClean="0"/>
          </a:p>
          <a:p>
            <a:pPr lvl="1"/>
            <a:r>
              <a:rPr lang="zh-CN" altLang="en-US" dirty="0" smtClean="0"/>
              <a:t>生成计划所用的 </a:t>
            </a:r>
            <a:r>
              <a:rPr lang="en-US" altLang="zh-CN" dirty="0" smtClean="0"/>
              <a:t>CPU </a:t>
            </a:r>
            <a:r>
              <a:rPr lang="zh-CN" altLang="en-US" dirty="0" smtClean="0"/>
              <a:t>时间</a:t>
            </a:r>
            <a:endParaRPr lang="en-US" altLang="zh-CN" dirty="0" smtClean="0"/>
          </a:p>
          <a:p>
            <a:pPr lvl="1"/>
            <a:r>
              <a:rPr lang="zh-CN" altLang="en-US" dirty="0" smtClean="0"/>
              <a:t>从磁盘读取的页数</a:t>
            </a:r>
            <a:endParaRPr lang="en-US" dirty="0" smtClean="0"/>
          </a:p>
          <a:p>
            <a:pPr lvl="1"/>
            <a:r>
              <a:rPr lang="zh-CN" altLang="en-US" dirty="0" smtClean="0"/>
              <a:t>写入磁盘的页数</a:t>
            </a:r>
            <a:endParaRPr lang="en-US" dirty="0" smtClean="0"/>
          </a:p>
          <a:p>
            <a:pPr lvl="1"/>
            <a:r>
              <a:rPr lang="zh-CN" altLang="en-US" dirty="0" smtClean="0"/>
              <a:t>计划所占的内存页数</a:t>
            </a:r>
            <a:endParaRPr lang="en-US" altLang="zh-CN" dirty="0" smtClean="0"/>
          </a:p>
          <a:p>
            <a:r>
              <a:rPr lang="zh-CN" altLang="en-US" dirty="0" smtClean="0"/>
              <a:t>特殊查询的计划成本初始值为</a:t>
            </a:r>
            <a:r>
              <a:rPr lang="en-US" altLang="zh-CN" dirty="0" smtClean="0"/>
              <a:t>0</a:t>
            </a:r>
          </a:p>
          <a:p>
            <a:r>
              <a:rPr lang="zh-CN" altLang="en-US" dirty="0" smtClean="0"/>
              <a:t>零成本的查询计划和执行上下文成为删除对象</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计划成本的变化</a:t>
            </a:r>
            <a:endParaRPr lang="en-US" dirty="0"/>
          </a:p>
        </p:txBody>
      </p:sp>
      <p:sp>
        <p:nvSpPr>
          <p:cNvPr id="3" name="Content Placeholder 2"/>
          <p:cNvSpPr>
            <a:spLocks noGrp="1"/>
          </p:cNvSpPr>
          <p:nvPr>
            <p:ph idx="1"/>
          </p:nvPr>
        </p:nvSpPr>
        <p:spPr/>
        <p:txBody>
          <a:bodyPr>
            <a:normAutofit/>
          </a:bodyPr>
          <a:lstStyle/>
          <a:p>
            <a:r>
              <a:rPr lang="en-US" altLang="zh-CN" dirty="0" smtClean="0"/>
              <a:t>SQL 2000: </a:t>
            </a:r>
            <a:r>
              <a:rPr lang="zh-CN" altLang="en-US" dirty="0" smtClean="0"/>
              <a:t>惰性写入器进程定期将成本除</a:t>
            </a:r>
            <a:r>
              <a:rPr lang="en-US" altLang="zh-CN" dirty="0" smtClean="0"/>
              <a:t>4</a:t>
            </a:r>
            <a:endParaRPr lang="en-US" dirty="0" smtClean="0"/>
          </a:p>
          <a:p>
            <a:r>
              <a:rPr lang="en-US" dirty="0" smtClean="0"/>
              <a:t>SQL 2005/2008: </a:t>
            </a:r>
          </a:p>
          <a:p>
            <a:pPr lvl="1"/>
            <a:r>
              <a:rPr lang="zh-CN" altLang="en-US" dirty="0" smtClean="0"/>
              <a:t>计划缓存达到缓冲池的 </a:t>
            </a:r>
            <a:r>
              <a:rPr lang="en-US" altLang="zh-CN" dirty="0" smtClean="0"/>
              <a:t>50%</a:t>
            </a:r>
            <a:r>
              <a:rPr lang="zh-CN" altLang="en-US" dirty="0" smtClean="0"/>
              <a:t>后开始减少成本</a:t>
            </a:r>
            <a:endParaRPr lang="en-US" altLang="zh-CN" dirty="0" smtClean="0"/>
          </a:p>
          <a:p>
            <a:pPr lvl="1"/>
            <a:r>
              <a:rPr lang="zh-CN" altLang="en-US" dirty="0" smtClean="0"/>
              <a:t>达到</a:t>
            </a:r>
            <a:r>
              <a:rPr lang="en-US" altLang="zh-CN" dirty="0" smtClean="0"/>
              <a:t>75%</a:t>
            </a:r>
            <a:r>
              <a:rPr lang="zh-CN" altLang="en-US" dirty="0" smtClean="0"/>
              <a:t>后将激活一个专用的资源监视器线程来减少成本</a:t>
            </a:r>
            <a:endParaRPr lang="en-US" dirty="0" smtClean="0"/>
          </a:p>
          <a:p>
            <a:r>
              <a:rPr lang="zh-CN" altLang="en-US" dirty="0" smtClean="0"/>
              <a:t>在重用时，成本会被重置为初始值</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Server 2008</a:t>
            </a:r>
            <a:r>
              <a:rPr lang="zh-CN" altLang="en-US" dirty="0" smtClean="0"/>
              <a:t>的新选项</a:t>
            </a:r>
            <a:endParaRPr lang="en-US" dirty="0"/>
          </a:p>
        </p:txBody>
      </p:sp>
      <p:sp>
        <p:nvSpPr>
          <p:cNvPr id="3" name="Content Placeholder 2"/>
          <p:cNvSpPr>
            <a:spLocks noGrp="1"/>
          </p:cNvSpPr>
          <p:nvPr>
            <p:ph idx="1"/>
          </p:nvPr>
        </p:nvSpPr>
        <p:spPr/>
        <p:txBody>
          <a:bodyPr/>
          <a:lstStyle/>
          <a:p>
            <a:r>
              <a:rPr lang="en-US" dirty="0" err="1" smtClean="0"/>
              <a:t>Sp_configure</a:t>
            </a:r>
            <a:r>
              <a:rPr lang="en-US" dirty="0" smtClean="0"/>
              <a:t> </a:t>
            </a:r>
            <a:r>
              <a:rPr lang="zh-CN" altLang="en-US" dirty="0" smtClean="0"/>
              <a:t>选项</a:t>
            </a:r>
            <a:endParaRPr lang="en-US" dirty="0" smtClean="0"/>
          </a:p>
          <a:p>
            <a:pPr lvl="1"/>
            <a:r>
              <a:rPr lang="en-US" dirty="0" smtClean="0"/>
              <a:t>Optimize for ad-hoc workloads</a:t>
            </a:r>
            <a:r>
              <a:rPr lang="zh-CN" altLang="en-US" dirty="0" smtClean="0"/>
              <a:t>（优化特殊查询）</a:t>
            </a:r>
            <a:endParaRPr lang="en-US" dirty="0" smtClean="0"/>
          </a:p>
          <a:p>
            <a:r>
              <a:rPr lang="zh-CN" altLang="en-US" dirty="0" smtClean="0"/>
              <a:t>缓存参数化的特殊查询</a:t>
            </a:r>
            <a:endParaRPr lang="en-US" dirty="0" smtClean="0"/>
          </a:p>
          <a:p>
            <a:r>
              <a:rPr lang="zh-CN" altLang="en-US" dirty="0" smtClean="0"/>
              <a:t>对大量特殊查询的应用程序提高系统性能</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演讲内容</a:t>
            </a:r>
            <a:endParaRPr lang="en-US" dirty="0"/>
          </a:p>
        </p:txBody>
      </p:sp>
      <p:sp>
        <p:nvSpPr>
          <p:cNvPr id="3" name="Content Placeholder 2"/>
          <p:cNvSpPr>
            <a:spLocks noGrp="1"/>
          </p:cNvSpPr>
          <p:nvPr>
            <p:ph idx="1"/>
          </p:nvPr>
        </p:nvSpPr>
        <p:spPr/>
        <p:txBody>
          <a:bodyPr/>
          <a:lstStyle/>
          <a:p>
            <a:r>
              <a:rPr lang="en-US" altLang="zh-CN" dirty="0" smtClean="0"/>
              <a:t>SQL</a:t>
            </a:r>
            <a:r>
              <a:rPr lang="zh-CN" altLang="en-US" dirty="0" smtClean="0"/>
              <a:t> </a:t>
            </a:r>
            <a:r>
              <a:rPr lang="en-US" altLang="zh-CN" dirty="0" smtClean="0"/>
              <a:t>Server</a:t>
            </a:r>
            <a:r>
              <a:rPr lang="zh-CN" altLang="en-US" dirty="0" smtClean="0"/>
              <a:t> 编译</a:t>
            </a:r>
            <a:r>
              <a:rPr lang="en-US" dirty="0" smtClean="0"/>
              <a:t>、</a:t>
            </a:r>
            <a:r>
              <a:rPr lang="zh-CN" altLang="en-US" dirty="0" smtClean="0"/>
              <a:t>执行过程和计划缓存</a:t>
            </a:r>
            <a:endParaRPr lang="en-US" dirty="0" smtClean="0"/>
          </a:p>
          <a:p>
            <a:r>
              <a:rPr lang="zh-CN" altLang="en-US" dirty="0" smtClean="0">
                <a:solidFill>
                  <a:schemeClr val="accent2"/>
                </a:solidFill>
              </a:rPr>
              <a:t>使用工具来监视缓存和重新编译</a:t>
            </a:r>
            <a:endParaRPr lang="en-US" dirty="0" smtClean="0">
              <a:solidFill>
                <a:schemeClr val="accent2"/>
              </a:solidFill>
            </a:endParaRPr>
          </a:p>
          <a:p>
            <a:r>
              <a:rPr lang="zh-CN" altLang="en-US" dirty="0" smtClean="0"/>
              <a:t>导致重新编译的原因</a:t>
            </a:r>
            <a:endParaRPr lang="en-US" dirty="0" smtClean="0"/>
          </a:p>
          <a:p>
            <a:r>
              <a:rPr lang="zh-CN" altLang="en-US" dirty="0" smtClean="0"/>
              <a:t>最佳实践和技巧</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动态管理视图</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en-US" altLang="zh-CN" dirty="0" smtClean="0"/>
              <a:t>SQL Profiler</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演讲内容</a:t>
            </a:r>
            <a:endParaRPr lang="en-US" dirty="0"/>
          </a:p>
        </p:txBody>
      </p:sp>
      <p:sp>
        <p:nvSpPr>
          <p:cNvPr id="3" name="Content Placeholder 2"/>
          <p:cNvSpPr>
            <a:spLocks noGrp="1"/>
          </p:cNvSpPr>
          <p:nvPr>
            <p:ph idx="1"/>
          </p:nvPr>
        </p:nvSpPr>
        <p:spPr/>
        <p:txBody>
          <a:bodyPr/>
          <a:lstStyle/>
          <a:p>
            <a:r>
              <a:rPr lang="en-US" altLang="zh-CN" dirty="0" smtClean="0"/>
              <a:t>SQL</a:t>
            </a:r>
            <a:r>
              <a:rPr lang="zh-CN" altLang="en-US" dirty="0" smtClean="0"/>
              <a:t> </a:t>
            </a:r>
            <a:r>
              <a:rPr lang="en-US" altLang="zh-CN" dirty="0" smtClean="0"/>
              <a:t>Server</a:t>
            </a:r>
            <a:r>
              <a:rPr lang="zh-CN" altLang="en-US" dirty="0" smtClean="0"/>
              <a:t> 编译</a:t>
            </a:r>
            <a:r>
              <a:rPr lang="en-US" dirty="0" smtClean="0"/>
              <a:t>、</a:t>
            </a:r>
            <a:r>
              <a:rPr lang="zh-CN" altLang="en-US" dirty="0" smtClean="0"/>
              <a:t>执行过程和计划缓存</a:t>
            </a:r>
            <a:endParaRPr lang="en-US" dirty="0" smtClean="0"/>
          </a:p>
          <a:p>
            <a:r>
              <a:rPr lang="zh-CN" altLang="en-US" dirty="0" smtClean="0"/>
              <a:t>使用工具来监视缓存和重新编译</a:t>
            </a:r>
            <a:endParaRPr lang="en-US" dirty="0" smtClean="0"/>
          </a:p>
          <a:p>
            <a:r>
              <a:rPr lang="zh-CN" altLang="en-US" dirty="0" smtClean="0">
                <a:solidFill>
                  <a:schemeClr val="accent2"/>
                </a:solidFill>
              </a:rPr>
              <a:t>导致重新编译的原因</a:t>
            </a:r>
            <a:endParaRPr lang="en-US" dirty="0" smtClean="0">
              <a:solidFill>
                <a:schemeClr val="accent2"/>
              </a:solidFill>
            </a:endParaRPr>
          </a:p>
          <a:p>
            <a:r>
              <a:rPr lang="zh-CN" altLang="en-US" dirty="0" smtClean="0"/>
              <a:t>最佳实践和技巧</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对象架构的变化（正确性）</a:t>
            </a:r>
            <a:endParaRPr lang="en-US" dirty="0"/>
          </a:p>
        </p:txBody>
      </p:sp>
      <p:sp>
        <p:nvSpPr>
          <p:cNvPr id="3" name="Content Placeholder 2"/>
          <p:cNvSpPr>
            <a:spLocks noGrp="1"/>
          </p:cNvSpPr>
          <p:nvPr>
            <p:ph idx="1"/>
          </p:nvPr>
        </p:nvSpPr>
        <p:spPr/>
        <p:txBody>
          <a:bodyPr/>
          <a:lstStyle/>
          <a:p>
            <a:r>
              <a:rPr lang="zh-CN" altLang="en-US" dirty="0" smtClean="0"/>
              <a:t>添加</a:t>
            </a:r>
            <a:r>
              <a:rPr lang="en-US" altLang="zh-CN" dirty="0" smtClean="0"/>
              <a:t>/</a:t>
            </a:r>
            <a:r>
              <a:rPr lang="zh-CN" altLang="en-US" dirty="0" smtClean="0"/>
              <a:t>删除</a:t>
            </a:r>
            <a:r>
              <a:rPr lang="en-US" altLang="zh-CN" dirty="0" smtClean="0"/>
              <a:t>/</a:t>
            </a:r>
            <a:r>
              <a:rPr lang="zh-CN" altLang="en-US" dirty="0" smtClean="0"/>
              <a:t>改变列</a:t>
            </a:r>
            <a:endParaRPr lang="en-US" dirty="0" smtClean="0"/>
          </a:p>
          <a:p>
            <a:r>
              <a:rPr lang="zh-CN" altLang="en-US" dirty="0" smtClean="0"/>
              <a:t>添加</a:t>
            </a:r>
            <a:r>
              <a:rPr lang="en-US" altLang="zh-CN" dirty="0" smtClean="0"/>
              <a:t>/</a:t>
            </a:r>
            <a:r>
              <a:rPr lang="zh-CN" altLang="en-US" dirty="0" smtClean="0"/>
              <a:t>删除</a:t>
            </a:r>
            <a:r>
              <a:rPr lang="en-US" altLang="zh-CN" dirty="0" smtClean="0"/>
              <a:t>/</a:t>
            </a:r>
            <a:r>
              <a:rPr lang="zh-CN" altLang="en-US" dirty="0" smtClean="0"/>
              <a:t>改变索引</a:t>
            </a:r>
            <a:endParaRPr lang="en-US" dirty="0" smtClean="0"/>
          </a:p>
          <a:p>
            <a:r>
              <a:rPr lang="zh-CN" altLang="en-US" dirty="0" smtClean="0"/>
              <a:t>手动改变表上定义的统计</a:t>
            </a:r>
            <a:endParaRPr lang="en-US" altLang="zh-CN" dirty="0" smtClean="0"/>
          </a:p>
          <a:p>
            <a:r>
              <a:rPr lang="en-US" dirty="0" smtClean="0"/>
              <a:t>ONLINE/OFFLINE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SET </a:t>
            </a:r>
            <a:r>
              <a:rPr lang="zh-CN" altLang="en-US" dirty="0" smtClean="0"/>
              <a:t>选项（正确性）</a:t>
            </a:r>
            <a:endParaRPr lang="en-US" dirty="0"/>
          </a:p>
        </p:txBody>
      </p:sp>
      <p:sp>
        <p:nvSpPr>
          <p:cNvPr id="3" name="Content Placeholder 2"/>
          <p:cNvSpPr>
            <a:spLocks noGrp="1"/>
          </p:cNvSpPr>
          <p:nvPr>
            <p:ph idx="1"/>
          </p:nvPr>
        </p:nvSpPr>
        <p:spPr>
          <a:xfrm>
            <a:off x="457200" y="1600201"/>
            <a:ext cx="8229600" cy="1295400"/>
          </a:xfrm>
        </p:spPr>
        <p:txBody>
          <a:bodyPr>
            <a:normAutofit/>
          </a:bodyPr>
          <a:lstStyle/>
          <a:p>
            <a:r>
              <a:rPr lang="zh-CN" altLang="en-US" dirty="0" smtClean="0"/>
              <a:t>下列 </a:t>
            </a:r>
            <a:r>
              <a:rPr lang="en-US" altLang="zh-CN" dirty="0" smtClean="0"/>
              <a:t>SET </a:t>
            </a:r>
            <a:r>
              <a:rPr lang="zh-CN" altLang="en-US" dirty="0" smtClean="0"/>
              <a:t>选项的变化会导致重新编译，来保证正确性。</a:t>
            </a:r>
            <a:endParaRPr lang="en-US" dirty="0"/>
          </a:p>
        </p:txBody>
      </p:sp>
      <p:sp>
        <p:nvSpPr>
          <p:cNvPr id="4" name="TextBox 3"/>
          <p:cNvSpPr txBox="1"/>
          <p:nvPr/>
        </p:nvSpPr>
        <p:spPr>
          <a:xfrm>
            <a:off x="1295400" y="2714620"/>
            <a:ext cx="3048000" cy="2308324"/>
          </a:xfrm>
          <a:prstGeom prst="rect">
            <a:avLst/>
          </a:prstGeom>
          <a:noFill/>
        </p:spPr>
        <p:txBody>
          <a:bodyPr wrap="square" rtlCol="0">
            <a:spAutoFit/>
          </a:bodyPr>
          <a:lstStyle/>
          <a:p>
            <a:pPr>
              <a:buFont typeface="Arial" pitchFamily="34" charset="0"/>
              <a:buChar char="•"/>
            </a:pPr>
            <a:r>
              <a:rPr lang="en-US" dirty="0" smtClean="0"/>
              <a:t>ANSI_DEFAULTS</a:t>
            </a:r>
          </a:p>
          <a:p>
            <a:pPr>
              <a:buFont typeface="Arial" pitchFamily="34" charset="0"/>
              <a:buChar char="•"/>
            </a:pPr>
            <a:r>
              <a:rPr lang="en-US" dirty="0" smtClean="0"/>
              <a:t>ANSI_NULLS</a:t>
            </a:r>
          </a:p>
          <a:p>
            <a:pPr>
              <a:buFont typeface="Arial" pitchFamily="34" charset="0"/>
              <a:buChar char="•"/>
            </a:pPr>
            <a:r>
              <a:rPr lang="en-US" dirty="0" smtClean="0"/>
              <a:t>ANSI_PADDING</a:t>
            </a:r>
          </a:p>
          <a:p>
            <a:pPr>
              <a:buFont typeface="Arial" pitchFamily="34" charset="0"/>
              <a:buChar char="•"/>
            </a:pPr>
            <a:r>
              <a:rPr lang="en-US" dirty="0" smtClean="0"/>
              <a:t>ANSI_WARNINGS</a:t>
            </a:r>
          </a:p>
          <a:p>
            <a:pPr>
              <a:buFont typeface="Arial" pitchFamily="34" charset="0"/>
              <a:buChar char="•"/>
            </a:pPr>
            <a:r>
              <a:rPr lang="en-US" dirty="0" smtClean="0"/>
              <a:t>ARITHABORT</a:t>
            </a:r>
          </a:p>
          <a:p>
            <a:pPr>
              <a:buFont typeface="Arial" pitchFamily="34" charset="0"/>
              <a:buChar char="•"/>
            </a:pPr>
            <a:r>
              <a:rPr lang="en-US" dirty="0" smtClean="0"/>
              <a:t>CONCAT_NULL_YIELDS_NULL</a:t>
            </a:r>
          </a:p>
          <a:p>
            <a:pPr>
              <a:buFont typeface="Arial" pitchFamily="34" charset="0"/>
              <a:buChar char="•"/>
            </a:pPr>
            <a:r>
              <a:rPr lang="en-US" dirty="0" smtClean="0"/>
              <a:t>DATEFORMAT</a:t>
            </a:r>
          </a:p>
          <a:p>
            <a:pPr>
              <a:buFont typeface="Arial" pitchFamily="34" charset="0"/>
              <a:buChar char="•"/>
            </a:pPr>
            <a:endParaRPr lang="en-US" dirty="0"/>
          </a:p>
        </p:txBody>
      </p:sp>
      <p:sp>
        <p:nvSpPr>
          <p:cNvPr id="5" name="TextBox 4"/>
          <p:cNvSpPr txBox="1"/>
          <p:nvPr/>
        </p:nvSpPr>
        <p:spPr>
          <a:xfrm>
            <a:off x="4495800" y="2714620"/>
            <a:ext cx="3048000" cy="2308324"/>
          </a:xfrm>
          <a:prstGeom prst="rect">
            <a:avLst/>
          </a:prstGeom>
          <a:noFill/>
        </p:spPr>
        <p:txBody>
          <a:bodyPr wrap="square" rtlCol="0">
            <a:spAutoFit/>
          </a:bodyPr>
          <a:lstStyle/>
          <a:p>
            <a:pPr>
              <a:buFont typeface="Arial" pitchFamily="34" charset="0"/>
              <a:buChar char="•"/>
            </a:pPr>
            <a:r>
              <a:rPr lang="en-US" dirty="0" smtClean="0"/>
              <a:t>DATEFIRST</a:t>
            </a:r>
          </a:p>
          <a:p>
            <a:pPr>
              <a:buFont typeface="Arial" pitchFamily="34" charset="0"/>
              <a:buChar char="•"/>
            </a:pPr>
            <a:r>
              <a:rPr lang="en-US" dirty="0" smtClean="0"/>
              <a:t>NO_BROWSETABLE</a:t>
            </a:r>
          </a:p>
          <a:p>
            <a:pPr>
              <a:buFont typeface="Arial" pitchFamily="34" charset="0"/>
              <a:buChar char="•"/>
            </a:pPr>
            <a:r>
              <a:rPr lang="en-US" dirty="0" smtClean="0"/>
              <a:t>QUOTED_IDENTIFIER</a:t>
            </a:r>
          </a:p>
          <a:p>
            <a:pPr>
              <a:buFont typeface="Arial" pitchFamily="34" charset="0"/>
              <a:buChar char="•"/>
            </a:pPr>
            <a:r>
              <a:rPr lang="en-US" dirty="0" smtClean="0"/>
              <a:t>FORCEPLAN</a:t>
            </a:r>
          </a:p>
          <a:p>
            <a:pPr>
              <a:buFont typeface="Arial" pitchFamily="34" charset="0"/>
              <a:buChar char="•"/>
            </a:pPr>
            <a:r>
              <a:rPr lang="en-US" dirty="0" smtClean="0"/>
              <a:t>LANGUAGE</a:t>
            </a:r>
          </a:p>
          <a:p>
            <a:pPr>
              <a:buFont typeface="Arial" pitchFamily="34" charset="0"/>
              <a:buChar char="•"/>
            </a:pPr>
            <a:r>
              <a:rPr lang="en-US" dirty="0" smtClean="0"/>
              <a:t>NUMERIC_ROUNDABORT</a:t>
            </a:r>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357158" y="2857496"/>
            <a:ext cx="8229600" cy="1143000"/>
          </a:xfrm>
        </p:spPr>
        <p:txBody>
          <a:bodyPr/>
          <a:lstStyle/>
          <a:p>
            <a:pPr algn="ctr"/>
            <a:r>
              <a:rPr lang="zh-CN" altLang="en-US" dirty="0" smtClean="0"/>
              <a:t>深入了解</a:t>
            </a:r>
            <a:r>
              <a:rPr lang="en-US" altLang="zh-CN" dirty="0" smtClean="0"/>
              <a:t>SQL Server</a:t>
            </a:r>
            <a:r>
              <a:rPr lang="zh-CN" altLang="en-US" dirty="0" smtClean="0"/>
              <a:t>计划缓存</a:t>
            </a:r>
            <a:r>
              <a:rPr lang="en-US" altLang="zh-CN" dirty="0" smtClean="0"/>
              <a:t/>
            </a:r>
            <a:br>
              <a:rPr lang="en-US" altLang="zh-CN" dirty="0" smtClean="0"/>
            </a:br>
            <a:r>
              <a:rPr lang="zh-CN" altLang="en-US" dirty="0" smtClean="0"/>
              <a:t>提高系统性能</a:t>
            </a:r>
            <a:endParaRPr lang="zh-CN" altLang="en-US" dirty="0"/>
          </a:p>
        </p:txBody>
      </p:sp>
      <p:sp>
        <p:nvSpPr>
          <p:cNvPr id="5" name="文本占位符 4"/>
          <p:cNvSpPr>
            <a:spLocks noGrp="1"/>
          </p:cNvSpPr>
          <p:nvPr>
            <p:ph type="body" sz="quarter" idx="10"/>
          </p:nvPr>
        </p:nvSpPr>
        <p:spPr/>
        <p:txBody>
          <a:bodyPr/>
          <a:lstStyle/>
          <a:p>
            <a:r>
              <a:rPr lang="en-US" altLang="zh-CN" dirty="0" smtClean="0"/>
              <a:t>DAT 314</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对象名解析（正确性）</a:t>
            </a:r>
            <a:endParaRPr lang="en-US" dirty="0"/>
          </a:p>
        </p:txBody>
      </p:sp>
      <p:sp>
        <p:nvSpPr>
          <p:cNvPr id="3" name="Content Placeholder 2"/>
          <p:cNvSpPr>
            <a:spLocks noGrp="1"/>
          </p:cNvSpPr>
          <p:nvPr>
            <p:ph idx="1"/>
          </p:nvPr>
        </p:nvSpPr>
        <p:spPr/>
        <p:txBody>
          <a:bodyPr/>
          <a:lstStyle/>
          <a:p>
            <a:r>
              <a:rPr lang="en-US" altLang="zh-CN" dirty="0" smtClean="0"/>
              <a:t>Single-part </a:t>
            </a:r>
            <a:r>
              <a:rPr lang="zh-CN" altLang="en-US" dirty="0" smtClean="0"/>
              <a:t>对象名只能在执行时解析</a:t>
            </a:r>
            <a:endParaRPr lang="en-US" dirty="0" smtClean="0"/>
          </a:p>
          <a:p>
            <a:r>
              <a:rPr lang="zh-CN" altLang="en-US" dirty="0" smtClean="0"/>
              <a:t>架构（或</a:t>
            </a:r>
            <a:r>
              <a:rPr lang="en-US" dirty="0" smtClean="0"/>
              <a:t> SQL Server 2000</a:t>
            </a:r>
            <a:r>
              <a:rPr lang="zh-CN" altLang="en-US" dirty="0" smtClean="0"/>
              <a:t>中的所有者</a:t>
            </a:r>
            <a:r>
              <a:rPr lang="en-US" dirty="0" smtClean="0"/>
              <a:t>)</a:t>
            </a:r>
            <a:r>
              <a:rPr lang="zh-CN" altLang="en-US" dirty="0" smtClean="0"/>
              <a:t>将影响哪个对象被操作</a:t>
            </a:r>
            <a:endParaRPr lang="en-US" dirty="0" smtClean="0"/>
          </a:p>
          <a:p>
            <a:pPr lvl="1"/>
            <a:r>
              <a:rPr lang="en-US" dirty="0" smtClean="0"/>
              <a:t>Products -&gt; </a:t>
            </a:r>
          </a:p>
          <a:p>
            <a:pPr lvl="1">
              <a:buNone/>
            </a:pPr>
            <a:r>
              <a:rPr lang="en-US" dirty="0" smtClean="0"/>
              <a:t>		</a:t>
            </a:r>
            <a:r>
              <a:rPr lang="en-US" dirty="0" err="1" smtClean="0"/>
              <a:t>Production.Products</a:t>
            </a:r>
            <a:r>
              <a:rPr lang="en-US" dirty="0" smtClean="0"/>
              <a:t> vs. </a:t>
            </a:r>
            <a:r>
              <a:rPr lang="en-US" dirty="0" err="1" smtClean="0"/>
              <a:t>Advertising.Products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当前数据库（正确性）</a:t>
            </a:r>
            <a:endParaRPr lang="en-US" dirty="0"/>
          </a:p>
        </p:txBody>
      </p:sp>
      <p:sp>
        <p:nvSpPr>
          <p:cNvPr id="3" name="Content Placeholder 2"/>
          <p:cNvSpPr>
            <a:spLocks noGrp="1"/>
          </p:cNvSpPr>
          <p:nvPr>
            <p:ph idx="1"/>
          </p:nvPr>
        </p:nvSpPr>
        <p:spPr/>
        <p:txBody>
          <a:bodyPr/>
          <a:lstStyle/>
          <a:p>
            <a:r>
              <a:rPr lang="en-US" dirty="0" smtClean="0"/>
              <a:t>EXEC dbo.Proc1</a:t>
            </a:r>
          </a:p>
          <a:p>
            <a:endParaRPr lang="en-US" dirty="0" smtClean="0"/>
          </a:p>
          <a:p>
            <a:r>
              <a:rPr lang="en-US" dirty="0" smtClean="0"/>
              <a:t>USE </a:t>
            </a:r>
            <a:r>
              <a:rPr lang="en-US" dirty="0" err="1" smtClean="0"/>
              <a:t>anotherdb</a:t>
            </a:r>
            <a:endParaRPr lang="en-US" dirty="0" smtClean="0"/>
          </a:p>
          <a:p>
            <a:pPr>
              <a:buNone/>
            </a:pPr>
            <a:r>
              <a:rPr lang="en-US" dirty="0" smtClean="0"/>
              <a:t>	EXEC db1.dbo.Proc1</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其他原因</a:t>
            </a:r>
            <a:endParaRPr lang="en-US" dirty="0"/>
          </a:p>
        </p:txBody>
      </p:sp>
      <p:sp>
        <p:nvSpPr>
          <p:cNvPr id="3" name="Content Placeholder 2"/>
          <p:cNvSpPr>
            <a:spLocks noGrp="1"/>
          </p:cNvSpPr>
          <p:nvPr>
            <p:ph idx="1"/>
          </p:nvPr>
        </p:nvSpPr>
        <p:spPr/>
        <p:txBody>
          <a:bodyPr>
            <a:normAutofit/>
          </a:bodyPr>
          <a:lstStyle/>
          <a:p>
            <a:r>
              <a:rPr lang="en-US" altLang="zh-CN" dirty="0" smtClean="0"/>
              <a:t>CLR </a:t>
            </a:r>
            <a:r>
              <a:rPr lang="zh-CN" altLang="en-US" dirty="0" smtClean="0"/>
              <a:t>内部和外部执行的批处理</a:t>
            </a:r>
            <a:endParaRPr lang="en-US" dirty="0" smtClean="0"/>
          </a:p>
          <a:p>
            <a:r>
              <a:rPr lang="en-US" dirty="0" smtClean="0"/>
              <a:t>CREATE PROCEDURE … WITH RECOMPILE</a:t>
            </a:r>
          </a:p>
          <a:p>
            <a:r>
              <a:rPr lang="en-US" dirty="0" smtClean="0"/>
              <a:t>EXEC … WITH RECOMPILE</a:t>
            </a:r>
          </a:p>
          <a:p>
            <a:r>
              <a:rPr lang="en-US" dirty="0" smtClean="0"/>
              <a:t>DDL </a:t>
            </a:r>
            <a:r>
              <a:rPr lang="zh-CN" altLang="en-US" dirty="0" smtClean="0"/>
              <a:t>和</a:t>
            </a:r>
            <a:r>
              <a:rPr lang="en-US" dirty="0" smtClean="0"/>
              <a:t> DML</a:t>
            </a:r>
            <a:r>
              <a:rPr lang="zh-CN" altLang="en-US" dirty="0" smtClean="0"/>
              <a:t> 的混用</a:t>
            </a:r>
            <a:endParaRPr lang="en-US" dirty="0" smtClean="0"/>
          </a:p>
          <a:p>
            <a:r>
              <a:rPr lang="en-US" dirty="0" err="1" smtClean="0"/>
              <a:t>Sp_recompile</a:t>
            </a:r>
            <a:endParaRPr lang="en-US" dirty="0" smtClean="0"/>
          </a:p>
          <a:p>
            <a:r>
              <a:rPr lang="en-US" dirty="0" smtClean="0"/>
              <a:t>DBCC FREEPROCCACHE / DBCC FLUSHPROCINDB</a:t>
            </a:r>
          </a:p>
          <a:p>
            <a:r>
              <a:rPr lang="en-US" dirty="0" smtClean="0"/>
              <a:t>RECONFIGURE</a:t>
            </a:r>
          </a:p>
          <a:p>
            <a:r>
              <a:rPr lang="en-US" dirty="0" err="1" smtClean="0"/>
              <a:t>Autoclose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重新编译的原因</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最优性</a:t>
            </a:r>
            <a:endParaRPr lang="en-US" dirty="0"/>
          </a:p>
        </p:txBody>
      </p:sp>
      <p:sp>
        <p:nvSpPr>
          <p:cNvPr id="3" name="Content Placeholder 2"/>
          <p:cNvSpPr>
            <a:spLocks noGrp="1"/>
          </p:cNvSpPr>
          <p:nvPr>
            <p:ph idx="1"/>
          </p:nvPr>
        </p:nvSpPr>
        <p:spPr/>
        <p:txBody>
          <a:bodyPr>
            <a:normAutofit/>
          </a:bodyPr>
          <a:lstStyle/>
          <a:p>
            <a:r>
              <a:rPr lang="zh-CN" altLang="en-US" dirty="0" smtClean="0"/>
              <a:t>每个表都有一个</a:t>
            </a:r>
            <a:r>
              <a:rPr lang="zh-CN" altLang="en-US" i="1" dirty="0" smtClean="0"/>
              <a:t>重新编译阈值 </a:t>
            </a:r>
            <a:r>
              <a:rPr lang="en-US" altLang="zh-CN" dirty="0" smtClean="0"/>
              <a:t>(RT)</a:t>
            </a:r>
            <a:endParaRPr lang="en-US" dirty="0" smtClean="0"/>
          </a:p>
          <a:p>
            <a:r>
              <a:rPr lang="zh-CN" altLang="en-US" dirty="0" smtClean="0"/>
              <a:t>基于表中的行数</a:t>
            </a:r>
            <a:endParaRPr lang="en-US" altLang="zh-CN" dirty="0" smtClean="0"/>
          </a:p>
          <a:p>
            <a:r>
              <a:rPr lang="en-US" dirty="0" err="1" smtClean="0"/>
              <a:t>Rowmodctr</a:t>
            </a:r>
            <a:r>
              <a:rPr lang="en-US" dirty="0" smtClean="0"/>
              <a:t> (2000), </a:t>
            </a:r>
            <a:r>
              <a:rPr lang="en-US" dirty="0" err="1" smtClean="0"/>
              <a:t>colmodctr</a:t>
            </a:r>
            <a:r>
              <a:rPr lang="en-US" dirty="0" smtClean="0"/>
              <a:t> (2005/2008)</a:t>
            </a:r>
          </a:p>
          <a:p>
            <a:r>
              <a:rPr lang="zh-CN" altLang="en-US" dirty="0" smtClean="0"/>
              <a:t>常规表 </a:t>
            </a:r>
            <a:r>
              <a:rPr lang="en-US" dirty="0" smtClean="0"/>
              <a:t>(&lt;500: 500, &gt; 500: 500 + 0.2 * n)</a:t>
            </a:r>
          </a:p>
          <a:p>
            <a:r>
              <a:rPr lang="zh-CN" altLang="en-US" dirty="0" smtClean="0"/>
              <a:t>临时表 </a:t>
            </a:r>
            <a:r>
              <a:rPr lang="en-US" dirty="0" smtClean="0"/>
              <a:t>(&lt;6 = 6, </a:t>
            </a:r>
            <a:r>
              <a:rPr lang="zh-CN" altLang="en-US" dirty="0" smtClean="0"/>
              <a:t>其它与常规表一样</a:t>
            </a:r>
            <a:r>
              <a:rPr lang="en-US" dirty="0" smtClean="0"/>
              <a:t>)</a:t>
            </a:r>
          </a:p>
          <a:p>
            <a:r>
              <a:rPr lang="zh-CN" altLang="en-US" dirty="0" smtClean="0"/>
              <a:t>表变量</a:t>
            </a:r>
            <a:r>
              <a:rPr lang="en-US" dirty="0" smtClean="0"/>
              <a:t> (</a:t>
            </a:r>
            <a:r>
              <a:rPr lang="zh-CN" altLang="en-US" dirty="0" smtClean="0"/>
              <a:t>不存在</a:t>
            </a:r>
            <a:r>
              <a:rPr lang="en-US" dirty="0" smtClean="0"/>
              <a:t>RT)</a:t>
            </a:r>
          </a:p>
          <a:p>
            <a:r>
              <a:rPr lang="en-US" dirty="0" err="1" smtClean="0"/>
              <a:t>Rowmodctr</a:t>
            </a:r>
            <a:r>
              <a:rPr lang="en-US" dirty="0" smtClean="0"/>
              <a:t>, </a:t>
            </a:r>
            <a:r>
              <a:rPr lang="en-US" dirty="0" err="1" smtClean="0"/>
              <a:t>colmodctr</a:t>
            </a:r>
            <a:r>
              <a:rPr lang="en-US" dirty="0" smtClean="0"/>
              <a:t> </a:t>
            </a:r>
            <a:r>
              <a:rPr lang="zh-CN" altLang="en-US" dirty="0" smtClean="0"/>
              <a:t>是非事物的</a:t>
            </a:r>
            <a:endParaRPr lang="en-US" altLang="zh-CN" dirty="0" smtClean="0"/>
          </a:p>
          <a:p>
            <a:r>
              <a:rPr lang="en-US" dirty="0" err="1" smtClean="0"/>
              <a:t>Modctr</a:t>
            </a:r>
            <a:r>
              <a:rPr lang="en-US" dirty="0" smtClean="0"/>
              <a:t> </a:t>
            </a:r>
            <a:r>
              <a:rPr lang="zh-CN" altLang="en-US" dirty="0" smtClean="0"/>
              <a:t>的变化超过</a:t>
            </a:r>
            <a:r>
              <a:rPr lang="en-US" altLang="zh-CN" dirty="0" smtClean="0"/>
              <a:t> RT -&gt; </a:t>
            </a:r>
            <a:r>
              <a:rPr lang="zh-CN" altLang="en-US" dirty="0" smtClean="0"/>
              <a:t>重新编译</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统计对重新编译的影响</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参数嗅探</a:t>
            </a:r>
            <a:endParaRPr lang="en-US" dirty="0"/>
          </a:p>
        </p:txBody>
      </p:sp>
      <p:sp>
        <p:nvSpPr>
          <p:cNvPr id="3" name="Content Placeholder 2"/>
          <p:cNvSpPr>
            <a:spLocks noGrp="1"/>
          </p:cNvSpPr>
          <p:nvPr>
            <p:ph idx="1"/>
          </p:nvPr>
        </p:nvSpPr>
        <p:spPr/>
        <p:txBody>
          <a:bodyPr/>
          <a:lstStyle/>
          <a:p>
            <a:r>
              <a:rPr lang="zh-CN" altLang="en-US" dirty="0" smtClean="0"/>
              <a:t>在编译或重新编译时“嗅探”</a:t>
            </a:r>
            <a:r>
              <a:rPr lang="zh-CN" altLang="en-US" b="1" dirty="0" smtClean="0"/>
              <a:t>当前</a:t>
            </a:r>
            <a:r>
              <a:rPr lang="zh-CN" altLang="en-US" dirty="0" smtClean="0"/>
              <a:t>参数值</a:t>
            </a:r>
            <a:endParaRPr lang="en-US" altLang="zh-CN" dirty="0" smtClean="0"/>
          </a:p>
          <a:p>
            <a:r>
              <a:rPr lang="zh-CN" altLang="en-US" dirty="0" smtClean="0"/>
              <a:t>会影响查询计划的优化</a:t>
            </a:r>
            <a:endParaRPr lang="en-US" dirty="0" smtClean="0"/>
          </a:p>
          <a:p>
            <a:r>
              <a:rPr lang="zh-CN" altLang="en-US" dirty="0" smtClean="0"/>
              <a:t>异常的参数值可能会导致计划的最优性</a:t>
            </a:r>
            <a:endParaRPr lang="en-US" dirty="0" smtClean="0"/>
          </a:p>
          <a:p>
            <a:r>
              <a:rPr lang="en-US" dirty="0" smtClean="0"/>
              <a:t>SQL Server 2005/2008 </a:t>
            </a:r>
            <a:r>
              <a:rPr lang="zh-CN" altLang="en-US" dirty="0" smtClean="0"/>
              <a:t>支持缺省参数值的提示</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参数嗅探</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zh-CN" altLang="en-US" sz="4000" dirty="0" smtClean="0"/>
              <a:t>编译执行过程总结</a:t>
            </a:r>
            <a:endParaRPr lang="en-US" sz="4000" dirty="0"/>
          </a:p>
        </p:txBody>
      </p:sp>
      <p:cxnSp>
        <p:nvCxnSpPr>
          <p:cNvPr id="6" name="Straight Arrow Connector 5"/>
          <p:cNvCxnSpPr/>
          <p:nvPr/>
        </p:nvCxnSpPr>
        <p:spPr>
          <a:xfrm rot="5400000">
            <a:off x="2500299" y="1571611"/>
            <a:ext cx="571504"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1" name="Diamond 10"/>
          <p:cNvSpPr/>
          <p:nvPr/>
        </p:nvSpPr>
        <p:spPr>
          <a:xfrm>
            <a:off x="2571736" y="1857362"/>
            <a:ext cx="428628" cy="35719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rot="5400000">
            <a:off x="2393142" y="2607462"/>
            <a:ext cx="785818"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571736" y="3000372"/>
            <a:ext cx="42862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rot="5400000">
            <a:off x="2500299" y="3571875"/>
            <a:ext cx="571504"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7" name="Diamond 16"/>
          <p:cNvSpPr/>
          <p:nvPr/>
        </p:nvSpPr>
        <p:spPr>
          <a:xfrm>
            <a:off x="2571736" y="3857626"/>
            <a:ext cx="428628" cy="35719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rot="5400000">
            <a:off x="2393142" y="4607726"/>
            <a:ext cx="785818"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71736" y="5000636"/>
            <a:ext cx="42862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572132" y="2356636"/>
            <a:ext cx="42862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5400000">
            <a:off x="5500695" y="2785263"/>
            <a:ext cx="571504"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22" name="Diamond 21"/>
          <p:cNvSpPr/>
          <p:nvPr/>
        </p:nvSpPr>
        <p:spPr>
          <a:xfrm>
            <a:off x="5572132" y="3071016"/>
            <a:ext cx="428628" cy="35719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rot="5400000">
            <a:off x="5500695" y="3713957"/>
            <a:ext cx="571504"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5500695" y="4571213"/>
            <a:ext cx="571504"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26" name="Diamond 25"/>
          <p:cNvSpPr/>
          <p:nvPr/>
        </p:nvSpPr>
        <p:spPr>
          <a:xfrm>
            <a:off x="5572132" y="4856964"/>
            <a:ext cx="428628" cy="35719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rot="5400000">
            <a:off x="5536017" y="5464585"/>
            <a:ext cx="500860" cy="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572132" y="5715016"/>
            <a:ext cx="42862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iamond 29"/>
          <p:cNvSpPr/>
          <p:nvPr/>
        </p:nvSpPr>
        <p:spPr>
          <a:xfrm>
            <a:off x="5572132" y="3999710"/>
            <a:ext cx="428628" cy="35719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357290" y="1714488"/>
            <a:ext cx="1214446" cy="307777"/>
          </a:xfrm>
          <a:prstGeom prst="rect">
            <a:avLst/>
          </a:prstGeom>
          <a:noFill/>
        </p:spPr>
        <p:txBody>
          <a:bodyPr wrap="square" rtlCol="0">
            <a:spAutoFit/>
          </a:bodyPr>
          <a:lstStyle/>
          <a:p>
            <a:r>
              <a:rPr lang="zh-CN" altLang="en-US" sz="1400" dirty="0" smtClean="0"/>
              <a:t>查找缓存</a:t>
            </a:r>
            <a:endParaRPr lang="en-US" sz="1400" dirty="0"/>
          </a:p>
        </p:txBody>
      </p:sp>
      <p:sp>
        <p:nvSpPr>
          <p:cNvPr id="32" name="TextBox 31"/>
          <p:cNvSpPr txBox="1"/>
          <p:nvPr/>
        </p:nvSpPr>
        <p:spPr>
          <a:xfrm>
            <a:off x="3000364" y="1571612"/>
            <a:ext cx="1214446" cy="261610"/>
          </a:xfrm>
          <a:prstGeom prst="rect">
            <a:avLst/>
          </a:prstGeom>
          <a:noFill/>
        </p:spPr>
        <p:txBody>
          <a:bodyPr wrap="square" rtlCol="0">
            <a:spAutoFit/>
          </a:bodyPr>
          <a:lstStyle/>
          <a:p>
            <a:r>
              <a:rPr lang="zh-CN" altLang="en-US" sz="1100" dirty="0" smtClean="0"/>
              <a:t>成功</a:t>
            </a:r>
            <a:endParaRPr lang="en-US" sz="1100" dirty="0"/>
          </a:p>
        </p:txBody>
      </p:sp>
      <p:cxnSp>
        <p:nvCxnSpPr>
          <p:cNvPr id="38" name="Straight Connector 37"/>
          <p:cNvCxnSpPr/>
          <p:nvPr/>
        </p:nvCxnSpPr>
        <p:spPr>
          <a:xfrm>
            <a:off x="3000364" y="2000240"/>
            <a:ext cx="2786082"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20" idx="0"/>
          </p:cNvCxnSpPr>
          <p:nvPr/>
        </p:nvCxnSpPr>
        <p:spPr>
          <a:xfrm rot="5400000">
            <a:off x="5608248" y="2178438"/>
            <a:ext cx="356396" cy="158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0800000">
            <a:off x="2786050" y="2571744"/>
            <a:ext cx="1428760" cy="158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3000364" y="3786190"/>
            <a:ext cx="24288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4214810" y="3286124"/>
            <a:ext cx="1357322" cy="0"/>
          </a:xfrm>
          <a:prstGeom prst="line">
            <a:avLst/>
          </a:prstGeom>
          <a:ln>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214810" y="4143380"/>
            <a:ext cx="1357322" cy="0"/>
          </a:xfrm>
          <a:prstGeom prst="line">
            <a:avLst/>
          </a:prstGeom>
          <a:ln>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214810" y="5000636"/>
            <a:ext cx="1357322" cy="0"/>
          </a:xfrm>
          <a:prstGeom prst="line">
            <a:avLst/>
          </a:prstGeom>
          <a:ln>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56" name="Elbow Connector 55"/>
          <p:cNvCxnSpPr>
            <a:stCxn id="19" idx="2"/>
          </p:cNvCxnSpPr>
          <p:nvPr/>
        </p:nvCxnSpPr>
        <p:spPr>
          <a:xfrm rot="5400000" flipH="1" flipV="1">
            <a:off x="1571604" y="3214686"/>
            <a:ext cx="3286148" cy="857256"/>
          </a:xfrm>
          <a:prstGeom prst="bentConnector3">
            <a:avLst>
              <a:gd name="adj1" fmla="val -6956"/>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143108" y="2143116"/>
            <a:ext cx="1214446" cy="261610"/>
          </a:xfrm>
          <a:prstGeom prst="rect">
            <a:avLst/>
          </a:prstGeom>
          <a:noFill/>
        </p:spPr>
        <p:txBody>
          <a:bodyPr wrap="square" rtlCol="0">
            <a:spAutoFit/>
          </a:bodyPr>
          <a:lstStyle/>
          <a:p>
            <a:r>
              <a:rPr lang="zh-CN" altLang="en-US" sz="1100" dirty="0" smtClean="0"/>
              <a:t>失败</a:t>
            </a:r>
            <a:endParaRPr lang="en-US" sz="1100" dirty="0"/>
          </a:p>
        </p:txBody>
      </p:sp>
      <p:sp>
        <p:nvSpPr>
          <p:cNvPr id="61" name="TextBox 60"/>
          <p:cNvSpPr txBox="1"/>
          <p:nvPr/>
        </p:nvSpPr>
        <p:spPr>
          <a:xfrm>
            <a:off x="1142976" y="2857496"/>
            <a:ext cx="1785950" cy="523220"/>
          </a:xfrm>
          <a:prstGeom prst="rect">
            <a:avLst/>
          </a:prstGeom>
          <a:noFill/>
        </p:spPr>
        <p:txBody>
          <a:bodyPr wrap="square" rtlCol="0">
            <a:spAutoFit/>
          </a:bodyPr>
          <a:lstStyle/>
          <a:p>
            <a:r>
              <a:rPr lang="zh-CN" altLang="en-US" sz="1400" dirty="0" smtClean="0"/>
              <a:t>开始编译</a:t>
            </a:r>
            <a:r>
              <a:rPr lang="en-US" altLang="zh-CN" sz="1400" dirty="0" smtClean="0"/>
              <a:t>;</a:t>
            </a:r>
          </a:p>
          <a:p>
            <a:r>
              <a:rPr lang="zh-CN" altLang="en-US" sz="1400" dirty="0" smtClean="0"/>
              <a:t>导入相关的统计</a:t>
            </a:r>
            <a:endParaRPr lang="en-US" sz="1400" dirty="0"/>
          </a:p>
        </p:txBody>
      </p:sp>
      <p:sp>
        <p:nvSpPr>
          <p:cNvPr id="62" name="TextBox 61"/>
          <p:cNvSpPr txBox="1"/>
          <p:nvPr/>
        </p:nvSpPr>
        <p:spPr>
          <a:xfrm>
            <a:off x="1285852" y="3714752"/>
            <a:ext cx="1571636" cy="307777"/>
          </a:xfrm>
          <a:prstGeom prst="rect">
            <a:avLst/>
          </a:prstGeom>
          <a:noFill/>
        </p:spPr>
        <p:txBody>
          <a:bodyPr wrap="square" rtlCol="0">
            <a:spAutoFit/>
          </a:bodyPr>
          <a:lstStyle/>
          <a:p>
            <a:r>
              <a:rPr lang="zh-CN" altLang="en-US" sz="1400" dirty="0" smtClean="0"/>
              <a:t>统计是否过时？</a:t>
            </a:r>
            <a:endParaRPr lang="en-US" sz="1400" dirty="0"/>
          </a:p>
        </p:txBody>
      </p:sp>
      <p:cxnSp>
        <p:nvCxnSpPr>
          <p:cNvPr id="69" name="Straight Connector 68"/>
          <p:cNvCxnSpPr/>
          <p:nvPr/>
        </p:nvCxnSpPr>
        <p:spPr>
          <a:xfrm>
            <a:off x="1571604" y="4071942"/>
            <a:ext cx="1071570" cy="0"/>
          </a:xfrm>
          <a:prstGeom prst="line">
            <a:avLst/>
          </a:prstGeom>
          <a:ln>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5400000">
            <a:off x="1428728" y="4214818"/>
            <a:ext cx="285752" cy="158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1357290" y="4357694"/>
            <a:ext cx="42862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74"/>
          <p:cNvCxnSpPr/>
          <p:nvPr/>
        </p:nvCxnSpPr>
        <p:spPr>
          <a:xfrm>
            <a:off x="1714480" y="4500570"/>
            <a:ext cx="1071570" cy="0"/>
          </a:xfrm>
          <a:prstGeom prst="line">
            <a:avLst/>
          </a:prstGeom>
          <a:ln>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642910" y="4692859"/>
            <a:ext cx="1571636" cy="307777"/>
          </a:xfrm>
          <a:prstGeom prst="rect">
            <a:avLst/>
          </a:prstGeom>
          <a:noFill/>
        </p:spPr>
        <p:txBody>
          <a:bodyPr wrap="square" rtlCol="0">
            <a:spAutoFit/>
          </a:bodyPr>
          <a:lstStyle/>
          <a:p>
            <a:r>
              <a:rPr lang="zh-CN" altLang="en-US" sz="1400" dirty="0" smtClean="0"/>
              <a:t>更新表上的统计</a:t>
            </a:r>
            <a:endParaRPr lang="en-US" sz="1400" dirty="0"/>
          </a:p>
        </p:txBody>
      </p:sp>
      <p:sp>
        <p:nvSpPr>
          <p:cNvPr id="77" name="TextBox 76"/>
          <p:cNvSpPr txBox="1"/>
          <p:nvPr/>
        </p:nvSpPr>
        <p:spPr>
          <a:xfrm>
            <a:off x="2214546" y="4071942"/>
            <a:ext cx="642942" cy="261610"/>
          </a:xfrm>
          <a:prstGeom prst="rect">
            <a:avLst/>
          </a:prstGeom>
          <a:noFill/>
        </p:spPr>
        <p:txBody>
          <a:bodyPr wrap="square" rtlCol="0">
            <a:spAutoFit/>
          </a:bodyPr>
          <a:lstStyle/>
          <a:p>
            <a:r>
              <a:rPr lang="zh-CN" altLang="en-US" sz="1100" dirty="0" smtClean="0"/>
              <a:t>是</a:t>
            </a:r>
            <a:endParaRPr lang="en-US" altLang="zh-CN" sz="1100" dirty="0" smtClean="0"/>
          </a:p>
        </p:txBody>
      </p:sp>
      <p:sp>
        <p:nvSpPr>
          <p:cNvPr id="78" name="TextBox 77"/>
          <p:cNvSpPr txBox="1"/>
          <p:nvPr/>
        </p:nvSpPr>
        <p:spPr>
          <a:xfrm>
            <a:off x="2786050" y="4238960"/>
            <a:ext cx="642942" cy="261610"/>
          </a:xfrm>
          <a:prstGeom prst="rect">
            <a:avLst/>
          </a:prstGeom>
          <a:noFill/>
        </p:spPr>
        <p:txBody>
          <a:bodyPr wrap="square" rtlCol="0">
            <a:spAutoFit/>
          </a:bodyPr>
          <a:lstStyle/>
          <a:p>
            <a:r>
              <a:rPr lang="zh-CN" altLang="en-US" sz="1100" dirty="0" smtClean="0"/>
              <a:t>否</a:t>
            </a:r>
            <a:endParaRPr lang="en-US" altLang="zh-CN" sz="1100" dirty="0" smtClean="0"/>
          </a:p>
        </p:txBody>
      </p:sp>
      <p:sp>
        <p:nvSpPr>
          <p:cNvPr id="79" name="TextBox 78"/>
          <p:cNvSpPr txBox="1"/>
          <p:nvPr/>
        </p:nvSpPr>
        <p:spPr>
          <a:xfrm>
            <a:off x="1571604" y="5286388"/>
            <a:ext cx="1785950" cy="738664"/>
          </a:xfrm>
          <a:prstGeom prst="rect">
            <a:avLst/>
          </a:prstGeom>
          <a:noFill/>
        </p:spPr>
        <p:txBody>
          <a:bodyPr wrap="square" rtlCol="0">
            <a:spAutoFit/>
          </a:bodyPr>
          <a:lstStyle/>
          <a:p>
            <a:r>
              <a:rPr lang="zh-CN" altLang="en-US" sz="1400" dirty="0" smtClean="0"/>
              <a:t>编译，优化</a:t>
            </a:r>
            <a:r>
              <a:rPr lang="en-US" altLang="zh-CN" sz="1400" dirty="0" smtClean="0"/>
              <a:t>;</a:t>
            </a:r>
          </a:p>
          <a:p>
            <a:r>
              <a:rPr lang="zh-CN" altLang="en-US" sz="1400" dirty="0" smtClean="0"/>
              <a:t>产生执行计划；</a:t>
            </a:r>
            <a:endParaRPr lang="en-US" altLang="zh-CN" sz="1400" dirty="0" smtClean="0"/>
          </a:p>
          <a:p>
            <a:r>
              <a:rPr lang="zh-CN" altLang="en-US" sz="1400" dirty="0" smtClean="0"/>
              <a:t>设置重新编译阈值</a:t>
            </a:r>
            <a:endParaRPr lang="en-US" sz="1400" dirty="0"/>
          </a:p>
        </p:txBody>
      </p:sp>
      <p:sp>
        <p:nvSpPr>
          <p:cNvPr id="80" name="TextBox 79"/>
          <p:cNvSpPr txBox="1"/>
          <p:nvPr/>
        </p:nvSpPr>
        <p:spPr>
          <a:xfrm>
            <a:off x="4000496" y="2285992"/>
            <a:ext cx="1214446" cy="307777"/>
          </a:xfrm>
          <a:prstGeom prst="rect">
            <a:avLst/>
          </a:prstGeom>
          <a:noFill/>
        </p:spPr>
        <p:txBody>
          <a:bodyPr wrap="square" rtlCol="0">
            <a:spAutoFit/>
          </a:bodyPr>
          <a:lstStyle/>
          <a:p>
            <a:r>
              <a:rPr lang="zh-CN" altLang="en-US" sz="1400" dirty="0" smtClean="0"/>
              <a:t>重新编译</a:t>
            </a:r>
            <a:endParaRPr lang="en-US" sz="1400" dirty="0"/>
          </a:p>
        </p:txBody>
      </p:sp>
      <p:sp>
        <p:nvSpPr>
          <p:cNvPr id="81" name="TextBox 80"/>
          <p:cNvSpPr txBox="1"/>
          <p:nvPr/>
        </p:nvSpPr>
        <p:spPr>
          <a:xfrm>
            <a:off x="6072198" y="2357430"/>
            <a:ext cx="1714512" cy="523220"/>
          </a:xfrm>
          <a:prstGeom prst="rect">
            <a:avLst/>
          </a:prstGeom>
          <a:noFill/>
        </p:spPr>
        <p:txBody>
          <a:bodyPr wrap="square" rtlCol="0">
            <a:spAutoFit/>
          </a:bodyPr>
          <a:lstStyle/>
          <a:p>
            <a:r>
              <a:rPr lang="zh-CN" altLang="en-US" sz="1400" dirty="0" smtClean="0"/>
              <a:t>检查计划的正确性和优化性</a:t>
            </a:r>
            <a:endParaRPr lang="en-US" sz="1400" dirty="0"/>
          </a:p>
        </p:txBody>
      </p:sp>
      <p:sp>
        <p:nvSpPr>
          <p:cNvPr id="82" name="TextBox 81"/>
          <p:cNvSpPr txBox="1"/>
          <p:nvPr/>
        </p:nvSpPr>
        <p:spPr>
          <a:xfrm>
            <a:off x="6072198" y="3048656"/>
            <a:ext cx="1857388" cy="307777"/>
          </a:xfrm>
          <a:prstGeom prst="rect">
            <a:avLst/>
          </a:prstGeom>
          <a:noFill/>
        </p:spPr>
        <p:txBody>
          <a:bodyPr wrap="square" rtlCol="0">
            <a:spAutoFit/>
          </a:bodyPr>
          <a:lstStyle/>
          <a:p>
            <a:r>
              <a:rPr lang="zh-CN" altLang="en-US" sz="1400" dirty="0" smtClean="0"/>
              <a:t>对象架构是否有变化？</a:t>
            </a:r>
            <a:endParaRPr lang="en-US" sz="1400" dirty="0"/>
          </a:p>
        </p:txBody>
      </p:sp>
      <p:sp>
        <p:nvSpPr>
          <p:cNvPr id="89" name="TextBox 88"/>
          <p:cNvSpPr txBox="1"/>
          <p:nvPr/>
        </p:nvSpPr>
        <p:spPr>
          <a:xfrm>
            <a:off x="6072198" y="4000504"/>
            <a:ext cx="1857388" cy="523220"/>
          </a:xfrm>
          <a:prstGeom prst="rect">
            <a:avLst/>
          </a:prstGeom>
          <a:noFill/>
        </p:spPr>
        <p:txBody>
          <a:bodyPr wrap="square" rtlCol="0">
            <a:spAutoFit/>
          </a:bodyPr>
          <a:lstStyle/>
          <a:p>
            <a:r>
              <a:rPr lang="zh-CN" altLang="en-US" sz="1400" dirty="0" smtClean="0"/>
              <a:t>是否有了更新的统计或需要更新</a:t>
            </a:r>
            <a:r>
              <a:rPr lang="en-US" altLang="zh-CN" sz="1400" dirty="0" smtClean="0"/>
              <a:t>?</a:t>
            </a:r>
          </a:p>
        </p:txBody>
      </p:sp>
      <p:sp>
        <p:nvSpPr>
          <p:cNvPr id="90" name="TextBox 89"/>
          <p:cNvSpPr txBox="1"/>
          <p:nvPr/>
        </p:nvSpPr>
        <p:spPr>
          <a:xfrm>
            <a:off x="6072198" y="4835735"/>
            <a:ext cx="1857388" cy="523220"/>
          </a:xfrm>
          <a:prstGeom prst="rect">
            <a:avLst/>
          </a:prstGeom>
          <a:noFill/>
        </p:spPr>
        <p:txBody>
          <a:bodyPr wrap="square" rtlCol="0">
            <a:spAutoFit/>
          </a:bodyPr>
          <a:lstStyle/>
          <a:p>
            <a:r>
              <a:rPr lang="en-US" altLang="zh-CN" sz="1400" dirty="0" err="1" smtClean="0"/>
              <a:t>ModCtr</a:t>
            </a:r>
            <a:r>
              <a:rPr lang="en-US" altLang="zh-CN" sz="1400" dirty="0" smtClean="0"/>
              <a:t> </a:t>
            </a:r>
            <a:r>
              <a:rPr lang="zh-CN" altLang="en-US" sz="1400" dirty="0" smtClean="0"/>
              <a:t>是否超过重新编译阈值？</a:t>
            </a:r>
            <a:endParaRPr lang="en-US" altLang="zh-CN" sz="1400" dirty="0" smtClean="0"/>
          </a:p>
        </p:txBody>
      </p:sp>
      <p:sp>
        <p:nvSpPr>
          <p:cNvPr id="91" name="TextBox 90"/>
          <p:cNvSpPr txBox="1"/>
          <p:nvPr/>
        </p:nvSpPr>
        <p:spPr>
          <a:xfrm>
            <a:off x="6072198" y="5692991"/>
            <a:ext cx="1857388" cy="307777"/>
          </a:xfrm>
          <a:prstGeom prst="rect">
            <a:avLst/>
          </a:prstGeom>
          <a:noFill/>
        </p:spPr>
        <p:txBody>
          <a:bodyPr wrap="square" rtlCol="0">
            <a:spAutoFit/>
          </a:bodyPr>
          <a:lstStyle/>
          <a:p>
            <a:r>
              <a:rPr lang="zh-CN" altLang="en-US" sz="1400" dirty="0" smtClean="0"/>
              <a:t>开始执行</a:t>
            </a:r>
            <a:endParaRPr lang="en-US" sz="1400" dirty="0"/>
          </a:p>
        </p:txBody>
      </p:sp>
      <p:sp>
        <p:nvSpPr>
          <p:cNvPr id="92" name="TextBox 91"/>
          <p:cNvSpPr txBox="1"/>
          <p:nvPr/>
        </p:nvSpPr>
        <p:spPr>
          <a:xfrm>
            <a:off x="5214942" y="3286124"/>
            <a:ext cx="642942" cy="261610"/>
          </a:xfrm>
          <a:prstGeom prst="rect">
            <a:avLst/>
          </a:prstGeom>
          <a:noFill/>
        </p:spPr>
        <p:txBody>
          <a:bodyPr wrap="square" rtlCol="0">
            <a:spAutoFit/>
          </a:bodyPr>
          <a:lstStyle/>
          <a:p>
            <a:r>
              <a:rPr lang="zh-CN" altLang="en-US" sz="1100" dirty="0" smtClean="0"/>
              <a:t>是</a:t>
            </a:r>
            <a:endParaRPr lang="en-US" altLang="zh-CN" sz="1100" dirty="0" smtClean="0"/>
          </a:p>
        </p:txBody>
      </p:sp>
      <p:sp>
        <p:nvSpPr>
          <p:cNvPr id="93" name="TextBox 92"/>
          <p:cNvSpPr txBox="1"/>
          <p:nvPr/>
        </p:nvSpPr>
        <p:spPr>
          <a:xfrm>
            <a:off x="5214942" y="4214818"/>
            <a:ext cx="642942" cy="261610"/>
          </a:xfrm>
          <a:prstGeom prst="rect">
            <a:avLst/>
          </a:prstGeom>
          <a:noFill/>
        </p:spPr>
        <p:txBody>
          <a:bodyPr wrap="square" rtlCol="0">
            <a:spAutoFit/>
          </a:bodyPr>
          <a:lstStyle/>
          <a:p>
            <a:r>
              <a:rPr lang="zh-CN" altLang="en-US" sz="1100" dirty="0" smtClean="0"/>
              <a:t>是</a:t>
            </a:r>
            <a:endParaRPr lang="en-US" altLang="zh-CN" sz="1100" dirty="0" smtClean="0"/>
          </a:p>
        </p:txBody>
      </p:sp>
      <p:sp>
        <p:nvSpPr>
          <p:cNvPr id="94" name="TextBox 93"/>
          <p:cNvSpPr txBox="1"/>
          <p:nvPr/>
        </p:nvSpPr>
        <p:spPr>
          <a:xfrm>
            <a:off x="5214942" y="5024778"/>
            <a:ext cx="642942" cy="261610"/>
          </a:xfrm>
          <a:prstGeom prst="rect">
            <a:avLst/>
          </a:prstGeom>
          <a:noFill/>
        </p:spPr>
        <p:txBody>
          <a:bodyPr wrap="square" rtlCol="0">
            <a:spAutoFit/>
          </a:bodyPr>
          <a:lstStyle/>
          <a:p>
            <a:r>
              <a:rPr lang="zh-CN" altLang="en-US" sz="1100" dirty="0" smtClean="0"/>
              <a:t>是</a:t>
            </a:r>
            <a:endParaRPr lang="en-US" altLang="zh-CN" sz="1100" dirty="0" smtClean="0"/>
          </a:p>
        </p:txBody>
      </p:sp>
      <p:sp>
        <p:nvSpPr>
          <p:cNvPr id="95" name="TextBox 94"/>
          <p:cNvSpPr txBox="1"/>
          <p:nvPr/>
        </p:nvSpPr>
        <p:spPr>
          <a:xfrm>
            <a:off x="5500694" y="3500438"/>
            <a:ext cx="642942" cy="261610"/>
          </a:xfrm>
          <a:prstGeom prst="rect">
            <a:avLst/>
          </a:prstGeom>
          <a:noFill/>
        </p:spPr>
        <p:txBody>
          <a:bodyPr wrap="square" rtlCol="0">
            <a:spAutoFit/>
          </a:bodyPr>
          <a:lstStyle/>
          <a:p>
            <a:r>
              <a:rPr lang="zh-CN" altLang="en-US" sz="1100" dirty="0" smtClean="0"/>
              <a:t>否</a:t>
            </a:r>
            <a:endParaRPr lang="en-US" altLang="zh-CN" sz="1100" dirty="0" smtClean="0"/>
          </a:p>
        </p:txBody>
      </p:sp>
      <p:sp>
        <p:nvSpPr>
          <p:cNvPr id="96" name="TextBox 95"/>
          <p:cNvSpPr txBox="1"/>
          <p:nvPr/>
        </p:nvSpPr>
        <p:spPr>
          <a:xfrm>
            <a:off x="5500694" y="4381836"/>
            <a:ext cx="642942" cy="261610"/>
          </a:xfrm>
          <a:prstGeom prst="rect">
            <a:avLst/>
          </a:prstGeom>
          <a:noFill/>
        </p:spPr>
        <p:txBody>
          <a:bodyPr wrap="square" rtlCol="0">
            <a:spAutoFit/>
          </a:bodyPr>
          <a:lstStyle/>
          <a:p>
            <a:r>
              <a:rPr lang="zh-CN" altLang="en-US" sz="1100" dirty="0" smtClean="0"/>
              <a:t>否</a:t>
            </a:r>
            <a:endParaRPr lang="en-US" altLang="zh-CN" sz="1100" dirty="0" smtClean="0"/>
          </a:p>
        </p:txBody>
      </p:sp>
      <p:sp>
        <p:nvSpPr>
          <p:cNvPr id="97" name="TextBox 96"/>
          <p:cNvSpPr txBox="1"/>
          <p:nvPr/>
        </p:nvSpPr>
        <p:spPr>
          <a:xfrm>
            <a:off x="5500694" y="5239092"/>
            <a:ext cx="642942" cy="261610"/>
          </a:xfrm>
          <a:prstGeom prst="rect">
            <a:avLst/>
          </a:prstGeom>
          <a:noFill/>
        </p:spPr>
        <p:txBody>
          <a:bodyPr wrap="square" rtlCol="0">
            <a:spAutoFit/>
          </a:bodyPr>
          <a:lstStyle/>
          <a:p>
            <a:r>
              <a:rPr lang="zh-CN" altLang="en-US" sz="1100" dirty="0" smtClean="0"/>
              <a:t>否</a:t>
            </a:r>
            <a:endParaRPr lang="en-US" altLang="zh-CN" sz="11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演讲内容</a:t>
            </a:r>
            <a:endParaRPr lang="en-US" dirty="0"/>
          </a:p>
        </p:txBody>
      </p:sp>
      <p:sp>
        <p:nvSpPr>
          <p:cNvPr id="3" name="Content Placeholder 2"/>
          <p:cNvSpPr>
            <a:spLocks noGrp="1"/>
          </p:cNvSpPr>
          <p:nvPr>
            <p:ph idx="1"/>
          </p:nvPr>
        </p:nvSpPr>
        <p:spPr/>
        <p:txBody>
          <a:bodyPr/>
          <a:lstStyle/>
          <a:p>
            <a:r>
              <a:rPr lang="en-US" altLang="zh-CN" dirty="0" smtClean="0"/>
              <a:t>SQL</a:t>
            </a:r>
            <a:r>
              <a:rPr lang="zh-CN" altLang="en-US" dirty="0" smtClean="0"/>
              <a:t> </a:t>
            </a:r>
            <a:r>
              <a:rPr lang="en-US" altLang="zh-CN" dirty="0" smtClean="0"/>
              <a:t>Server</a:t>
            </a:r>
            <a:r>
              <a:rPr lang="zh-CN" altLang="en-US" dirty="0" smtClean="0"/>
              <a:t> 编译</a:t>
            </a:r>
            <a:r>
              <a:rPr lang="en-US" dirty="0" smtClean="0"/>
              <a:t>、</a:t>
            </a:r>
            <a:r>
              <a:rPr lang="zh-CN" altLang="en-US" dirty="0" smtClean="0"/>
              <a:t>执行过程和计划缓存</a:t>
            </a:r>
            <a:endParaRPr lang="en-US" dirty="0" smtClean="0"/>
          </a:p>
          <a:p>
            <a:r>
              <a:rPr lang="zh-CN" altLang="en-US" dirty="0" smtClean="0"/>
              <a:t>使用工具来监视缓存和重新编译</a:t>
            </a:r>
            <a:endParaRPr lang="en-US" dirty="0" smtClean="0"/>
          </a:p>
          <a:p>
            <a:r>
              <a:rPr lang="zh-CN" altLang="en-US" dirty="0" smtClean="0"/>
              <a:t>导致重新编译的原因</a:t>
            </a:r>
            <a:endParaRPr lang="en-US" dirty="0" smtClean="0"/>
          </a:p>
          <a:p>
            <a:r>
              <a:rPr lang="zh-CN" altLang="en-US" dirty="0" smtClean="0">
                <a:solidFill>
                  <a:schemeClr val="accent2"/>
                </a:solidFill>
              </a:rPr>
              <a:t>最佳实践和技巧</a:t>
            </a:r>
            <a:endParaRPr lang="en-US" dirty="0">
              <a:solidFill>
                <a:schemeClr val="accent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演讲内容</a:t>
            </a:r>
            <a:endParaRPr lang="en-US" dirty="0"/>
          </a:p>
        </p:txBody>
      </p:sp>
      <p:sp>
        <p:nvSpPr>
          <p:cNvPr id="3" name="Content Placeholder 2"/>
          <p:cNvSpPr>
            <a:spLocks noGrp="1"/>
          </p:cNvSpPr>
          <p:nvPr>
            <p:ph idx="1"/>
          </p:nvPr>
        </p:nvSpPr>
        <p:spPr/>
        <p:txBody>
          <a:bodyPr/>
          <a:lstStyle/>
          <a:p>
            <a:r>
              <a:rPr lang="en-US" altLang="zh-CN" dirty="0" smtClean="0">
                <a:solidFill>
                  <a:schemeClr val="accent2"/>
                </a:solidFill>
              </a:rPr>
              <a:t>SQL</a:t>
            </a:r>
            <a:r>
              <a:rPr lang="zh-CN" altLang="en-US" dirty="0" smtClean="0">
                <a:solidFill>
                  <a:schemeClr val="accent2"/>
                </a:solidFill>
              </a:rPr>
              <a:t> </a:t>
            </a:r>
            <a:r>
              <a:rPr lang="en-US" altLang="zh-CN" dirty="0" smtClean="0">
                <a:solidFill>
                  <a:schemeClr val="accent2"/>
                </a:solidFill>
              </a:rPr>
              <a:t>Server</a:t>
            </a:r>
            <a:r>
              <a:rPr lang="zh-CN" altLang="en-US" dirty="0" smtClean="0">
                <a:solidFill>
                  <a:schemeClr val="accent2"/>
                </a:solidFill>
              </a:rPr>
              <a:t> 编译</a:t>
            </a:r>
            <a:r>
              <a:rPr lang="en-US" dirty="0" smtClean="0">
                <a:solidFill>
                  <a:schemeClr val="accent2"/>
                </a:solidFill>
              </a:rPr>
              <a:t>、</a:t>
            </a:r>
            <a:r>
              <a:rPr lang="zh-CN" altLang="en-US" dirty="0" smtClean="0">
                <a:solidFill>
                  <a:schemeClr val="accent2"/>
                </a:solidFill>
              </a:rPr>
              <a:t>执行过程和计划缓存</a:t>
            </a:r>
            <a:endParaRPr lang="en-US" dirty="0" smtClean="0"/>
          </a:p>
          <a:p>
            <a:r>
              <a:rPr lang="zh-CN" altLang="en-US" dirty="0" smtClean="0"/>
              <a:t>使用工具来监视缓存和重新编译</a:t>
            </a:r>
            <a:endParaRPr lang="en-US" dirty="0" smtClean="0"/>
          </a:p>
          <a:p>
            <a:r>
              <a:rPr lang="zh-CN" altLang="en-US" dirty="0" smtClean="0"/>
              <a:t>导致重新编译的原因</a:t>
            </a:r>
            <a:endParaRPr lang="en-US" dirty="0" smtClean="0"/>
          </a:p>
          <a:p>
            <a:r>
              <a:rPr lang="zh-CN" altLang="en-US" dirty="0" smtClean="0"/>
              <a:t>最佳实践和技巧</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最佳实践和技巧</a:t>
            </a:r>
            <a:endParaRPr lang="en-US" dirty="0"/>
          </a:p>
        </p:txBody>
      </p:sp>
      <p:sp>
        <p:nvSpPr>
          <p:cNvPr id="3" name="Content Placeholder 2"/>
          <p:cNvSpPr>
            <a:spLocks noGrp="1"/>
          </p:cNvSpPr>
          <p:nvPr>
            <p:ph idx="1"/>
          </p:nvPr>
        </p:nvSpPr>
        <p:spPr/>
        <p:txBody>
          <a:bodyPr>
            <a:normAutofit/>
          </a:bodyPr>
          <a:lstStyle/>
          <a:p>
            <a:r>
              <a:rPr lang="zh-CN" altLang="en-US" dirty="0" smtClean="0"/>
              <a:t>在</a:t>
            </a:r>
            <a:r>
              <a:rPr lang="en-US" dirty="0" smtClean="0"/>
              <a:t> SQL Server 2000</a:t>
            </a:r>
            <a:r>
              <a:rPr lang="zh-CN" altLang="en-US" dirty="0" smtClean="0"/>
              <a:t>上，把复杂冗长的过程分解成多个过程</a:t>
            </a:r>
            <a:endParaRPr lang="en-US" dirty="0" smtClean="0"/>
          </a:p>
          <a:p>
            <a:r>
              <a:rPr lang="zh-CN" altLang="en-US" dirty="0" smtClean="0"/>
              <a:t>避免在过程中改变</a:t>
            </a:r>
            <a:r>
              <a:rPr lang="en-US" altLang="zh-CN" dirty="0" smtClean="0"/>
              <a:t> SET</a:t>
            </a:r>
            <a:r>
              <a:rPr lang="zh-CN" altLang="en-US" dirty="0" smtClean="0"/>
              <a:t> 选项。使用连接设置。</a:t>
            </a:r>
            <a:endParaRPr lang="en-US" dirty="0" smtClean="0"/>
          </a:p>
          <a:p>
            <a:r>
              <a:rPr lang="zh-CN" altLang="en-US" dirty="0" smtClean="0"/>
              <a:t>尽量固定服务器，数据库和连接的设置</a:t>
            </a:r>
            <a:endParaRPr lang="en-US" dirty="0" smtClean="0"/>
          </a:p>
          <a:p>
            <a:r>
              <a:rPr lang="zh-CN" altLang="en-US" dirty="0" smtClean="0"/>
              <a:t>使用 </a:t>
            </a:r>
            <a:r>
              <a:rPr lang="en-US" dirty="0" smtClean="0"/>
              <a:t>two-part</a:t>
            </a:r>
            <a:r>
              <a:rPr lang="zh-CN" altLang="en-US" dirty="0" smtClean="0"/>
              <a:t> 对象名</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最佳实践和技巧</a:t>
            </a:r>
            <a:endParaRPr lang="en-US" dirty="0"/>
          </a:p>
        </p:txBody>
      </p:sp>
      <p:sp>
        <p:nvSpPr>
          <p:cNvPr id="3" name="Content Placeholder 2"/>
          <p:cNvSpPr>
            <a:spLocks noGrp="1"/>
          </p:cNvSpPr>
          <p:nvPr>
            <p:ph idx="1"/>
          </p:nvPr>
        </p:nvSpPr>
        <p:spPr/>
        <p:txBody>
          <a:bodyPr>
            <a:normAutofit/>
          </a:bodyPr>
          <a:lstStyle/>
          <a:p>
            <a:r>
              <a:rPr lang="zh-CN" altLang="en-US" dirty="0" smtClean="0"/>
              <a:t>在</a:t>
            </a:r>
            <a:r>
              <a:rPr lang="en-US" dirty="0" smtClean="0"/>
              <a:t>CREATE PROCEDURE </a:t>
            </a:r>
            <a:r>
              <a:rPr lang="zh-CN" altLang="en-US" dirty="0" smtClean="0"/>
              <a:t>和</a:t>
            </a:r>
            <a:r>
              <a:rPr lang="en-US" dirty="0" smtClean="0"/>
              <a:t> EXEC </a:t>
            </a:r>
            <a:r>
              <a:rPr lang="zh-CN" altLang="en-US" dirty="0" smtClean="0"/>
              <a:t>时避免</a:t>
            </a:r>
            <a:r>
              <a:rPr lang="en-US" dirty="0" smtClean="0"/>
              <a:t>WITH RECOMPILE </a:t>
            </a:r>
            <a:r>
              <a:rPr lang="zh-CN" altLang="en-US" dirty="0" smtClean="0"/>
              <a:t>选项</a:t>
            </a:r>
            <a:endParaRPr lang="en-US" dirty="0" smtClean="0"/>
          </a:p>
          <a:p>
            <a:r>
              <a:rPr lang="zh-CN" altLang="en-US" dirty="0" smtClean="0"/>
              <a:t>在使用异常参数值时可以考虑</a:t>
            </a:r>
            <a:r>
              <a:rPr lang="en-US" dirty="0" smtClean="0"/>
              <a:t>EXEC … WITH RECOMPILE</a:t>
            </a:r>
          </a:p>
          <a:p>
            <a:r>
              <a:rPr lang="zh-CN" altLang="en-US" dirty="0" smtClean="0"/>
              <a:t>针对应用程序的特性选择表变量</a:t>
            </a:r>
            <a:r>
              <a:rPr lang="en-US" altLang="zh-CN" dirty="0" smtClean="0"/>
              <a:t> vs. </a:t>
            </a:r>
            <a:r>
              <a:rPr lang="zh-CN" altLang="en-US" dirty="0" smtClean="0"/>
              <a:t>临时表</a:t>
            </a:r>
            <a:r>
              <a:rPr lang="en-US" altLang="zh-CN" dirty="0" smtClean="0"/>
              <a:t> (</a:t>
            </a:r>
            <a:r>
              <a:rPr lang="zh-CN" altLang="en-US" dirty="0" smtClean="0"/>
              <a:t>重新编译</a:t>
            </a:r>
            <a:r>
              <a:rPr lang="en-US" altLang="zh-CN" dirty="0" smtClean="0"/>
              <a:t> vs. </a:t>
            </a:r>
            <a:r>
              <a:rPr lang="zh-CN" altLang="en-US" dirty="0" smtClean="0"/>
              <a:t>统计</a:t>
            </a:r>
            <a:r>
              <a:rPr lang="en-US" altLang="zh-CN" dirty="0"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最佳实践和技巧</a:t>
            </a:r>
            <a:endParaRPr lang="en-US" dirty="0"/>
          </a:p>
        </p:txBody>
      </p:sp>
      <p:sp>
        <p:nvSpPr>
          <p:cNvPr id="3" name="Content Placeholder 2"/>
          <p:cNvSpPr>
            <a:spLocks noGrp="1"/>
          </p:cNvSpPr>
          <p:nvPr>
            <p:ph idx="1"/>
          </p:nvPr>
        </p:nvSpPr>
        <p:spPr/>
        <p:txBody>
          <a:bodyPr/>
          <a:lstStyle/>
          <a:p>
            <a:r>
              <a:rPr lang="zh-CN" altLang="en-US" dirty="0" smtClean="0"/>
              <a:t>考虑使用 </a:t>
            </a:r>
            <a:r>
              <a:rPr lang="en-US" dirty="0" smtClean="0"/>
              <a:t>KEEPFIXED_PLAN</a:t>
            </a:r>
          </a:p>
          <a:p>
            <a:r>
              <a:rPr lang="zh-CN" altLang="en-US" dirty="0" smtClean="0"/>
              <a:t>避免手工控制统计的维护</a:t>
            </a:r>
            <a:endParaRPr lang="en-US" dirty="0" smtClean="0"/>
          </a:p>
          <a:p>
            <a:r>
              <a:rPr lang="zh-CN" altLang="en-US" dirty="0" smtClean="0"/>
              <a:t>避免 </a:t>
            </a:r>
            <a:r>
              <a:rPr lang="en-US" dirty="0" smtClean="0"/>
              <a:t>DDL </a:t>
            </a:r>
            <a:r>
              <a:rPr lang="zh-CN" altLang="en-US" dirty="0" smtClean="0"/>
              <a:t>和 </a:t>
            </a:r>
            <a:r>
              <a:rPr lang="en-US" dirty="0" smtClean="0"/>
              <a:t>DML</a:t>
            </a:r>
            <a:r>
              <a:rPr lang="zh-CN" altLang="en-US" dirty="0" smtClean="0"/>
              <a:t> 的混用</a:t>
            </a:r>
            <a:endParaRPr lang="en-US" altLang="zh-CN" dirty="0" smtClean="0"/>
          </a:p>
          <a:p>
            <a:r>
              <a:rPr lang="zh-CN" altLang="en-US" dirty="0" smtClean="0"/>
              <a:t>理解重新编译的消耗，而不是次数 </a:t>
            </a:r>
            <a:r>
              <a:rPr lang="en-US" altLang="zh-CN" dirty="0" smtClean="0"/>
              <a:t>(</a:t>
            </a:r>
            <a:r>
              <a:rPr lang="en-US" dirty="0" smtClean="0"/>
              <a:t>2005/2008 </a:t>
            </a:r>
            <a:r>
              <a:rPr lang="zh-CN" altLang="en-US" dirty="0" smtClean="0"/>
              <a:t>可能看上去有更多的次数</a:t>
            </a:r>
            <a:r>
              <a:rPr lang="en-US" dirty="0" smtClean="0"/>
              <a:t>)</a:t>
            </a:r>
          </a:p>
          <a:p>
            <a:r>
              <a:rPr lang="zh-CN" altLang="en-US" dirty="0" smtClean="0"/>
              <a:t>避免超过 </a:t>
            </a:r>
            <a:r>
              <a:rPr lang="en-US" dirty="0" smtClean="0"/>
              <a:t>8k</a:t>
            </a:r>
            <a:r>
              <a:rPr lang="zh-CN" altLang="en-US" dirty="0" smtClean="0"/>
              <a:t> 字节的文本常量</a:t>
            </a:r>
            <a:r>
              <a:rPr lang="en-US" dirty="0" smtClean="0"/>
              <a:t> (</a:t>
            </a:r>
            <a:r>
              <a:rPr lang="zh-CN" altLang="en-US" dirty="0" smtClean="0"/>
              <a:t>永远不会被缓存</a:t>
            </a:r>
            <a:r>
              <a:rPr lang="en-US" dirty="0" smtClean="0"/>
              <a: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357158" y="2571744"/>
            <a:ext cx="8229600" cy="1143000"/>
          </a:xfrm>
        </p:spPr>
        <p:txBody>
          <a:bodyPr/>
          <a:lstStyle/>
          <a:p>
            <a:r>
              <a:rPr lang="zh-CN" altLang="en-US" dirty="0" smtClean="0"/>
              <a:t>疑问和解答</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57158" y="642918"/>
            <a:ext cx="8229600" cy="1143000"/>
          </a:xfrm>
        </p:spPr>
        <p:txBody>
          <a:bodyPr/>
          <a:lstStyle/>
          <a:p>
            <a:r>
              <a:rPr lang="zh-CN" altLang="en-US" dirty="0" smtClean="0"/>
              <a:t>参考资源</a:t>
            </a:r>
            <a:endParaRPr lang="zh-CN" altLang="en-US" dirty="0"/>
          </a:p>
        </p:txBody>
      </p:sp>
      <p:sp>
        <p:nvSpPr>
          <p:cNvPr id="3" name="Content Placeholder 2"/>
          <p:cNvSpPr txBox="1">
            <a:spLocks/>
          </p:cNvSpPr>
          <p:nvPr/>
        </p:nvSpPr>
        <p:spPr>
          <a:xfrm>
            <a:off x="457200" y="1600200"/>
            <a:ext cx="8229600" cy="4525963"/>
          </a:xfrm>
          <a:prstGeom prst="rect">
            <a:avLst/>
          </a:prstGeom>
        </p:spPr>
        <p:txBody>
          <a:bodyPr>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hlinkClick r:id="rId3"/>
              </a:rPr>
              <a:t>Batch Compilation, Recompilation and Plan Caching Issues in SQL 2005</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bg1"/>
                </a:solidFill>
                <a:effectLst/>
                <a:uLnTx/>
                <a:uFillTx/>
                <a:latin typeface="+mn-lt"/>
                <a:ea typeface="+mn-ea"/>
                <a:cs typeface="+mn-cs"/>
              </a:rPr>
              <a:t>Arun</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bg1"/>
                </a:solidFill>
                <a:effectLst/>
                <a:uLnTx/>
                <a:uFillTx/>
                <a:latin typeface="+mn-lt"/>
                <a:ea typeface="+mn-ea"/>
                <a:cs typeface="+mn-cs"/>
              </a:rPr>
              <a:t>Marathe</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 – MSDN Library)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solidFill>
                  <a:schemeClr val="bg1"/>
                </a:solidFill>
                <a:hlinkClick r:id="rId4"/>
              </a:rPr>
              <a:t>Plan Caching in SQL Server 2008</a:t>
            </a:r>
            <a:r>
              <a:rPr lang="en-US" sz="3200" dirty="0" smtClean="0">
                <a:solidFill>
                  <a:schemeClr val="bg1"/>
                </a:solidFill>
              </a:rPr>
              <a:t> (Greg Low – MSDN Library)</a:t>
            </a: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hlinkClick r:id="rId5"/>
              </a:rPr>
              <a:t>Statistical maintenance functionality (</a:t>
            </a:r>
            <a:r>
              <a:rPr kumimoji="0" lang="en-US" sz="3200" b="0" i="0" u="none" strike="noStrike" kern="1200" cap="none" spc="0" normalizeH="0" baseline="0" noProof="0" dirty="0" err="1" smtClean="0">
                <a:ln>
                  <a:noFill/>
                </a:ln>
                <a:solidFill>
                  <a:schemeClr val="bg1"/>
                </a:solidFill>
                <a:effectLst/>
                <a:uLnTx/>
                <a:uFillTx/>
                <a:latin typeface="+mn-lt"/>
                <a:ea typeface="+mn-ea"/>
                <a:cs typeface="+mn-cs"/>
                <a:hlinkClick r:id="rId5"/>
              </a:rPr>
              <a:t>autostats</a:t>
            </a:r>
            <a:r>
              <a:rPr kumimoji="0" lang="en-US" sz="3200" b="0" i="0" u="none" strike="noStrike" kern="1200" cap="none" spc="0" normalizeH="0" baseline="0" noProof="0" dirty="0" smtClean="0">
                <a:ln>
                  <a:noFill/>
                </a:ln>
                <a:solidFill>
                  <a:schemeClr val="bg1"/>
                </a:solidFill>
                <a:effectLst/>
                <a:uLnTx/>
                <a:uFillTx/>
                <a:latin typeface="+mn-lt"/>
                <a:ea typeface="+mn-ea"/>
                <a:cs typeface="+mn-cs"/>
                <a:hlinkClick r:id="rId5"/>
              </a:rPr>
              <a:t>) in SQL Server</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 (KB 195565)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hlinkClick r:id="rId6"/>
              </a:rPr>
              <a:t>Trouble shooting stored procedure recompilation</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 (KB 243586)</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hlinkClick r:id="rId7"/>
              </a:rPr>
              <a:t>How to identify the cause of recompilation in an </a:t>
            </a:r>
            <a:r>
              <a:rPr kumimoji="0" lang="en-US" sz="3200" b="0" i="0" u="none" strike="noStrike" kern="1200" cap="none" spc="0" normalizeH="0" baseline="0" noProof="0" dirty="0" err="1" smtClean="0">
                <a:ln>
                  <a:noFill/>
                </a:ln>
                <a:solidFill>
                  <a:schemeClr val="bg1"/>
                </a:solidFill>
                <a:effectLst/>
                <a:uLnTx/>
                <a:uFillTx/>
                <a:latin typeface="+mn-lt"/>
                <a:ea typeface="+mn-ea"/>
                <a:cs typeface="+mn-cs"/>
                <a:hlinkClick r:id="rId7"/>
              </a:rPr>
              <a:t>SP:Recompile</a:t>
            </a:r>
            <a:r>
              <a:rPr kumimoji="0" lang="en-US" sz="3200" b="0" i="0" u="none" strike="noStrike" kern="1200" cap="none" spc="0" normalizeH="0" baseline="0" noProof="0" dirty="0" smtClean="0">
                <a:ln>
                  <a:noFill/>
                </a:ln>
                <a:solidFill>
                  <a:schemeClr val="bg1"/>
                </a:solidFill>
                <a:effectLst/>
                <a:uLnTx/>
                <a:uFillTx/>
                <a:latin typeface="+mn-lt"/>
                <a:ea typeface="+mn-ea"/>
                <a:cs typeface="+mn-cs"/>
                <a:hlinkClick r:id="rId7"/>
              </a:rPr>
              <a:t> event</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 (KB 308737)</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hlinkClick r:id="rId8"/>
              </a:rPr>
              <a:t>SQL Programmability Blog</a:t>
            </a: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相关讲座</a:t>
            </a:r>
            <a:endParaRPr lang="en-US" dirty="0"/>
          </a:p>
        </p:txBody>
      </p:sp>
      <p:sp>
        <p:nvSpPr>
          <p:cNvPr id="3" name="Content Placeholder 2"/>
          <p:cNvSpPr>
            <a:spLocks noGrp="1"/>
          </p:cNvSpPr>
          <p:nvPr>
            <p:ph idx="1"/>
          </p:nvPr>
        </p:nvSpPr>
        <p:spPr/>
        <p:txBody>
          <a:bodyPr>
            <a:normAutofit/>
          </a:bodyPr>
          <a:lstStyle/>
          <a:p>
            <a:r>
              <a:rPr lang="en-US" altLang="zh-CN" dirty="0" smtClean="0"/>
              <a:t>DAT 221 - SQL Server</a:t>
            </a:r>
            <a:r>
              <a:rPr lang="zh-CN" altLang="en-US" dirty="0" smtClean="0"/>
              <a:t>虚拟化和用</a:t>
            </a:r>
            <a:r>
              <a:rPr lang="en-US" altLang="zh-CN" dirty="0" smtClean="0"/>
              <a:t>Hyper-V</a:t>
            </a:r>
            <a:r>
              <a:rPr lang="zh-CN" altLang="en-US" dirty="0" smtClean="0"/>
              <a:t>达到高可用性</a:t>
            </a:r>
            <a:endParaRPr lang="en-US" altLang="zh-CN" dirty="0" smtClean="0"/>
          </a:p>
          <a:p>
            <a:r>
              <a:rPr lang="en-US" altLang="zh-CN" dirty="0" smtClean="0"/>
              <a:t>DAT 211 - SQL Server </a:t>
            </a:r>
            <a:r>
              <a:rPr lang="zh-CN" altLang="en-US" dirty="0" smtClean="0"/>
              <a:t>的多机管理和应用程序自动设置</a:t>
            </a:r>
            <a:endParaRPr lang="en-US" altLang="zh-CN" dirty="0" smtClean="0"/>
          </a:p>
          <a:p>
            <a:r>
              <a:rPr lang="en-US" altLang="zh-CN" dirty="0" smtClean="0"/>
              <a:t>DAT 312 - </a:t>
            </a:r>
            <a:r>
              <a:rPr lang="zh-CN" altLang="en-US" dirty="0" smtClean="0"/>
              <a:t>介绍</a:t>
            </a:r>
            <a:r>
              <a:rPr lang="en-US" altLang="zh-CN" dirty="0" smtClean="0"/>
              <a:t>SQL Server 2008</a:t>
            </a:r>
            <a:r>
              <a:rPr lang="zh-CN" altLang="en-US" dirty="0" smtClean="0"/>
              <a:t>中基于策略的管理和数据采集器</a:t>
            </a:r>
            <a:endParaRPr lang="en-US" altLang="zh-CN" dirty="0" smtClean="0"/>
          </a:p>
          <a:p>
            <a:r>
              <a:rPr lang="en-US" altLang="zh-CN" dirty="0" smtClean="0"/>
              <a:t>DAT 315 - </a:t>
            </a:r>
            <a:r>
              <a:rPr lang="zh-CN" altLang="en-US" dirty="0" smtClean="0"/>
              <a:t>微软处理海量非结构化数据的技术和解决方案</a:t>
            </a:r>
            <a:endParaRPr lang="en-US" altLang="zh-CN"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zh-CN" altLang="en-US" dirty="0" smtClean="0"/>
              <a:t>专家问答区 </a:t>
            </a:r>
            <a:r>
              <a:rPr lang="en-US" altLang="zh-CN" smtClean="0"/>
              <a:t>(F4)</a:t>
            </a:r>
            <a:r>
              <a:rPr lang="en-US" altLang="zh-CN" dirty="0" smtClean="0"/>
              <a:t/>
            </a:r>
            <a:br>
              <a:rPr lang="en-US" altLang="zh-CN" dirty="0" smtClean="0"/>
            </a:br>
            <a:r>
              <a:rPr lang="zh-CN" altLang="en-US" sz="1400" dirty="0" smtClean="0"/>
              <a:t>本课程结束后，我将在接下来的</a:t>
            </a:r>
            <a:r>
              <a:rPr lang="en-US" altLang="zh-CN" sz="1400" dirty="0" smtClean="0"/>
              <a:t>70</a:t>
            </a:r>
            <a:r>
              <a:rPr lang="zh-CN" altLang="en-US" sz="1400" dirty="0" smtClean="0"/>
              <a:t>分钟内于</a:t>
            </a:r>
            <a:r>
              <a:rPr lang="en-US" altLang="zh-CN" sz="1400" dirty="0" smtClean="0"/>
              <a:t>4</a:t>
            </a:r>
            <a:r>
              <a:rPr lang="zh-CN" altLang="en-US" sz="1400" dirty="0" smtClean="0"/>
              <a:t>层专家问答区与您交流答疑</a:t>
            </a:r>
            <a:endParaRPr lang="zh-CN" altLang="en-US" dirty="0"/>
          </a:p>
        </p:txBody>
      </p:sp>
      <p:pic>
        <p:nvPicPr>
          <p:cNvPr id="4" name="图片 3" descr="4层.jpg"/>
          <p:cNvPicPr>
            <a:picLocks noChangeAspect="1"/>
          </p:cNvPicPr>
          <p:nvPr/>
        </p:nvPicPr>
        <p:blipFill>
          <a:blip r:embed="rId3" cstate="print"/>
          <a:srcRect/>
          <a:stretch>
            <a:fillRect/>
          </a:stretch>
        </p:blipFill>
        <p:spPr>
          <a:xfrm>
            <a:off x="428596" y="1214422"/>
            <a:ext cx="6143636" cy="5035296"/>
          </a:xfrm>
          <a:prstGeom prst="rect">
            <a:avLst/>
          </a:prstGeom>
        </p:spPr>
      </p:pic>
      <p:sp>
        <p:nvSpPr>
          <p:cNvPr id="6" name="椭圆 5"/>
          <p:cNvSpPr/>
          <p:nvPr/>
        </p:nvSpPr>
        <p:spPr>
          <a:xfrm>
            <a:off x="4071934" y="1285860"/>
            <a:ext cx="2286016" cy="14287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Server </a:t>
            </a:r>
            <a:r>
              <a:rPr lang="zh-CN" altLang="en-US" dirty="0" smtClean="0"/>
              <a:t>编译过程</a:t>
            </a:r>
            <a:endParaRPr lang="en-US" dirty="0"/>
          </a:p>
        </p:txBody>
      </p:sp>
      <p:sp>
        <p:nvSpPr>
          <p:cNvPr id="3" name="Content Placeholder 2"/>
          <p:cNvSpPr>
            <a:spLocks noGrp="1"/>
          </p:cNvSpPr>
          <p:nvPr>
            <p:ph idx="1"/>
          </p:nvPr>
        </p:nvSpPr>
        <p:spPr/>
        <p:txBody>
          <a:bodyPr>
            <a:normAutofit/>
          </a:bodyPr>
          <a:lstStyle/>
          <a:p>
            <a:r>
              <a:rPr lang="zh-CN" altLang="en-US" dirty="0" smtClean="0"/>
              <a:t>在执行一个存储过程或查询批处理之前，</a:t>
            </a:r>
            <a:r>
              <a:rPr lang="en-US" dirty="0" smtClean="0"/>
              <a:t>SQL Server </a:t>
            </a:r>
            <a:r>
              <a:rPr lang="zh-CN" altLang="en-US" dirty="0" smtClean="0"/>
              <a:t>需要先进行编译和优化，选择一个执行计划</a:t>
            </a:r>
            <a:endParaRPr lang="en-US" dirty="0"/>
          </a:p>
          <a:p>
            <a:endParaRPr lang="en-US" altLang="zh-CN" dirty="0" smtClean="0"/>
          </a:p>
          <a:p>
            <a:r>
              <a:rPr lang="zh-CN" altLang="en-US" dirty="0" smtClean="0"/>
              <a:t>编译之后的计划会被存储在计划缓存中</a:t>
            </a:r>
            <a:endParaRPr lang="en-US" altLang="zh-CN"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Server </a:t>
            </a:r>
            <a:r>
              <a:rPr lang="zh-CN" altLang="en-US" dirty="0" smtClean="0"/>
              <a:t>执行过程</a:t>
            </a:r>
            <a:endParaRPr lang="en-US" dirty="0"/>
          </a:p>
        </p:txBody>
      </p:sp>
      <p:sp>
        <p:nvSpPr>
          <p:cNvPr id="3" name="Content Placeholder 2"/>
          <p:cNvSpPr>
            <a:spLocks noGrp="1"/>
          </p:cNvSpPr>
          <p:nvPr>
            <p:ph idx="1"/>
          </p:nvPr>
        </p:nvSpPr>
        <p:spPr/>
        <p:txBody>
          <a:bodyPr>
            <a:normAutofit/>
          </a:bodyPr>
          <a:lstStyle/>
          <a:p>
            <a:r>
              <a:rPr lang="zh-CN" altLang="en-US" dirty="0" smtClean="0"/>
              <a:t>计划的重新使用</a:t>
            </a:r>
            <a:endParaRPr lang="en-US" dirty="0" smtClean="0"/>
          </a:p>
          <a:p>
            <a:endParaRPr lang="en-US" dirty="0" smtClean="0"/>
          </a:p>
          <a:p>
            <a:r>
              <a:rPr lang="zh-CN" altLang="en-US" dirty="0" smtClean="0"/>
              <a:t>编译</a:t>
            </a:r>
            <a:r>
              <a:rPr lang="en-US" altLang="zh-CN" dirty="0" smtClean="0"/>
              <a:t> vs. </a:t>
            </a:r>
            <a:r>
              <a:rPr lang="zh-CN" altLang="en-US" dirty="0" smtClean="0"/>
              <a:t>重新编译</a:t>
            </a:r>
            <a:endParaRPr lang="en-US" dirty="0" smtClean="0"/>
          </a:p>
          <a:p>
            <a:endParaRPr lang="en-US" dirty="0"/>
          </a:p>
          <a:p>
            <a:r>
              <a:rPr lang="en-US" dirty="0" smtClean="0"/>
              <a:t>SQL Server </a:t>
            </a:r>
            <a:r>
              <a:rPr lang="zh-CN" altLang="en-US" dirty="0" smtClean="0"/>
              <a:t>可能决定放弃存储的计划</a:t>
            </a:r>
            <a:r>
              <a:rPr lang="en-US" altLang="zh-CN" dirty="0" smtClean="0"/>
              <a:t> </a:t>
            </a:r>
            <a:r>
              <a:rPr lang="zh-CN" altLang="en-US" dirty="0" smtClean="0"/>
              <a:t>（正确性和最优性）</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小测验</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zh-CN" altLang="en-US" dirty="0" smtClean="0"/>
              <a:t>可缓存的计划及其重用</a:t>
            </a:r>
            <a:endParaRPr lang="en-US" dirty="0"/>
          </a:p>
        </p:txBody>
      </p:sp>
      <p:sp>
        <p:nvSpPr>
          <p:cNvPr id="5" name="Content Placeholder 4"/>
          <p:cNvSpPr>
            <a:spLocks noGrp="1"/>
          </p:cNvSpPr>
          <p:nvPr>
            <p:ph idx="1"/>
          </p:nvPr>
        </p:nvSpPr>
        <p:spPr/>
        <p:txBody>
          <a:bodyPr>
            <a:normAutofit/>
          </a:bodyPr>
          <a:lstStyle/>
          <a:p>
            <a:r>
              <a:rPr lang="zh-CN" altLang="en-US" dirty="0" smtClean="0"/>
              <a:t>特殊查询 （要求文本完全匹配－包括大小写和空格）</a:t>
            </a:r>
            <a:endParaRPr lang="en-US" altLang="zh-CN" dirty="0" smtClean="0"/>
          </a:p>
          <a:p>
            <a:r>
              <a:rPr lang="zh-CN" altLang="en-US" dirty="0" smtClean="0"/>
              <a:t>自动参数化查询</a:t>
            </a:r>
            <a:endParaRPr lang="en-US" dirty="0" smtClean="0"/>
          </a:p>
          <a:p>
            <a:r>
              <a:rPr lang="en-US" dirty="0" err="1" smtClean="0"/>
              <a:t>Sp_executesql</a:t>
            </a:r>
            <a:endParaRPr lang="en-US" dirty="0" smtClean="0"/>
          </a:p>
          <a:p>
            <a:r>
              <a:rPr lang="zh-CN" altLang="en-US" dirty="0" smtClean="0"/>
              <a:t>存储过程（含触发器）</a:t>
            </a:r>
            <a:endParaRPr lang="en-US" dirty="0" smtClean="0"/>
          </a:p>
          <a:p>
            <a:r>
              <a:rPr lang="zh-CN" altLang="en-US" dirty="0" smtClean="0"/>
              <a:t>批处理</a:t>
            </a:r>
            <a:r>
              <a:rPr lang="en-US" dirty="0" smtClean="0"/>
              <a:t> </a:t>
            </a:r>
            <a:r>
              <a:rPr lang="zh-CN" altLang="en-US" dirty="0" smtClean="0"/>
              <a:t>（要求文本完全匹配）</a:t>
            </a:r>
            <a:endParaRPr lang="en-US" dirty="0" smtClean="0"/>
          </a:p>
          <a:p>
            <a:r>
              <a:rPr lang="en-US" dirty="0" smtClean="0"/>
              <a:t>EXEC() </a:t>
            </a:r>
            <a:r>
              <a:rPr lang="zh-CN" altLang="en-US" dirty="0" smtClean="0"/>
              <a:t>（基于实际字符串）</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自动参数化查询和 </a:t>
            </a:r>
            <a:r>
              <a:rPr lang="en-US" altLang="zh-CN" dirty="0" err="1" smtClean="0"/>
              <a:t>showplan</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查询计划</a:t>
            </a:r>
            <a:endParaRPr lang="en-US" dirty="0"/>
          </a:p>
        </p:txBody>
      </p:sp>
      <p:sp>
        <p:nvSpPr>
          <p:cNvPr id="3" name="Content Placeholder 2"/>
          <p:cNvSpPr>
            <a:spLocks noGrp="1"/>
          </p:cNvSpPr>
          <p:nvPr>
            <p:ph idx="1"/>
          </p:nvPr>
        </p:nvSpPr>
        <p:spPr/>
        <p:txBody>
          <a:bodyPr>
            <a:normAutofit/>
          </a:bodyPr>
          <a:lstStyle/>
          <a:p>
            <a:r>
              <a:rPr lang="zh-CN" altLang="en-US" dirty="0" smtClean="0"/>
              <a:t>查询计划是一种只读的可重入结构</a:t>
            </a:r>
            <a:endParaRPr lang="en-US" altLang="zh-CN" dirty="0" smtClean="0"/>
          </a:p>
          <a:p>
            <a:r>
              <a:rPr lang="zh-CN" altLang="en-US" dirty="0" smtClean="0"/>
              <a:t>最多有一个串行计划和一个并行计划</a:t>
            </a:r>
            <a:endParaRPr lang="en-US" dirty="0" smtClean="0"/>
          </a:p>
          <a:p>
            <a:r>
              <a:rPr lang="en-US" dirty="0" smtClean="0"/>
              <a:t>SQL Server 2000</a:t>
            </a:r>
            <a:r>
              <a:rPr lang="zh-CN" altLang="en-US" dirty="0" smtClean="0"/>
              <a:t>的编译是串行的；在</a:t>
            </a:r>
            <a:r>
              <a:rPr lang="en-US" dirty="0" smtClean="0"/>
              <a:t> 2005 </a:t>
            </a:r>
            <a:r>
              <a:rPr lang="zh-CN" altLang="en-US" dirty="0" smtClean="0"/>
              <a:t>和</a:t>
            </a:r>
            <a:r>
              <a:rPr lang="en-US" dirty="0" smtClean="0"/>
              <a:t> 2008</a:t>
            </a:r>
            <a:r>
              <a:rPr lang="zh-CN" altLang="en-US" dirty="0" smtClean="0"/>
              <a:t>上</a:t>
            </a:r>
            <a:r>
              <a:rPr lang="en-US" dirty="0" smtClean="0"/>
              <a:t>, </a:t>
            </a:r>
            <a:r>
              <a:rPr lang="zh-CN" altLang="en-US" dirty="0" smtClean="0"/>
              <a:t>可以并行编译，但只有一份计划被缓存</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TechED 2009">
      <a:dk1>
        <a:sysClr val="windowText" lastClr="000000"/>
      </a:dk1>
      <a:lt1>
        <a:sysClr val="window" lastClr="FFFFFF"/>
      </a:lt1>
      <a:dk2>
        <a:srgbClr val="5F5F5F"/>
      </a:dk2>
      <a:lt2>
        <a:srgbClr val="075198"/>
      </a:lt2>
      <a:accent1>
        <a:srgbClr val="075198"/>
      </a:accent1>
      <a:accent2>
        <a:srgbClr val="6CAE30"/>
      </a:accent2>
      <a:accent3>
        <a:srgbClr val="DE8400"/>
      </a:accent3>
      <a:accent4>
        <a:srgbClr val="B30000"/>
      </a:accent4>
      <a:accent5>
        <a:srgbClr val="000000"/>
      </a:accent5>
      <a:accent6>
        <a:srgbClr val="808080"/>
      </a:accent6>
      <a:hlink>
        <a:srgbClr val="FA9500"/>
      </a:hlink>
      <a:folHlink>
        <a:srgbClr val="F0ED7B"/>
      </a:folHlink>
    </a:clrScheme>
    <a:fontScheme name="English Calibri">
      <a:majorFont>
        <a:latin typeface="Calibri"/>
        <a:ea typeface="微软雅黑"/>
        <a:cs typeface=""/>
      </a:majorFont>
      <a:minorFont>
        <a:latin typeface="Calibri"/>
        <a:ea typeface="微软雅黑"/>
        <a:cs typeface=""/>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1149</Words>
  <Application>Microsoft Office PowerPoint</Application>
  <PresentationFormat>全屏显示(4:3)</PresentationFormat>
  <Paragraphs>227</Paragraphs>
  <Slides>38</Slides>
  <Notes>38</Notes>
  <HiddenSlides>0</HiddenSlides>
  <MMClips>0</MMClips>
  <ScaleCrop>false</ScaleCrop>
  <HeadingPairs>
    <vt:vector size="4" baseType="variant">
      <vt:variant>
        <vt:lpstr>主题</vt:lpstr>
      </vt:variant>
      <vt:variant>
        <vt:i4>1</vt:i4>
      </vt:variant>
      <vt:variant>
        <vt:lpstr>幻灯片标题</vt:lpstr>
      </vt:variant>
      <vt:variant>
        <vt:i4>38</vt:i4>
      </vt:variant>
    </vt:vector>
  </HeadingPairs>
  <TitlesOfParts>
    <vt:vector size="39" baseType="lpstr">
      <vt:lpstr>Office 主题</vt:lpstr>
      <vt:lpstr>幻灯片 1</vt:lpstr>
      <vt:lpstr>深入了解SQL Server计划缓存 提高系统性能</vt:lpstr>
      <vt:lpstr>演讲内容</vt:lpstr>
      <vt:lpstr>SQL Server 编译过程</vt:lpstr>
      <vt:lpstr>SQL Server 执行过程</vt:lpstr>
      <vt:lpstr>演 示</vt:lpstr>
      <vt:lpstr>可缓存的计划及其重用</vt:lpstr>
      <vt:lpstr>演 示</vt:lpstr>
      <vt:lpstr>查询计划</vt:lpstr>
      <vt:lpstr>执行上下文</vt:lpstr>
      <vt:lpstr>计划成本</vt:lpstr>
      <vt:lpstr>计划成本的变化</vt:lpstr>
      <vt:lpstr>SQL Server 2008的新选项</vt:lpstr>
      <vt:lpstr>演讲内容</vt:lpstr>
      <vt:lpstr>演 示</vt:lpstr>
      <vt:lpstr>演 示</vt:lpstr>
      <vt:lpstr>演讲内容</vt:lpstr>
      <vt:lpstr>对象架构的变化（正确性）</vt:lpstr>
      <vt:lpstr>SET 选项（正确性）</vt:lpstr>
      <vt:lpstr>对象名解析（正确性）</vt:lpstr>
      <vt:lpstr>当前数据库（正确性）</vt:lpstr>
      <vt:lpstr>其他原因</vt:lpstr>
      <vt:lpstr>演 示</vt:lpstr>
      <vt:lpstr>最优性</vt:lpstr>
      <vt:lpstr>演 示</vt:lpstr>
      <vt:lpstr>参数嗅探</vt:lpstr>
      <vt:lpstr>演 示</vt:lpstr>
      <vt:lpstr>编译执行过程总结</vt:lpstr>
      <vt:lpstr>演讲内容</vt:lpstr>
      <vt:lpstr>最佳实践和技巧</vt:lpstr>
      <vt:lpstr>最佳实践和技巧</vt:lpstr>
      <vt:lpstr>最佳实践和技巧</vt:lpstr>
      <vt:lpstr>疑问和解答</vt:lpstr>
      <vt:lpstr>参考资源</vt:lpstr>
      <vt:lpstr>相关讲座</vt:lpstr>
      <vt:lpstr>专家问答区 (F4) 本课程结束后，我将在接下来的70分钟内于4层专家问答区与您交流答疑</vt:lpstr>
      <vt:lpstr>幻灯片 37</vt:lpstr>
      <vt:lpstr>幻灯片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2009-10-29T02:03:46Z</dcterms:created>
  <dcterms:modified xsi:type="dcterms:W3CDTF">2009-10-29T02:03:52Z</dcterms:modified>
  <cp:contentStatus>最终状态</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