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57" r:id="rId3"/>
    <p:sldId id="259" r:id="rId4"/>
    <p:sldId id="276" r:id="rId5"/>
    <p:sldId id="289" r:id="rId6"/>
    <p:sldId id="277" r:id="rId7"/>
    <p:sldId id="290" r:id="rId8"/>
    <p:sldId id="278" r:id="rId9"/>
    <p:sldId id="279" r:id="rId10"/>
    <p:sldId id="291" r:id="rId11"/>
    <p:sldId id="292" r:id="rId12"/>
    <p:sldId id="293" r:id="rId13"/>
    <p:sldId id="294" r:id="rId14"/>
    <p:sldId id="295" r:id="rId15"/>
    <p:sldId id="282" r:id="rId16"/>
    <p:sldId id="284" r:id="rId17"/>
    <p:sldId id="272" r:id="rId18"/>
    <p:sldId id="273" r:id="rId19"/>
    <p:sldId id="274" r:id="rId20"/>
    <p:sldId id="27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381" autoAdjust="0"/>
  </p:normalViewPr>
  <p:slideViewPr>
    <p:cSldViewPr>
      <p:cViewPr varScale="1">
        <p:scale>
          <a:sx n="62" d="100"/>
          <a:sy n="62" d="100"/>
        </p:scale>
        <p:origin x="-64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01EC6-BEE0-452E-B589-8EA466E00A2C}" type="doc">
      <dgm:prSet loTypeId="urn:microsoft.com/office/officeart/2005/8/layout/hList1" loCatId="list" qsTypeId="urn:microsoft.com/office/officeart/2005/8/quickstyle/3d4" qsCatId="3D" csTypeId="urn:microsoft.com/office/officeart/2005/8/colors/accent0_3" csCatId="mainScheme" phldr="1"/>
      <dgm:spPr/>
      <dgm:t>
        <a:bodyPr/>
        <a:lstStyle/>
        <a:p>
          <a:endParaRPr lang="en-US"/>
        </a:p>
      </dgm:t>
    </dgm:pt>
    <dgm:pt modelId="{20620EBE-49A8-4801-B198-28D0356C9A4E}">
      <dgm:prSet phldrT="[Text]" custT="1"/>
      <dgm:spPr/>
      <dgm:t>
        <a:bodyPr/>
        <a:lstStyle/>
        <a:p>
          <a:r>
            <a:rPr lang="en-US" sz="1800" dirty="0" smtClean="0"/>
            <a:t>Visual Studio 2010</a:t>
          </a:r>
          <a:r>
            <a:rPr lang="zh-CN" altLang="en-US" sz="1800" dirty="0" smtClean="0"/>
            <a:t>推出新的</a:t>
          </a:r>
          <a:r>
            <a:rPr lang="en-US" sz="1800" dirty="0" smtClean="0"/>
            <a:t>T-SQL IDE:   </a:t>
          </a:r>
        </a:p>
      </dgm:t>
    </dgm:pt>
    <dgm:pt modelId="{1D40684F-865A-43E8-B8C6-9417A04D1C8C}" type="parTrans" cxnId="{3240B807-49A0-4809-837C-84B7C2B6D4BD}">
      <dgm:prSet/>
      <dgm:spPr/>
      <dgm:t>
        <a:bodyPr/>
        <a:lstStyle/>
        <a:p>
          <a:endParaRPr lang="en-US" sz="1050"/>
        </a:p>
      </dgm:t>
    </dgm:pt>
    <dgm:pt modelId="{BC98CA22-BEDE-446F-932D-C7219C1BEAA0}" type="sibTrans" cxnId="{3240B807-49A0-4809-837C-84B7C2B6D4BD}">
      <dgm:prSet/>
      <dgm:spPr/>
      <dgm:t>
        <a:bodyPr/>
        <a:lstStyle/>
        <a:p>
          <a:endParaRPr lang="en-US" sz="1050"/>
        </a:p>
      </dgm:t>
    </dgm:pt>
    <dgm:pt modelId="{4B6C198A-6E41-4AA8-90A9-B7267E700DCB}">
      <dgm:prSet phldrT="[Text]" custT="1"/>
      <dgm:spPr/>
      <dgm:t>
        <a:bodyPr/>
        <a:lstStyle/>
        <a:p>
          <a:r>
            <a:rPr lang="zh-CN" altLang="en-US" sz="1800" dirty="0" smtClean="0"/>
            <a:t>全面完整的描述数据层程序以实现有效配置和管理</a:t>
          </a:r>
          <a:endParaRPr lang="en-US" sz="1800" dirty="0"/>
        </a:p>
      </dgm:t>
    </dgm:pt>
    <dgm:pt modelId="{6021F399-1FB3-4DE3-A212-DBD1A8246504}" type="parTrans" cxnId="{CCD73F5F-D691-4B96-ADCF-FD37EF8A70E3}">
      <dgm:prSet/>
      <dgm:spPr/>
      <dgm:t>
        <a:bodyPr/>
        <a:lstStyle/>
        <a:p>
          <a:endParaRPr lang="en-US"/>
        </a:p>
      </dgm:t>
    </dgm:pt>
    <dgm:pt modelId="{EC2EDE86-09FE-4E11-A5C5-A87A0C238FC5}" type="sibTrans" cxnId="{CCD73F5F-D691-4B96-ADCF-FD37EF8A70E3}">
      <dgm:prSet/>
      <dgm:spPr/>
      <dgm:t>
        <a:bodyPr/>
        <a:lstStyle/>
        <a:p>
          <a:endParaRPr lang="en-US"/>
        </a:p>
      </dgm:t>
    </dgm:pt>
    <dgm:pt modelId="{24D4847F-21D0-4AA1-B289-3DFA54C78B97}">
      <dgm:prSet phldrT="[Text]" custT="1"/>
      <dgm:spPr/>
      <dgm:t>
        <a:bodyPr/>
        <a:lstStyle/>
        <a:p>
          <a:r>
            <a:rPr lang="zh-CN" altLang="en-US" sz="1800" dirty="0" smtClean="0"/>
            <a:t>规模管理</a:t>
          </a:r>
          <a:r>
            <a:rPr lang="en-US" sz="1800" dirty="0" smtClean="0"/>
            <a:t>:                     SQL Server Utility</a:t>
          </a:r>
          <a:endParaRPr lang="en-US" sz="1800" dirty="0"/>
        </a:p>
      </dgm:t>
    </dgm:pt>
    <dgm:pt modelId="{ED9BB690-4D18-4DFC-906E-BAD6F99DB7FB}" type="parTrans" cxnId="{A184CEA7-7683-4179-AB2A-2810E1A48FD3}">
      <dgm:prSet/>
      <dgm:spPr/>
      <dgm:t>
        <a:bodyPr/>
        <a:lstStyle/>
        <a:p>
          <a:endParaRPr lang="en-US"/>
        </a:p>
      </dgm:t>
    </dgm:pt>
    <dgm:pt modelId="{F9B3E7D2-5F4F-456E-89E4-7106EFD2B683}" type="sibTrans" cxnId="{A184CEA7-7683-4179-AB2A-2810E1A48FD3}">
      <dgm:prSet/>
      <dgm:spPr/>
      <dgm:t>
        <a:bodyPr/>
        <a:lstStyle/>
        <a:p>
          <a:endParaRPr lang="en-US"/>
        </a:p>
      </dgm:t>
    </dgm:pt>
    <dgm:pt modelId="{D3C73A06-6A50-4539-A04A-D2EC007D601E}">
      <dgm:prSet phldrT="[Text]" custT="1"/>
      <dgm:spPr/>
      <dgm:t>
        <a:bodyPr/>
        <a:lstStyle/>
        <a:p>
          <a:r>
            <a:rPr lang="zh-CN" altLang="en-US" sz="1800" dirty="0" smtClean="0"/>
            <a:t>对</a:t>
          </a:r>
          <a:r>
            <a:rPr lang="en-US" altLang="zh-CN" sz="1800" dirty="0" smtClean="0"/>
            <a:t>SQL</a:t>
          </a:r>
          <a:r>
            <a:rPr lang="zh-CN" altLang="en-US" sz="1800" dirty="0" smtClean="0"/>
            <a:t>实例进行集中管理，用中央控制的策略来评估实例和数据层程序的被利用情况</a:t>
          </a:r>
          <a:endParaRPr lang="en-US" sz="1800" dirty="0"/>
        </a:p>
      </dgm:t>
    </dgm:pt>
    <dgm:pt modelId="{A64C5170-2026-45A3-8FAB-39AD8509AD05}" type="parTrans" cxnId="{3D5F9AC0-6C56-4D2C-B665-A512E4ADEDE7}">
      <dgm:prSet/>
      <dgm:spPr/>
      <dgm:t>
        <a:bodyPr/>
        <a:lstStyle/>
        <a:p>
          <a:endParaRPr lang="en-US"/>
        </a:p>
      </dgm:t>
    </dgm:pt>
    <dgm:pt modelId="{F546E97E-EAE0-413D-8831-5BC41E33A84F}" type="sibTrans" cxnId="{3D5F9AC0-6C56-4D2C-B665-A512E4ADEDE7}">
      <dgm:prSet/>
      <dgm:spPr/>
      <dgm:t>
        <a:bodyPr/>
        <a:lstStyle/>
        <a:p>
          <a:endParaRPr lang="en-US"/>
        </a:p>
      </dgm:t>
    </dgm:pt>
    <dgm:pt modelId="{7F963136-5124-4ED0-9095-1D5328A19AEB}">
      <dgm:prSet phldrT="[Text]" custT="1"/>
      <dgm:spPr/>
      <dgm:t>
        <a:bodyPr/>
        <a:lstStyle/>
        <a:p>
          <a:r>
            <a:rPr lang="zh-CN" altLang="en-US" sz="1800" dirty="0" smtClean="0"/>
            <a:t>分析趋势，从而判断资源的利用前景。最终降低费用。</a:t>
          </a:r>
          <a:endParaRPr lang="en-US" sz="1800" dirty="0"/>
        </a:p>
      </dgm:t>
    </dgm:pt>
    <dgm:pt modelId="{468A0C4E-EE1D-4BE8-A303-59CB227F8A7E}" type="parTrans" cxnId="{0AC3ACFE-2D72-4AD4-A7DA-41C9D809A5FC}">
      <dgm:prSet/>
      <dgm:spPr/>
      <dgm:t>
        <a:bodyPr/>
        <a:lstStyle/>
        <a:p>
          <a:endParaRPr lang="en-US"/>
        </a:p>
      </dgm:t>
    </dgm:pt>
    <dgm:pt modelId="{C457131B-8E10-4E08-B822-603AB39199E5}" type="sibTrans" cxnId="{0AC3ACFE-2D72-4AD4-A7DA-41C9D809A5FC}">
      <dgm:prSet/>
      <dgm:spPr/>
      <dgm:t>
        <a:bodyPr/>
        <a:lstStyle/>
        <a:p>
          <a:endParaRPr lang="en-US"/>
        </a:p>
      </dgm:t>
    </dgm:pt>
    <dgm:pt modelId="{A2665564-527B-4133-B40A-1A144B928EF8}">
      <dgm:prSet phldrT="[Text]" custT="1"/>
      <dgm:spPr/>
      <dgm:t>
        <a:bodyPr/>
        <a:lstStyle/>
        <a:p>
          <a:r>
            <a:rPr lang="zh-CN" altLang="en-US" sz="1800" dirty="0" smtClean="0"/>
            <a:t>单一整合数据层开发项目</a:t>
          </a:r>
          <a:r>
            <a:rPr lang="en-US" altLang="zh-CN" sz="1800" dirty="0" smtClean="0"/>
            <a:t>(C# </a:t>
          </a:r>
          <a:r>
            <a:rPr lang="zh-CN" altLang="en-US" sz="1800" dirty="0" smtClean="0"/>
            <a:t>和</a:t>
          </a:r>
          <a:r>
            <a:rPr lang="en-US" altLang="zh-CN" sz="1800" dirty="0" smtClean="0"/>
            <a:t> TSQL</a:t>
          </a:r>
          <a:r>
            <a:rPr lang="zh-CN" altLang="en-US" sz="1800" dirty="0" smtClean="0"/>
            <a:t>在一起</a:t>
          </a:r>
          <a:r>
            <a:rPr lang="en-US" altLang="zh-CN" sz="1800" dirty="0" smtClean="0"/>
            <a:t>compile, build)</a:t>
          </a:r>
          <a:endParaRPr lang="en-US" sz="1800" dirty="0"/>
        </a:p>
      </dgm:t>
    </dgm:pt>
    <dgm:pt modelId="{DF414EF2-2BEC-403C-AF0D-539D2A7233E2}" type="parTrans" cxnId="{E2DF2680-B1DC-4BE7-AFB3-4382F0E5BB71}">
      <dgm:prSet/>
      <dgm:spPr/>
      <dgm:t>
        <a:bodyPr/>
        <a:lstStyle/>
        <a:p>
          <a:endParaRPr lang="en-US"/>
        </a:p>
      </dgm:t>
    </dgm:pt>
    <dgm:pt modelId="{ED4D3841-8178-4622-B68A-0D09E7559477}" type="sibTrans" cxnId="{E2DF2680-B1DC-4BE7-AFB3-4382F0E5BB71}">
      <dgm:prSet/>
      <dgm:spPr/>
      <dgm:t>
        <a:bodyPr/>
        <a:lstStyle/>
        <a:p>
          <a:endParaRPr lang="en-US"/>
        </a:p>
      </dgm:t>
    </dgm:pt>
    <dgm:pt modelId="{69C32458-D7BE-4D49-B43D-D4F95B85C354}">
      <dgm:prSet phldrT="[Text]" custT="1"/>
      <dgm:spPr/>
      <dgm:t>
        <a:bodyPr/>
        <a:lstStyle/>
        <a:p>
          <a:r>
            <a:rPr lang="zh-CN" altLang="en-US" sz="1800" dirty="0" smtClean="0"/>
            <a:t>集成开发环境提供编辑器</a:t>
          </a:r>
          <a:r>
            <a:rPr lang="en-US" altLang="zh-CN" sz="1800" dirty="0" smtClean="0"/>
            <a:t>, debugger, TSQL</a:t>
          </a:r>
          <a:r>
            <a:rPr lang="zh-CN" altLang="en-US" sz="1800" dirty="0" smtClean="0"/>
            <a:t>智能感知</a:t>
          </a:r>
          <a:r>
            <a:rPr lang="en-US" altLang="zh-CN" sz="1800" dirty="0" smtClean="0"/>
            <a:t> (</a:t>
          </a:r>
          <a:r>
            <a:rPr lang="en-US" altLang="zh-CN" sz="1800" dirty="0" err="1" smtClean="0"/>
            <a:t>IntelliSence</a:t>
          </a:r>
          <a:r>
            <a:rPr lang="en-US" altLang="zh-CN" sz="1800" dirty="0" smtClean="0"/>
            <a:t>)</a:t>
          </a:r>
          <a:endParaRPr lang="en-US" sz="1800" dirty="0"/>
        </a:p>
      </dgm:t>
    </dgm:pt>
    <dgm:pt modelId="{53B3885E-D854-4523-B45A-0167D6AD9E15}" type="parTrans" cxnId="{8A40DC8A-FAC8-40E5-8EEB-697588C8568F}">
      <dgm:prSet/>
      <dgm:spPr/>
      <dgm:t>
        <a:bodyPr/>
        <a:lstStyle/>
        <a:p>
          <a:endParaRPr lang="en-US"/>
        </a:p>
      </dgm:t>
    </dgm:pt>
    <dgm:pt modelId="{57278540-2282-4E08-8569-5EE67F18F269}" type="sibTrans" cxnId="{8A40DC8A-FAC8-40E5-8EEB-697588C8568F}">
      <dgm:prSet/>
      <dgm:spPr/>
      <dgm:t>
        <a:bodyPr/>
        <a:lstStyle/>
        <a:p>
          <a:endParaRPr lang="en-US"/>
        </a:p>
      </dgm:t>
    </dgm:pt>
    <dgm:pt modelId="{3581AD57-1EF3-439A-87A9-FC73510D6999}">
      <dgm:prSet phldrT="[Text]" custT="1"/>
      <dgm:spPr/>
      <dgm:t>
        <a:bodyPr/>
        <a:lstStyle/>
        <a:p>
          <a:r>
            <a:rPr lang="zh-CN" altLang="en-US" sz="1800" dirty="0" smtClean="0"/>
            <a:t>静态程序分析和 </a:t>
          </a:r>
          <a:r>
            <a:rPr lang="en-US" altLang="zh-CN" sz="1800" dirty="0" smtClean="0"/>
            <a:t>build service</a:t>
          </a:r>
          <a:endParaRPr lang="en-US" sz="1800" dirty="0"/>
        </a:p>
      </dgm:t>
    </dgm:pt>
    <dgm:pt modelId="{5A1145E5-5A6E-48C6-83D4-855E0313B5D6}" type="parTrans" cxnId="{0BD41EEE-48D5-4A29-A767-37C607AE4FA4}">
      <dgm:prSet/>
      <dgm:spPr/>
      <dgm:t>
        <a:bodyPr/>
        <a:lstStyle/>
        <a:p>
          <a:endParaRPr lang="en-US"/>
        </a:p>
      </dgm:t>
    </dgm:pt>
    <dgm:pt modelId="{BF2ACE07-B0FA-4062-B1E9-551ACC056FE7}" type="sibTrans" cxnId="{0BD41EEE-48D5-4A29-A767-37C607AE4FA4}">
      <dgm:prSet/>
      <dgm:spPr/>
      <dgm:t>
        <a:bodyPr/>
        <a:lstStyle/>
        <a:p>
          <a:endParaRPr lang="en-US"/>
        </a:p>
      </dgm:t>
    </dgm:pt>
    <dgm:pt modelId="{2FF73E6C-A998-4743-9293-5BABABE0B913}">
      <dgm:prSet phldrT="[Text]" custT="1"/>
      <dgm:spPr/>
      <dgm:t>
        <a:bodyPr/>
        <a:lstStyle/>
        <a:p>
          <a:r>
            <a:rPr lang="zh-CN" altLang="en-US" sz="1800" dirty="0" smtClean="0"/>
            <a:t>简化</a:t>
          </a:r>
          <a:r>
            <a:rPr lang="en-US" altLang="zh-CN" sz="1800" dirty="0" smtClean="0"/>
            <a:t>TSQL</a:t>
          </a:r>
          <a:r>
            <a:rPr lang="zh-CN" altLang="en-US" sz="1800" dirty="0" smtClean="0"/>
            <a:t>程序的管理和维护</a:t>
          </a:r>
          <a:endParaRPr lang="en-US" sz="1800" dirty="0"/>
        </a:p>
      </dgm:t>
    </dgm:pt>
    <dgm:pt modelId="{47E36E0A-6197-4BAE-944F-5909E5E2FBB5}" type="parTrans" cxnId="{B882793A-BDE3-4781-BE7C-E0230E0D4C43}">
      <dgm:prSet/>
      <dgm:spPr/>
      <dgm:t>
        <a:bodyPr/>
        <a:lstStyle/>
        <a:p>
          <a:endParaRPr lang="en-US"/>
        </a:p>
      </dgm:t>
    </dgm:pt>
    <dgm:pt modelId="{4F7E5636-F9E5-4A1C-AE55-7393169A8862}" type="sibTrans" cxnId="{B882793A-BDE3-4781-BE7C-E0230E0D4C43}">
      <dgm:prSet/>
      <dgm:spPr/>
      <dgm:t>
        <a:bodyPr/>
        <a:lstStyle/>
        <a:p>
          <a:endParaRPr lang="en-US"/>
        </a:p>
      </dgm:t>
    </dgm:pt>
    <dgm:pt modelId="{3056FF1B-BA87-41E7-8C73-18351ADA3714}">
      <dgm:prSet phldrT="[Text]" custT="1"/>
      <dgm:spPr/>
      <dgm:t>
        <a:bodyPr/>
        <a:lstStyle/>
        <a:p>
          <a:r>
            <a:rPr lang="zh-CN" altLang="en-US" sz="1800" dirty="0" smtClean="0"/>
            <a:t>物理地址抽象化</a:t>
          </a:r>
          <a:endParaRPr lang="en-US" sz="1800" dirty="0"/>
        </a:p>
      </dgm:t>
    </dgm:pt>
    <dgm:pt modelId="{C2A91557-5113-4D26-9B77-F325F92D8AB8}" type="parTrans" cxnId="{5F6E9EF8-548A-46D0-BCA0-80CBFAC4C696}">
      <dgm:prSet/>
      <dgm:spPr/>
    </dgm:pt>
    <dgm:pt modelId="{B6B9EC38-5574-42F7-B71E-03560E58B0D5}" type="sibTrans" cxnId="{5F6E9EF8-548A-46D0-BCA0-80CBFAC4C696}">
      <dgm:prSet/>
      <dgm:spPr/>
    </dgm:pt>
    <dgm:pt modelId="{0F40208F-071D-432D-A580-D02FF9083063}" type="pres">
      <dgm:prSet presAssocID="{3D401EC6-BEE0-452E-B589-8EA466E00A2C}" presName="Name0" presStyleCnt="0">
        <dgm:presLayoutVars>
          <dgm:dir/>
          <dgm:animLvl val="lvl"/>
          <dgm:resizeHandles val="exact"/>
        </dgm:presLayoutVars>
      </dgm:prSet>
      <dgm:spPr/>
      <dgm:t>
        <a:bodyPr/>
        <a:lstStyle/>
        <a:p>
          <a:endParaRPr lang="en-US"/>
        </a:p>
      </dgm:t>
    </dgm:pt>
    <dgm:pt modelId="{0EE07A7B-131C-4856-BBAA-DAE56776C4F2}" type="pres">
      <dgm:prSet presAssocID="{20620EBE-49A8-4801-B198-28D0356C9A4E}" presName="composite" presStyleCnt="0"/>
      <dgm:spPr/>
    </dgm:pt>
    <dgm:pt modelId="{FEF00FC2-1C2B-47F7-BD6C-E2E690835F24}" type="pres">
      <dgm:prSet presAssocID="{20620EBE-49A8-4801-B198-28D0356C9A4E}" presName="parTx" presStyleLbl="alignNode1" presStyleIdx="0" presStyleCnt="3">
        <dgm:presLayoutVars>
          <dgm:chMax val="0"/>
          <dgm:chPref val="0"/>
          <dgm:bulletEnabled val="1"/>
        </dgm:presLayoutVars>
      </dgm:prSet>
      <dgm:spPr/>
      <dgm:t>
        <a:bodyPr/>
        <a:lstStyle/>
        <a:p>
          <a:endParaRPr lang="en-US"/>
        </a:p>
      </dgm:t>
    </dgm:pt>
    <dgm:pt modelId="{311F38FF-9DE2-438A-B6B0-1D487F37A82A}" type="pres">
      <dgm:prSet presAssocID="{20620EBE-49A8-4801-B198-28D0356C9A4E}" presName="desTx" presStyleLbl="alignAccFollowNode1" presStyleIdx="0" presStyleCnt="3">
        <dgm:presLayoutVars>
          <dgm:bulletEnabled val="1"/>
        </dgm:presLayoutVars>
      </dgm:prSet>
      <dgm:spPr/>
      <dgm:t>
        <a:bodyPr/>
        <a:lstStyle/>
        <a:p>
          <a:endParaRPr lang="en-US"/>
        </a:p>
      </dgm:t>
    </dgm:pt>
    <dgm:pt modelId="{74F4B023-39AC-4A34-B3E2-317FB6FF539D}" type="pres">
      <dgm:prSet presAssocID="{BC98CA22-BEDE-446F-932D-C7219C1BEAA0}" presName="space" presStyleCnt="0"/>
      <dgm:spPr/>
    </dgm:pt>
    <dgm:pt modelId="{87EBD9C6-A363-4545-A451-443AA635C3D2}" type="pres">
      <dgm:prSet presAssocID="{2FF73E6C-A998-4743-9293-5BABABE0B913}" presName="composite" presStyleCnt="0"/>
      <dgm:spPr/>
    </dgm:pt>
    <dgm:pt modelId="{2EDBB5DA-6AD8-4FCC-A67F-243FA7EFDE17}" type="pres">
      <dgm:prSet presAssocID="{2FF73E6C-A998-4743-9293-5BABABE0B913}" presName="parTx" presStyleLbl="alignNode1" presStyleIdx="1" presStyleCnt="3" custLinFactNeighborX="331" custLinFactNeighborY="-2491">
        <dgm:presLayoutVars>
          <dgm:chMax val="0"/>
          <dgm:chPref val="0"/>
          <dgm:bulletEnabled val="1"/>
        </dgm:presLayoutVars>
      </dgm:prSet>
      <dgm:spPr/>
      <dgm:t>
        <a:bodyPr/>
        <a:lstStyle/>
        <a:p>
          <a:endParaRPr lang="en-US"/>
        </a:p>
      </dgm:t>
    </dgm:pt>
    <dgm:pt modelId="{6CBFAFA7-AE87-4D30-96C8-A43B6D49E520}" type="pres">
      <dgm:prSet presAssocID="{2FF73E6C-A998-4743-9293-5BABABE0B913}" presName="desTx" presStyleLbl="alignAccFollowNode1" presStyleIdx="1" presStyleCnt="3">
        <dgm:presLayoutVars>
          <dgm:bulletEnabled val="1"/>
        </dgm:presLayoutVars>
      </dgm:prSet>
      <dgm:spPr/>
      <dgm:t>
        <a:bodyPr/>
        <a:lstStyle/>
        <a:p>
          <a:endParaRPr lang="en-US"/>
        </a:p>
      </dgm:t>
    </dgm:pt>
    <dgm:pt modelId="{271EAF93-5DDF-45D5-9415-8B99C43156F7}" type="pres">
      <dgm:prSet presAssocID="{4F7E5636-F9E5-4A1C-AE55-7393169A8862}" presName="space" presStyleCnt="0"/>
      <dgm:spPr/>
    </dgm:pt>
    <dgm:pt modelId="{8D1EF8AF-806D-4AFD-80C7-A678C3293149}" type="pres">
      <dgm:prSet presAssocID="{24D4847F-21D0-4AA1-B289-3DFA54C78B97}" presName="composite" presStyleCnt="0"/>
      <dgm:spPr/>
    </dgm:pt>
    <dgm:pt modelId="{D80A2F6D-E3AB-4FCB-8BF0-D808E4D87613}" type="pres">
      <dgm:prSet presAssocID="{24D4847F-21D0-4AA1-B289-3DFA54C78B97}" presName="parTx" presStyleLbl="alignNode1" presStyleIdx="2" presStyleCnt="3">
        <dgm:presLayoutVars>
          <dgm:chMax val="0"/>
          <dgm:chPref val="0"/>
          <dgm:bulletEnabled val="1"/>
        </dgm:presLayoutVars>
      </dgm:prSet>
      <dgm:spPr/>
      <dgm:t>
        <a:bodyPr/>
        <a:lstStyle/>
        <a:p>
          <a:endParaRPr lang="en-US"/>
        </a:p>
      </dgm:t>
    </dgm:pt>
    <dgm:pt modelId="{E7EA5180-E0F5-44DA-B22F-D05472AC9D55}" type="pres">
      <dgm:prSet presAssocID="{24D4847F-21D0-4AA1-B289-3DFA54C78B97}" presName="desTx" presStyleLbl="alignAccFollowNode1" presStyleIdx="2" presStyleCnt="3">
        <dgm:presLayoutVars>
          <dgm:bulletEnabled val="1"/>
        </dgm:presLayoutVars>
      </dgm:prSet>
      <dgm:spPr/>
      <dgm:t>
        <a:bodyPr/>
        <a:lstStyle/>
        <a:p>
          <a:endParaRPr lang="en-US"/>
        </a:p>
      </dgm:t>
    </dgm:pt>
  </dgm:ptLst>
  <dgm:cxnLst>
    <dgm:cxn modelId="{ECCC5B84-2F70-4C50-AD1A-90361C8489A9}" type="presOf" srcId="{2FF73E6C-A998-4743-9293-5BABABE0B913}" destId="{2EDBB5DA-6AD8-4FCC-A67F-243FA7EFDE17}" srcOrd="0" destOrd="0" presId="urn:microsoft.com/office/officeart/2005/8/layout/hList1"/>
    <dgm:cxn modelId="{A184CEA7-7683-4179-AB2A-2810E1A48FD3}" srcId="{3D401EC6-BEE0-452E-B589-8EA466E00A2C}" destId="{24D4847F-21D0-4AA1-B289-3DFA54C78B97}" srcOrd="2" destOrd="0" parTransId="{ED9BB690-4D18-4DFC-906E-BAD6F99DB7FB}" sibTransId="{F9B3E7D2-5F4F-456E-89E4-7106EFD2B683}"/>
    <dgm:cxn modelId="{37DE4AD3-AE0D-40CB-8BE2-B6A7879683A3}" type="presOf" srcId="{A2665564-527B-4133-B40A-1A144B928EF8}" destId="{311F38FF-9DE2-438A-B6B0-1D487F37A82A}" srcOrd="0" destOrd="0" presId="urn:microsoft.com/office/officeart/2005/8/layout/hList1"/>
    <dgm:cxn modelId="{1CAD5FA8-14B9-4309-8861-F951AA452FEB}" type="presOf" srcId="{3056FF1B-BA87-41E7-8C73-18351ADA3714}" destId="{6CBFAFA7-AE87-4D30-96C8-A43B6D49E520}" srcOrd="0" destOrd="1" presId="urn:microsoft.com/office/officeart/2005/8/layout/hList1"/>
    <dgm:cxn modelId="{250D641A-6013-41DC-8401-4F38CCDFF2BF}" type="presOf" srcId="{69C32458-D7BE-4D49-B43D-D4F95B85C354}" destId="{311F38FF-9DE2-438A-B6B0-1D487F37A82A}" srcOrd="0" destOrd="1" presId="urn:microsoft.com/office/officeart/2005/8/layout/hList1"/>
    <dgm:cxn modelId="{1BB6F087-FB98-4DA6-9744-C2C2833A1CEF}" type="presOf" srcId="{4B6C198A-6E41-4AA8-90A9-B7267E700DCB}" destId="{6CBFAFA7-AE87-4D30-96C8-A43B6D49E520}" srcOrd="0" destOrd="0" presId="urn:microsoft.com/office/officeart/2005/8/layout/hList1"/>
    <dgm:cxn modelId="{2DD9599D-5A4C-44F7-AF87-D09278786916}" type="presOf" srcId="{3581AD57-1EF3-439A-87A9-FC73510D6999}" destId="{311F38FF-9DE2-438A-B6B0-1D487F37A82A}" srcOrd="0" destOrd="2" presId="urn:microsoft.com/office/officeart/2005/8/layout/hList1"/>
    <dgm:cxn modelId="{3EF5621E-4B78-4975-92FF-BAB1AB64B7A3}" type="presOf" srcId="{D3C73A06-6A50-4539-A04A-D2EC007D601E}" destId="{E7EA5180-E0F5-44DA-B22F-D05472AC9D55}" srcOrd="0" destOrd="0" presId="urn:microsoft.com/office/officeart/2005/8/layout/hList1"/>
    <dgm:cxn modelId="{18C5C3A3-7156-4E39-8C47-39176504EAC1}" type="presOf" srcId="{3D401EC6-BEE0-452E-B589-8EA466E00A2C}" destId="{0F40208F-071D-432D-A580-D02FF9083063}" srcOrd="0" destOrd="0" presId="urn:microsoft.com/office/officeart/2005/8/layout/hList1"/>
    <dgm:cxn modelId="{E2DF2680-B1DC-4BE7-AFB3-4382F0E5BB71}" srcId="{20620EBE-49A8-4801-B198-28D0356C9A4E}" destId="{A2665564-527B-4133-B40A-1A144B928EF8}" srcOrd="0" destOrd="0" parTransId="{DF414EF2-2BEC-403C-AF0D-539D2A7233E2}" sibTransId="{ED4D3841-8178-4622-B68A-0D09E7559477}"/>
    <dgm:cxn modelId="{0BD41EEE-48D5-4A29-A767-37C607AE4FA4}" srcId="{20620EBE-49A8-4801-B198-28D0356C9A4E}" destId="{3581AD57-1EF3-439A-87A9-FC73510D6999}" srcOrd="2" destOrd="0" parTransId="{5A1145E5-5A6E-48C6-83D4-855E0313B5D6}" sibTransId="{BF2ACE07-B0FA-4062-B1E9-551ACC056FE7}"/>
    <dgm:cxn modelId="{5B73A5DE-7FB0-4ADD-A05D-94EF593D7D98}" type="presOf" srcId="{20620EBE-49A8-4801-B198-28D0356C9A4E}" destId="{FEF00FC2-1C2B-47F7-BD6C-E2E690835F24}" srcOrd="0" destOrd="0" presId="urn:microsoft.com/office/officeart/2005/8/layout/hList1"/>
    <dgm:cxn modelId="{0AC3ACFE-2D72-4AD4-A7DA-41C9D809A5FC}" srcId="{24D4847F-21D0-4AA1-B289-3DFA54C78B97}" destId="{7F963136-5124-4ED0-9095-1D5328A19AEB}" srcOrd="1" destOrd="0" parTransId="{468A0C4E-EE1D-4BE8-A303-59CB227F8A7E}" sibTransId="{C457131B-8E10-4E08-B822-603AB39199E5}"/>
    <dgm:cxn modelId="{3240B807-49A0-4809-837C-84B7C2B6D4BD}" srcId="{3D401EC6-BEE0-452E-B589-8EA466E00A2C}" destId="{20620EBE-49A8-4801-B198-28D0356C9A4E}" srcOrd="0" destOrd="0" parTransId="{1D40684F-865A-43E8-B8C6-9417A04D1C8C}" sibTransId="{BC98CA22-BEDE-446F-932D-C7219C1BEAA0}"/>
    <dgm:cxn modelId="{CCD73F5F-D691-4B96-ADCF-FD37EF8A70E3}" srcId="{2FF73E6C-A998-4743-9293-5BABABE0B913}" destId="{4B6C198A-6E41-4AA8-90A9-B7267E700DCB}" srcOrd="0" destOrd="0" parTransId="{6021F399-1FB3-4DE3-A212-DBD1A8246504}" sibTransId="{EC2EDE86-09FE-4E11-A5C5-A87A0C238FC5}"/>
    <dgm:cxn modelId="{3D5F9AC0-6C56-4D2C-B665-A512E4ADEDE7}" srcId="{24D4847F-21D0-4AA1-B289-3DFA54C78B97}" destId="{D3C73A06-6A50-4539-A04A-D2EC007D601E}" srcOrd="0" destOrd="0" parTransId="{A64C5170-2026-45A3-8FAB-39AD8509AD05}" sibTransId="{F546E97E-EAE0-413D-8831-5BC41E33A84F}"/>
    <dgm:cxn modelId="{BC63B120-5E6E-4AC3-995C-4BD6B2A75F81}" type="presOf" srcId="{24D4847F-21D0-4AA1-B289-3DFA54C78B97}" destId="{D80A2F6D-E3AB-4FCB-8BF0-D808E4D87613}" srcOrd="0" destOrd="0" presId="urn:microsoft.com/office/officeart/2005/8/layout/hList1"/>
    <dgm:cxn modelId="{B882793A-BDE3-4781-BE7C-E0230E0D4C43}" srcId="{3D401EC6-BEE0-452E-B589-8EA466E00A2C}" destId="{2FF73E6C-A998-4743-9293-5BABABE0B913}" srcOrd="1" destOrd="0" parTransId="{47E36E0A-6197-4BAE-944F-5909E5E2FBB5}" sibTransId="{4F7E5636-F9E5-4A1C-AE55-7393169A8862}"/>
    <dgm:cxn modelId="{04E6A92E-7310-4C6D-AB18-7969E5C4028C}" type="presOf" srcId="{7F963136-5124-4ED0-9095-1D5328A19AEB}" destId="{E7EA5180-E0F5-44DA-B22F-D05472AC9D55}" srcOrd="0" destOrd="1" presId="urn:microsoft.com/office/officeart/2005/8/layout/hList1"/>
    <dgm:cxn modelId="{5F6E9EF8-548A-46D0-BCA0-80CBFAC4C696}" srcId="{2FF73E6C-A998-4743-9293-5BABABE0B913}" destId="{3056FF1B-BA87-41E7-8C73-18351ADA3714}" srcOrd="1" destOrd="0" parTransId="{C2A91557-5113-4D26-9B77-F325F92D8AB8}" sibTransId="{B6B9EC38-5574-42F7-B71E-03560E58B0D5}"/>
    <dgm:cxn modelId="{8A40DC8A-FAC8-40E5-8EEB-697588C8568F}" srcId="{20620EBE-49A8-4801-B198-28D0356C9A4E}" destId="{69C32458-D7BE-4D49-B43D-D4F95B85C354}" srcOrd="1" destOrd="0" parTransId="{53B3885E-D854-4523-B45A-0167D6AD9E15}" sibTransId="{57278540-2282-4E08-8569-5EE67F18F269}"/>
    <dgm:cxn modelId="{CB14AF5A-1CC1-4F51-A7F0-B25D7C28A6D1}" type="presParOf" srcId="{0F40208F-071D-432D-A580-D02FF9083063}" destId="{0EE07A7B-131C-4856-BBAA-DAE56776C4F2}" srcOrd="0" destOrd="0" presId="urn:microsoft.com/office/officeart/2005/8/layout/hList1"/>
    <dgm:cxn modelId="{F617037D-51BE-4FF3-AFD1-E9F9CD90804B}" type="presParOf" srcId="{0EE07A7B-131C-4856-BBAA-DAE56776C4F2}" destId="{FEF00FC2-1C2B-47F7-BD6C-E2E690835F24}" srcOrd="0" destOrd="0" presId="urn:microsoft.com/office/officeart/2005/8/layout/hList1"/>
    <dgm:cxn modelId="{C4BBB238-BB44-4E8D-B714-88E8CF7F354D}" type="presParOf" srcId="{0EE07A7B-131C-4856-BBAA-DAE56776C4F2}" destId="{311F38FF-9DE2-438A-B6B0-1D487F37A82A}" srcOrd="1" destOrd="0" presId="urn:microsoft.com/office/officeart/2005/8/layout/hList1"/>
    <dgm:cxn modelId="{03CF29CB-E958-4651-B214-60537F06104C}" type="presParOf" srcId="{0F40208F-071D-432D-A580-D02FF9083063}" destId="{74F4B023-39AC-4A34-B3E2-317FB6FF539D}" srcOrd="1" destOrd="0" presId="urn:microsoft.com/office/officeart/2005/8/layout/hList1"/>
    <dgm:cxn modelId="{052C8E43-7F88-46A8-B655-B5059804345A}" type="presParOf" srcId="{0F40208F-071D-432D-A580-D02FF9083063}" destId="{87EBD9C6-A363-4545-A451-443AA635C3D2}" srcOrd="2" destOrd="0" presId="urn:microsoft.com/office/officeart/2005/8/layout/hList1"/>
    <dgm:cxn modelId="{5C897C0C-580D-43F2-8297-AA5780E12342}" type="presParOf" srcId="{87EBD9C6-A363-4545-A451-443AA635C3D2}" destId="{2EDBB5DA-6AD8-4FCC-A67F-243FA7EFDE17}" srcOrd="0" destOrd="0" presId="urn:microsoft.com/office/officeart/2005/8/layout/hList1"/>
    <dgm:cxn modelId="{967C99D4-7498-44AE-AC73-0A9724A307BD}" type="presParOf" srcId="{87EBD9C6-A363-4545-A451-443AA635C3D2}" destId="{6CBFAFA7-AE87-4D30-96C8-A43B6D49E520}" srcOrd="1" destOrd="0" presId="urn:microsoft.com/office/officeart/2005/8/layout/hList1"/>
    <dgm:cxn modelId="{B8B93431-C76F-44FB-9D47-26202BC0F30D}" type="presParOf" srcId="{0F40208F-071D-432D-A580-D02FF9083063}" destId="{271EAF93-5DDF-45D5-9415-8B99C43156F7}" srcOrd="3" destOrd="0" presId="urn:microsoft.com/office/officeart/2005/8/layout/hList1"/>
    <dgm:cxn modelId="{B2D0FB05-2C9D-4957-918A-E5DC38CF3675}" type="presParOf" srcId="{0F40208F-071D-432D-A580-D02FF9083063}" destId="{8D1EF8AF-806D-4AFD-80C7-A678C3293149}" srcOrd="4" destOrd="0" presId="urn:microsoft.com/office/officeart/2005/8/layout/hList1"/>
    <dgm:cxn modelId="{AB889546-D0AE-4730-B8B1-C660B974DC7C}" type="presParOf" srcId="{8D1EF8AF-806D-4AFD-80C7-A678C3293149}" destId="{D80A2F6D-E3AB-4FCB-8BF0-D808E4D87613}" srcOrd="0" destOrd="0" presId="urn:microsoft.com/office/officeart/2005/8/layout/hList1"/>
    <dgm:cxn modelId="{8CE4B0E7-A5BD-486F-B9A6-17568B4F84EC}" type="presParOf" srcId="{8D1EF8AF-806D-4AFD-80C7-A678C3293149}" destId="{E7EA5180-E0F5-44DA-B22F-D05472AC9D5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F00FC2-1C2B-47F7-BD6C-E2E690835F24}">
      <dsp:nvSpPr>
        <dsp:cNvPr id="0" name=""/>
        <dsp:cNvSpPr/>
      </dsp:nvSpPr>
      <dsp:spPr>
        <a:xfrm>
          <a:off x="2714" y="659135"/>
          <a:ext cx="2646759" cy="1058703"/>
        </a:xfrm>
        <a:prstGeom prst="rect">
          <a:avLst/>
        </a:prstGeom>
        <a:solidFill>
          <a:schemeClr val="dk2">
            <a:hueOff val="0"/>
            <a:satOff val="0"/>
            <a:lumOff val="0"/>
            <a:alphaOff val="0"/>
          </a:schemeClr>
        </a:solidFill>
        <a:ln w="11430"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Visual Studio 2010</a:t>
          </a:r>
          <a:r>
            <a:rPr lang="zh-CN" altLang="en-US" sz="1800" kern="1200" dirty="0" smtClean="0"/>
            <a:t>推出新的</a:t>
          </a:r>
          <a:r>
            <a:rPr lang="en-US" sz="1800" kern="1200" dirty="0" smtClean="0"/>
            <a:t>T-SQL IDE:   </a:t>
          </a:r>
        </a:p>
      </dsp:txBody>
      <dsp:txXfrm>
        <a:off x="2714" y="659135"/>
        <a:ext cx="2646759" cy="1058703"/>
      </dsp:txXfrm>
    </dsp:sp>
    <dsp:sp modelId="{311F38FF-9DE2-438A-B6B0-1D487F37A82A}">
      <dsp:nvSpPr>
        <dsp:cNvPr id="0" name=""/>
        <dsp:cNvSpPr/>
      </dsp:nvSpPr>
      <dsp:spPr>
        <a:xfrm>
          <a:off x="2714" y="1717839"/>
          <a:ext cx="2646759" cy="3033224"/>
        </a:xfrm>
        <a:prstGeom prst="rect">
          <a:avLst/>
        </a:prstGeom>
        <a:solidFill>
          <a:schemeClr val="dk2">
            <a:alpha val="90000"/>
            <a:tint val="40000"/>
            <a:hueOff val="0"/>
            <a:satOff val="0"/>
            <a:lumOff val="0"/>
            <a:alphaOff val="0"/>
          </a:schemeClr>
        </a:solidFill>
        <a:ln w="11430"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单一整合数据层开发项目</a:t>
          </a:r>
          <a:r>
            <a:rPr lang="en-US" altLang="zh-CN" sz="1800" kern="1200" dirty="0" smtClean="0"/>
            <a:t>(C# </a:t>
          </a:r>
          <a:r>
            <a:rPr lang="zh-CN" altLang="en-US" sz="1800" kern="1200" dirty="0" smtClean="0"/>
            <a:t>和</a:t>
          </a:r>
          <a:r>
            <a:rPr lang="en-US" altLang="zh-CN" sz="1800" kern="1200" dirty="0" smtClean="0"/>
            <a:t> TSQL</a:t>
          </a:r>
          <a:r>
            <a:rPr lang="zh-CN" altLang="en-US" sz="1800" kern="1200" dirty="0" smtClean="0"/>
            <a:t>在一起</a:t>
          </a:r>
          <a:r>
            <a:rPr lang="en-US" altLang="zh-CN" sz="1800" kern="1200" dirty="0" smtClean="0"/>
            <a:t>compile, build)</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集成开发环境提供编辑器</a:t>
          </a:r>
          <a:r>
            <a:rPr lang="en-US" altLang="zh-CN" sz="1800" kern="1200" dirty="0" smtClean="0"/>
            <a:t>, debugger, TSQL</a:t>
          </a:r>
          <a:r>
            <a:rPr lang="zh-CN" altLang="en-US" sz="1800" kern="1200" dirty="0" smtClean="0"/>
            <a:t>智能感知</a:t>
          </a:r>
          <a:r>
            <a:rPr lang="en-US" altLang="zh-CN" sz="1800" kern="1200" dirty="0" smtClean="0"/>
            <a:t> (</a:t>
          </a:r>
          <a:r>
            <a:rPr lang="en-US" altLang="zh-CN" sz="1800" kern="1200" dirty="0" err="1" smtClean="0"/>
            <a:t>IntelliSence</a:t>
          </a:r>
          <a:r>
            <a:rPr lang="en-US" altLang="zh-CN" sz="1800" kern="1200" dirty="0" smtClean="0"/>
            <a:t>)</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静态程序分析和 </a:t>
          </a:r>
          <a:r>
            <a:rPr lang="en-US" altLang="zh-CN" sz="1800" kern="1200" dirty="0" smtClean="0"/>
            <a:t>build service</a:t>
          </a:r>
          <a:endParaRPr lang="en-US" sz="1800" kern="1200" dirty="0"/>
        </a:p>
      </dsp:txBody>
      <dsp:txXfrm>
        <a:off x="2714" y="1717839"/>
        <a:ext cx="2646759" cy="3033224"/>
      </dsp:txXfrm>
    </dsp:sp>
    <dsp:sp modelId="{2EDBB5DA-6AD8-4FCC-A67F-243FA7EFDE17}">
      <dsp:nvSpPr>
        <dsp:cNvPr id="0" name=""/>
        <dsp:cNvSpPr/>
      </dsp:nvSpPr>
      <dsp:spPr>
        <a:xfrm>
          <a:off x="3028781" y="632763"/>
          <a:ext cx="2646759" cy="1058703"/>
        </a:xfrm>
        <a:prstGeom prst="rect">
          <a:avLst/>
        </a:prstGeom>
        <a:solidFill>
          <a:schemeClr val="dk2">
            <a:hueOff val="0"/>
            <a:satOff val="0"/>
            <a:lumOff val="0"/>
            <a:alphaOff val="0"/>
          </a:schemeClr>
        </a:solidFill>
        <a:ln w="11430"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简化</a:t>
          </a:r>
          <a:r>
            <a:rPr lang="en-US" altLang="zh-CN" sz="1800" kern="1200" dirty="0" smtClean="0"/>
            <a:t>TSQL</a:t>
          </a:r>
          <a:r>
            <a:rPr lang="zh-CN" altLang="en-US" sz="1800" kern="1200" dirty="0" smtClean="0"/>
            <a:t>程序的管理和维护</a:t>
          </a:r>
          <a:endParaRPr lang="en-US" sz="1800" kern="1200" dirty="0"/>
        </a:p>
      </dsp:txBody>
      <dsp:txXfrm>
        <a:off x="3028781" y="632763"/>
        <a:ext cx="2646759" cy="1058703"/>
      </dsp:txXfrm>
    </dsp:sp>
    <dsp:sp modelId="{6CBFAFA7-AE87-4D30-96C8-A43B6D49E520}">
      <dsp:nvSpPr>
        <dsp:cNvPr id="0" name=""/>
        <dsp:cNvSpPr/>
      </dsp:nvSpPr>
      <dsp:spPr>
        <a:xfrm>
          <a:off x="3020020" y="1717839"/>
          <a:ext cx="2646759" cy="3033224"/>
        </a:xfrm>
        <a:prstGeom prst="rect">
          <a:avLst/>
        </a:prstGeom>
        <a:solidFill>
          <a:schemeClr val="dk2">
            <a:alpha val="90000"/>
            <a:tint val="40000"/>
            <a:hueOff val="0"/>
            <a:satOff val="0"/>
            <a:lumOff val="0"/>
            <a:alphaOff val="0"/>
          </a:schemeClr>
        </a:solidFill>
        <a:ln w="11430"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全面完整的描述数据层程序以实现有效配置和管理</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物理地址抽象化</a:t>
          </a:r>
          <a:endParaRPr lang="en-US" sz="1800" kern="1200" dirty="0"/>
        </a:p>
      </dsp:txBody>
      <dsp:txXfrm>
        <a:off x="3020020" y="1717839"/>
        <a:ext cx="2646759" cy="3033224"/>
      </dsp:txXfrm>
    </dsp:sp>
    <dsp:sp modelId="{D80A2F6D-E3AB-4FCB-8BF0-D808E4D87613}">
      <dsp:nvSpPr>
        <dsp:cNvPr id="0" name=""/>
        <dsp:cNvSpPr/>
      </dsp:nvSpPr>
      <dsp:spPr>
        <a:xfrm>
          <a:off x="6037326" y="659135"/>
          <a:ext cx="2646759" cy="1058703"/>
        </a:xfrm>
        <a:prstGeom prst="rect">
          <a:avLst/>
        </a:prstGeom>
        <a:solidFill>
          <a:schemeClr val="dk2">
            <a:hueOff val="0"/>
            <a:satOff val="0"/>
            <a:lumOff val="0"/>
            <a:alphaOff val="0"/>
          </a:schemeClr>
        </a:solidFill>
        <a:ln w="11430"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规模管理</a:t>
          </a:r>
          <a:r>
            <a:rPr lang="en-US" sz="1800" kern="1200" dirty="0" smtClean="0"/>
            <a:t>:                     SQL Server Utility</a:t>
          </a:r>
          <a:endParaRPr lang="en-US" sz="1800" kern="1200" dirty="0"/>
        </a:p>
      </dsp:txBody>
      <dsp:txXfrm>
        <a:off x="6037326" y="659135"/>
        <a:ext cx="2646759" cy="1058703"/>
      </dsp:txXfrm>
    </dsp:sp>
    <dsp:sp modelId="{E7EA5180-E0F5-44DA-B22F-D05472AC9D55}">
      <dsp:nvSpPr>
        <dsp:cNvPr id="0" name=""/>
        <dsp:cNvSpPr/>
      </dsp:nvSpPr>
      <dsp:spPr>
        <a:xfrm>
          <a:off x="6037326" y="1717839"/>
          <a:ext cx="2646759" cy="3033224"/>
        </a:xfrm>
        <a:prstGeom prst="rect">
          <a:avLst/>
        </a:prstGeom>
        <a:solidFill>
          <a:schemeClr val="dk2">
            <a:alpha val="90000"/>
            <a:tint val="40000"/>
            <a:hueOff val="0"/>
            <a:satOff val="0"/>
            <a:lumOff val="0"/>
            <a:alphaOff val="0"/>
          </a:schemeClr>
        </a:solidFill>
        <a:ln w="11430"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对</a:t>
          </a:r>
          <a:r>
            <a:rPr lang="en-US" altLang="zh-CN" sz="1800" kern="1200" dirty="0" smtClean="0"/>
            <a:t>SQL</a:t>
          </a:r>
          <a:r>
            <a:rPr lang="zh-CN" altLang="en-US" sz="1800" kern="1200" dirty="0" smtClean="0"/>
            <a:t>实例进行集中管理，用中央控制的策略来评估实例和数据层程序的被利用情况</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分析趋势，从而判断资源的利用前景。最终降低费用。</a:t>
          </a:r>
          <a:endParaRPr lang="en-US" sz="1800" kern="1200" dirty="0"/>
        </a:p>
      </dsp:txBody>
      <dsp:txXfrm>
        <a:off x="6037326" y="1717839"/>
        <a:ext cx="2646759"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228600" y="76200"/>
            <a:ext cx="8686800" cy="4572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477000"/>
            <a:ext cx="2133600" cy="244475"/>
          </a:xfrm>
          <a:prstGeom prst="rect">
            <a:avLst/>
          </a:prstGeom>
        </p:spPr>
        <p:txBody>
          <a:bodyPr/>
          <a:lstStyle>
            <a:lvl1pPr>
              <a:defRPr/>
            </a:lvl1pPr>
          </a:lstStyle>
          <a:p>
            <a:pPr>
              <a:defRPr/>
            </a:pPr>
            <a:r>
              <a:rPr lang="en-US" smtClean="0"/>
              <a:t>SQL Manageability (Synthesis)</a:t>
            </a:r>
            <a:endParaRPr lang="en-US"/>
          </a:p>
        </p:txBody>
      </p:sp>
      <p:sp>
        <p:nvSpPr>
          <p:cNvPr id="4" name="Footer Placeholder 4"/>
          <p:cNvSpPr>
            <a:spLocks noGrp="1"/>
          </p:cNvSpPr>
          <p:nvPr>
            <p:ph type="ftr" sz="quarter" idx="11"/>
          </p:nvPr>
        </p:nvSpPr>
        <p:spPr>
          <a:xfrm>
            <a:off x="3124200" y="6477000"/>
            <a:ext cx="2895600" cy="244475"/>
          </a:xfrm>
          <a:prstGeom prst="rect">
            <a:avLst/>
          </a:prstGeom>
        </p:spPr>
        <p:txBody>
          <a:bodyPr/>
          <a:lstStyle>
            <a:lvl1pPr>
              <a:defRPr/>
            </a:lvl1pPr>
          </a:lstStyle>
          <a:p>
            <a:pPr>
              <a:defRPr/>
            </a:pPr>
            <a:r>
              <a:rPr lang="en-US"/>
              <a:t>Confidential – Internal Use Only</a:t>
            </a:r>
          </a:p>
        </p:txBody>
      </p:sp>
      <p:sp>
        <p:nvSpPr>
          <p:cNvPr id="5" name="Slide Number Placeholder 5"/>
          <p:cNvSpPr>
            <a:spLocks noGrp="1"/>
          </p:cNvSpPr>
          <p:nvPr>
            <p:ph type="sldNum" sz="quarter" idx="12"/>
          </p:nvPr>
        </p:nvSpPr>
        <p:spPr>
          <a:xfrm>
            <a:off x="6553200" y="6477000"/>
            <a:ext cx="2133600" cy="244475"/>
          </a:xfrm>
          <a:prstGeom prst="rect">
            <a:avLst/>
          </a:prstGeom>
        </p:spPr>
        <p:txBody>
          <a:bodyPr/>
          <a:lstStyle>
            <a:lvl1pPr>
              <a:defRPr/>
            </a:lvl1pPr>
          </a:lstStyle>
          <a:p>
            <a:pPr>
              <a:defRPr/>
            </a:pPr>
            <a:fld id="{FBEF2784-4A4E-439F-8E1A-F44996192D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en-us/library/cc645579(SQL.105).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msdn.microsoft.com/en-us/library/ee210668(SQL.105).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2.png"/><Relationship Id="rId11"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928694"/>
          </a:xfrm>
        </p:spPr>
        <p:txBody>
          <a:bodyPr/>
          <a:lstStyle/>
          <a:p>
            <a:pPr algn="l"/>
            <a:r>
              <a:rPr lang="zh-CN" altLang="en-US" dirty="0" smtClean="0"/>
              <a:t>基本概念：</a:t>
            </a:r>
            <a:r>
              <a:rPr lang="en-US" altLang="zh-CN" dirty="0" smtClean="0"/>
              <a:t>Utility Control Point</a:t>
            </a:r>
            <a:endParaRPr lang="en-US" dirty="0"/>
          </a:p>
        </p:txBody>
      </p:sp>
      <p:pic>
        <p:nvPicPr>
          <p:cNvPr id="1031" name="Picture 7" descr="Z:\Icons\Png\Dashboard32x32.png"/>
          <p:cNvPicPr>
            <a:picLocks noChangeAspect="1" noChangeArrowheads="1"/>
          </p:cNvPicPr>
          <p:nvPr/>
        </p:nvPicPr>
        <p:blipFill>
          <a:blip r:embed="rId3" cstate="print"/>
          <a:srcRect/>
          <a:stretch>
            <a:fillRect/>
          </a:stretch>
        </p:blipFill>
        <p:spPr bwMode="auto">
          <a:xfrm>
            <a:off x="0" y="7086600"/>
            <a:ext cx="304800" cy="304800"/>
          </a:xfrm>
          <a:prstGeom prst="rect">
            <a:avLst/>
          </a:prstGeom>
          <a:noFill/>
        </p:spPr>
      </p:pic>
      <p:pic>
        <p:nvPicPr>
          <p:cNvPr id="1036" name="Picture 12" descr="Z:\Icons\Png\OverUtilized32x.png"/>
          <p:cNvPicPr>
            <a:picLocks noChangeAspect="1" noChangeArrowheads="1"/>
          </p:cNvPicPr>
          <p:nvPr/>
        </p:nvPicPr>
        <p:blipFill>
          <a:blip r:embed="rId4" cstate="print"/>
          <a:srcRect/>
          <a:stretch>
            <a:fillRect/>
          </a:stretch>
        </p:blipFill>
        <p:spPr bwMode="auto">
          <a:xfrm>
            <a:off x="-152400" y="7391400"/>
            <a:ext cx="304800" cy="304800"/>
          </a:xfrm>
          <a:prstGeom prst="rect">
            <a:avLst/>
          </a:prstGeom>
          <a:noFill/>
        </p:spPr>
      </p:pic>
      <p:pic>
        <p:nvPicPr>
          <p:cNvPr id="1039" name="Picture 15" descr="Z:\Icons\Png\UnderUtilized32x.png"/>
          <p:cNvPicPr>
            <a:picLocks noChangeAspect="1" noChangeArrowheads="1"/>
          </p:cNvPicPr>
          <p:nvPr/>
        </p:nvPicPr>
        <p:blipFill>
          <a:blip r:embed="rId5" cstate="print"/>
          <a:srcRect/>
          <a:stretch>
            <a:fillRect/>
          </a:stretch>
        </p:blipFill>
        <p:spPr bwMode="auto">
          <a:xfrm>
            <a:off x="152400" y="7391400"/>
            <a:ext cx="304800" cy="304800"/>
          </a:xfrm>
          <a:prstGeom prst="rect">
            <a:avLst/>
          </a:prstGeom>
          <a:noFill/>
        </p:spPr>
      </p:pic>
      <p:pic>
        <p:nvPicPr>
          <p:cNvPr id="85" name="Picture 3" descr="E:\DVD27\Artwork_Imagery\HARDWARE_IMAGERY\Illustration - Misc Hardware\XML Icons\Database blue.png"/>
          <p:cNvPicPr>
            <a:picLocks noChangeAspect="1" noChangeArrowheads="1"/>
          </p:cNvPicPr>
          <p:nvPr/>
        </p:nvPicPr>
        <p:blipFill>
          <a:blip r:embed="rId6" cstate="print">
            <a:grayscl/>
            <a:lum bright="28000"/>
          </a:blip>
          <a:srcRect/>
          <a:stretch>
            <a:fillRect/>
          </a:stretch>
        </p:blipFill>
        <p:spPr bwMode="auto">
          <a:xfrm>
            <a:off x="516148" y="7145548"/>
            <a:ext cx="319224" cy="386560"/>
          </a:xfrm>
          <a:prstGeom prst="rect">
            <a:avLst/>
          </a:prstGeom>
          <a:noFill/>
        </p:spPr>
      </p:pic>
      <p:pic>
        <p:nvPicPr>
          <p:cNvPr id="1038" name="Picture 14" descr="Z:\Icons\Png\SQLFabric_256x.png"/>
          <p:cNvPicPr>
            <a:picLocks noChangeAspect="1" noChangeArrowheads="1"/>
          </p:cNvPicPr>
          <p:nvPr/>
        </p:nvPicPr>
        <p:blipFill>
          <a:blip r:embed="rId7" cstate="print"/>
          <a:srcRect/>
          <a:stretch>
            <a:fillRect/>
          </a:stretch>
        </p:blipFill>
        <p:spPr bwMode="auto">
          <a:xfrm>
            <a:off x="533400" y="7239000"/>
            <a:ext cx="299688" cy="299688"/>
          </a:xfrm>
          <a:prstGeom prst="rect">
            <a:avLst/>
          </a:prstGeom>
          <a:noFill/>
        </p:spPr>
      </p:pic>
      <p:pic>
        <p:nvPicPr>
          <p:cNvPr id="91" name="Picture 2" descr="\\eventsql\dvd\Online_ART\DVD_ART35\Artwork_Imagery\Icons - Illustrations\_XML ICONS\Servers computer.png"/>
          <p:cNvPicPr>
            <a:picLocks noChangeAspect="1" noChangeArrowheads="1"/>
          </p:cNvPicPr>
          <p:nvPr/>
        </p:nvPicPr>
        <p:blipFill>
          <a:blip r:embed="rId8" cstate="print"/>
          <a:srcRect/>
          <a:stretch>
            <a:fillRect/>
          </a:stretch>
        </p:blipFill>
        <p:spPr bwMode="auto">
          <a:xfrm>
            <a:off x="914400" y="7010400"/>
            <a:ext cx="576504" cy="850392"/>
          </a:xfrm>
          <a:prstGeom prst="rect">
            <a:avLst/>
          </a:prstGeom>
          <a:noFill/>
        </p:spPr>
      </p:pic>
      <p:sp>
        <p:nvSpPr>
          <p:cNvPr id="50" name="Content Placeholder 2"/>
          <p:cNvSpPr txBox="1">
            <a:spLocks/>
          </p:cNvSpPr>
          <p:nvPr/>
        </p:nvSpPr>
        <p:spPr bwMode="auto">
          <a:xfrm>
            <a:off x="142844" y="1357298"/>
            <a:ext cx="3657600" cy="27860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Utility Control Point (UCP)</a:t>
            </a:r>
          </a:p>
          <a:p>
            <a:pPr marL="285750" indent="-285750">
              <a:spcBef>
                <a:spcPct val="20000"/>
              </a:spcBef>
              <a:buFont typeface="Arial" pitchFamily="34" charset="0"/>
              <a:buChar cha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可将其想像成一个基于知识和经验中央管理系统</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285750" indent="-285750">
              <a:spcBef>
                <a:spcPct val="20000"/>
              </a:spcBef>
              <a:buFont typeface="Arial" pitchFamily="34" charset="0"/>
              <a:buChar cha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所有的操作：基于策略的评估，资源的重新配置，对环境的分析和影响</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(impact and what</a:t>
            </a:r>
            <a:r>
              <a:rPr kumimoji="0" lang="en-US" altLang="zh-CN" sz="1600" b="0" i="0" u="none" strike="noStrike" kern="1200" cap="none" spc="0" normalizeH="0" noProof="0" dirty="0" smtClean="0">
                <a:ln>
                  <a:noFill/>
                </a:ln>
                <a:solidFill>
                  <a:schemeClr val="tx1"/>
                </a:solidFill>
                <a:effectLst/>
                <a:uLnTx/>
                <a:uFillTx/>
                <a:latin typeface="+mn-lt"/>
                <a:ea typeface="+mn-ea"/>
                <a:cs typeface="+mn-cs"/>
              </a:rPr>
              <a:t> if analysis</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，都在此中心进行。</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r>
              <a:rPr lang="zh-CN" altLang="en-US" sz="1600" dirty="0" smtClean="0"/>
              <a:t>设置和使用都非常简单</a:t>
            </a:r>
            <a:r>
              <a:rPr lang="en-US" sz="1600" dirty="0" smtClean="0"/>
              <a:t>.</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5" name="Oval 44"/>
          <p:cNvSpPr/>
          <p:nvPr/>
        </p:nvSpPr>
        <p:spPr>
          <a:xfrm rot="1459235">
            <a:off x="4828903" y="1800571"/>
            <a:ext cx="4263839" cy="3017927"/>
          </a:xfrm>
          <a:prstGeom prst="ellipse">
            <a:avLst/>
          </a:prstGeom>
          <a:solidFill>
            <a:schemeClr val="accent1">
              <a:alpha val="42000"/>
            </a:schemeClr>
          </a:solidFill>
          <a:ln w="19050">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p:cNvCxnSpPr/>
          <p:nvPr/>
        </p:nvCxnSpPr>
        <p:spPr>
          <a:xfrm rot="5400000" flipH="1" flipV="1">
            <a:off x="5141524" y="3101306"/>
            <a:ext cx="1053571" cy="363819"/>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5600699" y="2705101"/>
            <a:ext cx="1143002" cy="106680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715000" y="4114802"/>
            <a:ext cx="1524000" cy="304798"/>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113"/>
          <p:cNvGrpSpPr/>
          <p:nvPr/>
        </p:nvGrpSpPr>
        <p:grpSpPr>
          <a:xfrm>
            <a:off x="3974540" y="3647270"/>
            <a:ext cx="902260" cy="990600"/>
            <a:chOff x="2667000" y="4241884"/>
            <a:chExt cx="1295400" cy="1422232"/>
          </a:xfrm>
        </p:grpSpPr>
        <p:pic>
          <p:nvPicPr>
            <p:cNvPr id="51" name="Picture 3" descr="E:\DVD27\Artwork_Imagery\HARDWARE_IMAGERY\Illustration - Misc Hardware\XML Icons\User yellow.png"/>
            <p:cNvPicPr>
              <a:picLocks noChangeAspect="1" noChangeArrowheads="1"/>
            </p:cNvPicPr>
            <p:nvPr/>
          </p:nvPicPr>
          <p:blipFill>
            <a:blip r:embed="rId9" cstate="print"/>
            <a:srcRect/>
            <a:stretch>
              <a:fillRect/>
            </a:stretch>
          </p:blipFill>
          <p:spPr bwMode="auto">
            <a:xfrm>
              <a:off x="2819400" y="4597316"/>
              <a:ext cx="479210" cy="649422"/>
            </a:xfrm>
            <a:prstGeom prst="rect">
              <a:avLst/>
            </a:prstGeom>
            <a:noFill/>
          </p:spPr>
        </p:pic>
        <p:grpSp>
          <p:nvGrpSpPr>
            <p:cNvPr id="4" name="Group 30"/>
            <p:cNvGrpSpPr/>
            <p:nvPr/>
          </p:nvGrpSpPr>
          <p:grpSpPr>
            <a:xfrm>
              <a:off x="2667000" y="5332168"/>
              <a:ext cx="790243" cy="331948"/>
              <a:chOff x="6356885" y="5181600"/>
              <a:chExt cx="1378494" cy="621998"/>
            </a:xfrm>
          </p:grpSpPr>
          <p:pic>
            <p:nvPicPr>
              <p:cNvPr id="58" name="Picture 3" descr="E:\DVD27\BoxShots_Logos\SQL Server - (generic)\sql server generic logo bl.png"/>
              <p:cNvPicPr>
                <a:picLocks noChangeAspect="1" noChangeArrowheads="1"/>
              </p:cNvPicPr>
              <p:nvPr/>
            </p:nvPicPr>
            <p:blipFill>
              <a:blip r:embed="rId10" cstate="print"/>
              <a:srcRect/>
              <a:stretch>
                <a:fillRect/>
              </a:stretch>
            </p:blipFill>
            <p:spPr bwMode="auto">
              <a:xfrm>
                <a:off x="6459487" y="5181600"/>
                <a:ext cx="1275892" cy="356616"/>
              </a:xfrm>
              <a:prstGeom prst="rect">
                <a:avLst/>
              </a:prstGeom>
              <a:noFill/>
            </p:spPr>
          </p:pic>
          <p:sp>
            <p:nvSpPr>
              <p:cNvPr id="70" name="TextBox 69"/>
              <p:cNvSpPr txBox="1"/>
              <p:nvPr/>
            </p:nvSpPr>
            <p:spPr>
              <a:xfrm>
                <a:off x="6356885" y="5486410"/>
                <a:ext cx="1334378" cy="317188"/>
              </a:xfrm>
              <a:prstGeom prst="rect">
                <a:avLst/>
              </a:prstGeom>
              <a:noFill/>
            </p:spPr>
            <p:txBody>
              <a:bodyPr wrap="none" rtlCol="0">
                <a:spAutoFit/>
              </a:bodyPr>
              <a:lstStyle/>
              <a:p>
                <a:r>
                  <a:rPr lang="en-US" sz="500" dirty="0" smtClean="0">
                    <a:latin typeface="+mj-lt"/>
                  </a:rPr>
                  <a:t>Management Studio</a:t>
                </a:r>
                <a:endParaRPr lang="en-US" sz="500" dirty="0">
                  <a:latin typeface="+mj-lt"/>
                </a:endParaRPr>
              </a:p>
            </p:txBody>
          </p:sp>
        </p:grpSp>
        <p:sp>
          <p:nvSpPr>
            <p:cNvPr id="53" name="TextBox 52"/>
            <p:cNvSpPr txBox="1"/>
            <p:nvPr/>
          </p:nvSpPr>
          <p:spPr>
            <a:xfrm>
              <a:off x="2819400" y="4241884"/>
              <a:ext cx="461986" cy="253916"/>
            </a:xfrm>
            <a:prstGeom prst="rect">
              <a:avLst/>
            </a:prstGeom>
            <a:noFill/>
          </p:spPr>
          <p:txBody>
            <a:bodyPr wrap="none" rtlCol="0">
              <a:spAutoFit/>
            </a:bodyPr>
            <a:lstStyle/>
            <a:p>
              <a:pPr algn="ctr"/>
              <a:r>
                <a:rPr lang="en-US" sz="1050" dirty="0" smtClean="0"/>
                <a:t>DBA</a:t>
              </a:r>
              <a:endParaRPr lang="en-US" sz="1050" dirty="0"/>
            </a:p>
          </p:txBody>
        </p:sp>
        <p:pic>
          <p:nvPicPr>
            <p:cNvPr id="55" name="Picture 3" descr="E:\DVD27\Artwork_Imagery\HARDWARE_IMAGERY\Illustration - Misc Hardware\XML Icons\LCD flat panel and keyboard.png"/>
            <p:cNvPicPr>
              <a:picLocks noChangeAspect="1" noChangeArrowheads="1"/>
            </p:cNvPicPr>
            <p:nvPr/>
          </p:nvPicPr>
          <p:blipFill>
            <a:blip r:embed="rId11" cstate="print"/>
            <a:srcRect/>
            <a:stretch>
              <a:fillRect/>
            </a:stretch>
          </p:blipFill>
          <p:spPr bwMode="auto">
            <a:xfrm>
              <a:off x="3352800" y="4343400"/>
              <a:ext cx="609600" cy="803787"/>
            </a:xfrm>
            <a:prstGeom prst="rect">
              <a:avLst/>
            </a:prstGeom>
            <a:noFill/>
          </p:spPr>
        </p:pic>
      </p:grpSp>
      <p:cxnSp>
        <p:nvCxnSpPr>
          <p:cNvPr id="71" name="Straight Arrow Connector 70"/>
          <p:cNvCxnSpPr/>
          <p:nvPr/>
        </p:nvCxnSpPr>
        <p:spPr>
          <a:xfrm flipV="1">
            <a:off x="5715000" y="3505200"/>
            <a:ext cx="990600" cy="38100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rot="16200000">
            <a:off x="6255087" y="2126914"/>
            <a:ext cx="506870" cy="215444"/>
          </a:xfrm>
          <a:prstGeom prst="rect">
            <a:avLst/>
          </a:prstGeom>
          <a:noFill/>
        </p:spPr>
        <p:txBody>
          <a:bodyPr wrap="none" rtlCol="0">
            <a:spAutoFit/>
          </a:bodyPr>
          <a:lstStyle/>
          <a:p>
            <a:r>
              <a:rPr lang="en-US" sz="800" dirty="0" smtClean="0"/>
              <a:t>SQL02</a:t>
            </a:r>
            <a:endParaRPr lang="en-US" sz="800" dirty="0"/>
          </a:p>
        </p:txBody>
      </p:sp>
      <p:sp>
        <p:nvSpPr>
          <p:cNvPr id="80" name="TextBox 79"/>
          <p:cNvSpPr txBox="1"/>
          <p:nvPr/>
        </p:nvSpPr>
        <p:spPr>
          <a:xfrm rot="16200000">
            <a:off x="6407487" y="3117514"/>
            <a:ext cx="506870" cy="215444"/>
          </a:xfrm>
          <a:prstGeom prst="rect">
            <a:avLst/>
          </a:prstGeom>
          <a:noFill/>
        </p:spPr>
        <p:txBody>
          <a:bodyPr wrap="none" rtlCol="0">
            <a:spAutoFit/>
          </a:bodyPr>
          <a:lstStyle/>
          <a:p>
            <a:r>
              <a:rPr lang="en-US" sz="800" dirty="0" smtClean="0"/>
              <a:t>SQL03</a:t>
            </a:r>
            <a:endParaRPr lang="en-US" sz="800" dirty="0"/>
          </a:p>
        </p:txBody>
      </p:sp>
      <p:sp>
        <p:nvSpPr>
          <p:cNvPr id="81" name="TextBox 80"/>
          <p:cNvSpPr txBox="1"/>
          <p:nvPr/>
        </p:nvSpPr>
        <p:spPr>
          <a:xfrm rot="16200000">
            <a:off x="7017087" y="4108114"/>
            <a:ext cx="506870" cy="215444"/>
          </a:xfrm>
          <a:prstGeom prst="rect">
            <a:avLst/>
          </a:prstGeom>
          <a:noFill/>
        </p:spPr>
        <p:txBody>
          <a:bodyPr wrap="none" rtlCol="0">
            <a:spAutoFit/>
          </a:bodyPr>
          <a:lstStyle/>
          <a:p>
            <a:r>
              <a:rPr lang="en-US" sz="800" dirty="0" smtClean="0"/>
              <a:t>SQL04</a:t>
            </a:r>
            <a:endParaRPr lang="en-US" sz="800" dirty="0"/>
          </a:p>
        </p:txBody>
      </p:sp>
      <p:sp>
        <p:nvSpPr>
          <p:cNvPr id="82" name="TextBox 81"/>
          <p:cNvSpPr txBox="1"/>
          <p:nvPr/>
        </p:nvSpPr>
        <p:spPr>
          <a:xfrm rot="16200000">
            <a:off x="5264487" y="2203113"/>
            <a:ext cx="506870" cy="215444"/>
          </a:xfrm>
          <a:prstGeom prst="rect">
            <a:avLst/>
          </a:prstGeom>
          <a:noFill/>
        </p:spPr>
        <p:txBody>
          <a:bodyPr wrap="none" rtlCol="0">
            <a:spAutoFit/>
          </a:bodyPr>
          <a:lstStyle/>
          <a:p>
            <a:r>
              <a:rPr lang="en-US" sz="800" dirty="0" smtClean="0"/>
              <a:t>SQL01</a:t>
            </a:r>
            <a:endParaRPr lang="en-US" sz="800" dirty="0"/>
          </a:p>
        </p:txBody>
      </p:sp>
      <p:sp>
        <p:nvSpPr>
          <p:cNvPr id="83" name="TextBox 82"/>
          <p:cNvSpPr txBox="1"/>
          <p:nvPr/>
        </p:nvSpPr>
        <p:spPr>
          <a:xfrm>
            <a:off x="6934200" y="4724400"/>
            <a:ext cx="1087157" cy="215444"/>
          </a:xfrm>
          <a:prstGeom prst="rect">
            <a:avLst/>
          </a:prstGeom>
          <a:noFill/>
        </p:spPr>
        <p:txBody>
          <a:bodyPr wrap="none" rtlCol="0">
            <a:spAutoFit/>
          </a:bodyPr>
          <a:lstStyle/>
          <a:p>
            <a:r>
              <a:rPr lang="en-US" sz="800" dirty="0" smtClean="0"/>
              <a:t>Managed Instances</a:t>
            </a:r>
            <a:endParaRPr lang="en-US" sz="800" dirty="0"/>
          </a:p>
        </p:txBody>
      </p:sp>
      <p:cxnSp>
        <p:nvCxnSpPr>
          <p:cNvPr id="84" name="Straight Connector 83"/>
          <p:cNvCxnSpPr/>
          <p:nvPr/>
        </p:nvCxnSpPr>
        <p:spPr>
          <a:xfrm>
            <a:off x="4777644" y="4256870"/>
            <a:ext cx="327756" cy="11918"/>
          </a:xfrm>
          <a:prstGeom prst="line">
            <a:avLst/>
          </a:prstGeom>
        </p:spPr>
        <p:style>
          <a:lnRef idx="1">
            <a:schemeClr val="accent1"/>
          </a:lnRef>
          <a:fillRef idx="0">
            <a:schemeClr val="accent1"/>
          </a:fillRef>
          <a:effectRef idx="0">
            <a:schemeClr val="accent1"/>
          </a:effectRef>
          <a:fontRef idx="minor">
            <a:schemeClr val="tx1"/>
          </a:fontRef>
        </p:style>
      </p:cxnSp>
      <p:pic>
        <p:nvPicPr>
          <p:cNvPr id="88" name="Picture 2" descr="\\eventsql\dvd\Online_ART\DVD_ART35\Artwork_Imagery\Icons - Illustrations\_XML ICONS\Servers SQL database computer.png"/>
          <p:cNvPicPr>
            <a:picLocks noChangeAspect="1" noChangeArrowheads="1"/>
          </p:cNvPicPr>
          <p:nvPr/>
        </p:nvPicPr>
        <p:blipFill>
          <a:blip r:embed="rId12" cstate="print"/>
          <a:stretch>
            <a:fillRect/>
          </a:stretch>
        </p:blipFill>
        <p:spPr bwMode="auto">
          <a:xfrm>
            <a:off x="5562600" y="1905000"/>
            <a:ext cx="575238" cy="851428"/>
          </a:xfrm>
          <a:prstGeom prst="rect">
            <a:avLst/>
          </a:prstGeom>
          <a:noFill/>
        </p:spPr>
      </p:pic>
      <p:pic>
        <p:nvPicPr>
          <p:cNvPr id="89" name="Picture 2" descr="\\eventsql\dvd\Online_ART\DVD_ART35\Artwork_Imagery\Icons - Illustrations\_XML ICONS\Servers SQL database computer.png"/>
          <p:cNvPicPr>
            <a:picLocks noChangeAspect="1" noChangeArrowheads="1"/>
          </p:cNvPicPr>
          <p:nvPr/>
        </p:nvPicPr>
        <p:blipFill>
          <a:blip r:embed="rId12" cstate="print"/>
          <a:stretch>
            <a:fillRect/>
          </a:stretch>
        </p:blipFill>
        <p:spPr bwMode="auto">
          <a:xfrm>
            <a:off x="6553200" y="1828800"/>
            <a:ext cx="575238" cy="851428"/>
          </a:xfrm>
          <a:prstGeom prst="rect">
            <a:avLst/>
          </a:prstGeom>
          <a:noFill/>
        </p:spPr>
      </p:pic>
      <p:pic>
        <p:nvPicPr>
          <p:cNvPr id="90" name="Picture 2" descr="\\eventsql\dvd\Online_ART\DVD_ART35\Artwork_Imagery\Icons - Illustrations\_XML ICONS\Servers SQL database computer.png"/>
          <p:cNvPicPr>
            <a:picLocks noChangeAspect="1" noChangeArrowheads="1"/>
          </p:cNvPicPr>
          <p:nvPr/>
        </p:nvPicPr>
        <p:blipFill>
          <a:blip r:embed="rId12" cstate="print"/>
          <a:stretch>
            <a:fillRect/>
          </a:stretch>
        </p:blipFill>
        <p:spPr bwMode="auto">
          <a:xfrm>
            <a:off x="6705600" y="2819400"/>
            <a:ext cx="575238" cy="851428"/>
          </a:xfrm>
          <a:prstGeom prst="rect">
            <a:avLst/>
          </a:prstGeom>
          <a:noFill/>
        </p:spPr>
      </p:pic>
      <p:pic>
        <p:nvPicPr>
          <p:cNvPr id="92" name="Picture 2" descr="\\eventsql\dvd\Online_ART\DVD_ART35\Artwork_Imagery\Icons - Illustrations\_XML ICONS\Servers SQL database computer.png"/>
          <p:cNvPicPr>
            <a:picLocks noChangeAspect="1" noChangeArrowheads="1"/>
          </p:cNvPicPr>
          <p:nvPr/>
        </p:nvPicPr>
        <p:blipFill>
          <a:blip r:embed="rId12" cstate="print"/>
          <a:stretch>
            <a:fillRect/>
          </a:stretch>
        </p:blipFill>
        <p:spPr bwMode="auto">
          <a:xfrm>
            <a:off x="7315200" y="3810000"/>
            <a:ext cx="575238" cy="851428"/>
          </a:xfrm>
          <a:prstGeom prst="rect">
            <a:avLst/>
          </a:prstGeom>
          <a:noFill/>
        </p:spPr>
      </p:pic>
      <p:sp>
        <p:nvSpPr>
          <p:cNvPr id="93" name="TextBox 92"/>
          <p:cNvSpPr txBox="1"/>
          <p:nvPr/>
        </p:nvSpPr>
        <p:spPr>
          <a:xfrm rot="16200000">
            <a:off x="7432449" y="3180485"/>
            <a:ext cx="506870" cy="215444"/>
          </a:xfrm>
          <a:prstGeom prst="rect">
            <a:avLst/>
          </a:prstGeom>
          <a:noFill/>
        </p:spPr>
        <p:txBody>
          <a:bodyPr wrap="none" rtlCol="0">
            <a:spAutoFit/>
          </a:bodyPr>
          <a:lstStyle/>
          <a:p>
            <a:r>
              <a:rPr lang="en-US" sz="800" dirty="0" smtClean="0"/>
              <a:t>SQL05</a:t>
            </a:r>
            <a:endParaRPr lang="en-US" sz="800" dirty="0"/>
          </a:p>
        </p:txBody>
      </p:sp>
      <p:pic>
        <p:nvPicPr>
          <p:cNvPr id="94" name="Picture 2" descr="\\eventsql\dvd\Online_ART\DVD_ART35\Artwork_Imagery\Icons - Illustrations\_XML ICONS\Servers SQL database computer.png"/>
          <p:cNvPicPr>
            <a:picLocks noChangeAspect="1" noChangeArrowheads="1"/>
          </p:cNvPicPr>
          <p:nvPr/>
        </p:nvPicPr>
        <p:blipFill>
          <a:blip r:embed="rId12" cstate="print"/>
          <a:stretch>
            <a:fillRect/>
          </a:stretch>
        </p:blipFill>
        <p:spPr bwMode="auto">
          <a:xfrm>
            <a:off x="7730562" y="2882371"/>
            <a:ext cx="575238" cy="851428"/>
          </a:xfrm>
          <a:prstGeom prst="rect">
            <a:avLst/>
          </a:prstGeom>
          <a:noFill/>
        </p:spPr>
      </p:pic>
      <p:cxnSp>
        <p:nvCxnSpPr>
          <p:cNvPr id="95" name="Straight Arrow Connector 94"/>
          <p:cNvCxnSpPr/>
          <p:nvPr/>
        </p:nvCxnSpPr>
        <p:spPr>
          <a:xfrm flipV="1">
            <a:off x="5715000" y="3657600"/>
            <a:ext cx="2057400" cy="38100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151438" y="4648200"/>
            <a:ext cx="484428" cy="261610"/>
          </a:xfrm>
          <a:prstGeom prst="rect">
            <a:avLst/>
          </a:prstGeom>
          <a:noFill/>
        </p:spPr>
        <p:txBody>
          <a:bodyPr wrap="none" rtlCol="0">
            <a:spAutoFit/>
          </a:bodyPr>
          <a:lstStyle/>
          <a:p>
            <a:r>
              <a:rPr lang="en-US" sz="1100" b="1" dirty="0" smtClean="0"/>
              <a:t>UCP</a:t>
            </a:r>
            <a:endParaRPr lang="en-US" sz="1100" b="1" dirty="0"/>
          </a:p>
        </p:txBody>
      </p:sp>
      <p:pic>
        <p:nvPicPr>
          <p:cNvPr id="97" name="Picture 2" descr="\\eventsql\dvd\Online_ART\DVD_ART35\Artwork_Imagery\Icons - Illustrations\_XML ICONS\Servers computer.png"/>
          <p:cNvPicPr>
            <a:picLocks noChangeAspect="1" noChangeArrowheads="1"/>
          </p:cNvPicPr>
          <p:nvPr/>
        </p:nvPicPr>
        <p:blipFill>
          <a:blip r:embed="rId13" cstate="print"/>
          <a:stretch>
            <a:fillRect/>
          </a:stretch>
        </p:blipFill>
        <p:spPr bwMode="auto">
          <a:xfrm>
            <a:off x="5105400" y="3810000"/>
            <a:ext cx="576503" cy="850391"/>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演示名称</a:t>
            </a:r>
            <a:r>
              <a:rPr lang="en-US" altLang="zh-CN" dirty="0" smtClean="0"/>
              <a:t>: Utility </a:t>
            </a:r>
            <a:endParaRPr lang="zh-CN" altLang="en-US" dirty="0"/>
          </a:p>
        </p:txBody>
      </p:sp>
      <p:sp>
        <p:nvSpPr>
          <p:cNvPr id="4" name="文本占位符 3"/>
          <p:cNvSpPr>
            <a:spLocks noGrp="1"/>
          </p:cNvSpPr>
          <p:nvPr>
            <p:ph type="body" sz="quarter" idx="11"/>
          </p:nvPr>
        </p:nvSpPr>
        <p:spPr>
          <a:xfrm>
            <a:off x="357158" y="4500570"/>
            <a:ext cx="8215370" cy="2071702"/>
          </a:xfrm>
        </p:spPr>
        <p:txBody>
          <a:bodyPr/>
          <a:lstStyle/>
          <a:p>
            <a:r>
              <a:rPr lang="zh-CN" altLang="en-US" dirty="0" smtClean="0"/>
              <a:t>内容：</a:t>
            </a:r>
            <a:endParaRPr lang="en-US" altLang="zh-CN" dirty="0" smtClean="0"/>
          </a:p>
          <a:p>
            <a:pPr lvl="1"/>
            <a:r>
              <a:rPr lang="en-US" sz="2000" dirty="0" smtClean="0">
                <a:solidFill>
                  <a:schemeClr val="bg1"/>
                </a:solidFill>
              </a:rPr>
              <a:t>Create UCP</a:t>
            </a:r>
          </a:p>
          <a:p>
            <a:pPr lvl="1"/>
            <a:r>
              <a:rPr lang="en-US" sz="2000" dirty="0" smtClean="0">
                <a:solidFill>
                  <a:schemeClr val="bg1"/>
                </a:solidFill>
              </a:rPr>
              <a:t>Enroll Instance</a:t>
            </a:r>
          </a:p>
          <a:p>
            <a:pPr lvl="1"/>
            <a:r>
              <a:rPr lang="en-US" sz="2000" dirty="0" smtClean="0">
                <a:solidFill>
                  <a:schemeClr val="bg1"/>
                </a:solidFill>
              </a:rPr>
              <a:t>Register DAC</a:t>
            </a:r>
          </a:p>
          <a:p>
            <a:pPr lvl="1"/>
            <a:r>
              <a:rPr lang="en-US" sz="2000" dirty="0" smtClean="0">
                <a:solidFill>
                  <a:schemeClr val="bg1"/>
                </a:solidFill>
              </a:rPr>
              <a:t>Administrate Policy</a:t>
            </a:r>
          </a:p>
          <a:p>
            <a:endParaRPr lang="en-US" altLang="zh-CN" dirty="0" smtClean="0"/>
          </a:p>
          <a:p>
            <a:pPr>
              <a:buFont typeface="Arial" pitchFamily="34" charset="0"/>
              <a:buChar char="•"/>
            </a:pP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6138249"/>
            <a:ext cx="9144000" cy="312345"/>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Title 6"/>
          <p:cNvSpPr>
            <a:spLocks noGrp="1"/>
          </p:cNvSpPr>
          <p:nvPr>
            <p:ph type="title"/>
          </p:nvPr>
        </p:nvSpPr>
        <p:spPr>
          <a:xfrm>
            <a:off x="214282" y="142852"/>
            <a:ext cx="8229600" cy="1143000"/>
          </a:xfrm>
        </p:spPr>
        <p:txBody>
          <a:bodyPr/>
          <a:lstStyle/>
          <a:p>
            <a:pPr algn="l"/>
            <a:r>
              <a:rPr lang="zh-CN" altLang="en-US" dirty="0" smtClean="0"/>
              <a:t>基本概念：</a:t>
            </a:r>
            <a:r>
              <a:rPr lang="en-US" altLang="zh-CN" sz="4000" dirty="0" smtClean="0"/>
              <a:t>Data Tier Application</a:t>
            </a:r>
            <a:endParaRPr lang="en-US" dirty="0"/>
          </a:p>
        </p:txBody>
      </p:sp>
      <p:sp>
        <p:nvSpPr>
          <p:cNvPr id="8" name="Content Placeholder 7"/>
          <p:cNvSpPr>
            <a:spLocks noGrp="1"/>
          </p:cNvSpPr>
          <p:nvPr>
            <p:ph sz="half" idx="1"/>
          </p:nvPr>
        </p:nvSpPr>
        <p:spPr>
          <a:xfrm>
            <a:off x="210493" y="1229139"/>
            <a:ext cx="4267200" cy="2414175"/>
          </a:xfrm>
        </p:spPr>
        <p:txBody>
          <a:bodyPr>
            <a:noAutofit/>
          </a:bodyPr>
          <a:lstStyle/>
          <a:p>
            <a:pPr>
              <a:buNone/>
            </a:pPr>
            <a:r>
              <a:rPr lang="en-US" sz="1600" b="1" dirty="0" smtClean="0">
                <a:solidFill>
                  <a:schemeClr val="tx1"/>
                </a:solidFill>
              </a:rPr>
              <a:t>Data Tier Application Component (DAC)</a:t>
            </a:r>
          </a:p>
          <a:p>
            <a:r>
              <a:rPr lang="zh-CN" altLang="en-US" sz="1400" dirty="0" smtClean="0">
                <a:solidFill>
                  <a:schemeClr val="tx1"/>
                </a:solidFill>
              </a:rPr>
              <a:t>想像成一个新的</a:t>
            </a:r>
            <a:r>
              <a:rPr lang="en-US" altLang="zh-CN" sz="1400" dirty="0" smtClean="0">
                <a:solidFill>
                  <a:schemeClr val="tx1"/>
                </a:solidFill>
              </a:rPr>
              <a:t>TSQL</a:t>
            </a:r>
            <a:r>
              <a:rPr lang="zh-CN" altLang="en-US" sz="1400" dirty="0" smtClean="0">
                <a:solidFill>
                  <a:schemeClr val="tx1"/>
                </a:solidFill>
              </a:rPr>
              <a:t>程序配置单位</a:t>
            </a:r>
            <a:r>
              <a:rPr lang="en-US" altLang="zh-CN" sz="1400" dirty="0" smtClean="0">
                <a:solidFill>
                  <a:schemeClr val="tx1"/>
                </a:solidFill>
              </a:rPr>
              <a:t> (</a:t>
            </a:r>
            <a:r>
              <a:rPr lang="en-US" sz="1400" dirty="0" smtClean="0">
                <a:solidFill>
                  <a:schemeClr val="tx1"/>
                </a:solidFill>
              </a:rPr>
              <a:t>Think of this as the new unit of deployment for T-SQL apps)</a:t>
            </a:r>
          </a:p>
          <a:p>
            <a:r>
              <a:rPr lang="zh-CN" altLang="en-US" sz="1400" dirty="0" smtClean="0"/>
              <a:t>用策略包含开发人员的设计意图 </a:t>
            </a:r>
            <a:r>
              <a:rPr lang="en-US" sz="1400" dirty="0" smtClean="0">
                <a:solidFill>
                  <a:schemeClr val="tx1"/>
                </a:solidFill>
              </a:rPr>
              <a:t>Contains developer intent as policies</a:t>
            </a:r>
          </a:p>
          <a:p>
            <a:r>
              <a:rPr lang="zh-CN" altLang="en-US" sz="1400" dirty="0" smtClean="0">
                <a:solidFill>
                  <a:schemeClr val="tx1"/>
                </a:solidFill>
              </a:rPr>
              <a:t>将程序所有有关的部分用一个定义描述下来 </a:t>
            </a:r>
            <a:r>
              <a:rPr lang="en-US" sz="1400" dirty="0" smtClean="0">
                <a:solidFill>
                  <a:schemeClr val="tx1"/>
                </a:solidFill>
              </a:rPr>
              <a:t>There is a definition of all the parts that make up the application.</a:t>
            </a:r>
          </a:p>
          <a:p>
            <a:r>
              <a:rPr lang="en-US" sz="1400" dirty="0" smtClean="0"/>
              <a:t>Can </a:t>
            </a:r>
            <a:r>
              <a:rPr lang="en-US" sz="1400" dirty="0" smtClean="0">
                <a:solidFill>
                  <a:schemeClr val="tx1"/>
                </a:solidFill>
              </a:rPr>
              <a:t>Install, Uninstall, and Upgrade.</a:t>
            </a:r>
          </a:p>
          <a:p>
            <a:endParaRPr lang="en-US" sz="1400" dirty="0"/>
          </a:p>
        </p:txBody>
      </p:sp>
      <p:cxnSp>
        <p:nvCxnSpPr>
          <p:cNvPr id="41" name="Straight Connector 40"/>
          <p:cNvCxnSpPr/>
          <p:nvPr/>
        </p:nvCxnSpPr>
        <p:spPr>
          <a:xfrm>
            <a:off x="228600" y="3854114"/>
            <a:ext cx="853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22"/>
          <p:cNvGrpSpPr/>
          <p:nvPr/>
        </p:nvGrpSpPr>
        <p:grpSpPr>
          <a:xfrm>
            <a:off x="5257800" y="1025444"/>
            <a:ext cx="2971800" cy="2746782"/>
            <a:chOff x="5257800" y="1107332"/>
            <a:chExt cx="2971800" cy="2746782"/>
          </a:xfrm>
        </p:grpSpPr>
        <p:sp>
          <p:nvSpPr>
            <p:cNvPr id="11" name="Rounded Rectangle 10"/>
            <p:cNvSpPr/>
            <p:nvPr/>
          </p:nvSpPr>
          <p:spPr>
            <a:xfrm>
              <a:off x="5257800" y="1107332"/>
              <a:ext cx="2971800" cy="250589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r>
                <a:rPr lang="en-US" sz="1200" b="1" dirty="0" smtClean="0">
                  <a:solidFill>
                    <a:schemeClr val="bg1"/>
                  </a:solidFill>
                  <a:latin typeface="Calibri"/>
                </a:rPr>
                <a:t>Data Tier Application Component</a:t>
              </a:r>
              <a:endParaRPr lang="en-US" sz="1200" b="1" kern="1200" dirty="0">
                <a:solidFill>
                  <a:schemeClr val="bg1"/>
                </a:solidFill>
                <a:latin typeface="Calibri"/>
                <a:ea typeface="+mn-ea"/>
                <a:cs typeface="+mn-cs"/>
              </a:endParaRPr>
            </a:p>
            <a:p>
              <a:pPr algn="ctr" rtl="0"/>
              <a:endParaRPr lang="en-US" sz="900" b="1" kern="1200" dirty="0">
                <a:solidFill>
                  <a:prstClr val="black">
                    <a:lumMod val="85000"/>
                    <a:lumOff val="15000"/>
                  </a:prstClr>
                </a:solidFill>
                <a:latin typeface="Calibri"/>
                <a:ea typeface="+mn-ea"/>
                <a:cs typeface="+mn-cs"/>
              </a:endParaRPr>
            </a:p>
          </p:txBody>
        </p:sp>
        <p:sp>
          <p:nvSpPr>
            <p:cNvPr id="24" name="Rounded Rectangle 23"/>
            <p:cNvSpPr/>
            <p:nvPr/>
          </p:nvSpPr>
          <p:spPr bwMode="auto">
            <a:xfrm>
              <a:off x="5325979" y="1459829"/>
              <a:ext cx="2858047" cy="125128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Schema</a:t>
              </a:r>
            </a:p>
          </p:txBody>
        </p:sp>
        <p:sp>
          <p:nvSpPr>
            <p:cNvPr id="17" name="Rounded Rectangle 16"/>
            <p:cNvSpPr/>
            <p:nvPr/>
          </p:nvSpPr>
          <p:spPr>
            <a:xfrm>
              <a:off x="5410200" y="2836729"/>
              <a:ext cx="2701636" cy="58333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latin typeface="Calibri"/>
                </a:rPr>
                <a:t>DAC Deployment Profile</a:t>
              </a:r>
            </a:p>
            <a:p>
              <a:pPr algn="ctr"/>
              <a:endParaRPr lang="en-US" sz="900" b="1" dirty="0" smtClean="0">
                <a:solidFill>
                  <a:schemeClr val="bg1"/>
                </a:solidFill>
                <a:latin typeface="Calibri"/>
              </a:endParaRPr>
            </a:p>
            <a:p>
              <a:pPr algn="ctr"/>
              <a:r>
                <a:rPr lang="zh-CN" altLang="en-US" sz="1050" dirty="0" smtClean="0">
                  <a:solidFill>
                    <a:schemeClr val="bg1"/>
                  </a:solidFill>
                  <a:latin typeface="Calibri"/>
                </a:rPr>
                <a:t>配置需求，管理策略，故障切换策略，等</a:t>
              </a:r>
              <a:endParaRPr lang="en-US" sz="1050" dirty="0">
                <a:solidFill>
                  <a:schemeClr val="bg1"/>
                </a:solidFill>
                <a:latin typeface="Calibri"/>
              </a:endParaRPr>
            </a:p>
          </p:txBody>
        </p:sp>
        <p:sp>
          <p:nvSpPr>
            <p:cNvPr id="15" name="Rounded Rectangle 14"/>
            <p:cNvSpPr/>
            <p:nvPr/>
          </p:nvSpPr>
          <p:spPr>
            <a:xfrm>
              <a:off x="5410200" y="1752600"/>
              <a:ext cx="1292087" cy="89338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b="1" kern="1200" dirty="0" smtClean="0">
                  <a:solidFill>
                    <a:schemeClr val="bg1"/>
                  </a:solidFill>
                  <a:latin typeface="Calibri"/>
                  <a:ea typeface="+mn-ea"/>
                  <a:cs typeface="+mn-cs"/>
                </a:rPr>
                <a:t>Logical</a:t>
              </a:r>
              <a:endParaRPr lang="en-US" sz="1200" b="1" kern="1200" dirty="0">
                <a:solidFill>
                  <a:schemeClr val="bg1"/>
                </a:solidFill>
                <a:latin typeface="Calibri"/>
                <a:ea typeface="+mn-ea"/>
                <a:cs typeface="+mn-cs"/>
              </a:endParaRPr>
            </a:p>
            <a:p>
              <a:pPr algn="ctr" rtl="0"/>
              <a:r>
                <a:rPr lang="en-US" sz="1000" kern="1200" dirty="0">
                  <a:solidFill>
                    <a:schemeClr val="bg1"/>
                  </a:solidFill>
                  <a:latin typeface="Calibri"/>
                  <a:ea typeface="+mn-ea"/>
                  <a:cs typeface="+mn-cs"/>
                </a:rPr>
                <a:t>Tables, Views, Constraints, </a:t>
              </a:r>
              <a:r>
                <a:rPr lang="en-US" sz="1000" kern="1200" dirty="0" err="1">
                  <a:solidFill>
                    <a:schemeClr val="bg1"/>
                  </a:solidFill>
                  <a:latin typeface="Calibri"/>
                  <a:ea typeface="+mn-ea"/>
                  <a:cs typeface="+mn-cs"/>
                </a:rPr>
                <a:t>SProcs</a:t>
              </a:r>
              <a:r>
                <a:rPr lang="en-US" sz="1000" kern="1200" dirty="0">
                  <a:solidFill>
                    <a:schemeClr val="bg1"/>
                  </a:solidFill>
                  <a:latin typeface="Calibri"/>
                  <a:ea typeface="+mn-ea"/>
                  <a:cs typeface="+mn-cs"/>
                </a:rPr>
                <a:t>, UDFs</a:t>
              </a:r>
            </a:p>
            <a:p>
              <a:pPr algn="ctr" rtl="0"/>
              <a:r>
                <a:rPr lang="en-US" sz="1000" kern="1200" dirty="0">
                  <a:solidFill>
                    <a:schemeClr val="bg1"/>
                  </a:solidFill>
                  <a:latin typeface="Calibri"/>
                  <a:ea typeface="+mn-ea"/>
                  <a:cs typeface="+mn-cs"/>
                </a:rPr>
                <a:t>Users, Logins</a:t>
              </a:r>
            </a:p>
            <a:p>
              <a:pPr algn="ctr" rtl="0"/>
              <a:endParaRPr lang="en-US" sz="100" kern="1200" dirty="0">
                <a:solidFill>
                  <a:prstClr val="white"/>
                </a:solidFill>
                <a:latin typeface="Calibri"/>
                <a:ea typeface="+mn-ea"/>
                <a:cs typeface="+mn-cs"/>
              </a:endParaRPr>
            </a:p>
          </p:txBody>
        </p:sp>
        <p:sp>
          <p:nvSpPr>
            <p:cNvPr id="16" name="Rounded Rectangle 15"/>
            <p:cNvSpPr/>
            <p:nvPr/>
          </p:nvSpPr>
          <p:spPr>
            <a:xfrm>
              <a:off x="6788150" y="1760246"/>
              <a:ext cx="1292087" cy="89338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b="1" kern="1200" dirty="0" smtClean="0">
                  <a:solidFill>
                    <a:prstClr val="white"/>
                  </a:solidFill>
                  <a:latin typeface="Calibri"/>
                  <a:ea typeface="+mn-ea"/>
                  <a:cs typeface="+mn-cs"/>
                </a:rPr>
                <a:t>Physical</a:t>
              </a:r>
              <a:endParaRPr lang="en-US" sz="1200" b="1" kern="1200" dirty="0">
                <a:solidFill>
                  <a:prstClr val="white"/>
                </a:solidFill>
                <a:latin typeface="Calibri"/>
                <a:ea typeface="+mn-ea"/>
                <a:cs typeface="+mn-cs"/>
              </a:endParaRPr>
            </a:p>
            <a:p>
              <a:pPr algn="ctr" rtl="0"/>
              <a:r>
                <a:rPr lang="en-US" sz="1000" kern="1200" dirty="0" err="1" smtClean="0">
                  <a:solidFill>
                    <a:prstClr val="white"/>
                  </a:solidFill>
                  <a:latin typeface="Calibri"/>
                  <a:ea typeface="+mn-ea"/>
                  <a:cs typeface="+mn-cs"/>
                </a:rPr>
                <a:t>FileGroups</a:t>
              </a:r>
              <a:endParaRPr lang="en-US" sz="1000" kern="1200" dirty="0">
                <a:solidFill>
                  <a:prstClr val="white"/>
                </a:solidFill>
                <a:latin typeface="Calibri"/>
                <a:ea typeface="+mn-ea"/>
                <a:cs typeface="+mn-cs"/>
              </a:endParaRPr>
            </a:p>
            <a:p>
              <a:pPr algn="ctr" rtl="0"/>
              <a:r>
                <a:rPr lang="en-US" sz="1000" kern="1200" dirty="0">
                  <a:solidFill>
                    <a:prstClr val="white"/>
                  </a:solidFill>
                  <a:latin typeface="Calibri"/>
                  <a:ea typeface="+mn-ea"/>
                  <a:cs typeface="+mn-cs"/>
                </a:rPr>
                <a:t>…</a:t>
              </a:r>
            </a:p>
            <a:p>
              <a:pPr algn="ctr" rtl="0"/>
              <a:endParaRPr lang="en-US" sz="200" kern="1200" dirty="0">
                <a:solidFill>
                  <a:prstClr val="white"/>
                </a:solidFill>
                <a:latin typeface="Calibri"/>
                <a:ea typeface="+mn-ea"/>
                <a:cs typeface="+mn-cs"/>
              </a:endParaRPr>
            </a:p>
          </p:txBody>
        </p:sp>
        <p:sp>
          <p:nvSpPr>
            <p:cNvPr id="45" name="TextBox 44"/>
            <p:cNvSpPr txBox="1"/>
            <p:nvPr/>
          </p:nvSpPr>
          <p:spPr>
            <a:xfrm>
              <a:off x="6108751" y="3607893"/>
              <a:ext cx="1269899" cy="246221"/>
            </a:xfrm>
            <a:prstGeom prst="rect">
              <a:avLst/>
            </a:prstGeom>
            <a:noFill/>
          </p:spPr>
          <p:txBody>
            <a:bodyPr wrap="none" rtlCol="0">
              <a:spAutoFit/>
            </a:bodyPr>
            <a:lstStyle/>
            <a:p>
              <a:r>
                <a:rPr lang="en-US" sz="1000" i="1" dirty="0" smtClean="0"/>
                <a:t>Unit of Deployment</a:t>
              </a:r>
              <a:endParaRPr lang="en-US" sz="1000" i="1" dirty="0"/>
            </a:p>
          </p:txBody>
        </p:sp>
      </p:grpSp>
      <p:sp>
        <p:nvSpPr>
          <p:cNvPr id="18" name="TextBox 17"/>
          <p:cNvSpPr txBox="1"/>
          <p:nvPr/>
        </p:nvSpPr>
        <p:spPr>
          <a:xfrm>
            <a:off x="8116078" y="5061768"/>
            <a:ext cx="3279913" cy="246221"/>
          </a:xfrm>
          <a:prstGeom prst="rect">
            <a:avLst/>
          </a:prstGeom>
          <a:noFill/>
        </p:spPr>
        <p:txBody>
          <a:bodyPr wrap="square" rtlCol="0">
            <a:spAutoFit/>
          </a:bodyPr>
          <a:lstStyle/>
          <a:p>
            <a:pPr algn="l" rtl="0"/>
            <a:endParaRPr lang="en-US" sz="1000" kern="1200" dirty="0">
              <a:solidFill>
                <a:prstClr val="black"/>
              </a:solidFill>
              <a:latin typeface="Calibri"/>
              <a:ea typeface="+mn-ea"/>
              <a:cs typeface="+mn-cs"/>
            </a:endParaRPr>
          </a:p>
        </p:txBody>
      </p:sp>
      <p:cxnSp>
        <p:nvCxnSpPr>
          <p:cNvPr id="25" name="Straight Connector 24"/>
          <p:cNvCxnSpPr/>
          <p:nvPr/>
        </p:nvCxnSpPr>
        <p:spPr>
          <a:xfrm rot="5400000">
            <a:off x="1981200" y="3854114"/>
            <a:ext cx="563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51"/>
          <p:cNvGrpSpPr/>
          <p:nvPr/>
        </p:nvGrpSpPr>
        <p:grpSpPr>
          <a:xfrm>
            <a:off x="5260072" y="4030276"/>
            <a:ext cx="2971800" cy="2746782"/>
            <a:chOff x="5260072" y="4030276"/>
            <a:chExt cx="2971800" cy="2746782"/>
          </a:xfrm>
        </p:grpSpPr>
        <p:sp>
          <p:nvSpPr>
            <p:cNvPr id="31" name="Rounded Rectangle 30"/>
            <p:cNvSpPr/>
            <p:nvPr/>
          </p:nvSpPr>
          <p:spPr>
            <a:xfrm>
              <a:off x="5260072" y="4030276"/>
              <a:ext cx="2971800" cy="250589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r>
                <a:rPr lang="en-US" sz="1200" b="1" kern="1200" dirty="0" smtClean="0">
                  <a:solidFill>
                    <a:schemeClr val="bg1"/>
                  </a:solidFill>
                  <a:latin typeface="Calibri"/>
                  <a:ea typeface="+mn-ea"/>
                  <a:cs typeface="+mn-cs"/>
                </a:rPr>
                <a:t>Dat</a:t>
              </a:r>
              <a:r>
                <a:rPr lang="en-US" sz="1200" b="1" dirty="0" smtClean="0">
                  <a:solidFill>
                    <a:schemeClr val="bg1"/>
                  </a:solidFill>
                  <a:latin typeface="Calibri"/>
                </a:rPr>
                <a:t>a Tier </a:t>
              </a:r>
              <a:r>
                <a:rPr lang="en-US" sz="1200" b="1" kern="1200" dirty="0" smtClean="0">
                  <a:solidFill>
                    <a:schemeClr val="bg1"/>
                  </a:solidFill>
                  <a:latin typeface="Calibri"/>
                  <a:ea typeface="+mn-ea"/>
                  <a:cs typeface="+mn-cs"/>
                </a:rPr>
                <a:t>Application</a:t>
              </a:r>
              <a:endParaRPr lang="en-US" sz="1200" b="1" kern="1200" dirty="0">
                <a:solidFill>
                  <a:schemeClr val="bg1"/>
                </a:solidFill>
                <a:latin typeface="Calibri"/>
                <a:ea typeface="+mn-ea"/>
                <a:cs typeface="+mn-cs"/>
              </a:endParaRPr>
            </a:p>
            <a:p>
              <a:pPr algn="ctr" rtl="0"/>
              <a:endParaRPr lang="en-US" sz="900" b="1" kern="1200" dirty="0">
                <a:solidFill>
                  <a:prstClr val="black">
                    <a:lumMod val="85000"/>
                    <a:lumOff val="15000"/>
                  </a:prstClr>
                </a:solidFill>
                <a:latin typeface="Calibri"/>
                <a:ea typeface="+mn-ea"/>
                <a:cs typeface="+mn-cs"/>
              </a:endParaRPr>
            </a:p>
          </p:txBody>
        </p:sp>
        <p:sp>
          <p:nvSpPr>
            <p:cNvPr id="32" name="Rounded Rectangle 31"/>
            <p:cNvSpPr/>
            <p:nvPr/>
          </p:nvSpPr>
          <p:spPr bwMode="auto">
            <a:xfrm>
              <a:off x="5328251" y="4382773"/>
              <a:ext cx="2858047" cy="125128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Calibri" pitchFamily="34" charset="0"/>
                </a:rPr>
                <a:t>Schema</a:t>
              </a:r>
            </a:p>
          </p:txBody>
        </p:sp>
        <p:sp>
          <p:nvSpPr>
            <p:cNvPr id="33" name="Rounded Rectangle 32"/>
            <p:cNvSpPr/>
            <p:nvPr/>
          </p:nvSpPr>
          <p:spPr>
            <a:xfrm>
              <a:off x="5412472" y="5759673"/>
              <a:ext cx="2701636" cy="5833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b="1" dirty="0" smtClean="0">
                  <a:solidFill>
                    <a:schemeClr val="bg1"/>
                  </a:solidFill>
                  <a:latin typeface="Calibri"/>
                </a:rPr>
                <a:t>Properties &amp; Metadata</a:t>
              </a:r>
            </a:p>
            <a:p>
              <a:pPr algn="ctr"/>
              <a:endParaRPr lang="en-US" sz="900" b="1" dirty="0" smtClean="0">
                <a:solidFill>
                  <a:schemeClr val="bg1"/>
                </a:solidFill>
                <a:latin typeface="Calibri"/>
              </a:endParaRPr>
            </a:p>
            <a:p>
              <a:pPr algn="ctr"/>
              <a:r>
                <a:rPr lang="zh-CN" altLang="en-US" sz="1000" dirty="0" smtClean="0">
                  <a:solidFill>
                    <a:schemeClr val="bg1"/>
                  </a:solidFill>
                </a:rPr>
                <a:t>配置需求，管理策略，故障切换策略，等</a:t>
              </a:r>
              <a:endParaRPr lang="en-US" sz="1000" dirty="0">
                <a:solidFill>
                  <a:schemeClr val="bg1"/>
                </a:solidFill>
              </a:endParaRPr>
            </a:p>
          </p:txBody>
        </p:sp>
        <p:sp>
          <p:nvSpPr>
            <p:cNvPr id="38" name="Rounded Rectangle 37"/>
            <p:cNvSpPr/>
            <p:nvPr/>
          </p:nvSpPr>
          <p:spPr>
            <a:xfrm>
              <a:off x="5412472" y="4675544"/>
              <a:ext cx="1292087" cy="893386"/>
            </a:xfrm>
            <a:prstGeom prst="roundRect">
              <a:avLst/>
            </a:prstGeom>
            <a:gradFill flip="none" rotWithShape="1">
              <a:gsLst>
                <a:gs pos="34000">
                  <a:schemeClr val="accent5"/>
                </a:gs>
                <a:gs pos="50000">
                  <a:schemeClr val="accent5"/>
                </a:gs>
                <a:gs pos="91000">
                  <a:schemeClr val="accent3"/>
                </a:gs>
                <a:gs pos="100000">
                  <a:schemeClr val="accent3"/>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100" b="1" kern="1200" dirty="0" smtClean="0">
                  <a:solidFill>
                    <a:schemeClr val="bg1"/>
                  </a:solidFill>
                  <a:latin typeface="Calibri"/>
                  <a:ea typeface="+mn-ea"/>
                  <a:cs typeface="+mn-cs"/>
                </a:rPr>
                <a:t>Schema</a:t>
              </a:r>
              <a:endParaRPr lang="en-US" sz="1100" b="1" kern="1200" dirty="0">
                <a:solidFill>
                  <a:schemeClr val="bg1"/>
                </a:solidFill>
                <a:latin typeface="Calibri"/>
                <a:ea typeface="+mn-ea"/>
                <a:cs typeface="+mn-cs"/>
              </a:endParaRPr>
            </a:p>
            <a:p>
              <a:pPr algn="ctr" rtl="0"/>
              <a:r>
                <a:rPr lang="en-US" sz="900" kern="1200" dirty="0">
                  <a:solidFill>
                    <a:schemeClr val="bg1"/>
                  </a:solidFill>
                  <a:latin typeface="Calibri"/>
                  <a:ea typeface="+mn-ea"/>
                  <a:cs typeface="+mn-cs"/>
                </a:rPr>
                <a:t>Tables, Views, Constraints, </a:t>
              </a:r>
              <a:r>
                <a:rPr lang="en-US" sz="900" kern="1200" dirty="0" err="1">
                  <a:solidFill>
                    <a:schemeClr val="bg1"/>
                  </a:solidFill>
                  <a:latin typeface="Calibri"/>
                  <a:ea typeface="+mn-ea"/>
                  <a:cs typeface="+mn-cs"/>
                </a:rPr>
                <a:t>SProcs</a:t>
              </a:r>
              <a:r>
                <a:rPr lang="en-US" sz="900" kern="1200" dirty="0">
                  <a:solidFill>
                    <a:schemeClr val="bg1"/>
                  </a:solidFill>
                  <a:latin typeface="Calibri"/>
                  <a:ea typeface="+mn-ea"/>
                  <a:cs typeface="+mn-cs"/>
                </a:rPr>
                <a:t>, UDFs</a:t>
              </a:r>
            </a:p>
            <a:p>
              <a:pPr algn="ctr" rtl="0"/>
              <a:r>
                <a:rPr lang="en-US" sz="900" kern="1200" dirty="0">
                  <a:solidFill>
                    <a:schemeClr val="bg1"/>
                  </a:solidFill>
                  <a:latin typeface="Calibri"/>
                  <a:ea typeface="+mn-ea"/>
                  <a:cs typeface="+mn-cs"/>
                </a:rPr>
                <a:t>Users, </a:t>
              </a:r>
              <a:r>
                <a:rPr lang="en-US" sz="900" kern="1200" dirty="0" smtClean="0">
                  <a:solidFill>
                    <a:schemeClr val="bg1"/>
                  </a:solidFill>
                  <a:latin typeface="Calibri"/>
                  <a:ea typeface="+mn-ea"/>
                  <a:cs typeface="+mn-cs"/>
                </a:rPr>
                <a:t>Logins, </a:t>
              </a:r>
              <a:r>
                <a:rPr lang="en-US" sz="900" kern="1200" dirty="0" err="1" smtClean="0">
                  <a:solidFill>
                    <a:schemeClr val="bg1"/>
                  </a:solidFill>
                  <a:latin typeface="Calibri"/>
                  <a:ea typeface="+mn-ea"/>
                  <a:cs typeface="+mn-cs"/>
                </a:rPr>
                <a:t>FileGroups</a:t>
              </a:r>
              <a:endParaRPr lang="en-US" sz="900" kern="1200" dirty="0">
                <a:solidFill>
                  <a:schemeClr val="bg1"/>
                </a:solidFill>
                <a:latin typeface="Calibri"/>
                <a:ea typeface="+mn-ea"/>
                <a:cs typeface="+mn-cs"/>
              </a:endParaRPr>
            </a:p>
            <a:p>
              <a:pPr algn="ctr" rtl="0"/>
              <a:endParaRPr lang="en-US" sz="100" kern="1200" dirty="0">
                <a:solidFill>
                  <a:prstClr val="white"/>
                </a:solidFill>
                <a:latin typeface="Calibri"/>
                <a:ea typeface="+mn-ea"/>
                <a:cs typeface="+mn-cs"/>
              </a:endParaRPr>
            </a:p>
          </p:txBody>
        </p:sp>
        <p:sp>
          <p:nvSpPr>
            <p:cNvPr id="40" name="TextBox 39"/>
            <p:cNvSpPr txBox="1"/>
            <p:nvPr/>
          </p:nvSpPr>
          <p:spPr>
            <a:xfrm>
              <a:off x="6111023" y="6530837"/>
              <a:ext cx="1269899" cy="246221"/>
            </a:xfrm>
            <a:prstGeom prst="rect">
              <a:avLst/>
            </a:prstGeom>
            <a:noFill/>
          </p:spPr>
          <p:txBody>
            <a:bodyPr wrap="none" rtlCol="0">
              <a:spAutoFit/>
            </a:bodyPr>
            <a:lstStyle/>
            <a:p>
              <a:r>
                <a:rPr lang="en-US" sz="1000" i="1" dirty="0" smtClean="0"/>
                <a:t>Unit of Management</a:t>
              </a:r>
              <a:endParaRPr lang="en-US" sz="1000" i="1" dirty="0"/>
            </a:p>
          </p:txBody>
        </p:sp>
        <p:sp>
          <p:nvSpPr>
            <p:cNvPr id="35" name="Oval 34"/>
            <p:cNvSpPr/>
            <p:nvPr/>
          </p:nvSpPr>
          <p:spPr>
            <a:xfrm>
              <a:off x="7172078" y="4839966"/>
              <a:ext cx="858740" cy="56454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50" dirty="0" smtClean="0">
                  <a:solidFill>
                    <a:schemeClr val="bg1"/>
                  </a:solidFill>
                  <a:latin typeface="Calibri"/>
                </a:rPr>
                <a:t>DAC</a:t>
              </a:r>
              <a:endParaRPr lang="en-US" sz="1400" kern="1200" dirty="0">
                <a:solidFill>
                  <a:schemeClr val="bg1"/>
                </a:solidFill>
                <a:latin typeface="Calibri"/>
                <a:ea typeface="+mn-ea"/>
                <a:cs typeface="+mn-cs"/>
              </a:endParaRPr>
            </a:p>
          </p:txBody>
        </p:sp>
        <p:cxnSp>
          <p:nvCxnSpPr>
            <p:cNvPr id="36" name="Straight Arrow Connector 35"/>
            <p:cNvCxnSpPr>
              <a:stCxn id="35" idx="2"/>
              <a:endCxn id="38" idx="3"/>
            </p:cNvCxnSpPr>
            <p:nvPr/>
          </p:nvCxnSpPr>
          <p:spPr>
            <a:xfrm rot="10800000">
              <a:off x="6704560" y="5122238"/>
              <a:ext cx="467519" cy="1"/>
            </a:xfrm>
            <a:prstGeom prst="straightConnector1">
              <a:avLst/>
            </a:prstGeom>
            <a:ln>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8" name="Content Placeholder 7"/>
          <p:cNvSpPr>
            <a:spLocks noGrp="1"/>
          </p:cNvSpPr>
          <p:nvPr>
            <p:ph sz="half" idx="1"/>
          </p:nvPr>
        </p:nvSpPr>
        <p:spPr>
          <a:xfrm>
            <a:off x="357158" y="3929066"/>
            <a:ext cx="4267200" cy="2414175"/>
          </a:xfrm>
        </p:spPr>
        <p:txBody>
          <a:bodyPr>
            <a:noAutofit/>
          </a:bodyPr>
          <a:lstStyle/>
          <a:p>
            <a:pPr>
              <a:buNone/>
            </a:pPr>
            <a:r>
              <a:rPr lang="en-US" sz="1600" b="1" dirty="0" smtClean="0">
                <a:solidFill>
                  <a:schemeClr val="tx1"/>
                </a:solidFill>
              </a:rPr>
              <a:t>Data Tier Application</a:t>
            </a:r>
          </a:p>
          <a:p>
            <a:r>
              <a:rPr lang="en-US" altLang="zh-CN" sz="1400" dirty="0" smtClean="0">
                <a:solidFill>
                  <a:schemeClr val="tx1"/>
                </a:solidFill>
              </a:rPr>
              <a:t>DAC</a:t>
            </a:r>
            <a:r>
              <a:rPr lang="zh-CN" altLang="en-US" sz="1400" dirty="0" smtClean="0">
                <a:solidFill>
                  <a:schemeClr val="tx1"/>
                </a:solidFill>
              </a:rPr>
              <a:t>是个管理单位 </a:t>
            </a:r>
            <a:r>
              <a:rPr lang="en-US" altLang="zh-CN" sz="1400" dirty="0" smtClean="0">
                <a:solidFill>
                  <a:schemeClr val="tx1"/>
                </a:solidFill>
              </a:rPr>
              <a:t>Unit of management of DAC</a:t>
            </a:r>
            <a:endParaRPr lang="en-US" sz="1400" dirty="0" smtClean="0">
              <a:solidFill>
                <a:schemeClr val="tx1"/>
              </a:solidFill>
            </a:endParaRPr>
          </a:p>
          <a:p>
            <a:r>
              <a:rPr lang="zh-CN" altLang="en-US" sz="1400" dirty="0" smtClean="0"/>
              <a:t>命名空间和资源的隔离 </a:t>
            </a:r>
            <a:r>
              <a:rPr lang="en-US" altLang="zh-CN" sz="1400" dirty="0" smtClean="0"/>
              <a:t> Provides namespace and resource isolation </a:t>
            </a:r>
            <a:endParaRPr lang="en-US" sz="1400" dirty="0" smtClean="0">
              <a:solidFill>
                <a:schemeClr val="tx1"/>
              </a:solidFill>
            </a:endParaRPr>
          </a:p>
          <a:p>
            <a:r>
              <a:rPr lang="zh-CN" altLang="en-US" sz="1400" dirty="0" smtClean="0">
                <a:solidFill>
                  <a:schemeClr val="tx1"/>
                </a:solidFill>
              </a:rPr>
              <a:t>联接层面的抽象化 </a:t>
            </a:r>
            <a:r>
              <a:rPr lang="en-US" altLang="zh-CN" sz="1400" dirty="0" smtClean="0">
                <a:solidFill>
                  <a:schemeClr val="tx1"/>
                </a:solidFill>
              </a:rPr>
              <a:t>Connection plan abstracts the physical instance location</a:t>
            </a:r>
            <a:endParaRPr lang="en-US" sz="1400" dirty="0" smtClean="0">
              <a:solidFill>
                <a:schemeClr val="tx1"/>
              </a:solidFill>
            </a:endParaRPr>
          </a:p>
          <a:p>
            <a:pPr>
              <a:buNone/>
            </a:pPr>
            <a:endParaRPr lang="en-US" sz="1400" dirty="0" smtClean="0">
              <a:solidFill>
                <a:schemeClr val="tx1"/>
              </a:solidFill>
            </a:endParaRPr>
          </a:p>
          <a:p>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rot="1459235">
            <a:off x="4854285" y="2324445"/>
            <a:ext cx="4263839" cy="3017927"/>
          </a:xfrm>
          <a:prstGeom prst="ellipse">
            <a:avLst/>
          </a:prstGeom>
          <a:solidFill>
            <a:schemeClr val="accent1">
              <a:alpha val="42000"/>
            </a:schemeClr>
          </a:solidFill>
          <a:ln w="19050">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Picture 2" descr="\\eventsql\dvd\Online_ART\DVD_ART35\Artwork_Imagery\Icons - Illustrations\_XML ICONS\Servers SQL database computer.png"/>
          <p:cNvPicPr>
            <a:picLocks noChangeAspect="1" noChangeArrowheads="1"/>
          </p:cNvPicPr>
          <p:nvPr/>
        </p:nvPicPr>
        <p:blipFill>
          <a:blip r:embed="rId3" cstate="print"/>
          <a:stretch>
            <a:fillRect/>
          </a:stretch>
        </p:blipFill>
        <p:spPr bwMode="auto">
          <a:xfrm>
            <a:off x="592138" y="3523248"/>
            <a:ext cx="575238" cy="851428"/>
          </a:xfrm>
          <a:prstGeom prst="rect">
            <a:avLst/>
          </a:prstGeom>
          <a:noFill/>
        </p:spPr>
      </p:pic>
      <p:sp>
        <p:nvSpPr>
          <p:cNvPr id="2" name="Title 1"/>
          <p:cNvSpPr>
            <a:spLocks noGrp="1"/>
          </p:cNvSpPr>
          <p:nvPr>
            <p:ph type="title"/>
          </p:nvPr>
        </p:nvSpPr>
        <p:spPr/>
        <p:txBody>
          <a:bodyPr/>
          <a:lstStyle/>
          <a:p>
            <a:pPr algn="l"/>
            <a:r>
              <a:rPr lang="zh-CN" altLang="en-US" dirty="0" smtClean="0"/>
              <a:t>基本概念：</a:t>
            </a:r>
            <a:r>
              <a:rPr lang="en-US" altLang="zh-CN" dirty="0" smtClean="0"/>
              <a:t>DAC</a:t>
            </a:r>
            <a:endParaRPr lang="en-US" dirty="0"/>
          </a:p>
        </p:txBody>
      </p:sp>
      <p:grpSp>
        <p:nvGrpSpPr>
          <p:cNvPr id="3" name="Group 113"/>
          <p:cNvGrpSpPr/>
          <p:nvPr/>
        </p:nvGrpSpPr>
        <p:grpSpPr>
          <a:xfrm>
            <a:off x="3706914" y="3824115"/>
            <a:ext cx="1227943" cy="1202101"/>
            <a:chOff x="2666992" y="4343400"/>
            <a:chExt cx="1762987" cy="1725889"/>
          </a:xfrm>
        </p:grpSpPr>
        <p:pic>
          <p:nvPicPr>
            <p:cNvPr id="51" name="Picture 3" descr="E:\DVD27\Artwork_Imagery\HARDWARE_IMAGERY\Illustration - Misc Hardware\XML Icons\User yellow.png"/>
            <p:cNvPicPr>
              <a:picLocks noChangeAspect="1" noChangeArrowheads="1"/>
            </p:cNvPicPr>
            <p:nvPr/>
          </p:nvPicPr>
          <p:blipFill>
            <a:blip r:embed="rId4" cstate="print"/>
            <a:srcRect/>
            <a:stretch>
              <a:fillRect/>
            </a:stretch>
          </p:blipFill>
          <p:spPr bwMode="auto">
            <a:xfrm>
              <a:off x="2819400" y="4597316"/>
              <a:ext cx="479210" cy="649422"/>
            </a:xfrm>
            <a:prstGeom prst="rect">
              <a:avLst/>
            </a:prstGeom>
            <a:noFill/>
          </p:spPr>
        </p:pic>
        <p:grpSp>
          <p:nvGrpSpPr>
            <p:cNvPr id="4" name="Group 30"/>
            <p:cNvGrpSpPr/>
            <p:nvPr/>
          </p:nvGrpSpPr>
          <p:grpSpPr>
            <a:xfrm>
              <a:off x="2666992" y="5332168"/>
              <a:ext cx="1762987" cy="737121"/>
              <a:chOff x="6356882" y="5181600"/>
              <a:chExt cx="3075348" cy="1381203"/>
            </a:xfrm>
          </p:grpSpPr>
          <p:pic>
            <p:nvPicPr>
              <p:cNvPr id="58" name="Picture 3" descr="E:\DVD27\BoxShots_Logos\SQL Server - (generic)\sql server generic logo bl.png"/>
              <p:cNvPicPr>
                <a:picLocks noChangeAspect="1" noChangeArrowheads="1"/>
              </p:cNvPicPr>
              <p:nvPr/>
            </p:nvPicPr>
            <p:blipFill>
              <a:blip r:embed="rId5" cstate="print"/>
              <a:srcRect/>
              <a:stretch>
                <a:fillRect/>
              </a:stretch>
            </p:blipFill>
            <p:spPr bwMode="auto">
              <a:xfrm>
                <a:off x="6459487" y="5181600"/>
                <a:ext cx="1275892" cy="356616"/>
              </a:xfrm>
              <a:prstGeom prst="rect">
                <a:avLst/>
              </a:prstGeom>
              <a:noFill/>
            </p:spPr>
          </p:pic>
          <p:sp>
            <p:nvSpPr>
              <p:cNvPr id="70" name="TextBox 69"/>
              <p:cNvSpPr txBox="1"/>
              <p:nvPr/>
            </p:nvSpPr>
            <p:spPr>
              <a:xfrm>
                <a:off x="6356882" y="5486412"/>
                <a:ext cx="3075348" cy="1076391"/>
              </a:xfrm>
              <a:prstGeom prst="rect">
                <a:avLst/>
              </a:prstGeom>
              <a:noFill/>
            </p:spPr>
            <p:txBody>
              <a:bodyPr wrap="square" rtlCol="0">
                <a:spAutoFit/>
              </a:bodyPr>
              <a:lstStyle/>
              <a:p>
                <a:pPr algn="ctr"/>
                <a:r>
                  <a:rPr lang="en-US" sz="1000" dirty="0" smtClean="0">
                    <a:latin typeface="+mj-lt"/>
                  </a:rPr>
                  <a:t>Management</a:t>
                </a:r>
                <a:r>
                  <a:rPr lang="en-US" sz="700" dirty="0" smtClean="0">
                    <a:latin typeface="+mj-lt"/>
                  </a:rPr>
                  <a:t> </a:t>
                </a:r>
                <a:r>
                  <a:rPr lang="en-US" sz="1000" dirty="0" smtClean="0">
                    <a:latin typeface="+mj-lt"/>
                  </a:rPr>
                  <a:t>Studio 2008 R2</a:t>
                </a:r>
                <a:endParaRPr lang="en-US" sz="1000" dirty="0">
                  <a:latin typeface="+mj-lt"/>
                </a:endParaRPr>
              </a:p>
            </p:txBody>
          </p:sp>
        </p:grpSp>
        <p:pic>
          <p:nvPicPr>
            <p:cNvPr id="55" name="Picture 3" descr="E:\DVD27\Artwork_Imagery\HARDWARE_IMAGERY\Illustration - Misc Hardware\XML Icons\LCD flat panel and keyboard.png"/>
            <p:cNvPicPr>
              <a:picLocks noChangeAspect="1" noChangeArrowheads="1"/>
            </p:cNvPicPr>
            <p:nvPr/>
          </p:nvPicPr>
          <p:blipFill>
            <a:blip r:embed="rId6" cstate="print"/>
            <a:srcRect/>
            <a:stretch>
              <a:fillRect/>
            </a:stretch>
          </p:blipFill>
          <p:spPr bwMode="auto">
            <a:xfrm>
              <a:off x="3352800" y="4343400"/>
              <a:ext cx="609600" cy="803787"/>
            </a:xfrm>
            <a:prstGeom prst="rect">
              <a:avLst/>
            </a:prstGeom>
            <a:noFill/>
          </p:spPr>
        </p:pic>
      </p:grpSp>
      <p:sp>
        <p:nvSpPr>
          <p:cNvPr id="82" name="TextBox 81"/>
          <p:cNvSpPr txBox="1"/>
          <p:nvPr/>
        </p:nvSpPr>
        <p:spPr>
          <a:xfrm rot="16200000">
            <a:off x="559747" y="3841413"/>
            <a:ext cx="570990" cy="215444"/>
          </a:xfrm>
          <a:prstGeom prst="rect">
            <a:avLst/>
          </a:prstGeom>
          <a:noFill/>
        </p:spPr>
        <p:txBody>
          <a:bodyPr wrap="none" rtlCol="0">
            <a:spAutoFit/>
          </a:bodyPr>
          <a:lstStyle/>
          <a:p>
            <a:r>
              <a:rPr lang="en-US" sz="800" dirty="0" smtClean="0">
                <a:solidFill>
                  <a:schemeClr val="bg1"/>
                </a:solidFill>
              </a:rPr>
              <a:t>SQL 2000</a:t>
            </a:r>
            <a:endParaRPr lang="en-US" sz="800" dirty="0">
              <a:solidFill>
                <a:schemeClr val="bg1"/>
              </a:solidFill>
            </a:endParaRPr>
          </a:p>
        </p:txBody>
      </p:sp>
      <p:pic>
        <p:nvPicPr>
          <p:cNvPr id="89" name="Picture 2" descr="\\eventsql\dvd\Online_ART\DVD_ART35\Artwork_Imagery\Icons - Illustrations\_XML ICONS\Servers SQL database computer.png"/>
          <p:cNvPicPr>
            <a:picLocks noChangeAspect="1" noChangeArrowheads="1"/>
          </p:cNvPicPr>
          <p:nvPr/>
        </p:nvPicPr>
        <p:blipFill>
          <a:blip r:embed="rId3" cstate="print"/>
          <a:stretch>
            <a:fillRect/>
          </a:stretch>
        </p:blipFill>
        <p:spPr bwMode="auto">
          <a:xfrm>
            <a:off x="5875554" y="2689559"/>
            <a:ext cx="575238" cy="851428"/>
          </a:xfrm>
          <a:prstGeom prst="rect">
            <a:avLst/>
          </a:prstGeom>
          <a:noFill/>
        </p:spPr>
      </p:pic>
      <p:sp>
        <p:nvSpPr>
          <p:cNvPr id="96" name="TextBox 95"/>
          <p:cNvSpPr txBox="1"/>
          <p:nvPr/>
        </p:nvSpPr>
        <p:spPr>
          <a:xfrm>
            <a:off x="7255989" y="2964543"/>
            <a:ext cx="1210588" cy="261610"/>
          </a:xfrm>
          <a:prstGeom prst="rect">
            <a:avLst/>
          </a:prstGeom>
          <a:noFill/>
        </p:spPr>
        <p:txBody>
          <a:bodyPr wrap="none" rtlCol="0">
            <a:spAutoFit/>
          </a:bodyPr>
          <a:lstStyle/>
          <a:p>
            <a:r>
              <a:rPr lang="en-US" sz="1100" b="1" dirty="0" smtClean="0"/>
              <a:t>SQL Server Utility</a:t>
            </a:r>
            <a:endParaRPr lang="en-US" sz="1100" b="1" dirty="0"/>
          </a:p>
        </p:txBody>
      </p:sp>
      <p:sp>
        <p:nvSpPr>
          <p:cNvPr id="38" name="TextBox 37"/>
          <p:cNvSpPr txBox="1"/>
          <p:nvPr/>
        </p:nvSpPr>
        <p:spPr>
          <a:xfrm rot="16200000">
            <a:off x="5845168" y="3146088"/>
            <a:ext cx="570990" cy="215444"/>
          </a:xfrm>
          <a:prstGeom prst="rect">
            <a:avLst/>
          </a:prstGeom>
          <a:noFill/>
        </p:spPr>
        <p:txBody>
          <a:bodyPr wrap="none" rtlCol="0">
            <a:spAutoFit/>
          </a:bodyPr>
          <a:lstStyle/>
          <a:p>
            <a:r>
              <a:rPr lang="en-US" sz="800" dirty="0" smtClean="0">
                <a:solidFill>
                  <a:schemeClr val="bg1"/>
                </a:solidFill>
              </a:rPr>
              <a:t>SQL 2008</a:t>
            </a:r>
            <a:endParaRPr lang="en-US" sz="800" dirty="0">
              <a:solidFill>
                <a:schemeClr val="bg1"/>
              </a:solidFill>
            </a:endParaRPr>
          </a:p>
        </p:txBody>
      </p:sp>
      <p:grpSp>
        <p:nvGrpSpPr>
          <p:cNvPr id="5" name="Group 43"/>
          <p:cNvGrpSpPr/>
          <p:nvPr/>
        </p:nvGrpSpPr>
        <p:grpSpPr>
          <a:xfrm>
            <a:off x="1349829" y="3000374"/>
            <a:ext cx="3228501" cy="2133325"/>
            <a:chOff x="1349829" y="3000374"/>
            <a:chExt cx="3228501" cy="2133325"/>
          </a:xfrm>
        </p:grpSpPr>
        <p:cxnSp>
          <p:nvCxnSpPr>
            <p:cNvPr id="46" name="Straight Arrow Connector 45"/>
            <p:cNvCxnSpPr/>
            <p:nvPr/>
          </p:nvCxnSpPr>
          <p:spPr>
            <a:xfrm rot="10800000" flipV="1">
              <a:off x="1349829" y="3831770"/>
              <a:ext cx="2656116" cy="29029"/>
            </a:xfrm>
            <a:prstGeom prst="straightConnector1">
              <a:avLst/>
            </a:prstGeom>
            <a:ln w="6350">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Folded Corner 38"/>
            <p:cNvSpPr/>
            <p:nvPr/>
          </p:nvSpPr>
          <p:spPr bwMode="auto">
            <a:xfrm>
              <a:off x="3949680" y="3000374"/>
              <a:ext cx="628650" cy="485775"/>
            </a:xfrm>
            <a:prstGeom prst="folded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DAC</a:t>
              </a:r>
              <a:endParaRPr lang="en-US" sz="32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Arrow Connector 48"/>
            <p:cNvCxnSpPr/>
            <p:nvPr/>
          </p:nvCxnSpPr>
          <p:spPr>
            <a:xfrm rot="5400000">
              <a:off x="4050565" y="3620195"/>
              <a:ext cx="288974" cy="2749"/>
            </a:xfrm>
            <a:prstGeom prst="straightConnector1">
              <a:avLst/>
            </a:prstGeom>
            <a:ln w="63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12686" y="3933370"/>
              <a:ext cx="2017485" cy="1200329"/>
            </a:xfrm>
            <a:prstGeom prst="rect">
              <a:avLst/>
            </a:prstGeom>
            <a:noFill/>
          </p:spPr>
          <p:txBody>
            <a:bodyPr wrap="square" rtlCol="0">
              <a:spAutoFit/>
            </a:bodyPr>
            <a:lstStyle/>
            <a:p>
              <a:r>
                <a:rPr lang="en-US" altLang="zh-CN" dirty="0" smtClean="0"/>
                <a:t>Extract</a:t>
              </a:r>
              <a:r>
                <a:rPr lang="en-US" dirty="0" smtClean="0"/>
                <a:t> SQL Server app components to a DAC using Mgmt. Studio</a:t>
              </a:r>
              <a:endParaRPr lang="en-US" dirty="0"/>
            </a:p>
          </p:txBody>
        </p:sp>
      </p:grpSp>
      <p:grpSp>
        <p:nvGrpSpPr>
          <p:cNvPr id="6" name="Group 42"/>
          <p:cNvGrpSpPr/>
          <p:nvPr/>
        </p:nvGrpSpPr>
        <p:grpSpPr>
          <a:xfrm>
            <a:off x="3757715" y="1444170"/>
            <a:ext cx="3071256" cy="1429259"/>
            <a:chOff x="3757715" y="1444170"/>
            <a:chExt cx="3071256" cy="1429259"/>
          </a:xfrm>
        </p:grpSpPr>
        <p:grpSp>
          <p:nvGrpSpPr>
            <p:cNvPr id="7" name="Group 113"/>
            <p:cNvGrpSpPr/>
            <p:nvPr/>
          </p:nvGrpSpPr>
          <p:grpSpPr>
            <a:xfrm>
              <a:off x="3757715" y="1465544"/>
              <a:ext cx="902258" cy="1202099"/>
              <a:chOff x="2667003" y="4343400"/>
              <a:chExt cx="1295397" cy="1725886"/>
            </a:xfrm>
          </p:grpSpPr>
          <p:pic>
            <p:nvPicPr>
              <p:cNvPr id="21" name="Picture 3" descr="E:\DVD27\Artwork_Imagery\HARDWARE_IMAGERY\Illustration - Misc Hardware\XML Icons\User yellow.png"/>
              <p:cNvPicPr>
                <a:picLocks noChangeAspect="1" noChangeArrowheads="1"/>
              </p:cNvPicPr>
              <p:nvPr/>
            </p:nvPicPr>
            <p:blipFill>
              <a:blip r:embed="rId4" cstate="print"/>
              <a:srcRect/>
              <a:stretch>
                <a:fillRect/>
              </a:stretch>
            </p:blipFill>
            <p:spPr bwMode="auto">
              <a:xfrm>
                <a:off x="2819400" y="4597316"/>
                <a:ext cx="479210" cy="649422"/>
              </a:xfrm>
              <a:prstGeom prst="rect">
                <a:avLst/>
              </a:prstGeom>
              <a:noFill/>
            </p:spPr>
          </p:pic>
          <p:grpSp>
            <p:nvGrpSpPr>
              <p:cNvPr id="8" name="Group 30"/>
              <p:cNvGrpSpPr/>
              <p:nvPr/>
            </p:nvGrpSpPr>
            <p:grpSpPr>
              <a:xfrm>
                <a:off x="2667003" y="5332171"/>
                <a:ext cx="1294124" cy="737115"/>
                <a:chOff x="6356917" y="5181600"/>
                <a:chExt cx="2257468" cy="1381191"/>
              </a:xfrm>
            </p:grpSpPr>
            <p:pic>
              <p:nvPicPr>
                <p:cNvPr id="24" name="Picture 3" descr="E:\DVD27\BoxShots_Logos\SQL Server - (generic)\sql server generic logo bl.png"/>
                <p:cNvPicPr>
                  <a:picLocks noChangeAspect="1" noChangeArrowheads="1"/>
                </p:cNvPicPr>
                <p:nvPr/>
              </p:nvPicPr>
              <p:blipFill>
                <a:blip r:embed="rId5" cstate="print"/>
                <a:srcRect/>
                <a:stretch>
                  <a:fillRect/>
                </a:stretch>
              </p:blipFill>
              <p:spPr bwMode="auto">
                <a:xfrm>
                  <a:off x="6459487" y="5181600"/>
                  <a:ext cx="1275892" cy="356616"/>
                </a:xfrm>
                <a:prstGeom prst="rect">
                  <a:avLst/>
                </a:prstGeom>
                <a:noFill/>
              </p:spPr>
            </p:pic>
            <p:sp>
              <p:nvSpPr>
                <p:cNvPr id="25" name="TextBox 24"/>
                <p:cNvSpPr txBox="1"/>
                <p:nvPr/>
              </p:nvSpPr>
              <p:spPr>
                <a:xfrm>
                  <a:off x="6356917" y="5486401"/>
                  <a:ext cx="2257468" cy="1076390"/>
                </a:xfrm>
                <a:prstGeom prst="rect">
                  <a:avLst/>
                </a:prstGeom>
                <a:noFill/>
              </p:spPr>
              <p:txBody>
                <a:bodyPr wrap="square" rtlCol="0">
                  <a:spAutoFit/>
                </a:bodyPr>
                <a:lstStyle/>
                <a:p>
                  <a:pPr algn="ctr"/>
                  <a:r>
                    <a:rPr lang="en-US" sz="1000" dirty="0" smtClean="0">
                      <a:latin typeface="+mj-lt"/>
                    </a:rPr>
                    <a:t>Visual Studio 2010</a:t>
                  </a:r>
                  <a:endParaRPr lang="en-US" sz="700" dirty="0">
                    <a:latin typeface="+mj-lt"/>
                  </a:endParaRPr>
                </a:p>
              </p:txBody>
            </p:sp>
          </p:grpSp>
          <p:pic>
            <p:nvPicPr>
              <p:cNvPr id="23" name="Picture 3" descr="E:\DVD27\Artwork_Imagery\HARDWARE_IMAGERY\Illustration - Misc Hardware\XML Icons\LCD flat panel and keyboard.png"/>
              <p:cNvPicPr>
                <a:picLocks noChangeAspect="1" noChangeArrowheads="1"/>
              </p:cNvPicPr>
              <p:nvPr/>
            </p:nvPicPr>
            <p:blipFill>
              <a:blip r:embed="rId6" cstate="print"/>
              <a:srcRect/>
              <a:stretch>
                <a:fillRect/>
              </a:stretch>
            </p:blipFill>
            <p:spPr bwMode="auto">
              <a:xfrm>
                <a:off x="3352800" y="4343400"/>
                <a:ext cx="609600" cy="803787"/>
              </a:xfrm>
              <a:prstGeom prst="rect">
                <a:avLst/>
              </a:prstGeom>
              <a:noFill/>
            </p:spPr>
          </p:pic>
        </p:grpSp>
        <p:cxnSp>
          <p:nvCxnSpPr>
            <p:cNvPr id="26" name="Straight Arrow Connector 25"/>
            <p:cNvCxnSpPr/>
            <p:nvPr/>
          </p:nvCxnSpPr>
          <p:spPr>
            <a:xfrm rot="5400000">
              <a:off x="4072337" y="2727567"/>
              <a:ext cx="288974" cy="2749"/>
            </a:xfrm>
            <a:prstGeom prst="straightConnector1">
              <a:avLst/>
            </a:prstGeom>
            <a:ln w="63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11486" y="1444170"/>
              <a:ext cx="2017485" cy="646331"/>
            </a:xfrm>
            <a:prstGeom prst="rect">
              <a:avLst/>
            </a:prstGeom>
            <a:noFill/>
          </p:spPr>
          <p:txBody>
            <a:bodyPr wrap="square" rtlCol="0">
              <a:spAutoFit/>
            </a:bodyPr>
            <a:lstStyle/>
            <a:p>
              <a:r>
                <a:rPr lang="en-US" dirty="0" smtClean="0"/>
                <a:t>Create a new DACs in Visual Studio</a:t>
              </a:r>
              <a:endParaRPr lang="en-US" dirty="0"/>
            </a:p>
          </p:txBody>
        </p:sp>
      </p:grpSp>
      <p:grpSp>
        <p:nvGrpSpPr>
          <p:cNvPr id="9" name="Group 40"/>
          <p:cNvGrpSpPr/>
          <p:nvPr/>
        </p:nvGrpSpPr>
        <p:grpSpPr>
          <a:xfrm>
            <a:off x="4521181" y="3367314"/>
            <a:ext cx="2953676" cy="1418042"/>
            <a:chOff x="4521181" y="3367314"/>
            <a:chExt cx="2953676" cy="1418042"/>
          </a:xfrm>
        </p:grpSpPr>
        <p:cxnSp>
          <p:nvCxnSpPr>
            <p:cNvPr id="42" name="Straight Arrow Connector 41"/>
            <p:cNvCxnSpPr/>
            <p:nvPr/>
          </p:nvCxnSpPr>
          <p:spPr>
            <a:xfrm rot="10800000" flipV="1">
              <a:off x="4521181" y="3367314"/>
              <a:ext cx="1240991" cy="414110"/>
            </a:xfrm>
            <a:prstGeom prst="straightConnector1">
              <a:avLst/>
            </a:prstGeom>
            <a:ln w="6350">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57372" y="3585027"/>
              <a:ext cx="2017485" cy="1200329"/>
            </a:xfrm>
            <a:prstGeom prst="rect">
              <a:avLst/>
            </a:prstGeom>
            <a:noFill/>
          </p:spPr>
          <p:txBody>
            <a:bodyPr wrap="square" rtlCol="0">
              <a:spAutoFit/>
            </a:bodyPr>
            <a:lstStyle/>
            <a:p>
              <a:r>
                <a:rPr lang="en-US" altLang="zh-CN" dirty="0" smtClean="0"/>
                <a:t>Deploy/Upgrade </a:t>
              </a:r>
              <a:r>
                <a:rPr lang="en-US" dirty="0" smtClean="0"/>
                <a:t> DAC to a SQL Server instance using Mgmt. Studio</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演示名称：</a:t>
            </a:r>
            <a:r>
              <a:rPr lang="en-US" altLang="zh-CN" dirty="0" smtClean="0"/>
              <a:t>DAC</a:t>
            </a:r>
            <a:endParaRPr lang="zh-CN" altLang="en-US" dirty="0"/>
          </a:p>
        </p:txBody>
      </p:sp>
      <p:sp>
        <p:nvSpPr>
          <p:cNvPr id="4" name="文本占位符 3"/>
          <p:cNvSpPr>
            <a:spLocks noGrp="1"/>
          </p:cNvSpPr>
          <p:nvPr>
            <p:ph type="body" sz="quarter" idx="11"/>
          </p:nvPr>
        </p:nvSpPr>
        <p:spPr>
          <a:xfrm>
            <a:off x="357158" y="4429132"/>
            <a:ext cx="8215370" cy="2286016"/>
          </a:xfrm>
        </p:spPr>
        <p:txBody>
          <a:bodyPr/>
          <a:lstStyle/>
          <a:p>
            <a:r>
              <a:rPr lang="zh-CN" altLang="en-US" dirty="0" smtClean="0"/>
              <a:t>内容：</a:t>
            </a:r>
            <a:endParaRPr lang="en-US" dirty="0" smtClean="0"/>
          </a:p>
          <a:p>
            <a:pPr lvl="1"/>
            <a:r>
              <a:rPr lang="en-US" sz="2000" dirty="0" smtClean="0">
                <a:solidFill>
                  <a:schemeClr val="bg1"/>
                </a:solidFill>
              </a:rPr>
              <a:t>Extract DAC </a:t>
            </a:r>
          </a:p>
          <a:p>
            <a:pPr lvl="1"/>
            <a:r>
              <a:rPr lang="en-US" sz="2000" dirty="0" smtClean="0">
                <a:solidFill>
                  <a:schemeClr val="bg1"/>
                </a:solidFill>
              </a:rPr>
              <a:t>Create DAC Project</a:t>
            </a:r>
          </a:p>
          <a:p>
            <a:pPr lvl="1"/>
            <a:r>
              <a:rPr lang="en-US" sz="2000" dirty="0" smtClean="0">
                <a:solidFill>
                  <a:schemeClr val="bg1"/>
                </a:solidFill>
              </a:rPr>
              <a:t>Add Deployment Policy</a:t>
            </a:r>
          </a:p>
          <a:p>
            <a:pPr lvl="1"/>
            <a:r>
              <a:rPr lang="en-US" sz="2000" dirty="0" smtClean="0">
                <a:solidFill>
                  <a:schemeClr val="bg1"/>
                </a:solidFill>
              </a:rPr>
              <a:t>Deploy DAC</a:t>
            </a:r>
          </a:p>
          <a:p>
            <a:pPr lvl="1"/>
            <a:r>
              <a:rPr lang="en-US" sz="2000" dirty="0" smtClean="0">
                <a:solidFill>
                  <a:schemeClr val="bg1"/>
                </a:solidFill>
              </a:rPr>
              <a:t>Upgrade DAC</a:t>
            </a: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8596" y="142852"/>
            <a:ext cx="8229600" cy="762000"/>
          </a:xfrm>
          <a:prstGeom prst="rect">
            <a:avLst/>
          </a:prstGeom>
        </p:spPr>
        <p:txBody>
          <a:bodyPr>
            <a:noAutofit/>
          </a:bodyPr>
          <a:lstStyle/>
          <a:p>
            <a:pPr algn="l"/>
            <a:r>
              <a:rPr lang="zh-CN" altLang="en-US" sz="3600" b="1" dirty="0" smtClean="0">
                <a:solidFill>
                  <a:schemeClr val="accent6">
                    <a:lumMod val="75000"/>
                  </a:schemeClr>
                </a:solidFill>
              </a:rPr>
              <a:t>架构</a:t>
            </a:r>
            <a:endParaRPr lang="en-US" sz="3600" dirty="0">
              <a:solidFill>
                <a:schemeClr val="accent6">
                  <a:lumMod val="75000"/>
                </a:schemeClr>
              </a:solidFill>
            </a:endParaRPr>
          </a:p>
        </p:txBody>
      </p:sp>
      <p:pic>
        <p:nvPicPr>
          <p:cNvPr id="2053"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2895600"/>
            <a:ext cx="838725" cy="1241425"/>
          </a:xfrm>
          <a:prstGeom prst="rect">
            <a:avLst/>
          </a:prstGeom>
          <a:noFill/>
        </p:spPr>
      </p:pic>
      <p:pic>
        <p:nvPicPr>
          <p:cNvPr id="39"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2571750"/>
            <a:ext cx="838725" cy="1241425"/>
          </a:xfrm>
          <a:prstGeom prst="rect">
            <a:avLst/>
          </a:prstGeom>
          <a:noFill/>
        </p:spPr>
      </p:pic>
      <p:grpSp>
        <p:nvGrpSpPr>
          <p:cNvPr id="2" name="Group 45"/>
          <p:cNvGrpSpPr/>
          <p:nvPr/>
        </p:nvGrpSpPr>
        <p:grpSpPr>
          <a:xfrm>
            <a:off x="337530" y="1807320"/>
            <a:ext cx="8149820" cy="4759177"/>
            <a:chOff x="337530" y="1807320"/>
            <a:chExt cx="8149820" cy="4759177"/>
          </a:xfrm>
        </p:grpSpPr>
        <p:cxnSp>
          <p:nvCxnSpPr>
            <p:cNvPr id="56" name="Straight Connector 55"/>
            <p:cNvCxnSpPr/>
            <p:nvPr/>
          </p:nvCxnSpPr>
          <p:spPr>
            <a:xfrm rot="10800000" flipV="1">
              <a:off x="342079" y="1807320"/>
              <a:ext cx="3576341" cy="2103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37530" y="3915350"/>
              <a:ext cx="4556658" cy="2651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18419" y="1813458"/>
              <a:ext cx="4568931" cy="2589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888051" y="4403236"/>
              <a:ext cx="3599299" cy="215712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8"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2247900"/>
            <a:ext cx="838725" cy="1241425"/>
          </a:xfrm>
          <a:prstGeom prst="rect">
            <a:avLst/>
          </a:prstGeom>
          <a:noFill/>
        </p:spPr>
      </p:pic>
      <p:pic>
        <p:nvPicPr>
          <p:cNvPr id="40"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1924050"/>
            <a:ext cx="838725" cy="1241425"/>
          </a:xfrm>
          <a:prstGeom prst="rect">
            <a:avLst/>
          </a:prstGeom>
          <a:noFill/>
        </p:spPr>
      </p:pic>
      <p:pic>
        <p:nvPicPr>
          <p:cNvPr id="41"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1600200"/>
            <a:ext cx="838725" cy="1241425"/>
          </a:xfrm>
          <a:prstGeom prst="rect">
            <a:avLst/>
          </a:prstGeom>
          <a:noFill/>
        </p:spPr>
      </p:pic>
      <p:pic>
        <p:nvPicPr>
          <p:cNvPr id="43"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1276350"/>
            <a:ext cx="838725" cy="1241425"/>
          </a:xfrm>
          <a:prstGeom prst="rect">
            <a:avLst/>
          </a:prstGeom>
          <a:noFill/>
        </p:spPr>
      </p:pic>
      <p:pic>
        <p:nvPicPr>
          <p:cNvPr id="48"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952500"/>
            <a:ext cx="838725" cy="1241425"/>
          </a:xfrm>
          <a:prstGeom prst="rect">
            <a:avLst/>
          </a:prstGeom>
          <a:noFill/>
        </p:spPr>
      </p:pic>
      <p:pic>
        <p:nvPicPr>
          <p:cNvPr id="47"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937" y="628650"/>
            <a:ext cx="838725" cy="1241425"/>
          </a:xfrm>
          <a:prstGeom prst="rect">
            <a:avLst/>
          </a:prstGeom>
          <a:noFill/>
        </p:spPr>
      </p:pic>
      <p:pic>
        <p:nvPicPr>
          <p:cNvPr id="49" name="Picture 5" descr="\\eventsql\dvd\Online_ART\DVD_ART35\Artwork_Imagery\Icons - Illustrations\_VIRTUALIZATION ICONS\server.png"/>
          <p:cNvPicPr>
            <a:picLocks noChangeAspect="1" noChangeArrowheads="1"/>
          </p:cNvPicPr>
          <p:nvPr/>
        </p:nvPicPr>
        <p:blipFill>
          <a:blip r:embed="rId3" cstate="print"/>
          <a:stretch>
            <a:fillRect/>
          </a:stretch>
        </p:blipFill>
        <p:spPr bwMode="auto">
          <a:xfrm>
            <a:off x="7695754" y="304800"/>
            <a:ext cx="839227" cy="1242168"/>
          </a:xfrm>
          <a:prstGeom prst="rect">
            <a:avLst/>
          </a:prstGeom>
          <a:noFill/>
          <a:ln>
            <a:noFill/>
          </a:ln>
        </p:spPr>
      </p:pic>
      <p:pic>
        <p:nvPicPr>
          <p:cNvPr id="81"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4476487" y="5105400"/>
            <a:ext cx="838725" cy="1241425"/>
          </a:xfrm>
          <a:prstGeom prst="rect">
            <a:avLst/>
          </a:prstGeom>
          <a:noFill/>
        </p:spPr>
      </p:pic>
      <p:pic>
        <p:nvPicPr>
          <p:cNvPr id="82"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5505187" y="4473575"/>
            <a:ext cx="838725" cy="1241425"/>
          </a:xfrm>
          <a:prstGeom prst="rect">
            <a:avLst/>
          </a:prstGeom>
          <a:noFill/>
        </p:spPr>
      </p:pic>
      <p:pic>
        <p:nvPicPr>
          <p:cNvPr id="83"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6533887" y="3810000"/>
            <a:ext cx="838725" cy="1241425"/>
          </a:xfrm>
          <a:prstGeom prst="rect">
            <a:avLst/>
          </a:prstGeom>
          <a:noFill/>
        </p:spPr>
      </p:pic>
      <p:pic>
        <p:nvPicPr>
          <p:cNvPr id="84"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3409687" y="4495800"/>
            <a:ext cx="838725" cy="1241425"/>
          </a:xfrm>
          <a:prstGeom prst="rect">
            <a:avLst/>
          </a:prstGeom>
          <a:noFill/>
        </p:spPr>
      </p:pic>
      <p:pic>
        <p:nvPicPr>
          <p:cNvPr id="85"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4476487" y="3810000"/>
            <a:ext cx="838725" cy="1241425"/>
          </a:xfrm>
          <a:prstGeom prst="rect">
            <a:avLst/>
          </a:prstGeom>
          <a:noFill/>
        </p:spPr>
      </p:pic>
      <p:pic>
        <p:nvPicPr>
          <p:cNvPr id="86"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5543287" y="3200400"/>
            <a:ext cx="838725" cy="1241425"/>
          </a:xfrm>
          <a:prstGeom prst="rect">
            <a:avLst/>
          </a:prstGeom>
          <a:noFill/>
        </p:spPr>
      </p:pic>
      <p:pic>
        <p:nvPicPr>
          <p:cNvPr id="87"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2342887" y="3886200"/>
            <a:ext cx="838725" cy="1241425"/>
          </a:xfrm>
          <a:prstGeom prst="rect">
            <a:avLst/>
          </a:prstGeom>
          <a:noFill/>
        </p:spPr>
      </p:pic>
      <p:pic>
        <p:nvPicPr>
          <p:cNvPr id="88"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3485887" y="3200400"/>
            <a:ext cx="838725" cy="1241425"/>
          </a:xfrm>
          <a:prstGeom prst="rect">
            <a:avLst/>
          </a:prstGeom>
          <a:noFill/>
        </p:spPr>
      </p:pic>
      <p:pic>
        <p:nvPicPr>
          <p:cNvPr id="89" name="Picture 5" descr="\\eventsql\dvd\Online_ART\DVD_ART35\Artwork_Imagery\Icons - Illustrations\_VIRTUALIZATION ICONS\server.png"/>
          <p:cNvPicPr>
            <a:picLocks noChangeAspect="1" noChangeArrowheads="1"/>
          </p:cNvPicPr>
          <p:nvPr/>
        </p:nvPicPr>
        <p:blipFill>
          <a:blip r:embed="rId4" cstate="print"/>
          <a:stretch>
            <a:fillRect/>
          </a:stretch>
        </p:blipFill>
        <p:spPr bwMode="auto">
          <a:xfrm>
            <a:off x="4552687" y="2590800"/>
            <a:ext cx="838725" cy="1241425"/>
          </a:xfrm>
          <a:prstGeom prst="rect">
            <a:avLst/>
          </a:prstGeom>
          <a:noFill/>
        </p:spPr>
      </p:pic>
      <p:grpSp>
        <p:nvGrpSpPr>
          <p:cNvPr id="3" name="Group 91"/>
          <p:cNvGrpSpPr/>
          <p:nvPr/>
        </p:nvGrpSpPr>
        <p:grpSpPr>
          <a:xfrm>
            <a:off x="859495" y="1696466"/>
            <a:ext cx="2033185" cy="1602358"/>
            <a:chOff x="859495" y="1696466"/>
            <a:chExt cx="2033185" cy="1602358"/>
          </a:xfrm>
        </p:grpSpPr>
        <p:sp>
          <p:nvSpPr>
            <p:cNvPr id="80" name="TextBox 79"/>
            <p:cNvSpPr txBox="1"/>
            <p:nvPr/>
          </p:nvSpPr>
          <p:spPr>
            <a:xfrm rot="19740779">
              <a:off x="859495" y="1696466"/>
              <a:ext cx="2033185" cy="646331"/>
            </a:xfrm>
            <a:prstGeom prst="rect">
              <a:avLst/>
            </a:prstGeom>
            <a:noFill/>
          </p:spPr>
          <p:txBody>
            <a:bodyPr wrap="none" rtlCol="0">
              <a:spAutoFit/>
            </a:bodyPr>
            <a:lstStyle/>
            <a:p>
              <a:pPr algn="ctr"/>
              <a:r>
                <a:rPr lang="en-US" dirty="0" smtClean="0"/>
                <a:t>Utility Control Point</a:t>
              </a:r>
            </a:p>
            <a:p>
              <a:pPr algn="ctr"/>
              <a:r>
                <a:rPr lang="en-US" dirty="0" smtClean="0"/>
                <a:t>  (UCP)</a:t>
              </a:r>
              <a:endParaRPr lang="en-US" dirty="0"/>
            </a:p>
          </p:txBody>
        </p:sp>
        <p:pic>
          <p:nvPicPr>
            <p:cNvPr id="44" name="Picture 5" descr="\\eventsql\dvd\Online_ART\DVD_ART35\Artwork_Imagery\Icons - Illustrations\_VIRTUALIZATION ICONS\server.png"/>
            <p:cNvPicPr>
              <a:picLocks noChangeAspect="1" noChangeArrowheads="1"/>
            </p:cNvPicPr>
            <p:nvPr/>
          </p:nvPicPr>
          <p:blipFill>
            <a:blip r:embed="rId5" cstate="print"/>
            <a:stretch>
              <a:fillRect/>
            </a:stretch>
          </p:blipFill>
          <p:spPr bwMode="auto">
            <a:xfrm>
              <a:off x="1884252" y="2057400"/>
              <a:ext cx="841596" cy="1241424"/>
            </a:xfrm>
            <a:prstGeom prst="rect">
              <a:avLst/>
            </a:prstGeom>
            <a:noFill/>
          </p:spPr>
        </p:pic>
      </p:grpSp>
      <p:grpSp>
        <p:nvGrpSpPr>
          <p:cNvPr id="5" name="Group 63"/>
          <p:cNvGrpSpPr/>
          <p:nvPr/>
        </p:nvGrpSpPr>
        <p:grpSpPr>
          <a:xfrm>
            <a:off x="2108720" y="609600"/>
            <a:ext cx="405880" cy="762000"/>
            <a:chOff x="685800" y="685800"/>
            <a:chExt cx="405880" cy="619229"/>
          </a:xfrm>
        </p:grpSpPr>
        <p:grpSp>
          <p:nvGrpSpPr>
            <p:cNvPr id="6" name="Group 60"/>
            <p:cNvGrpSpPr/>
            <p:nvPr/>
          </p:nvGrpSpPr>
          <p:grpSpPr>
            <a:xfrm>
              <a:off x="697820" y="914400"/>
              <a:ext cx="381841" cy="390629"/>
              <a:chOff x="227759" y="5105400"/>
              <a:chExt cx="1496888" cy="1531340"/>
            </a:xfrm>
          </p:grpSpPr>
          <p:sp>
            <p:nvSpPr>
              <p:cNvPr id="52" name="Rounded Rectangle 51"/>
              <p:cNvSpPr/>
              <p:nvPr/>
            </p:nvSpPr>
            <p:spPr>
              <a:xfrm>
                <a:off x="227759" y="5105400"/>
                <a:ext cx="1496888" cy="1531340"/>
              </a:xfrm>
              <a:prstGeom prst="round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solidFill>
                    <a:schemeClr val="tx1">
                      <a:lumMod val="85000"/>
                      <a:lumOff val="15000"/>
                    </a:schemeClr>
                  </a:solidFill>
                </a:endParaRPr>
              </a:p>
            </p:txBody>
          </p:sp>
          <p:sp>
            <p:nvSpPr>
              <p:cNvPr id="59" name="Rounded Rectangle 58"/>
              <p:cNvSpPr/>
              <p:nvPr/>
            </p:nvSpPr>
            <p:spPr>
              <a:xfrm>
                <a:off x="288856" y="6034215"/>
                <a:ext cx="1374693" cy="366585"/>
              </a:xfrm>
              <a:prstGeom prst="round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grpSp>
            <p:nvGrpSpPr>
              <p:cNvPr id="7" name="Group 63"/>
              <p:cNvGrpSpPr/>
              <p:nvPr/>
            </p:nvGrpSpPr>
            <p:grpSpPr>
              <a:xfrm>
                <a:off x="288856" y="5336145"/>
                <a:ext cx="1374693" cy="610976"/>
                <a:chOff x="533400" y="2133600"/>
                <a:chExt cx="3429000" cy="1524000"/>
              </a:xfrm>
            </p:grpSpPr>
            <p:sp>
              <p:nvSpPr>
                <p:cNvPr id="55" name="Rounded Rectangle 54"/>
                <p:cNvSpPr/>
                <p:nvPr/>
              </p:nvSpPr>
              <p:spPr>
                <a:xfrm>
                  <a:off x="533400" y="2133600"/>
                  <a:ext cx="3429000" cy="1524000"/>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sp>
              <p:nvSpPr>
                <p:cNvPr id="57" name="Rounded Rectangle 56"/>
                <p:cNvSpPr/>
                <p:nvPr/>
              </p:nvSpPr>
              <p:spPr>
                <a:xfrm>
                  <a:off x="609600" y="2514600"/>
                  <a:ext cx="1600200" cy="990600"/>
                </a:xfrm>
                <a:prstGeom prst="roundRect">
                  <a:avLst/>
                </a:prstGeom>
                <a:solidFill>
                  <a:schemeClr val="accent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sp>
              <p:nvSpPr>
                <p:cNvPr id="58" name="Rounded Rectangle 57"/>
                <p:cNvSpPr/>
                <p:nvPr/>
              </p:nvSpPr>
              <p:spPr>
                <a:xfrm>
                  <a:off x="2286000" y="2514600"/>
                  <a:ext cx="1600200" cy="990600"/>
                </a:xfrm>
                <a:prstGeom prst="round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grpSp>
        </p:grpSp>
        <p:sp>
          <p:nvSpPr>
            <p:cNvPr id="62" name="TextBox 61"/>
            <p:cNvSpPr txBox="1"/>
            <p:nvPr/>
          </p:nvSpPr>
          <p:spPr>
            <a:xfrm>
              <a:off x="685800" y="685800"/>
              <a:ext cx="405880" cy="246221"/>
            </a:xfrm>
            <a:prstGeom prst="rect">
              <a:avLst/>
            </a:prstGeom>
            <a:noFill/>
          </p:spPr>
          <p:txBody>
            <a:bodyPr wrap="none" rtlCol="0">
              <a:spAutoFit/>
            </a:bodyPr>
            <a:lstStyle/>
            <a:p>
              <a:r>
                <a:rPr lang="en-US" sz="1000" dirty="0" smtClean="0"/>
                <a:t>DAC</a:t>
              </a:r>
              <a:endParaRPr lang="en-US" sz="1000" dirty="0"/>
            </a:p>
          </p:txBody>
        </p:sp>
      </p:grpSp>
      <p:grpSp>
        <p:nvGrpSpPr>
          <p:cNvPr id="8" name="Group 76"/>
          <p:cNvGrpSpPr/>
          <p:nvPr/>
        </p:nvGrpSpPr>
        <p:grpSpPr>
          <a:xfrm>
            <a:off x="2108720" y="2133600"/>
            <a:ext cx="405880" cy="619229"/>
            <a:chOff x="685800" y="685800"/>
            <a:chExt cx="405880" cy="619229"/>
          </a:xfrm>
        </p:grpSpPr>
        <p:grpSp>
          <p:nvGrpSpPr>
            <p:cNvPr id="9" name="Group 60"/>
            <p:cNvGrpSpPr/>
            <p:nvPr/>
          </p:nvGrpSpPr>
          <p:grpSpPr>
            <a:xfrm>
              <a:off x="697820" y="914400"/>
              <a:ext cx="381841" cy="390629"/>
              <a:chOff x="227759" y="5105400"/>
              <a:chExt cx="1496888" cy="1531340"/>
            </a:xfrm>
          </p:grpSpPr>
          <p:sp>
            <p:nvSpPr>
              <p:cNvPr id="90" name="Rounded Rectangle 89"/>
              <p:cNvSpPr/>
              <p:nvPr/>
            </p:nvSpPr>
            <p:spPr>
              <a:xfrm>
                <a:off x="227759" y="5105400"/>
                <a:ext cx="1496888" cy="1531340"/>
              </a:xfrm>
              <a:prstGeom prst="round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solidFill>
                    <a:schemeClr val="tx1">
                      <a:lumMod val="85000"/>
                      <a:lumOff val="15000"/>
                    </a:schemeClr>
                  </a:solidFill>
                </a:endParaRPr>
              </a:p>
            </p:txBody>
          </p:sp>
          <p:sp>
            <p:nvSpPr>
              <p:cNvPr id="91" name="Rounded Rectangle 90"/>
              <p:cNvSpPr/>
              <p:nvPr/>
            </p:nvSpPr>
            <p:spPr>
              <a:xfrm>
                <a:off x="288856" y="6034215"/>
                <a:ext cx="1374693" cy="366585"/>
              </a:xfrm>
              <a:prstGeom prst="round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grpSp>
            <p:nvGrpSpPr>
              <p:cNvPr id="10" name="Group 63"/>
              <p:cNvGrpSpPr/>
              <p:nvPr/>
            </p:nvGrpSpPr>
            <p:grpSpPr>
              <a:xfrm>
                <a:off x="288856" y="5336145"/>
                <a:ext cx="1374693" cy="610976"/>
                <a:chOff x="533400" y="2133600"/>
                <a:chExt cx="3429000" cy="1524000"/>
              </a:xfrm>
            </p:grpSpPr>
            <p:sp>
              <p:nvSpPr>
                <p:cNvPr id="93" name="Rounded Rectangle 92"/>
                <p:cNvSpPr/>
                <p:nvPr/>
              </p:nvSpPr>
              <p:spPr>
                <a:xfrm>
                  <a:off x="533400" y="2133600"/>
                  <a:ext cx="3429000" cy="1524000"/>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sp>
              <p:nvSpPr>
                <p:cNvPr id="94" name="Rounded Rectangle 93"/>
                <p:cNvSpPr/>
                <p:nvPr/>
              </p:nvSpPr>
              <p:spPr>
                <a:xfrm>
                  <a:off x="609600" y="2514600"/>
                  <a:ext cx="1600200" cy="990600"/>
                </a:xfrm>
                <a:prstGeom prst="roundRect">
                  <a:avLst/>
                </a:prstGeom>
                <a:solidFill>
                  <a:schemeClr val="accent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sp>
              <p:nvSpPr>
                <p:cNvPr id="95" name="Rounded Rectangle 94"/>
                <p:cNvSpPr/>
                <p:nvPr/>
              </p:nvSpPr>
              <p:spPr>
                <a:xfrm>
                  <a:off x="2286000" y="2514600"/>
                  <a:ext cx="1600200" cy="990600"/>
                </a:xfrm>
                <a:prstGeom prst="round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grpSp>
        </p:grpSp>
        <p:sp>
          <p:nvSpPr>
            <p:cNvPr id="79" name="TextBox 78"/>
            <p:cNvSpPr txBox="1"/>
            <p:nvPr/>
          </p:nvSpPr>
          <p:spPr>
            <a:xfrm>
              <a:off x="685800" y="685800"/>
              <a:ext cx="405880" cy="246221"/>
            </a:xfrm>
            <a:prstGeom prst="rect">
              <a:avLst/>
            </a:prstGeom>
            <a:noFill/>
          </p:spPr>
          <p:txBody>
            <a:bodyPr wrap="none" rtlCol="0">
              <a:spAutoFit/>
            </a:bodyPr>
            <a:lstStyle/>
            <a:p>
              <a:r>
                <a:rPr lang="en-US" sz="1000" dirty="0" smtClean="0"/>
                <a:t>DAC</a:t>
              </a:r>
              <a:endParaRPr lang="en-US" sz="1000" dirty="0"/>
            </a:p>
          </p:txBody>
        </p:sp>
      </p:grpSp>
      <p:grpSp>
        <p:nvGrpSpPr>
          <p:cNvPr id="11" name="Group 64"/>
          <p:cNvGrpSpPr/>
          <p:nvPr/>
        </p:nvGrpSpPr>
        <p:grpSpPr>
          <a:xfrm>
            <a:off x="-1143000" y="5562600"/>
            <a:ext cx="405880" cy="619229"/>
            <a:chOff x="685800" y="685800"/>
            <a:chExt cx="405880" cy="619229"/>
          </a:xfrm>
        </p:grpSpPr>
        <p:grpSp>
          <p:nvGrpSpPr>
            <p:cNvPr id="12" name="Group 60"/>
            <p:cNvGrpSpPr/>
            <p:nvPr/>
          </p:nvGrpSpPr>
          <p:grpSpPr>
            <a:xfrm>
              <a:off x="697820" y="914400"/>
              <a:ext cx="381841" cy="390629"/>
              <a:chOff x="227759" y="5105400"/>
              <a:chExt cx="1496888" cy="1531340"/>
            </a:xfrm>
          </p:grpSpPr>
          <p:sp>
            <p:nvSpPr>
              <p:cNvPr id="69" name="Rounded Rectangle 68"/>
              <p:cNvSpPr/>
              <p:nvPr/>
            </p:nvSpPr>
            <p:spPr>
              <a:xfrm>
                <a:off x="227759" y="5105400"/>
                <a:ext cx="1496888" cy="1531340"/>
              </a:xfrm>
              <a:prstGeom prst="round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solidFill>
                    <a:schemeClr val="tx1">
                      <a:lumMod val="85000"/>
                      <a:lumOff val="15000"/>
                    </a:schemeClr>
                  </a:solidFill>
                </a:endParaRPr>
              </a:p>
            </p:txBody>
          </p:sp>
          <p:sp>
            <p:nvSpPr>
              <p:cNvPr id="70" name="Rounded Rectangle 69"/>
              <p:cNvSpPr/>
              <p:nvPr/>
            </p:nvSpPr>
            <p:spPr>
              <a:xfrm>
                <a:off x="288856" y="6034215"/>
                <a:ext cx="1374693" cy="366585"/>
              </a:xfrm>
              <a:prstGeom prst="round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grpSp>
            <p:nvGrpSpPr>
              <p:cNvPr id="13" name="Group 63"/>
              <p:cNvGrpSpPr/>
              <p:nvPr/>
            </p:nvGrpSpPr>
            <p:grpSpPr>
              <a:xfrm>
                <a:off x="288856" y="5336145"/>
                <a:ext cx="1374693" cy="610976"/>
                <a:chOff x="533400" y="2133600"/>
                <a:chExt cx="3429000" cy="1524000"/>
              </a:xfrm>
            </p:grpSpPr>
            <p:sp>
              <p:nvSpPr>
                <p:cNvPr id="73" name="Rounded Rectangle 72"/>
                <p:cNvSpPr/>
                <p:nvPr/>
              </p:nvSpPr>
              <p:spPr>
                <a:xfrm>
                  <a:off x="533400" y="2133600"/>
                  <a:ext cx="3429000" cy="1524000"/>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sp>
              <p:nvSpPr>
                <p:cNvPr id="74" name="Rounded Rectangle 73"/>
                <p:cNvSpPr/>
                <p:nvPr/>
              </p:nvSpPr>
              <p:spPr>
                <a:xfrm>
                  <a:off x="609600" y="2514600"/>
                  <a:ext cx="1600200" cy="990600"/>
                </a:xfrm>
                <a:prstGeom prst="roundRect">
                  <a:avLst/>
                </a:prstGeom>
                <a:solidFill>
                  <a:schemeClr val="accent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sp>
              <p:nvSpPr>
                <p:cNvPr id="75" name="Rounded Rectangle 74"/>
                <p:cNvSpPr/>
                <p:nvPr/>
              </p:nvSpPr>
              <p:spPr>
                <a:xfrm>
                  <a:off x="2286000" y="2514600"/>
                  <a:ext cx="1600200" cy="990600"/>
                </a:xfrm>
                <a:prstGeom prst="round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grpSp>
        </p:grpSp>
        <p:sp>
          <p:nvSpPr>
            <p:cNvPr id="67" name="TextBox 66"/>
            <p:cNvSpPr txBox="1"/>
            <p:nvPr/>
          </p:nvSpPr>
          <p:spPr>
            <a:xfrm>
              <a:off x="685800" y="685800"/>
              <a:ext cx="405880" cy="246221"/>
            </a:xfrm>
            <a:prstGeom prst="rect">
              <a:avLst/>
            </a:prstGeom>
            <a:noFill/>
          </p:spPr>
          <p:txBody>
            <a:bodyPr wrap="none" rtlCol="0">
              <a:spAutoFit/>
            </a:bodyPr>
            <a:lstStyle/>
            <a:p>
              <a:r>
                <a:rPr lang="en-US" sz="1000" dirty="0" smtClean="0"/>
                <a:t>DAC</a:t>
              </a:r>
              <a:endParaRPr lang="en-US" sz="1000" dirty="0"/>
            </a:p>
          </p:txBody>
        </p:sp>
      </p:grpSp>
      <p:grpSp>
        <p:nvGrpSpPr>
          <p:cNvPr id="14" name="Group 95"/>
          <p:cNvGrpSpPr/>
          <p:nvPr/>
        </p:nvGrpSpPr>
        <p:grpSpPr>
          <a:xfrm>
            <a:off x="2108720" y="2133600"/>
            <a:ext cx="405880" cy="619229"/>
            <a:chOff x="685800" y="685800"/>
            <a:chExt cx="405880" cy="619229"/>
          </a:xfrm>
        </p:grpSpPr>
        <p:grpSp>
          <p:nvGrpSpPr>
            <p:cNvPr id="15" name="Group 60"/>
            <p:cNvGrpSpPr/>
            <p:nvPr/>
          </p:nvGrpSpPr>
          <p:grpSpPr>
            <a:xfrm>
              <a:off x="697820" y="914400"/>
              <a:ext cx="381841" cy="390629"/>
              <a:chOff x="227759" y="5105400"/>
              <a:chExt cx="1496888" cy="1531340"/>
            </a:xfrm>
          </p:grpSpPr>
          <p:sp>
            <p:nvSpPr>
              <p:cNvPr id="99" name="Rounded Rectangle 98"/>
              <p:cNvSpPr/>
              <p:nvPr/>
            </p:nvSpPr>
            <p:spPr>
              <a:xfrm>
                <a:off x="227759" y="5105400"/>
                <a:ext cx="1496888" cy="1531340"/>
              </a:xfrm>
              <a:prstGeom prst="round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solidFill>
                    <a:schemeClr val="tx1">
                      <a:lumMod val="85000"/>
                      <a:lumOff val="15000"/>
                    </a:schemeClr>
                  </a:solidFill>
                </a:endParaRPr>
              </a:p>
            </p:txBody>
          </p:sp>
          <p:sp>
            <p:nvSpPr>
              <p:cNvPr id="100" name="Rounded Rectangle 99"/>
              <p:cNvSpPr/>
              <p:nvPr/>
            </p:nvSpPr>
            <p:spPr>
              <a:xfrm>
                <a:off x="288856" y="6034215"/>
                <a:ext cx="1374693" cy="366585"/>
              </a:xfrm>
              <a:prstGeom prst="round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grpSp>
            <p:nvGrpSpPr>
              <p:cNvPr id="16" name="Group 63"/>
              <p:cNvGrpSpPr/>
              <p:nvPr/>
            </p:nvGrpSpPr>
            <p:grpSpPr>
              <a:xfrm>
                <a:off x="288856" y="5336145"/>
                <a:ext cx="1374693" cy="610976"/>
                <a:chOff x="533400" y="2133600"/>
                <a:chExt cx="3429000" cy="1524000"/>
              </a:xfrm>
            </p:grpSpPr>
            <p:sp>
              <p:nvSpPr>
                <p:cNvPr id="102" name="Rounded Rectangle 101"/>
                <p:cNvSpPr/>
                <p:nvPr/>
              </p:nvSpPr>
              <p:spPr>
                <a:xfrm>
                  <a:off x="533400" y="2133600"/>
                  <a:ext cx="3429000" cy="1524000"/>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sp>
              <p:nvSpPr>
                <p:cNvPr id="103" name="Rounded Rectangle 102"/>
                <p:cNvSpPr/>
                <p:nvPr/>
              </p:nvSpPr>
              <p:spPr>
                <a:xfrm>
                  <a:off x="609600" y="2514600"/>
                  <a:ext cx="1600200" cy="990600"/>
                </a:xfrm>
                <a:prstGeom prst="roundRect">
                  <a:avLst/>
                </a:prstGeom>
                <a:solidFill>
                  <a:schemeClr val="accent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sp>
              <p:nvSpPr>
                <p:cNvPr id="104" name="Rounded Rectangle 103"/>
                <p:cNvSpPr/>
                <p:nvPr/>
              </p:nvSpPr>
              <p:spPr>
                <a:xfrm>
                  <a:off x="2286000" y="2514600"/>
                  <a:ext cx="1600200" cy="990600"/>
                </a:xfrm>
                <a:prstGeom prst="round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grpSp>
        </p:grpSp>
        <p:sp>
          <p:nvSpPr>
            <p:cNvPr id="98" name="TextBox 97"/>
            <p:cNvSpPr txBox="1"/>
            <p:nvPr/>
          </p:nvSpPr>
          <p:spPr>
            <a:xfrm>
              <a:off x="685800" y="685800"/>
              <a:ext cx="405880" cy="246221"/>
            </a:xfrm>
            <a:prstGeom prst="rect">
              <a:avLst/>
            </a:prstGeom>
            <a:noFill/>
          </p:spPr>
          <p:txBody>
            <a:bodyPr wrap="none" rtlCol="0">
              <a:spAutoFit/>
            </a:bodyPr>
            <a:lstStyle/>
            <a:p>
              <a:r>
                <a:rPr lang="en-US" sz="1000" dirty="0" smtClean="0"/>
                <a:t>DAC</a:t>
              </a:r>
              <a:endParaRPr lang="en-US" sz="1000" dirty="0"/>
            </a:p>
          </p:txBody>
        </p:sp>
      </p:grpSp>
      <p:grpSp>
        <p:nvGrpSpPr>
          <p:cNvPr id="17" name="Group 128"/>
          <p:cNvGrpSpPr/>
          <p:nvPr/>
        </p:nvGrpSpPr>
        <p:grpSpPr>
          <a:xfrm>
            <a:off x="-1219200" y="6491287"/>
            <a:ext cx="533400" cy="733425"/>
            <a:chOff x="685800" y="5667375"/>
            <a:chExt cx="533400" cy="733425"/>
          </a:xfrm>
        </p:grpSpPr>
        <p:sp>
          <p:nvSpPr>
            <p:cNvPr id="116" name="Can 115"/>
            <p:cNvSpPr/>
            <p:nvPr/>
          </p:nvSpPr>
          <p:spPr>
            <a:xfrm>
              <a:off x="747486" y="6065762"/>
              <a:ext cx="304800" cy="304800"/>
            </a:xfrm>
            <a:prstGeom prst="can">
              <a:avLst/>
            </a:prstGeom>
            <a:solidFill>
              <a:schemeClr val="accent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778933" y="6260738"/>
              <a:ext cx="99181" cy="45719"/>
            </a:xfrm>
            <a:prstGeom prst="roundRect">
              <a:avLst/>
            </a:prstGeom>
            <a:solidFill>
              <a:schemeClr val="accent6">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00" b="1" dirty="0"/>
            </a:p>
          </p:txBody>
        </p:sp>
        <p:sp>
          <p:nvSpPr>
            <p:cNvPr id="118" name="Rounded Rectangle 117"/>
            <p:cNvSpPr/>
            <p:nvPr/>
          </p:nvSpPr>
          <p:spPr>
            <a:xfrm>
              <a:off x="776515" y="6166152"/>
              <a:ext cx="100390" cy="60476"/>
            </a:xfrm>
            <a:prstGeom prst="roundRect">
              <a:avLst/>
            </a:prstGeom>
            <a:gradFill>
              <a:gsLst>
                <a:gs pos="0">
                  <a:schemeClr val="accent5"/>
                </a:gs>
                <a:gs pos="25000">
                  <a:schemeClr val="accent5"/>
                </a:gs>
                <a:gs pos="100000">
                  <a:schemeClr val="accent3">
                    <a:lumMod val="75000"/>
                  </a:schemeClr>
                </a:gs>
              </a:gsLst>
              <a:lin ang="27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p>
          </p:txBody>
        </p:sp>
        <p:sp>
          <p:nvSpPr>
            <p:cNvPr id="119" name="Oval 118"/>
            <p:cNvSpPr/>
            <p:nvPr/>
          </p:nvSpPr>
          <p:spPr>
            <a:xfrm>
              <a:off x="926495" y="6168572"/>
              <a:ext cx="78619" cy="52010"/>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20" name="Cube 119"/>
            <p:cNvSpPr/>
            <p:nvPr/>
          </p:nvSpPr>
          <p:spPr>
            <a:xfrm>
              <a:off x="685800" y="5867400"/>
              <a:ext cx="533400" cy="533400"/>
            </a:xfrm>
            <a:prstGeom prst="cube">
              <a:avLst>
                <a:gd name="adj" fmla="val 23360"/>
              </a:avLst>
            </a:prstGeom>
            <a:solidFill>
              <a:schemeClr val="bg2">
                <a:alpha val="3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800496" y="5667375"/>
              <a:ext cx="418704" cy="246221"/>
            </a:xfrm>
            <a:prstGeom prst="rect">
              <a:avLst/>
            </a:prstGeom>
            <a:noFill/>
          </p:spPr>
          <p:txBody>
            <a:bodyPr wrap="none" rtlCol="0">
              <a:spAutoFit/>
            </a:bodyPr>
            <a:lstStyle/>
            <a:p>
              <a:r>
                <a:rPr lang="en-US" sz="1000" dirty="0" smtClean="0"/>
                <a:t>DAU</a:t>
              </a:r>
              <a:endParaRPr lang="en-US" sz="1000" dirty="0"/>
            </a:p>
          </p:txBody>
        </p:sp>
      </p:grpSp>
      <p:grpSp>
        <p:nvGrpSpPr>
          <p:cNvPr id="18" name="Group 75"/>
          <p:cNvGrpSpPr/>
          <p:nvPr/>
        </p:nvGrpSpPr>
        <p:grpSpPr>
          <a:xfrm>
            <a:off x="3657600" y="3048000"/>
            <a:ext cx="599124" cy="733425"/>
            <a:chOff x="685800" y="5667375"/>
            <a:chExt cx="599124" cy="733425"/>
          </a:xfrm>
        </p:grpSpPr>
        <p:sp>
          <p:nvSpPr>
            <p:cNvPr id="105" name="Can 104"/>
            <p:cNvSpPr/>
            <p:nvPr/>
          </p:nvSpPr>
          <p:spPr>
            <a:xfrm>
              <a:off x="747486" y="6065762"/>
              <a:ext cx="304800" cy="304800"/>
            </a:xfrm>
            <a:prstGeom prst="can">
              <a:avLst/>
            </a:prstGeom>
            <a:solidFill>
              <a:schemeClr val="accent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78933" y="6260738"/>
              <a:ext cx="99181" cy="45719"/>
            </a:xfrm>
            <a:prstGeom prst="roundRect">
              <a:avLst/>
            </a:prstGeom>
            <a:solidFill>
              <a:schemeClr val="accent6">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00" b="1" dirty="0"/>
            </a:p>
          </p:txBody>
        </p:sp>
        <p:sp>
          <p:nvSpPr>
            <p:cNvPr id="107" name="Rounded Rectangle 106"/>
            <p:cNvSpPr/>
            <p:nvPr/>
          </p:nvSpPr>
          <p:spPr>
            <a:xfrm>
              <a:off x="776515" y="6166152"/>
              <a:ext cx="100390" cy="60476"/>
            </a:xfrm>
            <a:prstGeom prst="roundRect">
              <a:avLst/>
            </a:prstGeom>
            <a:gradFill>
              <a:gsLst>
                <a:gs pos="0">
                  <a:schemeClr val="accent5"/>
                </a:gs>
                <a:gs pos="25000">
                  <a:schemeClr val="accent5"/>
                </a:gs>
                <a:gs pos="100000">
                  <a:schemeClr val="accent3">
                    <a:lumMod val="75000"/>
                  </a:schemeClr>
                </a:gs>
              </a:gsLst>
              <a:lin ang="27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p>
          </p:txBody>
        </p:sp>
        <p:sp>
          <p:nvSpPr>
            <p:cNvPr id="108" name="Oval 107"/>
            <p:cNvSpPr/>
            <p:nvPr/>
          </p:nvSpPr>
          <p:spPr>
            <a:xfrm>
              <a:off x="926495" y="6168572"/>
              <a:ext cx="78619" cy="52010"/>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09" name="Cube 108"/>
            <p:cNvSpPr/>
            <p:nvPr/>
          </p:nvSpPr>
          <p:spPr>
            <a:xfrm>
              <a:off x="685800" y="5867400"/>
              <a:ext cx="533400" cy="533400"/>
            </a:xfrm>
            <a:prstGeom prst="cube">
              <a:avLst>
                <a:gd name="adj" fmla="val 23360"/>
              </a:avLst>
            </a:prstGeom>
            <a:solidFill>
              <a:schemeClr val="bg2">
                <a:alpha val="3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800496" y="5667375"/>
              <a:ext cx="484428" cy="246221"/>
            </a:xfrm>
            <a:prstGeom prst="rect">
              <a:avLst/>
            </a:prstGeom>
            <a:noFill/>
          </p:spPr>
          <p:txBody>
            <a:bodyPr wrap="none" rtlCol="0">
              <a:spAutoFit/>
            </a:bodyPr>
            <a:lstStyle/>
            <a:p>
              <a:r>
                <a:rPr lang="en-US" sz="1000" dirty="0" smtClean="0"/>
                <a:t>DAU1</a:t>
              </a:r>
              <a:endParaRPr lang="en-US" sz="1000" dirty="0"/>
            </a:p>
          </p:txBody>
        </p:sp>
      </p:grpSp>
      <p:pic>
        <p:nvPicPr>
          <p:cNvPr id="111" name="Picture 110" descr="Servers SQL database computer with gear-policy.png"/>
          <p:cNvPicPr>
            <a:picLocks noChangeAspect="1"/>
          </p:cNvPicPr>
          <p:nvPr/>
        </p:nvPicPr>
        <p:blipFill>
          <a:blip r:embed="rId6" cstate="print">
            <a:duotone>
              <a:prstClr val="black"/>
              <a:schemeClr val="accent2">
                <a:tint val="45000"/>
                <a:satMod val="400000"/>
              </a:schemeClr>
            </a:duotone>
          </a:blip>
          <a:stretch>
            <a:fillRect/>
          </a:stretch>
        </p:blipFill>
        <p:spPr>
          <a:xfrm>
            <a:off x="4555971" y="2590800"/>
            <a:ext cx="854229" cy="1264371"/>
          </a:xfrm>
          <a:prstGeom prst="rect">
            <a:avLst/>
          </a:prstGeom>
        </p:spPr>
      </p:pic>
      <p:grpSp>
        <p:nvGrpSpPr>
          <p:cNvPr id="19" name="Group 110"/>
          <p:cNvGrpSpPr/>
          <p:nvPr/>
        </p:nvGrpSpPr>
        <p:grpSpPr>
          <a:xfrm>
            <a:off x="4724400" y="2438400"/>
            <a:ext cx="599124" cy="733425"/>
            <a:chOff x="685800" y="5667375"/>
            <a:chExt cx="599124" cy="733425"/>
          </a:xfrm>
        </p:grpSpPr>
        <p:sp>
          <p:nvSpPr>
            <p:cNvPr id="112" name="Can 111"/>
            <p:cNvSpPr/>
            <p:nvPr/>
          </p:nvSpPr>
          <p:spPr>
            <a:xfrm>
              <a:off x="747486" y="6065762"/>
              <a:ext cx="304800" cy="304800"/>
            </a:xfrm>
            <a:prstGeom prst="can">
              <a:avLst/>
            </a:prstGeom>
            <a:solidFill>
              <a:schemeClr val="accent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778933" y="6260738"/>
              <a:ext cx="99181" cy="45719"/>
            </a:xfrm>
            <a:prstGeom prst="roundRect">
              <a:avLst/>
            </a:prstGeom>
            <a:solidFill>
              <a:schemeClr val="accent6">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00" b="1" dirty="0"/>
            </a:p>
          </p:txBody>
        </p:sp>
        <p:sp>
          <p:nvSpPr>
            <p:cNvPr id="114" name="Rounded Rectangle 113"/>
            <p:cNvSpPr/>
            <p:nvPr/>
          </p:nvSpPr>
          <p:spPr>
            <a:xfrm>
              <a:off x="776515" y="6166152"/>
              <a:ext cx="100390" cy="60476"/>
            </a:xfrm>
            <a:prstGeom prst="roundRect">
              <a:avLst/>
            </a:prstGeom>
            <a:gradFill>
              <a:gsLst>
                <a:gs pos="0">
                  <a:schemeClr val="accent5"/>
                </a:gs>
                <a:gs pos="25000">
                  <a:schemeClr val="accent5"/>
                </a:gs>
                <a:gs pos="100000">
                  <a:schemeClr val="accent3">
                    <a:lumMod val="75000"/>
                  </a:schemeClr>
                </a:gs>
              </a:gsLst>
              <a:lin ang="27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smtClean="0"/>
            </a:p>
          </p:txBody>
        </p:sp>
        <p:sp>
          <p:nvSpPr>
            <p:cNvPr id="121" name="Oval 120"/>
            <p:cNvSpPr/>
            <p:nvPr/>
          </p:nvSpPr>
          <p:spPr>
            <a:xfrm>
              <a:off x="926495" y="6168572"/>
              <a:ext cx="78619" cy="52010"/>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22" name="Cube 121"/>
            <p:cNvSpPr/>
            <p:nvPr/>
          </p:nvSpPr>
          <p:spPr>
            <a:xfrm>
              <a:off x="685800" y="5867400"/>
              <a:ext cx="533400" cy="533400"/>
            </a:xfrm>
            <a:prstGeom prst="cube">
              <a:avLst>
                <a:gd name="adj" fmla="val 23360"/>
              </a:avLst>
            </a:prstGeom>
            <a:solidFill>
              <a:schemeClr val="bg2">
                <a:alpha val="30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800496" y="5667375"/>
              <a:ext cx="484428" cy="246221"/>
            </a:xfrm>
            <a:prstGeom prst="rect">
              <a:avLst/>
            </a:prstGeom>
            <a:noFill/>
          </p:spPr>
          <p:txBody>
            <a:bodyPr wrap="none" rtlCol="0">
              <a:spAutoFit/>
            </a:bodyPr>
            <a:lstStyle/>
            <a:p>
              <a:r>
                <a:rPr lang="en-US" sz="1000" dirty="0" smtClean="0"/>
                <a:t>DAU2</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2000"/>
                                        <p:tgtEl>
                                          <p:spTgt spid="2"/>
                                        </p:tgtEl>
                                      </p:cBhvr>
                                    </p:animEffect>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0 -1.25405E-6 L -0.35417 0.69806 " pathEditMode="relative" rAng="0" ptsTypes="AA">
                                      <p:cBhvr>
                                        <p:cTn id="12" dur="1000" fill="hold"/>
                                        <p:tgtEl>
                                          <p:spTgt spid="49"/>
                                        </p:tgtEl>
                                        <p:attrNameLst>
                                          <p:attrName>ppt_x</p:attrName>
                                          <p:attrName>ppt_y</p:attrName>
                                        </p:attrNameLst>
                                      </p:cBhvr>
                                      <p:rCtr x="-177" y="349"/>
                                    </p:animMotion>
                                  </p:childTnLst>
                                </p:cTn>
                              </p:par>
                            </p:childTnLst>
                          </p:cTn>
                        </p:par>
                        <p:par>
                          <p:cTn id="13" fill="hold">
                            <p:stCondLst>
                              <p:cond delay="3000"/>
                            </p:stCondLst>
                            <p:childTnLst>
                              <p:par>
                                <p:cTn id="14" presetID="1" presetClass="exit" presetSubtype="0" fill="hold" nodeType="afterEffect">
                                  <p:stCondLst>
                                    <p:cond delay="0"/>
                                  </p:stCondLst>
                                  <p:childTnLst>
                                    <p:set>
                                      <p:cBhvr>
                                        <p:cTn id="15" dur="1" fill="hold">
                                          <p:stCondLst>
                                            <p:cond delay="0"/>
                                          </p:stCondLst>
                                        </p:cTn>
                                        <p:tgtEl>
                                          <p:spTgt spid="49"/>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par>
                          <p:cTn id="19" fill="hold">
                            <p:stCondLst>
                              <p:cond delay="3000"/>
                            </p:stCondLst>
                            <p:childTnLst>
                              <p:par>
                                <p:cTn id="20" presetID="42" presetClass="path" presetSubtype="0" accel="50000" decel="50000" fill="hold" nodeType="afterEffect">
                                  <p:stCondLst>
                                    <p:cond delay="0"/>
                                  </p:stCondLst>
                                  <p:childTnLst>
                                    <p:animMotion origin="layout" path="M 0 -1.62425E-6 L -0.2375 0.56201 " pathEditMode="relative" rAng="0" ptsTypes="AA">
                                      <p:cBhvr>
                                        <p:cTn id="21" dur="1000" fill="hold"/>
                                        <p:tgtEl>
                                          <p:spTgt spid="47"/>
                                        </p:tgtEl>
                                        <p:attrNameLst>
                                          <p:attrName>ppt_x</p:attrName>
                                          <p:attrName>ppt_y</p:attrName>
                                        </p:attrNameLst>
                                      </p:cBhvr>
                                      <p:rCtr x="-119" y="281"/>
                                    </p:animMotion>
                                  </p:childTnLst>
                                </p:cTn>
                              </p:par>
                            </p:childTnLst>
                          </p:cTn>
                        </p:par>
                        <p:par>
                          <p:cTn id="22" fill="hold">
                            <p:stCondLst>
                              <p:cond delay="4000"/>
                            </p:stCondLst>
                            <p:childTnLst>
                              <p:par>
                                <p:cTn id="23" presetID="1" presetClass="exit" presetSubtype="0" fill="hold" nodeType="after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4000"/>
                            </p:stCondLst>
                            <p:childTnLst>
                              <p:par>
                                <p:cTn id="29" presetID="42" presetClass="path" presetSubtype="0" accel="50000" decel="50000" fill="hold" nodeType="afterEffect">
                                  <p:stCondLst>
                                    <p:cond delay="0"/>
                                  </p:stCondLst>
                                  <p:childTnLst>
                                    <p:animMotion origin="layout" path="M 0 -1.99445E-6 L -0.12083 0.41486 " pathEditMode="relative" rAng="0" ptsTypes="AA">
                                      <p:cBhvr>
                                        <p:cTn id="30" dur="1000" fill="hold"/>
                                        <p:tgtEl>
                                          <p:spTgt spid="48"/>
                                        </p:tgtEl>
                                        <p:attrNameLst>
                                          <p:attrName>ppt_x</p:attrName>
                                          <p:attrName>ppt_y</p:attrName>
                                        </p:attrNameLst>
                                      </p:cBhvr>
                                      <p:rCtr x="-60" y="207"/>
                                    </p:animMotion>
                                  </p:childTnLst>
                                </p:cTn>
                              </p:par>
                            </p:childTnLst>
                          </p:cTn>
                        </p:par>
                        <p:par>
                          <p:cTn id="31" fill="hold">
                            <p:stCondLst>
                              <p:cond delay="5000"/>
                            </p:stCondLst>
                            <p:childTnLst>
                              <p:par>
                                <p:cTn id="32" presetID="1" presetClass="exit" presetSubtype="0" fill="hold" nodeType="afterEffect">
                                  <p:stCondLst>
                                    <p:cond delay="0"/>
                                  </p:stCondLst>
                                  <p:childTnLst>
                                    <p:set>
                                      <p:cBhvr>
                                        <p:cTn id="33" dur="1" fill="hold">
                                          <p:stCondLst>
                                            <p:cond delay="0"/>
                                          </p:stCondLst>
                                        </p:cTn>
                                        <p:tgtEl>
                                          <p:spTgt spid="48"/>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par>
                          <p:cTn id="37" fill="hold">
                            <p:stCondLst>
                              <p:cond delay="5000"/>
                            </p:stCondLst>
                            <p:childTnLst>
                              <p:par>
                                <p:cTn id="38" presetID="42" presetClass="path" presetSubtype="0" accel="50000" decel="50000" fill="hold" nodeType="afterEffect">
                                  <p:stCondLst>
                                    <p:cond delay="0"/>
                                  </p:stCondLst>
                                  <p:childTnLst>
                                    <p:animMotion origin="layout" path="M 0 -2.36465E-6 L -0.47083 0.46761 " pathEditMode="relative" rAng="0" ptsTypes="AA">
                                      <p:cBhvr>
                                        <p:cTn id="39" dur="1000" fill="hold"/>
                                        <p:tgtEl>
                                          <p:spTgt spid="43"/>
                                        </p:tgtEl>
                                        <p:attrNameLst>
                                          <p:attrName>ppt_x</p:attrName>
                                          <p:attrName>ppt_y</p:attrName>
                                        </p:attrNameLst>
                                      </p:cBhvr>
                                      <p:rCtr x="-235" y="234"/>
                                    </p:animMotion>
                                  </p:childTnLst>
                                </p:cTn>
                              </p:par>
                            </p:childTnLst>
                          </p:cTn>
                        </p:par>
                        <p:par>
                          <p:cTn id="40" fill="hold">
                            <p:stCondLst>
                              <p:cond delay="6000"/>
                            </p:stCondLst>
                            <p:childTnLst>
                              <p:par>
                                <p:cTn id="41" presetID="1" presetClass="exit" presetSubtype="0" fill="hold" nodeType="afterEffect">
                                  <p:stCondLst>
                                    <p:cond delay="0"/>
                                  </p:stCondLst>
                                  <p:childTnLst>
                                    <p:set>
                                      <p:cBhvr>
                                        <p:cTn id="42" dur="1" fill="hold">
                                          <p:stCondLst>
                                            <p:cond delay="0"/>
                                          </p:stCondLst>
                                        </p:cTn>
                                        <p:tgtEl>
                                          <p:spTgt spid="43"/>
                                        </p:tgtEl>
                                        <p:attrNameLst>
                                          <p:attrName>style.visibility</p:attrName>
                                        </p:attrNameLst>
                                      </p:cBhvr>
                                      <p:to>
                                        <p:strVal val="hidden"/>
                                      </p:to>
                                    </p:set>
                                  </p:childTnLst>
                                </p:cTn>
                              </p:par>
                            </p:childTnLst>
                          </p:cTn>
                        </p:par>
                        <p:par>
                          <p:cTn id="43" fill="hold">
                            <p:stCondLst>
                              <p:cond delay="6000"/>
                            </p:stCondLst>
                            <p:childTnLst>
                              <p:par>
                                <p:cTn id="44" presetID="1" presetClass="entr" presetSubtype="0" fill="hold" nodeType="afterEffect">
                                  <p:stCondLst>
                                    <p:cond delay="0"/>
                                  </p:stCondLst>
                                  <p:childTnLst>
                                    <p:set>
                                      <p:cBhvr>
                                        <p:cTn id="45" dur="1" fill="hold">
                                          <p:stCondLst>
                                            <p:cond delay="0"/>
                                          </p:stCondLst>
                                        </p:cTn>
                                        <p:tgtEl>
                                          <p:spTgt spid="84"/>
                                        </p:tgtEl>
                                        <p:attrNameLst>
                                          <p:attrName>style.visibility</p:attrName>
                                        </p:attrNameLst>
                                      </p:cBhvr>
                                      <p:to>
                                        <p:strVal val="visible"/>
                                      </p:to>
                                    </p:set>
                                  </p:childTnLst>
                                </p:cTn>
                              </p:par>
                            </p:childTnLst>
                          </p:cTn>
                        </p:par>
                        <p:par>
                          <p:cTn id="46" fill="hold">
                            <p:stCondLst>
                              <p:cond delay="6000"/>
                            </p:stCondLst>
                            <p:childTnLst>
                              <p:par>
                                <p:cTn id="47" presetID="42" presetClass="path" presetSubtype="0" accel="50000" decel="50000" fill="hold" nodeType="afterEffect">
                                  <p:stCondLst>
                                    <p:cond delay="0"/>
                                  </p:stCondLst>
                                  <p:childTnLst>
                                    <p:animMotion origin="layout" path="M 0 -2.73484E-6 L -0.35417 0.33156 " pathEditMode="relative" rAng="0" ptsTypes="AA">
                                      <p:cBhvr>
                                        <p:cTn id="48" dur="1000" fill="hold"/>
                                        <p:tgtEl>
                                          <p:spTgt spid="41"/>
                                        </p:tgtEl>
                                        <p:attrNameLst>
                                          <p:attrName>ppt_x</p:attrName>
                                          <p:attrName>ppt_y</p:attrName>
                                        </p:attrNameLst>
                                      </p:cBhvr>
                                      <p:rCtr x="-177" y="166"/>
                                    </p:animMotion>
                                  </p:childTnLst>
                                </p:cTn>
                              </p:par>
                            </p:childTnLst>
                          </p:cTn>
                        </p:par>
                        <p:par>
                          <p:cTn id="49" fill="hold">
                            <p:stCondLst>
                              <p:cond delay="7000"/>
                            </p:stCondLst>
                            <p:childTnLst>
                              <p:par>
                                <p:cTn id="50" presetID="1" presetClass="exit" presetSubtype="0" fill="hold" nodeType="afterEffect">
                                  <p:stCondLst>
                                    <p:cond delay="0"/>
                                  </p:stCondLst>
                                  <p:childTnLst>
                                    <p:set>
                                      <p:cBhvr>
                                        <p:cTn id="51" dur="1" fill="hold">
                                          <p:stCondLst>
                                            <p:cond delay="0"/>
                                          </p:stCondLst>
                                        </p:cTn>
                                        <p:tgtEl>
                                          <p:spTgt spid="41"/>
                                        </p:tgtEl>
                                        <p:attrNameLst>
                                          <p:attrName>style.visibility</p:attrName>
                                        </p:attrNameLst>
                                      </p:cBhvr>
                                      <p:to>
                                        <p:strVal val="hidden"/>
                                      </p:to>
                                    </p:set>
                                  </p:childTnLst>
                                </p:cTn>
                              </p:par>
                            </p:childTnLst>
                          </p:cTn>
                        </p:par>
                        <p:par>
                          <p:cTn id="52" fill="hold">
                            <p:stCondLst>
                              <p:cond delay="7000"/>
                            </p:stCondLst>
                            <p:childTnLst>
                              <p:par>
                                <p:cTn id="53" presetID="1" presetClass="entr" presetSubtype="0" fill="hold" nodeType="after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par>
                          <p:cTn id="55" fill="hold">
                            <p:stCondLst>
                              <p:cond delay="7000"/>
                            </p:stCondLst>
                            <p:childTnLst>
                              <p:par>
                                <p:cTn id="56" presetID="42" presetClass="path" presetSubtype="0" accel="50000" decel="50000" fill="hold" nodeType="afterEffect">
                                  <p:stCondLst>
                                    <p:cond delay="0"/>
                                  </p:stCondLst>
                                  <p:childTnLst>
                                    <p:animMotion origin="layout" path="M 0 -3.10504E-6 L -0.2375 0.18441 " pathEditMode="relative" rAng="0" ptsTypes="AA">
                                      <p:cBhvr>
                                        <p:cTn id="57" dur="1000" fill="hold"/>
                                        <p:tgtEl>
                                          <p:spTgt spid="40"/>
                                        </p:tgtEl>
                                        <p:attrNameLst>
                                          <p:attrName>ppt_x</p:attrName>
                                          <p:attrName>ppt_y</p:attrName>
                                        </p:attrNameLst>
                                      </p:cBhvr>
                                      <p:rCtr x="-119" y="92"/>
                                    </p:animMotion>
                                  </p:childTnLst>
                                </p:cTn>
                              </p:par>
                            </p:childTnLst>
                          </p:cTn>
                        </p:par>
                        <p:par>
                          <p:cTn id="58" fill="hold">
                            <p:stCondLst>
                              <p:cond delay="8000"/>
                            </p:stCondLst>
                            <p:childTnLst>
                              <p:par>
                                <p:cTn id="59" presetID="1" presetClass="exit" presetSubtype="0" fill="hold" nodeType="afterEffect">
                                  <p:stCondLst>
                                    <p:cond delay="0"/>
                                  </p:stCondLst>
                                  <p:childTnLst>
                                    <p:set>
                                      <p:cBhvr>
                                        <p:cTn id="60" dur="1" fill="hold">
                                          <p:stCondLst>
                                            <p:cond delay="0"/>
                                          </p:stCondLst>
                                        </p:cTn>
                                        <p:tgtEl>
                                          <p:spTgt spid="40"/>
                                        </p:tgtEl>
                                        <p:attrNameLst>
                                          <p:attrName>style.visibility</p:attrName>
                                        </p:attrNameLst>
                                      </p:cBhvr>
                                      <p:to>
                                        <p:strVal val="hidden"/>
                                      </p:to>
                                    </p:set>
                                  </p:childTnLst>
                                </p:cTn>
                              </p:par>
                            </p:childTnLst>
                          </p:cTn>
                        </p:par>
                        <p:par>
                          <p:cTn id="61" fill="hold">
                            <p:stCondLst>
                              <p:cond delay="8000"/>
                            </p:stCondLst>
                            <p:childTnLst>
                              <p:par>
                                <p:cTn id="62" presetID="1" presetClass="entr" presetSubtype="0"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childTnLst>
                                </p:cTn>
                              </p:par>
                            </p:childTnLst>
                          </p:cTn>
                        </p:par>
                        <p:par>
                          <p:cTn id="64" fill="hold">
                            <p:stCondLst>
                              <p:cond delay="8000"/>
                            </p:stCondLst>
                            <p:childTnLst>
                              <p:par>
                                <p:cTn id="65" presetID="42" presetClass="path" presetSubtype="0" accel="50000" decel="50000" fill="hold" nodeType="afterEffect">
                                  <p:stCondLst>
                                    <p:cond delay="0"/>
                                  </p:stCondLst>
                                  <p:childTnLst>
                                    <p:animMotion origin="layout" path="M 0 -3.47524E-6 L -0.5875 0.23716 " pathEditMode="relative" rAng="0" ptsTypes="AA">
                                      <p:cBhvr>
                                        <p:cTn id="66" dur="1000" fill="hold"/>
                                        <p:tgtEl>
                                          <p:spTgt spid="38"/>
                                        </p:tgtEl>
                                        <p:attrNameLst>
                                          <p:attrName>ppt_x</p:attrName>
                                          <p:attrName>ppt_y</p:attrName>
                                        </p:attrNameLst>
                                      </p:cBhvr>
                                      <p:rCtr x="-294" y="118"/>
                                    </p:animMotion>
                                  </p:childTnLst>
                                </p:cTn>
                              </p:par>
                            </p:childTnLst>
                          </p:cTn>
                        </p:par>
                        <p:par>
                          <p:cTn id="67" fill="hold">
                            <p:stCondLst>
                              <p:cond delay="9000"/>
                            </p:stCondLst>
                            <p:childTnLst>
                              <p:par>
                                <p:cTn id="68" presetID="1" presetClass="exit" presetSubtype="0" fill="hold" nodeType="afterEffect">
                                  <p:stCondLst>
                                    <p:cond delay="0"/>
                                  </p:stCondLst>
                                  <p:childTnLst>
                                    <p:set>
                                      <p:cBhvr>
                                        <p:cTn id="69" dur="1" fill="hold">
                                          <p:stCondLst>
                                            <p:cond delay="0"/>
                                          </p:stCondLst>
                                        </p:cTn>
                                        <p:tgtEl>
                                          <p:spTgt spid="38"/>
                                        </p:tgtEl>
                                        <p:attrNameLst>
                                          <p:attrName>style.visibility</p:attrName>
                                        </p:attrNameLst>
                                      </p:cBhvr>
                                      <p:to>
                                        <p:strVal val="hidden"/>
                                      </p:to>
                                    </p:set>
                                  </p:childTnLst>
                                </p:cTn>
                              </p:par>
                            </p:childTnLst>
                          </p:cTn>
                        </p:par>
                        <p:par>
                          <p:cTn id="70" fill="hold">
                            <p:stCondLst>
                              <p:cond delay="9000"/>
                            </p:stCondLst>
                            <p:childTnLst>
                              <p:par>
                                <p:cTn id="71" presetID="1" presetClass="entr" presetSubtype="0" fill="hold" nodeType="after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par>
                          <p:cTn id="73" fill="hold">
                            <p:stCondLst>
                              <p:cond delay="9000"/>
                            </p:stCondLst>
                            <p:childTnLst>
                              <p:par>
                                <p:cTn id="74" presetID="42" presetClass="path" presetSubtype="0" accel="50000" decel="50000" fill="hold" nodeType="afterEffect">
                                  <p:stCondLst>
                                    <p:cond delay="0"/>
                                  </p:stCondLst>
                                  <p:childTnLst>
                                    <p:animMotion origin="layout" path="M 0 -3.84544E-6 L -0.4625 0.09001 " pathEditMode="relative" rAng="0" ptsTypes="AA">
                                      <p:cBhvr>
                                        <p:cTn id="75" dur="1000" fill="hold"/>
                                        <p:tgtEl>
                                          <p:spTgt spid="39"/>
                                        </p:tgtEl>
                                        <p:attrNameLst>
                                          <p:attrName>ppt_x</p:attrName>
                                          <p:attrName>ppt_y</p:attrName>
                                        </p:attrNameLst>
                                      </p:cBhvr>
                                      <p:rCtr x="-231" y="45"/>
                                    </p:animMotion>
                                  </p:childTnLst>
                                </p:cTn>
                              </p:par>
                            </p:childTnLst>
                          </p:cTn>
                        </p:par>
                        <p:par>
                          <p:cTn id="76" fill="hold">
                            <p:stCondLst>
                              <p:cond delay="10000"/>
                            </p:stCondLst>
                            <p:childTnLst>
                              <p:par>
                                <p:cTn id="77" presetID="1" presetClass="exit" presetSubtype="0" fill="hold" nodeType="afterEffect">
                                  <p:stCondLst>
                                    <p:cond delay="0"/>
                                  </p:stCondLst>
                                  <p:childTnLst>
                                    <p:set>
                                      <p:cBhvr>
                                        <p:cTn id="78" dur="1" fill="hold">
                                          <p:stCondLst>
                                            <p:cond delay="0"/>
                                          </p:stCondLst>
                                        </p:cTn>
                                        <p:tgtEl>
                                          <p:spTgt spid="39"/>
                                        </p:tgtEl>
                                        <p:attrNameLst>
                                          <p:attrName>style.visibility</p:attrName>
                                        </p:attrNameLst>
                                      </p:cBhvr>
                                      <p:to>
                                        <p:strVal val="hidden"/>
                                      </p:to>
                                    </p:set>
                                  </p:childTnLst>
                                </p:cTn>
                              </p:par>
                            </p:childTnLst>
                          </p:cTn>
                        </p:par>
                        <p:par>
                          <p:cTn id="79" fill="hold">
                            <p:stCondLst>
                              <p:cond delay="10000"/>
                            </p:stCondLst>
                            <p:childTnLst>
                              <p:par>
                                <p:cTn id="80" presetID="1" presetClass="entr" presetSubtype="0" fill="hold" nodeType="afterEffect">
                                  <p:stCondLst>
                                    <p:cond delay="0"/>
                                  </p:stCondLst>
                                  <p:childTnLst>
                                    <p:set>
                                      <p:cBhvr>
                                        <p:cTn id="81" dur="1" fill="hold">
                                          <p:stCondLst>
                                            <p:cond delay="0"/>
                                          </p:stCondLst>
                                        </p:cTn>
                                        <p:tgtEl>
                                          <p:spTgt spid="88"/>
                                        </p:tgtEl>
                                        <p:attrNameLst>
                                          <p:attrName>style.visibility</p:attrName>
                                        </p:attrNameLst>
                                      </p:cBhvr>
                                      <p:to>
                                        <p:strVal val="visible"/>
                                      </p:to>
                                    </p:set>
                                  </p:childTnLst>
                                </p:cTn>
                              </p:par>
                            </p:childTnLst>
                          </p:cTn>
                        </p:par>
                        <p:par>
                          <p:cTn id="82" fill="hold">
                            <p:stCondLst>
                              <p:cond delay="10000"/>
                            </p:stCondLst>
                            <p:childTnLst>
                              <p:par>
                                <p:cTn id="83" presetID="42" presetClass="path" presetSubtype="0" accel="50000" decel="50000" fill="hold" nodeType="afterEffect">
                                  <p:stCondLst>
                                    <p:cond delay="0"/>
                                  </p:stCondLst>
                                  <p:childTnLst>
                                    <p:animMotion origin="layout" path="M 0 -4.21564E-6 L -0.34583 -0.04604 " pathEditMode="relative" rAng="0" ptsTypes="AA">
                                      <p:cBhvr>
                                        <p:cTn id="84" dur="1000" fill="hold"/>
                                        <p:tgtEl>
                                          <p:spTgt spid="2053"/>
                                        </p:tgtEl>
                                        <p:attrNameLst>
                                          <p:attrName>ppt_x</p:attrName>
                                          <p:attrName>ppt_y</p:attrName>
                                        </p:attrNameLst>
                                      </p:cBhvr>
                                      <p:rCtr x="-173" y="-23"/>
                                    </p:animMotion>
                                  </p:childTnLst>
                                </p:cTn>
                              </p:par>
                            </p:childTnLst>
                          </p:cTn>
                        </p:par>
                        <p:par>
                          <p:cTn id="85" fill="hold">
                            <p:stCondLst>
                              <p:cond delay="11000"/>
                            </p:stCondLst>
                            <p:childTnLst>
                              <p:par>
                                <p:cTn id="86" presetID="1" presetClass="exit" presetSubtype="0" fill="hold" nodeType="afterEffect">
                                  <p:stCondLst>
                                    <p:cond delay="0"/>
                                  </p:stCondLst>
                                  <p:childTnLst>
                                    <p:set>
                                      <p:cBhvr>
                                        <p:cTn id="87" dur="1" fill="hold">
                                          <p:stCondLst>
                                            <p:cond delay="0"/>
                                          </p:stCondLst>
                                        </p:cTn>
                                        <p:tgtEl>
                                          <p:spTgt spid="2053"/>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childTnLst>
                          </p:cTn>
                        </p:par>
                        <p:par>
                          <p:cTn id="91" fill="hold">
                            <p:stCondLst>
                              <p:cond delay="11000"/>
                            </p:stCondLst>
                            <p:childTnLst>
                              <p:par>
                                <p:cTn id="92" presetID="1" presetClass="entr" presetSubtype="0"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par>
                          <p:cTn id="94" fill="hold">
                            <p:stCondLst>
                              <p:cond delay="11000"/>
                            </p:stCondLst>
                            <p:childTnLst>
                              <p:par>
                                <p:cTn id="95" presetID="42" presetClass="path" presetSubtype="0" accel="50000" decel="50000" fill="hold" nodeType="afterEffect">
                                  <p:stCondLst>
                                    <p:cond delay="0"/>
                                  </p:stCondLst>
                                  <p:childTnLst>
                                    <p:animMotion origin="layout" path="M 2.22222E-6 3.33333E-6 L -0.00087 0.23773 " pathEditMode="relative" rAng="0" ptsTypes="AA">
                                      <p:cBhvr>
                                        <p:cTn id="96" dur="2000" fill="hold"/>
                                        <p:tgtEl>
                                          <p:spTgt spid="5"/>
                                        </p:tgtEl>
                                        <p:attrNameLst>
                                          <p:attrName>ppt_x</p:attrName>
                                          <p:attrName>ppt_y</p:attrName>
                                        </p:attrNameLst>
                                      </p:cBhvr>
                                      <p:rCtr x="-1" y="119"/>
                                    </p:animMotion>
                                  </p:childTnLst>
                                </p:cTn>
                              </p:par>
                            </p:childTnLst>
                          </p:cTn>
                        </p:par>
                        <p:par>
                          <p:cTn id="97" fill="hold">
                            <p:stCondLst>
                              <p:cond delay="13000"/>
                            </p:stCondLst>
                            <p:childTnLst>
                              <p:par>
                                <p:cTn id="98" presetID="1" presetClass="exit" presetSubtype="0" fill="hold" nodeType="afterEffect">
                                  <p:stCondLst>
                                    <p:cond delay="0"/>
                                  </p:stCondLst>
                                  <p:childTnLst>
                                    <p:set>
                                      <p:cBhvr>
                                        <p:cTn id="99" dur="1" fill="hold">
                                          <p:stCondLst>
                                            <p:cond delay="0"/>
                                          </p:stCondLst>
                                        </p:cTn>
                                        <p:tgtEl>
                                          <p:spTgt spid="5"/>
                                        </p:tgtEl>
                                        <p:attrNameLst>
                                          <p:attrName>style.visibility</p:attrName>
                                        </p:attrNameLst>
                                      </p:cBhvr>
                                      <p:to>
                                        <p:strVal val="hidden"/>
                                      </p:to>
                                    </p:set>
                                  </p:childTnLst>
                                </p:cTn>
                              </p:par>
                            </p:childTnLst>
                          </p:cTn>
                        </p:par>
                        <p:par>
                          <p:cTn id="100" fill="hold">
                            <p:stCondLst>
                              <p:cond delay="13000"/>
                            </p:stCondLst>
                            <p:childTnLst>
                              <p:par>
                                <p:cTn id="101" presetID="1" presetClass="entr" presetSubtype="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childTnLst>
                          </p:cTn>
                        </p:par>
                        <p:par>
                          <p:cTn id="105" fill="hold">
                            <p:stCondLst>
                              <p:cond delay="13000"/>
                            </p:stCondLst>
                            <p:childTnLst>
                              <p:par>
                                <p:cTn id="106" presetID="63" presetClass="path" presetSubtype="0" accel="50000" decel="50000" fill="hold" nodeType="afterEffect">
                                  <p:stCondLst>
                                    <p:cond delay="0"/>
                                  </p:stCondLst>
                                  <p:childTnLst>
                                    <p:animMotion origin="layout" path="M 2.77778E-7 1.85185E-6 L 0.17309 0.16157 " pathEditMode="relative" rAng="0" ptsTypes="AA">
                                      <p:cBhvr>
                                        <p:cTn id="107" dur="2000" fill="hold"/>
                                        <p:tgtEl>
                                          <p:spTgt spid="14"/>
                                        </p:tgtEl>
                                        <p:attrNameLst>
                                          <p:attrName>ppt_x</p:attrName>
                                          <p:attrName>ppt_y</p:attrName>
                                        </p:attrNameLst>
                                      </p:cBhvr>
                                      <p:rCtr x="86" y="81"/>
                                    </p:animMotion>
                                  </p:childTnLst>
                                </p:cTn>
                              </p:par>
                            </p:childTnLst>
                          </p:cTn>
                        </p:par>
                        <p:par>
                          <p:cTn id="108" fill="hold">
                            <p:stCondLst>
                              <p:cond delay="15000"/>
                            </p:stCondLst>
                            <p:childTnLst>
                              <p:par>
                                <p:cTn id="109" presetID="1" presetClass="exit" presetSubtype="0" fill="hold" nodeType="after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childTnLst>
                          </p:cTn>
                        </p:par>
                        <p:par>
                          <p:cTn id="111" fill="hold">
                            <p:stCondLst>
                              <p:cond delay="15000"/>
                            </p:stCondLst>
                            <p:childTnLst>
                              <p:par>
                                <p:cTn id="112" presetID="22" presetClass="entr" presetSubtype="4" fill="hold"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1000"/>
                                        <p:tgtEl>
                                          <p:spTgt spid="18"/>
                                        </p:tgtEl>
                                      </p:cBhvr>
                                    </p:animEffect>
                                  </p:childTnLst>
                                </p:cTn>
                              </p:par>
                              <p:par>
                                <p:cTn id="115" presetID="22" presetClass="entr" presetSubtype="4"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2000"/>
                                        <p:tgtEl>
                                          <p:spTgt spid="19"/>
                                        </p:tgtEl>
                                      </p:cBhvr>
                                    </p:animEffect>
                                  </p:childTnLst>
                                </p:cTn>
                              </p:par>
                            </p:childTnLst>
                          </p:cTn>
                        </p:par>
                        <p:par>
                          <p:cTn id="118" fill="hold">
                            <p:stCondLst>
                              <p:cond delay="17000"/>
                            </p:stCondLst>
                            <p:childTnLst>
                              <p:par>
                                <p:cTn id="119" presetID="10" presetClass="entr" presetSubtype="0" fill="hold" nodeType="afterEffect">
                                  <p:stCondLst>
                                    <p:cond delay="0"/>
                                  </p:stCondLst>
                                  <p:childTnLst>
                                    <p:set>
                                      <p:cBhvr>
                                        <p:cTn id="120" dur="1" fill="hold">
                                          <p:stCondLst>
                                            <p:cond delay="0"/>
                                          </p:stCondLst>
                                        </p:cTn>
                                        <p:tgtEl>
                                          <p:spTgt spid="111"/>
                                        </p:tgtEl>
                                        <p:attrNameLst>
                                          <p:attrName>style.visibility</p:attrName>
                                        </p:attrNameLst>
                                      </p:cBhvr>
                                      <p:to>
                                        <p:strVal val="visible"/>
                                      </p:to>
                                    </p:set>
                                    <p:animEffect transition="in" filter="fade">
                                      <p:cBhvr>
                                        <p:cTn id="121" dur="2000"/>
                                        <p:tgtEl>
                                          <p:spTgt spid="111"/>
                                        </p:tgtEl>
                                      </p:cBhvr>
                                    </p:animEffect>
                                  </p:childTnLst>
                                </p:cTn>
                              </p:par>
                            </p:childTnLst>
                          </p:cTn>
                        </p:par>
                        <p:par>
                          <p:cTn id="122" fill="hold">
                            <p:stCondLst>
                              <p:cond delay="19000"/>
                            </p:stCondLst>
                            <p:childTnLst>
                              <p:par>
                                <p:cTn id="123" presetID="42" presetClass="path" presetSubtype="0" accel="50000" decel="50000" fill="hold" nodeType="afterEffect">
                                  <p:stCondLst>
                                    <p:cond delay="0"/>
                                  </p:stCondLst>
                                  <p:childTnLst>
                                    <p:animMotion origin="layout" path="M 4.44444E-6 -3.92783E-6 L -0.01598 0.3907 " pathEditMode="relative" rAng="0" ptsTypes="AA">
                                      <p:cBhvr>
                                        <p:cTn id="124" dur="2000" fill="hold"/>
                                        <p:tgtEl>
                                          <p:spTgt spid="19"/>
                                        </p:tgtEl>
                                        <p:attrNameLst>
                                          <p:attrName>ppt_x</p:attrName>
                                          <p:attrName>ppt_y</p:attrName>
                                        </p:attrNameLst>
                                      </p:cBhvr>
                                      <p:rCtr x="-8" y="1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229600" cy="1143000"/>
          </a:xfrm>
        </p:spPr>
        <p:txBody>
          <a:bodyPr/>
          <a:lstStyle/>
          <a:p>
            <a:r>
              <a:rPr lang="zh-CN" altLang="en-US" dirty="0" smtClean="0"/>
              <a:t>展望</a:t>
            </a:r>
            <a:endParaRPr lang="en-US" dirty="0"/>
          </a:p>
        </p:txBody>
      </p:sp>
      <p:grpSp>
        <p:nvGrpSpPr>
          <p:cNvPr id="3" name="Group 55"/>
          <p:cNvGrpSpPr/>
          <p:nvPr/>
        </p:nvGrpSpPr>
        <p:grpSpPr>
          <a:xfrm>
            <a:off x="563259" y="1828800"/>
            <a:ext cx="6970424" cy="990600"/>
            <a:chOff x="801976" y="2514600"/>
            <a:chExt cx="6970424" cy="990600"/>
          </a:xfrm>
        </p:grpSpPr>
        <p:sp>
          <p:nvSpPr>
            <p:cNvPr id="16" name="Flowchart: Data 15"/>
            <p:cNvSpPr/>
            <p:nvPr/>
          </p:nvSpPr>
          <p:spPr>
            <a:xfrm>
              <a:off x="1295400" y="2514600"/>
              <a:ext cx="6477000" cy="990600"/>
            </a:xfrm>
            <a:prstGeom prst="flowChartInputOutput">
              <a:avLst/>
            </a:prstGeom>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rot="19343943">
              <a:off x="801976" y="2567741"/>
              <a:ext cx="1787413" cy="523220"/>
            </a:xfrm>
            <a:prstGeom prst="rect">
              <a:avLst/>
            </a:prstGeom>
            <a:noFill/>
          </p:spPr>
          <p:txBody>
            <a:bodyPr wrap="none" rtlCol="0">
              <a:spAutoFit/>
            </a:bodyPr>
            <a:lstStyle/>
            <a:p>
              <a:pPr algn="ctr"/>
              <a:r>
                <a:rPr lang="en-US" sz="1400" dirty="0" smtClean="0"/>
                <a:t>Data-tier Application</a:t>
              </a:r>
            </a:p>
            <a:p>
              <a:pPr algn="ctr"/>
              <a:r>
                <a:rPr lang="en-US" sz="1400" dirty="0" smtClean="0"/>
                <a:t>Components</a:t>
              </a:r>
            </a:p>
          </p:txBody>
        </p:sp>
        <p:sp>
          <p:nvSpPr>
            <p:cNvPr id="18" name="Flowchart: Data 17"/>
            <p:cNvSpPr/>
            <p:nvPr/>
          </p:nvSpPr>
          <p:spPr>
            <a:xfrm>
              <a:off x="2534680" y="2667000"/>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Finance.dac</a:t>
              </a:r>
              <a:endParaRPr lang="en-US" sz="1050" dirty="0">
                <a:solidFill>
                  <a:schemeClr val="tx1"/>
                </a:solidFill>
              </a:endParaRPr>
            </a:p>
          </p:txBody>
        </p:sp>
        <p:sp>
          <p:nvSpPr>
            <p:cNvPr id="19" name="Flowchart: Data 18"/>
            <p:cNvSpPr/>
            <p:nvPr/>
          </p:nvSpPr>
          <p:spPr>
            <a:xfrm>
              <a:off x="2001280" y="3048000"/>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Inventory.dac</a:t>
              </a:r>
              <a:endParaRPr lang="en-US" sz="1050" dirty="0">
                <a:solidFill>
                  <a:schemeClr val="tx1"/>
                </a:solidFill>
              </a:endParaRPr>
            </a:p>
          </p:txBody>
        </p:sp>
        <p:sp>
          <p:nvSpPr>
            <p:cNvPr id="20" name="Flowchart: Data 19"/>
            <p:cNvSpPr/>
            <p:nvPr/>
          </p:nvSpPr>
          <p:spPr>
            <a:xfrm>
              <a:off x="4343400" y="3048000"/>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Orders.dac</a:t>
              </a:r>
              <a:endParaRPr lang="en-US" sz="1050" dirty="0">
                <a:solidFill>
                  <a:schemeClr val="tx1"/>
                </a:solidFill>
              </a:endParaRPr>
            </a:p>
          </p:txBody>
        </p:sp>
        <p:sp>
          <p:nvSpPr>
            <p:cNvPr id="21" name="Flowchart: Data 20"/>
            <p:cNvSpPr/>
            <p:nvPr/>
          </p:nvSpPr>
          <p:spPr>
            <a:xfrm>
              <a:off x="4820680" y="2667000"/>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HR.dac</a:t>
              </a:r>
              <a:endParaRPr lang="en-US" sz="1050" dirty="0">
                <a:solidFill>
                  <a:schemeClr val="tx1"/>
                </a:solidFill>
              </a:endParaRPr>
            </a:p>
          </p:txBody>
        </p:sp>
      </p:grpSp>
      <p:grpSp>
        <p:nvGrpSpPr>
          <p:cNvPr id="7" name="Group 56"/>
          <p:cNvGrpSpPr/>
          <p:nvPr/>
        </p:nvGrpSpPr>
        <p:grpSpPr>
          <a:xfrm>
            <a:off x="750813" y="3098800"/>
            <a:ext cx="6802950" cy="990600"/>
            <a:chOff x="989530" y="3858314"/>
            <a:chExt cx="6802950" cy="990600"/>
          </a:xfrm>
        </p:grpSpPr>
        <p:sp>
          <p:nvSpPr>
            <p:cNvPr id="23" name="TextBox 22"/>
            <p:cNvSpPr txBox="1"/>
            <p:nvPr/>
          </p:nvSpPr>
          <p:spPr>
            <a:xfrm rot="19343943">
              <a:off x="989530" y="3873911"/>
              <a:ext cx="1644619" cy="523220"/>
            </a:xfrm>
            <a:prstGeom prst="rect">
              <a:avLst/>
            </a:prstGeom>
            <a:noFill/>
          </p:spPr>
          <p:txBody>
            <a:bodyPr wrap="square" rtlCol="0">
              <a:spAutoFit/>
            </a:bodyPr>
            <a:lstStyle/>
            <a:p>
              <a:pPr algn="ctr"/>
              <a:r>
                <a:rPr lang="en-US" sz="1400" dirty="0" smtClean="0"/>
                <a:t>SQL Server Runtimes</a:t>
              </a:r>
              <a:endParaRPr lang="en-US" sz="1400" dirty="0"/>
            </a:p>
          </p:txBody>
        </p:sp>
        <p:sp>
          <p:nvSpPr>
            <p:cNvPr id="22" name="Flowchart: Data 21"/>
            <p:cNvSpPr/>
            <p:nvPr/>
          </p:nvSpPr>
          <p:spPr>
            <a:xfrm>
              <a:off x="1315480" y="3858314"/>
              <a:ext cx="6477000" cy="990600"/>
            </a:xfrm>
            <a:prstGeom prst="flowChartInputOutput">
              <a:avLst/>
            </a:prstGeom>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Flowchart: Data 23"/>
            <p:cNvSpPr/>
            <p:nvPr/>
          </p:nvSpPr>
          <p:spPr>
            <a:xfrm>
              <a:off x="2209800" y="4191000"/>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Instance</a:t>
              </a:r>
              <a:endParaRPr lang="en-US" sz="1050" dirty="0">
                <a:solidFill>
                  <a:schemeClr val="tx1"/>
                </a:solidFill>
              </a:endParaRPr>
            </a:p>
          </p:txBody>
        </p:sp>
        <p:sp>
          <p:nvSpPr>
            <p:cNvPr id="26" name="Flowchart: Data 25"/>
            <p:cNvSpPr/>
            <p:nvPr/>
          </p:nvSpPr>
          <p:spPr>
            <a:xfrm>
              <a:off x="4114800" y="4391714"/>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Cloud</a:t>
              </a:r>
              <a:endParaRPr lang="en-US" sz="1050" dirty="0">
                <a:solidFill>
                  <a:schemeClr val="tx1"/>
                </a:solidFill>
              </a:endParaRPr>
            </a:p>
          </p:txBody>
        </p:sp>
        <p:sp>
          <p:nvSpPr>
            <p:cNvPr id="27" name="Flowchart: Data 26"/>
            <p:cNvSpPr/>
            <p:nvPr/>
          </p:nvSpPr>
          <p:spPr>
            <a:xfrm>
              <a:off x="4668280" y="4010714"/>
              <a:ext cx="2209800" cy="3048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Matrix</a:t>
              </a:r>
              <a:endParaRPr lang="en-US" sz="1050" dirty="0">
                <a:solidFill>
                  <a:schemeClr val="tx1"/>
                </a:solidFill>
              </a:endParaRPr>
            </a:p>
          </p:txBody>
        </p:sp>
      </p:grpSp>
      <p:grpSp>
        <p:nvGrpSpPr>
          <p:cNvPr id="8" name="Group 47"/>
          <p:cNvGrpSpPr/>
          <p:nvPr/>
        </p:nvGrpSpPr>
        <p:grpSpPr>
          <a:xfrm>
            <a:off x="599855" y="4368800"/>
            <a:ext cx="6801508" cy="990600"/>
            <a:chOff x="371255" y="5029200"/>
            <a:chExt cx="6801508" cy="990600"/>
          </a:xfrm>
        </p:grpSpPr>
        <p:sp>
          <p:nvSpPr>
            <p:cNvPr id="29" name="TextBox 28"/>
            <p:cNvSpPr txBox="1"/>
            <p:nvPr/>
          </p:nvSpPr>
          <p:spPr>
            <a:xfrm rot="19343943">
              <a:off x="371255" y="5065964"/>
              <a:ext cx="1630742" cy="523220"/>
            </a:xfrm>
            <a:prstGeom prst="rect">
              <a:avLst/>
            </a:prstGeom>
            <a:noFill/>
          </p:spPr>
          <p:txBody>
            <a:bodyPr wrap="square" rtlCol="0">
              <a:spAutoFit/>
            </a:bodyPr>
            <a:lstStyle/>
            <a:p>
              <a:pPr algn="ctr"/>
              <a:r>
                <a:rPr lang="en-US" sz="1400" dirty="0" smtClean="0"/>
                <a:t>Host </a:t>
              </a:r>
            </a:p>
            <a:p>
              <a:pPr algn="ctr"/>
              <a:r>
                <a:rPr lang="en-US" sz="1400" dirty="0" smtClean="0"/>
                <a:t>Resources</a:t>
              </a:r>
              <a:endParaRPr lang="en-US" sz="1400" dirty="0"/>
            </a:p>
          </p:txBody>
        </p:sp>
        <p:sp>
          <p:nvSpPr>
            <p:cNvPr id="28" name="Flowchart: Data 27"/>
            <p:cNvSpPr/>
            <p:nvPr/>
          </p:nvSpPr>
          <p:spPr>
            <a:xfrm>
              <a:off x="695763" y="5029200"/>
              <a:ext cx="6477000" cy="990600"/>
            </a:xfrm>
            <a:prstGeom prst="flowChartInputOutput">
              <a:avLst/>
            </a:prstGeom>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Flowchart: Data 58"/>
            <p:cNvSpPr/>
            <p:nvPr/>
          </p:nvSpPr>
          <p:spPr>
            <a:xfrm>
              <a:off x="1143000" y="5562600"/>
              <a:ext cx="2667000" cy="3810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Virtual Machine</a:t>
              </a:r>
              <a:endParaRPr lang="en-US" sz="1050" dirty="0">
                <a:solidFill>
                  <a:schemeClr val="tx1"/>
                </a:solidFill>
              </a:endParaRPr>
            </a:p>
          </p:txBody>
        </p:sp>
        <p:sp>
          <p:nvSpPr>
            <p:cNvPr id="61" name="Flowchart: Data 60"/>
            <p:cNvSpPr/>
            <p:nvPr/>
          </p:nvSpPr>
          <p:spPr>
            <a:xfrm>
              <a:off x="3657600" y="5334000"/>
              <a:ext cx="2895600" cy="4572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Storage</a:t>
              </a:r>
              <a:endParaRPr lang="en-US" sz="1050" dirty="0">
                <a:solidFill>
                  <a:schemeClr val="tx1"/>
                </a:solidFill>
              </a:endParaRPr>
            </a:p>
          </p:txBody>
        </p:sp>
        <p:sp>
          <p:nvSpPr>
            <p:cNvPr id="47" name="Flowchart: Data 46"/>
            <p:cNvSpPr/>
            <p:nvPr/>
          </p:nvSpPr>
          <p:spPr>
            <a:xfrm>
              <a:off x="1752600" y="5105400"/>
              <a:ext cx="2667000" cy="381000"/>
            </a:xfrm>
            <a:prstGeom prst="flowChartInputOutp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smtClean="0">
                  <a:solidFill>
                    <a:schemeClr val="tx1"/>
                  </a:solidFill>
                </a:rPr>
                <a:t>Computer</a:t>
              </a:r>
              <a:endParaRPr lang="en-US" sz="1050" dirty="0">
                <a:solidFill>
                  <a:schemeClr val="tx1"/>
                </a:solidFill>
              </a:endParaRPr>
            </a:p>
          </p:txBody>
        </p:sp>
      </p:grpSp>
      <p:grpSp>
        <p:nvGrpSpPr>
          <p:cNvPr id="9" name="Group 59"/>
          <p:cNvGrpSpPr/>
          <p:nvPr/>
        </p:nvGrpSpPr>
        <p:grpSpPr>
          <a:xfrm>
            <a:off x="457200" y="1066800"/>
            <a:ext cx="7772400" cy="4724400"/>
            <a:chOff x="381000" y="685800"/>
            <a:chExt cx="7848600" cy="5638800"/>
          </a:xfrm>
        </p:grpSpPr>
        <p:sp>
          <p:nvSpPr>
            <p:cNvPr id="51" name="Rounded Rectangle 50"/>
            <p:cNvSpPr/>
            <p:nvPr/>
          </p:nvSpPr>
          <p:spPr>
            <a:xfrm>
              <a:off x="381000" y="838199"/>
              <a:ext cx="7848600" cy="5486401"/>
            </a:xfrm>
            <a:prstGeom prst="roundRect">
              <a:avLst/>
            </a:prstGeom>
            <a:solidFill>
              <a:schemeClr val="accent1">
                <a:alpha val="2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200400" y="685800"/>
              <a:ext cx="2438400" cy="38100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数据库资源池</a:t>
              </a:r>
              <a:endParaRPr lang="en-US" dirty="0">
                <a:solidFill>
                  <a:schemeClr val="bg1"/>
                </a:solidFill>
              </a:endParaRPr>
            </a:p>
          </p:txBody>
        </p:sp>
      </p:grpSp>
      <p:sp>
        <p:nvSpPr>
          <p:cNvPr id="54" name="Rounded Rectangle 53"/>
          <p:cNvSpPr/>
          <p:nvPr/>
        </p:nvSpPr>
        <p:spPr>
          <a:xfrm>
            <a:off x="7620000" y="2235200"/>
            <a:ext cx="1219200" cy="60960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DACs</a:t>
            </a:r>
          </a:p>
          <a:p>
            <a:pPr algn="ctr"/>
            <a:r>
              <a:rPr lang="en-US" sz="1100" dirty="0" smtClean="0">
                <a:solidFill>
                  <a:schemeClr val="bg1"/>
                </a:solidFill>
              </a:rPr>
              <a:t>map to</a:t>
            </a:r>
          </a:p>
          <a:p>
            <a:pPr algn="ctr"/>
            <a:r>
              <a:rPr lang="en-US" sz="1100" dirty="0" smtClean="0">
                <a:solidFill>
                  <a:schemeClr val="bg1"/>
                </a:solidFill>
              </a:rPr>
              <a:t>SQL Runtime(s)</a:t>
            </a:r>
            <a:endParaRPr lang="en-US" sz="1100" dirty="0">
              <a:solidFill>
                <a:schemeClr val="bg1"/>
              </a:solidFill>
            </a:endParaRPr>
          </a:p>
        </p:txBody>
      </p:sp>
      <p:sp>
        <p:nvSpPr>
          <p:cNvPr id="58" name="Rounded Rectangle 57"/>
          <p:cNvSpPr/>
          <p:nvPr/>
        </p:nvSpPr>
        <p:spPr>
          <a:xfrm>
            <a:off x="7620000" y="3606800"/>
            <a:ext cx="1219200" cy="60960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Runtimes</a:t>
            </a:r>
            <a:br>
              <a:rPr lang="en-US" sz="1100" dirty="0" smtClean="0">
                <a:solidFill>
                  <a:schemeClr val="bg1"/>
                </a:solidFill>
              </a:rPr>
            </a:br>
            <a:r>
              <a:rPr lang="en-US" sz="1100" dirty="0" smtClean="0">
                <a:solidFill>
                  <a:schemeClr val="bg1"/>
                </a:solidFill>
              </a:rPr>
              <a:t>map to</a:t>
            </a:r>
            <a:br>
              <a:rPr lang="en-US" sz="1100" dirty="0" smtClean="0">
                <a:solidFill>
                  <a:schemeClr val="bg1"/>
                </a:solidFill>
              </a:rPr>
            </a:br>
            <a:r>
              <a:rPr lang="en-US" sz="1100" dirty="0" smtClean="0">
                <a:solidFill>
                  <a:schemeClr val="bg1"/>
                </a:solidFill>
              </a:rPr>
              <a:t>Servers/Storage</a:t>
            </a:r>
            <a:endParaRPr 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out)">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文本占位符 3"/>
          <p:cNvSpPr>
            <a:spLocks noGrp="1"/>
          </p:cNvSpPr>
          <p:nvPr>
            <p:ph type="body" sz="quarter" idx="11"/>
          </p:nvPr>
        </p:nvSpPr>
        <p:spPr>
          <a:xfrm>
            <a:off x="357158" y="1785926"/>
            <a:ext cx="8215370" cy="4143404"/>
          </a:xfrm>
        </p:spPr>
        <p:txBody>
          <a:bodyPr>
            <a:normAutofit/>
          </a:bodyPr>
          <a:lstStyle/>
          <a:p>
            <a:pPr>
              <a:buFont typeface="Arial" pitchFamily="34" charset="0"/>
              <a:buChar char="•"/>
            </a:pPr>
            <a:r>
              <a:rPr lang="en-US" sz="2800" dirty="0" smtClean="0"/>
              <a:t>Introduce SQL Server 2008 R2 Manageability Enhancements at </a:t>
            </a:r>
            <a:r>
              <a:rPr lang="en-US" altLang="zh-CN" sz="2800" dirty="0" smtClean="0">
                <a:hlinkClick r:id="rId3"/>
              </a:rPr>
              <a:t>http://msdn.microsoft.com/en-us/library/cc645579(SQL.105).aspx</a:t>
            </a:r>
            <a:r>
              <a:rPr lang="en-US" altLang="zh-CN" sz="2800" dirty="0" smtClean="0"/>
              <a:t> </a:t>
            </a:r>
          </a:p>
          <a:p>
            <a:pPr>
              <a:buFont typeface="Arial" pitchFamily="34" charset="0"/>
              <a:buChar char="•"/>
            </a:pPr>
            <a:r>
              <a:rPr lang="en-US" sz="2800" smtClean="0"/>
              <a:t>Utility Information Data Collection Set at </a:t>
            </a:r>
            <a:r>
              <a:rPr lang="en-US" sz="2800" smtClean="0">
                <a:hlinkClick r:id="rId4"/>
              </a:rPr>
              <a:t>http://msdn.microsoft.com/en-us/library/ee210668(SQL.105).aspx</a:t>
            </a:r>
            <a:r>
              <a:rPr lang="en-US" sz="2800" smtClean="0"/>
              <a:t> </a:t>
            </a:r>
          </a:p>
          <a:p>
            <a:pPr>
              <a:buFont typeface="Arial" pitchFamily="34" charset="0"/>
              <a:buChar char="•"/>
            </a:pPr>
            <a:endParaRPr lang="zh-CN"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571744"/>
            <a:ext cx="8229600" cy="2214578"/>
          </a:xfrm>
        </p:spPr>
        <p:txBody>
          <a:bodyPr/>
          <a:lstStyle/>
          <a:p>
            <a:r>
              <a:rPr lang="en-US" dirty="0" smtClean="0"/>
              <a:t>SQL Server </a:t>
            </a:r>
            <a:r>
              <a:rPr lang="zh-CN" altLang="en-US" dirty="0" smtClean="0"/>
              <a:t>的多机管理和应用程序自动设置 </a:t>
            </a:r>
            <a:r>
              <a:rPr lang="en-US" altLang="zh-CN" dirty="0" smtClean="0"/>
              <a:t>– SQL Server 2008 R2</a:t>
            </a:r>
            <a:r>
              <a:rPr lang="zh-CN" altLang="en-US" dirty="0" smtClean="0"/>
              <a:t>的新功能</a:t>
            </a:r>
            <a:endParaRPr lang="zh-CN" altLang="en-US" dirty="0"/>
          </a:p>
        </p:txBody>
      </p:sp>
      <p:sp>
        <p:nvSpPr>
          <p:cNvPr id="5" name="文本占位符 4"/>
          <p:cNvSpPr>
            <a:spLocks noGrp="1"/>
          </p:cNvSpPr>
          <p:nvPr>
            <p:ph type="body" sz="quarter" idx="10"/>
          </p:nvPr>
        </p:nvSpPr>
        <p:spPr/>
        <p:txBody>
          <a:bodyPr/>
          <a:lstStyle/>
          <a:p>
            <a:r>
              <a:rPr lang="en-US" altLang="zh-CN" dirty="0" smtClean="0"/>
              <a:t>DAT 200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lstStyle/>
          <a:p>
            <a:r>
              <a:rPr lang="zh-CN" altLang="en-US" dirty="0" smtClean="0"/>
              <a:t>内容</a:t>
            </a:r>
            <a:endParaRPr lang="zh-CN" altLang="en-US" dirty="0"/>
          </a:p>
        </p:txBody>
      </p:sp>
      <p:sp>
        <p:nvSpPr>
          <p:cNvPr id="3" name="内容占位符 2"/>
          <p:cNvSpPr>
            <a:spLocks noGrp="1"/>
          </p:cNvSpPr>
          <p:nvPr>
            <p:ph idx="1"/>
          </p:nvPr>
        </p:nvSpPr>
        <p:spPr>
          <a:xfrm>
            <a:off x="457200" y="1142984"/>
            <a:ext cx="8229600" cy="4983179"/>
          </a:xfrm>
        </p:spPr>
        <p:txBody>
          <a:bodyPr/>
          <a:lstStyle/>
          <a:p>
            <a:r>
              <a:rPr lang="zh-CN" altLang="en-US" sz="2000" dirty="0" smtClean="0"/>
              <a:t>愿景和目标</a:t>
            </a:r>
            <a:r>
              <a:rPr lang="en-US" altLang="zh-CN" sz="2000" dirty="0" smtClean="0"/>
              <a:t> (Vision and Goals)</a:t>
            </a:r>
            <a:endParaRPr lang="en-US" sz="2000" dirty="0" smtClean="0"/>
          </a:p>
          <a:p>
            <a:r>
              <a:rPr lang="zh-CN" altLang="en-US" sz="2000" dirty="0" smtClean="0"/>
              <a:t>趋势，挑战，应对措施</a:t>
            </a:r>
            <a:endParaRPr lang="en-US" sz="2000" dirty="0" smtClean="0"/>
          </a:p>
          <a:p>
            <a:r>
              <a:rPr lang="zh-CN" altLang="en-US" sz="2000" dirty="0" smtClean="0"/>
              <a:t>应用场景：今天 </a:t>
            </a:r>
            <a:r>
              <a:rPr lang="en-US" altLang="zh-CN" sz="2000" dirty="0" err="1" smtClean="0"/>
              <a:t>vs</a:t>
            </a:r>
            <a:r>
              <a:rPr lang="en-US" altLang="zh-CN" sz="2000" dirty="0" smtClean="0"/>
              <a:t> </a:t>
            </a:r>
            <a:r>
              <a:rPr lang="zh-CN" altLang="en-US" sz="2000" dirty="0" smtClean="0"/>
              <a:t>明天</a:t>
            </a:r>
            <a:endParaRPr lang="en-US" sz="2000" dirty="0" smtClean="0"/>
          </a:p>
          <a:p>
            <a:r>
              <a:rPr lang="zh-CN" altLang="en-US" sz="2000" dirty="0" smtClean="0"/>
              <a:t>基本概念：</a:t>
            </a:r>
            <a:r>
              <a:rPr lang="en-US" altLang="zh-CN" sz="2000" dirty="0" smtClean="0"/>
              <a:t>Utility Control Point (UCP)</a:t>
            </a:r>
          </a:p>
          <a:p>
            <a:r>
              <a:rPr lang="zh-CN" altLang="en-US" sz="2000" dirty="0" smtClean="0"/>
              <a:t>演示：</a:t>
            </a:r>
            <a:r>
              <a:rPr lang="en-US" altLang="zh-CN" sz="2000" dirty="0" smtClean="0"/>
              <a:t>Utility</a:t>
            </a:r>
          </a:p>
          <a:p>
            <a:r>
              <a:rPr lang="zh-CN" altLang="en-US" sz="2000" dirty="0" smtClean="0"/>
              <a:t>基本概念：</a:t>
            </a:r>
            <a:r>
              <a:rPr lang="en-US" altLang="zh-CN" sz="2000" dirty="0" smtClean="0"/>
              <a:t>Data-tier Application Component (DAC)</a:t>
            </a:r>
            <a:endParaRPr lang="en-US" sz="1800" dirty="0" smtClean="0"/>
          </a:p>
          <a:p>
            <a:r>
              <a:rPr lang="zh-CN" altLang="en-US" sz="2000" dirty="0" smtClean="0"/>
              <a:t>演示：</a:t>
            </a:r>
            <a:r>
              <a:rPr lang="en-US" altLang="zh-CN" sz="2000" dirty="0" smtClean="0"/>
              <a:t>DAC</a:t>
            </a:r>
          </a:p>
          <a:p>
            <a:r>
              <a:rPr lang="zh-CN" altLang="en-US" sz="2000" dirty="0" smtClean="0"/>
              <a:t>架构和展望</a:t>
            </a:r>
            <a:endParaRPr lang="en-US" sz="2000" dirty="0" smtClean="0"/>
          </a:p>
          <a:p>
            <a:r>
              <a:rPr lang="en-US" altLang="zh-CN" sz="2000" dirty="0" smtClean="0"/>
              <a:t>Q&amp;A</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zh-CN" altLang="en-US" dirty="0" smtClean="0"/>
              <a:t>愿景和目标</a:t>
            </a:r>
            <a:endParaRPr lang="en-US" dirty="0"/>
          </a:p>
        </p:txBody>
      </p:sp>
      <p:sp>
        <p:nvSpPr>
          <p:cNvPr id="3" name="Content Placeholder 2"/>
          <p:cNvSpPr>
            <a:spLocks noGrp="1"/>
          </p:cNvSpPr>
          <p:nvPr>
            <p:ph idx="1"/>
          </p:nvPr>
        </p:nvSpPr>
        <p:spPr>
          <a:xfrm>
            <a:off x="457200" y="1428736"/>
            <a:ext cx="8229600" cy="4697427"/>
          </a:xfrm>
        </p:spPr>
        <p:txBody>
          <a:bodyPr/>
          <a:lstStyle/>
          <a:p>
            <a:pPr algn="ctr">
              <a:buNone/>
            </a:pPr>
            <a:r>
              <a:rPr lang="en-US" sz="2000" i="1" dirty="0" smtClean="0"/>
              <a:t>“</a:t>
            </a:r>
            <a:r>
              <a:rPr lang="zh-CN" altLang="en-US" sz="2000" i="1" dirty="0" smtClean="0"/>
              <a:t>将目前已有的</a:t>
            </a:r>
            <a:r>
              <a:rPr lang="en-US" altLang="zh-CN" sz="2000" i="1" dirty="0" smtClean="0"/>
              <a:t>SQL Server</a:t>
            </a:r>
            <a:r>
              <a:rPr lang="zh-CN" altLang="en-US" sz="2000" i="1" dirty="0" smtClean="0"/>
              <a:t>管理功能整合在一起，最终提供基于知识和经验的</a:t>
            </a:r>
            <a:r>
              <a:rPr lang="en-US" altLang="zh-CN" sz="2000" i="1" dirty="0" smtClean="0"/>
              <a:t>SQL Server</a:t>
            </a:r>
            <a:r>
              <a:rPr lang="zh-CN" altLang="en-US" sz="2000" i="1" dirty="0" smtClean="0"/>
              <a:t>多机管理体验</a:t>
            </a:r>
            <a:r>
              <a:rPr lang="en-US" altLang="zh-CN" sz="2000" i="1" dirty="0" smtClean="0"/>
              <a:t>(knowledge and experience based SQL Server multi-instance management</a:t>
            </a:r>
            <a:r>
              <a:rPr lang="en-US" sz="2000" i="1" dirty="0" smtClean="0"/>
              <a:t>”</a:t>
            </a:r>
          </a:p>
          <a:p>
            <a:pPr algn="ctr">
              <a:buNone/>
            </a:pPr>
            <a:endParaRPr lang="en-US" sz="2000" i="1" dirty="0" smtClean="0"/>
          </a:p>
          <a:p>
            <a:r>
              <a:rPr lang="zh-CN" altLang="en-US" sz="2000" dirty="0" smtClean="0"/>
              <a:t>目标</a:t>
            </a:r>
            <a:endParaRPr lang="en-US" altLang="zh-CN" sz="2000" dirty="0" smtClean="0"/>
          </a:p>
          <a:p>
            <a:pPr lvl="1"/>
            <a:r>
              <a:rPr lang="zh-CN" altLang="en-US" sz="2000" dirty="0" smtClean="0"/>
              <a:t>增强</a:t>
            </a:r>
            <a:r>
              <a:rPr lang="en-US" altLang="zh-CN" sz="2000" dirty="0" smtClean="0"/>
              <a:t>SQL Server</a:t>
            </a:r>
            <a:r>
              <a:rPr lang="zh-CN" altLang="en-US" sz="2000" dirty="0" smtClean="0"/>
              <a:t>多机中心管理的能力，为客户实现统一管理</a:t>
            </a:r>
            <a:r>
              <a:rPr lang="en-US" altLang="zh-CN" sz="2000" dirty="0" smtClean="0"/>
              <a:t>(consolidation)</a:t>
            </a:r>
            <a:r>
              <a:rPr lang="zh-CN" altLang="en-US" sz="2000" dirty="0" smtClean="0"/>
              <a:t>提供可能。</a:t>
            </a:r>
            <a:endParaRPr lang="en-US" altLang="zh-CN" sz="2000" dirty="0" smtClean="0"/>
          </a:p>
          <a:p>
            <a:pPr lvl="1"/>
            <a:r>
              <a:rPr lang="zh-CN" altLang="en-US" sz="2000" dirty="0" smtClean="0"/>
              <a:t>引入新的数据库打包概念 </a:t>
            </a:r>
            <a:r>
              <a:rPr lang="en-US" altLang="zh-CN" sz="2000" dirty="0" smtClean="0"/>
              <a:t>– Data-tier Application Component – </a:t>
            </a:r>
            <a:r>
              <a:rPr lang="zh-CN" altLang="en-US" sz="2000" dirty="0" smtClean="0"/>
              <a:t>来支持更方便，有效的数据层开发</a:t>
            </a:r>
            <a:endParaRPr lang="en-US" altLang="zh-CN" sz="2000" dirty="0" smtClean="0"/>
          </a:p>
          <a:p>
            <a:pPr lvl="1"/>
            <a:r>
              <a:rPr lang="zh-CN" altLang="en-US" sz="2000" dirty="0" smtClean="0"/>
              <a:t>和微软其他产品合作，提供更灵活的配置和管理体验。</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l"/>
            <a:r>
              <a:rPr lang="zh-CN" altLang="en-US" sz="4000" b="1" dirty="0" smtClean="0">
                <a:solidFill>
                  <a:schemeClr val="accent6">
                    <a:lumMod val="75000"/>
                  </a:schemeClr>
                </a:solidFill>
              </a:rPr>
              <a:t>趋势</a:t>
            </a:r>
            <a:endParaRPr lang="en-US" sz="4000" b="1" dirty="0">
              <a:solidFill>
                <a:schemeClr val="accent6">
                  <a:lumMod val="75000"/>
                </a:schemeClr>
              </a:solidFill>
            </a:endParaRPr>
          </a:p>
        </p:txBody>
      </p:sp>
      <p:sp>
        <p:nvSpPr>
          <p:cNvPr id="45" name="Content Placeholder 2"/>
          <p:cNvSpPr txBox="1">
            <a:spLocks/>
          </p:cNvSpPr>
          <p:nvPr/>
        </p:nvSpPr>
        <p:spPr>
          <a:xfrm>
            <a:off x="5384556" y="1995854"/>
            <a:ext cx="3398960" cy="3862038"/>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zh-CN" altLang="en-US" sz="2400" b="0" i="0" u="none" strike="noStrike" kern="1200" cap="none" spc="0" normalizeH="0" baseline="0" noProof="0" dirty="0" smtClean="0">
                <a:ln>
                  <a:noFill/>
                </a:ln>
                <a:effectLst/>
                <a:uLnTx/>
                <a:uFillTx/>
                <a:latin typeface="+mn-lt"/>
                <a:ea typeface="+mn-ea"/>
                <a:cs typeface="+mn-cs"/>
              </a:rPr>
              <a:t>典型的客户样本</a:t>
            </a:r>
            <a:r>
              <a:rPr kumimoji="0" lang="en-US" sz="2400" b="0" i="0" u="none" strike="noStrike" kern="1200" cap="none" spc="0" normalizeH="0" baseline="0" noProof="0" dirty="0" smtClean="0">
                <a:ln>
                  <a:noFill/>
                </a:ln>
                <a:effectLst/>
                <a:uLnTx/>
                <a:uFillTx/>
                <a:latin typeface="+mn-lt"/>
                <a:ea typeface="+mn-ea"/>
                <a:cs typeface="+mn-cs"/>
              </a:rPr>
              <a:t>:</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zh-CN" altLang="en-US" sz="2000" b="0" i="0" u="none" strike="noStrike" kern="1200" cap="none" spc="0" normalizeH="0" baseline="0" noProof="0" dirty="0" smtClean="0">
                <a:ln>
                  <a:noFill/>
                </a:ln>
                <a:effectLst/>
                <a:uLnTx/>
                <a:uFillTx/>
                <a:latin typeface="+mn-lt"/>
                <a:ea typeface="+mn-ea"/>
                <a:cs typeface="+mn-cs"/>
              </a:rPr>
              <a:t>应用程序经常使用脚本</a:t>
            </a:r>
            <a:endParaRPr kumimoji="0" lang="en-US" altLang="zh-CN" sz="2000" b="0" i="0" u="none" strike="noStrike" kern="1200" cap="none" spc="0" normalizeH="0" baseline="0" noProof="0" dirty="0" smtClean="0">
              <a:ln>
                <a:noFill/>
              </a:ln>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zh-CN" altLang="en-US" sz="2000" b="0" i="0" u="none" strike="noStrike" kern="1200" cap="none" spc="0" normalizeH="0" baseline="0" noProof="0" dirty="0" smtClean="0">
                <a:ln>
                  <a:noFill/>
                </a:ln>
                <a:effectLst/>
                <a:uLnTx/>
                <a:uFillTx/>
                <a:latin typeface="+mn-lt"/>
                <a:ea typeface="+mn-ea"/>
                <a:cs typeface="+mn-cs"/>
              </a:rPr>
              <a:t>成百的小数据库</a:t>
            </a:r>
            <a:endParaRPr kumimoji="0" lang="en-US" sz="2000" b="0" i="0" u="none" strike="noStrike" kern="1200" cap="none" spc="0" normalizeH="0" baseline="0" noProof="0" dirty="0" smtClean="0">
              <a:ln>
                <a:noFill/>
              </a:ln>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zh-CN" altLang="en-US" sz="2000" b="0" i="0" u="none" strike="noStrike" kern="1200" cap="none" spc="0" normalizeH="0" baseline="0" noProof="0" dirty="0" smtClean="0">
                <a:ln>
                  <a:noFill/>
                </a:ln>
                <a:effectLst/>
                <a:uLnTx/>
                <a:uFillTx/>
                <a:latin typeface="+mn-lt"/>
                <a:ea typeface="+mn-ea"/>
                <a:cs typeface="+mn-cs"/>
              </a:rPr>
              <a:t>大部分只有一个文件</a:t>
            </a:r>
            <a:r>
              <a:rPr kumimoji="0" lang="en-US" sz="2000" b="0" i="0" u="none" strike="noStrike" kern="1200" cap="none" spc="0" normalizeH="0" baseline="0" noProof="0" dirty="0" smtClean="0">
                <a:ln>
                  <a:noFill/>
                </a:ln>
                <a:effectLst/>
                <a:uLnTx/>
                <a:uFillTx/>
                <a:latin typeface="+mn-lt"/>
                <a:ea typeface="+mn-ea"/>
                <a:cs typeface="+mn-cs"/>
              </a:rPr>
              <a:t> </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sz="2000" b="0" i="0" u="none" strike="noStrike" kern="1200" cap="none" spc="0" normalizeH="0" baseline="0" noProof="0" dirty="0" smtClean="0">
                <a:ln>
                  <a:noFill/>
                </a:ln>
                <a:effectLst/>
                <a:uLnTx/>
                <a:uFillTx/>
                <a:latin typeface="+mn-lt"/>
                <a:ea typeface="+mn-ea"/>
                <a:cs typeface="+mn-cs"/>
              </a:rPr>
              <a:t>Average size &lt; 4 </a:t>
            </a:r>
            <a:r>
              <a:rPr kumimoji="0" lang="en-US" sz="2000" b="0" i="0" u="none" strike="noStrike" kern="1200" cap="none" spc="0" normalizeH="0" baseline="0" noProof="0" dirty="0" err="1" smtClean="0">
                <a:ln>
                  <a:noFill/>
                </a:ln>
                <a:effectLst/>
                <a:uLnTx/>
                <a:uFillTx/>
                <a:latin typeface="+mn-lt"/>
                <a:ea typeface="+mn-ea"/>
                <a:cs typeface="+mn-cs"/>
              </a:rPr>
              <a:t>Gb</a:t>
            </a:r>
            <a:r>
              <a:rPr kumimoji="0" lang="en-US" sz="2000" b="0" i="0" u="none" strike="noStrike" kern="1200" cap="none" spc="0" normalizeH="0" baseline="0" noProof="0" dirty="0" smtClean="0">
                <a:ln>
                  <a:noFill/>
                </a:ln>
                <a:effectLst/>
                <a:uLnTx/>
                <a:uFillTx/>
                <a:latin typeface="+mn-lt"/>
                <a:ea typeface="+mn-ea"/>
                <a:cs typeface="+mn-cs"/>
              </a:rPr>
              <a:t>.</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zh-CN" altLang="en-US" sz="2400" b="0" i="0" u="none" strike="noStrike" kern="1200" cap="none" spc="0" normalizeH="0" baseline="0" noProof="0" dirty="0" smtClean="0">
                <a:ln>
                  <a:noFill/>
                </a:ln>
                <a:effectLst/>
                <a:uLnTx/>
                <a:uFillTx/>
                <a:latin typeface="+mn-lt"/>
                <a:ea typeface="+mn-ea"/>
                <a:cs typeface="+mn-cs"/>
              </a:rPr>
              <a:t>举例</a:t>
            </a:r>
            <a:r>
              <a:rPr kumimoji="0" lang="zh-CN" altLang="en-US" sz="2400" b="0" i="0" u="none" strike="noStrike" kern="1200" cap="none" spc="0" normalizeH="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effectLst/>
                <a:uLnTx/>
                <a:uFillTx/>
                <a:latin typeface="+mn-lt"/>
                <a:ea typeface="+mn-ea"/>
                <a:cs typeface="+mn-cs"/>
              </a:rPr>
              <a:t>Microsoft IT:</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sz="2000" b="0" i="0" u="none" strike="noStrike" kern="1200" cap="none" spc="0" normalizeH="0" baseline="0" noProof="0" dirty="0" smtClean="0">
                <a:ln>
                  <a:noFill/>
                </a:ln>
                <a:effectLst/>
                <a:uLnTx/>
                <a:uFillTx/>
                <a:latin typeface="+mn-lt"/>
                <a:ea typeface="+mn-ea"/>
                <a:cs typeface="+mn-cs"/>
              </a:rPr>
              <a:t>5000 SQL Server instances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sz="2000" b="0" i="0" u="none" strike="noStrike" kern="1200" cap="none" spc="0" normalizeH="0" baseline="0" noProof="0" dirty="0" smtClean="0">
                <a:ln>
                  <a:noFill/>
                </a:ln>
                <a:effectLst/>
                <a:uLnTx/>
                <a:uFillTx/>
                <a:latin typeface="+mn-lt"/>
                <a:ea typeface="+mn-ea"/>
                <a:cs typeface="+mn-cs"/>
              </a:rPr>
              <a:t>100,000 db</a:t>
            </a:r>
            <a:r>
              <a:rPr lang="en-US" sz="2000" dirty="0" smtClean="0"/>
              <a:t>s</a:t>
            </a:r>
            <a:endParaRPr kumimoji="0" lang="en-US" sz="2000" b="0" i="0" u="none" strike="noStrike" kern="1200" cap="none" spc="0" normalizeH="0" baseline="0" noProof="0" dirty="0" smtClean="0">
              <a:ln>
                <a:noFill/>
              </a:ln>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sz="2000" b="0" i="0" u="none" strike="noStrike" kern="1200" cap="none" spc="0" normalizeH="0" baseline="0" noProof="0" dirty="0" smtClean="0">
                <a:ln>
                  <a:noFill/>
                </a:ln>
                <a:effectLst/>
                <a:uLnTx/>
                <a:uFillTx/>
                <a:latin typeface="+mn-lt"/>
                <a:ea typeface="+mn-ea"/>
                <a:cs typeface="+mn-cs"/>
              </a:rPr>
              <a:t>CPU utilization &lt; 10%</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grpSp>
        <p:nvGrpSpPr>
          <p:cNvPr id="3" name="Group 35"/>
          <p:cNvGrpSpPr/>
          <p:nvPr/>
        </p:nvGrpSpPr>
        <p:grpSpPr>
          <a:xfrm>
            <a:off x="510209" y="3332286"/>
            <a:ext cx="4091609" cy="1444384"/>
            <a:chOff x="510209" y="3332286"/>
            <a:chExt cx="4091609" cy="1444384"/>
          </a:xfrm>
        </p:grpSpPr>
        <p:grpSp>
          <p:nvGrpSpPr>
            <p:cNvPr id="4" name="Group 63"/>
            <p:cNvGrpSpPr/>
            <p:nvPr/>
          </p:nvGrpSpPr>
          <p:grpSpPr>
            <a:xfrm>
              <a:off x="2370074" y="3332286"/>
              <a:ext cx="250031" cy="432693"/>
              <a:chOff x="685800" y="685800"/>
              <a:chExt cx="393861" cy="619229"/>
            </a:xfrm>
          </p:grpSpPr>
          <p:grpSp>
            <p:nvGrpSpPr>
              <p:cNvPr id="5" name="Group 60"/>
              <p:cNvGrpSpPr/>
              <p:nvPr/>
            </p:nvGrpSpPr>
            <p:grpSpPr>
              <a:xfrm>
                <a:off x="697820" y="914400"/>
                <a:ext cx="381841" cy="390629"/>
                <a:chOff x="227760" y="5105402"/>
                <a:chExt cx="1496888" cy="1531341"/>
              </a:xfrm>
            </p:grpSpPr>
            <p:sp>
              <p:nvSpPr>
                <p:cNvPr id="51" name="Rounded Rectangle 50"/>
                <p:cNvSpPr/>
                <p:nvPr/>
              </p:nvSpPr>
              <p:spPr>
                <a:xfrm>
                  <a:off x="227760" y="5105402"/>
                  <a:ext cx="1496888" cy="1531341"/>
                </a:xfrm>
                <a:prstGeom prst="round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solidFill>
                      <a:schemeClr val="tx1">
                        <a:lumMod val="85000"/>
                        <a:lumOff val="15000"/>
                      </a:schemeClr>
                    </a:solidFill>
                  </a:endParaRPr>
                </a:p>
              </p:txBody>
            </p:sp>
            <p:sp>
              <p:nvSpPr>
                <p:cNvPr id="52" name="Rounded Rectangle 51"/>
                <p:cNvSpPr/>
                <p:nvPr/>
              </p:nvSpPr>
              <p:spPr>
                <a:xfrm>
                  <a:off x="288856" y="6034215"/>
                  <a:ext cx="1374693" cy="366585"/>
                </a:xfrm>
                <a:prstGeom prst="round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grpSp>
              <p:nvGrpSpPr>
                <p:cNvPr id="6" name="Group 63"/>
                <p:cNvGrpSpPr/>
                <p:nvPr/>
              </p:nvGrpSpPr>
              <p:grpSpPr>
                <a:xfrm>
                  <a:off x="288856" y="5336145"/>
                  <a:ext cx="1374693" cy="610976"/>
                  <a:chOff x="533400" y="2133600"/>
                  <a:chExt cx="3429000" cy="1524000"/>
                </a:xfrm>
              </p:grpSpPr>
              <p:sp>
                <p:nvSpPr>
                  <p:cNvPr id="54" name="Rounded Rectangle 53"/>
                  <p:cNvSpPr/>
                  <p:nvPr/>
                </p:nvSpPr>
                <p:spPr>
                  <a:xfrm>
                    <a:off x="533400" y="2133600"/>
                    <a:ext cx="3429000" cy="1524000"/>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 b="1" dirty="0"/>
                  </a:p>
                </p:txBody>
              </p:sp>
              <p:sp>
                <p:nvSpPr>
                  <p:cNvPr id="55" name="Rounded Rectangle 54"/>
                  <p:cNvSpPr/>
                  <p:nvPr/>
                </p:nvSpPr>
                <p:spPr>
                  <a:xfrm>
                    <a:off x="609600" y="2514600"/>
                    <a:ext cx="1600200" cy="990600"/>
                  </a:xfrm>
                  <a:prstGeom prst="roundRect">
                    <a:avLst/>
                  </a:prstGeom>
                  <a:solidFill>
                    <a:schemeClr val="accent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sp>
                <p:nvSpPr>
                  <p:cNvPr id="56" name="Rounded Rectangle 55"/>
                  <p:cNvSpPr/>
                  <p:nvPr/>
                </p:nvSpPr>
                <p:spPr>
                  <a:xfrm>
                    <a:off x="2286000" y="2514600"/>
                    <a:ext cx="1600200" cy="990600"/>
                  </a:xfrm>
                  <a:prstGeom prst="round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grpSp>
          </p:grpSp>
          <p:sp>
            <p:nvSpPr>
              <p:cNvPr id="50" name="TextBox 49"/>
              <p:cNvSpPr txBox="1"/>
              <p:nvPr/>
            </p:nvSpPr>
            <p:spPr>
              <a:xfrm>
                <a:off x="685800" y="685800"/>
                <a:ext cx="184731" cy="246221"/>
              </a:xfrm>
              <a:prstGeom prst="rect">
                <a:avLst/>
              </a:prstGeom>
              <a:noFill/>
            </p:spPr>
            <p:txBody>
              <a:bodyPr wrap="none" rtlCol="0">
                <a:spAutoFit/>
              </a:bodyPr>
              <a:lstStyle/>
              <a:p>
                <a:endParaRPr lang="en-US" sz="1000" dirty="0"/>
              </a:p>
            </p:txBody>
          </p:sp>
        </p:grpSp>
        <p:grpSp>
          <p:nvGrpSpPr>
            <p:cNvPr id="7" name="Group 23"/>
            <p:cNvGrpSpPr/>
            <p:nvPr/>
          </p:nvGrpSpPr>
          <p:grpSpPr>
            <a:xfrm>
              <a:off x="510209" y="3386282"/>
              <a:ext cx="4091609" cy="1390388"/>
              <a:chOff x="510209" y="3386282"/>
              <a:chExt cx="4091609" cy="1390388"/>
            </a:xfrm>
          </p:grpSpPr>
          <p:cxnSp>
            <p:nvCxnSpPr>
              <p:cNvPr id="58" name="Straight Arrow Connector 57"/>
              <p:cNvCxnSpPr/>
              <p:nvPr/>
            </p:nvCxnSpPr>
            <p:spPr>
              <a:xfrm flipV="1">
                <a:off x="510209" y="3386282"/>
                <a:ext cx="4091609" cy="1390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20332853">
                <a:off x="1759182" y="3747894"/>
                <a:ext cx="1554148" cy="276999"/>
              </a:xfrm>
              <a:prstGeom prst="rect">
                <a:avLst/>
              </a:prstGeom>
              <a:noFill/>
            </p:spPr>
            <p:txBody>
              <a:bodyPr wrap="none" rtlCol="0">
                <a:spAutoFit/>
              </a:bodyPr>
              <a:lstStyle/>
              <a:p>
                <a:r>
                  <a:rPr lang="en-US" sz="1200" dirty="0" smtClean="0"/>
                  <a:t>Number of database apps</a:t>
                </a:r>
                <a:endParaRPr lang="en-US" sz="1200" dirty="0"/>
              </a:p>
            </p:txBody>
          </p:sp>
        </p:grpSp>
      </p:grpSp>
      <p:grpSp>
        <p:nvGrpSpPr>
          <p:cNvPr id="8" name="Group 34"/>
          <p:cNvGrpSpPr/>
          <p:nvPr/>
        </p:nvGrpSpPr>
        <p:grpSpPr>
          <a:xfrm>
            <a:off x="553278" y="4194210"/>
            <a:ext cx="4091609" cy="689413"/>
            <a:chOff x="553278" y="4194210"/>
            <a:chExt cx="4091609" cy="689413"/>
          </a:xfrm>
        </p:grpSpPr>
        <p:pic>
          <p:nvPicPr>
            <p:cNvPr id="47" name="Picture 3" descr="E:\DVD27\Artwork_Imagery\HARDWARE_IMAGERY\Illustration - Misc Hardware\XML Icons\User yellow.png"/>
            <p:cNvPicPr>
              <a:picLocks noChangeAspect="1" noChangeArrowheads="1"/>
            </p:cNvPicPr>
            <p:nvPr/>
          </p:nvPicPr>
          <p:blipFill>
            <a:blip r:embed="rId5" cstate="print"/>
            <a:srcRect/>
            <a:stretch>
              <a:fillRect/>
            </a:stretch>
          </p:blipFill>
          <p:spPr bwMode="auto">
            <a:xfrm>
              <a:off x="2385499" y="4194210"/>
              <a:ext cx="237024" cy="321213"/>
            </a:xfrm>
            <a:prstGeom prst="rect">
              <a:avLst/>
            </a:prstGeom>
            <a:noFill/>
          </p:spPr>
        </p:pic>
        <p:grpSp>
          <p:nvGrpSpPr>
            <p:cNvPr id="9" name="Group 18"/>
            <p:cNvGrpSpPr/>
            <p:nvPr/>
          </p:nvGrpSpPr>
          <p:grpSpPr>
            <a:xfrm>
              <a:off x="553278" y="4442872"/>
              <a:ext cx="4091609" cy="440751"/>
              <a:chOff x="553278" y="4442872"/>
              <a:chExt cx="4091609" cy="440751"/>
            </a:xfrm>
          </p:grpSpPr>
          <p:cxnSp>
            <p:nvCxnSpPr>
              <p:cNvPr id="61" name="Straight Arrow Connector 60"/>
              <p:cNvCxnSpPr/>
              <p:nvPr/>
            </p:nvCxnSpPr>
            <p:spPr>
              <a:xfrm flipV="1">
                <a:off x="553278" y="4509288"/>
                <a:ext cx="4091609" cy="374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21275575">
                <a:off x="1939453" y="4442872"/>
                <a:ext cx="1223540" cy="276999"/>
              </a:xfrm>
              <a:prstGeom prst="rect">
                <a:avLst/>
              </a:prstGeom>
              <a:noFill/>
            </p:spPr>
            <p:txBody>
              <a:bodyPr wrap="none" rtlCol="0">
                <a:spAutoFit/>
              </a:bodyPr>
              <a:lstStyle/>
              <a:p>
                <a:r>
                  <a:rPr lang="en-US" sz="1200" dirty="0" smtClean="0"/>
                  <a:t>Number of DBAs</a:t>
                </a:r>
                <a:endParaRPr lang="en-US" sz="1200" dirty="0"/>
              </a:p>
            </p:txBody>
          </p:sp>
        </p:grpSp>
      </p:grpSp>
      <p:sp>
        <p:nvSpPr>
          <p:cNvPr id="65" name="TextBox 64"/>
          <p:cNvSpPr txBox="1"/>
          <p:nvPr/>
        </p:nvSpPr>
        <p:spPr>
          <a:xfrm>
            <a:off x="424070" y="5151006"/>
            <a:ext cx="368942" cy="259194"/>
          </a:xfrm>
          <a:prstGeom prst="rect">
            <a:avLst/>
          </a:prstGeom>
          <a:noFill/>
        </p:spPr>
        <p:txBody>
          <a:bodyPr wrap="none" rtlCol="0">
            <a:spAutoFit/>
          </a:bodyPr>
          <a:lstStyle/>
          <a:p>
            <a:r>
              <a:rPr lang="en-US" dirty="0" smtClean="0"/>
              <a:t>1990</a:t>
            </a:r>
            <a:endParaRPr lang="en-US" dirty="0"/>
          </a:p>
        </p:txBody>
      </p:sp>
      <p:sp>
        <p:nvSpPr>
          <p:cNvPr id="66" name="TextBox 65"/>
          <p:cNvSpPr txBox="1"/>
          <p:nvPr/>
        </p:nvSpPr>
        <p:spPr>
          <a:xfrm>
            <a:off x="2103783" y="5151006"/>
            <a:ext cx="368942" cy="259194"/>
          </a:xfrm>
          <a:prstGeom prst="rect">
            <a:avLst/>
          </a:prstGeom>
          <a:noFill/>
        </p:spPr>
        <p:txBody>
          <a:bodyPr wrap="none" rtlCol="0">
            <a:spAutoFit/>
          </a:bodyPr>
          <a:lstStyle/>
          <a:p>
            <a:r>
              <a:rPr lang="en-US" dirty="0" smtClean="0"/>
              <a:t>2000</a:t>
            </a:r>
            <a:endParaRPr lang="en-US" dirty="0"/>
          </a:p>
        </p:txBody>
      </p:sp>
      <p:sp>
        <p:nvSpPr>
          <p:cNvPr id="67" name="TextBox 66"/>
          <p:cNvSpPr txBox="1"/>
          <p:nvPr/>
        </p:nvSpPr>
        <p:spPr>
          <a:xfrm>
            <a:off x="3568148" y="5151006"/>
            <a:ext cx="368942" cy="259194"/>
          </a:xfrm>
          <a:prstGeom prst="rect">
            <a:avLst/>
          </a:prstGeom>
          <a:noFill/>
        </p:spPr>
        <p:txBody>
          <a:bodyPr wrap="none" rtlCol="0">
            <a:spAutoFit/>
          </a:bodyPr>
          <a:lstStyle/>
          <a:p>
            <a:r>
              <a:rPr lang="en-US" dirty="0" smtClean="0"/>
              <a:t>2010</a:t>
            </a:r>
            <a:endParaRPr lang="en-US" dirty="0"/>
          </a:p>
        </p:txBody>
      </p:sp>
      <p:grpSp>
        <p:nvGrpSpPr>
          <p:cNvPr id="10" name="Group 36"/>
          <p:cNvGrpSpPr/>
          <p:nvPr/>
        </p:nvGrpSpPr>
        <p:grpSpPr>
          <a:xfrm>
            <a:off x="467139" y="1863969"/>
            <a:ext cx="4025730" cy="2805749"/>
            <a:chOff x="467139" y="1863969"/>
            <a:chExt cx="4025730" cy="2805749"/>
          </a:xfrm>
        </p:grpSpPr>
        <p:pic>
          <p:nvPicPr>
            <p:cNvPr id="46" name="Picture 5" descr="\\eventsql\dvd\Online_ART\DVD_ART35\Artwork_Imagery\Icons - Illustrations\_VIRTUALIZATION ICONS\server.png"/>
            <p:cNvPicPr>
              <a:picLocks noChangeAspect="1" noChangeArrowheads="1"/>
            </p:cNvPicPr>
            <p:nvPr/>
          </p:nvPicPr>
          <p:blipFill>
            <a:blip r:embed="rId6" cstate="print"/>
            <a:stretch>
              <a:fillRect/>
            </a:stretch>
          </p:blipFill>
          <p:spPr bwMode="auto">
            <a:xfrm>
              <a:off x="2161178" y="2692727"/>
              <a:ext cx="224294" cy="331985"/>
            </a:xfrm>
            <a:prstGeom prst="rect">
              <a:avLst/>
            </a:prstGeom>
            <a:noFill/>
          </p:spPr>
        </p:pic>
        <p:grpSp>
          <p:nvGrpSpPr>
            <p:cNvPr id="11" name="Group 24"/>
            <p:cNvGrpSpPr/>
            <p:nvPr/>
          </p:nvGrpSpPr>
          <p:grpSpPr>
            <a:xfrm>
              <a:off x="467139" y="1863969"/>
              <a:ext cx="4025730" cy="2805749"/>
              <a:chOff x="467139" y="2209800"/>
              <a:chExt cx="3531704" cy="2459918"/>
            </a:xfrm>
          </p:grpSpPr>
          <p:cxnSp>
            <p:nvCxnSpPr>
              <p:cNvPr id="69" name="Straight Arrow Connector 68"/>
              <p:cNvCxnSpPr/>
              <p:nvPr/>
            </p:nvCxnSpPr>
            <p:spPr>
              <a:xfrm flipV="1">
                <a:off x="467139" y="2209800"/>
                <a:ext cx="3531704" cy="2459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9411048">
                <a:off x="1359439" y="3127482"/>
                <a:ext cx="1775376" cy="276999"/>
              </a:xfrm>
              <a:prstGeom prst="rect">
                <a:avLst/>
              </a:prstGeom>
              <a:noFill/>
            </p:spPr>
            <p:txBody>
              <a:bodyPr wrap="none" rtlCol="0">
                <a:spAutoFit/>
              </a:bodyPr>
              <a:lstStyle/>
              <a:p>
                <a:r>
                  <a:rPr lang="en-US" sz="1200" dirty="0" smtClean="0"/>
                  <a:t>Hardware computing capacity</a:t>
                </a:r>
                <a:endParaRPr lang="en-US" sz="1200" dirty="0"/>
              </a:p>
            </p:txBody>
          </p:sp>
        </p:grpSp>
      </p:grpSp>
      <p:sp>
        <p:nvSpPr>
          <p:cNvPr id="71" name="Cloud 70"/>
          <p:cNvSpPr/>
          <p:nvPr/>
        </p:nvSpPr>
        <p:spPr>
          <a:xfrm>
            <a:off x="3221680" y="2624484"/>
            <a:ext cx="1335157" cy="707801"/>
          </a:xfrm>
          <a:prstGeom prst="cloud">
            <a:avLst/>
          </a:prstGeom>
          <a:solidFill>
            <a:schemeClr val="tx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bg1"/>
                </a:solidFill>
              </a:rPr>
              <a:t>未尽其用的硬件</a:t>
            </a:r>
            <a:endParaRPr lang="en-US" sz="900" dirty="0">
              <a:solidFill>
                <a:schemeClr val="bg1"/>
              </a:solidFill>
            </a:endParaRPr>
          </a:p>
        </p:txBody>
      </p:sp>
      <p:sp>
        <p:nvSpPr>
          <p:cNvPr id="72" name="Cloud 71"/>
          <p:cNvSpPr/>
          <p:nvPr/>
        </p:nvSpPr>
        <p:spPr>
          <a:xfrm>
            <a:off x="3253154" y="3763106"/>
            <a:ext cx="1362808" cy="727865"/>
          </a:xfrm>
          <a:prstGeom prst="cloud">
            <a:avLst/>
          </a:prstGeom>
          <a:solidFill>
            <a:schemeClr val="tx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bg1"/>
                </a:solidFill>
              </a:rPr>
              <a:t>过劳的数据库管理员们</a:t>
            </a:r>
            <a:endParaRPr lang="en-US" sz="900" dirty="0" smtClean="0">
              <a:solidFill>
                <a:schemeClr val="bg1"/>
              </a:solidFill>
            </a:endParaRPr>
          </a:p>
        </p:txBody>
      </p:sp>
      <p:cxnSp>
        <p:nvCxnSpPr>
          <p:cNvPr id="75" name="Straight Connector 74"/>
          <p:cNvCxnSpPr/>
          <p:nvPr/>
        </p:nvCxnSpPr>
        <p:spPr>
          <a:xfrm rot="5400000" flipH="1" flipV="1">
            <a:off x="-1236334" y="3621745"/>
            <a:ext cx="3136855" cy="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1694" y="5181600"/>
            <a:ext cx="4267203" cy="896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20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20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fade">
                                      <p:cBhvr>
                                        <p:cTn id="32" dur="2000"/>
                                        <p:tgtEl>
                                          <p:spTgt spid="4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
                                            <p:txEl>
                                              <p:pRg st="1" end="1"/>
                                            </p:txEl>
                                          </p:spTgt>
                                        </p:tgtEl>
                                        <p:attrNameLst>
                                          <p:attrName>style.visibility</p:attrName>
                                        </p:attrNameLst>
                                      </p:cBhvr>
                                      <p:to>
                                        <p:strVal val="visible"/>
                                      </p:to>
                                    </p:set>
                                    <p:animEffect transition="in" filter="fade">
                                      <p:cBhvr>
                                        <p:cTn id="37" dur="2000"/>
                                        <p:tgtEl>
                                          <p:spTgt spid="4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xEl>
                                              <p:pRg st="2" end="2"/>
                                            </p:txEl>
                                          </p:spTgt>
                                        </p:tgtEl>
                                        <p:attrNameLst>
                                          <p:attrName>style.visibility</p:attrName>
                                        </p:attrNameLst>
                                      </p:cBhvr>
                                      <p:to>
                                        <p:strVal val="visible"/>
                                      </p:to>
                                    </p:set>
                                    <p:animEffect transition="in" filter="fade">
                                      <p:cBhvr>
                                        <p:cTn id="42" dur="2000"/>
                                        <p:tgtEl>
                                          <p:spTgt spid="4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xEl>
                                              <p:pRg st="3" end="3"/>
                                            </p:txEl>
                                          </p:spTgt>
                                        </p:tgtEl>
                                        <p:attrNameLst>
                                          <p:attrName>style.visibility</p:attrName>
                                        </p:attrNameLst>
                                      </p:cBhvr>
                                      <p:to>
                                        <p:strVal val="visible"/>
                                      </p:to>
                                    </p:set>
                                    <p:animEffect transition="in" filter="fade">
                                      <p:cBhvr>
                                        <p:cTn id="47" dur="2000"/>
                                        <p:tgtEl>
                                          <p:spTgt spid="4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
                                            <p:txEl>
                                              <p:pRg st="4" end="4"/>
                                            </p:txEl>
                                          </p:spTgt>
                                        </p:tgtEl>
                                        <p:attrNameLst>
                                          <p:attrName>style.visibility</p:attrName>
                                        </p:attrNameLst>
                                      </p:cBhvr>
                                      <p:to>
                                        <p:strVal val="visible"/>
                                      </p:to>
                                    </p:set>
                                    <p:animEffect transition="in" filter="fade">
                                      <p:cBhvr>
                                        <p:cTn id="52" dur="2000"/>
                                        <p:tgtEl>
                                          <p:spTgt spid="4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xEl>
                                              <p:pRg st="5" end="5"/>
                                            </p:txEl>
                                          </p:spTgt>
                                        </p:tgtEl>
                                        <p:attrNameLst>
                                          <p:attrName>style.visibility</p:attrName>
                                        </p:attrNameLst>
                                      </p:cBhvr>
                                      <p:to>
                                        <p:strVal val="visible"/>
                                      </p:to>
                                    </p:set>
                                    <p:animEffect transition="in" filter="fade">
                                      <p:cBhvr>
                                        <p:cTn id="57" dur="2000"/>
                                        <p:tgtEl>
                                          <p:spTgt spid="4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5">
                                            <p:txEl>
                                              <p:pRg st="6" end="6"/>
                                            </p:txEl>
                                          </p:spTgt>
                                        </p:tgtEl>
                                        <p:attrNameLst>
                                          <p:attrName>style.visibility</p:attrName>
                                        </p:attrNameLst>
                                      </p:cBhvr>
                                      <p:to>
                                        <p:strVal val="visible"/>
                                      </p:to>
                                    </p:set>
                                    <p:animEffect transition="in" filter="fade">
                                      <p:cBhvr>
                                        <p:cTn id="62" dur="2000"/>
                                        <p:tgtEl>
                                          <p:spTgt spid="45">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5">
                                            <p:txEl>
                                              <p:pRg st="7" end="7"/>
                                            </p:txEl>
                                          </p:spTgt>
                                        </p:tgtEl>
                                        <p:attrNameLst>
                                          <p:attrName>style.visibility</p:attrName>
                                        </p:attrNameLst>
                                      </p:cBhvr>
                                      <p:to>
                                        <p:strVal val="visible"/>
                                      </p:to>
                                    </p:set>
                                    <p:animEffect transition="in" filter="fade">
                                      <p:cBhvr>
                                        <p:cTn id="67" dur="2000"/>
                                        <p:tgtEl>
                                          <p:spTgt spid="45">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
                                            <p:txEl>
                                              <p:pRg st="8" end="8"/>
                                            </p:txEl>
                                          </p:spTgt>
                                        </p:tgtEl>
                                        <p:attrNameLst>
                                          <p:attrName>style.visibility</p:attrName>
                                        </p:attrNameLst>
                                      </p:cBhvr>
                                      <p:to>
                                        <p:strVal val="visible"/>
                                      </p:to>
                                    </p:set>
                                    <p:animEffect transition="in" filter="fade">
                                      <p:cBhvr>
                                        <p:cTn id="72" dur="2000"/>
                                        <p:tgtEl>
                                          <p:spTgt spid="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zh-CN" altLang="en-US" dirty="0" smtClean="0"/>
              <a:t>面临的挑战</a:t>
            </a:r>
            <a:endParaRPr lang="en-US" dirty="0"/>
          </a:p>
        </p:txBody>
      </p:sp>
      <p:grpSp>
        <p:nvGrpSpPr>
          <p:cNvPr id="16" name="Group 15"/>
          <p:cNvGrpSpPr/>
          <p:nvPr/>
        </p:nvGrpSpPr>
        <p:grpSpPr>
          <a:xfrm>
            <a:off x="231314" y="1330807"/>
            <a:ext cx="2646759" cy="1058703"/>
            <a:chOff x="2714" y="606906"/>
            <a:chExt cx="2646759" cy="1058703"/>
          </a:xfrm>
          <a:scene3d>
            <a:camera prst="orthographicFront"/>
            <a:lightRig rig="chilly" dir="t"/>
          </a:scene3d>
        </p:grpSpPr>
        <p:sp>
          <p:nvSpPr>
            <p:cNvPr id="32" name="Rectangle 31"/>
            <p:cNvSpPr/>
            <p:nvPr/>
          </p:nvSpPr>
          <p:spPr>
            <a:xfrm>
              <a:off x="2714" y="606906"/>
              <a:ext cx="2646759" cy="1058703"/>
            </a:xfrm>
            <a:prstGeom prst="rect">
              <a:avLst/>
            </a:prstGeom>
            <a:sp3d prstMaterial="translucentPowder">
              <a:bevelT w="127000" h="25400" prst="softRound"/>
            </a:sp3d>
          </p:spPr>
          <p:style>
            <a:lnRef idx="1">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3" name="Rectangle 32"/>
            <p:cNvSpPr/>
            <p:nvPr/>
          </p:nvSpPr>
          <p:spPr>
            <a:xfrm>
              <a:off x="2714" y="606906"/>
              <a:ext cx="2646759" cy="10587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多样且不一致的数据库开发工具</a:t>
              </a:r>
              <a:endParaRPr lang="en-US" sz="1800" kern="1200" dirty="0" smtClean="0"/>
            </a:p>
          </p:txBody>
        </p:sp>
      </p:grpSp>
      <p:grpSp>
        <p:nvGrpSpPr>
          <p:cNvPr id="17" name="Group 16"/>
          <p:cNvGrpSpPr/>
          <p:nvPr/>
        </p:nvGrpSpPr>
        <p:grpSpPr>
          <a:xfrm>
            <a:off x="231314" y="2389510"/>
            <a:ext cx="2646759" cy="3137683"/>
            <a:chOff x="2714" y="1665609"/>
            <a:chExt cx="2646759" cy="3137683"/>
          </a:xfrm>
          <a:scene3d>
            <a:camera prst="orthographicFront"/>
            <a:lightRig rig="chilly" dir="t"/>
          </a:scene3d>
        </p:grpSpPr>
        <p:sp>
          <p:nvSpPr>
            <p:cNvPr id="30" name="Rectangle 29"/>
            <p:cNvSpPr/>
            <p:nvPr/>
          </p:nvSpPr>
          <p:spPr>
            <a:xfrm>
              <a:off x="2714" y="1665609"/>
              <a:ext cx="2646759" cy="3137683"/>
            </a:xfrm>
            <a:prstGeom prst="rect">
              <a:avLst/>
            </a:prstGeom>
            <a:sp3d extrusionH="1700" prstMaterial="dkEdge">
              <a:bevelT w="25400" h="6350" prst="softRound"/>
              <a:bevelB w="0" h="0" prst="convex"/>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2714" y="1665609"/>
              <a:ext cx="2646759" cy="31376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不同产品带来的不同功能</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缺少统一的数据库</a:t>
              </a:r>
              <a:r>
                <a:rPr lang="en-US" altLang="zh-CN" sz="1800" kern="1200" dirty="0" smtClean="0"/>
                <a:t>project</a:t>
              </a:r>
              <a:r>
                <a:rPr lang="zh-CN" altLang="en-US" sz="1800" kern="1200" dirty="0" smtClean="0"/>
                <a:t>标准格式</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缺少灵活</a:t>
              </a:r>
              <a:r>
                <a:rPr lang="en-US" altLang="zh-CN" sz="1800" kern="1200" dirty="0" smtClean="0"/>
                <a:t>(follow intent)</a:t>
              </a:r>
              <a:r>
                <a:rPr lang="zh-CN" altLang="en-US" sz="1800" kern="1200" dirty="0" smtClean="0"/>
                <a:t>配置</a:t>
              </a:r>
              <a:r>
                <a:rPr lang="en-US" altLang="zh-CN" sz="1800" kern="1200" dirty="0" smtClean="0"/>
                <a:t>(deployment)</a:t>
              </a:r>
              <a:r>
                <a:rPr lang="zh-CN" altLang="en-US" sz="1800" kern="1200" dirty="0" smtClean="0"/>
                <a:t>数据库</a:t>
              </a:r>
              <a:r>
                <a:rPr lang="zh-CN" altLang="en-US" dirty="0" smtClean="0"/>
                <a:t>的能力</a:t>
              </a:r>
              <a:endParaRPr lang="en-US" sz="1800" kern="1200" dirty="0" smtClean="0"/>
            </a:p>
            <a:p>
              <a:pPr marL="171450" lvl="1" indent="-171450" algn="l" defTabSz="800100">
                <a:lnSpc>
                  <a:spcPct val="90000"/>
                </a:lnSpc>
                <a:spcBef>
                  <a:spcPct val="0"/>
                </a:spcBef>
                <a:spcAft>
                  <a:spcPct val="15000"/>
                </a:spcAft>
                <a:buChar char="••"/>
              </a:pPr>
              <a:r>
                <a:rPr lang="zh-CN" altLang="en-US" sz="1800" kern="1200" dirty="0" smtClean="0"/>
                <a:t>缺少为普通开发人员用的数据库开发工具</a:t>
              </a:r>
              <a:endParaRPr lang="en-US" sz="1800" kern="1200" dirty="0" smtClean="0"/>
            </a:p>
          </p:txBody>
        </p:sp>
      </p:grpSp>
      <p:grpSp>
        <p:nvGrpSpPr>
          <p:cNvPr id="18" name="Group 17"/>
          <p:cNvGrpSpPr/>
          <p:nvPr/>
        </p:nvGrpSpPr>
        <p:grpSpPr>
          <a:xfrm>
            <a:off x="3248620" y="1330807"/>
            <a:ext cx="2646759" cy="1058703"/>
            <a:chOff x="3020020" y="606906"/>
            <a:chExt cx="2646759" cy="1058703"/>
          </a:xfrm>
          <a:scene3d>
            <a:camera prst="orthographicFront"/>
            <a:lightRig rig="chilly" dir="t"/>
          </a:scene3d>
        </p:grpSpPr>
        <p:sp>
          <p:nvSpPr>
            <p:cNvPr id="28" name="Rectangle 27"/>
            <p:cNvSpPr/>
            <p:nvPr/>
          </p:nvSpPr>
          <p:spPr>
            <a:xfrm>
              <a:off x="3020020" y="606906"/>
              <a:ext cx="2646759" cy="1058703"/>
            </a:xfrm>
            <a:prstGeom prst="rect">
              <a:avLst/>
            </a:prstGeom>
            <a:sp3d prstMaterial="translucentPowder">
              <a:bevelT w="127000" h="25400" prst="softRound"/>
            </a:sp3d>
          </p:spPr>
          <p:style>
            <a:lnRef idx="1">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9" name="Rectangle 28"/>
            <p:cNvSpPr/>
            <p:nvPr/>
          </p:nvSpPr>
          <p:spPr>
            <a:xfrm>
              <a:off x="3020020" y="606906"/>
              <a:ext cx="2646759" cy="10587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复杂的</a:t>
              </a:r>
              <a:r>
                <a:rPr lang="en-US" sz="1800" kern="1200" dirty="0" smtClean="0"/>
                <a:t>T-SQL</a:t>
              </a:r>
              <a:r>
                <a:rPr lang="zh-CN" altLang="en-US" sz="1800" kern="1200" dirty="0" smtClean="0"/>
                <a:t>应用程序配置</a:t>
              </a:r>
              <a:r>
                <a:rPr lang="en-US" altLang="zh-CN" sz="1800" kern="1200" dirty="0" smtClean="0"/>
                <a:t>(deployment)</a:t>
              </a:r>
              <a:r>
                <a:rPr lang="zh-CN" altLang="en-US" sz="1800" kern="1200" dirty="0" smtClean="0"/>
                <a:t>过程</a:t>
              </a:r>
              <a:endParaRPr lang="en-US" sz="1800" kern="1200" dirty="0"/>
            </a:p>
          </p:txBody>
        </p:sp>
      </p:grpSp>
      <p:grpSp>
        <p:nvGrpSpPr>
          <p:cNvPr id="19" name="Group 18"/>
          <p:cNvGrpSpPr/>
          <p:nvPr/>
        </p:nvGrpSpPr>
        <p:grpSpPr>
          <a:xfrm>
            <a:off x="3248620" y="2389510"/>
            <a:ext cx="2646759" cy="3137683"/>
            <a:chOff x="3020020" y="1665609"/>
            <a:chExt cx="2646759" cy="3137683"/>
          </a:xfrm>
          <a:scene3d>
            <a:camera prst="orthographicFront"/>
            <a:lightRig rig="chilly" dir="t"/>
          </a:scene3d>
        </p:grpSpPr>
        <p:sp>
          <p:nvSpPr>
            <p:cNvPr id="26" name="Rectangle 25"/>
            <p:cNvSpPr/>
            <p:nvPr/>
          </p:nvSpPr>
          <p:spPr>
            <a:xfrm>
              <a:off x="3020020" y="1665609"/>
              <a:ext cx="2646759" cy="3137683"/>
            </a:xfrm>
            <a:prstGeom prst="rect">
              <a:avLst/>
            </a:prstGeom>
            <a:sp3d extrusionH="1700" prstMaterial="dkEdge">
              <a:bevelT w="25400" h="6350" prst="softRound"/>
              <a:bevelB w="0" h="0" prst="convex"/>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3020020" y="1665609"/>
              <a:ext cx="2646759" cy="31376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dirty="0" smtClean="0"/>
                <a:t>数据库管理人员和开发人员的</a:t>
              </a:r>
              <a:r>
                <a:rPr lang="en-US" altLang="zh-CN" dirty="0" smtClean="0"/>
                <a:t>Silos </a:t>
              </a:r>
              <a:endParaRPr lang="en-US" sz="1800" kern="1200" dirty="0"/>
            </a:p>
            <a:p>
              <a:pPr marL="171450" lvl="1" indent="-171450" algn="l" defTabSz="800100">
                <a:lnSpc>
                  <a:spcPct val="90000"/>
                </a:lnSpc>
                <a:spcBef>
                  <a:spcPct val="0"/>
                </a:spcBef>
                <a:spcAft>
                  <a:spcPct val="15000"/>
                </a:spcAft>
                <a:buChar char="••"/>
              </a:pPr>
              <a:r>
                <a:rPr lang="zh-CN" altLang="en-US" dirty="0" smtClean="0"/>
                <a:t>配置后的数据库缺乏清晰的界定</a:t>
              </a:r>
              <a:endParaRPr lang="en-US" sz="1800" kern="1200" dirty="0" smtClean="0"/>
            </a:p>
            <a:p>
              <a:pPr marL="171450" lvl="1" indent="-171450" algn="l" defTabSz="800100">
                <a:lnSpc>
                  <a:spcPct val="90000"/>
                </a:lnSpc>
                <a:spcBef>
                  <a:spcPct val="0"/>
                </a:spcBef>
                <a:spcAft>
                  <a:spcPct val="15000"/>
                </a:spcAft>
                <a:buChar char="••"/>
              </a:pPr>
              <a:r>
                <a:rPr lang="zh-CN" altLang="en-US" sz="1800" kern="1200" dirty="0" smtClean="0"/>
                <a:t>耗时且易错</a:t>
              </a:r>
              <a:endParaRPr lang="en-US" sz="1800" kern="1200" dirty="0" smtClean="0"/>
            </a:p>
            <a:p>
              <a:pPr marL="171450" lvl="1" indent="-171450" algn="l" defTabSz="800100">
                <a:lnSpc>
                  <a:spcPct val="90000"/>
                </a:lnSpc>
                <a:spcBef>
                  <a:spcPct val="0"/>
                </a:spcBef>
                <a:spcAft>
                  <a:spcPct val="15000"/>
                </a:spcAft>
                <a:buChar char="••"/>
              </a:pPr>
              <a:r>
                <a:rPr lang="zh-CN" altLang="en-US" sz="1800" kern="1200" dirty="0" smtClean="0"/>
                <a:t>过分依赖物理地址</a:t>
              </a:r>
              <a:endParaRPr lang="en-US" sz="1800" kern="1200" dirty="0" smtClean="0"/>
            </a:p>
          </p:txBody>
        </p:sp>
      </p:grpSp>
      <p:grpSp>
        <p:nvGrpSpPr>
          <p:cNvPr id="20" name="Group 19"/>
          <p:cNvGrpSpPr/>
          <p:nvPr/>
        </p:nvGrpSpPr>
        <p:grpSpPr>
          <a:xfrm>
            <a:off x="6265926" y="1330807"/>
            <a:ext cx="2646759" cy="1058703"/>
            <a:chOff x="6037326" y="606906"/>
            <a:chExt cx="2646759" cy="1058703"/>
          </a:xfrm>
          <a:scene3d>
            <a:camera prst="orthographicFront"/>
            <a:lightRig rig="chilly" dir="t"/>
          </a:scene3d>
        </p:grpSpPr>
        <p:sp>
          <p:nvSpPr>
            <p:cNvPr id="24" name="Rectangle 23"/>
            <p:cNvSpPr/>
            <p:nvPr/>
          </p:nvSpPr>
          <p:spPr>
            <a:xfrm>
              <a:off x="6037326" y="606906"/>
              <a:ext cx="2646759" cy="1058703"/>
            </a:xfrm>
            <a:prstGeom prst="rect">
              <a:avLst/>
            </a:prstGeom>
            <a:sp3d prstMaterial="translucentPowder">
              <a:bevelT w="127000" h="25400" prst="softRound"/>
            </a:sp3d>
          </p:spPr>
          <p:style>
            <a:lnRef idx="1">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Rectangle 24"/>
            <p:cNvSpPr/>
            <p:nvPr/>
          </p:nvSpPr>
          <p:spPr>
            <a:xfrm>
              <a:off x="6037326" y="606906"/>
              <a:ext cx="2646759" cy="10587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管理单一的</a:t>
              </a:r>
              <a:r>
                <a:rPr lang="en-US" altLang="zh-CN" sz="1800" kern="1200" dirty="0" smtClean="0"/>
                <a:t>SQL Server</a:t>
              </a:r>
              <a:r>
                <a:rPr lang="zh-CN" altLang="en-US" sz="1800" kern="1200" smtClean="0"/>
                <a:t>实例</a:t>
              </a:r>
              <a:endParaRPr lang="en-US" sz="1800" kern="1200" dirty="0"/>
            </a:p>
          </p:txBody>
        </p:sp>
      </p:grpSp>
      <p:grpSp>
        <p:nvGrpSpPr>
          <p:cNvPr id="21" name="Group 20"/>
          <p:cNvGrpSpPr/>
          <p:nvPr/>
        </p:nvGrpSpPr>
        <p:grpSpPr>
          <a:xfrm>
            <a:off x="6265926" y="2389510"/>
            <a:ext cx="2646759" cy="3137683"/>
            <a:chOff x="6037326" y="1665609"/>
            <a:chExt cx="2646759" cy="3137683"/>
          </a:xfrm>
          <a:scene3d>
            <a:camera prst="orthographicFront"/>
            <a:lightRig rig="chilly" dir="t"/>
          </a:scene3d>
        </p:grpSpPr>
        <p:sp>
          <p:nvSpPr>
            <p:cNvPr id="22" name="Rectangle 21"/>
            <p:cNvSpPr/>
            <p:nvPr/>
          </p:nvSpPr>
          <p:spPr>
            <a:xfrm>
              <a:off x="6037326" y="1665609"/>
              <a:ext cx="2646759" cy="3137683"/>
            </a:xfrm>
            <a:prstGeom prst="rect">
              <a:avLst/>
            </a:prstGeom>
            <a:sp3d extrusionH="1700" prstMaterial="dkEdge">
              <a:bevelT w="25400" h="6350" prst="softRound"/>
              <a:bevelB w="0" h="0" prst="convex"/>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6037326" y="1665609"/>
              <a:ext cx="2646759" cy="31376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对企业内部资源规划的挑战</a:t>
              </a:r>
              <a:endParaRPr lang="en-US" sz="1800" kern="1200" dirty="0"/>
            </a:p>
            <a:p>
              <a:pPr marL="171450" lvl="1" indent="-171450" algn="l" defTabSz="800100">
                <a:lnSpc>
                  <a:spcPct val="90000"/>
                </a:lnSpc>
                <a:spcBef>
                  <a:spcPct val="0"/>
                </a:spcBef>
                <a:spcAft>
                  <a:spcPct val="15000"/>
                </a:spcAft>
                <a:buChar char="••"/>
              </a:pPr>
              <a:r>
                <a:rPr lang="zh-CN" altLang="en-US" sz="1800" kern="1200" dirty="0" smtClean="0"/>
                <a:t>不易实现中央管理</a:t>
              </a:r>
              <a:endParaRPr lang="en-US" sz="1800" kern="1200" dirty="0" smtClean="0"/>
            </a:p>
            <a:p>
              <a:pPr marL="171450" lvl="1" indent="-171450" algn="l" defTabSz="800100">
                <a:lnSpc>
                  <a:spcPct val="90000"/>
                </a:lnSpc>
                <a:spcBef>
                  <a:spcPct val="0"/>
                </a:spcBef>
                <a:spcAft>
                  <a:spcPct val="15000"/>
                </a:spcAft>
                <a:buChar char="••"/>
              </a:pPr>
              <a:r>
                <a:rPr lang="zh-CN" altLang="en-US" sz="1800" kern="1200" dirty="0" smtClean="0"/>
                <a:t>基于</a:t>
              </a:r>
              <a:r>
                <a:rPr lang="en-US" altLang="zh-CN" sz="1800" kern="1200" dirty="0" smtClean="0"/>
                <a:t>SQL Server</a:t>
              </a:r>
              <a:r>
                <a:rPr lang="zh-CN" altLang="en-US" sz="1800" kern="1200" dirty="0" smtClean="0"/>
                <a:t>的应用程序越来越多 </a:t>
              </a:r>
              <a:endParaRPr lang="en-US" sz="1800" kern="1200" dirty="0" smtClean="0"/>
            </a:p>
            <a:p>
              <a:pPr marL="171450" lvl="1" indent="-171450" algn="l" defTabSz="800100">
                <a:lnSpc>
                  <a:spcPct val="90000"/>
                </a:lnSpc>
                <a:spcBef>
                  <a:spcPct val="0"/>
                </a:spcBef>
                <a:spcAft>
                  <a:spcPct val="15000"/>
                </a:spcAft>
                <a:buChar char="••"/>
              </a:pPr>
              <a:endParaRPr lang="en-US" sz="1800" kern="1200" dirty="0" smtClean="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应对措施</a:t>
            </a:r>
            <a:endParaRPr lang="en-US" dirty="0"/>
          </a:p>
        </p:txBody>
      </p:sp>
      <p:graphicFrame>
        <p:nvGraphicFramePr>
          <p:cNvPr id="7" name="Content Placeholder 6"/>
          <p:cNvGraphicFramePr>
            <a:graphicFrameLocks noGrp="1"/>
          </p:cNvGraphicFramePr>
          <p:nvPr>
            <p:ph idx="1"/>
          </p:nvPr>
        </p:nvGraphicFramePr>
        <p:xfrm>
          <a:off x="228600" y="7620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686800" cy="785818"/>
          </a:xfrm>
        </p:spPr>
        <p:txBody>
          <a:bodyPr/>
          <a:lstStyle/>
          <a:p>
            <a:pPr algn="l"/>
            <a:r>
              <a:rPr lang="zh-CN" altLang="en-US" sz="4000" b="1" dirty="0" smtClean="0">
                <a:solidFill>
                  <a:schemeClr val="accent6">
                    <a:lumMod val="75000"/>
                  </a:schemeClr>
                </a:solidFill>
              </a:rPr>
              <a:t>应用场景：今天</a:t>
            </a:r>
            <a:endParaRPr lang="en-US" sz="4000" b="1" dirty="0">
              <a:solidFill>
                <a:schemeClr val="accent6">
                  <a:lumMod val="75000"/>
                </a:schemeClr>
              </a:solidFill>
            </a:endParaRPr>
          </a:p>
        </p:txBody>
      </p:sp>
      <p:pic>
        <p:nvPicPr>
          <p:cNvPr id="7" name="Picture 5" descr="E:\DVD27\Artwork_Imagery\HARDWARE_IMAGERY\Illustration - Misc Hardware\XML Icons\Server SQL database.png"/>
          <p:cNvPicPr>
            <a:picLocks noChangeAspect="1" noChangeArrowheads="1"/>
          </p:cNvPicPr>
          <p:nvPr/>
        </p:nvPicPr>
        <p:blipFill>
          <a:blip r:embed="rId3" cstate="print"/>
          <a:srcRect/>
          <a:stretch>
            <a:fillRect/>
          </a:stretch>
        </p:blipFill>
        <p:spPr bwMode="auto">
          <a:xfrm>
            <a:off x="5638800" y="1676400"/>
            <a:ext cx="1020763" cy="1511300"/>
          </a:xfrm>
          <a:prstGeom prst="rect">
            <a:avLst/>
          </a:prstGeom>
          <a:noFill/>
          <a:ln w="9525">
            <a:noFill/>
            <a:miter lim="800000"/>
            <a:headEnd/>
            <a:tailEnd/>
          </a:ln>
        </p:spPr>
      </p:pic>
      <p:pic>
        <p:nvPicPr>
          <p:cNvPr id="8" name="Picture 5" descr="E:\DVD27\Artwork_Imagery\HARDWARE_IMAGERY\Illustration - Misc Hardware\XML Icons\Server SQL database.png"/>
          <p:cNvPicPr>
            <a:picLocks noChangeAspect="1" noChangeArrowheads="1"/>
          </p:cNvPicPr>
          <p:nvPr/>
        </p:nvPicPr>
        <p:blipFill>
          <a:blip r:embed="rId3" cstate="print"/>
          <a:srcRect/>
          <a:stretch>
            <a:fillRect/>
          </a:stretch>
        </p:blipFill>
        <p:spPr bwMode="auto">
          <a:xfrm>
            <a:off x="6858000" y="3135312"/>
            <a:ext cx="1020763" cy="1511300"/>
          </a:xfrm>
          <a:prstGeom prst="rect">
            <a:avLst/>
          </a:prstGeom>
          <a:noFill/>
          <a:ln w="9525">
            <a:noFill/>
            <a:miter lim="800000"/>
            <a:headEnd/>
            <a:tailEnd/>
          </a:ln>
        </p:spPr>
      </p:pic>
      <p:sp>
        <p:nvSpPr>
          <p:cNvPr id="9" name="TextBox 8"/>
          <p:cNvSpPr txBox="1">
            <a:spLocks noChangeArrowheads="1"/>
          </p:cNvSpPr>
          <p:nvPr/>
        </p:nvSpPr>
        <p:spPr bwMode="auto">
          <a:xfrm>
            <a:off x="2438400" y="2057400"/>
            <a:ext cx="2557111" cy="369332"/>
          </a:xfrm>
          <a:prstGeom prst="rect">
            <a:avLst/>
          </a:prstGeom>
          <a:noFill/>
          <a:ln w="9525">
            <a:noFill/>
            <a:miter lim="800000"/>
            <a:headEnd/>
            <a:tailEnd/>
          </a:ln>
        </p:spPr>
        <p:txBody>
          <a:bodyPr wrap="none">
            <a:spAutoFit/>
          </a:bodyPr>
          <a:lstStyle/>
          <a:p>
            <a:pPr algn="ctr"/>
            <a:r>
              <a:rPr lang="en-US" dirty="0">
                <a:latin typeface="Segoe"/>
              </a:rPr>
              <a:t>Connect to </a:t>
            </a:r>
            <a:r>
              <a:rPr lang="en-US" dirty="0" smtClean="0">
                <a:latin typeface="Segoe"/>
              </a:rPr>
              <a:t>DEVSQL01</a:t>
            </a:r>
            <a:endParaRPr lang="en-US" dirty="0">
              <a:latin typeface="Segoe"/>
            </a:endParaRPr>
          </a:p>
        </p:txBody>
      </p:sp>
      <p:sp>
        <p:nvSpPr>
          <p:cNvPr id="10" name="Right Arrow 9"/>
          <p:cNvSpPr/>
          <p:nvPr/>
        </p:nvSpPr>
        <p:spPr>
          <a:xfrm>
            <a:off x="2184400" y="2438400"/>
            <a:ext cx="3200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2057400" y="2057400"/>
            <a:ext cx="3454400" cy="369888"/>
          </a:xfrm>
          <a:prstGeom prst="rect">
            <a:avLst/>
          </a:prstGeom>
          <a:noFill/>
          <a:ln w="9525">
            <a:noFill/>
            <a:miter lim="800000"/>
            <a:headEnd/>
            <a:tailEnd/>
          </a:ln>
        </p:spPr>
        <p:txBody>
          <a:bodyPr wrap="none">
            <a:spAutoFit/>
          </a:bodyPr>
          <a:lstStyle/>
          <a:p>
            <a:pPr algn="ctr"/>
            <a:r>
              <a:rPr lang="en-US" dirty="0">
                <a:latin typeface="Segoe"/>
              </a:rPr>
              <a:t>Pick from multiple project types</a:t>
            </a:r>
          </a:p>
        </p:txBody>
      </p:sp>
      <p:sp>
        <p:nvSpPr>
          <p:cNvPr id="12" name="TextBox 11"/>
          <p:cNvSpPr txBox="1">
            <a:spLocks noChangeArrowheads="1"/>
          </p:cNvSpPr>
          <p:nvPr/>
        </p:nvSpPr>
        <p:spPr bwMode="auto">
          <a:xfrm>
            <a:off x="2362200" y="1752600"/>
            <a:ext cx="2852737" cy="646112"/>
          </a:xfrm>
          <a:prstGeom prst="rect">
            <a:avLst/>
          </a:prstGeom>
          <a:noFill/>
          <a:ln w="9525">
            <a:noFill/>
            <a:miter lim="800000"/>
            <a:headEnd/>
            <a:tailEnd/>
          </a:ln>
        </p:spPr>
        <p:txBody>
          <a:bodyPr wrap="none">
            <a:spAutoFit/>
          </a:bodyPr>
          <a:lstStyle/>
          <a:p>
            <a:pPr algn="ctr"/>
            <a:r>
              <a:rPr lang="en-US" dirty="0">
                <a:latin typeface="Segoe"/>
              </a:rPr>
              <a:t>Author sets of scripts *.sql</a:t>
            </a:r>
          </a:p>
          <a:p>
            <a:pPr algn="ctr"/>
            <a:r>
              <a:rPr lang="en-US" dirty="0">
                <a:latin typeface="Segoe"/>
              </a:rPr>
              <a:t>Making up “Finance” App</a:t>
            </a:r>
          </a:p>
        </p:txBody>
      </p:sp>
      <p:sp>
        <p:nvSpPr>
          <p:cNvPr id="13" name="TextBox 12"/>
          <p:cNvSpPr txBox="1">
            <a:spLocks noChangeArrowheads="1"/>
          </p:cNvSpPr>
          <p:nvPr/>
        </p:nvSpPr>
        <p:spPr bwMode="auto">
          <a:xfrm>
            <a:off x="2514600" y="2057400"/>
            <a:ext cx="2347759" cy="369332"/>
          </a:xfrm>
          <a:prstGeom prst="rect">
            <a:avLst/>
          </a:prstGeom>
          <a:noFill/>
          <a:ln w="9525">
            <a:noFill/>
            <a:miter lim="800000"/>
            <a:headEnd/>
            <a:tailEnd/>
          </a:ln>
        </p:spPr>
        <p:txBody>
          <a:bodyPr wrap="none">
            <a:spAutoFit/>
          </a:bodyPr>
          <a:lstStyle/>
          <a:p>
            <a:pPr algn="ctr"/>
            <a:r>
              <a:rPr lang="en-US" dirty="0">
                <a:latin typeface="Segoe"/>
              </a:rPr>
              <a:t>Launch </a:t>
            </a:r>
            <a:r>
              <a:rPr lang="en-US" dirty="0" smtClean="0">
                <a:latin typeface="Segoe"/>
              </a:rPr>
              <a:t>Visual Studio</a:t>
            </a:r>
            <a:endParaRPr lang="en-US" dirty="0">
              <a:latin typeface="Segoe"/>
            </a:endParaRPr>
          </a:p>
        </p:txBody>
      </p:sp>
      <p:sp>
        <p:nvSpPr>
          <p:cNvPr id="14" name="TextBox 13"/>
          <p:cNvSpPr txBox="1">
            <a:spLocks noChangeArrowheads="1"/>
          </p:cNvSpPr>
          <p:nvPr/>
        </p:nvSpPr>
        <p:spPr bwMode="auto">
          <a:xfrm>
            <a:off x="2286000" y="1752600"/>
            <a:ext cx="3048000" cy="646113"/>
          </a:xfrm>
          <a:prstGeom prst="rect">
            <a:avLst/>
          </a:prstGeom>
          <a:noFill/>
          <a:ln w="9525">
            <a:noFill/>
            <a:miter lim="800000"/>
            <a:headEnd/>
            <a:tailEnd/>
          </a:ln>
        </p:spPr>
        <p:txBody>
          <a:bodyPr>
            <a:spAutoFit/>
          </a:bodyPr>
          <a:lstStyle/>
          <a:p>
            <a:pPr algn="ctr"/>
            <a:r>
              <a:rPr lang="en-US" dirty="0">
                <a:latin typeface="Segoe"/>
              </a:rPr>
              <a:t>Deploy “finance” scripts</a:t>
            </a:r>
          </a:p>
          <a:p>
            <a:pPr algn="ctr"/>
            <a:r>
              <a:rPr lang="en-US" dirty="0">
                <a:latin typeface="Segoe"/>
              </a:rPr>
              <a:t>To </a:t>
            </a:r>
            <a:r>
              <a:rPr lang="en-US" dirty="0" smtClean="0">
                <a:latin typeface="Segoe"/>
              </a:rPr>
              <a:t>DEVSQL01</a:t>
            </a:r>
            <a:endParaRPr lang="en-US" dirty="0">
              <a:latin typeface="Segoe"/>
            </a:endParaRPr>
          </a:p>
        </p:txBody>
      </p:sp>
      <p:pic>
        <p:nvPicPr>
          <p:cNvPr id="15" name="Picture 2" descr="E:\DVD27\Artwork_Imagery\HARDWARE_IMAGERY\Illustration - Misc Hardware\XML Icons\Generic Application.png"/>
          <p:cNvPicPr>
            <a:picLocks noChangeAspect="1" noChangeArrowheads="1"/>
          </p:cNvPicPr>
          <p:nvPr/>
        </p:nvPicPr>
        <p:blipFill>
          <a:blip r:embed="rId4" cstate="print"/>
          <a:srcRect/>
          <a:stretch>
            <a:fillRect/>
          </a:stretch>
        </p:blipFill>
        <p:spPr bwMode="auto">
          <a:xfrm>
            <a:off x="7620000" y="762000"/>
            <a:ext cx="822325" cy="1209675"/>
          </a:xfrm>
          <a:prstGeom prst="rect">
            <a:avLst/>
          </a:prstGeom>
          <a:noFill/>
          <a:ln w="9525">
            <a:noFill/>
            <a:miter lim="800000"/>
            <a:headEnd/>
            <a:tailEnd/>
          </a:ln>
        </p:spPr>
      </p:pic>
      <p:sp>
        <p:nvSpPr>
          <p:cNvPr id="16" name="TextBox 38"/>
          <p:cNvSpPr txBox="1">
            <a:spLocks noChangeArrowheads="1"/>
          </p:cNvSpPr>
          <p:nvPr/>
        </p:nvSpPr>
        <p:spPr bwMode="auto">
          <a:xfrm>
            <a:off x="8229600" y="685800"/>
            <a:ext cx="774700" cy="369888"/>
          </a:xfrm>
          <a:prstGeom prst="rect">
            <a:avLst/>
          </a:prstGeom>
          <a:noFill/>
          <a:ln w="9525">
            <a:noFill/>
            <a:miter lim="800000"/>
            <a:headEnd/>
            <a:tailEnd/>
          </a:ln>
        </p:spPr>
        <p:txBody>
          <a:bodyPr wrap="none">
            <a:spAutoFit/>
          </a:bodyPr>
          <a:lstStyle/>
          <a:p>
            <a:r>
              <a:rPr lang="en-US">
                <a:latin typeface="Segoe"/>
              </a:rPr>
              <a:t>Client</a:t>
            </a:r>
          </a:p>
        </p:txBody>
      </p:sp>
      <p:sp>
        <p:nvSpPr>
          <p:cNvPr id="17" name="TextBox 39"/>
          <p:cNvSpPr txBox="1">
            <a:spLocks noChangeArrowheads="1"/>
          </p:cNvSpPr>
          <p:nvPr/>
        </p:nvSpPr>
        <p:spPr bwMode="auto">
          <a:xfrm>
            <a:off x="5486400" y="3200400"/>
            <a:ext cx="1377950" cy="369888"/>
          </a:xfrm>
          <a:prstGeom prst="rect">
            <a:avLst/>
          </a:prstGeom>
          <a:noFill/>
          <a:ln w="9525">
            <a:noFill/>
            <a:miter lim="800000"/>
            <a:headEnd/>
            <a:tailEnd/>
          </a:ln>
        </p:spPr>
        <p:txBody>
          <a:bodyPr wrap="none">
            <a:spAutoFit/>
          </a:bodyPr>
          <a:lstStyle/>
          <a:p>
            <a:r>
              <a:rPr lang="en-US">
                <a:latin typeface="Segoe"/>
              </a:rPr>
              <a:t>DEVSQL01</a:t>
            </a:r>
          </a:p>
        </p:txBody>
      </p:sp>
      <p:sp>
        <p:nvSpPr>
          <p:cNvPr id="18" name="TextBox 40"/>
          <p:cNvSpPr txBox="1">
            <a:spLocks noChangeArrowheads="1"/>
          </p:cNvSpPr>
          <p:nvPr/>
        </p:nvSpPr>
        <p:spPr bwMode="auto">
          <a:xfrm>
            <a:off x="6629400" y="4659312"/>
            <a:ext cx="1570038" cy="369888"/>
          </a:xfrm>
          <a:prstGeom prst="rect">
            <a:avLst/>
          </a:prstGeom>
          <a:noFill/>
          <a:ln w="9525">
            <a:noFill/>
            <a:miter lim="800000"/>
            <a:headEnd/>
            <a:tailEnd/>
          </a:ln>
        </p:spPr>
        <p:txBody>
          <a:bodyPr wrap="none">
            <a:spAutoFit/>
          </a:bodyPr>
          <a:lstStyle/>
          <a:p>
            <a:r>
              <a:rPr lang="en-US" dirty="0">
                <a:latin typeface="Segoe"/>
              </a:rPr>
              <a:t>PRODSQL02</a:t>
            </a:r>
          </a:p>
        </p:txBody>
      </p:sp>
      <p:grpSp>
        <p:nvGrpSpPr>
          <p:cNvPr id="3" name="Group 18"/>
          <p:cNvGrpSpPr>
            <a:grpSpLocks/>
          </p:cNvGrpSpPr>
          <p:nvPr/>
        </p:nvGrpSpPr>
        <p:grpSpPr bwMode="auto">
          <a:xfrm>
            <a:off x="6796088" y="1987550"/>
            <a:ext cx="1114425" cy="679450"/>
            <a:chOff x="6659562" y="1752600"/>
            <a:chExt cx="1112838" cy="679232"/>
          </a:xfrm>
        </p:grpSpPr>
        <p:cxnSp>
          <p:nvCxnSpPr>
            <p:cNvPr id="20" name="Straight Arrow Connector 19"/>
            <p:cNvCxnSpPr/>
            <p:nvPr/>
          </p:nvCxnSpPr>
          <p:spPr>
            <a:xfrm flipV="1">
              <a:off x="6659562" y="1752600"/>
              <a:ext cx="1112838" cy="679232"/>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41"/>
            <p:cNvSpPr txBox="1">
              <a:spLocks noChangeArrowheads="1"/>
            </p:cNvSpPr>
            <p:nvPr/>
          </p:nvSpPr>
          <p:spPr bwMode="auto">
            <a:xfrm rot="19839775">
              <a:off x="6752177" y="1857328"/>
              <a:ext cx="842300" cy="246142"/>
            </a:xfrm>
            <a:prstGeom prst="rect">
              <a:avLst/>
            </a:prstGeom>
            <a:noFill/>
            <a:ln w="9525">
              <a:noFill/>
              <a:miter lim="800000"/>
              <a:headEnd/>
              <a:tailEnd/>
            </a:ln>
          </p:spPr>
          <p:txBody>
            <a:bodyPr wrap="none">
              <a:spAutoFit/>
            </a:bodyPr>
            <a:lstStyle/>
            <a:p>
              <a:r>
                <a:rPr lang="en-US" sz="1000" dirty="0" smtClean="0">
                  <a:latin typeface="Segoe"/>
                </a:rPr>
                <a:t>DEVSQL01</a:t>
              </a:r>
              <a:endParaRPr lang="en-US" sz="1000" dirty="0">
                <a:latin typeface="Segoe"/>
              </a:endParaRPr>
            </a:p>
          </p:txBody>
        </p:sp>
      </p:grpSp>
      <p:sp>
        <p:nvSpPr>
          <p:cNvPr id="22" name="TextBox 21"/>
          <p:cNvSpPr txBox="1">
            <a:spLocks noChangeArrowheads="1"/>
          </p:cNvSpPr>
          <p:nvPr/>
        </p:nvSpPr>
        <p:spPr bwMode="auto">
          <a:xfrm>
            <a:off x="2199267" y="3553321"/>
            <a:ext cx="3048000" cy="369888"/>
          </a:xfrm>
          <a:prstGeom prst="rect">
            <a:avLst/>
          </a:prstGeom>
          <a:noFill/>
          <a:ln w="9525">
            <a:noFill/>
            <a:miter lim="800000"/>
            <a:headEnd/>
            <a:tailEnd/>
          </a:ln>
        </p:spPr>
        <p:txBody>
          <a:bodyPr>
            <a:spAutoFit/>
          </a:bodyPr>
          <a:lstStyle/>
          <a:p>
            <a:pPr algn="ctr"/>
            <a:r>
              <a:rPr lang="en-US" dirty="0">
                <a:latin typeface="Segoe"/>
              </a:rPr>
              <a:t>Launch SSMS</a:t>
            </a:r>
          </a:p>
        </p:txBody>
      </p:sp>
      <p:sp>
        <p:nvSpPr>
          <p:cNvPr id="23" name="Right Arrow 22"/>
          <p:cNvSpPr/>
          <p:nvPr/>
        </p:nvSpPr>
        <p:spPr>
          <a:xfrm>
            <a:off x="2199267" y="4114800"/>
            <a:ext cx="3581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a:spLocks noChangeArrowheads="1"/>
          </p:cNvSpPr>
          <p:nvPr/>
        </p:nvSpPr>
        <p:spPr bwMode="auto">
          <a:xfrm>
            <a:off x="2199267" y="3553321"/>
            <a:ext cx="3048000" cy="369888"/>
          </a:xfrm>
          <a:prstGeom prst="rect">
            <a:avLst/>
          </a:prstGeom>
          <a:noFill/>
          <a:ln w="9525">
            <a:noFill/>
            <a:miter lim="800000"/>
            <a:headEnd/>
            <a:tailEnd/>
          </a:ln>
        </p:spPr>
        <p:txBody>
          <a:bodyPr>
            <a:spAutoFit/>
          </a:bodyPr>
          <a:lstStyle/>
          <a:p>
            <a:pPr algn="ctr"/>
            <a:r>
              <a:rPr lang="en-US" dirty="0">
                <a:latin typeface="Segoe"/>
              </a:rPr>
              <a:t>Connect to </a:t>
            </a:r>
            <a:r>
              <a:rPr lang="en-US" dirty="0" smtClean="0">
                <a:latin typeface="Segoe"/>
              </a:rPr>
              <a:t>DEVSQL01</a:t>
            </a:r>
            <a:endParaRPr lang="en-US" dirty="0">
              <a:latin typeface="Segoe"/>
            </a:endParaRPr>
          </a:p>
        </p:txBody>
      </p:sp>
      <p:sp>
        <p:nvSpPr>
          <p:cNvPr id="25" name="TextBox 24"/>
          <p:cNvSpPr txBox="1">
            <a:spLocks noChangeArrowheads="1"/>
          </p:cNvSpPr>
          <p:nvPr/>
        </p:nvSpPr>
        <p:spPr bwMode="auto">
          <a:xfrm>
            <a:off x="2199267" y="3276303"/>
            <a:ext cx="3048000" cy="923925"/>
          </a:xfrm>
          <a:prstGeom prst="rect">
            <a:avLst/>
          </a:prstGeom>
          <a:noFill/>
          <a:ln w="9525">
            <a:noFill/>
            <a:miter lim="800000"/>
            <a:headEnd/>
            <a:tailEnd/>
          </a:ln>
        </p:spPr>
        <p:txBody>
          <a:bodyPr>
            <a:spAutoFit/>
          </a:bodyPr>
          <a:lstStyle/>
          <a:p>
            <a:pPr algn="ctr"/>
            <a:r>
              <a:rPr lang="en-US" dirty="0">
                <a:latin typeface="Segoe"/>
              </a:rPr>
              <a:t>Figure out all related finance objects from master,</a:t>
            </a:r>
          </a:p>
          <a:p>
            <a:pPr algn="ctr"/>
            <a:r>
              <a:rPr lang="en-US" dirty="0" err="1">
                <a:latin typeface="Segoe"/>
              </a:rPr>
              <a:t>Msdb</a:t>
            </a:r>
            <a:r>
              <a:rPr lang="en-US" dirty="0">
                <a:latin typeface="Segoe"/>
              </a:rPr>
              <a:t>, containers</a:t>
            </a:r>
          </a:p>
        </p:txBody>
      </p:sp>
      <p:sp>
        <p:nvSpPr>
          <p:cNvPr id="26" name="TextBox 25"/>
          <p:cNvSpPr txBox="1">
            <a:spLocks noChangeArrowheads="1"/>
          </p:cNvSpPr>
          <p:nvPr/>
        </p:nvSpPr>
        <p:spPr bwMode="auto">
          <a:xfrm>
            <a:off x="2199267" y="3415209"/>
            <a:ext cx="3048000" cy="646113"/>
          </a:xfrm>
          <a:prstGeom prst="rect">
            <a:avLst/>
          </a:prstGeom>
          <a:noFill/>
          <a:ln w="9525">
            <a:noFill/>
            <a:miter lim="800000"/>
            <a:headEnd/>
            <a:tailEnd/>
          </a:ln>
        </p:spPr>
        <p:txBody>
          <a:bodyPr>
            <a:spAutoFit/>
          </a:bodyPr>
          <a:lstStyle/>
          <a:p>
            <a:pPr algn="ctr"/>
            <a:r>
              <a:rPr lang="en-US" dirty="0">
                <a:latin typeface="Segoe"/>
              </a:rPr>
              <a:t>Manually figure out best host to move “finance” to</a:t>
            </a:r>
          </a:p>
        </p:txBody>
      </p:sp>
      <p:sp>
        <p:nvSpPr>
          <p:cNvPr id="27" name="TextBox 26"/>
          <p:cNvSpPr txBox="1">
            <a:spLocks noChangeArrowheads="1"/>
          </p:cNvSpPr>
          <p:nvPr/>
        </p:nvSpPr>
        <p:spPr bwMode="auto">
          <a:xfrm>
            <a:off x="2199267" y="3553321"/>
            <a:ext cx="3048000" cy="369888"/>
          </a:xfrm>
          <a:prstGeom prst="rect">
            <a:avLst/>
          </a:prstGeom>
          <a:noFill/>
          <a:ln w="9525">
            <a:noFill/>
            <a:miter lim="800000"/>
            <a:headEnd/>
            <a:tailEnd/>
          </a:ln>
        </p:spPr>
        <p:txBody>
          <a:bodyPr>
            <a:spAutoFit/>
          </a:bodyPr>
          <a:lstStyle/>
          <a:p>
            <a:pPr algn="ctr"/>
            <a:r>
              <a:rPr lang="en-US" dirty="0">
                <a:latin typeface="Segoe"/>
              </a:rPr>
              <a:t>Connect to </a:t>
            </a:r>
            <a:r>
              <a:rPr lang="en-US" dirty="0" smtClean="0">
                <a:latin typeface="Segoe"/>
              </a:rPr>
              <a:t>PRODSQL02</a:t>
            </a:r>
            <a:endParaRPr lang="en-US" dirty="0">
              <a:latin typeface="Segoe"/>
            </a:endParaRPr>
          </a:p>
        </p:txBody>
      </p:sp>
      <p:sp>
        <p:nvSpPr>
          <p:cNvPr id="28" name="TextBox 27"/>
          <p:cNvSpPr txBox="1">
            <a:spLocks noChangeArrowheads="1"/>
          </p:cNvSpPr>
          <p:nvPr/>
        </p:nvSpPr>
        <p:spPr bwMode="auto">
          <a:xfrm>
            <a:off x="2199267" y="3276600"/>
            <a:ext cx="3048000" cy="923330"/>
          </a:xfrm>
          <a:prstGeom prst="rect">
            <a:avLst/>
          </a:prstGeom>
          <a:noFill/>
          <a:ln w="9525">
            <a:noFill/>
            <a:miter lim="800000"/>
            <a:headEnd/>
            <a:tailEnd/>
          </a:ln>
        </p:spPr>
        <p:txBody>
          <a:bodyPr>
            <a:spAutoFit/>
          </a:bodyPr>
          <a:lstStyle/>
          <a:p>
            <a:pPr algn="ctr"/>
            <a:r>
              <a:rPr lang="en-US" dirty="0" smtClean="0">
                <a:latin typeface="Segoe"/>
              </a:rPr>
              <a:t>Manually create scripts to update if previous “finance” version exists</a:t>
            </a:r>
            <a:endParaRPr lang="en-US" dirty="0">
              <a:latin typeface="Segoe"/>
            </a:endParaRPr>
          </a:p>
        </p:txBody>
      </p:sp>
      <p:sp>
        <p:nvSpPr>
          <p:cNvPr id="29" name="TextBox 28"/>
          <p:cNvSpPr txBox="1">
            <a:spLocks noChangeArrowheads="1"/>
          </p:cNvSpPr>
          <p:nvPr/>
        </p:nvSpPr>
        <p:spPr bwMode="auto">
          <a:xfrm>
            <a:off x="2199267" y="3415209"/>
            <a:ext cx="3048000" cy="646113"/>
          </a:xfrm>
          <a:prstGeom prst="rect">
            <a:avLst/>
          </a:prstGeom>
          <a:noFill/>
          <a:ln w="9525">
            <a:noFill/>
            <a:miter lim="800000"/>
            <a:headEnd/>
            <a:tailEnd/>
          </a:ln>
        </p:spPr>
        <p:txBody>
          <a:bodyPr>
            <a:spAutoFit/>
          </a:bodyPr>
          <a:lstStyle/>
          <a:p>
            <a:pPr algn="ctr"/>
            <a:r>
              <a:rPr lang="en-US" dirty="0">
                <a:latin typeface="Segoe"/>
              </a:rPr>
              <a:t>Run procedures to move related objects</a:t>
            </a:r>
          </a:p>
        </p:txBody>
      </p:sp>
      <p:sp>
        <p:nvSpPr>
          <p:cNvPr id="30" name="TextBox 29"/>
          <p:cNvSpPr txBox="1">
            <a:spLocks noChangeArrowheads="1"/>
          </p:cNvSpPr>
          <p:nvPr/>
        </p:nvSpPr>
        <p:spPr bwMode="auto">
          <a:xfrm>
            <a:off x="2209800" y="3429000"/>
            <a:ext cx="3048000" cy="646113"/>
          </a:xfrm>
          <a:prstGeom prst="rect">
            <a:avLst/>
          </a:prstGeom>
          <a:noFill/>
          <a:ln w="9525">
            <a:noFill/>
            <a:miter lim="800000"/>
            <a:headEnd/>
            <a:tailEnd/>
          </a:ln>
        </p:spPr>
        <p:txBody>
          <a:bodyPr>
            <a:spAutoFit/>
          </a:bodyPr>
          <a:lstStyle/>
          <a:p>
            <a:pPr algn="ctr"/>
            <a:r>
              <a:rPr lang="en-US" dirty="0">
                <a:latin typeface="Segoe"/>
              </a:rPr>
              <a:t>Update Client Connections </a:t>
            </a:r>
            <a:r>
              <a:rPr lang="en-US" dirty="0" smtClean="0">
                <a:latin typeface="Segoe"/>
              </a:rPr>
              <a:t>to PRODSQL02</a:t>
            </a:r>
            <a:endParaRPr lang="en-US" dirty="0">
              <a:latin typeface="Segoe"/>
            </a:endParaRPr>
          </a:p>
        </p:txBody>
      </p:sp>
      <p:sp>
        <p:nvSpPr>
          <p:cNvPr id="31" name="TextBox 30"/>
          <p:cNvSpPr txBox="1">
            <a:spLocks noChangeArrowheads="1"/>
          </p:cNvSpPr>
          <p:nvPr/>
        </p:nvSpPr>
        <p:spPr bwMode="auto">
          <a:xfrm>
            <a:off x="2209800" y="3429000"/>
            <a:ext cx="3048000" cy="646331"/>
          </a:xfrm>
          <a:prstGeom prst="rect">
            <a:avLst/>
          </a:prstGeom>
          <a:noFill/>
          <a:ln w="9525">
            <a:noFill/>
            <a:miter lim="800000"/>
            <a:headEnd/>
            <a:tailEnd/>
          </a:ln>
        </p:spPr>
        <p:txBody>
          <a:bodyPr>
            <a:spAutoFit/>
          </a:bodyPr>
          <a:lstStyle/>
          <a:p>
            <a:pPr algn="ctr"/>
            <a:r>
              <a:rPr lang="en-US" dirty="0">
                <a:latin typeface="Segoe"/>
              </a:rPr>
              <a:t>Monitor </a:t>
            </a:r>
            <a:r>
              <a:rPr lang="en-US" dirty="0" smtClean="0">
                <a:latin typeface="Segoe"/>
              </a:rPr>
              <a:t>&amp; Manage</a:t>
            </a:r>
          </a:p>
          <a:p>
            <a:pPr algn="ctr"/>
            <a:r>
              <a:rPr lang="en-US" dirty="0" smtClean="0">
                <a:latin typeface="Segoe"/>
              </a:rPr>
              <a:t>Deployment</a:t>
            </a:r>
            <a:endParaRPr lang="en-US" dirty="0">
              <a:latin typeface="Segoe"/>
            </a:endParaRPr>
          </a:p>
        </p:txBody>
      </p:sp>
      <p:grpSp>
        <p:nvGrpSpPr>
          <p:cNvPr id="6" name="Group 31"/>
          <p:cNvGrpSpPr/>
          <p:nvPr/>
        </p:nvGrpSpPr>
        <p:grpSpPr>
          <a:xfrm>
            <a:off x="7543802" y="1905002"/>
            <a:ext cx="484519" cy="1219199"/>
            <a:chOff x="7543802" y="1905002"/>
            <a:chExt cx="484519" cy="1219199"/>
          </a:xfrm>
        </p:grpSpPr>
        <p:cxnSp>
          <p:nvCxnSpPr>
            <p:cNvPr id="33" name="Straight Arrow Connector 32"/>
            <p:cNvCxnSpPr/>
            <p:nvPr/>
          </p:nvCxnSpPr>
          <p:spPr bwMode="auto">
            <a:xfrm rot="5400000" flipH="1" flipV="1">
              <a:off x="7176462" y="2272342"/>
              <a:ext cx="1219199" cy="484519"/>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56"/>
            <p:cNvSpPr txBox="1">
              <a:spLocks noChangeArrowheads="1"/>
            </p:cNvSpPr>
            <p:nvPr/>
          </p:nvSpPr>
          <p:spPr bwMode="auto">
            <a:xfrm rot="17600341">
              <a:off x="7221102" y="2402408"/>
              <a:ext cx="950901" cy="246221"/>
            </a:xfrm>
            <a:prstGeom prst="rect">
              <a:avLst/>
            </a:prstGeom>
            <a:noFill/>
            <a:ln w="9525">
              <a:noFill/>
              <a:miter lim="800000"/>
              <a:headEnd/>
              <a:tailEnd/>
            </a:ln>
          </p:spPr>
          <p:txBody>
            <a:bodyPr wrap="none">
              <a:spAutoFit/>
            </a:bodyPr>
            <a:lstStyle/>
            <a:p>
              <a:r>
                <a:rPr lang="en-US" sz="1000" dirty="0" smtClean="0">
                  <a:latin typeface="Segoe"/>
                </a:rPr>
                <a:t>PRODSQL02</a:t>
              </a:r>
              <a:endParaRPr lang="en-US" sz="1000" dirty="0">
                <a:latin typeface="Segoe"/>
              </a:endParaRPr>
            </a:p>
          </p:txBody>
        </p:sp>
      </p:grpSp>
      <p:grpSp>
        <p:nvGrpSpPr>
          <p:cNvPr id="19" name="Group 34"/>
          <p:cNvGrpSpPr/>
          <p:nvPr/>
        </p:nvGrpSpPr>
        <p:grpSpPr>
          <a:xfrm>
            <a:off x="233490" y="1524000"/>
            <a:ext cx="1524000" cy="1676400"/>
            <a:chOff x="152400" y="1219200"/>
            <a:chExt cx="1524000" cy="1676400"/>
          </a:xfrm>
        </p:grpSpPr>
        <p:pic>
          <p:nvPicPr>
            <p:cNvPr id="36" name="Picture 2" descr="E:\DVD27\Artwork_Imagery\HARDWARE_IMAGERY\Illustration - Misc Hardware\XML Icons\user blue.png"/>
            <p:cNvPicPr>
              <a:picLocks noChangeAspect="1" noChangeArrowheads="1"/>
            </p:cNvPicPr>
            <p:nvPr/>
          </p:nvPicPr>
          <p:blipFill>
            <a:blip r:embed="rId5" cstate="print"/>
            <a:srcRect/>
            <a:stretch>
              <a:fillRect/>
            </a:stretch>
          </p:blipFill>
          <p:spPr bwMode="auto">
            <a:xfrm>
              <a:off x="609600" y="1981200"/>
              <a:ext cx="482681" cy="652272"/>
            </a:xfrm>
            <a:prstGeom prst="rect">
              <a:avLst/>
            </a:prstGeom>
            <a:noFill/>
          </p:spPr>
        </p:pic>
        <p:pic>
          <p:nvPicPr>
            <p:cNvPr id="37" name="Picture 2" descr="E:\DVD27\BoxShots_Logos\Visual Studio (generic)\Visual Studio (generic) h.png"/>
            <p:cNvPicPr>
              <a:picLocks noChangeAspect="1" noChangeArrowheads="1"/>
            </p:cNvPicPr>
            <p:nvPr/>
          </p:nvPicPr>
          <p:blipFill>
            <a:blip r:embed="rId6" cstate="print"/>
            <a:srcRect/>
            <a:stretch>
              <a:fillRect/>
            </a:stretch>
          </p:blipFill>
          <p:spPr bwMode="auto">
            <a:xfrm>
              <a:off x="304800" y="2743200"/>
              <a:ext cx="989611" cy="152400"/>
            </a:xfrm>
            <a:prstGeom prst="rect">
              <a:avLst/>
            </a:prstGeom>
            <a:noFill/>
          </p:spPr>
        </p:pic>
        <p:sp>
          <p:nvSpPr>
            <p:cNvPr id="38" name="TextBox 37"/>
            <p:cNvSpPr txBox="1"/>
            <p:nvPr/>
          </p:nvSpPr>
          <p:spPr>
            <a:xfrm>
              <a:off x="152400" y="1219200"/>
              <a:ext cx="1447832" cy="261610"/>
            </a:xfrm>
            <a:prstGeom prst="rect">
              <a:avLst/>
            </a:prstGeom>
            <a:noFill/>
          </p:spPr>
          <p:txBody>
            <a:bodyPr wrap="none" rtlCol="0">
              <a:spAutoFit/>
            </a:bodyPr>
            <a:lstStyle/>
            <a:p>
              <a:pPr algn="ctr"/>
              <a:r>
                <a:rPr lang="en-US" sz="1050" dirty="0" smtClean="0"/>
                <a:t>Data Tier Developer</a:t>
              </a:r>
              <a:endParaRPr lang="en-US" sz="1050" dirty="0"/>
            </a:p>
          </p:txBody>
        </p:sp>
        <p:pic>
          <p:nvPicPr>
            <p:cNvPr id="39" name="Picture 3" descr="E:\DVD27\Artwork_Imagery\HARDWARE_IMAGERY\Illustration - Misc Hardware\XML Icons\LCD flat panel and keyboard.png"/>
            <p:cNvPicPr>
              <a:picLocks noChangeAspect="1" noChangeArrowheads="1"/>
            </p:cNvPicPr>
            <p:nvPr/>
          </p:nvPicPr>
          <p:blipFill>
            <a:blip r:embed="rId7" cstate="print"/>
            <a:srcRect/>
            <a:stretch>
              <a:fillRect/>
            </a:stretch>
          </p:blipFill>
          <p:spPr bwMode="auto">
            <a:xfrm>
              <a:off x="1066800" y="1676400"/>
              <a:ext cx="609600" cy="803787"/>
            </a:xfrm>
            <a:prstGeom prst="rect">
              <a:avLst/>
            </a:prstGeom>
            <a:noFill/>
          </p:spPr>
        </p:pic>
      </p:grpSp>
      <p:grpSp>
        <p:nvGrpSpPr>
          <p:cNvPr id="32" name="Group 39"/>
          <p:cNvGrpSpPr/>
          <p:nvPr/>
        </p:nvGrpSpPr>
        <p:grpSpPr>
          <a:xfrm>
            <a:off x="228600" y="3581400"/>
            <a:ext cx="1595310" cy="1777916"/>
            <a:chOff x="309690" y="4165684"/>
            <a:chExt cx="1595310" cy="1777916"/>
          </a:xfrm>
        </p:grpSpPr>
        <p:pic>
          <p:nvPicPr>
            <p:cNvPr id="41" name="Picture 3" descr="E:\DVD27\Artwork_Imagery\HARDWARE_IMAGERY\Illustration - Misc Hardware\XML Icons\User yellow.png"/>
            <p:cNvPicPr>
              <a:picLocks noChangeAspect="1" noChangeArrowheads="1"/>
            </p:cNvPicPr>
            <p:nvPr/>
          </p:nvPicPr>
          <p:blipFill>
            <a:blip r:embed="rId8" cstate="print"/>
            <a:srcRect/>
            <a:stretch>
              <a:fillRect/>
            </a:stretch>
          </p:blipFill>
          <p:spPr bwMode="auto">
            <a:xfrm>
              <a:off x="766890" y="4876800"/>
              <a:ext cx="479210" cy="649422"/>
            </a:xfrm>
            <a:prstGeom prst="rect">
              <a:avLst/>
            </a:prstGeom>
            <a:noFill/>
          </p:spPr>
        </p:pic>
        <p:grpSp>
          <p:nvGrpSpPr>
            <p:cNvPr id="35" name="Group 30"/>
            <p:cNvGrpSpPr/>
            <p:nvPr/>
          </p:nvGrpSpPr>
          <p:grpSpPr>
            <a:xfrm>
              <a:off x="614490" y="5611652"/>
              <a:ext cx="790243" cy="331948"/>
              <a:chOff x="6356885" y="5181600"/>
              <a:chExt cx="1378494" cy="621998"/>
            </a:xfrm>
          </p:grpSpPr>
          <p:pic>
            <p:nvPicPr>
              <p:cNvPr id="45" name="Picture 3" descr="E:\DVD27\BoxShots_Logos\SQL Server - (generic)\sql server generic logo bl.png"/>
              <p:cNvPicPr>
                <a:picLocks noChangeAspect="1" noChangeArrowheads="1"/>
              </p:cNvPicPr>
              <p:nvPr/>
            </p:nvPicPr>
            <p:blipFill>
              <a:blip r:embed="rId9" cstate="print"/>
              <a:srcRect/>
              <a:stretch>
                <a:fillRect/>
              </a:stretch>
            </p:blipFill>
            <p:spPr bwMode="auto">
              <a:xfrm>
                <a:off x="6459487" y="5181600"/>
                <a:ext cx="1275892" cy="356616"/>
              </a:xfrm>
              <a:prstGeom prst="rect">
                <a:avLst/>
              </a:prstGeom>
              <a:noFill/>
            </p:spPr>
          </p:pic>
          <p:sp>
            <p:nvSpPr>
              <p:cNvPr id="46" name="TextBox 45"/>
              <p:cNvSpPr txBox="1"/>
              <p:nvPr/>
            </p:nvSpPr>
            <p:spPr>
              <a:xfrm>
                <a:off x="6356885" y="5486410"/>
                <a:ext cx="1334378" cy="317188"/>
              </a:xfrm>
              <a:prstGeom prst="rect">
                <a:avLst/>
              </a:prstGeom>
              <a:noFill/>
            </p:spPr>
            <p:txBody>
              <a:bodyPr wrap="none" rtlCol="0">
                <a:spAutoFit/>
              </a:bodyPr>
              <a:lstStyle/>
              <a:p>
                <a:r>
                  <a:rPr lang="en-US" sz="500" dirty="0" smtClean="0">
                    <a:latin typeface="+mj-lt"/>
                  </a:rPr>
                  <a:t>Management Studio</a:t>
                </a:r>
                <a:endParaRPr lang="en-US" sz="500" dirty="0">
                  <a:latin typeface="+mj-lt"/>
                </a:endParaRPr>
              </a:p>
            </p:txBody>
          </p:sp>
        </p:grpSp>
        <p:sp>
          <p:nvSpPr>
            <p:cNvPr id="43" name="TextBox 42"/>
            <p:cNvSpPr txBox="1"/>
            <p:nvPr/>
          </p:nvSpPr>
          <p:spPr>
            <a:xfrm>
              <a:off x="309690" y="4165684"/>
              <a:ext cx="1595310" cy="253916"/>
            </a:xfrm>
            <a:prstGeom prst="rect">
              <a:avLst/>
            </a:prstGeom>
            <a:noFill/>
          </p:spPr>
          <p:txBody>
            <a:bodyPr wrap="none" rtlCol="0">
              <a:spAutoFit/>
            </a:bodyPr>
            <a:lstStyle/>
            <a:p>
              <a:pPr algn="ctr"/>
              <a:r>
                <a:rPr lang="en-US" sz="1050" dirty="0" smtClean="0"/>
                <a:t>Database Administrator</a:t>
              </a:r>
              <a:endParaRPr lang="en-US" sz="1050" dirty="0"/>
            </a:p>
          </p:txBody>
        </p:sp>
        <p:pic>
          <p:nvPicPr>
            <p:cNvPr id="44" name="Picture 3" descr="E:\DVD27\Artwork_Imagery\HARDWARE_IMAGERY\Illustration - Misc Hardware\XML Icons\LCD flat panel and keyboard.png"/>
            <p:cNvPicPr>
              <a:picLocks noChangeAspect="1" noChangeArrowheads="1"/>
            </p:cNvPicPr>
            <p:nvPr/>
          </p:nvPicPr>
          <p:blipFill>
            <a:blip r:embed="rId7" cstate="print"/>
            <a:srcRect/>
            <a:stretch>
              <a:fillRect/>
            </a:stretch>
          </p:blipFill>
          <p:spPr bwMode="auto">
            <a:xfrm>
              <a:off x="1224090" y="4572000"/>
              <a:ext cx="609600" cy="803787"/>
            </a:xfrm>
            <a:prstGeom prst="rect">
              <a:avLst/>
            </a:prstGeom>
            <a:noFill/>
          </p:spPr>
        </p:pic>
      </p:grpSp>
      <p:sp>
        <p:nvSpPr>
          <p:cNvPr id="47" name="TextBox 46"/>
          <p:cNvSpPr txBox="1"/>
          <p:nvPr/>
        </p:nvSpPr>
        <p:spPr>
          <a:xfrm>
            <a:off x="0" y="-369332"/>
            <a:ext cx="1736373" cy="369332"/>
          </a:xfrm>
          <a:prstGeom prst="rect">
            <a:avLst/>
          </a:prstGeom>
          <a:noFill/>
        </p:spPr>
        <p:txBody>
          <a:bodyPr wrap="none" rtlCol="0">
            <a:spAutoFit/>
          </a:bodyPr>
          <a:lstStyle/>
          <a:p>
            <a:r>
              <a:rPr lang="en-US" dirty="0" smtClean="0"/>
              <a:t>Animated Slide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22" presetClass="entr" presetSubtype="8"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1" grpId="0"/>
      <p:bldP spid="11" grpId="1"/>
      <p:bldP spid="12" grpId="0"/>
      <p:bldP spid="12" grpId="1"/>
      <p:bldP spid="13" grpId="0"/>
      <p:bldP spid="13" grpId="1"/>
      <p:bldP spid="14" grpId="0"/>
      <p:bldP spid="14" grpId="1"/>
      <p:bldP spid="22" grpId="0"/>
      <p:bldP spid="22" grpId="1"/>
      <p:bldP spid="23" grpId="0" animBg="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p:nvPr/>
        </p:nvSpPr>
        <p:spPr>
          <a:xfrm rot="1459235">
            <a:off x="3228129" y="1647775"/>
            <a:ext cx="5575758" cy="3963288"/>
          </a:xfrm>
          <a:prstGeom prst="ellipse">
            <a:avLst/>
          </a:prstGeom>
          <a:solidFill>
            <a:schemeClr val="accent1">
              <a:alpha val="42000"/>
            </a:schemeClr>
          </a:solidFill>
          <a:ln w="19050">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214282" y="285728"/>
            <a:ext cx="8686800" cy="852470"/>
          </a:xfrm>
        </p:spPr>
        <p:txBody>
          <a:bodyPr/>
          <a:lstStyle/>
          <a:p>
            <a:pPr algn="l"/>
            <a:r>
              <a:rPr lang="zh-CN" altLang="en-US" b="1" dirty="0" smtClean="0">
                <a:solidFill>
                  <a:schemeClr val="accent6">
                    <a:lumMod val="75000"/>
                  </a:schemeClr>
                </a:solidFill>
              </a:rPr>
              <a:t>应用场景：明天</a:t>
            </a:r>
            <a:endParaRPr lang="en-US" dirty="0"/>
          </a:p>
        </p:txBody>
      </p:sp>
      <p:grpSp>
        <p:nvGrpSpPr>
          <p:cNvPr id="2" name="Group 7"/>
          <p:cNvGrpSpPr/>
          <p:nvPr/>
        </p:nvGrpSpPr>
        <p:grpSpPr>
          <a:xfrm>
            <a:off x="6106901" y="2979158"/>
            <a:ext cx="2689403" cy="1590001"/>
            <a:chOff x="6106901" y="2979158"/>
            <a:chExt cx="2689403" cy="1590001"/>
          </a:xfrm>
        </p:grpSpPr>
        <p:pic>
          <p:nvPicPr>
            <p:cNvPr id="9" name="Picture 2" descr="E:\DVD27\Artwork_Imagery\HARDWARE_IMAGERY\Illustration - Misc Hardware\XML Icons\Internet cloud web.png"/>
            <p:cNvPicPr>
              <a:picLocks noChangeAspect="1" noChangeArrowheads="1"/>
            </p:cNvPicPr>
            <p:nvPr/>
          </p:nvPicPr>
          <p:blipFill>
            <a:blip r:embed="rId3" cstate="print"/>
            <a:srcRect/>
            <a:stretch>
              <a:fillRect/>
            </a:stretch>
          </p:blipFill>
          <p:spPr bwMode="auto">
            <a:xfrm rot="1966463">
              <a:off x="6106901" y="2979158"/>
              <a:ext cx="2689403" cy="1394209"/>
            </a:xfrm>
            <a:prstGeom prst="rect">
              <a:avLst/>
            </a:prstGeom>
            <a:noFill/>
          </p:spPr>
        </p:pic>
        <p:pic>
          <p:nvPicPr>
            <p:cNvPr id="10" name="Picture 5" descr="E:\DVD27\Artwork_Imagery\HARDWARE_IMAGERY\Illustration - Misc Hardware\XML Icons\Server SQL database.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272944" y="3276600"/>
              <a:ext cx="706306" cy="1126643"/>
            </a:xfrm>
            <a:prstGeom prst="rect">
              <a:avLst/>
            </a:prstGeom>
            <a:noFill/>
          </p:spPr>
        </p:pic>
        <p:sp>
          <p:nvSpPr>
            <p:cNvPr id="11" name="TextBox 10"/>
            <p:cNvSpPr txBox="1"/>
            <p:nvPr/>
          </p:nvSpPr>
          <p:spPr>
            <a:xfrm>
              <a:off x="7669946" y="4353715"/>
              <a:ext cx="712054" cy="215444"/>
            </a:xfrm>
            <a:prstGeom prst="rect">
              <a:avLst/>
            </a:prstGeom>
            <a:noFill/>
          </p:spPr>
          <p:txBody>
            <a:bodyPr wrap="none" rtlCol="0">
              <a:spAutoFit/>
            </a:bodyPr>
            <a:lstStyle/>
            <a:p>
              <a:r>
                <a:rPr lang="en-US" sz="800" dirty="0" smtClean="0"/>
                <a:t>CloudDB01</a:t>
              </a:r>
              <a:endParaRPr lang="en-US" sz="800" dirty="0"/>
            </a:p>
          </p:txBody>
        </p:sp>
      </p:grpSp>
      <p:pic>
        <p:nvPicPr>
          <p:cNvPr id="12" name="Picture 5" descr="E:\DVD27\Artwork_Imagery\HARDWARE_IMAGERY\Illustration - Misc Hardware\XML Icons\Server SQL database.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3535910" y="2362200"/>
            <a:ext cx="706306" cy="1126643"/>
          </a:xfrm>
          <a:prstGeom prst="rect">
            <a:avLst/>
          </a:prstGeom>
          <a:noFill/>
        </p:spPr>
      </p:pic>
      <p:sp>
        <p:nvSpPr>
          <p:cNvPr id="13" name="TextBox 12"/>
          <p:cNvSpPr txBox="1"/>
          <p:nvPr/>
        </p:nvSpPr>
        <p:spPr>
          <a:xfrm>
            <a:off x="3429000" y="3488843"/>
            <a:ext cx="689612" cy="215444"/>
          </a:xfrm>
          <a:prstGeom prst="rect">
            <a:avLst/>
          </a:prstGeom>
          <a:noFill/>
        </p:spPr>
        <p:txBody>
          <a:bodyPr wrap="none" rtlCol="0">
            <a:spAutoFit/>
          </a:bodyPr>
          <a:lstStyle/>
          <a:p>
            <a:r>
              <a:rPr lang="en-US" sz="800" dirty="0" smtClean="0">
                <a:solidFill>
                  <a:schemeClr val="bg1">
                    <a:lumMod val="50000"/>
                  </a:schemeClr>
                </a:solidFill>
              </a:rPr>
              <a:t>DevSQL01</a:t>
            </a:r>
            <a:endParaRPr lang="en-US" sz="800" dirty="0">
              <a:solidFill>
                <a:schemeClr val="bg1">
                  <a:lumMod val="50000"/>
                </a:schemeClr>
              </a:solidFill>
            </a:endParaRPr>
          </a:p>
        </p:txBody>
      </p:sp>
      <p:pic>
        <p:nvPicPr>
          <p:cNvPr id="14" name="Picture 5" descr="E:\DVD27\Artwork_Imagery\HARDWARE_IMAGERY\Illustration - Misc Hardware\XML Icons\Server SQL database.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457428" y="2919385"/>
            <a:ext cx="706306" cy="1126643"/>
          </a:xfrm>
          <a:prstGeom prst="rect">
            <a:avLst/>
          </a:prstGeom>
          <a:noFill/>
        </p:spPr>
      </p:pic>
      <p:sp>
        <p:nvSpPr>
          <p:cNvPr id="15" name="TextBox 14"/>
          <p:cNvSpPr txBox="1"/>
          <p:nvPr/>
        </p:nvSpPr>
        <p:spPr>
          <a:xfrm>
            <a:off x="4350517" y="4046028"/>
            <a:ext cx="707245" cy="215444"/>
          </a:xfrm>
          <a:prstGeom prst="rect">
            <a:avLst/>
          </a:prstGeom>
          <a:noFill/>
        </p:spPr>
        <p:txBody>
          <a:bodyPr wrap="none" rtlCol="0">
            <a:spAutoFit/>
          </a:bodyPr>
          <a:lstStyle/>
          <a:p>
            <a:r>
              <a:rPr lang="en-US" sz="800" dirty="0" smtClean="0">
                <a:solidFill>
                  <a:schemeClr val="bg1">
                    <a:lumMod val="50000"/>
                  </a:schemeClr>
                </a:solidFill>
              </a:rPr>
              <a:t>TestSQL01</a:t>
            </a:r>
            <a:endParaRPr lang="en-US" sz="800" dirty="0">
              <a:solidFill>
                <a:schemeClr val="bg1">
                  <a:lumMod val="50000"/>
                </a:schemeClr>
              </a:solidFill>
            </a:endParaRPr>
          </a:p>
        </p:txBody>
      </p:sp>
      <p:pic>
        <p:nvPicPr>
          <p:cNvPr id="16" name="Picture 5" descr="E:\DVD27\Artwork_Imagery\HARDWARE_IMAGERY\Illustration - Misc Hardware\XML Icons\Server SQL database.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385336" y="3560025"/>
            <a:ext cx="706306" cy="1126643"/>
          </a:xfrm>
          <a:prstGeom prst="rect">
            <a:avLst/>
          </a:prstGeom>
          <a:noFill/>
        </p:spPr>
      </p:pic>
      <p:sp>
        <p:nvSpPr>
          <p:cNvPr id="17" name="TextBox 16"/>
          <p:cNvSpPr txBox="1"/>
          <p:nvPr/>
        </p:nvSpPr>
        <p:spPr>
          <a:xfrm>
            <a:off x="5278427" y="4686667"/>
            <a:ext cx="724878" cy="215444"/>
          </a:xfrm>
          <a:prstGeom prst="rect">
            <a:avLst/>
          </a:prstGeom>
          <a:noFill/>
        </p:spPr>
        <p:txBody>
          <a:bodyPr wrap="none" rtlCol="0">
            <a:spAutoFit/>
          </a:bodyPr>
          <a:lstStyle/>
          <a:p>
            <a:r>
              <a:rPr lang="en-US" sz="800" dirty="0" smtClean="0">
                <a:solidFill>
                  <a:schemeClr val="bg1">
                    <a:lumMod val="50000"/>
                  </a:schemeClr>
                </a:solidFill>
              </a:rPr>
              <a:t>ProdSQL01</a:t>
            </a:r>
            <a:endParaRPr lang="en-US" sz="800" dirty="0">
              <a:solidFill>
                <a:schemeClr val="bg1">
                  <a:lumMod val="50000"/>
                </a:schemeClr>
              </a:solidFill>
            </a:endParaRPr>
          </a:p>
        </p:txBody>
      </p:sp>
      <p:pic>
        <p:nvPicPr>
          <p:cNvPr id="18" name="Picture 5" descr="E:\DVD27\Artwork_Imagery\HARDWARE_IMAGERY\Illustration - Misc Hardware\XML Icons\Server SQL database.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376100" y="4138973"/>
            <a:ext cx="706306" cy="1126643"/>
          </a:xfrm>
          <a:prstGeom prst="rect">
            <a:avLst/>
          </a:prstGeom>
          <a:noFill/>
        </p:spPr>
      </p:pic>
      <p:sp>
        <p:nvSpPr>
          <p:cNvPr id="19" name="TextBox 18"/>
          <p:cNvSpPr txBox="1"/>
          <p:nvPr/>
        </p:nvSpPr>
        <p:spPr>
          <a:xfrm>
            <a:off x="6269191" y="5265616"/>
            <a:ext cx="724878" cy="215444"/>
          </a:xfrm>
          <a:prstGeom prst="rect">
            <a:avLst/>
          </a:prstGeom>
          <a:noFill/>
        </p:spPr>
        <p:txBody>
          <a:bodyPr wrap="none" rtlCol="0">
            <a:spAutoFit/>
          </a:bodyPr>
          <a:lstStyle/>
          <a:p>
            <a:r>
              <a:rPr lang="en-US" sz="800" dirty="0" smtClean="0">
                <a:solidFill>
                  <a:schemeClr val="bg1">
                    <a:lumMod val="50000"/>
                  </a:schemeClr>
                </a:solidFill>
              </a:rPr>
              <a:t>ProdSQL02</a:t>
            </a:r>
            <a:endParaRPr lang="en-US" sz="800" dirty="0">
              <a:solidFill>
                <a:schemeClr val="bg1">
                  <a:lumMod val="50000"/>
                </a:schemeClr>
              </a:solidFill>
            </a:endParaRPr>
          </a:p>
        </p:txBody>
      </p:sp>
      <p:sp>
        <p:nvSpPr>
          <p:cNvPr id="20" name="TextBox 19"/>
          <p:cNvSpPr txBox="1"/>
          <p:nvPr/>
        </p:nvSpPr>
        <p:spPr>
          <a:xfrm rot="2225330">
            <a:off x="3706666" y="4659864"/>
            <a:ext cx="1723292" cy="307777"/>
          </a:xfrm>
          <a:prstGeom prst="rect">
            <a:avLst/>
          </a:prstGeom>
          <a:noFill/>
        </p:spPr>
        <p:txBody>
          <a:bodyPr wrap="none" rtlCol="0">
            <a:spAutoFit/>
          </a:bodyPr>
          <a:lstStyle/>
          <a:p>
            <a:r>
              <a:rPr lang="en-US" sz="1400" spc="600" dirty="0" smtClean="0">
                <a:solidFill>
                  <a:schemeClr val="tx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SQL Farms</a:t>
            </a:r>
            <a:endParaRPr lang="en-US" sz="1400" spc="600" dirty="0">
              <a:solidFill>
                <a:schemeClr val="tx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1" name="TextBox 20"/>
          <p:cNvSpPr txBox="1"/>
          <p:nvPr/>
        </p:nvSpPr>
        <p:spPr>
          <a:xfrm>
            <a:off x="1752600" y="1447800"/>
            <a:ext cx="1787412" cy="523220"/>
          </a:xfrm>
          <a:prstGeom prst="rect">
            <a:avLst/>
          </a:prstGeom>
          <a:noFill/>
        </p:spPr>
        <p:txBody>
          <a:bodyPr wrap="none" rtlCol="0">
            <a:spAutoFit/>
          </a:bodyPr>
          <a:lstStyle/>
          <a:p>
            <a:pPr algn="ctr"/>
            <a:r>
              <a:rPr lang="en-US" sz="1400" dirty="0" smtClean="0"/>
              <a:t>Create / Debug</a:t>
            </a:r>
          </a:p>
          <a:p>
            <a:pPr algn="ctr"/>
            <a:r>
              <a:rPr lang="en-US" sz="1400" dirty="0" smtClean="0"/>
              <a:t>Data-tier Application</a:t>
            </a:r>
            <a:endParaRPr lang="en-US" sz="1400" dirty="0"/>
          </a:p>
        </p:txBody>
      </p:sp>
      <p:sp>
        <p:nvSpPr>
          <p:cNvPr id="22" name="TextBox 21"/>
          <p:cNvSpPr txBox="1"/>
          <p:nvPr/>
        </p:nvSpPr>
        <p:spPr>
          <a:xfrm>
            <a:off x="1752600" y="1295400"/>
            <a:ext cx="1787412" cy="954107"/>
          </a:xfrm>
          <a:prstGeom prst="rect">
            <a:avLst/>
          </a:prstGeom>
          <a:noFill/>
        </p:spPr>
        <p:txBody>
          <a:bodyPr wrap="none" rtlCol="0">
            <a:spAutoFit/>
          </a:bodyPr>
          <a:lstStyle/>
          <a:p>
            <a:pPr algn="ctr"/>
            <a:r>
              <a:rPr lang="en-US" sz="1400" dirty="0" smtClean="0"/>
              <a:t>Compile</a:t>
            </a:r>
          </a:p>
          <a:p>
            <a:pPr algn="ctr"/>
            <a:r>
              <a:rPr lang="en-US" sz="1400" dirty="0" smtClean="0"/>
              <a:t>Data-tier Application</a:t>
            </a:r>
          </a:p>
          <a:p>
            <a:pPr algn="ctr"/>
            <a:r>
              <a:rPr lang="en-US" sz="1400" dirty="0" smtClean="0"/>
              <a:t> Component</a:t>
            </a:r>
          </a:p>
          <a:p>
            <a:pPr algn="ctr"/>
            <a:r>
              <a:rPr lang="en-US" sz="1400" dirty="0" smtClean="0"/>
              <a:t>“Finance”</a:t>
            </a:r>
            <a:endParaRPr lang="en-US" sz="1400" dirty="0"/>
          </a:p>
        </p:txBody>
      </p:sp>
      <p:cxnSp>
        <p:nvCxnSpPr>
          <p:cNvPr id="23" name="Straight Connector 22"/>
          <p:cNvCxnSpPr>
            <a:stCxn id="36" idx="3"/>
          </p:cNvCxnSpPr>
          <p:nvPr/>
        </p:nvCxnSpPr>
        <p:spPr>
          <a:xfrm flipV="1">
            <a:off x="2286000" y="5029200"/>
            <a:ext cx="4114800" cy="70233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86000" y="4495800"/>
            <a:ext cx="3124200" cy="121920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81200" y="4495800"/>
            <a:ext cx="1420582" cy="523220"/>
          </a:xfrm>
          <a:prstGeom prst="rect">
            <a:avLst/>
          </a:prstGeom>
          <a:solidFill>
            <a:schemeClr val="bg1"/>
          </a:solidFill>
        </p:spPr>
        <p:txBody>
          <a:bodyPr wrap="none" rtlCol="0">
            <a:spAutoFit/>
          </a:bodyPr>
          <a:lstStyle/>
          <a:p>
            <a:pPr algn="ctr"/>
            <a:r>
              <a:rPr lang="en-US" sz="1400" dirty="0" smtClean="0"/>
              <a:t>Deploy DAC</a:t>
            </a:r>
            <a:r>
              <a:rPr lang="en-US" sz="1400" dirty="0"/>
              <a:t> </a:t>
            </a:r>
            <a:r>
              <a:rPr lang="en-US" sz="1400" dirty="0" smtClean="0"/>
              <a:t>to </a:t>
            </a:r>
          </a:p>
          <a:p>
            <a:pPr algn="ctr"/>
            <a:r>
              <a:rPr lang="en-US" sz="1400" dirty="0" smtClean="0"/>
              <a:t>production</a:t>
            </a:r>
          </a:p>
        </p:txBody>
      </p:sp>
      <p:sp>
        <p:nvSpPr>
          <p:cNvPr id="26" name="Rectangle 25"/>
          <p:cNvSpPr/>
          <p:nvPr/>
        </p:nvSpPr>
        <p:spPr>
          <a:xfrm>
            <a:off x="6705600" y="44958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0" y="3657600"/>
            <a:ext cx="3048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715000" y="3962400"/>
            <a:ext cx="3048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676400" y="4572000"/>
            <a:ext cx="2077556" cy="307777"/>
          </a:xfrm>
          <a:prstGeom prst="rect">
            <a:avLst/>
          </a:prstGeom>
          <a:solidFill>
            <a:schemeClr val="bg1"/>
          </a:solidFill>
        </p:spPr>
        <p:txBody>
          <a:bodyPr wrap="none" rtlCol="0">
            <a:spAutoFit/>
          </a:bodyPr>
          <a:lstStyle/>
          <a:p>
            <a:pPr algn="ctr"/>
            <a:r>
              <a:rPr lang="en-US" sz="1400" dirty="0" smtClean="0"/>
              <a:t>Manage the SQL Fabric</a:t>
            </a:r>
          </a:p>
        </p:txBody>
      </p:sp>
      <p:grpSp>
        <p:nvGrpSpPr>
          <p:cNvPr id="3" name="Group 87"/>
          <p:cNvGrpSpPr/>
          <p:nvPr/>
        </p:nvGrpSpPr>
        <p:grpSpPr>
          <a:xfrm>
            <a:off x="7924800" y="838200"/>
            <a:ext cx="1024124" cy="1160929"/>
            <a:chOff x="7086601" y="914400"/>
            <a:chExt cx="1024124" cy="1160929"/>
          </a:xfrm>
        </p:grpSpPr>
        <p:pic>
          <p:nvPicPr>
            <p:cNvPr id="31" name="Picture 2" descr="E:\DVD27\Artwork_Imagery\HARDWARE_IMAGERY\Illustration - Misc Hardware\XML Icons\Generic Application.png"/>
            <p:cNvPicPr>
              <a:picLocks noChangeAspect="1" noChangeArrowheads="1"/>
            </p:cNvPicPr>
            <p:nvPr/>
          </p:nvPicPr>
          <p:blipFill>
            <a:blip r:embed="rId5" cstate="print"/>
            <a:srcRect/>
            <a:stretch>
              <a:fillRect/>
            </a:stretch>
          </p:blipFill>
          <p:spPr bwMode="auto">
            <a:xfrm>
              <a:off x="7086601" y="1066800"/>
              <a:ext cx="685800" cy="1008529"/>
            </a:xfrm>
            <a:prstGeom prst="rect">
              <a:avLst/>
            </a:prstGeom>
            <a:noFill/>
          </p:spPr>
        </p:pic>
        <p:sp>
          <p:nvSpPr>
            <p:cNvPr id="32" name="TextBox 31"/>
            <p:cNvSpPr txBox="1"/>
            <p:nvPr/>
          </p:nvSpPr>
          <p:spPr>
            <a:xfrm>
              <a:off x="7467600" y="914400"/>
              <a:ext cx="643125" cy="307777"/>
            </a:xfrm>
            <a:prstGeom prst="rect">
              <a:avLst/>
            </a:prstGeom>
            <a:noFill/>
          </p:spPr>
          <p:txBody>
            <a:bodyPr wrap="none" rtlCol="0">
              <a:spAutoFit/>
            </a:bodyPr>
            <a:lstStyle/>
            <a:p>
              <a:r>
                <a:rPr lang="en-US" sz="1400" dirty="0" smtClean="0"/>
                <a:t>Client</a:t>
              </a:r>
              <a:endParaRPr lang="en-US" sz="1400" dirty="0"/>
            </a:p>
          </p:txBody>
        </p:sp>
      </p:grpSp>
      <p:cxnSp>
        <p:nvCxnSpPr>
          <p:cNvPr id="33" name="Straight Connector 32"/>
          <p:cNvCxnSpPr>
            <a:stCxn id="36" idx="0"/>
          </p:cNvCxnSpPr>
          <p:nvPr/>
        </p:nvCxnSpPr>
        <p:spPr>
          <a:xfrm rot="5400000" flipH="1" flipV="1">
            <a:off x="1282946" y="3217608"/>
            <a:ext cx="2928946" cy="1456238"/>
          </a:xfrm>
          <a:prstGeom prst="line">
            <a:avLst/>
          </a:prstGeom>
          <a:ln w="19050">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2"/>
          </p:cNvCxnSpPr>
          <p:nvPr/>
        </p:nvCxnSpPr>
        <p:spPr>
          <a:xfrm rot="5400000" flipH="1" flipV="1">
            <a:off x="4459956" y="3277519"/>
            <a:ext cx="334692" cy="5216005"/>
          </a:xfrm>
          <a:prstGeom prst="line">
            <a:avLst/>
          </a:prstGeom>
          <a:ln w="19050">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6" name="Group 80"/>
          <p:cNvGrpSpPr/>
          <p:nvPr/>
        </p:nvGrpSpPr>
        <p:grpSpPr>
          <a:xfrm>
            <a:off x="1128770" y="5410200"/>
            <a:ext cx="1628779" cy="990600"/>
            <a:chOff x="1128770" y="5410200"/>
            <a:chExt cx="1628779" cy="990600"/>
          </a:xfrm>
        </p:grpSpPr>
        <p:pic>
          <p:nvPicPr>
            <p:cNvPr id="36" name="Picture 3" descr="E:\DVD27\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1752600" y="5410200"/>
              <a:ext cx="533400" cy="642668"/>
            </a:xfrm>
            <a:prstGeom prst="rect">
              <a:avLst/>
            </a:prstGeom>
            <a:noFill/>
          </p:spPr>
        </p:pic>
        <p:sp>
          <p:nvSpPr>
            <p:cNvPr id="37" name="TextBox 36"/>
            <p:cNvSpPr txBox="1"/>
            <p:nvPr/>
          </p:nvSpPr>
          <p:spPr>
            <a:xfrm>
              <a:off x="1128770" y="6093023"/>
              <a:ext cx="1628779" cy="307777"/>
            </a:xfrm>
            <a:prstGeom prst="rect">
              <a:avLst/>
            </a:prstGeom>
            <a:noFill/>
          </p:spPr>
          <p:txBody>
            <a:bodyPr wrap="none" rtlCol="0">
              <a:spAutoFit/>
            </a:bodyPr>
            <a:lstStyle/>
            <a:p>
              <a:r>
                <a:rPr lang="en-US" sz="1400" dirty="0" smtClean="0"/>
                <a:t>Utility Control Point</a:t>
              </a:r>
              <a:endParaRPr lang="en-US" sz="1400" dirty="0"/>
            </a:p>
          </p:txBody>
        </p:sp>
      </p:grpSp>
      <p:grpSp>
        <p:nvGrpSpPr>
          <p:cNvPr id="8" name="Group 37"/>
          <p:cNvGrpSpPr/>
          <p:nvPr/>
        </p:nvGrpSpPr>
        <p:grpSpPr>
          <a:xfrm>
            <a:off x="152400" y="1219200"/>
            <a:ext cx="1524000" cy="1676400"/>
            <a:chOff x="152400" y="1219200"/>
            <a:chExt cx="1524000" cy="1676400"/>
          </a:xfrm>
        </p:grpSpPr>
        <p:pic>
          <p:nvPicPr>
            <p:cNvPr id="39" name="Picture 2" descr="E:\DVD27\Artwork_Imagery\HARDWARE_IMAGERY\Illustration - Misc Hardware\XML Icons\user blue.png"/>
            <p:cNvPicPr>
              <a:picLocks noChangeAspect="1" noChangeArrowheads="1"/>
            </p:cNvPicPr>
            <p:nvPr/>
          </p:nvPicPr>
          <p:blipFill>
            <a:blip r:embed="rId7" cstate="print"/>
            <a:srcRect/>
            <a:stretch>
              <a:fillRect/>
            </a:stretch>
          </p:blipFill>
          <p:spPr bwMode="auto">
            <a:xfrm>
              <a:off x="609600" y="1981200"/>
              <a:ext cx="482681" cy="652272"/>
            </a:xfrm>
            <a:prstGeom prst="rect">
              <a:avLst/>
            </a:prstGeom>
            <a:noFill/>
          </p:spPr>
        </p:pic>
        <p:pic>
          <p:nvPicPr>
            <p:cNvPr id="40" name="Picture 2" descr="E:\DVD27\BoxShots_Logos\Visual Studio (generic)\Visual Studio (generic) h.png"/>
            <p:cNvPicPr>
              <a:picLocks noChangeAspect="1" noChangeArrowheads="1"/>
            </p:cNvPicPr>
            <p:nvPr/>
          </p:nvPicPr>
          <p:blipFill>
            <a:blip r:embed="rId8" cstate="print"/>
            <a:srcRect/>
            <a:stretch>
              <a:fillRect/>
            </a:stretch>
          </p:blipFill>
          <p:spPr bwMode="auto">
            <a:xfrm>
              <a:off x="304800" y="2743200"/>
              <a:ext cx="989611" cy="152400"/>
            </a:xfrm>
            <a:prstGeom prst="rect">
              <a:avLst/>
            </a:prstGeom>
            <a:noFill/>
          </p:spPr>
        </p:pic>
        <p:sp>
          <p:nvSpPr>
            <p:cNvPr id="41" name="TextBox 40"/>
            <p:cNvSpPr txBox="1"/>
            <p:nvPr/>
          </p:nvSpPr>
          <p:spPr>
            <a:xfrm>
              <a:off x="152400" y="1219200"/>
              <a:ext cx="1447832" cy="261610"/>
            </a:xfrm>
            <a:prstGeom prst="rect">
              <a:avLst/>
            </a:prstGeom>
            <a:noFill/>
          </p:spPr>
          <p:txBody>
            <a:bodyPr wrap="none" rtlCol="0">
              <a:spAutoFit/>
            </a:bodyPr>
            <a:lstStyle/>
            <a:p>
              <a:pPr algn="ctr"/>
              <a:r>
                <a:rPr lang="en-US" sz="1050" dirty="0" smtClean="0"/>
                <a:t>Data Tier Developer</a:t>
              </a:r>
              <a:endParaRPr lang="en-US" sz="1050" dirty="0"/>
            </a:p>
          </p:txBody>
        </p:sp>
        <p:pic>
          <p:nvPicPr>
            <p:cNvPr id="42" name="Picture 3" descr="E:\DVD27\Artwork_Imagery\HARDWARE_IMAGERY\Illustration - Misc Hardware\XML Icons\LCD flat panel and keyboard.png"/>
            <p:cNvPicPr>
              <a:picLocks noChangeAspect="1" noChangeArrowheads="1"/>
            </p:cNvPicPr>
            <p:nvPr/>
          </p:nvPicPr>
          <p:blipFill>
            <a:blip r:embed="rId9" cstate="print"/>
            <a:srcRect/>
            <a:stretch>
              <a:fillRect/>
            </a:stretch>
          </p:blipFill>
          <p:spPr bwMode="auto">
            <a:xfrm>
              <a:off x="1066800" y="1676400"/>
              <a:ext cx="609600" cy="803787"/>
            </a:xfrm>
            <a:prstGeom prst="rect">
              <a:avLst/>
            </a:prstGeom>
            <a:noFill/>
          </p:spPr>
        </p:pic>
      </p:grpSp>
      <p:grpSp>
        <p:nvGrpSpPr>
          <p:cNvPr id="30" name="Group 42"/>
          <p:cNvGrpSpPr/>
          <p:nvPr/>
        </p:nvGrpSpPr>
        <p:grpSpPr>
          <a:xfrm>
            <a:off x="152400" y="4038600"/>
            <a:ext cx="1595310" cy="1777916"/>
            <a:chOff x="309690" y="4165684"/>
            <a:chExt cx="1595310" cy="1777916"/>
          </a:xfrm>
        </p:grpSpPr>
        <p:pic>
          <p:nvPicPr>
            <p:cNvPr id="44" name="Picture 3" descr="E:\DVD27\Artwork_Imagery\HARDWARE_IMAGERY\Illustration - Misc Hardware\XML Icons\User yellow.png"/>
            <p:cNvPicPr>
              <a:picLocks noChangeAspect="1" noChangeArrowheads="1"/>
            </p:cNvPicPr>
            <p:nvPr/>
          </p:nvPicPr>
          <p:blipFill>
            <a:blip r:embed="rId10" cstate="print"/>
            <a:srcRect/>
            <a:stretch>
              <a:fillRect/>
            </a:stretch>
          </p:blipFill>
          <p:spPr bwMode="auto">
            <a:xfrm>
              <a:off x="766890" y="4876800"/>
              <a:ext cx="479210" cy="649422"/>
            </a:xfrm>
            <a:prstGeom prst="rect">
              <a:avLst/>
            </a:prstGeom>
            <a:noFill/>
          </p:spPr>
        </p:pic>
        <p:grpSp>
          <p:nvGrpSpPr>
            <p:cNvPr id="35" name="Group 30"/>
            <p:cNvGrpSpPr/>
            <p:nvPr/>
          </p:nvGrpSpPr>
          <p:grpSpPr>
            <a:xfrm>
              <a:off x="614490" y="5611652"/>
              <a:ext cx="790243" cy="331948"/>
              <a:chOff x="6356885" y="5181600"/>
              <a:chExt cx="1378494" cy="621998"/>
            </a:xfrm>
          </p:grpSpPr>
          <p:pic>
            <p:nvPicPr>
              <p:cNvPr id="48" name="Picture 3" descr="E:\DVD27\BoxShots_Logos\SQL Server - (generic)\sql server generic logo bl.png"/>
              <p:cNvPicPr>
                <a:picLocks noChangeAspect="1" noChangeArrowheads="1"/>
              </p:cNvPicPr>
              <p:nvPr/>
            </p:nvPicPr>
            <p:blipFill>
              <a:blip r:embed="rId11" cstate="print"/>
              <a:srcRect/>
              <a:stretch>
                <a:fillRect/>
              </a:stretch>
            </p:blipFill>
            <p:spPr bwMode="auto">
              <a:xfrm>
                <a:off x="6459487" y="5181600"/>
                <a:ext cx="1275892" cy="356616"/>
              </a:xfrm>
              <a:prstGeom prst="rect">
                <a:avLst/>
              </a:prstGeom>
              <a:noFill/>
            </p:spPr>
          </p:pic>
          <p:sp>
            <p:nvSpPr>
              <p:cNvPr id="49" name="TextBox 48"/>
              <p:cNvSpPr txBox="1"/>
              <p:nvPr/>
            </p:nvSpPr>
            <p:spPr>
              <a:xfrm>
                <a:off x="6356885" y="5486410"/>
                <a:ext cx="1334378" cy="317188"/>
              </a:xfrm>
              <a:prstGeom prst="rect">
                <a:avLst/>
              </a:prstGeom>
              <a:noFill/>
            </p:spPr>
            <p:txBody>
              <a:bodyPr wrap="none" rtlCol="0">
                <a:spAutoFit/>
              </a:bodyPr>
              <a:lstStyle/>
              <a:p>
                <a:r>
                  <a:rPr lang="en-US" sz="500" dirty="0" smtClean="0">
                    <a:latin typeface="+mj-lt"/>
                  </a:rPr>
                  <a:t>Management Studio</a:t>
                </a:r>
                <a:endParaRPr lang="en-US" sz="500" dirty="0">
                  <a:latin typeface="+mj-lt"/>
                </a:endParaRPr>
              </a:p>
            </p:txBody>
          </p:sp>
        </p:grpSp>
        <p:sp>
          <p:nvSpPr>
            <p:cNvPr id="46" name="TextBox 45"/>
            <p:cNvSpPr txBox="1"/>
            <p:nvPr/>
          </p:nvSpPr>
          <p:spPr>
            <a:xfrm>
              <a:off x="309690" y="4165684"/>
              <a:ext cx="1595310" cy="253916"/>
            </a:xfrm>
            <a:prstGeom prst="rect">
              <a:avLst/>
            </a:prstGeom>
            <a:noFill/>
          </p:spPr>
          <p:txBody>
            <a:bodyPr wrap="none" rtlCol="0">
              <a:spAutoFit/>
            </a:bodyPr>
            <a:lstStyle/>
            <a:p>
              <a:pPr algn="ctr"/>
              <a:r>
                <a:rPr lang="en-US" sz="1050" dirty="0" smtClean="0"/>
                <a:t>Database Administrator</a:t>
              </a:r>
              <a:endParaRPr lang="en-US" sz="1050" dirty="0"/>
            </a:p>
          </p:txBody>
        </p:sp>
        <p:pic>
          <p:nvPicPr>
            <p:cNvPr id="47" name="Picture 3" descr="E:\DVD27\Artwork_Imagery\HARDWARE_IMAGERY\Illustration - Misc Hardware\XML Icons\LCD flat panel and keyboard.png"/>
            <p:cNvPicPr>
              <a:picLocks noChangeAspect="1" noChangeArrowheads="1"/>
            </p:cNvPicPr>
            <p:nvPr/>
          </p:nvPicPr>
          <p:blipFill>
            <a:blip r:embed="rId9" cstate="print"/>
            <a:srcRect/>
            <a:stretch>
              <a:fillRect/>
            </a:stretch>
          </p:blipFill>
          <p:spPr bwMode="auto">
            <a:xfrm>
              <a:off x="1224090" y="4572000"/>
              <a:ext cx="609600" cy="803787"/>
            </a:xfrm>
            <a:prstGeom prst="rect">
              <a:avLst/>
            </a:prstGeom>
            <a:noFill/>
          </p:spPr>
        </p:pic>
      </p:grpSp>
      <p:grpSp>
        <p:nvGrpSpPr>
          <p:cNvPr id="38" name="Group 79"/>
          <p:cNvGrpSpPr/>
          <p:nvPr/>
        </p:nvGrpSpPr>
        <p:grpSpPr>
          <a:xfrm>
            <a:off x="2133600" y="1295400"/>
            <a:ext cx="939681" cy="990600"/>
            <a:chOff x="-1752600" y="2209800"/>
            <a:chExt cx="939681" cy="990600"/>
          </a:xfrm>
        </p:grpSpPr>
        <p:pic>
          <p:nvPicPr>
            <p:cNvPr id="51" name="Picture 50" descr="Generic_DAP.png"/>
            <p:cNvPicPr>
              <a:picLocks noChangeAspect="1"/>
            </p:cNvPicPr>
            <p:nvPr/>
          </p:nvPicPr>
          <p:blipFill>
            <a:blip r:embed="rId12" cstate="print"/>
            <a:stretch>
              <a:fillRect/>
            </a:stretch>
          </p:blipFill>
          <p:spPr>
            <a:xfrm>
              <a:off x="-1445551" y="2514600"/>
              <a:ext cx="325581" cy="685800"/>
            </a:xfrm>
            <a:prstGeom prst="rect">
              <a:avLst/>
            </a:prstGeom>
          </p:spPr>
        </p:pic>
        <p:sp>
          <p:nvSpPr>
            <p:cNvPr id="52" name="TextBox 51"/>
            <p:cNvSpPr txBox="1"/>
            <p:nvPr/>
          </p:nvSpPr>
          <p:spPr>
            <a:xfrm>
              <a:off x="-1752600" y="2209800"/>
              <a:ext cx="939681" cy="307777"/>
            </a:xfrm>
            <a:prstGeom prst="rect">
              <a:avLst/>
            </a:prstGeom>
            <a:noFill/>
          </p:spPr>
          <p:txBody>
            <a:bodyPr wrap="none" rtlCol="0">
              <a:spAutoFit/>
            </a:bodyPr>
            <a:lstStyle/>
            <a:p>
              <a:r>
                <a:rPr lang="en-US" sz="1400" i="1" dirty="0" smtClean="0"/>
                <a:t>“Finance”</a:t>
              </a:r>
              <a:endParaRPr lang="en-US" sz="1400" i="1" dirty="0"/>
            </a:p>
          </p:txBody>
        </p:sp>
      </p:grpSp>
      <p:pic>
        <p:nvPicPr>
          <p:cNvPr id="53" name="Picture 52" descr="Generic_DAP.png"/>
          <p:cNvPicPr>
            <a:picLocks noChangeAspect="1"/>
          </p:cNvPicPr>
          <p:nvPr/>
        </p:nvPicPr>
        <p:blipFill>
          <a:blip r:embed="rId12" cstate="print">
            <a:duotone>
              <a:schemeClr val="accent1">
                <a:shade val="45000"/>
                <a:satMod val="135000"/>
              </a:schemeClr>
              <a:prstClr val="white"/>
            </a:duotone>
          </a:blip>
          <a:stretch>
            <a:fillRect/>
          </a:stretch>
        </p:blipFill>
        <p:spPr>
          <a:xfrm>
            <a:off x="4343400" y="2057400"/>
            <a:ext cx="325581" cy="685800"/>
          </a:xfrm>
          <a:prstGeom prst="rect">
            <a:avLst/>
          </a:prstGeom>
        </p:spPr>
      </p:pic>
      <p:sp>
        <p:nvSpPr>
          <p:cNvPr id="54" name="TextBox 53"/>
          <p:cNvSpPr txBox="1"/>
          <p:nvPr/>
        </p:nvSpPr>
        <p:spPr>
          <a:xfrm>
            <a:off x="1981200" y="1752600"/>
            <a:ext cx="1221809" cy="307777"/>
          </a:xfrm>
          <a:prstGeom prst="rect">
            <a:avLst/>
          </a:prstGeom>
          <a:noFill/>
        </p:spPr>
        <p:txBody>
          <a:bodyPr wrap="none" rtlCol="0">
            <a:spAutoFit/>
          </a:bodyPr>
          <a:lstStyle/>
          <a:p>
            <a:pPr algn="ctr"/>
            <a:r>
              <a:rPr lang="en-US" sz="1400" dirty="0" smtClean="0"/>
              <a:t>Deploy DAC </a:t>
            </a:r>
          </a:p>
        </p:txBody>
      </p:sp>
      <p:pic>
        <p:nvPicPr>
          <p:cNvPr id="55" name="Picture 54" descr="Generic_DAP.png"/>
          <p:cNvPicPr>
            <a:picLocks noChangeAspect="1"/>
          </p:cNvPicPr>
          <p:nvPr/>
        </p:nvPicPr>
        <p:blipFill>
          <a:blip r:embed="rId12" cstate="print"/>
          <a:stretch>
            <a:fillRect/>
          </a:stretch>
        </p:blipFill>
        <p:spPr>
          <a:xfrm>
            <a:off x="2438400" y="1600200"/>
            <a:ext cx="325581" cy="685800"/>
          </a:xfrm>
          <a:prstGeom prst="rect">
            <a:avLst/>
          </a:prstGeom>
        </p:spPr>
      </p:pic>
      <p:pic>
        <p:nvPicPr>
          <p:cNvPr id="56" name="Picture 55" descr="Generic_DAP.png"/>
          <p:cNvPicPr>
            <a:picLocks noChangeAspect="1"/>
          </p:cNvPicPr>
          <p:nvPr/>
        </p:nvPicPr>
        <p:blipFill>
          <a:blip r:embed="rId12" cstate="print"/>
          <a:stretch>
            <a:fillRect/>
          </a:stretch>
        </p:blipFill>
        <p:spPr>
          <a:xfrm>
            <a:off x="4343400" y="2057400"/>
            <a:ext cx="325581" cy="685800"/>
          </a:xfrm>
          <a:prstGeom prst="rect">
            <a:avLst/>
          </a:prstGeom>
        </p:spPr>
      </p:pic>
      <p:cxnSp>
        <p:nvCxnSpPr>
          <p:cNvPr id="57" name="Straight Connector 56"/>
          <p:cNvCxnSpPr>
            <a:endCxn id="56" idx="3"/>
          </p:cNvCxnSpPr>
          <p:nvPr/>
        </p:nvCxnSpPr>
        <p:spPr>
          <a:xfrm rot="10800000" flipV="1">
            <a:off x="4668982" y="1828800"/>
            <a:ext cx="3408218" cy="571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2" idx="3"/>
          </p:cNvCxnSpPr>
          <p:nvPr/>
        </p:nvCxnSpPr>
        <p:spPr>
          <a:xfrm flipV="1">
            <a:off x="4242216" y="2590800"/>
            <a:ext cx="177384" cy="33472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7400" y="4429780"/>
            <a:ext cx="1315680" cy="523220"/>
          </a:xfrm>
          <a:prstGeom prst="rect">
            <a:avLst/>
          </a:prstGeom>
          <a:solidFill>
            <a:schemeClr val="bg1"/>
          </a:solidFill>
        </p:spPr>
        <p:txBody>
          <a:bodyPr wrap="none" rtlCol="0">
            <a:spAutoFit/>
          </a:bodyPr>
          <a:lstStyle/>
          <a:p>
            <a:pPr algn="ctr"/>
            <a:r>
              <a:rPr lang="en-US" sz="1400" dirty="0" smtClean="0"/>
              <a:t>Migrate DAC</a:t>
            </a:r>
          </a:p>
          <a:p>
            <a:pPr algn="ctr"/>
            <a:r>
              <a:rPr lang="en-US" sz="1400" dirty="0" smtClean="0"/>
              <a:t>to TestSQL01</a:t>
            </a:r>
          </a:p>
        </p:txBody>
      </p:sp>
      <p:sp>
        <p:nvSpPr>
          <p:cNvPr id="60" name="TextBox 59"/>
          <p:cNvSpPr txBox="1"/>
          <p:nvPr/>
        </p:nvSpPr>
        <p:spPr>
          <a:xfrm rot="21036827">
            <a:off x="6874104" y="1733856"/>
            <a:ext cx="780983" cy="261610"/>
          </a:xfrm>
          <a:prstGeom prst="rect">
            <a:avLst/>
          </a:prstGeom>
          <a:noFill/>
        </p:spPr>
        <p:txBody>
          <a:bodyPr wrap="none" rtlCol="0">
            <a:spAutoFit/>
          </a:bodyPr>
          <a:lstStyle/>
          <a:p>
            <a:r>
              <a:rPr lang="en-US" sz="1100" dirty="0" smtClean="0"/>
              <a:t>“Finance”</a:t>
            </a:r>
            <a:endParaRPr lang="en-US" sz="1100" dirty="0"/>
          </a:p>
        </p:txBody>
      </p:sp>
      <p:cxnSp>
        <p:nvCxnSpPr>
          <p:cNvPr id="61" name="Straight Connector 60"/>
          <p:cNvCxnSpPr/>
          <p:nvPr/>
        </p:nvCxnSpPr>
        <p:spPr>
          <a:xfrm rot="10800000" flipV="1">
            <a:off x="5562600" y="1828800"/>
            <a:ext cx="251460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4" idx="3"/>
          </p:cNvCxnSpPr>
          <p:nvPr/>
        </p:nvCxnSpPr>
        <p:spPr>
          <a:xfrm rot="10800000" flipV="1">
            <a:off x="5163734" y="3276599"/>
            <a:ext cx="246466" cy="20610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20120246">
            <a:off x="6953160" y="1903610"/>
            <a:ext cx="780983" cy="261610"/>
          </a:xfrm>
          <a:prstGeom prst="rect">
            <a:avLst/>
          </a:prstGeom>
          <a:noFill/>
        </p:spPr>
        <p:txBody>
          <a:bodyPr wrap="none" rtlCol="0">
            <a:spAutoFit/>
          </a:bodyPr>
          <a:lstStyle/>
          <a:p>
            <a:r>
              <a:rPr lang="en-US" sz="1100" dirty="0" smtClean="0"/>
              <a:t>“Finance”</a:t>
            </a:r>
            <a:endParaRPr lang="en-US" sz="1100" dirty="0"/>
          </a:p>
        </p:txBody>
      </p:sp>
      <p:pic>
        <p:nvPicPr>
          <p:cNvPr id="64" name="Picture 63" descr="Generic_DAP.png"/>
          <p:cNvPicPr>
            <a:picLocks noChangeAspect="1"/>
          </p:cNvPicPr>
          <p:nvPr/>
        </p:nvPicPr>
        <p:blipFill>
          <a:blip r:embed="rId12" cstate="print">
            <a:duotone>
              <a:schemeClr val="accent1">
                <a:shade val="45000"/>
                <a:satMod val="135000"/>
              </a:schemeClr>
              <a:prstClr val="white"/>
            </a:duotone>
          </a:blip>
          <a:stretch>
            <a:fillRect/>
          </a:stretch>
        </p:blipFill>
        <p:spPr>
          <a:xfrm>
            <a:off x="5257800" y="2667000"/>
            <a:ext cx="325581" cy="685800"/>
          </a:xfrm>
          <a:prstGeom prst="rect">
            <a:avLst/>
          </a:prstGeom>
        </p:spPr>
      </p:pic>
      <p:sp>
        <p:nvSpPr>
          <p:cNvPr id="65" name="TextBox 64"/>
          <p:cNvSpPr txBox="1"/>
          <p:nvPr/>
        </p:nvSpPr>
        <p:spPr>
          <a:xfrm>
            <a:off x="1828800" y="4267200"/>
            <a:ext cx="1790875" cy="738664"/>
          </a:xfrm>
          <a:prstGeom prst="rect">
            <a:avLst/>
          </a:prstGeom>
          <a:solidFill>
            <a:schemeClr val="bg1"/>
          </a:solidFill>
        </p:spPr>
        <p:txBody>
          <a:bodyPr wrap="none" rtlCol="0">
            <a:spAutoFit/>
          </a:bodyPr>
          <a:lstStyle/>
          <a:p>
            <a:pPr algn="ctr"/>
            <a:r>
              <a:rPr lang="en-US" sz="1400" dirty="0" smtClean="0"/>
              <a:t>Author Deployment</a:t>
            </a:r>
          </a:p>
          <a:p>
            <a:pPr algn="ctr"/>
            <a:r>
              <a:rPr lang="en-US" sz="1400" dirty="0" smtClean="0"/>
              <a:t>Policy (e.g. Mirror = </a:t>
            </a:r>
          </a:p>
          <a:p>
            <a:pPr algn="ctr"/>
            <a:r>
              <a:rPr lang="en-US" sz="1400" dirty="0" smtClean="0"/>
              <a:t>CPU = , Backup = )</a:t>
            </a:r>
          </a:p>
        </p:txBody>
      </p:sp>
      <p:sp>
        <p:nvSpPr>
          <p:cNvPr id="66" name="TextBox 65"/>
          <p:cNvSpPr txBox="1"/>
          <p:nvPr/>
        </p:nvSpPr>
        <p:spPr>
          <a:xfrm>
            <a:off x="1752600" y="4191000"/>
            <a:ext cx="1930080" cy="954107"/>
          </a:xfrm>
          <a:prstGeom prst="rect">
            <a:avLst/>
          </a:prstGeom>
          <a:solidFill>
            <a:schemeClr val="bg1"/>
          </a:solidFill>
        </p:spPr>
        <p:txBody>
          <a:bodyPr wrap="none" rtlCol="0">
            <a:spAutoFit/>
          </a:bodyPr>
          <a:lstStyle/>
          <a:p>
            <a:pPr algn="ctr"/>
            <a:r>
              <a:rPr lang="en-US" sz="1400" dirty="0" smtClean="0"/>
              <a:t>Deployment Analysis</a:t>
            </a:r>
          </a:p>
          <a:p>
            <a:pPr algn="ctr"/>
            <a:r>
              <a:rPr lang="en-US" sz="1400" dirty="0" smtClean="0"/>
              <a:t>Against FCP</a:t>
            </a:r>
          </a:p>
          <a:p>
            <a:pPr algn="ctr"/>
            <a:r>
              <a:rPr lang="en-US" sz="1400" dirty="0" smtClean="0"/>
              <a:t>And Select Target </a:t>
            </a:r>
          </a:p>
          <a:p>
            <a:pPr algn="ctr"/>
            <a:r>
              <a:rPr lang="en-US" sz="1400" dirty="0" smtClean="0"/>
              <a:t>SQL Server Instances</a:t>
            </a:r>
          </a:p>
        </p:txBody>
      </p:sp>
      <p:sp>
        <p:nvSpPr>
          <p:cNvPr id="67" name="TextBox 66"/>
          <p:cNvSpPr txBox="1"/>
          <p:nvPr/>
        </p:nvSpPr>
        <p:spPr>
          <a:xfrm>
            <a:off x="1600200" y="4267200"/>
            <a:ext cx="2133600" cy="954107"/>
          </a:xfrm>
          <a:prstGeom prst="rect">
            <a:avLst/>
          </a:prstGeom>
          <a:solidFill>
            <a:schemeClr val="bg1"/>
          </a:solidFill>
        </p:spPr>
        <p:txBody>
          <a:bodyPr wrap="square" rtlCol="0">
            <a:spAutoFit/>
          </a:bodyPr>
          <a:lstStyle/>
          <a:p>
            <a:pPr algn="ctr"/>
            <a:r>
              <a:rPr lang="en-US" sz="1400" dirty="0" smtClean="0"/>
              <a:t>Further Validate</a:t>
            </a:r>
          </a:p>
          <a:p>
            <a:pPr algn="ctr"/>
            <a:r>
              <a:rPr lang="en-US" sz="1400" dirty="0" smtClean="0"/>
              <a:t> Deployment</a:t>
            </a:r>
          </a:p>
          <a:p>
            <a:pPr algn="ctr"/>
            <a:r>
              <a:rPr lang="en-US" sz="1400" dirty="0" smtClean="0"/>
              <a:t>Against Target Resources</a:t>
            </a:r>
          </a:p>
        </p:txBody>
      </p:sp>
      <p:cxnSp>
        <p:nvCxnSpPr>
          <p:cNvPr id="68" name="Straight Connector 67"/>
          <p:cNvCxnSpPr/>
          <p:nvPr/>
        </p:nvCxnSpPr>
        <p:spPr>
          <a:xfrm rot="5400000">
            <a:off x="6743700" y="1866900"/>
            <a:ext cx="1371600" cy="1295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8807202">
            <a:off x="7204943" y="2001148"/>
            <a:ext cx="780983" cy="261610"/>
          </a:xfrm>
          <a:prstGeom prst="rect">
            <a:avLst/>
          </a:prstGeom>
          <a:noFill/>
        </p:spPr>
        <p:txBody>
          <a:bodyPr wrap="none" rtlCol="0">
            <a:spAutoFit/>
          </a:bodyPr>
          <a:lstStyle/>
          <a:p>
            <a:r>
              <a:rPr lang="en-US" sz="1100" dirty="0" smtClean="0"/>
              <a:t>“Finance”</a:t>
            </a:r>
            <a:endParaRPr lang="en-US" sz="1100" dirty="0"/>
          </a:p>
        </p:txBody>
      </p:sp>
      <p:cxnSp>
        <p:nvCxnSpPr>
          <p:cNvPr id="70" name="Straight Connector 69"/>
          <p:cNvCxnSpPr>
            <a:stCxn id="16" idx="3"/>
          </p:cNvCxnSpPr>
          <p:nvPr/>
        </p:nvCxnSpPr>
        <p:spPr>
          <a:xfrm flipV="1">
            <a:off x="6091642" y="3505200"/>
            <a:ext cx="461558" cy="61814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6553201" y="3809999"/>
            <a:ext cx="685800" cy="22860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781800" y="3352800"/>
            <a:ext cx="533400" cy="3048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0" y="-369332"/>
            <a:ext cx="1736373" cy="369332"/>
          </a:xfrm>
          <a:prstGeom prst="rect">
            <a:avLst/>
          </a:prstGeom>
          <a:noFill/>
        </p:spPr>
        <p:txBody>
          <a:bodyPr wrap="none" rtlCol="0">
            <a:spAutoFit/>
          </a:bodyPr>
          <a:lstStyle/>
          <a:p>
            <a:r>
              <a:rPr lang="en-US" dirty="0" smtClean="0"/>
              <a:t>Animated Slide</a:t>
            </a:r>
            <a:endParaRPr lang="en-US" dirty="0"/>
          </a:p>
        </p:txBody>
      </p:sp>
      <p:pic>
        <p:nvPicPr>
          <p:cNvPr id="79" name="Picture 2" descr="C:\Users\shawnbi\Documents\Projects\RADv1\RAD Wizard\Generic_DAC.png"/>
          <p:cNvPicPr>
            <a:picLocks noChangeAspect="1" noChangeArrowheads="1"/>
          </p:cNvPicPr>
          <p:nvPr/>
        </p:nvPicPr>
        <p:blipFill>
          <a:blip r:embed="rId12" cstate="print"/>
          <a:srcRect/>
          <a:stretch>
            <a:fillRect/>
          </a:stretch>
        </p:blipFill>
        <p:spPr bwMode="auto">
          <a:xfrm>
            <a:off x="152400" y="-1066800"/>
            <a:ext cx="325445" cy="685800"/>
          </a:xfrm>
          <a:prstGeom prst="rect">
            <a:avLst/>
          </a:prstGeom>
          <a:noFill/>
        </p:spPr>
      </p:pic>
      <p:sp>
        <p:nvSpPr>
          <p:cNvPr id="82" name="Rectangle 81"/>
          <p:cNvSpPr/>
          <p:nvPr/>
        </p:nvSpPr>
        <p:spPr>
          <a:xfrm>
            <a:off x="6705600" y="2895600"/>
            <a:ext cx="3048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1.66667E-6 -2.22222E-6 L 0.21563 0.07222 " pathEditMode="relative" rAng="0" ptsTypes="AA">
                                      <p:cBhvr>
                                        <p:cTn id="40" dur="2000" fill="hold"/>
                                        <p:tgtEl>
                                          <p:spTgt spid="55"/>
                                        </p:tgtEl>
                                        <p:attrNameLst>
                                          <p:attrName>ppt_x</p:attrName>
                                          <p:attrName>ppt_y</p:attrName>
                                        </p:attrNameLst>
                                      </p:cBhvr>
                                      <p:rCtr x="108" y="36"/>
                                    </p:animMotion>
                                  </p:childTnLst>
                                </p:cTn>
                              </p:par>
                            </p:childTnLst>
                          </p:cTn>
                        </p:par>
                        <p:par>
                          <p:cTn id="41" fill="hold">
                            <p:stCondLst>
                              <p:cond delay="2000"/>
                            </p:stCondLst>
                            <p:childTnLst>
                              <p:par>
                                <p:cTn id="42" presetID="1" presetClass="exit" presetSubtype="0" fill="hold" nodeType="after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par>
                                <p:cTn id="48" presetID="22" presetClass="entr" presetSubtype="2"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right)">
                                      <p:cBhvr>
                                        <p:cTn id="50" dur="500"/>
                                        <p:tgtEl>
                                          <p:spTgt spid="57"/>
                                        </p:tgtEl>
                                      </p:cBhvr>
                                    </p:animEffect>
                                  </p:childTnLst>
                                </p:cTn>
                              </p:par>
                              <p:par>
                                <p:cTn id="51" presetID="22" presetClass="entr" presetSubtype="2"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right)">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59"/>
                                        </p:tgtEl>
                                        <p:attrNameLst>
                                          <p:attrName>style.visibility</p:attrName>
                                        </p:attrNameLst>
                                      </p:cBhvr>
                                      <p:to>
                                        <p:strVal val="hidden"/>
                                      </p:to>
                                    </p:set>
                                  </p:childTnLst>
                                </p:cTn>
                              </p:par>
                              <p:par>
                                <p:cTn id="62" presetID="0" presetClass="path" presetSubtype="0" accel="50000" decel="50000" fill="hold" nodeType="withEffect">
                                  <p:stCondLst>
                                    <p:cond delay="0"/>
                                  </p:stCondLst>
                                  <p:childTnLst>
                                    <p:animMotion origin="layout" path="M -1.66667E-6 3.33333E-6 L 0.1 0.08889 " pathEditMode="relative" ptsTypes="AA">
                                      <p:cBhvr>
                                        <p:cTn id="63" dur="2000" fill="hold"/>
                                        <p:tgtEl>
                                          <p:spTgt spid="56"/>
                                        </p:tgtEl>
                                        <p:attrNameLst>
                                          <p:attrName>ppt_x</p:attrName>
                                          <p:attrName>ppt_y</p:attrName>
                                        </p:attrNameLst>
                                      </p:cBhvr>
                                    </p:animMotion>
                                  </p:childTnLst>
                                </p:cTn>
                              </p:par>
                              <p:par>
                                <p:cTn id="64" presetID="1"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par>
                          <p:cTn id="66" fill="hold">
                            <p:stCondLst>
                              <p:cond delay="2000"/>
                            </p:stCondLst>
                            <p:childTnLst>
                              <p:par>
                                <p:cTn id="67" presetID="22" presetClass="entr" presetSubtype="2"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right)">
                                      <p:cBhvr>
                                        <p:cTn id="69" dur="500"/>
                                        <p:tgtEl>
                                          <p:spTgt spid="62"/>
                                        </p:tgtEl>
                                      </p:cBhvr>
                                    </p:animEffect>
                                  </p:childTnLst>
                                </p:cTn>
                              </p:par>
                            </p:childTnLst>
                          </p:cTn>
                        </p:par>
                        <p:par>
                          <p:cTn id="70" fill="hold">
                            <p:stCondLst>
                              <p:cond delay="2500"/>
                            </p:stCondLst>
                            <p:childTnLst>
                              <p:par>
                                <p:cTn id="71" presetID="2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right)">
                                      <p:cBhvr>
                                        <p:cTn id="73" dur="500"/>
                                        <p:tgtEl>
                                          <p:spTgt spid="61"/>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grpId="1" nodeType="withEffect">
                                  <p:stCondLst>
                                    <p:cond delay="0"/>
                                  </p:stCondLst>
                                  <p:childTnLst>
                                    <p:set>
                                      <p:cBhvr>
                                        <p:cTn id="77" dur="1" fill="hold">
                                          <p:stCondLst>
                                            <p:cond delay="0"/>
                                          </p:stCondLst>
                                        </p:cTn>
                                        <p:tgtEl>
                                          <p:spTgt spid="6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6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childTnLst>
                          </p:cTn>
                        </p:par>
                        <p:par>
                          <p:cTn id="102" fill="hold">
                            <p:stCondLst>
                              <p:cond delay="0"/>
                            </p:stCondLst>
                            <p:childTnLst>
                              <p:par>
                                <p:cTn id="103" presetID="22" presetClass="entr" presetSubtype="8" fill="hold"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left)">
                                      <p:cBhvr>
                                        <p:cTn id="105" dur="500"/>
                                        <p:tgtEl>
                                          <p:spTgt spid="24"/>
                                        </p:tgtEl>
                                      </p:cBhvr>
                                    </p:animEffect>
                                  </p:childTnLst>
                                </p:cTn>
                              </p:par>
                            </p:childTnLst>
                          </p:cTn>
                        </p:par>
                        <p:par>
                          <p:cTn id="106" fill="hold">
                            <p:stCondLst>
                              <p:cond delay="500"/>
                            </p:stCondLst>
                            <p:childTnLst>
                              <p:par>
                                <p:cTn id="107" presetID="22" presetClass="exit" presetSubtype="2" fill="hold" nodeType="afterEffect">
                                  <p:stCondLst>
                                    <p:cond delay="0"/>
                                  </p:stCondLst>
                                  <p:childTnLst>
                                    <p:animEffect transition="out" filter="wipe(right)">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childTnLst>
                          </p:cTn>
                        </p:par>
                        <p:par>
                          <p:cTn id="114" fill="hold">
                            <p:stCondLst>
                              <p:cond delay="1500"/>
                            </p:stCondLst>
                            <p:childTnLst>
                              <p:par>
                                <p:cTn id="115" presetID="22" presetClass="exit" presetSubtype="2" fill="hold" nodeType="afterEffect">
                                  <p:stCondLst>
                                    <p:cond delay="0"/>
                                  </p:stCondLst>
                                  <p:childTnLst>
                                    <p:animEffect transition="out" filter="wipe(right)">
                                      <p:cBhvr>
                                        <p:cTn id="116" dur="500"/>
                                        <p:tgtEl>
                                          <p:spTgt spid="23"/>
                                        </p:tgtEl>
                                      </p:cBhvr>
                                    </p:animEffect>
                                    <p:set>
                                      <p:cBhvr>
                                        <p:cTn id="117" dur="1" fill="hold">
                                          <p:stCondLst>
                                            <p:cond delay="499"/>
                                          </p:stCondLst>
                                        </p:cTn>
                                        <p:tgtEl>
                                          <p:spTgt spid="23"/>
                                        </p:tgtEl>
                                        <p:attrNameLst>
                                          <p:attrName>style.visibility</p:attrName>
                                        </p:attrNameLst>
                                      </p:cBhvr>
                                      <p:to>
                                        <p:strVal val="hidden"/>
                                      </p:to>
                                    </p:set>
                                  </p:childTnLst>
                                </p:cTn>
                              </p:par>
                            </p:childTnLst>
                          </p:cTn>
                        </p:par>
                        <p:par>
                          <p:cTn id="118" fill="hold">
                            <p:stCondLst>
                              <p:cond delay="2000"/>
                            </p:stCondLst>
                            <p:childTnLst>
                              <p:par>
                                <p:cTn id="119" presetID="22" presetClass="entr" presetSubtype="8" fill="hold"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left)">
                                      <p:cBhvr>
                                        <p:cTn id="121" dur="500"/>
                                        <p:tgtEl>
                                          <p:spTgt spid="24"/>
                                        </p:tgtEl>
                                      </p:cBhvr>
                                    </p:animEffect>
                                  </p:childTnLst>
                                </p:cTn>
                              </p:par>
                            </p:childTnLst>
                          </p:cTn>
                        </p:par>
                        <p:par>
                          <p:cTn id="122" fill="hold">
                            <p:stCondLst>
                              <p:cond delay="2500"/>
                            </p:stCondLst>
                            <p:childTnLst>
                              <p:par>
                                <p:cTn id="123" presetID="22" presetClass="exit" presetSubtype="2" fill="hold" nodeType="afterEffect">
                                  <p:stCondLst>
                                    <p:cond delay="0"/>
                                  </p:stCondLst>
                                  <p:childTnLst>
                                    <p:animEffect transition="out" filter="wipe(right)">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childTnLst>
                          </p:cTn>
                        </p:par>
                        <p:par>
                          <p:cTn id="126" fill="hold">
                            <p:stCondLst>
                              <p:cond delay="3000"/>
                            </p:stCondLst>
                            <p:childTnLst>
                              <p:par>
                                <p:cTn id="127" presetID="22" presetClass="entr" presetSubtype="8" fill="hold" nodeType="after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wipe(left)">
                                      <p:cBhvr>
                                        <p:cTn id="129" dur="500"/>
                                        <p:tgtEl>
                                          <p:spTgt spid="23"/>
                                        </p:tgtEl>
                                      </p:cBhvr>
                                    </p:animEffect>
                                  </p:childTnLst>
                                </p:cTn>
                              </p:par>
                            </p:childTnLst>
                          </p:cTn>
                        </p:par>
                        <p:par>
                          <p:cTn id="130" fill="hold">
                            <p:stCondLst>
                              <p:cond delay="3500"/>
                            </p:stCondLst>
                            <p:childTnLst>
                              <p:par>
                                <p:cTn id="131" presetID="22" presetClass="exit" presetSubtype="2" fill="hold" nodeType="afterEffect">
                                  <p:stCondLst>
                                    <p:cond delay="0"/>
                                  </p:stCondLst>
                                  <p:childTnLst>
                                    <p:animEffect transition="out" filter="wipe(right)">
                                      <p:cBhvr>
                                        <p:cTn id="132" dur="500"/>
                                        <p:tgtEl>
                                          <p:spTgt spid="23"/>
                                        </p:tgtEl>
                                      </p:cBhvr>
                                    </p:animEffect>
                                    <p:set>
                                      <p:cBhvr>
                                        <p:cTn id="133" dur="1" fill="hold">
                                          <p:stCondLst>
                                            <p:cond delay="499"/>
                                          </p:stCondLst>
                                        </p:cTn>
                                        <p:tgtEl>
                                          <p:spTgt spid="23"/>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grpId="1" nodeType="clickEffect">
                                  <p:stCondLst>
                                    <p:cond delay="0"/>
                                  </p:stCondLst>
                                  <p:childTnLst>
                                    <p:set>
                                      <p:cBhvr>
                                        <p:cTn id="137" dur="1" fill="hold">
                                          <p:stCondLst>
                                            <p:cond delay="0"/>
                                          </p:stCondLst>
                                        </p:cTn>
                                        <p:tgtEl>
                                          <p:spTgt spid="67"/>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25"/>
                                        </p:tgtEl>
                                        <p:attrNameLst>
                                          <p:attrName>style.visibility</p:attrName>
                                        </p:attrNameLst>
                                      </p:cBhvr>
                                      <p:to>
                                        <p:strVal val="visible"/>
                                      </p:to>
                                    </p:set>
                                  </p:childTnLst>
                                </p:cTn>
                              </p:par>
                              <p:par>
                                <p:cTn id="142" presetID="0" presetClass="path" presetSubtype="0" accel="50000" decel="50000" fill="hold" nodeType="withEffect">
                                  <p:stCondLst>
                                    <p:cond delay="0"/>
                                  </p:stCondLst>
                                  <p:childTnLst>
                                    <p:animMotion origin="layout" path="M 0.1 0.08889 L 0.23229 0.12778 " pathEditMode="relative" rAng="0" ptsTypes="AA">
                                      <p:cBhvr>
                                        <p:cTn id="143" dur="2000" fill="hold"/>
                                        <p:tgtEl>
                                          <p:spTgt spid="56"/>
                                        </p:tgtEl>
                                        <p:attrNameLst>
                                          <p:attrName>ppt_x</p:attrName>
                                          <p:attrName>ppt_y</p:attrName>
                                        </p:attrNameLst>
                                      </p:cBhvr>
                                      <p:rCtr x="66" y="19"/>
                                    </p:animMotion>
                                  </p:childTnLst>
                                </p:cTn>
                              </p:par>
                              <p:par>
                                <p:cTn id="144" presetID="1" presetClass="entr" presetSubtype="0" fill="hold"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par>
                          <p:cTn id="146" fill="hold">
                            <p:stCondLst>
                              <p:cond delay="2000"/>
                            </p:stCondLst>
                            <p:childTnLst>
                              <p:par>
                                <p:cTn id="147" presetID="22" presetClass="entr" presetSubtype="1" fill="hold" nodeType="afterEffect">
                                  <p:stCondLst>
                                    <p:cond delay="0"/>
                                  </p:stCondLst>
                                  <p:childTnLst>
                                    <p:set>
                                      <p:cBhvr>
                                        <p:cTn id="148" dur="1" fill="hold">
                                          <p:stCondLst>
                                            <p:cond delay="0"/>
                                          </p:stCondLst>
                                        </p:cTn>
                                        <p:tgtEl>
                                          <p:spTgt spid="70"/>
                                        </p:tgtEl>
                                        <p:attrNameLst>
                                          <p:attrName>style.visibility</p:attrName>
                                        </p:attrNameLst>
                                      </p:cBhvr>
                                      <p:to>
                                        <p:strVal val="visible"/>
                                      </p:to>
                                    </p:set>
                                    <p:animEffect transition="in" filter="wipe(up)">
                                      <p:cBhvr>
                                        <p:cTn id="149" dur="500"/>
                                        <p:tgtEl>
                                          <p:spTgt spid="70"/>
                                        </p:tgtEl>
                                      </p:cBhvr>
                                    </p:animEffect>
                                  </p:childTnLst>
                                </p:cTn>
                              </p:par>
                              <p:par>
                                <p:cTn id="150" presetID="22" presetClass="entr" presetSubtype="1" fill="hold" nodeType="with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wipe(up)">
                                      <p:cBhvr>
                                        <p:cTn id="152" dur="500"/>
                                        <p:tgtEl>
                                          <p:spTgt spid="71"/>
                                        </p:tgtEl>
                                      </p:cBhvr>
                                    </p:animEffect>
                                  </p:childTnLst>
                                </p:cTn>
                              </p:par>
                            </p:childTnLst>
                          </p:cTn>
                        </p:par>
                        <p:par>
                          <p:cTn id="153" fill="hold">
                            <p:stCondLst>
                              <p:cond delay="2500"/>
                            </p:stCondLst>
                            <p:childTnLst>
                              <p:par>
                                <p:cTn id="154" presetID="22" presetClass="entr" presetSubtype="1" fill="hold" nodeType="after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wipe(up)">
                                      <p:cBhvr>
                                        <p:cTn id="156" dur="500"/>
                                        <p:tgtEl>
                                          <p:spTgt spid="68"/>
                                        </p:tgtEl>
                                      </p:cBhvr>
                                    </p:animEffect>
                                  </p:childTnLst>
                                </p:cTn>
                              </p:par>
                              <p:par>
                                <p:cTn id="157" presetID="1"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childTnLst>
                                </p:cTn>
                              </p:par>
                            </p:childTnLst>
                          </p:cTn>
                        </p:par>
                        <p:par>
                          <p:cTn id="159" fill="hold">
                            <p:stCondLst>
                              <p:cond delay="3000"/>
                            </p:stCondLst>
                            <p:childTnLst>
                              <p:par>
                                <p:cTn id="160" presetID="1" presetClass="exit" presetSubtype="0" fill="hold" grpId="1" nodeType="afterEffect">
                                  <p:stCondLst>
                                    <p:cond delay="0"/>
                                  </p:stCondLst>
                                  <p:childTnLst>
                                    <p:set>
                                      <p:cBhvr>
                                        <p:cTn id="161" dur="1" fill="hold">
                                          <p:stCondLst>
                                            <p:cond delay="0"/>
                                          </p:stCondLst>
                                        </p:cTn>
                                        <p:tgtEl>
                                          <p:spTgt spid="63"/>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61"/>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62"/>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grpId="1" nodeType="clickEffect">
                                  <p:stCondLst>
                                    <p:cond delay="0"/>
                                  </p:stCondLst>
                                  <p:childTnLst>
                                    <p:set>
                                      <p:cBhvr>
                                        <p:cTn id="169" dur="1" fill="hold">
                                          <p:stCondLst>
                                            <p:cond delay="0"/>
                                          </p:stCondLst>
                                        </p:cTn>
                                        <p:tgtEl>
                                          <p:spTgt spid="25"/>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2"/>
                                        </p:tgtEl>
                                        <p:attrNameLst>
                                          <p:attrName>style.visibility</p:attrName>
                                        </p:attrNameLst>
                                      </p:cBhvr>
                                      <p:to>
                                        <p:strVal val="visible"/>
                                      </p:to>
                                    </p:set>
                                    <p:animEffect transition="in" filter="dissolve">
                                      <p:cBhvr>
                                        <p:cTn id="174" dur="500"/>
                                        <p:tgtEl>
                                          <p:spTgt spid="2"/>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72"/>
                                        </p:tgtEl>
                                        <p:attrNameLst>
                                          <p:attrName>style.visibility</p:attrName>
                                        </p:attrNameLst>
                                      </p:cBhvr>
                                      <p:to>
                                        <p:strVal val="visible"/>
                                      </p:to>
                                    </p:set>
                                    <p:animEffect transition="in" filter="wipe(left)">
                                      <p:cBhvr>
                                        <p:cTn id="179" dur="500"/>
                                        <p:tgtEl>
                                          <p:spTgt spid="72"/>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9"/>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28"/>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26"/>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7"/>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5" grpId="0" animBg="1"/>
      <p:bldP spid="25" grpId="1" animBg="1"/>
      <p:bldP spid="26" grpId="0" animBg="1"/>
      <p:bldP spid="27" grpId="0" animBg="1"/>
      <p:bldP spid="28" grpId="0" animBg="1"/>
      <p:bldP spid="29" grpId="0" animBg="1"/>
      <p:bldP spid="54" grpId="0"/>
      <p:bldP spid="54" grpId="1"/>
      <p:bldP spid="59" grpId="0" animBg="1"/>
      <p:bldP spid="59" grpId="1" animBg="1"/>
      <p:bldP spid="60" grpId="0"/>
      <p:bldP spid="60" grpId="1"/>
      <p:bldP spid="63" grpId="0"/>
      <p:bldP spid="63" grpId="1"/>
      <p:bldP spid="65" grpId="0" animBg="1"/>
      <p:bldP spid="65" grpId="1" animBg="1"/>
      <p:bldP spid="66" grpId="0" animBg="1"/>
      <p:bldP spid="66" grpId="1" animBg="1"/>
      <p:bldP spid="67" grpId="0" animBg="1"/>
      <p:bldP spid="67" grpId="1" animBg="1"/>
      <p:bldP spid="69" grpId="0"/>
      <p:bldP spid="82" grpId="0" animBg="1"/>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1100</Words>
  <Application>Microsoft Office PowerPoint</Application>
  <PresentationFormat>全屏显示(4:3)</PresentationFormat>
  <Paragraphs>257</Paragraphs>
  <Slides>20</Slides>
  <Notes>20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SQL Server 的多机管理和应用程序自动设置 – SQL Server 2008 R2的新功能</vt:lpstr>
      <vt:lpstr>内容</vt:lpstr>
      <vt:lpstr>愿景和目标</vt:lpstr>
      <vt:lpstr>趋势</vt:lpstr>
      <vt:lpstr>面临的挑战</vt:lpstr>
      <vt:lpstr>应对措施</vt:lpstr>
      <vt:lpstr>应用场景：今天</vt:lpstr>
      <vt:lpstr>应用场景：明天</vt:lpstr>
      <vt:lpstr>基本概念：Utility Control Point</vt:lpstr>
      <vt:lpstr>演 示</vt:lpstr>
      <vt:lpstr>基本概念：Data Tier Application</vt:lpstr>
      <vt:lpstr>基本概念：DAC</vt:lpstr>
      <vt:lpstr>演 示</vt:lpstr>
      <vt:lpstr>架构</vt:lpstr>
      <vt:lpstr>展望</vt:lpstr>
      <vt:lpstr>疑问和解答</vt:lpstr>
      <vt:lpstr>参考资源</vt:lpstr>
      <vt:lpstr>幻灯片 19</vt:lpstr>
      <vt:lpstr>幻灯片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2009-10-29T01:58:25Z</dcterms:created>
  <dcterms:modified xsi:type="dcterms:W3CDTF">2009-10-29T01:58:34Z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