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72" r:id="rId3"/>
  </p:sldMasterIdLst>
  <p:notesMasterIdLst>
    <p:notesMasterId r:id="rId44"/>
  </p:notesMasterIdLst>
  <p:sldIdLst>
    <p:sldId id="256" r:id="rId4"/>
    <p:sldId id="257" r:id="rId5"/>
    <p:sldId id="316" r:id="rId6"/>
    <p:sldId id="317"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302" r:id="rId27"/>
    <p:sldId id="303" r:id="rId28"/>
    <p:sldId id="304" r:id="rId29"/>
    <p:sldId id="305" r:id="rId30"/>
    <p:sldId id="312" r:id="rId31"/>
    <p:sldId id="313" r:id="rId32"/>
    <p:sldId id="314" r:id="rId33"/>
    <p:sldId id="306" r:id="rId34"/>
    <p:sldId id="307" r:id="rId35"/>
    <p:sldId id="308" r:id="rId36"/>
    <p:sldId id="309" r:id="rId37"/>
    <p:sldId id="310" r:id="rId38"/>
    <p:sldId id="311" r:id="rId39"/>
    <p:sldId id="315" r:id="rId40"/>
    <p:sldId id="272" r:id="rId41"/>
    <p:sldId id="274" r:id="rId42"/>
    <p:sldId id="275"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07/7/12/main">
          <a:srgbClr xmlns:mc="http://schemas.openxmlformats.org/markup-compatibility/2006" xmlns:a14="http://schemas.microsoft.com/office/drawing/2007/7/7/main" val="FF0000" mc:Ignorable=""/>
        </p14:laserClr>
      </p:ext>
      <p:ext uri="{2FDB2607-1784-4EEB-B798-7EB5836EED8A}">
        <p14:showMediaCtrls xmlns="" xmlns:p14="http://schemas.microsoft.com/office/powerpoint/2007/7/12/main" val="1"/>
      </p:ext>
    </p:extLst>
  </p:showPr>
  <p:extLst>
    <p:ext uri="{E76CE94A-603C-4142-B9EB-6D1370010A27}">
      <p14:discardImageEditData xmlns="" xmlns:p14="http://schemas.microsoft.com/office/powerpoint/2007/7/12/main" val="0"/>
    </p:ext>
    <p:ext uri="{D31A062A-798A-4329-ABDD-BBA856620510}">
      <p14:defaultImageDpi xmlns="" xmlns:p14="http://schemas.microsoft.com/office/powerpoint/2007/7/12/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3" d="100"/>
          <a:sy n="63" d="100"/>
        </p:scale>
        <p:origin x="-252" y="-10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 xmlns:p14="http://schemas.microsoft.com/office/powerpoint/2007/7/12/main" val="297264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AB0B2D-0BA9-4F0E-BE37-F1F6D4944B6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AB0B2D-0BA9-4F0E-BE37-F1F6D4944B6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1C9C9E-76DD-4397-A255-0BDE3D22B199}" type="slidenum">
              <a:rPr lang="en-US" smtClean="0"/>
              <a:pPr/>
              <a:t>36</a:t>
            </a:fld>
            <a:endParaRPr lang="en-US"/>
          </a:p>
        </p:txBody>
      </p:sp>
    </p:spTree>
    <p:extLst>
      <p:ext uri="{BB962C8B-B14F-4D97-AF65-F5344CB8AC3E}">
        <p14:creationId xmlns="" xmlns:p14="http://schemas.microsoft.com/office/powerpoint/2007/7/12/main" val="1490201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dirty="0" smtClean="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1750199" y="425215"/>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8" name="TextBox 7"/>
          <p:cNvSpPr txBox="1"/>
          <p:nvPr userDrawn="1"/>
        </p:nvSpPr>
        <p:spPr>
          <a:xfrm>
            <a:off x="785786" y="1857364"/>
            <a:ext cx="7715304" cy="2862322"/>
          </a:xfrm>
          <a:prstGeom prst="rect">
            <a:avLst/>
          </a:prstGeom>
          <a:noFill/>
        </p:spPr>
        <p:txBody>
          <a:bodyPr wrap="square" rtlCol="0">
            <a:spAutoFit/>
          </a:bodyPr>
          <a:lstStyle/>
          <a:p>
            <a:pPr algn="just">
              <a:buClr>
                <a:schemeClr val="tx1">
                  <a:lumMod val="95000"/>
                </a:schemeClr>
              </a:buClr>
              <a:buFont typeface="Wingdings" pitchFamily="2" charset="2"/>
              <a:buChar char="l"/>
            </a:pPr>
            <a:r>
              <a:rPr lang="en-US" altLang="zh-CN" sz="2000" dirty="0" smtClean="0"/>
              <a:t> </a:t>
            </a:r>
            <a:r>
              <a:rPr lang="en-US" altLang="zh-CN" sz="2000" dirty="0" smtClean="0">
                <a:solidFill>
                  <a:srgbClr val="FF0000"/>
                </a:solidFill>
              </a:rPr>
              <a:t>This template is for the use of the native English speaker</a:t>
            </a:r>
            <a:r>
              <a:rPr lang="en-US" altLang="zh-CN" sz="2000" baseline="0" dirty="0" smtClean="0">
                <a:solidFill>
                  <a:srgbClr val="FF0000"/>
                </a:solidFill>
              </a:rPr>
              <a:t> ONLY. Please follow the Chinese template if you can write your slide by Chinese.</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a:t>
            </a:r>
            <a:r>
              <a:rPr lang="en-US" altLang="zh-CN" sz="2000" baseline="0" dirty="0" smtClean="0">
                <a:solidFill>
                  <a:srgbClr val="FFFF00"/>
                </a:solidFill>
              </a:rPr>
              <a:t>This template is designed using Office PowerPoint 2007. The charts and graphics can be edited with PowerPoint 2007, but not with PowerPoint 2003</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This template uses the Calibri font family which is a standard font included with Windows.</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6" name="TextBox 5"/>
          <p:cNvSpPr txBox="1"/>
          <p:nvPr userDrawn="1"/>
        </p:nvSpPr>
        <p:spPr>
          <a:xfrm>
            <a:off x="785786" y="928670"/>
            <a:ext cx="7715304" cy="5693866"/>
          </a:xfrm>
          <a:prstGeom prst="rect">
            <a:avLst/>
          </a:prstGeom>
          <a:noFill/>
        </p:spPr>
        <p:txBody>
          <a:bodyPr wrap="square" rtlCol="0">
            <a:spAutoFit/>
          </a:bodyPr>
          <a:lstStyle/>
          <a:p>
            <a:pPr eaLnBrk="1" hangingPunct="1">
              <a:lnSpc>
                <a:spcPct val="100000"/>
              </a:lnSpc>
              <a:spcBef>
                <a:spcPts val="250"/>
              </a:spcBef>
              <a:buFontTx/>
              <a:buNone/>
            </a:pPr>
            <a:r>
              <a:rPr lang="en-US" altLang="zh-CN" sz="1800" b="1" dirty="0" smtClean="0">
                <a:solidFill>
                  <a:srgbClr val="FFFF00"/>
                </a:solidFill>
                <a:ea typeface="宋体" pitchFamily="2" charset="-122"/>
              </a:rPr>
              <a:t>When you edit your slide, please follow:</a:t>
            </a:r>
          </a:p>
          <a:p>
            <a:pPr lvl="1" eaLnBrk="1" hangingPunct="1">
              <a:lnSpc>
                <a:spcPct val="100000"/>
              </a:lnSpc>
              <a:spcBef>
                <a:spcPts val="250"/>
              </a:spcBef>
              <a:buFontTx/>
              <a:buBlip>
                <a:blip r:embed="rId2"/>
              </a:buBlip>
            </a:pPr>
            <a:r>
              <a:rPr lang="en-US" altLang="zh-CN" sz="1400" dirty="0" smtClean="0">
                <a:ea typeface="宋体" pitchFamily="2" charset="-122"/>
              </a:rPr>
              <a:t>Apply template – backgrounds, PPT object color (as time allows), positioning and specified font </a:t>
            </a:r>
          </a:p>
          <a:p>
            <a:pPr lvl="1" eaLnBrk="1" hangingPunct="1">
              <a:lnSpc>
                <a:spcPct val="100000"/>
              </a:lnSpc>
              <a:spcBef>
                <a:spcPts val="250"/>
              </a:spcBef>
              <a:buFontTx/>
              <a:buBlip>
                <a:blip r:embed="rId2"/>
              </a:buBlip>
            </a:pPr>
            <a:r>
              <a:rPr lang="en-US" altLang="zh-CN" sz="1400" dirty="0" smtClean="0">
                <a:ea typeface="宋体" pitchFamily="2" charset="-122"/>
              </a:rPr>
              <a:t>Remove any non-template logos and graphics from the walk-in slide </a:t>
            </a:r>
          </a:p>
          <a:p>
            <a:pPr lvl="1" eaLnBrk="1" hangingPunct="1">
              <a:lnSpc>
                <a:spcPct val="100000"/>
              </a:lnSpc>
              <a:spcBef>
                <a:spcPts val="250"/>
              </a:spcBef>
              <a:buFontTx/>
              <a:buBlip>
                <a:blip r:embed="rId2"/>
              </a:buBlip>
            </a:pPr>
            <a:r>
              <a:rPr lang="en-US" altLang="zh-CN" sz="1400" dirty="0" smtClean="0">
                <a:ea typeface="宋体" pitchFamily="2" charset="-122"/>
              </a:rPr>
              <a:t>Set titles to Title Case and correct widows (widows = single word spilling over to a new line)</a:t>
            </a:r>
          </a:p>
          <a:p>
            <a:pPr lvl="1" eaLnBrk="1" hangingPunct="1">
              <a:lnSpc>
                <a:spcPct val="100000"/>
              </a:lnSpc>
              <a:spcBef>
                <a:spcPts val="250"/>
              </a:spcBef>
              <a:buFontTx/>
              <a:buBlip>
                <a:blip r:embed="rId2"/>
              </a:buBlip>
            </a:pPr>
            <a:r>
              <a:rPr lang="en-US" altLang="zh-CN" sz="1400" dirty="0" smtClean="0">
                <a:ea typeface="宋体" pitchFamily="2" charset="-122"/>
              </a:rPr>
              <a:t>Set subtitles to subtitle color, size, and sentence case </a:t>
            </a:r>
          </a:p>
          <a:p>
            <a:pPr lvl="1" eaLnBrk="1" hangingPunct="1">
              <a:lnSpc>
                <a:spcPct val="100000"/>
              </a:lnSpc>
              <a:spcBef>
                <a:spcPts val="250"/>
              </a:spcBef>
              <a:buFontTx/>
              <a:buBlip>
                <a:blip r:embed="rId2"/>
              </a:buBlip>
            </a:pPr>
            <a:r>
              <a:rPr lang="en-US" altLang="zh-CN" sz="1400" dirty="0" smtClean="0">
                <a:ea typeface="宋体" pitchFamily="2" charset="-122"/>
              </a:rPr>
              <a:t>Correct all type for consistent shadowing </a:t>
            </a:r>
          </a:p>
          <a:p>
            <a:pPr lvl="1" eaLnBrk="1" hangingPunct="1">
              <a:lnSpc>
                <a:spcPct val="100000"/>
              </a:lnSpc>
              <a:spcBef>
                <a:spcPts val="250"/>
              </a:spcBef>
              <a:buFontTx/>
              <a:buBlip>
                <a:blip r:embed="rId2"/>
              </a:buBlip>
            </a:pPr>
            <a:r>
              <a:rPr lang="en-US" altLang="zh-CN" sz="1400" dirty="0" smtClean="0">
                <a:ea typeface="宋体" pitchFamily="2" charset="-122"/>
              </a:rPr>
              <a:t>Set bullets to template </a:t>
            </a:r>
          </a:p>
          <a:p>
            <a:pPr lvl="1" eaLnBrk="1" hangingPunct="1">
              <a:lnSpc>
                <a:spcPct val="100000"/>
              </a:lnSpc>
              <a:spcBef>
                <a:spcPts val="250"/>
              </a:spcBef>
              <a:buFontTx/>
              <a:buBlip>
                <a:blip r:embed="rId2"/>
              </a:buBlip>
            </a:pPr>
            <a:r>
              <a:rPr lang="fr-FR" altLang="zh-CN" sz="1400" dirty="0" smtClean="0">
                <a:ea typeface="宋体" pitchFamily="2" charset="-122"/>
              </a:rPr>
              <a:t>Set software code samples to template code format </a:t>
            </a:r>
            <a:endParaRPr lang="en-US" altLang="zh-CN" sz="1400" dirty="0" smtClean="0">
              <a:ea typeface="宋体" pitchFamily="2" charset="-122"/>
            </a:endParaRPr>
          </a:p>
          <a:p>
            <a:pPr lvl="1" eaLnBrk="1" hangingPunct="1">
              <a:lnSpc>
                <a:spcPct val="100000"/>
              </a:lnSpc>
              <a:spcBef>
                <a:spcPts val="250"/>
              </a:spcBef>
              <a:buFontTx/>
              <a:buBlip>
                <a:blip r:embed="rId2"/>
              </a:buBlip>
            </a:pPr>
            <a:r>
              <a:rPr lang="en-US" altLang="zh-CN" sz="1400" dirty="0" smtClean="0">
                <a:ea typeface="宋体" pitchFamily="2" charset="-122"/>
              </a:rPr>
              <a:t>Replace transition slides with template transition slides </a:t>
            </a:r>
          </a:p>
          <a:p>
            <a:pPr lvl="1" eaLnBrk="1" hangingPunct="1">
              <a:lnSpc>
                <a:spcPct val="100000"/>
              </a:lnSpc>
              <a:spcBef>
                <a:spcPts val="250"/>
              </a:spcBef>
              <a:buFontTx/>
              <a:buBlip>
                <a:blip r:embed="rId2"/>
              </a:buBlip>
            </a:pPr>
            <a:r>
              <a:rPr lang="en-US" altLang="zh-CN" sz="1400" dirty="0" smtClean="0">
                <a:ea typeface="宋体" pitchFamily="2" charset="-122"/>
              </a:rPr>
              <a:t>Correct template application issues if time allows </a:t>
            </a:r>
          </a:p>
          <a:p>
            <a:pPr lvl="1" eaLnBrk="1" hangingPunct="1">
              <a:lnSpc>
                <a:spcPct val="100000"/>
              </a:lnSpc>
              <a:spcBef>
                <a:spcPts val="250"/>
              </a:spcBef>
              <a:buFontTx/>
              <a:buBlip>
                <a:blip r:embed="rId2"/>
              </a:buBlip>
            </a:pPr>
            <a:r>
              <a:rPr lang="en-US" altLang="zh-CN" sz="1400" dirty="0" smtClean="0">
                <a:ea typeface="宋体" pitchFamily="2" charset="-122"/>
              </a:rPr>
              <a:t>Escalate template application issues if no time to fix </a:t>
            </a:r>
          </a:p>
          <a:p>
            <a:pPr lvl="1" eaLnBrk="1" hangingPunct="1">
              <a:lnSpc>
                <a:spcPct val="100000"/>
              </a:lnSpc>
              <a:spcBef>
                <a:spcPts val="250"/>
              </a:spcBef>
              <a:buFontTx/>
              <a:buBlip>
                <a:blip r:embed="rId2"/>
              </a:buBlip>
            </a:pPr>
            <a:r>
              <a:rPr lang="en-US" altLang="zh-CN" sz="1400" dirty="0" smtClean="0">
                <a:ea typeface="宋体" pitchFamily="2" charset="-122"/>
              </a:rPr>
              <a:t>Correct Microsoft product names to follow corporate branding rules</a:t>
            </a:r>
          </a:p>
          <a:p>
            <a:pPr lvl="1" eaLnBrk="1" hangingPunct="1">
              <a:lnSpc>
                <a:spcPct val="100000"/>
              </a:lnSpc>
              <a:spcBef>
                <a:spcPts val="250"/>
              </a:spcBef>
              <a:buFontTx/>
              <a:buBlip>
                <a:blip r:embed="rId2"/>
              </a:buBlip>
            </a:pPr>
            <a:r>
              <a:rPr lang="en-US" altLang="zh-CN" sz="1400" dirty="0" smtClean="0">
                <a:ea typeface="宋体" pitchFamily="2" charset="-122"/>
              </a:rPr>
              <a:t>Remove any images we identify to be unlicensed and escalate to content owner </a:t>
            </a:r>
          </a:p>
          <a:p>
            <a:pPr lvl="1" eaLnBrk="1" hangingPunct="1">
              <a:lnSpc>
                <a:spcPct val="100000"/>
              </a:lnSpc>
              <a:spcBef>
                <a:spcPts val="250"/>
              </a:spcBef>
              <a:buFontTx/>
              <a:buBlip>
                <a:blip r:embed="rId2"/>
              </a:buBlip>
            </a:pPr>
            <a:r>
              <a:rPr lang="en-US" altLang="zh-CN" sz="1400" dirty="0" smtClean="0">
                <a:ea typeface="宋体" pitchFamily="2" charset="-122"/>
              </a:rPr>
              <a:t>Add session code to title slide if not already there</a:t>
            </a:r>
          </a:p>
          <a:p>
            <a:pPr lvl="1" indent="-738188" eaLnBrk="1" hangingPunct="1">
              <a:lnSpc>
                <a:spcPct val="100000"/>
              </a:lnSpc>
              <a:spcBef>
                <a:spcPts val="250"/>
              </a:spcBef>
              <a:buNone/>
            </a:pPr>
            <a:endParaRPr lang="en-US" altLang="zh-CN" sz="1800" b="1" dirty="0" smtClean="0">
              <a:solidFill>
                <a:srgbClr val="FFFF00"/>
              </a:solidFill>
              <a:ea typeface="宋体" pitchFamily="2" charset="-122"/>
            </a:endParaRPr>
          </a:p>
          <a:p>
            <a:pPr lvl="1" indent="-738188" eaLnBrk="1" hangingPunct="1">
              <a:lnSpc>
                <a:spcPct val="100000"/>
              </a:lnSpc>
              <a:spcBef>
                <a:spcPts val="250"/>
              </a:spcBef>
              <a:buNone/>
            </a:pPr>
            <a:r>
              <a:rPr lang="en-US" altLang="zh-CN" sz="1800" b="1" dirty="0" smtClean="0">
                <a:solidFill>
                  <a:srgbClr val="FFFF00"/>
                </a:solidFill>
                <a:ea typeface="宋体" pitchFamily="2" charset="-122"/>
              </a:rPr>
              <a:t>Here are examples of how to use the accent colors for highlighting text:</a:t>
            </a:r>
          </a:p>
          <a:p>
            <a:pPr lvl="1" eaLnBrk="1" hangingPunct="1">
              <a:lnSpc>
                <a:spcPct val="100000"/>
              </a:lnSpc>
              <a:spcBef>
                <a:spcPts val="250"/>
              </a:spcBef>
              <a:buFontTx/>
              <a:buBlip>
                <a:blip r:embed="rId2"/>
              </a:buBlip>
            </a:pPr>
            <a:r>
              <a:rPr lang="en-US" sz="1400" dirty="0" smtClean="0"/>
              <a:t>Call attention by using the </a:t>
            </a:r>
            <a:r>
              <a:rPr lang="en-US" sz="1400" i="1" dirty="0" smtClean="0">
                <a:solidFill>
                  <a:srgbClr val="FF0000"/>
                </a:solidFill>
              </a:rPr>
              <a:t>red with italics</a:t>
            </a:r>
          </a:p>
          <a:p>
            <a:pPr lvl="1" eaLnBrk="1" hangingPunct="1">
              <a:lnSpc>
                <a:spcPct val="100000"/>
              </a:lnSpc>
              <a:spcBef>
                <a:spcPts val="250"/>
              </a:spcBef>
              <a:buFontTx/>
              <a:buBlip>
                <a:blip r:embed="rId2"/>
              </a:buBlip>
            </a:pPr>
            <a:r>
              <a:rPr lang="en-US" sz="1400" u="sng" dirty="0" smtClean="0">
                <a:solidFill>
                  <a:srgbClr val="FFC000"/>
                </a:solidFill>
              </a:rPr>
              <a:t>The orange text can be used in small quantities. Using underlining  increases legibility when printing to a black and white printer.</a:t>
            </a:r>
          </a:p>
          <a:p>
            <a:pPr lvl="1" eaLnBrk="1" hangingPunct="1">
              <a:lnSpc>
                <a:spcPct val="100000"/>
              </a:lnSpc>
              <a:spcBef>
                <a:spcPts val="250"/>
              </a:spcBef>
              <a:buFontTx/>
              <a:buBlip>
                <a:blip r:embed="rId2"/>
              </a:buBlip>
            </a:pPr>
            <a:r>
              <a:rPr lang="en-US" sz="1400" dirty="0" smtClean="0"/>
              <a:t>Five levels of sub-bullets are available</a:t>
            </a:r>
          </a:p>
          <a:p>
            <a:pPr lvl="2" eaLnBrk="1" hangingPunct="1">
              <a:lnSpc>
                <a:spcPct val="100000"/>
              </a:lnSpc>
              <a:spcBef>
                <a:spcPts val="250"/>
              </a:spcBef>
              <a:buFontTx/>
              <a:buBlip>
                <a:blip r:embed="rId2"/>
              </a:buBlip>
            </a:pPr>
            <a:r>
              <a:rPr lang="en-US" sz="1200" dirty="0" smtClean="0"/>
              <a:t>At each level the bullet size and font size and indentation amount changes</a:t>
            </a:r>
          </a:p>
          <a:p>
            <a:pPr lvl="3" eaLnBrk="1" hangingPunct="1">
              <a:lnSpc>
                <a:spcPct val="100000"/>
              </a:lnSpc>
              <a:spcBef>
                <a:spcPts val="250"/>
              </a:spcBef>
              <a:buFontTx/>
              <a:buBlip>
                <a:blip r:embed="rId2"/>
              </a:buBlip>
            </a:pPr>
            <a:r>
              <a:rPr lang="en-US" sz="1000" dirty="0" smtClean="0"/>
              <a:t>The last level is 10pt type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457200" y="4385510"/>
            <a:ext cx="8273302" cy="1203402"/>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wrap="square" lIns="91436" tIns="45718" rIns="91436" bIns="45718">
            <a:spAutoFit/>
          </a:bodyPr>
          <a:lstStyle/>
          <a:p>
            <a:pPr>
              <a:lnSpc>
                <a:spcPct val="90000"/>
              </a:lnSpc>
              <a:spcBef>
                <a:spcPct val="20000"/>
              </a:spcBef>
            </a:pP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a:t>
            </a:r>
          </a:p>
          <a:p>
            <a:pPr marL="577850" indent="-349250">
              <a:lnSpc>
                <a:spcPct val="90000"/>
              </a:lnSpc>
              <a:spcBef>
                <a:spcPct val="20000"/>
              </a:spcBef>
              <a:buBlip>
                <a:blip r:embed="rId2"/>
              </a:buBlip>
            </a:pP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not use photographs unless they come from the Microsoft Media Bank unless you have written authorization of use from the copyright owner when you submit the presentation.   </a:t>
            </a:r>
            <a:endPar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ndParaRPr>
          </a:p>
          <a:p>
            <a:pPr marL="577850" indent="-349250">
              <a:lnSpc>
                <a:spcPct val="90000"/>
              </a:lnSpc>
              <a:spcBef>
                <a:spcPct val="20000"/>
              </a:spcBef>
              <a:buBlip>
                <a:blip r:embed="rId2"/>
              </a:buBlip>
            </a:pP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not use art or media that must be licensed (for example: TV commercials, print advertisements, characters from a movie or TV show) as this will be removed from the final presentation</a:t>
            </a: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a:t>
            </a:r>
          </a:p>
        </p:txBody>
      </p:sp>
      <p:sp>
        <p:nvSpPr>
          <p:cNvPr id="6" name="TextBox 5"/>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7" name="TextBox 6"/>
          <p:cNvSpPr txBox="1"/>
          <p:nvPr userDrawn="1"/>
        </p:nvSpPr>
        <p:spPr>
          <a:xfrm>
            <a:off x="714348" y="1000108"/>
            <a:ext cx="7572428" cy="2931572"/>
          </a:xfrm>
          <a:prstGeom prst="rect">
            <a:avLst/>
          </a:prstGeom>
          <a:noFill/>
        </p:spPr>
        <p:txBody>
          <a:bodyPr wrap="square" rtlCol="0">
            <a:spAutoFit/>
          </a:bodyPr>
          <a:lstStyle/>
          <a:p>
            <a:pPr eaLnBrk="1" hangingPunct="1">
              <a:lnSpc>
                <a:spcPct val="100000"/>
              </a:lnSpc>
              <a:spcBef>
                <a:spcPts val="250"/>
              </a:spcBef>
              <a:buNone/>
            </a:pPr>
            <a:r>
              <a:rPr lang="en-US" altLang="zh-CN" sz="1800" b="1" dirty="0" smtClean="0">
                <a:solidFill>
                  <a:srgbClr val="FFFF00"/>
                </a:solidFill>
                <a:ea typeface="宋体" pitchFamily="2" charset="-122"/>
              </a:rPr>
              <a:t>Before you submit your slide to content owner, please check:</a:t>
            </a:r>
          </a:p>
          <a:p>
            <a:pPr lvl="1" eaLnBrk="1" hangingPunct="1">
              <a:lnSpc>
                <a:spcPct val="100000"/>
              </a:lnSpc>
              <a:spcBef>
                <a:spcPts val="250"/>
              </a:spcBef>
              <a:buFontTx/>
              <a:buBlip>
                <a:blip r:embed="rId3"/>
              </a:buBlip>
            </a:pPr>
            <a:r>
              <a:rPr lang="en-US" altLang="zh-CN" sz="1400" dirty="0" smtClean="0">
                <a:ea typeface="宋体" pitchFamily="2" charset="-122"/>
              </a:rPr>
              <a:t>Correct misspelled words</a:t>
            </a:r>
          </a:p>
          <a:p>
            <a:pPr lvl="1" eaLnBrk="1" hangingPunct="1">
              <a:lnSpc>
                <a:spcPct val="100000"/>
              </a:lnSpc>
              <a:spcBef>
                <a:spcPts val="250"/>
              </a:spcBef>
              <a:buFontTx/>
              <a:buBlip>
                <a:blip r:embed="rId3"/>
              </a:buBlip>
            </a:pPr>
            <a:r>
              <a:rPr lang="en-US" altLang="zh-CN" sz="1400" dirty="0" smtClean="0">
                <a:ea typeface="宋体" pitchFamily="2" charset="-122"/>
              </a:rPr>
              <a:t>Correct grammar of language</a:t>
            </a:r>
          </a:p>
          <a:p>
            <a:pPr lvl="1" eaLnBrk="1" hangingPunct="1">
              <a:lnSpc>
                <a:spcPct val="100000"/>
              </a:lnSpc>
              <a:spcBef>
                <a:spcPts val="250"/>
              </a:spcBef>
              <a:buFontTx/>
              <a:buBlip>
                <a:blip r:embed="rId3"/>
              </a:buBlip>
            </a:pPr>
            <a:r>
              <a:rPr lang="en-US" altLang="zh-CN" sz="1400" dirty="0" smtClean="0">
                <a:ea typeface="宋体" pitchFamily="2" charset="-122"/>
              </a:rPr>
              <a:t>Remove all comments from slides </a:t>
            </a:r>
          </a:p>
          <a:p>
            <a:pPr lvl="1" eaLnBrk="1" hangingPunct="1">
              <a:lnSpc>
                <a:spcPct val="100000"/>
              </a:lnSpc>
              <a:spcBef>
                <a:spcPts val="250"/>
              </a:spcBef>
              <a:buFontTx/>
              <a:buBlip>
                <a:blip r:embed="rId3"/>
              </a:buBlip>
            </a:pPr>
            <a:r>
              <a:rPr lang="en-US" altLang="zh-CN" sz="1400" dirty="0" smtClean="0">
                <a:ea typeface="宋体" pitchFamily="2" charset="-122"/>
              </a:rPr>
              <a:t>Remove all hidden slides </a:t>
            </a:r>
          </a:p>
          <a:p>
            <a:pPr lvl="1" eaLnBrk="1" hangingPunct="1">
              <a:lnSpc>
                <a:spcPct val="100000"/>
              </a:lnSpc>
              <a:spcBef>
                <a:spcPts val="250"/>
              </a:spcBef>
              <a:buFontTx/>
              <a:buBlip>
                <a:blip r:embed="rId3"/>
              </a:buBlip>
            </a:pPr>
            <a:r>
              <a:rPr lang="en-US" altLang="zh-CN" sz="1400" dirty="0" smtClean="0">
                <a:ea typeface="宋体" pitchFamily="2" charset="-122"/>
              </a:rPr>
              <a:t>Remove speaker notes </a:t>
            </a:r>
          </a:p>
          <a:p>
            <a:pPr lvl="1" eaLnBrk="1" hangingPunct="1">
              <a:lnSpc>
                <a:spcPct val="100000"/>
              </a:lnSpc>
              <a:spcBef>
                <a:spcPts val="250"/>
              </a:spcBef>
              <a:buFontTx/>
              <a:buBlip>
                <a:blip r:embed="rId3"/>
              </a:buBlip>
            </a:pPr>
            <a:r>
              <a:rPr lang="en-US" altLang="zh-CN" sz="1400" dirty="0" smtClean="0">
                <a:ea typeface="宋体" pitchFamily="2" charset="-122"/>
              </a:rPr>
              <a:t>Correct slides for readability and consistency</a:t>
            </a:r>
          </a:p>
          <a:p>
            <a:pPr lvl="1" eaLnBrk="1" hangingPunct="1">
              <a:lnSpc>
                <a:spcPct val="100000"/>
              </a:lnSpc>
              <a:spcBef>
                <a:spcPts val="250"/>
              </a:spcBef>
              <a:buFontTx/>
              <a:buBlip>
                <a:blip r:embed="rId3"/>
              </a:buBlip>
            </a:pPr>
            <a:r>
              <a:rPr lang="en-US" altLang="zh-CN" sz="1400" dirty="0" smtClean="0">
                <a:ea typeface="宋体" pitchFamily="2" charset="-122"/>
              </a:rPr>
              <a:t>Correct copy to Microsoft style </a:t>
            </a:r>
          </a:p>
          <a:p>
            <a:pPr lvl="1" eaLnBrk="1" hangingPunct="1">
              <a:lnSpc>
                <a:spcPct val="100000"/>
              </a:lnSpc>
              <a:spcBef>
                <a:spcPts val="250"/>
              </a:spcBef>
              <a:buFontTx/>
              <a:buBlip>
                <a:blip r:embed="rId3"/>
              </a:buBlip>
            </a:pPr>
            <a:r>
              <a:rPr lang="en-US" altLang="zh-CN" sz="1400" dirty="0" smtClean="0">
                <a:ea typeface="宋体" pitchFamily="2" charset="-122"/>
              </a:rPr>
              <a:t>Set file properties box for ease in searching </a:t>
            </a:r>
          </a:p>
          <a:p>
            <a:pPr lvl="1" eaLnBrk="1" hangingPunct="1">
              <a:lnSpc>
                <a:spcPct val="100000"/>
              </a:lnSpc>
              <a:spcBef>
                <a:spcPts val="250"/>
              </a:spcBef>
              <a:buFontTx/>
              <a:buBlip>
                <a:blip r:embed="rId3"/>
              </a:buBlip>
            </a:pPr>
            <a:r>
              <a:rPr lang="en-US" altLang="zh-CN" sz="1400" dirty="0" smtClean="0">
                <a:ea typeface="宋体" pitchFamily="2" charset="-122"/>
              </a:rPr>
              <a:t>Set printability in grayscale </a:t>
            </a:r>
          </a:p>
          <a:p>
            <a:endParaRPr lang="zh-CN" alt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lumMod val="65000"/>
            <a:lumOff val="35000"/>
          </a:schemeClr>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07/7/12/main" val="605847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BAF66-C231-474A-B15D-3D57DC615A73}"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2CC64-D698-45FE-BF00-219DC0707C52}" type="slidenum">
              <a:rPr lang="en-US" smtClean="0"/>
              <a:pPr/>
              <a:t>‹#›</a:t>
            </a:fld>
            <a:endParaRPr lang="en-US"/>
          </a:p>
        </p:txBody>
      </p:sp>
    </p:spTree>
    <p:extLst>
      <p:ext uri="{BB962C8B-B14F-4D97-AF65-F5344CB8AC3E}">
        <p14:creationId xmlns="" xmlns:p14="http://schemas.microsoft.com/office/powerpoint/2007/7/12/main" val="1585435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BAF66-C231-474A-B15D-3D57DC615A73}" type="datetimeFigureOut">
              <a:rPr lang="en-US" smtClean="0"/>
              <a:pPr/>
              <a:t>10/29/2009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F2CC64-D698-45FE-BF00-219DC0707C52}" type="slidenum">
              <a:rPr lang="en-US" smtClean="0"/>
              <a:pPr/>
              <a:t>‹#›</a:t>
            </a:fld>
            <a:endParaRPr lang="en-US"/>
          </a:p>
        </p:txBody>
      </p:sp>
    </p:spTree>
    <p:extLst>
      <p:ext uri="{BB962C8B-B14F-4D97-AF65-F5344CB8AC3E}">
        <p14:creationId xmlns="" xmlns:p14="http://schemas.microsoft.com/office/powerpoint/2007/7/12/main" val="2045875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BAF66-C231-474A-B15D-3D57DC615A73}"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CC64-D698-45FE-BF00-219DC0707C52}" type="slidenum">
              <a:rPr lang="en-US" smtClean="0"/>
              <a:pPr/>
              <a:t>‹#›</a:t>
            </a:fld>
            <a:endParaRPr lang="en-US"/>
          </a:p>
        </p:txBody>
      </p:sp>
    </p:spTree>
    <p:extLst>
      <p:ext uri="{BB962C8B-B14F-4D97-AF65-F5344CB8AC3E}">
        <p14:creationId xmlns="" xmlns:p14="http://schemas.microsoft.com/office/powerpoint/2007/7/12/main" val="3221589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BAF66-C231-474A-B15D-3D57DC615A73}" type="datetimeFigureOut">
              <a:rPr lang="en-US" smtClean="0"/>
              <a:pPr/>
              <a:t>10/29/2009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F2CC64-D698-45FE-BF00-219DC0707C52}" type="slidenum">
              <a:rPr lang="en-US" smtClean="0"/>
              <a:pPr/>
              <a:t>‹#›</a:t>
            </a:fld>
            <a:endParaRPr lang="en-US"/>
          </a:p>
        </p:txBody>
      </p:sp>
    </p:spTree>
    <p:extLst>
      <p:ext uri="{BB962C8B-B14F-4D97-AF65-F5344CB8AC3E}">
        <p14:creationId xmlns="" xmlns:p14="http://schemas.microsoft.com/office/powerpoint/2007/7/12/main" val="368864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en-US" altLang="zh-CN" dirty="0" smtClean="0"/>
              <a:t>Title of Presentation</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en-US" altLang="zh-CN" dirty="0" smtClean="0"/>
              <a:t>Session Code</a:t>
            </a:r>
            <a:r>
              <a:rPr lang="zh-CN" altLang="en-US" dirty="0" smtClean="0"/>
              <a:t>：</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0" baseline="0">
                <a:solidFill>
                  <a:schemeClr val="bg1"/>
                </a:solidFill>
                <a:effectLst>
                  <a:outerShdw blurRad="38100" dist="38100" dir="2700000" algn="tl">
                    <a:srgbClr val="000000">
                      <a:alpha val="43137"/>
                    </a:srgbClr>
                  </a:outerShdw>
                </a:effectLst>
              </a:defRPr>
            </a:lvl1pPr>
          </a:lstStyle>
          <a:p>
            <a:r>
              <a:rPr lang="en-US" altLang="zh-CN" dirty="0" smtClean="0"/>
              <a:t>Click here to edit</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white bar"/>
          <p:cNvPicPr>
            <a:picLocks noChangeAspect="1" noChangeArrowheads="1"/>
          </p:cNvPicPr>
          <p:nvPr userDrawn="1"/>
        </p:nvPicPr>
        <p:blipFill>
          <a:blip r:embed="rId3" cstate="print"/>
          <a:srcRect/>
          <a:stretch>
            <a:fillRect/>
          </a:stretch>
        </p:blipFill>
        <p:spPr bwMode="hidden">
          <a:xfrm>
            <a:off x="0" y="2000240"/>
            <a:ext cx="9156700" cy="3760788"/>
          </a:xfrm>
          <a:prstGeom prst="rect">
            <a:avLst/>
          </a:prstGeom>
          <a:noFill/>
          <a:ln w="9525">
            <a:noFill/>
            <a:miter lim="800000"/>
            <a:headEnd/>
            <a:tailEnd/>
          </a:ln>
        </p:spPr>
      </p:pic>
      <p:sp>
        <p:nvSpPr>
          <p:cNvPr id="5" name="AutoShape 3"/>
          <p:cNvSpPr>
            <a:spLocks noChangeArrowheads="1"/>
          </p:cNvSpPr>
          <p:nvPr userDrawn="1"/>
        </p:nvSpPr>
        <p:spPr bwMode="auto">
          <a:xfrm>
            <a:off x="381000" y="2533640"/>
            <a:ext cx="8458200" cy="2662238"/>
          </a:xfrm>
          <a:prstGeom prst="roundRect">
            <a:avLst>
              <a:gd name="adj" fmla="val 35657"/>
            </a:avLst>
          </a:prstGeom>
          <a:noFill/>
          <a:ln w="48500" algn="ctr">
            <a:noFill/>
            <a:round/>
            <a:headEnd/>
            <a:tailEnd/>
          </a:ln>
          <a:effectLst>
            <a:outerShdw dist="25000" dir="5400000" rotWithShape="0">
              <a:srgbClr val="000000">
                <a:alpha val="37999"/>
              </a:srgbClr>
            </a:outerShdw>
          </a:effectLst>
        </p:spPr>
        <p:txBody>
          <a:bodyPr rIns="36576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Thank you for attending this session with us!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Your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suggestions and comments are very important to us</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  Please help us to complete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an </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evaluation.</a:t>
            </a:r>
            <a:endPar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baseline="0"/>
            </a:lvl4pPr>
            <a:lvl5pPr>
              <a:buClr>
                <a:schemeClr val="bg1">
                  <a:lumMod val="65000"/>
                </a:schemeClr>
              </a:buClr>
              <a:buFont typeface="Wingdings" pitchFamily="2" charset="2"/>
              <a:buChar char="l"/>
              <a:defRPr baseline="0"/>
            </a:lvl5pPr>
          </a:lstStyle>
          <a:p>
            <a:pPr lvl="0"/>
            <a:r>
              <a:rPr lang="en-US" altLang="zh-CN" dirty="0" smtClean="0"/>
              <a:t>Click here to edit subtitle</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baseline="0">
                <a:latin typeface="Courier New" pitchFamily="49" charset="0"/>
                <a:cs typeface="Courier New" pitchFamily="49" charset="0"/>
              </a:defRPr>
            </a:lvl2pPr>
            <a:lvl3pPr>
              <a:buClr>
                <a:schemeClr val="bg1">
                  <a:lumMod val="65000"/>
                </a:schemeClr>
              </a:buClr>
              <a:buFont typeface="Wingdings" pitchFamily="2" charset="2"/>
              <a:buChar char="l"/>
              <a:defRPr sz="2000" baseline="0">
                <a:latin typeface="Courier New" pitchFamily="49" charset="0"/>
                <a:cs typeface="Courier New" pitchFamily="49" charset="0"/>
              </a:defRPr>
            </a:lvl3pPr>
            <a:lvl4pPr>
              <a:buClr>
                <a:schemeClr val="bg1">
                  <a:lumMod val="65000"/>
                </a:schemeClr>
              </a:buClr>
              <a:buFont typeface="Wingdings" pitchFamily="2" charset="2"/>
              <a:buChar char="l"/>
              <a:defRPr baseline="0">
                <a:latin typeface="Courier New" pitchFamily="49" charset="0"/>
                <a:cs typeface="Courier New" pitchFamily="49" charset="0"/>
              </a:defRPr>
            </a:lvl4pPr>
            <a:lvl5pPr>
              <a:buClr>
                <a:schemeClr val="bg1">
                  <a:lumMod val="65000"/>
                </a:schemeClr>
              </a:buClr>
              <a:buFont typeface="Wingdings" pitchFamily="2" charset="2"/>
              <a:buChar char="l"/>
              <a:defRPr baseline="0">
                <a:latin typeface="Courier New" pitchFamily="49" charset="0"/>
                <a:cs typeface="Courier New" pitchFamily="49" charset="0"/>
              </a:defRPr>
            </a:lvl5pPr>
          </a:lstStyle>
          <a:p>
            <a:pPr lvl="0"/>
            <a:r>
              <a:rPr lang="en-US" altLang="zh-CN" dirty="0" smtClean="0"/>
              <a:t>Click here to edit</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4" r:id="rId10"/>
    <p:sldLayoutId id="2147483669" r:id="rId11"/>
    <p:sldLayoutId id="2147483670" r:id="rId12"/>
    <p:sldLayoutId id="214748367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BAF66-C231-474A-B15D-3D57DC615A73}" type="datetimeFigureOut">
              <a:rPr lang="en-US" smtClean="0"/>
              <a:pPr/>
              <a:t>10/29/2009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2CC64-D698-45FE-BF00-219DC0707C52}" type="slidenum">
              <a:rPr lang="en-US" smtClean="0"/>
              <a:pPr/>
              <a:t>‹#›</a:t>
            </a:fld>
            <a:endParaRPr lang="en-US"/>
          </a:p>
        </p:txBody>
      </p:sp>
    </p:spTree>
    <p:extLst>
      <p:ext uri="{BB962C8B-B14F-4D97-AF65-F5344CB8AC3E}">
        <p14:creationId xmlns="" xmlns:p14="http://schemas.microsoft.com/office/powerpoint/2007/7/12/main" val="411495432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48.jpeg"/><Relationship Id="rId4" Type="http://schemas.openxmlformats.org/officeDocument/2006/relationships/hyperlink" Target="http://history.sandiego.edu/gen/ww1/images/43-0352a.gi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hyperlink" Target="http://blogs.msdn.com/stbcblo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ocial.microsoft.com/Forums/zh-CN/categorie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276350" y="571500"/>
            <a:ext cx="6589713" cy="57150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25281696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dself.dsl.pipex.com/MUSEUM/TRANSPORT/oddbike/richards1b.jpg"/>
          <p:cNvPicPr>
            <a:picLocks noChangeAspect="1" noChangeArrowheads="1"/>
          </p:cNvPicPr>
          <p:nvPr/>
        </p:nvPicPr>
        <p:blipFill>
          <a:blip r:embed="rId3" cstate="print">
            <a:lum bright="20000"/>
          </a:blip>
          <a:srcRect/>
          <a:stretch>
            <a:fillRect/>
          </a:stretch>
        </p:blipFill>
        <p:spPr bwMode="auto">
          <a:xfrm>
            <a:off x="3048000" y="671322"/>
            <a:ext cx="2971800" cy="5577078"/>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14346746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3" cstate="print">
            <a:lum bright="10000" contrast="10000"/>
          </a:blip>
          <a:srcRect/>
          <a:stretch>
            <a:fillRect/>
          </a:stretch>
        </p:blipFill>
        <p:spPr bwMode="auto">
          <a:xfrm>
            <a:off x="3048000" y="1143000"/>
            <a:ext cx="3000375" cy="4562475"/>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102871328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11113" y="0"/>
            <a:ext cx="490538" cy="0"/>
          </a:xfrm>
          <a:prstGeom prst="rect">
            <a:avLst/>
          </a:prstGeom>
          <a:solidFill>
            <a:srgbClr val="D6E8FF"/>
          </a:solidFill>
          <a:ln w="9525">
            <a:noFill/>
            <a:miter lim="800000"/>
            <a:headEnd/>
            <a:tailEnd/>
          </a:ln>
          <a:effectLst/>
        </p:spPr>
        <p:txBody>
          <a:bodyPr vert="horz" wrap="none" lIns="0" tIns="0" rIns="0" bIns="0" numCol="1" anchor="ctr" anchorCtr="0" compatLnSpc="1">
            <a:prstTxWarp prst="textNoShape">
              <a:avLst/>
            </a:prstTxWarp>
            <a:spAutoFit/>
          </a:bodyPr>
          <a:lstStyle/>
          <a:p>
            <a:endParaRPr lang="en-US"/>
          </a:p>
        </p:txBody>
      </p:sp>
      <p:pic>
        <p:nvPicPr>
          <p:cNvPr id="58371" name="Picture 3" descr="http://msw/imagegallery/ArchivesImages/2007_4/_w/Excel1pt5Ad1988_4901_tif.jpg"/>
          <p:cNvPicPr>
            <a:picLocks noChangeAspect="1" noChangeArrowheads="1"/>
          </p:cNvPicPr>
          <p:nvPr/>
        </p:nvPicPr>
        <p:blipFill>
          <a:blip r:embed="rId3" cstate="print"/>
          <a:srcRect/>
          <a:stretch>
            <a:fillRect/>
          </a:stretch>
        </p:blipFill>
        <p:spPr bwMode="auto">
          <a:xfrm>
            <a:off x="914400" y="1066800"/>
            <a:ext cx="7315200" cy="4720589"/>
          </a:xfrm>
          <a:prstGeom prst="rect">
            <a:avLst/>
          </a:prstGeom>
          <a:ln>
            <a:noFill/>
          </a:ln>
          <a:effectLst>
            <a:outerShdw blurRad="292100" dist="139700" dir="2700000" algn="tl" rotWithShape="0">
              <a:srgbClr val="333333">
                <a:alpha val="65000"/>
              </a:srgbClr>
            </a:outerShdw>
            <a:softEdge rad="31750"/>
          </a:effectLst>
        </p:spPr>
      </p:pic>
      <p:sp>
        <p:nvSpPr>
          <p:cNvPr id="4" name="TextBox 3"/>
          <p:cNvSpPr txBox="1"/>
          <p:nvPr/>
        </p:nvSpPr>
        <p:spPr>
          <a:xfrm>
            <a:off x="2786050" y="6000768"/>
            <a:ext cx="3283976" cy="369332"/>
          </a:xfrm>
          <a:prstGeom prst="rect">
            <a:avLst/>
          </a:prstGeom>
          <a:noFill/>
        </p:spPr>
        <p:txBody>
          <a:bodyPr wrap="none" rtlCol="0">
            <a:spAutoFit/>
          </a:bodyPr>
          <a:lstStyle/>
          <a:p>
            <a:r>
              <a:rPr lang="zh-CN" altLang="en-US" dirty="0" smtClean="0">
                <a:solidFill>
                  <a:schemeClr val="bg1"/>
                </a:solidFill>
              </a:rPr>
              <a:t>有人迟早会超越 </a:t>
            </a:r>
            <a:r>
              <a:rPr lang="en-US" dirty="0" smtClean="0">
                <a:solidFill>
                  <a:schemeClr val="bg1"/>
                </a:solidFill>
              </a:rPr>
              <a:t>Microsoft Excel</a:t>
            </a:r>
            <a:endParaRPr lang="en-US" dirty="0">
              <a:solidFill>
                <a:schemeClr val="bg1"/>
              </a:solidFill>
            </a:endParaRPr>
          </a:p>
        </p:txBody>
      </p:sp>
    </p:spTree>
    <p:extLst>
      <p:ext uri="{BB962C8B-B14F-4D97-AF65-F5344CB8AC3E}">
        <p14:creationId xmlns="" xmlns:p14="http://schemas.microsoft.com/office/powerpoint/2007/7/12/main" val="10725042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p:cNvPicPr>
            <a:picLocks noChangeAspect="1" noChangeArrowheads="1"/>
          </p:cNvPicPr>
          <p:nvPr/>
        </p:nvPicPr>
        <p:blipFill>
          <a:blip r:embed="rId3" cstate="print">
            <a:lum bright="10000" contrast="30000"/>
          </a:blip>
          <a:srcRect/>
          <a:stretch>
            <a:fillRect/>
          </a:stretch>
        </p:blipFill>
        <p:spPr bwMode="auto">
          <a:xfrm>
            <a:off x="2171700" y="1038225"/>
            <a:ext cx="4762500" cy="4829175"/>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286006510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1714500" y="1076325"/>
            <a:ext cx="5715000" cy="470535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4604219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grayscl/>
            <a:lum contrast="20000"/>
          </a:blip>
          <a:srcRect b="3413"/>
          <a:stretch>
            <a:fillRect/>
          </a:stretch>
        </p:blipFill>
        <p:spPr bwMode="auto">
          <a:xfrm>
            <a:off x="1841949" y="838200"/>
            <a:ext cx="5397051" cy="51816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289021527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dfarmer\AppData\Local\Microsoft\Windows\Temporary Internet Files\Content.IE5\0L30AVNP\ExcelScreenShot_1596[1].tiff"/>
          <p:cNvPicPr>
            <a:picLocks noChangeAspect="1" noChangeArrowheads="1"/>
          </p:cNvPicPr>
          <p:nvPr/>
        </p:nvPicPr>
        <p:blipFill>
          <a:blip r:embed="rId3" cstate="print">
            <a:clrChange>
              <a:clrFrom>
                <a:srgbClr val="010000"/>
              </a:clrFrom>
              <a:clrTo>
                <a:srgbClr val="010000">
                  <a:alpha val="0"/>
                </a:srgbClr>
              </a:clrTo>
            </a:clrChange>
          </a:blip>
          <a:srcRect/>
          <a:stretch>
            <a:fillRect/>
          </a:stretch>
        </p:blipFill>
        <p:spPr bwMode="auto">
          <a:xfrm>
            <a:off x="914400" y="762000"/>
            <a:ext cx="7315200" cy="52832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265945600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 at filing cabinets"/>
          <p:cNvPicPr>
            <a:picLocks noChangeAspect="1" noChangeArrowheads="1"/>
          </p:cNvPicPr>
          <p:nvPr/>
        </p:nvPicPr>
        <p:blipFill>
          <a:blip r:embed="rId3" cstate="print">
            <a:lum bright="-10000"/>
          </a:blip>
          <a:srcRect/>
          <a:stretch>
            <a:fillRect/>
          </a:stretch>
        </p:blipFill>
        <p:spPr bwMode="auto">
          <a:xfrm>
            <a:off x="914400" y="533400"/>
            <a:ext cx="7315200" cy="5845118"/>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 xmlns:p14="http://schemas.microsoft.com/office/powerpoint/2007/7/12/main" val="426352654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officemuseum.com/IMagesWWW/Filing_Section_c._1920_Metro_Life_Ins_Co_MetLife_Archives.jpg"/>
          <p:cNvPicPr>
            <a:picLocks noChangeAspect="1" noChangeArrowheads="1"/>
          </p:cNvPicPr>
          <p:nvPr/>
        </p:nvPicPr>
        <p:blipFill>
          <a:blip r:embed="rId3" cstate="print">
            <a:grayscl/>
            <a:lum contrast="10000"/>
          </a:blip>
          <a:srcRect/>
          <a:stretch>
            <a:fillRect/>
          </a:stretch>
        </p:blipFill>
        <p:spPr bwMode="auto">
          <a:xfrm>
            <a:off x="2362200" y="381000"/>
            <a:ext cx="4343400" cy="6100281"/>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36687152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786058"/>
            <a:ext cx="8229600" cy="1143000"/>
          </a:xfrm>
        </p:spPr>
        <p:txBody>
          <a:bodyPr/>
          <a:lstStyle/>
          <a:p>
            <a:r>
              <a:rPr lang="en-US" altLang="zh-CN" sz="3600" dirty="0"/>
              <a:t>SQL Server 2008 </a:t>
            </a:r>
            <a:r>
              <a:rPr lang="en-US" altLang="zh-CN" sz="3600" dirty="0" smtClean="0"/>
              <a:t>R2	</a:t>
            </a:r>
            <a:br>
              <a:rPr lang="en-US" altLang="zh-CN" sz="3600" dirty="0" smtClean="0"/>
            </a:br>
            <a:r>
              <a:rPr lang="zh-CN" altLang="en-US" sz="3600" dirty="0" smtClean="0"/>
              <a:t>自</a:t>
            </a:r>
            <a:r>
              <a:rPr lang="zh-CN" altLang="en-US" sz="3600" dirty="0"/>
              <a:t>助式商务智</a:t>
            </a:r>
            <a:r>
              <a:rPr lang="zh-CN" altLang="en-US" sz="3600" dirty="0" smtClean="0"/>
              <a:t>能</a:t>
            </a:r>
            <a:r>
              <a:rPr lang="en-US" altLang="zh-CN" sz="3600" dirty="0"/>
              <a:t/>
            </a:r>
            <a:br>
              <a:rPr lang="en-US" altLang="zh-CN" sz="3600" dirty="0"/>
            </a:br>
            <a:r>
              <a:rPr lang="en-US" altLang="zh-CN" sz="3600" dirty="0" smtClean="0"/>
              <a:t>Self-service Business Intelligence</a:t>
            </a:r>
            <a:endParaRPr lang="zh-CN" altLang="en-US" sz="3600" dirty="0"/>
          </a:p>
        </p:txBody>
      </p:sp>
      <p:sp>
        <p:nvSpPr>
          <p:cNvPr id="5" name="文本占位符 4"/>
          <p:cNvSpPr>
            <a:spLocks noGrp="1"/>
          </p:cNvSpPr>
          <p:nvPr>
            <p:ph type="body" sz="quarter" idx="10"/>
          </p:nvPr>
        </p:nvSpPr>
        <p:spPr/>
        <p:txBody>
          <a:bodyPr/>
          <a:lstStyle/>
          <a:p>
            <a:r>
              <a:rPr lang="en-US" altLang="zh-CN" dirty="0" smtClean="0"/>
              <a:t>BAP302</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09600" y="685800"/>
            <a:ext cx="7924800" cy="5715000"/>
            <a:chOff x="914400" y="990600"/>
            <a:chExt cx="7374429" cy="5105400"/>
          </a:xfrm>
        </p:grpSpPr>
        <p:pic>
          <p:nvPicPr>
            <p:cNvPr id="1028" name="Picture 4"/>
            <p:cNvPicPr>
              <a:picLocks noChangeAspect="1" noChangeArrowheads="1"/>
            </p:cNvPicPr>
            <p:nvPr/>
          </p:nvPicPr>
          <p:blipFill>
            <a:blip r:embed="rId3" cstate="print"/>
            <a:srcRect/>
            <a:stretch>
              <a:fillRect/>
            </a:stretch>
          </p:blipFill>
          <p:spPr bwMode="auto">
            <a:xfrm>
              <a:off x="914400" y="990600"/>
              <a:ext cx="7374429" cy="2124075"/>
            </a:xfrm>
            <a:prstGeom prst="rect">
              <a:avLst/>
            </a:prstGeom>
            <a:solidFill>
              <a:schemeClr val="bg1"/>
            </a:solidFill>
            <a:ln w="254000">
              <a:solidFill>
                <a:schemeClr val="bg1"/>
              </a:solidFill>
            </a:ln>
            <a:effectLst>
              <a:outerShdw blurRad="292100" dist="139700" dir="2700000" algn="tl" rotWithShape="0">
                <a:srgbClr val="333333">
                  <a:alpha val="65000"/>
                </a:srgbClr>
              </a:outerShdw>
              <a:softEdge rad="63500"/>
            </a:effectLst>
          </p:spPr>
        </p:pic>
        <p:pic>
          <p:nvPicPr>
            <p:cNvPr id="1029" name="Picture 5"/>
            <p:cNvPicPr>
              <a:picLocks noChangeAspect="1" noChangeArrowheads="1"/>
            </p:cNvPicPr>
            <p:nvPr/>
          </p:nvPicPr>
          <p:blipFill>
            <a:blip r:embed="rId4" cstate="print"/>
            <a:srcRect/>
            <a:stretch>
              <a:fillRect/>
            </a:stretch>
          </p:blipFill>
          <p:spPr bwMode="auto">
            <a:xfrm>
              <a:off x="4572000" y="2743200"/>
              <a:ext cx="3440701" cy="3352800"/>
            </a:xfrm>
            <a:prstGeom prst="rect">
              <a:avLst/>
            </a:prstGeom>
            <a:ln>
              <a:noFill/>
            </a:ln>
            <a:effectLst>
              <a:outerShdw blurRad="292100" dist="139700" dir="2700000" algn="tl" rotWithShape="0">
                <a:srgbClr val="333333">
                  <a:alpha val="65000"/>
                </a:srgbClr>
              </a:outerShdw>
              <a:softEdge rad="31750"/>
            </a:effectLst>
          </p:spPr>
        </p:pic>
      </p:grpSp>
      <p:sp>
        <p:nvSpPr>
          <p:cNvPr id="5" name="TextBox 4"/>
          <p:cNvSpPr txBox="1"/>
          <p:nvPr/>
        </p:nvSpPr>
        <p:spPr>
          <a:xfrm>
            <a:off x="1214414" y="4071942"/>
            <a:ext cx="2315057" cy="646331"/>
          </a:xfrm>
          <a:prstGeom prst="rect">
            <a:avLst/>
          </a:prstGeom>
          <a:noFill/>
        </p:spPr>
        <p:txBody>
          <a:bodyPr wrap="none" rtlCol="0">
            <a:spAutoFit/>
          </a:bodyPr>
          <a:lstStyle/>
          <a:p>
            <a:r>
              <a:rPr lang="zh-CN" altLang="en-US" dirty="0" smtClean="0">
                <a:solidFill>
                  <a:schemeClr val="bg1"/>
                </a:solidFill>
              </a:rPr>
              <a:t>令人震惊的记忆功能 </a:t>
            </a:r>
            <a:r>
              <a:rPr lang="en-US" altLang="zh-CN" dirty="0" smtClean="0">
                <a:solidFill>
                  <a:schemeClr val="bg1"/>
                </a:solidFill>
              </a:rPr>
              <a:t/>
            </a:r>
            <a:br>
              <a:rPr lang="en-US" altLang="zh-CN" dirty="0" smtClean="0">
                <a:solidFill>
                  <a:schemeClr val="bg1"/>
                </a:solidFill>
              </a:rPr>
            </a:br>
            <a:r>
              <a:rPr lang="en-US" altLang="zh-CN" dirty="0" smtClean="0">
                <a:solidFill>
                  <a:schemeClr val="bg1"/>
                </a:solidFill>
              </a:rPr>
              <a:t>– </a:t>
            </a:r>
            <a:r>
              <a:rPr lang="zh-CN" altLang="en-US" dirty="0" smtClean="0">
                <a:solidFill>
                  <a:schemeClr val="bg1"/>
                </a:solidFill>
              </a:rPr>
              <a:t>你也可以办得到</a:t>
            </a:r>
            <a:endParaRPr lang="en-US" dirty="0">
              <a:solidFill>
                <a:schemeClr val="bg1"/>
              </a:solidFill>
            </a:endParaRPr>
          </a:p>
        </p:txBody>
      </p:sp>
    </p:spTree>
    <p:extLst>
      <p:ext uri="{BB962C8B-B14F-4D97-AF65-F5344CB8AC3E}">
        <p14:creationId xmlns="" xmlns:p14="http://schemas.microsoft.com/office/powerpoint/2007/7/12/main" val="150148241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914400" y="1937559"/>
            <a:ext cx="7315200" cy="2863041"/>
          </a:xfrm>
          <a:prstGeom prst="rect">
            <a:avLst/>
          </a:prstGeom>
          <a:ln w="76200">
            <a:solidFill>
              <a:schemeClr val="bg1"/>
            </a:solid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370306121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914400" y="1937559"/>
            <a:ext cx="7315200" cy="2863041"/>
          </a:xfrm>
          <a:prstGeom prst="rect">
            <a:avLst/>
          </a:prstGeom>
          <a:ln w="76200">
            <a:solidFill>
              <a:schemeClr val="bg1"/>
            </a:solidFill>
          </a:ln>
          <a:effectLst>
            <a:outerShdw blurRad="292100" dist="139700" dir="2700000" algn="tl" rotWithShape="0">
              <a:srgbClr val="333333">
                <a:alpha val="65000"/>
              </a:srgbClr>
            </a:outerShdw>
            <a:softEdge rad="31750"/>
          </a:effectLst>
        </p:spPr>
      </p:pic>
      <p:sp>
        <p:nvSpPr>
          <p:cNvPr id="3" name="Rectangle 2"/>
          <p:cNvSpPr/>
          <p:nvPr/>
        </p:nvSpPr>
        <p:spPr>
          <a:xfrm>
            <a:off x="1295400" y="2895600"/>
            <a:ext cx="65532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ectangle 3"/>
          <p:cNvSpPr/>
          <p:nvPr/>
        </p:nvSpPr>
        <p:spPr>
          <a:xfrm>
            <a:off x="1295400" y="3581400"/>
            <a:ext cx="65532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a:off x="1295400" y="4495800"/>
            <a:ext cx="65532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07/7/12/main" val="316438653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914400" y="1937559"/>
            <a:ext cx="7315200" cy="2863041"/>
          </a:xfrm>
          <a:prstGeom prst="rect">
            <a:avLst/>
          </a:prstGeom>
          <a:ln w="76200">
            <a:solidFill>
              <a:schemeClr val="bg1"/>
            </a:solidFill>
          </a:ln>
          <a:effectLst>
            <a:outerShdw blurRad="292100" dist="139700" dir="2700000" algn="tl" rotWithShape="0">
              <a:srgbClr val="333333">
                <a:alpha val="65000"/>
              </a:srgbClr>
            </a:outerShdw>
            <a:softEdge rad="31750"/>
          </a:effectLst>
        </p:spPr>
      </p:pic>
      <p:sp>
        <p:nvSpPr>
          <p:cNvPr id="3" name="Rectangle 2"/>
          <p:cNvSpPr/>
          <p:nvPr/>
        </p:nvSpPr>
        <p:spPr>
          <a:xfrm rot="16200000">
            <a:off x="3314700" y="3695700"/>
            <a:ext cx="18288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Rectangle 3"/>
          <p:cNvSpPr/>
          <p:nvPr/>
        </p:nvSpPr>
        <p:spPr>
          <a:xfrm rot="16200000">
            <a:off x="6057900" y="3695700"/>
            <a:ext cx="18288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5" name="Rectangle 4"/>
          <p:cNvSpPr/>
          <p:nvPr/>
        </p:nvSpPr>
        <p:spPr>
          <a:xfrm rot="16200000">
            <a:off x="5372100" y="3695701"/>
            <a:ext cx="1828800" cy="228600"/>
          </a:xfrm>
          <a:prstGeom prst="rect">
            <a:avLst/>
          </a:prstGeom>
          <a:solidFill>
            <a:schemeClr val="accent2">
              <a:lumMod val="60000"/>
              <a:lumOff val="40000"/>
              <a:alpha val="68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 xmlns:p14="http://schemas.microsoft.com/office/powerpoint/2007/7/12/main" val="9623398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books.google.com/books?id=sJPNAAAAMAAJ&amp;pg=PT36&amp;img=1&amp;zoom=3&amp;hl=en&amp;sig=ACfU3U3HD5WmBTxfFbULCc44PN2UhNXNFw&amp;w=576"/>
          <p:cNvPicPr>
            <a:picLocks noChangeAspect="1" noChangeArrowheads="1"/>
          </p:cNvPicPr>
          <p:nvPr/>
        </p:nvPicPr>
        <p:blipFill>
          <a:blip r:embed="rId3" cstate="print">
            <a:lum bright="10000"/>
          </a:blip>
          <a:srcRect t="9091" b="52153"/>
          <a:stretch>
            <a:fillRect/>
          </a:stretch>
        </p:blipFill>
        <p:spPr bwMode="auto">
          <a:xfrm>
            <a:off x="914400" y="1371600"/>
            <a:ext cx="7315200" cy="4114800"/>
          </a:xfrm>
          <a:prstGeom prst="rect">
            <a:avLst/>
          </a:prstGeom>
          <a:ln w="127000">
            <a:solidFill>
              <a:schemeClr val="bg1"/>
            </a:solidFill>
          </a:ln>
          <a:effectLst>
            <a:outerShdw blurRad="292100" dist="139700" dir="2700000" algn="tl" rotWithShape="0">
              <a:srgbClr val="333333">
                <a:alpha val="65000"/>
              </a:srgbClr>
            </a:outerShdw>
            <a:softEdge rad="31750"/>
          </a:effectLst>
        </p:spPr>
      </p:pic>
      <p:sp>
        <p:nvSpPr>
          <p:cNvPr id="3" name="TextBox 2"/>
          <p:cNvSpPr txBox="1"/>
          <p:nvPr/>
        </p:nvSpPr>
        <p:spPr>
          <a:xfrm>
            <a:off x="3000364" y="5786454"/>
            <a:ext cx="3227165" cy="369332"/>
          </a:xfrm>
          <a:prstGeom prst="rect">
            <a:avLst/>
          </a:prstGeom>
          <a:noFill/>
        </p:spPr>
        <p:txBody>
          <a:bodyPr wrap="none" rtlCol="0">
            <a:spAutoFit/>
          </a:bodyPr>
          <a:lstStyle/>
          <a:p>
            <a:r>
              <a:rPr lang="zh-CN" altLang="en-US" dirty="0" smtClean="0">
                <a:solidFill>
                  <a:schemeClr val="bg1"/>
                </a:solidFill>
              </a:rPr>
              <a:t>大忙人</a:t>
            </a:r>
            <a:r>
              <a:rPr lang="en-US" altLang="zh-CN" dirty="0" smtClean="0">
                <a:solidFill>
                  <a:schemeClr val="bg1"/>
                </a:solidFill>
              </a:rPr>
              <a:t>-</a:t>
            </a:r>
            <a:r>
              <a:rPr lang="zh-CN" altLang="en-US" dirty="0" smtClean="0">
                <a:solidFill>
                  <a:schemeClr val="bg1"/>
                </a:solidFill>
              </a:rPr>
              <a:t> 你收到 </a:t>
            </a:r>
            <a:r>
              <a:rPr lang="en-US" altLang="zh-CN" dirty="0" smtClean="0">
                <a:solidFill>
                  <a:schemeClr val="bg1"/>
                </a:solidFill>
              </a:rPr>
              <a:t>“</a:t>
            </a:r>
            <a:r>
              <a:rPr lang="zh-CN" altLang="en-US" dirty="0" smtClean="0">
                <a:solidFill>
                  <a:schemeClr val="bg1"/>
                </a:solidFill>
              </a:rPr>
              <a:t>脑盒”了吗？</a:t>
            </a:r>
            <a:endParaRPr lang="en-US" dirty="0">
              <a:solidFill>
                <a:schemeClr val="bg1"/>
              </a:solidFill>
            </a:endParaRPr>
          </a:p>
        </p:txBody>
      </p:sp>
    </p:spTree>
    <p:extLst>
      <p:ext uri="{BB962C8B-B14F-4D97-AF65-F5344CB8AC3E}">
        <p14:creationId xmlns="" xmlns:p14="http://schemas.microsoft.com/office/powerpoint/2007/7/12/main" val="386751587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officemuseum.com/Office_Three_Men_Lots_of_Papers.jpg"/>
          <p:cNvPicPr>
            <a:picLocks noChangeAspect="1" noChangeArrowheads="1"/>
          </p:cNvPicPr>
          <p:nvPr/>
        </p:nvPicPr>
        <p:blipFill>
          <a:blip r:embed="rId3" cstate="print">
            <a:grayscl/>
            <a:lum bright="-10000" contrast="20000"/>
          </a:blip>
          <a:srcRect/>
          <a:stretch>
            <a:fillRect/>
          </a:stretch>
        </p:blipFill>
        <p:spPr bwMode="auto">
          <a:xfrm>
            <a:off x="914400" y="1066800"/>
            <a:ext cx="7315200" cy="4671892"/>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 xmlns:p14="http://schemas.microsoft.com/office/powerpoint/2007/7/12/main" val="1473350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ooks.google.com/books?id=qBBuAAAAIAAJ&amp;pg=PP95&amp;img=1&amp;zoom=3&amp;hl=en&amp;sig=ACfU3U1SrKc4YKHk6z3OYfyVd4nSuQa__Q&amp;w=800"/>
          <p:cNvPicPr>
            <a:picLocks noChangeAspect="1" noChangeArrowheads="1"/>
          </p:cNvPicPr>
          <p:nvPr/>
        </p:nvPicPr>
        <p:blipFill>
          <a:blip r:embed="rId3" cstate="print"/>
          <a:srcRect l="10958" t="39697" r="10042" b="24281"/>
          <a:stretch>
            <a:fillRect/>
          </a:stretch>
        </p:blipFill>
        <p:spPr bwMode="auto">
          <a:xfrm>
            <a:off x="914400" y="1219200"/>
            <a:ext cx="7315200" cy="4444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07/7/12/main" val="227706262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books.google.com/books?id=qBBuAAAAIAAJ&amp;pg=PP8&amp;img=1&amp;zoom=3&amp;hl=en&amp;sig=ACfU3U1IMm5WXFXpgtAUBkdQQRSM_beIWg&amp;w=800"/>
          <p:cNvPicPr>
            <a:picLocks noChangeAspect="1" noChangeArrowheads="1"/>
          </p:cNvPicPr>
          <p:nvPr/>
        </p:nvPicPr>
        <p:blipFill>
          <a:blip r:embed="rId3" cstate="print"/>
          <a:srcRect l="10958" t="30766" r="5042" b="25163"/>
          <a:stretch>
            <a:fillRect/>
          </a:stretch>
        </p:blipFill>
        <p:spPr bwMode="auto">
          <a:xfrm>
            <a:off x="914400" y="881743"/>
            <a:ext cx="7315200" cy="5138057"/>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 xmlns:p14="http://schemas.microsoft.com/office/powerpoint/2007/7/12/main" val="130357215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609600" y="533400"/>
            <a:ext cx="4481007" cy="3886200"/>
          </a:xfrm>
          <a:prstGeom prst="rect">
            <a:avLst/>
          </a:prstGeom>
          <a:ln>
            <a:noFill/>
          </a:ln>
          <a:effectLst>
            <a:outerShdw blurRad="292100" dist="139700" dir="2700000" algn="tl" rotWithShape="0">
              <a:srgbClr val="333333">
                <a:alpha val="65000"/>
              </a:srgbClr>
            </a:outerShdw>
            <a:softEdge rad="31750"/>
          </a:effectLst>
        </p:spPr>
      </p:pic>
      <p:pic>
        <p:nvPicPr>
          <p:cNvPr id="3074" name="Picture 2" descr="http://history.sandiego.edu/gen/ww1/images/43-0352a.JPEG">
            <a:hlinkClick r:id="rId4"/>
          </p:cNvPr>
          <p:cNvPicPr>
            <a:picLocks noChangeAspect="1" noChangeArrowheads="1"/>
          </p:cNvPicPr>
          <p:nvPr/>
        </p:nvPicPr>
        <p:blipFill>
          <a:blip r:embed="rId5" cstate="print"/>
          <a:srcRect/>
          <a:stretch>
            <a:fillRect/>
          </a:stretch>
        </p:blipFill>
        <p:spPr bwMode="auto">
          <a:xfrm>
            <a:off x="4419600" y="3048000"/>
            <a:ext cx="4337074" cy="34290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6544571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www.geocities.com/rcgilmore3/Seven_Man_Bike_and_Riders.jpg"/>
          <p:cNvPicPr>
            <a:picLocks noChangeAspect="1" noChangeArrowheads="1"/>
          </p:cNvPicPr>
          <p:nvPr/>
        </p:nvPicPr>
        <p:blipFill>
          <a:blip r:embed="rId3" cstate="print">
            <a:lum bright="10000" contrast="10000"/>
          </a:blip>
          <a:srcRect/>
          <a:stretch>
            <a:fillRect/>
          </a:stretch>
        </p:blipFill>
        <p:spPr bwMode="auto">
          <a:xfrm>
            <a:off x="990600" y="914400"/>
            <a:ext cx="4909752" cy="3962400"/>
          </a:xfrm>
          <a:prstGeom prst="rect">
            <a:avLst/>
          </a:prstGeom>
          <a:ln>
            <a:noFill/>
          </a:ln>
          <a:effectLst>
            <a:outerShdw blurRad="292100" dist="139700" dir="2700000" algn="tl" rotWithShape="0">
              <a:srgbClr val="333333">
                <a:alpha val="65000"/>
              </a:srgbClr>
            </a:outerShdw>
            <a:softEdge rad="31750"/>
          </a:effectLst>
        </p:spPr>
      </p:pic>
      <p:pic>
        <p:nvPicPr>
          <p:cNvPr id="2056" name="Picture 8" descr="http://www.geocities.com/rcgilmore3/TenManBike.jpg"/>
          <p:cNvPicPr>
            <a:picLocks noChangeAspect="1" noChangeArrowheads="1"/>
          </p:cNvPicPr>
          <p:nvPr/>
        </p:nvPicPr>
        <p:blipFill>
          <a:blip r:embed="rId4" cstate="print">
            <a:lum bright="10000" contrast="10000"/>
          </a:blip>
          <a:srcRect/>
          <a:stretch>
            <a:fillRect/>
          </a:stretch>
        </p:blipFill>
        <p:spPr bwMode="auto">
          <a:xfrm>
            <a:off x="3733800" y="4343400"/>
            <a:ext cx="5101389" cy="13716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308290644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7158" y="274638"/>
            <a:ext cx="8229600" cy="1143000"/>
          </a:xfrm>
        </p:spPr>
        <p:txBody>
          <a:bodyPr>
            <a:normAutofit/>
          </a:bodyPr>
          <a:lstStyle/>
          <a:p>
            <a:r>
              <a:rPr lang="zh-CN" altLang="en-US" sz="2800" dirty="0" smtClean="0"/>
              <a:t>微软中国研发集团服务器与开发工具事业部</a:t>
            </a:r>
            <a:endParaRPr lang="zh-CN" altLang="en-US" sz="2800" dirty="0"/>
          </a:p>
        </p:txBody>
      </p:sp>
      <p:sp>
        <p:nvSpPr>
          <p:cNvPr id="3" name="内容占位符 2"/>
          <p:cNvSpPr>
            <a:spLocks noGrp="1"/>
          </p:cNvSpPr>
          <p:nvPr>
            <p:ph idx="1"/>
          </p:nvPr>
        </p:nvSpPr>
        <p:spPr>
          <a:xfrm>
            <a:off x="928662" y="1214422"/>
            <a:ext cx="3971924" cy="2000264"/>
          </a:xfrm>
        </p:spPr>
        <p:txBody>
          <a:bodyPr/>
          <a:lstStyle/>
          <a:p>
            <a:pPr>
              <a:lnSpc>
                <a:spcPct val="150000"/>
              </a:lnSpc>
            </a:pPr>
            <a:r>
              <a:rPr lang="zh-CN" altLang="en-US" dirty="0" smtClean="0"/>
              <a:t>商用平台</a:t>
            </a:r>
            <a:endParaRPr lang="en-US" altLang="zh-CN" dirty="0" smtClean="0"/>
          </a:p>
          <a:p>
            <a:pPr>
              <a:lnSpc>
                <a:spcPct val="150000"/>
              </a:lnSpc>
            </a:pPr>
            <a:r>
              <a:rPr lang="zh-CN" altLang="en-US" dirty="0" smtClean="0"/>
              <a:t>开发工具</a:t>
            </a:r>
            <a:endParaRPr lang="en-US" altLang="zh-CN" dirty="0" smtClean="0"/>
          </a:p>
          <a:p>
            <a:pPr>
              <a:lnSpc>
                <a:spcPct val="150000"/>
              </a:lnSpc>
            </a:pPr>
            <a:r>
              <a:rPr lang="zh-CN" altLang="en-US" dirty="0" smtClean="0"/>
              <a:t>管理与服务</a:t>
            </a:r>
            <a:endParaRPr lang="en-US" altLang="zh-CN" dirty="0" smtClean="0"/>
          </a:p>
        </p:txBody>
      </p:sp>
      <p:sp>
        <p:nvSpPr>
          <p:cNvPr id="6" name="内容占位符 2"/>
          <p:cNvSpPr txBox="1">
            <a:spLocks/>
          </p:cNvSpPr>
          <p:nvPr/>
        </p:nvSpPr>
        <p:spPr>
          <a:xfrm>
            <a:off x="714348" y="3571876"/>
            <a:ext cx="6929486" cy="2571768"/>
          </a:xfrm>
          <a:prstGeom prst="rect">
            <a:avLst/>
          </a:prstGeom>
        </p:spPr>
        <p:txBody>
          <a:bodyPr/>
          <a:lstStyle/>
          <a:p>
            <a:pPr marL="342900" lvl="0" indent="-342900">
              <a:spcBef>
                <a:spcPct val="20000"/>
              </a:spcBef>
              <a:buFont typeface="Arial" pitchFamily="34" charset="0"/>
              <a:buChar char="•"/>
            </a:pPr>
            <a:r>
              <a:rPr lang="zh-CN" altLang="en-US" sz="2400" dirty="0" smtClean="0">
                <a:latin typeface="+mj-ea"/>
                <a:ea typeface="+mj-ea"/>
              </a:rPr>
              <a:t>团队博客：</a:t>
            </a:r>
            <a:endParaRPr lang="en-US" altLang="zh-CN" sz="2400" dirty="0" smtClean="0">
              <a:latin typeface="+mj-ea"/>
              <a:ea typeface="+mj-ea"/>
            </a:endParaRPr>
          </a:p>
          <a:p>
            <a:pPr marL="800100" lvl="1" indent="-342900">
              <a:spcBef>
                <a:spcPct val="20000"/>
              </a:spcBef>
            </a:pPr>
            <a:r>
              <a:rPr lang="en-US" altLang="zh-CN" sz="2400" u="sng" dirty="0" smtClean="0">
                <a:latin typeface="+mj-ea"/>
                <a:ea typeface="+mj-ea"/>
                <a:hlinkClick r:id="rId3"/>
              </a:rPr>
              <a:t> http://blogs.msdn.com/</a:t>
            </a:r>
            <a:r>
              <a:rPr lang="en-US" altLang="zh-CN" sz="2400" i="1" u="sng" dirty="0" smtClean="0">
                <a:latin typeface="+mj-ea"/>
                <a:ea typeface="+mj-ea"/>
                <a:hlinkClick r:id="rId3"/>
              </a:rPr>
              <a:t>stbcblog</a:t>
            </a:r>
            <a:r>
              <a:rPr lang="en-US" altLang="zh-CN" sz="2400" u="sng" dirty="0" smtClean="0">
                <a:latin typeface="+mj-ea"/>
                <a:ea typeface="+mj-ea"/>
                <a:hlinkClick r:id="rId3"/>
              </a:rPr>
              <a:t>/</a:t>
            </a:r>
            <a:endParaRPr lang="en-US" altLang="zh-CN" sz="2400" u="sng" dirty="0" smtClean="0">
              <a:latin typeface="+mj-ea"/>
              <a:ea typeface="+mj-ea"/>
            </a:endParaRPr>
          </a:p>
          <a:p>
            <a:pPr marL="342900" lvl="0" indent="-342900">
              <a:spcBef>
                <a:spcPct val="20000"/>
              </a:spcBef>
              <a:buFont typeface="Arial" pitchFamily="34" charset="0"/>
              <a:buChar char="•"/>
            </a:pPr>
            <a:r>
              <a:rPr lang="zh-CN" altLang="en-US" sz="2400" dirty="0" smtClean="0">
                <a:latin typeface="+mj-ea"/>
                <a:ea typeface="+mj-ea"/>
              </a:rPr>
              <a:t>我们关注的论坛</a:t>
            </a:r>
            <a:endParaRPr lang="en-US" altLang="zh-CN" sz="2400" dirty="0" smtClean="0">
              <a:latin typeface="+mj-ea"/>
              <a:ea typeface="+mj-ea"/>
            </a:endParaRPr>
          </a:p>
          <a:p>
            <a:pPr marL="800100" lvl="1" indent="-342900">
              <a:spcBef>
                <a:spcPct val="20000"/>
              </a:spcBef>
            </a:pPr>
            <a:r>
              <a:rPr lang="en-US" altLang="zh-CN" sz="2400" dirty="0" smtClean="0">
                <a:latin typeface="+mj-ea"/>
                <a:ea typeface="+mj-ea"/>
                <a:hlinkClick r:id="rId4"/>
              </a:rPr>
              <a:t>http://social.microsoft.com/Forums/zh-CN/categories/</a:t>
            </a:r>
            <a:endParaRPr lang="en-US" altLang="zh-CN" sz="3200" dirty="0"/>
          </a:p>
          <a:p>
            <a:pPr marL="342900" lvl="0" indent="-342900">
              <a:spcBef>
                <a:spcPct val="20000"/>
              </a:spcBef>
              <a:buFont typeface="Arial" pitchFamily="34" charset="0"/>
              <a:buChar char="•"/>
            </a:pPr>
            <a:endParaRPr lang="en-US" altLang="zh-CN" sz="2400" dirty="0" smtClean="0">
              <a:latin typeface="+mj-ea"/>
              <a:ea typeface="+mj-ea"/>
            </a:endParaRPr>
          </a:p>
        </p:txBody>
      </p:sp>
      <p:sp>
        <p:nvSpPr>
          <p:cNvPr id="7" name="内容占位符 2"/>
          <p:cNvSpPr txBox="1">
            <a:spLocks/>
          </p:cNvSpPr>
          <p:nvPr/>
        </p:nvSpPr>
        <p:spPr>
          <a:xfrm>
            <a:off x="4071934" y="1214422"/>
            <a:ext cx="3971924" cy="2214578"/>
          </a:xfrm>
          <a:prstGeom prst="rect">
            <a:avLst/>
          </a:prstGeom>
        </p:spPr>
        <p:txBody>
          <a:bodyPr/>
          <a:lstStyle/>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rPr>
              <a:t>Windows Server</a:t>
            </a: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解决方案</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协议工程</a:t>
            </a:r>
            <a:endParaRPr kumimoji="0" lang="en-US" altLang="zh-CN" sz="2400" b="1" i="0" u="none" strike="noStrike" kern="1200" cap="none" spc="0" normalizeH="0" baseline="0" noProof="0" dirty="0" smtClean="0">
              <a:ln>
                <a:noFill/>
              </a:ln>
              <a:solidFill>
                <a:schemeClr val="accent1"/>
              </a:solidFill>
              <a:effectLst/>
              <a:uLnTx/>
              <a:uFillTx/>
              <a:latin typeface="+mn-lt"/>
              <a:ea typeface="+mn-ea"/>
              <a:cs typeface="+mn-cs"/>
            </a:endParaRPr>
          </a:p>
          <a:p>
            <a:pPr marL="342900" marR="0" lvl="0" indent="-342900" algn="l" defTabSz="914400" rtl="0" eaLnBrk="1" fontAlgn="auto" latinLnBrk="0" hangingPunct="1">
              <a:lnSpc>
                <a:spcPct val="150000"/>
              </a:lnSpc>
              <a:spcBef>
                <a:spcPct val="20000"/>
              </a:spcBef>
              <a:spcAft>
                <a:spcPts val="0"/>
              </a:spcAft>
              <a:buClr>
                <a:schemeClr val="accent1"/>
              </a:buClr>
              <a:buSzPct val="100000"/>
              <a:buFont typeface="Wingdings" pitchFamily="2" charset="2"/>
              <a:buChar char="l"/>
              <a:tabLst/>
              <a:defRPr/>
            </a:pPr>
            <a:r>
              <a:rPr kumimoji="0" lang="zh-CN" altLang="en-US" sz="2400" b="1" i="0" u="none" strike="noStrike" kern="1200" cap="none" spc="0" normalizeH="0" baseline="0" noProof="0" dirty="0" smtClean="0">
                <a:ln>
                  <a:noFill/>
                </a:ln>
                <a:solidFill>
                  <a:schemeClr val="accent1"/>
                </a:solidFill>
                <a:effectLst/>
                <a:uLnTx/>
                <a:uFillTx/>
                <a:latin typeface="+mn-lt"/>
                <a:ea typeface="+mn-ea"/>
                <a:cs typeface="+mn-cs"/>
              </a:rPr>
              <a:t>商业在线服务</a:t>
            </a:r>
            <a:endParaRPr kumimoji="0" lang="zh-CN" altLang="en-US" sz="2400" b="1" i="0" u="none" strike="noStrike" kern="1200" cap="none" spc="0" normalizeH="0" baseline="0" noProof="0" dirty="0">
              <a:ln>
                <a:noFill/>
              </a:ln>
              <a:solidFill>
                <a:schemeClr val="accent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2590800" y="990600"/>
            <a:ext cx="4000500" cy="4876800"/>
          </a:xfrm>
          <a:prstGeom prst="rect">
            <a:avLst/>
          </a:prstGeom>
          <a:ln w="76200">
            <a:solidFill>
              <a:schemeClr val="bg1"/>
            </a:solid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191609957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Gemini</a:t>
            </a:r>
            <a:r>
              <a:rPr lang="zh-CN" altLang="en-US" dirty="0" smtClean="0">
                <a:solidFill>
                  <a:schemeClr val="bg1"/>
                </a:solidFill>
                <a:effectLst>
                  <a:outerShdw blurRad="38100" dist="38100" dir="2700000" algn="tl">
                    <a:srgbClr val="000000">
                      <a:alpha val="43137"/>
                    </a:srgbClr>
                  </a:outerShdw>
                </a:effectLst>
              </a:rPr>
              <a:t> 的</a:t>
            </a:r>
            <a:r>
              <a:rPr lang="en-US" altLang="zh-CN" dirty="0" smtClean="0">
                <a:solidFill>
                  <a:schemeClr val="bg1"/>
                </a:solidFill>
                <a:effectLst>
                  <a:outerShdw blurRad="38100" dist="38100" dir="2700000" algn="tl">
                    <a:srgbClr val="000000">
                      <a:alpha val="43137"/>
                    </a:srgbClr>
                  </a:outerShdw>
                </a:effectLst>
              </a:rPr>
              <a:t>Excel</a:t>
            </a:r>
            <a:r>
              <a:rPr lang="zh-CN" altLang="en-US" dirty="0" smtClean="0">
                <a:solidFill>
                  <a:schemeClr val="bg1"/>
                </a:solidFill>
                <a:effectLst>
                  <a:outerShdw blurRad="38100" dist="38100" dir="2700000" algn="tl">
                    <a:srgbClr val="000000">
                      <a:alpha val="43137"/>
                    </a:srgbClr>
                  </a:outerShdw>
                </a:effectLst>
              </a:rPr>
              <a:t>函数</a:t>
            </a:r>
            <a:br>
              <a:rPr lang="zh-CN" altLang="en-US" dirty="0" smtClean="0">
                <a:solidFill>
                  <a:schemeClr val="bg1"/>
                </a:solidFill>
                <a:effectLst>
                  <a:outerShdw blurRad="38100" dist="38100" dir="2700000" algn="tl">
                    <a:srgbClr val="000000">
                      <a:alpha val="43137"/>
                    </a:srgbClr>
                  </a:outerShdw>
                </a:effectLst>
              </a:rPr>
            </a:br>
            <a:endParaRPr lang="en-US" dirty="0">
              <a:solidFill>
                <a:schemeClr val="bg1"/>
              </a:solidFill>
              <a:effectLst>
                <a:outerShdw blurRad="38100" dist="38100" dir="2700000" algn="tl">
                  <a:srgbClr val="000000">
                    <a:alpha val="43137"/>
                  </a:srgbClr>
                </a:outerShdw>
              </a:effectLst>
            </a:endParaRPr>
          </a:p>
        </p:txBody>
      </p:sp>
      <p:graphicFrame>
        <p:nvGraphicFramePr>
          <p:cNvPr id="6" name="Table 5"/>
          <p:cNvGraphicFramePr>
            <a:graphicFrameLocks noGrp="1"/>
          </p:cNvGraphicFramePr>
          <p:nvPr>
            <p:extLst>
              <p:ext uri="{D42A27DB-BD31-4B8C-83A1-F6EECF244321}">
                <p14:modId xmlns="" xmlns:p14="http://schemas.microsoft.com/office/powerpoint/2007/7/12/main" val="3852931980"/>
              </p:ext>
            </p:extLst>
          </p:nvPr>
        </p:nvGraphicFramePr>
        <p:xfrm>
          <a:off x="914400" y="1404593"/>
          <a:ext cx="7772401" cy="4925038"/>
        </p:xfrm>
        <a:graphic>
          <a:graphicData uri="http://schemas.openxmlformats.org/drawingml/2006/table">
            <a:tbl>
              <a:tblPr/>
              <a:tblGrid>
                <a:gridCol w="1739826"/>
                <a:gridCol w="1388942"/>
                <a:gridCol w="1637709"/>
                <a:gridCol w="1451136"/>
                <a:gridCol w="1554788"/>
              </a:tblGrid>
              <a:tr h="216601">
                <a:tc>
                  <a:txBody>
                    <a:bodyPr/>
                    <a:lstStyle/>
                    <a:p>
                      <a:pPr algn="l" fontAlgn="b"/>
                      <a:r>
                        <a:rPr lang="en-US" sz="1400" b="1" i="0" u="none" strike="noStrike" dirty="0">
                          <a:solidFill>
                            <a:schemeClr val="bg1"/>
                          </a:solidFill>
                          <a:latin typeface="Consolas" pitchFamily="49" charset="0"/>
                          <a:cs typeface="Consolas" pitchFamily="49" charset="0"/>
                        </a:rPr>
                        <a:t>Date and Time</a:t>
                      </a:r>
                    </a:p>
                  </a:txBody>
                  <a:tcPr marL="8096" marR="8096" marT="8096" marB="0" anchor="b">
                    <a:lnL>
                      <a:noFill/>
                    </a:lnL>
                    <a:lnR>
                      <a:noFill/>
                    </a:lnR>
                    <a:lnT>
                      <a:noFill/>
                    </a:lnT>
                    <a:lnB>
                      <a:noFill/>
                    </a:lnB>
                  </a:tcPr>
                </a:tc>
                <a:tc>
                  <a:txBody>
                    <a:bodyPr/>
                    <a:lstStyle/>
                    <a:p>
                      <a:pPr algn="l" fontAlgn="b"/>
                      <a:r>
                        <a:rPr lang="en-US" sz="1400" b="1" i="0" u="none" strike="noStrike">
                          <a:solidFill>
                            <a:schemeClr val="bg1"/>
                          </a:solidFill>
                          <a:latin typeface="Consolas" pitchFamily="49" charset="0"/>
                          <a:cs typeface="Consolas" pitchFamily="49" charset="0"/>
                        </a:rPr>
                        <a:t>Information</a:t>
                      </a:r>
                    </a:p>
                  </a:txBody>
                  <a:tcPr marL="8096" marR="8096" marT="8096" marB="0" anchor="b">
                    <a:lnL>
                      <a:noFill/>
                    </a:lnL>
                    <a:lnR>
                      <a:noFill/>
                    </a:lnR>
                    <a:lnT>
                      <a:noFill/>
                    </a:lnT>
                    <a:lnB>
                      <a:noFill/>
                    </a:lnB>
                  </a:tcPr>
                </a:tc>
                <a:tc>
                  <a:txBody>
                    <a:bodyPr/>
                    <a:lstStyle/>
                    <a:p>
                      <a:pPr algn="l" fontAlgn="b"/>
                      <a:r>
                        <a:rPr lang="en-US" sz="1400" b="1" i="0" u="none" strike="noStrike" dirty="0">
                          <a:solidFill>
                            <a:schemeClr val="bg1"/>
                          </a:solidFill>
                          <a:latin typeface="Consolas" pitchFamily="49" charset="0"/>
                          <a:cs typeface="Consolas" pitchFamily="49" charset="0"/>
                        </a:rPr>
                        <a:t>Math and Trig</a:t>
                      </a:r>
                    </a:p>
                  </a:txBody>
                  <a:tcPr marL="8096" marR="8096" marT="8096" marB="0" anchor="b">
                    <a:lnL>
                      <a:noFill/>
                    </a:lnL>
                    <a:lnR>
                      <a:noFill/>
                    </a:lnR>
                    <a:lnT>
                      <a:noFill/>
                    </a:lnT>
                    <a:lnB>
                      <a:noFill/>
                    </a:lnB>
                  </a:tcPr>
                </a:tc>
                <a:tc>
                  <a:txBody>
                    <a:bodyPr/>
                    <a:lstStyle/>
                    <a:p>
                      <a:pPr algn="l" fontAlgn="b"/>
                      <a:r>
                        <a:rPr lang="en-US" sz="1400" b="1" i="0" u="none" strike="noStrike" dirty="0">
                          <a:solidFill>
                            <a:schemeClr val="bg1"/>
                          </a:solidFill>
                          <a:latin typeface="Consolas" pitchFamily="49" charset="0"/>
                          <a:cs typeface="Consolas" pitchFamily="49" charset="0"/>
                        </a:rPr>
                        <a:t>Statistical</a:t>
                      </a:r>
                    </a:p>
                  </a:txBody>
                  <a:tcPr marL="8096" marR="8096" marT="8096" marB="0" anchor="b">
                    <a:lnL>
                      <a:noFill/>
                    </a:lnL>
                    <a:lnR>
                      <a:noFill/>
                    </a:lnR>
                    <a:lnT>
                      <a:noFill/>
                    </a:lnT>
                    <a:lnB>
                      <a:noFill/>
                    </a:lnB>
                  </a:tcPr>
                </a:tc>
                <a:tc>
                  <a:txBody>
                    <a:bodyPr/>
                    <a:lstStyle/>
                    <a:p>
                      <a:pPr algn="l" fontAlgn="b"/>
                      <a:r>
                        <a:rPr lang="en-US" sz="1400" b="1" i="0" u="none" strike="noStrike" dirty="0">
                          <a:solidFill>
                            <a:schemeClr val="bg1"/>
                          </a:solidFill>
                          <a:latin typeface="Consolas" pitchFamily="49" charset="0"/>
                          <a:cs typeface="Consolas" pitchFamily="49" charset="0"/>
                        </a:rPr>
                        <a:t>Text</a:t>
                      </a:r>
                    </a:p>
                  </a:txBody>
                  <a:tcPr marL="8096" marR="8096" marT="8096" marB="0" anchor="b">
                    <a:lnL>
                      <a:noFill/>
                    </a:lnL>
                    <a:lnR>
                      <a:noFill/>
                    </a:lnR>
                    <a:lnT>
                      <a:noFill/>
                    </a:lnT>
                    <a:lnB>
                      <a:noFill/>
                    </a:lnB>
                  </a:tcPr>
                </a:tc>
              </a:tr>
              <a:tr h="184897">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DATE</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ISBLANK</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ABS</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AVERAGE</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CHAR</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DATEVALUE</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ISERROR</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CEILING, ISO.CEILING</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AVERAGEA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CODE</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DAY</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ISLOGICAL</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EXP</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COUNT</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CONCATENATE</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EDATE</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ISNONTEXT</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FACT</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COUNTA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EXACT</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EOMONTH</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ISNUMBER</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FLOOR</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COUNTBLANK</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FIND</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HOUR</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ISTEXT</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INT</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MAX</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FIXED</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MINUTE</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LN</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MAXA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LEFT</a:t>
                      </a:r>
                    </a:p>
                  </a:txBody>
                  <a:tcPr marL="68580" marR="68580" marT="0" marB="0" anchor="b">
                    <a:lnL>
                      <a:noFill/>
                    </a:lnL>
                    <a:lnR>
                      <a:noFill/>
                    </a:lnR>
                    <a:lnT>
                      <a:noFill/>
                    </a:lnT>
                    <a:lnB>
                      <a:noFill/>
                    </a:lnB>
                  </a:tcPr>
                </a:tc>
              </a:tr>
              <a:tr h="216601">
                <a:tc>
                  <a:txBody>
                    <a:bodyPr/>
                    <a:lstStyle/>
                    <a:p>
                      <a:pPr marL="0" marR="0">
                        <a:spcBef>
                          <a:spcPts val="0"/>
                        </a:spcBef>
                        <a:spcAft>
                          <a:spcPts val="0"/>
                        </a:spcAft>
                      </a:pPr>
                      <a:r>
                        <a:rPr lang="en-US" sz="1200">
                          <a:solidFill>
                            <a:schemeClr val="bg1"/>
                          </a:solidFill>
                          <a:latin typeface="Consolas" pitchFamily="49" charset="0"/>
                          <a:ea typeface="Times New Roman"/>
                          <a:cs typeface="Consolas" pitchFamily="49" charset="0"/>
                        </a:rPr>
                        <a:t>MONTH</a:t>
                      </a:r>
                      <a:endParaRPr lang="en-US" sz="120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algn="l" defTabSz="914400" rtl="0" eaLnBrk="1" fontAlgn="b" latinLnBrk="0" hangingPunct="1"/>
                      <a:r>
                        <a:rPr lang="en-US" sz="1400" b="1" i="0" u="none" strike="noStrike" kern="1200" dirty="0">
                          <a:solidFill>
                            <a:schemeClr val="bg1"/>
                          </a:solidFill>
                          <a:latin typeface="Consolas" pitchFamily="49" charset="0"/>
                          <a:ea typeface="+mn-ea"/>
                          <a:cs typeface="Consolas" pitchFamily="49" charset="0"/>
                        </a:rPr>
                        <a:t>Logical</a:t>
                      </a: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LOG</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MIN</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LEN</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smtClean="0">
                          <a:solidFill>
                            <a:schemeClr val="bg1"/>
                          </a:solidFill>
                          <a:latin typeface="Consolas" pitchFamily="49" charset="0"/>
                          <a:ea typeface="Times New Roman"/>
                          <a:cs typeface="Consolas" pitchFamily="49" charset="0"/>
                        </a:rPr>
                        <a:t>NETWORKDAYS</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AND</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LOG10</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MINA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LOWER</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smtClean="0">
                          <a:solidFill>
                            <a:schemeClr val="bg1"/>
                          </a:solidFill>
                          <a:latin typeface="Consolas" pitchFamily="49" charset="0"/>
                          <a:ea typeface="Times New Roman"/>
                          <a:cs typeface="Consolas" pitchFamily="49" charset="0"/>
                        </a:rPr>
                        <a:t>NETWORKDAYS.INTL</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IF</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MOD</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STDEV.S</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MID</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NOW</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IFERROR</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MROUND</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STDEVA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REPLACE</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SECOND</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NOT</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PI</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STDEV.P</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REPT</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TIME</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OR</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POWER</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STDEVPA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RIGHT</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TIMEVALUE</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FALSE</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QUOTIENT</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VAR.S</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SEARCH</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TODAY</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TRUE</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RAND</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VARA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SUBSTITUTE</a:t>
                      </a:r>
                    </a:p>
                  </a:txBody>
                  <a:tcPr marL="68580" marR="68580" marT="0" marB="0" anchor="b">
                    <a:lnL>
                      <a:noFill/>
                    </a:lnL>
                    <a:lnR>
                      <a:noFill/>
                    </a:lnR>
                    <a:lnT>
                      <a:noFill/>
                    </a:lnT>
                    <a:lnB>
                      <a:noFill/>
                    </a:lnB>
                  </a:tcPr>
                </a:tc>
              </a:tr>
              <a:tr h="184897">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WEEKDAY</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RANDBETWEEN</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VAR.P</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TEXT</a:t>
                      </a: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WEEKNUM</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dirty="0">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ROUND</a:t>
                      </a:r>
                    </a:p>
                  </a:txBody>
                  <a:tcPr marL="68580" marR="68580" marT="0" marB="0" anchor="b">
                    <a:lnL>
                      <a:noFill/>
                    </a:lnL>
                    <a:lnR>
                      <a:noFill/>
                    </a:lnR>
                    <a:lnT>
                      <a:noFill/>
                    </a:lnT>
                    <a:lnB>
                      <a:noFill/>
                    </a:lnB>
                  </a:tcPr>
                </a:tc>
                <a:tc>
                  <a:txBody>
                    <a:bodyPr/>
                    <a:lstStyle/>
                    <a:p>
                      <a:pPr marL="0" marR="0">
                        <a:spcBef>
                          <a:spcPts val="0"/>
                        </a:spcBef>
                        <a:spcAft>
                          <a:spcPts val="0"/>
                        </a:spcAft>
                      </a:pPr>
                      <a:r>
                        <a:rPr lang="en-US" sz="1200" kern="1200" dirty="0">
                          <a:solidFill>
                            <a:schemeClr val="bg1"/>
                          </a:solidFill>
                          <a:latin typeface="Consolas" pitchFamily="49" charset="0"/>
                          <a:ea typeface="Times New Roman"/>
                          <a:cs typeface="Consolas" pitchFamily="49" charset="0"/>
                        </a:rPr>
                        <a:t>VARPA</a:t>
                      </a: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TRIM</a:t>
                      </a: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smtClean="0">
                          <a:solidFill>
                            <a:schemeClr val="bg1"/>
                          </a:solidFill>
                          <a:latin typeface="Consolas" pitchFamily="49" charset="0"/>
                          <a:ea typeface="Times New Roman"/>
                          <a:cs typeface="Consolas" pitchFamily="49" charset="0"/>
                        </a:rPr>
                        <a:t>WORKDAY</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ROUNDDOWN</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UPPER</a:t>
                      </a: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smtClean="0">
                          <a:solidFill>
                            <a:schemeClr val="bg1"/>
                          </a:solidFill>
                          <a:latin typeface="Consolas" pitchFamily="49" charset="0"/>
                          <a:ea typeface="Times New Roman"/>
                          <a:cs typeface="Consolas" pitchFamily="49" charset="0"/>
                        </a:rPr>
                        <a:t>WORKDAY.INTL</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ROUNDUP</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VALUE</a:t>
                      </a: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YEAR</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SIGN</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r>
              <a:tr h="186789">
                <a:tc>
                  <a:txBody>
                    <a:bodyPr/>
                    <a:lstStyle/>
                    <a:p>
                      <a:pPr marL="0" marR="0">
                        <a:spcBef>
                          <a:spcPts val="0"/>
                        </a:spcBef>
                        <a:spcAft>
                          <a:spcPts val="0"/>
                        </a:spcAft>
                      </a:pPr>
                      <a:r>
                        <a:rPr lang="en-US" sz="1200" dirty="0">
                          <a:solidFill>
                            <a:schemeClr val="bg1"/>
                          </a:solidFill>
                          <a:latin typeface="Consolas" pitchFamily="49" charset="0"/>
                          <a:ea typeface="Times New Roman"/>
                          <a:cs typeface="Consolas" pitchFamily="49" charset="0"/>
                        </a:rPr>
                        <a:t>YEARFRAC</a:t>
                      </a:r>
                      <a:endParaRPr lang="en-US" sz="12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SQRT</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lgn="l" defTabSz="914400" rtl="0" eaLnBrk="1" latinLnBrk="0" hangingPunct="1">
                        <a:spcBef>
                          <a:spcPts val="0"/>
                        </a:spcBef>
                        <a:spcAft>
                          <a:spcPts val="0"/>
                        </a:spcAft>
                      </a:pPr>
                      <a:endParaRPr lang="en-US" sz="1200" kern="1200" dirty="0">
                        <a:solidFill>
                          <a:schemeClr val="bg1"/>
                        </a:solidFill>
                        <a:latin typeface="Consolas" pitchFamily="49" charset="0"/>
                        <a:ea typeface="Times New Roman"/>
                        <a:cs typeface="Consolas" pitchFamily="49" charset="0"/>
                      </a:endParaRPr>
                    </a:p>
                  </a:txBody>
                  <a:tcPr marL="68580" marR="68580" marT="0" marB="0" anchor="b">
                    <a:lnL>
                      <a:noFill/>
                    </a:lnL>
                    <a:lnR>
                      <a:noFill/>
                    </a:lnR>
                    <a:lnT>
                      <a:noFill/>
                    </a:lnT>
                    <a:lnB>
                      <a:noFill/>
                    </a:lnB>
                  </a:tcPr>
                </a:tc>
              </a:tr>
              <a:tr h="186789">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SUM</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r>
              <a:tr h="186789">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SUMSQ</a:t>
                      </a:r>
                    </a:p>
                  </a:txBody>
                  <a:tcPr marL="68580" marR="68580" marT="0" marB="0" anchor="b">
                    <a:lnL>
                      <a:noFill/>
                    </a:lnL>
                    <a:lnR>
                      <a:noFill/>
                    </a:lnR>
                    <a:lnT>
                      <a:noFill/>
                    </a:lnT>
                    <a:lnB>
                      <a:noFill/>
                    </a:lnB>
                  </a:tcPr>
                </a:tc>
                <a:tc>
                  <a:txBody>
                    <a:bodyPr/>
                    <a:lstStyle/>
                    <a:p>
                      <a:pPr marL="0" marR="0">
                        <a:spcBef>
                          <a:spcPts val="0"/>
                        </a:spcBef>
                        <a:spcAft>
                          <a:spcPts val="0"/>
                        </a:spcAft>
                      </a:pPr>
                      <a:endParaRPr lang="en-US" sz="900" dirty="0">
                        <a:solidFill>
                          <a:schemeClr val="bg1"/>
                        </a:solidFill>
                        <a:latin typeface="Consolas" pitchFamily="49" charset="0"/>
                        <a:ea typeface="SimSun"/>
                        <a:cs typeface="Consolas" pitchFamily="49" charset="0"/>
                      </a:endParaRPr>
                    </a:p>
                  </a:txBody>
                  <a:tcPr marL="68580" marR="68580" marT="0" marB="0" anchor="b">
                    <a:lnL>
                      <a:noFill/>
                    </a:lnL>
                    <a:lnR>
                      <a:noFill/>
                    </a:lnR>
                    <a:lnT>
                      <a:noFill/>
                    </a:lnT>
                    <a:lnB>
                      <a:noFill/>
                    </a:lnB>
                  </a:tcPr>
                </a:tc>
                <a:tc>
                  <a:txBody>
                    <a:bodyPr/>
                    <a:lstStyle/>
                    <a:p>
                      <a:pPr algn="l" fontAlgn="b"/>
                      <a:endParaRPr lang="en-US" sz="1200" b="0" i="0" u="none" strike="noStrike" dirty="0">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r>
              <a:tr h="186789">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marL="0" marR="0" algn="l" defTabSz="914400" rtl="0" eaLnBrk="1" latinLnBrk="0" hangingPunct="1">
                        <a:spcBef>
                          <a:spcPts val="0"/>
                        </a:spcBef>
                        <a:spcAft>
                          <a:spcPts val="0"/>
                        </a:spcAft>
                      </a:pPr>
                      <a:r>
                        <a:rPr lang="en-US" sz="1200" kern="1200" dirty="0">
                          <a:solidFill>
                            <a:schemeClr val="bg1"/>
                          </a:solidFill>
                          <a:latin typeface="Consolas" pitchFamily="49" charset="0"/>
                          <a:ea typeface="Times New Roman"/>
                          <a:cs typeface="Consolas" pitchFamily="49" charset="0"/>
                        </a:rPr>
                        <a:t>TRUNC</a:t>
                      </a:r>
                    </a:p>
                  </a:txBody>
                  <a:tcPr marL="68580" marR="68580" marT="0" marB="0" anchor="b">
                    <a:lnL>
                      <a:noFill/>
                    </a:lnL>
                    <a:lnR>
                      <a:noFill/>
                    </a:lnR>
                    <a:lnT>
                      <a:noFill/>
                    </a:lnT>
                    <a:lnB>
                      <a:noFill/>
                    </a:lnB>
                  </a:tcPr>
                </a:tc>
                <a:tc>
                  <a:txBody>
                    <a:bodyPr/>
                    <a:lstStyle/>
                    <a:p>
                      <a:pPr algn="l" fontAlgn="b"/>
                      <a:endParaRPr lang="en-US" sz="1200" b="0" i="0" u="none" strike="noStrike">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c>
                  <a:txBody>
                    <a:bodyPr/>
                    <a:lstStyle/>
                    <a:p>
                      <a:pPr algn="l" fontAlgn="b"/>
                      <a:endParaRPr lang="en-US" sz="1200" b="0" i="0" u="none" strike="noStrike" dirty="0">
                        <a:solidFill>
                          <a:schemeClr val="bg1"/>
                        </a:solidFill>
                        <a:latin typeface="Consolas" pitchFamily="49" charset="0"/>
                        <a:cs typeface="Consolas" pitchFamily="49" charset="0"/>
                      </a:endParaRPr>
                    </a:p>
                  </a:txBody>
                  <a:tcPr marL="8096" marR="8096" marT="8096" marB="0" anchor="b">
                    <a:lnL>
                      <a:noFill/>
                    </a:lnL>
                    <a:lnR>
                      <a:noFill/>
                    </a:lnR>
                    <a:lnT>
                      <a:noFill/>
                    </a:lnT>
                    <a:lnB>
                      <a:noFill/>
                    </a:lnB>
                  </a:tcPr>
                </a:tc>
              </a:tr>
            </a:tbl>
          </a:graphicData>
        </a:graphic>
      </p:graphicFrame>
    </p:spTree>
    <p:extLst>
      <p:ext uri="{BB962C8B-B14F-4D97-AF65-F5344CB8AC3E}">
        <p14:creationId xmlns="" xmlns:p14="http://schemas.microsoft.com/office/powerpoint/2007/7/12/main" val="38053365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zh-CN" altLang="en-US" dirty="0" smtClean="0">
                <a:solidFill>
                  <a:schemeClr val="bg1"/>
                </a:solidFill>
                <a:effectLst>
                  <a:outerShdw blurRad="38100" dist="38100" dir="2700000" algn="tl">
                    <a:srgbClr val="000000">
                      <a:alpha val="43137"/>
                    </a:srgbClr>
                  </a:outerShdw>
                </a:effectLst>
              </a:rPr>
              <a:t>查找函数</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600200"/>
            <a:ext cx="8534400" cy="4525963"/>
          </a:xfrm>
        </p:spPr>
        <p:txBody>
          <a:bodyPr>
            <a:normAutofit/>
          </a:bodyPr>
          <a:lstStyle/>
          <a:p>
            <a:pPr>
              <a:lnSpc>
                <a:spcPct val="200000"/>
              </a:lnSpc>
              <a:buFont typeface="Courier New" pitchFamily="49" charset="0"/>
              <a:buChar char="o"/>
            </a:pPr>
            <a:r>
              <a:rPr lang="en-US" sz="2000" dirty="0" err="1" smtClean="0">
                <a:solidFill>
                  <a:schemeClr val="bg1"/>
                </a:solidFill>
                <a:latin typeface="Consolas" pitchFamily="49" charset="0"/>
                <a:cs typeface="Consolas" pitchFamily="49" charset="0"/>
              </a:rPr>
              <a:t>LookupValue</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ResultColumn</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SearchColumn</a:t>
            </a:r>
            <a:r>
              <a:rPr lang="en-US" sz="2000" dirty="0" smtClean="0">
                <a:solidFill>
                  <a:schemeClr val="bg1"/>
                </a:solidFill>
                <a:latin typeface="Consolas" pitchFamily="49" charset="0"/>
                <a:cs typeface="Consolas" pitchFamily="49" charset="0"/>
              </a:rPr>
              <a:t>, </a:t>
            </a:r>
            <a:r>
              <a:rPr lang="en-US" sz="2000" dirty="0" err="1" smtClean="0">
                <a:solidFill>
                  <a:schemeClr val="bg1"/>
                </a:solidFill>
                <a:latin typeface="Consolas" pitchFamily="49" charset="0"/>
                <a:cs typeface="Consolas" pitchFamily="49" charset="0"/>
              </a:rPr>
              <a:t>SearchValue</a:t>
            </a:r>
            <a:r>
              <a:rPr lang="en-US" sz="2000" dirty="0" smtClean="0">
                <a:solidFill>
                  <a:schemeClr val="bg1"/>
                </a:solidFill>
                <a:latin typeface="Consolas" pitchFamily="49" charset="0"/>
                <a:cs typeface="Consolas" pitchFamily="49" charset="0"/>
              </a:rPr>
              <a:t>...)</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Related (Column)</a:t>
            </a:r>
          </a:p>
          <a:p>
            <a:pPr>
              <a:lnSpc>
                <a:spcPct val="200000"/>
              </a:lnSpc>
              <a:buFont typeface="Courier New" pitchFamily="49" charset="0"/>
              <a:buChar char="o"/>
            </a:pPr>
            <a:r>
              <a:rPr lang="en-US" sz="2000" dirty="0" err="1" smtClean="0">
                <a:solidFill>
                  <a:schemeClr val="bg1"/>
                </a:solidFill>
                <a:latin typeface="Consolas" pitchFamily="49" charset="0"/>
                <a:cs typeface="Consolas" pitchFamily="49" charset="0"/>
              </a:rPr>
              <a:t>RelatedTable</a:t>
            </a:r>
            <a:r>
              <a:rPr lang="en-US" sz="2000" dirty="0" smtClean="0">
                <a:solidFill>
                  <a:schemeClr val="bg1"/>
                </a:solidFill>
                <a:latin typeface="Consolas" pitchFamily="49" charset="0"/>
                <a:cs typeface="Consolas" pitchFamily="49" charset="0"/>
              </a:rPr>
              <a:t> (Table) </a:t>
            </a:r>
          </a:p>
          <a:p>
            <a:pPr>
              <a:lnSpc>
                <a:spcPct val="200000"/>
              </a:lnSpc>
              <a:buNone/>
            </a:pPr>
            <a:endParaRPr lang="en-US" dirty="0" smtClean="0">
              <a:solidFill>
                <a:schemeClr val="bg1"/>
              </a:solidFill>
            </a:endParaRPr>
          </a:p>
          <a:p>
            <a:pPr>
              <a:lnSpc>
                <a:spcPct val="200000"/>
              </a:lnSpc>
              <a:buNone/>
            </a:pPr>
            <a:endParaRPr lang="en-US" dirty="0">
              <a:solidFill>
                <a:schemeClr val="bg1"/>
              </a:solidFill>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F93999B-ED66-4F91-8AC2-A9484B3533F8}" type="slidenum">
              <a:rPr lang="en-US" smtClean="0"/>
              <a:pPr/>
              <a:t>32</a:t>
            </a:fld>
            <a:endParaRPr lang="en-US"/>
          </a:p>
        </p:txBody>
      </p:sp>
    </p:spTree>
    <p:extLst>
      <p:ext uri="{BB962C8B-B14F-4D97-AF65-F5344CB8AC3E}">
        <p14:creationId xmlns="" xmlns:p14="http://schemas.microsoft.com/office/powerpoint/2007/7/12/main" val="36761472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zh-CN" altLang="en-US" dirty="0" smtClean="0">
                <a:solidFill>
                  <a:schemeClr val="bg1"/>
                </a:solidFill>
                <a:effectLst>
                  <a:outerShdw blurRad="38100" dist="38100" dir="2700000" algn="tl">
                    <a:srgbClr val="000000">
                      <a:alpha val="43137"/>
                    </a:srgbClr>
                  </a:outerShdw>
                </a:effectLst>
              </a:rPr>
              <a:t>聚合函数</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600200"/>
            <a:ext cx="8229600" cy="4525963"/>
          </a:xfrm>
        </p:spPr>
        <p:txBody>
          <a:bodyPr>
            <a:normAutofit lnSpcReduction="10000"/>
          </a:bodyPr>
          <a:lstStyle/>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SUMX (Table, Expression)</a:t>
            </a:r>
          </a:p>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AVERAGEX (Table, Expression)</a:t>
            </a:r>
          </a:p>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COUNTAX (Table, Expression)</a:t>
            </a:r>
          </a:p>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MINX (Table, Expression)</a:t>
            </a:r>
          </a:p>
          <a:p>
            <a:pPr marL="400050">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MAXX (Table, Expression)</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EARLIER(Column) </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EARLIEST(Column)</a:t>
            </a:r>
            <a:endParaRPr lang="en-US" sz="2000" dirty="0">
              <a:solidFill>
                <a:schemeClr val="bg1"/>
              </a:solidFill>
              <a:latin typeface="Consolas" pitchFamily="49" charset="0"/>
              <a:cs typeface="Consolas" pitchFamily="49" charset="0"/>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F93999B-ED66-4F91-8AC2-A9484B3533F8}" type="slidenum">
              <a:rPr lang="en-US" smtClean="0"/>
              <a:pPr/>
              <a:t>33</a:t>
            </a:fld>
            <a:endParaRPr lang="en-US"/>
          </a:p>
        </p:txBody>
      </p:sp>
    </p:spTree>
    <p:extLst>
      <p:ext uri="{BB962C8B-B14F-4D97-AF65-F5344CB8AC3E}">
        <p14:creationId xmlns="" xmlns:p14="http://schemas.microsoft.com/office/powerpoint/2007/7/12/main" val="565650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zh-CN" altLang="en-US" dirty="0" smtClean="0">
                <a:solidFill>
                  <a:schemeClr val="bg1"/>
                </a:solidFill>
                <a:effectLst>
                  <a:outerShdw blurRad="38100" dist="38100" dir="2700000" algn="tl">
                    <a:srgbClr val="000000">
                      <a:alpha val="43137"/>
                    </a:srgbClr>
                  </a:outerShdw>
                </a:effectLst>
              </a:rPr>
              <a:t>表函数</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219200"/>
            <a:ext cx="8229600" cy="4906963"/>
          </a:xfrm>
        </p:spPr>
        <p:txBody>
          <a:bodyPr>
            <a:noAutofit/>
          </a:bodyPr>
          <a:lstStyle/>
          <a:p>
            <a:pPr>
              <a:lnSpc>
                <a:spcPct val="200000"/>
              </a:lnSpc>
              <a:buFont typeface="Courier New" pitchFamily="49" charset="0"/>
              <a:buChar char="o"/>
            </a:pPr>
            <a:r>
              <a:rPr lang="en-US" sz="2000" dirty="0" err="1" smtClean="0">
                <a:solidFill>
                  <a:schemeClr val="bg1"/>
                </a:solidFill>
                <a:latin typeface="Consolas" pitchFamily="49" charset="0"/>
                <a:cs typeface="Consolas" pitchFamily="49" charset="0"/>
              </a:rPr>
              <a:t>RelatedTable</a:t>
            </a:r>
            <a:r>
              <a:rPr lang="en-US" sz="2000" dirty="0" smtClean="0">
                <a:solidFill>
                  <a:schemeClr val="bg1"/>
                </a:solidFill>
                <a:latin typeface="Consolas" pitchFamily="49" charset="0"/>
                <a:cs typeface="Consolas" pitchFamily="49" charset="0"/>
              </a:rPr>
              <a:t> (Table) </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Filter (Table, Condition)</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Distinct (Column)</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Values (Column)</a:t>
            </a:r>
          </a:p>
          <a:p>
            <a:pPr>
              <a:lnSpc>
                <a:spcPct val="200000"/>
              </a:lnSpc>
              <a:buFont typeface="Courier New" pitchFamily="49" charset="0"/>
              <a:buChar char="o"/>
            </a:pPr>
            <a:r>
              <a:rPr lang="en-US" sz="2000" dirty="0" smtClean="0">
                <a:solidFill>
                  <a:schemeClr val="bg1"/>
                </a:solidFill>
                <a:latin typeface="Consolas" pitchFamily="49" charset="0"/>
                <a:cs typeface="Consolas" pitchFamily="49" charset="0"/>
              </a:rPr>
              <a:t>All (Table), All(Column)</a:t>
            </a:r>
          </a:p>
          <a:p>
            <a:pPr>
              <a:lnSpc>
                <a:spcPct val="200000"/>
              </a:lnSpc>
              <a:buFont typeface="Courier New" pitchFamily="49" charset="0"/>
              <a:buChar char="o"/>
            </a:pPr>
            <a:r>
              <a:rPr lang="en-US" sz="2000" dirty="0" err="1" smtClean="0">
                <a:solidFill>
                  <a:schemeClr val="bg1"/>
                </a:solidFill>
                <a:latin typeface="Consolas" pitchFamily="49" charset="0"/>
                <a:cs typeface="Consolas" pitchFamily="49" charset="0"/>
              </a:rPr>
              <a:t>AllExcept</a:t>
            </a:r>
            <a:r>
              <a:rPr lang="en-US" sz="2000" dirty="0" smtClean="0">
                <a:solidFill>
                  <a:schemeClr val="bg1"/>
                </a:solidFill>
                <a:latin typeface="Consolas" pitchFamily="49" charset="0"/>
                <a:cs typeface="Consolas" pitchFamily="49" charset="0"/>
              </a:rPr>
              <a:t> (Table, Col1, Col2,...)</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F93999B-ED66-4F91-8AC2-A9484B3533F8}" type="slidenum">
              <a:rPr lang="en-US" smtClean="0"/>
              <a:pPr/>
              <a:t>34</a:t>
            </a:fld>
            <a:endParaRPr lang="en-US"/>
          </a:p>
        </p:txBody>
      </p:sp>
    </p:spTree>
    <p:extLst>
      <p:ext uri="{BB962C8B-B14F-4D97-AF65-F5344CB8AC3E}">
        <p14:creationId xmlns="" xmlns:p14="http://schemas.microsoft.com/office/powerpoint/2007/7/12/main" val="12026817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r>
              <a:rPr lang="en-US" dirty="0" smtClean="0">
                <a:solidFill>
                  <a:schemeClr val="bg1"/>
                </a:solidFill>
                <a:effectLst>
                  <a:outerShdw blurRad="38100" dist="38100" dir="2700000" algn="tl">
                    <a:srgbClr val="000000">
                      <a:alpha val="43137"/>
                    </a:srgbClr>
                  </a:outerShdw>
                </a:effectLst>
              </a:rPr>
              <a:t>Calculate() </a:t>
            </a:r>
            <a:r>
              <a:rPr lang="zh-CN" altLang="en-US" dirty="0" smtClean="0">
                <a:solidFill>
                  <a:schemeClr val="bg1"/>
                </a:solidFill>
                <a:effectLst>
                  <a:outerShdw blurRad="38100" dist="38100" dir="2700000" algn="tl">
                    <a:srgbClr val="000000">
                      <a:alpha val="43137"/>
                    </a:srgbClr>
                  </a:outerShdw>
                </a:effectLst>
              </a:rPr>
              <a:t>的不同方式</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600200"/>
            <a:ext cx="8229600" cy="4525963"/>
          </a:xfrm>
        </p:spPr>
        <p:txBody>
          <a:bodyPr>
            <a:normAutofit fontScale="77500" lnSpcReduction="20000"/>
          </a:bodyPr>
          <a:lstStyle/>
          <a:p>
            <a:pPr marL="514350" indent="-514350">
              <a:buNone/>
            </a:pPr>
            <a:r>
              <a:rPr lang="en-US" sz="2600" dirty="0" smtClean="0">
                <a:solidFill>
                  <a:schemeClr val="bg1"/>
                </a:solidFill>
                <a:cs typeface="Consolas" pitchFamily="49" charset="0"/>
              </a:rPr>
              <a:t>Scalar functions</a:t>
            </a:r>
          </a:p>
          <a:p>
            <a:pPr>
              <a:buFont typeface="Courier New" pitchFamily="49" charset="0"/>
              <a:buChar char="o"/>
            </a:pPr>
            <a:r>
              <a:rPr lang="en-US" sz="2600" dirty="0" smtClean="0">
                <a:solidFill>
                  <a:schemeClr val="bg1"/>
                </a:solidFill>
                <a:latin typeface="Consolas" pitchFamily="49" charset="0"/>
                <a:cs typeface="Consolas" pitchFamily="49" charset="0"/>
              </a:rPr>
              <a:t>Calculate			</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CalculateAll</a:t>
            </a:r>
            <a:r>
              <a:rPr lang="en-US" sz="2600" dirty="0" smtClean="0">
                <a:solidFill>
                  <a:schemeClr val="bg1"/>
                </a:solidFill>
                <a:latin typeface="Consolas" pitchFamily="49" charset="0"/>
                <a:cs typeface="Consolas" pitchFamily="49" charset="0"/>
              </a:rPr>
              <a:t>			</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CalculateAllRows</a:t>
            </a:r>
            <a:r>
              <a:rPr lang="en-US" sz="2600" dirty="0" smtClean="0">
                <a:solidFill>
                  <a:schemeClr val="bg1"/>
                </a:solidFill>
                <a:latin typeface="Consolas" pitchFamily="49" charset="0"/>
                <a:cs typeface="Consolas" pitchFamily="49" charset="0"/>
              </a:rPr>
              <a:t>		</a:t>
            </a:r>
          </a:p>
          <a:p>
            <a:pPr>
              <a:buFont typeface="Courier New" pitchFamily="49" charset="0"/>
              <a:buChar char="o"/>
            </a:pPr>
            <a:endParaRPr lang="en-US" sz="2600" dirty="0" smtClean="0">
              <a:solidFill>
                <a:schemeClr val="bg1"/>
              </a:solidFill>
              <a:latin typeface="Consolas" pitchFamily="49" charset="0"/>
              <a:cs typeface="Consolas" pitchFamily="49" charset="0"/>
            </a:endParaRPr>
          </a:p>
          <a:p>
            <a:pPr marL="0" indent="0">
              <a:buNone/>
            </a:pPr>
            <a:r>
              <a:rPr lang="en-US" sz="2600" dirty="0" smtClean="0">
                <a:solidFill>
                  <a:schemeClr val="bg1"/>
                </a:solidFill>
                <a:cs typeface="Consolas" pitchFamily="49" charset="0"/>
              </a:rPr>
              <a:t>Table Functions</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CalculateTable</a:t>
            </a:r>
            <a:r>
              <a:rPr lang="en-US" sz="2600" dirty="0" smtClean="0">
                <a:solidFill>
                  <a:schemeClr val="bg1"/>
                </a:solidFill>
                <a:latin typeface="Consolas" pitchFamily="49" charset="0"/>
                <a:cs typeface="Consolas" pitchFamily="49" charset="0"/>
              </a:rPr>
              <a:t>		</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CalculateTableAll</a:t>
            </a:r>
            <a:r>
              <a:rPr lang="en-US" sz="2600" dirty="0" smtClean="0">
                <a:solidFill>
                  <a:schemeClr val="bg1"/>
                </a:solidFill>
                <a:latin typeface="Consolas" pitchFamily="49" charset="0"/>
                <a:cs typeface="Consolas" pitchFamily="49" charset="0"/>
              </a:rPr>
              <a:t>		</a:t>
            </a:r>
          </a:p>
          <a:p>
            <a:pPr>
              <a:buFont typeface="Courier New" pitchFamily="49" charset="0"/>
              <a:buChar char="o"/>
            </a:pPr>
            <a:r>
              <a:rPr lang="en-US" sz="2600" dirty="0" err="1" smtClean="0">
                <a:solidFill>
                  <a:schemeClr val="bg1"/>
                </a:solidFill>
                <a:latin typeface="Consolas" pitchFamily="49" charset="0"/>
                <a:cs typeface="Consolas" pitchFamily="49" charset="0"/>
              </a:rPr>
              <a:t>CalculateTableAllRows</a:t>
            </a:r>
            <a:endParaRPr lang="en-US" sz="2600" dirty="0" smtClean="0">
              <a:solidFill>
                <a:schemeClr val="bg1"/>
              </a:solidFill>
              <a:latin typeface="Consolas" pitchFamily="49" charset="0"/>
              <a:cs typeface="Consolas" pitchFamily="49" charset="0"/>
            </a:endParaRPr>
          </a:p>
          <a:p>
            <a:pPr>
              <a:buFont typeface="Courier New" pitchFamily="49" charset="0"/>
              <a:buChar char="o"/>
            </a:pPr>
            <a:endParaRPr lang="en-US" sz="2600" dirty="0" smtClean="0">
              <a:solidFill>
                <a:schemeClr val="bg1"/>
              </a:solidFill>
              <a:latin typeface="Consolas" pitchFamily="49" charset="0"/>
              <a:cs typeface="Consolas" pitchFamily="49" charset="0"/>
            </a:endParaRPr>
          </a:p>
          <a:p>
            <a:pPr marL="0" indent="0">
              <a:buNone/>
            </a:pPr>
            <a:r>
              <a:rPr lang="en-US" sz="2600" dirty="0" smtClean="0">
                <a:solidFill>
                  <a:schemeClr val="bg1"/>
                </a:solidFill>
                <a:cs typeface="Consolas" pitchFamily="49" charset="0"/>
              </a:rPr>
              <a:t>Supporting Functions</a:t>
            </a:r>
          </a:p>
          <a:p>
            <a:pPr>
              <a:buFont typeface="Courier New" pitchFamily="49" charset="0"/>
              <a:buChar char="o"/>
            </a:pPr>
            <a:r>
              <a:rPr lang="en-US" sz="2600" dirty="0" smtClean="0">
                <a:solidFill>
                  <a:schemeClr val="bg1"/>
                </a:solidFill>
                <a:latin typeface="Consolas" pitchFamily="49" charset="0"/>
                <a:cs typeface="Consolas" pitchFamily="49" charset="0"/>
              </a:rPr>
              <a:t>All				</a:t>
            </a:r>
          </a:p>
          <a:p>
            <a:pPr>
              <a:buFont typeface="Courier New" pitchFamily="49" charset="0"/>
              <a:buChar char="o"/>
            </a:pPr>
            <a:r>
              <a:rPr lang="en-US" sz="2600" dirty="0" err="1" smtClean="0">
                <a:solidFill>
                  <a:schemeClr val="bg1"/>
                </a:solidFill>
                <a:latin typeface="Consolas" pitchFamily="49" charset="0"/>
                <a:cs typeface="Consolas" pitchFamily="49" charset="0"/>
              </a:rPr>
              <a:t>AllExcept</a:t>
            </a:r>
            <a:r>
              <a:rPr lang="en-US" sz="2600" dirty="0" smtClean="0">
                <a:solidFill>
                  <a:schemeClr val="bg1"/>
                </a:solidFill>
                <a:latin typeface="Consolas" pitchFamily="49" charset="0"/>
                <a:cs typeface="Consolas" pitchFamily="49" charset="0"/>
              </a:rPr>
              <a:t>			</a:t>
            </a:r>
          </a:p>
          <a:p>
            <a:pPr>
              <a:buFont typeface="Courier New" pitchFamily="49" charset="0"/>
              <a:buChar char="o"/>
            </a:pPr>
            <a:r>
              <a:rPr lang="en-US" sz="2600" dirty="0" err="1" smtClean="0">
                <a:solidFill>
                  <a:schemeClr val="bg1"/>
                </a:solidFill>
                <a:latin typeface="Consolas" pitchFamily="49" charset="0"/>
                <a:cs typeface="Consolas" pitchFamily="49" charset="0"/>
              </a:rPr>
              <a:t>AllNoBlankRow</a:t>
            </a:r>
            <a:r>
              <a:rPr lang="en-US" sz="2600" dirty="0" smtClean="0">
                <a:solidFill>
                  <a:schemeClr val="bg1"/>
                </a:solidFill>
                <a:latin typeface="Consolas" pitchFamily="49" charset="0"/>
                <a:cs typeface="Consolas" pitchFamily="49" charset="0"/>
              </a:rPr>
              <a:t>		</a:t>
            </a:r>
            <a:endParaRPr lang="en-US" dirty="0">
              <a:solidFill>
                <a:schemeClr val="bg1"/>
              </a:solidFill>
            </a:endParaRP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7F93999B-ED66-4F91-8AC2-A9484B3533F8}" type="slidenum">
              <a:rPr lang="en-US" smtClean="0"/>
              <a:pPr/>
              <a:t>35</a:t>
            </a:fld>
            <a:endParaRPr lang="en-US"/>
          </a:p>
        </p:txBody>
      </p:sp>
    </p:spTree>
    <p:extLst>
      <p:ext uri="{BB962C8B-B14F-4D97-AF65-F5344CB8AC3E}">
        <p14:creationId xmlns="" xmlns:p14="http://schemas.microsoft.com/office/powerpoint/2007/7/12/main" val="23608142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zh-CN" altLang="en-US" dirty="0" smtClean="0">
                <a:solidFill>
                  <a:schemeClr val="bg1"/>
                </a:solidFill>
                <a:effectLst>
                  <a:outerShdw blurRad="38100" dist="38100" dir="2700000" algn="tl">
                    <a:srgbClr val="000000">
                      <a:alpha val="43137"/>
                    </a:srgbClr>
                  </a:outerShdw>
                </a:effectLst>
              </a:rPr>
              <a:t>时间智能函数</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0" y="1295400"/>
            <a:ext cx="8763000" cy="5257800"/>
          </a:xfrm>
        </p:spPr>
        <p:txBody>
          <a:bodyPr numCol="2">
            <a:noAutofit/>
          </a:bodyPr>
          <a:lstStyle/>
          <a:p>
            <a:pPr>
              <a:buFont typeface="Courier New" pitchFamily="49" charset="0"/>
              <a:buChar char="o"/>
            </a:pPr>
            <a:r>
              <a:rPr lang="en-US" sz="1700" dirty="0" err="1" smtClean="0">
                <a:solidFill>
                  <a:schemeClr val="bg1"/>
                </a:solidFill>
                <a:latin typeface="Consolas" pitchFamily="49" charset="0"/>
                <a:cs typeface="Consolas" pitchFamily="49" charset="0"/>
              </a:rPr>
              <a:t>FirstDate</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LastDate</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FirstNonBlank</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LastNonBlank</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StartofMonth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StartofYear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EndofMonth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EndofQuarter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EndofYear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DateAdd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DatesBetween</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DatesInPeriod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ParallelPeriod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PreviousDay</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PreviousMonth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PreviousQuarter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PreviousYear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NextDay</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NextMonth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NextQuarter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NextYear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DatesMTD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DatesQTD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DatesYTD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SamePeriodLastYear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TotalMTD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TotalQTD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TotalYTD</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OpeningBalanceMonth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OpeningBalanceQuarter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OpeningBalanceYear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ClosingBalanceMonth</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ClosingBalanceQuarter</a:t>
            </a:r>
            <a:endParaRPr lang="en-US" sz="1700" dirty="0" smtClean="0">
              <a:solidFill>
                <a:schemeClr val="bg1"/>
              </a:solidFill>
              <a:latin typeface="Consolas" pitchFamily="49" charset="0"/>
              <a:cs typeface="Consolas" pitchFamily="49" charset="0"/>
            </a:endParaRPr>
          </a:p>
          <a:p>
            <a:pPr>
              <a:buFont typeface="Courier New" pitchFamily="49" charset="0"/>
              <a:buChar char="o"/>
            </a:pPr>
            <a:r>
              <a:rPr lang="en-US" sz="1700" dirty="0" err="1" smtClean="0">
                <a:solidFill>
                  <a:schemeClr val="bg1"/>
                </a:solidFill>
                <a:latin typeface="Consolas" pitchFamily="49" charset="0"/>
                <a:cs typeface="Consolas" pitchFamily="49" charset="0"/>
              </a:rPr>
              <a:t>ClosingBalanceYear</a:t>
            </a:r>
            <a:endParaRPr lang="en-US" sz="1700" dirty="0" smtClean="0">
              <a:solidFill>
                <a:schemeClr val="bg1"/>
              </a:solidFill>
              <a:latin typeface="Consolas" pitchFamily="49" charset="0"/>
              <a:cs typeface="Consolas" pitchFamily="49" charset="0"/>
            </a:endParaRPr>
          </a:p>
        </p:txBody>
      </p:sp>
    </p:spTree>
    <p:extLst>
      <p:ext uri="{BB962C8B-B14F-4D97-AF65-F5344CB8AC3E}">
        <p14:creationId xmlns="" xmlns:p14="http://schemas.microsoft.com/office/powerpoint/2007/7/12/main" val="11306369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aways-open-closed-sign.jpg]"/>
          <p:cNvPicPr>
            <a:picLocks noChangeAspect="1" noChangeArrowheads="1"/>
          </p:cNvPicPr>
          <p:nvPr/>
        </p:nvPicPr>
        <p:blipFill>
          <a:blip r:embed="rId3" cstate="print"/>
          <a:srcRect r="2622" b="8333"/>
          <a:stretch>
            <a:fillRect/>
          </a:stretch>
        </p:blipFill>
        <p:spPr bwMode="auto">
          <a:xfrm>
            <a:off x="1219200" y="1524000"/>
            <a:ext cx="6759758" cy="3810000"/>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 xmlns:p14="http://schemas.microsoft.com/office/powerpoint/2007/7/12/main" val="313037824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en-US" altLang="zh-CN" dirty="0" smtClean="0"/>
              <a:t>Q &amp; A</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357158" y="2214554"/>
            <a:ext cx="2214578" cy="1254595"/>
            <a:chOff x="6986598" y="2043114"/>
            <a:chExt cx="2933129" cy="1563968"/>
          </a:xfrm>
        </p:grpSpPr>
        <p:pic>
          <p:nvPicPr>
            <p:cNvPr id="6" name="Picture 9" descr="C:\Documents and Settings\t-yuteng\Desktop\STB China Contribute LOGOs\Forefront-SES_v_rgb_r.png"/>
            <p:cNvPicPr>
              <a:picLocks noChangeAspect="1" noChangeArrowheads="1"/>
            </p:cNvPicPr>
            <p:nvPr/>
          </p:nvPicPr>
          <p:blipFill>
            <a:blip r:embed="rId3" cstate="print"/>
            <a:srcRect/>
            <a:stretch>
              <a:fillRect/>
            </a:stretch>
          </p:blipFill>
          <p:spPr bwMode="auto">
            <a:xfrm>
              <a:off x="7058036" y="2043114"/>
              <a:ext cx="2167414" cy="1117187"/>
            </a:xfrm>
            <a:prstGeom prst="rect">
              <a:avLst/>
            </a:prstGeom>
            <a:noFill/>
          </p:spPr>
        </p:pic>
        <p:pic>
          <p:nvPicPr>
            <p:cNvPr id="7" name="Picture 10" descr="C:\Documents and Settings\t-yuteng\Desktop\STB China Contribute LOGOs\Forefront-SS_h_rgb_r.png"/>
            <p:cNvPicPr>
              <a:picLocks noChangeAspect="1" noChangeArrowheads="1"/>
            </p:cNvPicPr>
            <p:nvPr/>
          </p:nvPicPr>
          <p:blipFill>
            <a:blip r:embed="rId4" cstate="print"/>
            <a:srcRect l="14706" t="66122"/>
            <a:stretch>
              <a:fillRect/>
            </a:stretch>
          </p:blipFill>
          <p:spPr bwMode="auto">
            <a:xfrm>
              <a:off x="6986598" y="3186122"/>
              <a:ext cx="1824626" cy="193419"/>
            </a:xfrm>
            <a:prstGeom prst="rect">
              <a:avLst/>
            </a:prstGeom>
            <a:noFill/>
          </p:spPr>
        </p:pic>
        <p:pic>
          <p:nvPicPr>
            <p:cNvPr id="8" name="Picture 11" descr="C:\Documents and Settings\t-yuteng\Desktop\STB China Contribute LOGOs\Forefront-SSMC_v_rgb_r.png"/>
            <p:cNvPicPr>
              <a:picLocks noChangeAspect="1" noChangeArrowheads="1"/>
            </p:cNvPicPr>
            <p:nvPr/>
          </p:nvPicPr>
          <p:blipFill>
            <a:blip r:embed="rId5" cstate="print"/>
            <a:srcRect t="81503"/>
            <a:stretch>
              <a:fillRect/>
            </a:stretch>
          </p:blipFill>
          <p:spPr bwMode="auto">
            <a:xfrm>
              <a:off x="7058036" y="3400436"/>
              <a:ext cx="2861691" cy="206646"/>
            </a:xfrm>
            <a:prstGeom prst="rect">
              <a:avLst/>
            </a:prstGeom>
            <a:noFill/>
          </p:spPr>
        </p:pic>
      </p:grpSp>
      <p:pic>
        <p:nvPicPr>
          <p:cNvPr id="10" name="Picture 19" descr="C:\Program Files\Microsoft Resource DVD Artwork\DVD_ART\BoxShots_Logos\Visual Studio Brand Logotypes\Visual Studio 2008 H Logo Rev.png"/>
          <p:cNvPicPr>
            <a:picLocks noChangeAspect="1" noChangeArrowheads="1"/>
          </p:cNvPicPr>
          <p:nvPr/>
        </p:nvPicPr>
        <p:blipFill>
          <a:blip r:embed="rId6" cstate="print"/>
          <a:srcRect/>
          <a:stretch>
            <a:fillRect/>
          </a:stretch>
        </p:blipFill>
        <p:spPr bwMode="auto">
          <a:xfrm>
            <a:off x="5900304" y="2938581"/>
            <a:ext cx="3172290" cy="418981"/>
          </a:xfrm>
          <a:prstGeom prst="rect">
            <a:avLst/>
          </a:prstGeom>
          <a:noFill/>
        </p:spPr>
      </p:pic>
      <p:pic>
        <p:nvPicPr>
          <p:cNvPr id="11" name="Picture 20" descr="C:\Program Files\Microsoft Resource DVD Artwork\DVD_ART\BoxShots_Logos\Windows Server 2008\Windows Server 2008 logo h r.png"/>
          <p:cNvPicPr>
            <a:picLocks noChangeAspect="1" noChangeArrowheads="1"/>
          </p:cNvPicPr>
          <p:nvPr/>
        </p:nvPicPr>
        <p:blipFill>
          <a:blip r:embed="rId7" cstate="print"/>
          <a:srcRect/>
          <a:stretch>
            <a:fillRect/>
          </a:stretch>
        </p:blipFill>
        <p:spPr bwMode="auto">
          <a:xfrm>
            <a:off x="2343158" y="2180744"/>
            <a:ext cx="3371850" cy="533876"/>
          </a:xfrm>
          <a:prstGeom prst="rect">
            <a:avLst/>
          </a:prstGeom>
          <a:noFill/>
        </p:spPr>
      </p:pic>
      <p:pic>
        <p:nvPicPr>
          <p:cNvPr id="14" name="Picture 35" descr="C:\Program Files\Microsoft Resource DVD Artwork\DVD_ART\BoxShots_Logos\Windows Compute Cluster Server 2003\Windows Compute Cluster Server 2003 v r logo.png"/>
          <p:cNvPicPr>
            <a:picLocks noChangeAspect="1" noChangeArrowheads="1"/>
          </p:cNvPicPr>
          <p:nvPr/>
        </p:nvPicPr>
        <p:blipFill>
          <a:blip r:embed="rId8" cstate="print"/>
          <a:srcRect/>
          <a:stretch>
            <a:fillRect/>
          </a:stretch>
        </p:blipFill>
        <p:spPr bwMode="auto">
          <a:xfrm>
            <a:off x="3428992" y="4643446"/>
            <a:ext cx="2260738" cy="785818"/>
          </a:xfrm>
          <a:prstGeom prst="rect">
            <a:avLst/>
          </a:prstGeom>
          <a:noFill/>
        </p:spPr>
      </p:pic>
      <p:pic>
        <p:nvPicPr>
          <p:cNvPr id="15" name="Picture 36" descr="C:\Program Files\Microsoft Resource DVD Artwork\DVD_ART\BoxShots_Logos\Windows Home Server\Windows Home Server logo h r.png"/>
          <p:cNvPicPr>
            <a:picLocks noChangeAspect="1" noChangeArrowheads="1"/>
          </p:cNvPicPr>
          <p:nvPr/>
        </p:nvPicPr>
        <p:blipFill>
          <a:blip r:embed="rId9" cstate="print"/>
          <a:srcRect/>
          <a:stretch>
            <a:fillRect/>
          </a:stretch>
        </p:blipFill>
        <p:spPr bwMode="auto">
          <a:xfrm>
            <a:off x="4643438" y="4564390"/>
            <a:ext cx="2266950" cy="293370"/>
          </a:xfrm>
          <a:prstGeom prst="rect">
            <a:avLst/>
          </a:prstGeom>
          <a:noFill/>
        </p:spPr>
      </p:pic>
      <p:pic>
        <p:nvPicPr>
          <p:cNvPr id="16" name="Picture 39" descr="C:\Documents and Settings\t-yuteng\Desktop\STB China Contribute LOGOs\SMS03-R2_rgb_r.png"/>
          <p:cNvPicPr>
            <a:picLocks noChangeAspect="1" noChangeArrowheads="1"/>
          </p:cNvPicPr>
          <p:nvPr/>
        </p:nvPicPr>
        <p:blipFill>
          <a:blip r:embed="rId10" cstate="print"/>
          <a:srcRect/>
          <a:stretch>
            <a:fillRect/>
          </a:stretch>
        </p:blipFill>
        <p:spPr bwMode="auto">
          <a:xfrm>
            <a:off x="285720" y="3559306"/>
            <a:ext cx="2396014" cy="512636"/>
          </a:xfrm>
          <a:prstGeom prst="rect">
            <a:avLst/>
          </a:prstGeom>
          <a:noFill/>
        </p:spPr>
      </p:pic>
      <p:pic>
        <p:nvPicPr>
          <p:cNvPr id="19" name="Picture 16" descr="C:\Documents and Settings\t-yuteng\Desktop\STB China Contribute LOGOs\W-HPC-Svr08_v_rgb_r.png"/>
          <p:cNvPicPr>
            <a:picLocks noChangeAspect="1" noChangeArrowheads="1"/>
          </p:cNvPicPr>
          <p:nvPr/>
        </p:nvPicPr>
        <p:blipFill>
          <a:blip r:embed="rId11" cstate="print"/>
          <a:srcRect/>
          <a:stretch>
            <a:fillRect/>
          </a:stretch>
        </p:blipFill>
        <p:spPr bwMode="auto">
          <a:xfrm>
            <a:off x="7286644" y="5643578"/>
            <a:ext cx="1612202" cy="950976"/>
          </a:xfrm>
          <a:prstGeom prst="rect">
            <a:avLst/>
          </a:prstGeom>
          <a:noFill/>
        </p:spPr>
      </p:pic>
      <p:pic>
        <p:nvPicPr>
          <p:cNvPr id="20" name="Picture 2" descr="C:\Documents and Settings\t-yuteng\Desktop\STB China Contribute LOGOs\SQL08_h_rgb_r.png"/>
          <p:cNvPicPr>
            <a:picLocks noChangeAspect="1" noChangeArrowheads="1"/>
          </p:cNvPicPr>
          <p:nvPr/>
        </p:nvPicPr>
        <p:blipFill>
          <a:blip r:embed="rId12" cstate="print"/>
          <a:srcRect/>
          <a:stretch>
            <a:fillRect/>
          </a:stretch>
        </p:blipFill>
        <p:spPr bwMode="auto">
          <a:xfrm>
            <a:off x="5926194" y="1766879"/>
            <a:ext cx="2860648" cy="590551"/>
          </a:xfrm>
          <a:prstGeom prst="rect">
            <a:avLst/>
          </a:prstGeom>
          <a:noFill/>
        </p:spPr>
      </p:pic>
      <p:pic>
        <p:nvPicPr>
          <p:cNvPr id="21" name="Picture 20" descr="BizTalkSvr09_h_rgb_r.png"/>
          <p:cNvPicPr>
            <a:picLocks noChangeAspect="1"/>
          </p:cNvPicPr>
          <p:nvPr/>
        </p:nvPicPr>
        <p:blipFill>
          <a:blip r:embed="rId13" cstate="print"/>
          <a:stretch>
            <a:fillRect/>
          </a:stretch>
        </p:blipFill>
        <p:spPr>
          <a:xfrm>
            <a:off x="6010305" y="5000636"/>
            <a:ext cx="2919413" cy="519113"/>
          </a:xfrm>
          <a:prstGeom prst="rect">
            <a:avLst/>
          </a:prstGeom>
        </p:spPr>
      </p:pic>
      <p:pic>
        <p:nvPicPr>
          <p:cNvPr id="22" name="Picture 21" descr="Windows7_h_rgb_r.png"/>
          <p:cNvPicPr>
            <a:picLocks noChangeAspect="1"/>
          </p:cNvPicPr>
          <p:nvPr/>
        </p:nvPicPr>
        <p:blipFill>
          <a:blip r:embed="rId14" cstate="print"/>
          <a:stretch>
            <a:fillRect/>
          </a:stretch>
        </p:blipFill>
        <p:spPr>
          <a:xfrm>
            <a:off x="571472" y="1714488"/>
            <a:ext cx="1976000" cy="312000"/>
          </a:xfrm>
          <a:prstGeom prst="rect">
            <a:avLst/>
          </a:prstGeom>
        </p:spPr>
      </p:pic>
      <p:sp>
        <p:nvSpPr>
          <p:cNvPr id="23" name="Title 12"/>
          <p:cNvSpPr>
            <a:spLocks noGrp="1"/>
          </p:cNvSpPr>
          <p:nvPr>
            <p:ph type="title"/>
          </p:nvPr>
        </p:nvSpPr>
        <p:spPr>
          <a:xfrm>
            <a:off x="457200" y="274638"/>
            <a:ext cx="8229600" cy="1143000"/>
          </a:xfrm>
        </p:spPr>
        <p:txBody>
          <a:bodyPr/>
          <a:lstStyle/>
          <a:p>
            <a:r>
              <a:rPr lang="zh-CN" altLang="en-US" dirty="0" smtClean="0"/>
              <a:t>我们的精彩五年 </a:t>
            </a:r>
            <a:endParaRPr lang="en-US" dirty="0"/>
          </a:p>
        </p:txBody>
      </p:sp>
      <p:pic>
        <p:nvPicPr>
          <p:cNvPr id="24" name="Picture 23" descr="NET-Frmwrk_v_rgb_r.png"/>
          <p:cNvPicPr>
            <a:picLocks noChangeAspect="1"/>
          </p:cNvPicPr>
          <p:nvPr/>
        </p:nvPicPr>
        <p:blipFill>
          <a:blip r:embed="rId15" cstate="print"/>
          <a:stretch>
            <a:fillRect/>
          </a:stretch>
        </p:blipFill>
        <p:spPr>
          <a:xfrm>
            <a:off x="7429520" y="3629036"/>
            <a:ext cx="1211580" cy="1371600"/>
          </a:xfrm>
          <a:prstGeom prst="rect">
            <a:avLst/>
          </a:prstGeom>
        </p:spPr>
      </p:pic>
      <p:pic>
        <p:nvPicPr>
          <p:cNvPr id="25" name="Picture 24" descr="WS08-R2_v_rgb_r.png"/>
          <p:cNvPicPr>
            <a:picLocks noChangeAspect="1"/>
          </p:cNvPicPr>
          <p:nvPr/>
        </p:nvPicPr>
        <p:blipFill>
          <a:blip r:embed="rId16" cstate="print"/>
          <a:stretch>
            <a:fillRect/>
          </a:stretch>
        </p:blipFill>
        <p:spPr>
          <a:xfrm>
            <a:off x="3357554" y="2857496"/>
            <a:ext cx="2643206" cy="797484"/>
          </a:xfrm>
          <a:prstGeom prst="rect">
            <a:avLst/>
          </a:prstGeom>
        </p:spPr>
      </p:pic>
      <p:pic>
        <p:nvPicPr>
          <p:cNvPr id="26" name="Picture 25" descr="Windows Essential Business Server 2008 logo h r.png"/>
          <p:cNvPicPr>
            <a:picLocks noChangeAspect="1"/>
          </p:cNvPicPr>
          <p:nvPr/>
        </p:nvPicPr>
        <p:blipFill>
          <a:blip r:embed="rId17" cstate="print"/>
          <a:stretch>
            <a:fillRect/>
          </a:stretch>
        </p:blipFill>
        <p:spPr>
          <a:xfrm>
            <a:off x="4286248" y="6123362"/>
            <a:ext cx="2687219" cy="448910"/>
          </a:xfrm>
          <a:prstGeom prst="rect">
            <a:avLst/>
          </a:prstGeom>
        </p:spPr>
      </p:pic>
      <p:pic>
        <p:nvPicPr>
          <p:cNvPr id="27" name="Picture 26" descr="Windows Small Business Server 2008 Logo-H Rev.png"/>
          <p:cNvPicPr>
            <a:picLocks noChangeAspect="1"/>
          </p:cNvPicPr>
          <p:nvPr/>
        </p:nvPicPr>
        <p:blipFill>
          <a:blip r:embed="rId18" cstate="print"/>
          <a:stretch>
            <a:fillRect/>
          </a:stretch>
        </p:blipFill>
        <p:spPr>
          <a:xfrm>
            <a:off x="2900238" y="5500702"/>
            <a:ext cx="2743332" cy="511257"/>
          </a:xfrm>
          <a:prstGeom prst="rect">
            <a:avLst/>
          </a:prstGeom>
        </p:spPr>
      </p:pic>
      <p:pic>
        <p:nvPicPr>
          <p:cNvPr id="28" name="Picture 27" descr="system center virtual machine manager 2008 r2 h rev.png"/>
          <p:cNvPicPr>
            <a:picLocks noChangeAspect="1"/>
          </p:cNvPicPr>
          <p:nvPr/>
        </p:nvPicPr>
        <p:blipFill>
          <a:blip r:embed="rId19" cstate="print"/>
          <a:srcRect l="11111" t="-5839"/>
          <a:stretch>
            <a:fillRect/>
          </a:stretch>
        </p:blipFill>
        <p:spPr>
          <a:xfrm>
            <a:off x="2928926" y="3736763"/>
            <a:ext cx="2750872" cy="692369"/>
          </a:xfrm>
          <a:prstGeom prst="rect">
            <a:avLst/>
          </a:prstGeom>
        </p:spPr>
      </p:pic>
      <p:grpSp>
        <p:nvGrpSpPr>
          <p:cNvPr id="3" name="Group 32"/>
          <p:cNvGrpSpPr/>
          <p:nvPr/>
        </p:nvGrpSpPr>
        <p:grpSpPr>
          <a:xfrm>
            <a:off x="142844" y="5338070"/>
            <a:ext cx="2714644" cy="1187978"/>
            <a:chOff x="142844" y="5338070"/>
            <a:chExt cx="2714644" cy="1187978"/>
          </a:xfrm>
        </p:grpSpPr>
        <p:pic>
          <p:nvPicPr>
            <p:cNvPr id="12" name="Picture 8" descr="C:\Program Files\Microsoft Resource DVD Artwork\DVD_ART\BoxShots_Logos\Silverlight\Silverlight h c reverse.png"/>
            <p:cNvPicPr>
              <a:picLocks noChangeAspect="1" noChangeArrowheads="1"/>
            </p:cNvPicPr>
            <p:nvPr/>
          </p:nvPicPr>
          <p:blipFill>
            <a:blip r:embed="rId20" cstate="print"/>
            <a:srcRect/>
            <a:stretch>
              <a:fillRect/>
            </a:stretch>
          </p:blipFill>
          <p:spPr bwMode="auto">
            <a:xfrm>
              <a:off x="142844" y="5446641"/>
              <a:ext cx="1928826" cy="625565"/>
            </a:xfrm>
            <a:prstGeom prst="rect">
              <a:avLst/>
            </a:prstGeom>
            <a:noFill/>
          </p:spPr>
        </p:pic>
        <p:pic>
          <p:nvPicPr>
            <p:cNvPr id="13" name="Picture 28" descr="C:\Program Files\Microsoft Resource DVD Artwork\DVD_ART\BoxShots_Logos\Expression\Expression Studio\Expression Studio logo -r.png"/>
            <p:cNvPicPr>
              <a:picLocks noChangeAspect="1" noChangeArrowheads="1"/>
            </p:cNvPicPr>
            <p:nvPr/>
          </p:nvPicPr>
          <p:blipFill>
            <a:blip r:embed="rId21" cstate="print"/>
            <a:srcRect/>
            <a:stretch>
              <a:fillRect/>
            </a:stretch>
          </p:blipFill>
          <p:spPr bwMode="auto">
            <a:xfrm>
              <a:off x="357158" y="6143644"/>
              <a:ext cx="1752407" cy="382404"/>
            </a:xfrm>
            <a:prstGeom prst="rect">
              <a:avLst/>
            </a:prstGeom>
            <a:noFill/>
          </p:spPr>
        </p:pic>
        <p:pic>
          <p:nvPicPr>
            <p:cNvPr id="30" name="Picture 29" descr="Expression Blend logo -r.png"/>
            <p:cNvPicPr>
              <a:picLocks noChangeAspect="1"/>
            </p:cNvPicPr>
            <p:nvPr/>
          </p:nvPicPr>
          <p:blipFill>
            <a:blip r:embed="rId22" cstate="print"/>
            <a:stretch>
              <a:fillRect/>
            </a:stretch>
          </p:blipFill>
          <p:spPr>
            <a:xfrm>
              <a:off x="1485822" y="5338070"/>
              <a:ext cx="1371666" cy="305508"/>
            </a:xfrm>
            <a:prstGeom prst="rect">
              <a:avLst/>
            </a:prstGeom>
          </p:spPr>
        </p:pic>
      </p:grpSp>
      <p:grpSp>
        <p:nvGrpSpPr>
          <p:cNvPr id="4" name="Group 31"/>
          <p:cNvGrpSpPr/>
          <p:nvPr/>
        </p:nvGrpSpPr>
        <p:grpSpPr>
          <a:xfrm>
            <a:off x="285721" y="4231506"/>
            <a:ext cx="2926218" cy="840568"/>
            <a:chOff x="285720" y="3714752"/>
            <a:chExt cx="3251353" cy="1038724"/>
          </a:xfrm>
        </p:grpSpPr>
        <p:pic>
          <p:nvPicPr>
            <p:cNvPr id="29" name="Picture 28" descr="system center configuration manager 2007 r2 h rev.png"/>
            <p:cNvPicPr>
              <a:picLocks noChangeAspect="1"/>
            </p:cNvPicPr>
            <p:nvPr/>
          </p:nvPicPr>
          <p:blipFill>
            <a:blip r:embed="rId23" cstate="print"/>
            <a:srcRect r="6214"/>
            <a:stretch>
              <a:fillRect/>
            </a:stretch>
          </p:blipFill>
          <p:spPr>
            <a:xfrm>
              <a:off x="285720" y="3714752"/>
              <a:ext cx="2997340" cy="791010"/>
            </a:xfrm>
            <a:prstGeom prst="rect">
              <a:avLst/>
            </a:prstGeom>
          </p:spPr>
        </p:pic>
        <p:pic>
          <p:nvPicPr>
            <p:cNvPr id="31" name="Picture 30" descr="system center configuration manager 2007 r2 h rev.png"/>
            <p:cNvPicPr>
              <a:picLocks noChangeAspect="1"/>
            </p:cNvPicPr>
            <p:nvPr/>
          </p:nvPicPr>
          <p:blipFill>
            <a:blip r:embed="rId23" cstate="print"/>
            <a:srcRect t="64285" r="-1734"/>
            <a:stretch>
              <a:fillRect/>
            </a:stretch>
          </p:blipFill>
          <p:spPr>
            <a:xfrm>
              <a:off x="285720" y="4470966"/>
              <a:ext cx="3251353" cy="28251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an at filing cabinets"/>
          <p:cNvPicPr>
            <a:picLocks noChangeAspect="1" noChangeArrowheads="1"/>
          </p:cNvPicPr>
          <p:nvPr/>
        </p:nvPicPr>
        <p:blipFill>
          <a:blip r:embed="rId3" cstate="print">
            <a:lum bright="-10000"/>
          </a:blip>
          <a:srcRect/>
          <a:stretch>
            <a:fillRect/>
          </a:stretch>
        </p:blipFill>
        <p:spPr bwMode="auto">
          <a:xfrm>
            <a:off x="914400" y="533400"/>
            <a:ext cx="7315200" cy="5845118"/>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 xmlns:p14="http://schemas.microsoft.com/office/powerpoint/2007/7/12/main" val="174416047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officemuseum.com/IMagesWWW/Man_with_18_Bates_Numbering_Stamps_OM.jpg"/>
          <p:cNvPicPr>
            <a:picLocks noChangeAspect="1" noChangeArrowheads="1"/>
          </p:cNvPicPr>
          <p:nvPr/>
        </p:nvPicPr>
        <p:blipFill>
          <a:blip r:embed="rId3" cstate="print">
            <a:grayscl/>
            <a:lum contrast="10000"/>
          </a:blip>
          <a:srcRect/>
          <a:stretch>
            <a:fillRect/>
          </a:stretch>
        </p:blipFill>
        <p:spPr bwMode="auto">
          <a:xfrm>
            <a:off x="1333500" y="1524000"/>
            <a:ext cx="6438900" cy="38100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324245737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www.officemuseum.com/IMagesWWW/Early_1920s_Veterans_Bureau_Calculating_WWI_Vet_Bonuses_LOC.JPG"/>
          <p:cNvPicPr>
            <a:picLocks noChangeAspect="1" noChangeArrowheads="1"/>
          </p:cNvPicPr>
          <p:nvPr/>
        </p:nvPicPr>
        <p:blipFill>
          <a:blip r:embed="rId3" cstate="print">
            <a:grayscl/>
            <a:lum contrast="10000"/>
          </a:blip>
          <a:srcRect/>
          <a:stretch>
            <a:fillRect/>
          </a:stretch>
        </p:blipFill>
        <p:spPr bwMode="auto">
          <a:xfrm>
            <a:off x="1113028" y="1066800"/>
            <a:ext cx="6811772" cy="4819650"/>
          </a:xfrm>
          <a:prstGeom prst="rect">
            <a:avLst/>
          </a:prstGeom>
          <a:ln>
            <a:noFill/>
          </a:ln>
          <a:effectLst>
            <a:outerShdw blurRad="292100" dist="139700" dir="2700000" algn="tl" rotWithShape="0">
              <a:srgbClr val="333333">
                <a:alpha val="65000"/>
              </a:srgbClr>
            </a:outerShdw>
            <a:softEdge rad="31750"/>
          </a:effectLst>
        </p:spPr>
      </p:pic>
      <p:sp>
        <p:nvSpPr>
          <p:cNvPr id="2" name="TextBox 1"/>
          <p:cNvSpPr txBox="1"/>
          <p:nvPr/>
        </p:nvSpPr>
        <p:spPr>
          <a:xfrm>
            <a:off x="4071934" y="6000768"/>
            <a:ext cx="1338828" cy="369332"/>
          </a:xfrm>
          <a:prstGeom prst="rect">
            <a:avLst/>
          </a:prstGeom>
          <a:noFill/>
        </p:spPr>
        <p:txBody>
          <a:bodyPr wrap="none" rtlCol="0">
            <a:spAutoFit/>
          </a:bodyPr>
          <a:lstStyle/>
          <a:p>
            <a:r>
              <a:rPr lang="zh-CN" altLang="en-US" dirty="0" smtClean="0">
                <a:solidFill>
                  <a:schemeClr val="bg1"/>
                </a:solidFill>
              </a:rPr>
              <a:t>计算机分区</a:t>
            </a:r>
          </a:p>
        </p:txBody>
      </p:sp>
    </p:spTree>
    <p:extLst>
      <p:ext uri="{BB962C8B-B14F-4D97-AF65-F5344CB8AC3E}">
        <p14:creationId xmlns="" xmlns:p14="http://schemas.microsoft.com/office/powerpoint/2007/7/12/main" val="34297376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officemuseum.com/Office_Three_Men_Lots_of_Papers.jpg"/>
          <p:cNvPicPr>
            <a:picLocks noChangeAspect="1" noChangeArrowheads="1"/>
          </p:cNvPicPr>
          <p:nvPr/>
        </p:nvPicPr>
        <p:blipFill>
          <a:blip r:embed="rId3" cstate="print">
            <a:grayscl/>
            <a:lum bright="-10000" contrast="20000"/>
          </a:blip>
          <a:srcRect/>
          <a:stretch>
            <a:fillRect/>
          </a:stretch>
        </p:blipFill>
        <p:spPr bwMode="auto">
          <a:xfrm>
            <a:off x="914400" y="1066800"/>
            <a:ext cx="7315200" cy="4671892"/>
          </a:xfrm>
          <a:prstGeom prst="rect">
            <a:avLst/>
          </a:prstGeom>
          <a:ln>
            <a:noFill/>
          </a:ln>
          <a:effectLst>
            <a:outerShdw blurRad="292100" dist="139700" dir="2700000" algn="tl" rotWithShape="0">
              <a:srgbClr val="333333">
                <a:alpha val="65000"/>
              </a:srgbClr>
            </a:outerShdw>
            <a:softEdge rad="63500"/>
          </a:effectLst>
        </p:spPr>
      </p:pic>
    </p:spTree>
    <p:extLst>
      <p:ext uri="{BB962C8B-B14F-4D97-AF65-F5344CB8AC3E}">
        <p14:creationId xmlns="" xmlns:p14="http://schemas.microsoft.com/office/powerpoint/2007/7/12/main" val="18939723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dfarmer\AppData\Local\Microsoft\Windows\Temporary Internet Files\Content.IE5\0L30AVNP\ExcelScreenShot_1596[1].tiff"/>
          <p:cNvPicPr>
            <a:picLocks noChangeAspect="1" noChangeArrowheads="1"/>
          </p:cNvPicPr>
          <p:nvPr/>
        </p:nvPicPr>
        <p:blipFill>
          <a:blip r:embed="rId3" cstate="print">
            <a:clrChange>
              <a:clrFrom>
                <a:srgbClr val="010000"/>
              </a:clrFrom>
              <a:clrTo>
                <a:srgbClr val="010000">
                  <a:alpha val="0"/>
                </a:srgbClr>
              </a:clrTo>
            </a:clrChange>
          </a:blip>
          <a:srcRect/>
          <a:stretch>
            <a:fillRect/>
          </a:stretch>
        </p:blipFill>
        <p:spPr bwMode="auto">
          <a:xfrm>
            <a:off x="914400" y="762000"/>
            <a:ext cx="7315200" cy="5283200"/>
          </a:xfrm>
          <a:prstGeom prst="rect">
            <a:avLst/>
          </a:prstGeom>
          <a:ln>
            <a:noFill/>
          </a:ln>
          <a:effectLst>
            <a:outerShdw blurRad="292100" dist="139700" dir="2700000" algn="tl" rotWithShape="0">
              <a:srgbClr val="333333">
                <a:alpha val="65000"/>
              </a:srgbClr>
            </a:outerShdw>
            <a:softEdge rad="31750"/>
          </a:effectLst>
        </p:spPr>
      </p:pic>
    </p:spTree>
    <p:extLst>
      <p:ext uri="{BB962C8B-B14F-4D97-AF65-F5344CB8AC3E}">
        <p14:creationId xmlns="" xmlns:p14="http://schemas.microsoft.com/office/powerpoint/2007/7/12/main" val="385069677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2009-10-15T04:24:19Z</outs:dateTime>
      <outs:isPinned>true</outs:isPinned>
    </outs:relatedDate>
    <outs:relatedDate>
      <outs:type>2</outs:type>
      <outs:displayName>Created</outs:displayName>
      <outs:dateTime>2009-09-17T08:59:27Z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xiaohua</outs:displayName>
          <outs:accountName/>
        </outs:relatedPerson>
      </outs:people>
      <outs:source>0</outs:source>
      <outs:isPinned>true</outs:isPinned>
    </outs:relatedPeopleItem>
    <outs:relatedPeopleItem>
      <outs:category>Last modified by</outs:category>
      <outs:people>
        <outs:relatedPerson>
          <outs:displayName>dfarmer</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53575236-AC09-4E7A-84C9-C9F924F872CE}">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全屏显示(4:3)</PresentationFormat>
  <Paragraphs>233</Paragraphs>
  <Slides>40</Slides>
  <Notes>40</Notes>
  <HiddenSlides>0</HiddenSlides>
  <MMClips>0</MMClips>
  <ScaleCrop>false</ScaleCrop>
  <HeadingPairs>
    <vt:vector size="4" baseType="variant">
      <vt:variant>
        <vt:lpstr>主题</vt:lpstr>
      </vt:variant>
      <vt:variant>
        <vt:i4>2</vt:i4>
      </vt:variant>
      <vt:variant>
        <vt:lpstr>幻灯片标题</vt:lpstr>
      </vt:variant>
      <vt:variant>
        <vt:i4>40</vt:i4>
      </vt:variant>
    </vt:vector>
  </HeadingPairs>
  <TitlesOfParts>
    <vt:vector size="42" baseType="lpstr">
      <vt:lpstr>Office 主题</vt:lpstr>
      <vt:lpstr>Custom Design</vt:lpstr>
      <vt:lpstr>幻灯片 1</vt:lpstr>
      <vt:lpstr>SQL Server 2008 R2  自助式商务智能 Self-service Business Intelligence</vt:lpstr>
      <vt:lpstr>微软中国研发集团服务器与开发工具事业部</vt:lpstr>
      <vt:lpstr>我们的精彩五年 </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Gemini 的Excel函数 </vt:lpstr>
      <vt:lpstr>查找函数</vt:lpstr>
      <vt:lpstr>聚合函数</vt:lpstr>
      <vt:lpstr>表函数</vt:lpstr>
      <vt:lpstr>Calculate() 的不同方式</vt:lpstr>
      <vt:lpstr>时间智能函数</vt:lpstr>
      <vt:lpstr>幻灯片 37</vt:lpstr>
      <vt:lpstr>Q &amp; A</vt:lpstr>
      <vt:lpstr>幻灯片 39</vt:lpstr>
      <vt:lpstr>幻灯片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2009-10-29T01:54:37Z</dcterms:created>
  <dcterms:modified xsi:type="dcterms:W3CDTF">2009-10-29T01:54:46Z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