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72" r:id="rId3"/>
  </p:sldMasterIdLst>
  <p:notesMasterIdLst>
    <p:notesMasterId r:id="rId42"/>
  </p:notesMasterIdLst>
  <p:sldIdLst>
    <p:sldId id="256" r:id="rId4"/>
    <p:sldId id="257"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302" r:id="rId25"/>
    <p:sldId id="303" r:id="rId26"/>
    <p:sldId id="304" r:id="rId27"/>
    <p:sldId id="305" r:id="rId28"/>
    <p:sldId id="312" r:id="rId29"/>
    <p:sldId id="313" r:id="rId30"/>
    <p:sldId id="314" r:id="rId31"/>
    <p:sldId id="306" r:id="rId32"/>
    <p:sldId id="307" r:id="rId33"/>
    <p:sldId id="308" r:id="rId34"/>
    <p:sldId id="309" r:id="rId35"/>
    <p:sldId id="310" r:id="rId36"/>
    <p:sldId id="311" r:id="rId37"/>
    <p:sldId id="315" r:id="rId38"/>
    <p:sldId id="272" r:id="rId39"/>
    <p:sldId id="274" r:id="rId40"/>
    <p:sldId id="275" r:id="rId4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07/7/12/main" xmlns="">
          <a:srgbClr xmlns:mc="http://schemas.openxmlformats.org/markup-compatibility/2006" xmlns:a14="http://schemas.microsoft.com/office/drawing/2007/7/7/main" val="FF0000" mc:Ignorable=""/>
        </p14:laserClr>
      </p:ext>
      <p:ext uri="{2FDB2607-1784-4EEB-B798-7EB5836EED8A}">
        <p14:showMediaCtrls xmlns:p14="http://schemas.microsoft.com/office/powerpoint/2007/7/12/main" xmlns="" val="1"/>
      </p:ext>
    </p:extLst>
  </p:showPr>
  <p:extLst>
    <p:ext uri="{E76CE94A-603C-4142-B9EB-6D1370010A27}">
      <p14:discardImageEditData xmlns:p14="http://schemas.microsoft.com/office/powerpoint/2007/7/12/main" xmlns="" val="0"/>
    </p:ext>
    <p:ext uri="{D31A062A-798A-4329-ABDD-BBA856620510}">
      <p14:defaultImageDpi xmlns:p14="http://schemas.microsoft.com/office/powerpoint/2007/7/12/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60"/>
  </p:normalViewPr>
  <p:slideViewPr>
    <p:cSldViewPr>
      <p:cViewPr>
        <p:scale>
          <a:sx n="30" d="100"/>
          <a:sy n="30" d="100"/>
        </p:scale>
        <p:origin x="-1182" y="-798"/>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p14="http://schemas.microsoft.com/office/powerpoint/2007/7/12/main" xmlns="" val="297264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1C9C9E-76DD-4397-A255-0BDE3D22B19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1C9C9E-76DD-4397-A255-0BDE3D22B19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1C9C9E-76DD-4397-A255-0BDE3D22B19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1C9C9E-76DD-4397-A255-0BDE3D22B19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AB0B2D-0BA9-4F0E-BE37-F1F6D4944B6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AB0B2D-0BA9-4F0E-BE37-F1F6D4944B6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C9C9E-76DD-4397-A255-0BDE3D22B199}" type="slidenum">
              <a:rPr lang="en-US" smtClean="0"/>
              <a:pPr/>
              <a:t>34</a:t>
            </a:fld>
            <a:endParaRPr lang="en-US"/>
          </a:p>
        </p:txBody>
      </p:sp>
    </p:spTree>
    <p:extLst>
      <p:ext uri="{BB962C8B-B14F-4D97-AF65-F5344CB8AC3E}">
        <p14:creationId xmlns:p14="http://schemas.microsoft.com/office/powerpoint/2007/7/12/main" xmlns="" val="14902017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1C9C9E-76DD-4397-A255-0BDE3D22B19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7" name="TextBox 6"/>
          <p:cNvSpPr txBox="1"/>
          <p:nvPr userDrawn="1"/>
        </p:nvSpPr>
        <p:spPr>
          <a:xfrm>
            <a:off x="1750199" y="425215"/>
            <a:ext cx="5643602" cy="646331"/>
          </a:xfrm>
          <a:prstGeom prst="rect">
            <a:avLst/>
          </a:prstGeom>
          <a:noFill/>
        </p:spPr>
        <p:txBody>
          <a:bodyPr wrap="square" rtlCol="0">
            <a:spAutoFit/>
          </a:bodyPr>
          <a:lstStyle/>
          <a:p>
            <a:pPr algn="ctr"/>
            <a:r>
              <a:rPr lang="en-US" altLang="zh-CN" sz="3600" dirty="0" smtClean="0"/>
              <a:t>PLEASE READ (hidden</a:t>
            </a:r>
            <a:r>
              <a:rPr lang="en-US" altLang="zh-CN" sz="3600" baseline="0" dirty="0" smtClean="0"/>
              <a:t> slide)</a:t>
            </a:r>
            <a:endParaRPr lang="zh-CN" altLang="en-US" sz="3600" dirty="0"/>
          </a:p>
        </p:txBody>
      </p:sp>
      <p:sp>
        <p:nvSpPr>
          <p:cNvPr id="8" name="TextBox 7"/>
          <p:cNvSpPr txBox="1"/>
          <p:nvPr userDrawn="1"/>
        </p:nvSpPr>
        <p:spPr>
          <a:xfrm>
            <a:off x="785786" y="1857364"/>
            <a:ext cx="7715304" cy="2862322"/>
          </a:xfrm>
          <a:prstGeom prst="rect">
            <a:avLst/>
          </a:prstGeom>
          <a:noFill/>
        </p:spPr>
        <p:txBody>
          <a:bodyPr wrap="square" rtlCol="0">
            <a:spAutoFit/>
          </a:bodyPr>
          <a:lstStyle/>
          <a:p>
            <a:pPr algn="just">
              <a:buClr>
                <a:schemeClr val="tx1">
                  <a:lumMod val="95000"/>
                </a:schemeClr>
              </a:buClr>
              <a:buFont typeface="Wingdings" pitchFamily="2" charset="2"/>
              <a:buChar char="l"/>
            </a:pPr>
            <a:r>
              <a:rPr lang="en-US" altLang="zh-CN" sz="2000" dirty="0" smtClean="0"/>
              <a:t> </a:t>
            </a:r>
            <a:r>
              <a:rPr lang="en-US" altLang="zh-CN" sz="2000" dirty="0" smtClean="0">
                <a:solidFill>
                  <a:srgbClr val="FF0000"/>
                </a:solidFill>
              </a:rPr>
              <a:t>This template is for the use of the native English speaker</a:t>
            </a:r>
            <a:r>
              <a:rPr lang="en-US" altLang="zh-CN" sz="2000" baseline="0" dirty="0" smtClean="0">
                <a:solidFill>
                  <a:srgbClr val="FF0000"/>
                </a:solidFill>
              </a:rPr>
              <a:t> ONLY. Please follow the Chinese template if you can write your slide by Chinese.</a:t>
            </a:r>
          </a:p>
          <a:p>
            <a:pPr algn="just">
              <a:buClr>
                <a:schemeClr val="tx1">
                  <a:lumMod val="95000"/>
                </a:schemeClr>
              </a:buClr>
              <a:buFont typeface="Wingdings" pitchFamily="2" charset="2"/>
              <a:buChar char="l"/>
            </a:pPr>
            <a:endParaRPr lang="en-US" altLang="zh-CN" sz="2000" baseline="0" dirty="0" smtClean="0"/>
          </a:p>
          <a:p>
            <a:pPr algn="just">
              <a:buClr>
                <a:schemeClr val="tx1">
                  <a:lumMod val="95000"/>
                </a:schemeClr>
              </a:buClr>
              <a:buFont typeface="Wingdings" pitchFamily="2" charset="2"/>
              <a:buChar char="l"/>
            </a:pPr>
            <a:r>
              <a:rPr lang="en-US" altLang="zh-CN" sz="2000" baseline="0" dirty="0" smtClean="0"/>
              <a:t> </a:t>
            </a:r>
            <a:r>
              <a:rPr lang="en-US" altLang="zh-CN" sz="2000" baseline="0" dirty="0" smtClean="0">
                <a:solidFill>
                  <a:srgbClr val="FFFF00"/>
                </a:solidFill>
              </a:rPr>
              <a:t>This template is designed using Office PowerPoint 2007. The charts and graphics can be edited with PowerPoint 2007, but not with PowerPoint 2003</a:t>
            </a:r>
          </a:p>
          <a:p>
            <a:pPr algn="just">
              <a:buClr>
                <a:schemeClr val="tx1">
                  <a:lumMod val="95000"/>
                </a:schemeClr>
              </a:buClr>
              <a:buFont typeface="Wingdings" pitchFamily="2" charset="2"/>
              <a:buChar char="l"/>
            </a:pPr>
            <a:endParaRPr lang="en-US" altLang="zh-CN" sz="2000" baseline="0" dirty="0" smtClean="0"/>
          </a:p>
          <a:p>
            <a:pPr algn="just">
              <a:buClr>
                <a:schemeClr val="tx1">
                  <a:lumMod val="95000"/>
                </a:schemeClr>
              </a:buClr>
              <a:buFont typeface="Wingdings" pitchFamily="2" charset="2"/>
              <a:buChar char="l"/>
            </a:pPr>
            <a:r>
              <a:rPr lang="en-US" altLang="zh-CN" sz="2000" baseline="0" dirty="0" smtClean="0"/>
              <a:t> This template uses the Calibri font family which is a standard font included with Windows.</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5" name="TextBox 4"/>
          <p:cNvSpPr txBox="1"/>
          <p:nvPr userDrawn="1"/>
        </p:nvSpPr>
        <p:spPr>
          <a:xfrm>
            <a:off x="1750199" y="142852"/>
            <a:ext cx="5643602" cy="646331"/>
          </a:xfrm>
          <a:prstGeom prst="rect">
            <a:avLst/>
          </a:prstGeom>
          <a:noFill/>
        </p:spPr>
        <p:txBody>
          <a:bodyPr wrap="square" rtlCol="0">
            <a:spAutoFit/>
          </a:bodyPr>
          <a:lstStyle/>
          <a:p>
            <a:pPr algn="ctr"/>
            <a:r>
              <a:rPr lang="en-US" altLang="zh-CN" sz="3600" dirty="0" smtClean="0"/>
              <a:t>PLEASE READ (hidden</a:t>
            </a:r>
            <a:r>
              <a:rPr lang="en-US" altLang="zh-CN" sz="3600" baseline="0" dirty="0" smtClean="0"/>
              <a:t> slide)</a:t>
            </a:r>
            <a:endParaRPr lang="zh-CN" altLang="en-US" sz="3600" dirty="0"/>
          </a:p>
        </p:txBody>
      </p:sp>
      <p:sp>
        <p:nvSpPr>
          <p:cNvPr id="6" name="TextBox 5"/>
          <p:cNvSpPr txBox="1"/>
          <p:nvPr userDrawn="1"/>
        </p:nvSpPr>
        <p:spPr>
          <a:xfrm>
            <a:off x="785786" y="928670"/>
            <a:ext cx="7715304" cy="5693866"/>
          </a:xfrm>
          <a:prstGeom prst="rect">
            <a:avLst/>
          </a:prstGeom>
          <a:noFill/>
        </p:spPr>
        <p:txBody>
          <a:bodyPr wrap="square" rtlCol="0">
            <a:spAutoFit/>
          </a:bodyPr>
          <a:lstStyle/>
          <a:p>
            <a:pPr eaLnBrk="1" hangingPunct="1">
              <a:lnSpc>
                <a:spcPct val="100000"/>
              </a:lnSpc>
              <a:spcBef>
                <a:spcPts val="250"/>
              </a:spcBef>
              <a:buFontTx/>
              <a:buNone/>
            </a:pPr>
            <a:r>
              <a:rPr lang="en-US" altLang="zh-CN" sz="1800" b="1" dirty="0" smtClean="0">
                <a:solidFill>
                  <a:srgbClr val="FFFF00"/>
                </a:solidFill>
                <a:ea typeface="宋体" pitchFamily="2" charset="-122"/>
              </a:rPr>
              <a:t>When you edit your slide, please follow:</a:t>
            </a:r>
          </a:p>
          <a:p>
            <a:pPr lvl="1" eaLnBrk="1" hangingPunct="1">
              <a:lnSpc>
                <a:spcPct val="100000"/>
              </a:lnSpc>
              <a:spcBef>
                <a:spcPts val="250"/>
              </a:spcBef>
              <a:buFontTx/>
              <a:buBlip>
                <a:blip r:embed="rId2"/>
              </a:buBlip>
            </a:pPr>
            <a:r>
              <a:rPr lang="en-US" altLang="zh-CN" sz="1400" dirty="0" smtClean="0">
                <a:ea typeface="宋体" pitchFamily="2" charset="-122"/>
              </a:rPr>
              <a:t>Apply template – backgrounds, PPT object color (as time allows), positioning and specified font </a:t>
            </a:r>
          </a:p>
          <a:p>
            <a:pPr lvl="1" eaLnBrk="1" hangingPunct="1">
              <a:lnSpc>
                <a:spcPct val="100000"/>
              </a:lnSpc>
              <a:spcBef>
                <a:spcPts val="250"/>
              </a:spcBef>
              <a:buFontTx/>
              <a:buBlip>
                <a:blip r:embed="rId2"/>
              </a:buBlip>
            </a:pPr>
            <a:r>
              <a:rPr lang="en-US" altLang="zh-CN" sz="1400" dirty="0" smtClean="0">
                <a:ea typeface="宋体" pitchFamily="2" charset="-122"/>
              </a:rPr>
              <a:t>Remove any non-template logos and graphics from the walk-in slide </a:t>
            </a:r>
          </a:p>
          <a:p>
            <a:pPr lvl="1" eaLnBrk="1" hangingPunct="1">
              <a:lnSpc>
                <a:spcPct val="100000"/>
              </a:lnSpc>
              <a:spcBef>
                <a:spcPts val="250"/>
              </a:spcBef>
              <a:buFontTx/>
              <a:buBlip>
                <a:blip r:embed="rId2"/>
              </a:buBlip>
            </a:pPr>
            <a:r>
              <a:rPr lang="en-US" altLang="zh-CN" sz="1400" dirty="0" smtClean="0">
                <a:ea typeface="宋体" pitchFamily="2" charset="-122"/>
              </a:rPr>
              <a:t>Set titles to Title Case and correct widows (widows = single word spilling over to a new line)</a:t>
            </a:r>
          </a:p>
          <a:p>
            <a:pPr lvl="1" eaLnBrk="1" hangingPunct="1">
              <a:lnSpc>
                <a:spcPct val="100000"/>
              </a:lnSpc>
              <a:spcBef>
                <a:spcPts val="250"/>
              </a:spcBef>
              <a:buFontTx/>
              <a:buBlip>
                <a:blip r:embed="rId2"/>
              </a:buBlip>
            </a:pPr>
            <a:r>
              <a:rPr lang="en-US" altLang="zh-CN" sz="1400" dirty="0" smtClean="0">
                <a:ea typeface="宋体" pitchFamily="2" charset="-122"/>
              </a:rPr>
              <a:t>Set subtitles to subtitle color, size, and sentence case </a:t>
            </a:r>
          </a:p>
          <a:p>
            <a:pPr lvl="1" eaLnBrk="1" hangingPunct="1">
              <a:lnSpc>
                <a:spcPct val="100000"/>
              </a:lnSpc>
              <a:spcBef>
                <a:spcPts val="250"/>
              </a:spcBef>
              <a:buFontTx/>
              <a:buBlip>
                <a:blip r:embed="rId2"/>
              </a:buBlip>
            </a:pPr>
            <a:r>
              <a:rPr lang="en-US" altLang="zh-CN" sz="1400" dirty="0" smtClean="0">
                <a:ea typeface="宋体" pitchFamily="2" charset="-122"/>
              </a:rPr>
              <a:t>Correct all type for consistent shadowing </a:t>
            </a:r>
          </a:p>
          <a:p>
            <a:pPr lvl="1" eaLnBrk="1" hangingPunct="1">
              <a:lnSpc>
                <a:spcPct val="100000"/>
              </a:lnSpc>
              <a:spcBef>
                <a:spcPts val="250"/>
              </a:spcBef>
              <a:buFontTx/>
              <a:buBlip>
                <a:blip r:embed="rId2"/>
              </a:buBlip>
            </a:pPr>
            <a:r>
              <a:rPr lang="en-US" altLang="zh-CN" sz="1400" dirty="0" smtClean="0">
                <a:ea typeface="宋体" pitchFamily="2" charset="-122"/>
              </a:rPr>
              <a:t>Set bullets to template </a:t>
            </a:r>
          </a:p>
          <a:p>
            <a:pPr lvl="1" eaLnBrk="1" hangingPunct="1">
              <a:lnSpc>
                <a:spcPct val="100000"/>
              </a:lnSpc>
              <a:spcBef>
                <a:spcPts val="250"/>
              </a:spcBef>
              <a:buFontTx/>
              <a:buBlip>
                <a:blip r:embed="rId2"/>
              </a:buBlip>
            </a:pPr>
            <a:r>
              <a:rPr lang="fr-FR" altLang="zh-CN" sz="1400" dirty="0" smtClean="0">
                <a:ea typeface="宋体" pitchFamily="2" charset="-122"/>
              </a:rPr>
              <a:t>Set software code samples to template code format </a:t>
            </a:r>
            <a:endParaRPr lang="en-US" altLang="zh-CN" sz="1400" dirty="0" smtClean="0">
              <a:ea typeface="宋体" pitchFamily="2" charset="-122"/>
            </a:endParaRPr>
          </a:p>
          <a:p>
            <a:pPr lvl="1" eaLnBrk="1" hangingPunct="1">
              <a:lnSpc>
                <a:spcPct val="100000"/>
              </a:lnSpc>
              <a:spcBef>
                <a:spcPts val="250"/>
              </a:spcBef>
              <a:buFontTx/>
              <a:buBlip>
                <a:blip r:embed="rId2"/>
              </a:buBlip>
            </a:pPr>
            <a:r>
              <a:rPr lang="en-US" altLang="zh-CN" sz="1400" dirty="0" smtClean="0">
                <a:ea typeface="宋体" pitchFamily="2" charset="-122"/>
              </a:rPr>
              <a:t>Replace transition slides with template transition slides </a:t>
            </a:r>
          </a:p>
          <a:p>
            <a:pPr lvl="1" eaLnBrk="1" hangingPunct="1">
              <a:lnSpc>
                <a:spcPct val="100000"/>
              </a:lnSpc>
              <a:spcBef>
                <a:spcPts val="250"/>
              </a:spcBef>
              <a:buFontTx/>
              <a:buBlip>
                <a:blip r:embed="rId2"/>
              </a:buBlip>
            </a:pPr>
            <a:r>
              <a:rPr lang="en-US" altLang="zh-CN" sz="1400" dirty="0" smtClean="0">
                <a:ea typeface="宋体" pitchFamily="2" charset="-122"/>
              </a:rPr>
              <a:t>Correct template application issues if time allows </a:t>
            </a:r>
          </a:p>
          <a:p>
            <a:pPr lvl="1" eaLnBrk="1" hangingPunct="1">
              <a:lnSpc>
                <a:spcPct val="100000"/>
              </a:lnSpc>
              <a:spcBef>
                <a:spcPts val="250"/>
              </a:spcBef>
              <a:buFontTx/>
              <a:buBlip>
                <a:blip r:embed="rId2"/>
              </a:buBlip>
            </a:pPr>
            <a:r>
              <a:rPr lang="en-US" altLang="zh-CN" sz="1400" dirty="0" smtClean="0">
                <a:ea typeface="宋体" pitchFamily="2" charset="-122"/>
              </a:rPr>
              <a:t>Escalate template application issues if no time to fix </a:t>
            </a:r>
          </a:p>
          <a:p>
            <a:pPr lvl="1" eaLnBrk="1" hangingPunct="1">
              <a:lnSpc>
                <a:spcPct val="100000"/>
              </a:lnSpc>
              <a:spcBef>
                <a:spcPts val="250"/>
              </a:spcBef>
              <a:buFontTx/>
              <a:buBlip>
                <a:blip r:embed="rId2"/>
              </a:buBlip>
            </a:pPr>
            <a:r>
              <a:rPr lang="en-US" altLang="zh-CN" sz="1400" dirty="0" smtClean="0">
                <a:ea typeface="宋体" pitchFamily="2" charset="-122"/>
              </a:rPr>
              <a:t>Correct Microsoft product names to follow corporate branding rules</a:t>
            </a:r>
          </a:p>
          <a:p>
            <a:pPr lvl="1" eaLnBrk="1" hangingPunct="1">
              <a:lnSpc>
                <a:spcPct val="100000"/>
              </a:lnSpc>
              <a:spcBef>
                <a:spcPts val="250"/>
              </a:spcBef>
              <a:buFontTx/>
              <a:buBlip>
                <a:blip r:embed="rId2"/>
              </a:buBlip>
            </a:pPr>
            <a:r>
              <a:rPr lang="en-US" altLang="zh-CN" sz="1400" dirty="0" smtClean="0">
                <a:ea typeface="宋体" pitchFamily="2" charset="-122"/>
              </a:rPr>
              <a:t>Remove any images we identify to be unlicensed and escalate to content owner </a:t>
            </a:r>
          </a:p>
          <a:p>
            <a:pPr lvl="1" eaLnBrk="1" hangingPunct="1">
              <a:lnSpc>
                <a:spcPct val="100000"/>
              </a:lnSpc>
              <a:spcBef>
                <a:spcPts val="250"/>
              </a:spcBef>
              <a:buFontTx/>
              <a:buBlip>
                <a:blip r:embed="rId2"/>
              </a:buBlip>
            </a:pPr>
            <a:r>
              <a:rPr lang="en-US" altLang="zh-CN" sz="1400" dirty="0" smtClean="0">
                <a:ea typeface="宋体" pitchFamily="2" charset="-122"/>
              </a:rPr>
              <a:t>Add session code to title slide if not already there</a:t>
            </a:r>
          </a:p>
          <a:p>
            <a:pPr lvl="1" indent="-738188" eaLnBrk="1" hangingPunct="1">
              <a:lnSpc>
                <a:spcPct val="100000"/>
              </a:lnSpc>
              <a:spcBef>
                <a:spcPts val="250"/>
              </a:spcBef>
              <a:buNone/>
            </a:pPr>
            <a:endParaRPr lang="en-US" altLang="zh-CN" sz="1800" b="1" dirty="0" smtClean="0">
              <a:solidFill>
                <a:srgbClr val="FFFF00"/>
              </a:solidFill>
              <a:ea typeface="宋体" pitchFamily="2" charset="-122"/>
            </a:endParaRPr>
          </a:p>
          <a:p>
            <a:pPr lvl="1" indent="-738188" eaLnBrk="1" hangingPunct="1">
              <a:lnSpc>
                <a:spcPct val="100000"/>
              </a:lnSpc>
              <a:spcBef>
                <a:spcPts val="250"/>
              </a:spcBef>
              <a:buNone/>
            </a:pPr>
            <a:r>
              <a:rPr lang="en-US" altLang="zh-CN" sz="1800" b="1" dirty="0" smtClean="0">
                <a:solidFill>
                  <a:srgbClr val="FFFF00"/>
                </a:solidFill>
                <a:ea typeface="宋体" pitchFamily="2" charset="-122"/>
              </a:rPr>
              <a:t>Here are examples of how to use the accent colors for highlighting text:</a:t>
            </a:r>
          </a:p>
          <a:p>
            <a:pPr lvl="1" eaLnBrk="1" hangingPunct="1">
              <a:lnSpc>
                <a:spcPct val="100000"/>
              </a:lnSpc>
              <a:spcBef>
                <a:spcPts val="250"/>
              </a:spcBef>
              <a:buFontTx/>
              <a:buBlip>
                <a:blip r:embed="rId2"/>
              </a:buBlip>
            </a:pPr>
            <a:r>
              <a:rPr lang="en-US" sz="1400" dirty="0" smtClean="0"/>
              <a:t>Call attention by using the </a:t>
            </a:r>
            <a:r>
              <a:rPr lang="en-US" sz="1400" i="1" dirty="0" smtClean="0">
                <a:solidFill>
                  <a:srgbClr val="FF0000"/>
                </a:solidFill>
              </a:rPr>
              <a:t>red with italics</a:t>
            </a:r>
          </a:p>
          <a:p>
            <a:pPr lvl="1" eaLnBrk="1" hangingPunct="1">
              <a:lnSpc>
                <a:spcPct val="100000"/>
              </a:lnSpc>
              <a:spcBef>
                <a:spcPts val="250"/>
              </a:spcBef>
              <a:buFontTx/>
              <a:buBlip>
                <a:blip r:embed="rId2"/>
              </a:buBlip>
            </a:pPr>
            <a:r>
              <a:rPr lang="en-US" sz="1400" u="sng" dirty="0" smtClean="0">
                <a:solidFill>
                  <a:srgbClr val="FFC000"/>
                </a:solidFill>
              </a:rPr>
              <a:t>The orange text can be used in small quantities. Using underlining  increases legibility when printing to a black and white printer.</a:t>
            </a:r>
          </a:p>
          <a:p>
            <a:pPr lvl="1" eaLnBrk="1" hangingPunct="1">
              <a:lnSpc>
                <a:spcPct val="100000"/>
              </a:lnSpc>
              <a:spcBef>
                <a:spcPts val="250"/>
              </a:spcBef>
              <a:buFontTx/>
              <a:buBlip>
                <a:blip r:embed="rId2"/>
              </a:buBlip>
            </a:pPr>
            <a:r>
              <a:rPr lang="en-US" sz="1400" dirty="0" smtClean="0"/>
              <a:t>Five levels of sub-bullets are available</a:t>
            </a:r>
          </a:p>
          <a:p>
            <a:pPr lvl="2" eaLnBrk="1" hangingPunct="1">
              <a:lnSpc>
                <a:spcPct val="100000"/>
              </a:lnSpc>
              <a:spcBef>
                <a:spcPts val="250"/>
              </a:spcBef>
              <a:buFontTx/>
              <a:buBlip>
                <a:blip r:embed="rId2"/>
              </a:buBlip>
            </a:pPr>
            <a:r>
              <a:rPr lang="en-US" sz="1200" dirty="0" smtClean="0"/>
              <a:t>At each level the bullet size and font size and indentation amount changes</a:t>
            </a:r>
          </a:p>
          <a:p>
            <a:pPr lvl="3" eaLnBrk="1" hangingPunct="1">
              <a:lnSpc>
                <a:spcPct val="100000"/>
              </a:lnSpc>
              <a:spcBef>
                <a:spcPts val="250"/>
              </a:spcBef>
              <a:buFontTx/>
              <a:buBlip>
                <a:blip r:embed="rId2"/>
              </a:buBlip>
            </a:pPr>
            <a:r>
              <a:rPr lang="en-US" sz="1000" dirty="0" smtClean="0"/>
              <a:t>The last level is 10pt type</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4" name="Rectangle 1"/>
          <p:cNvSpPr>
            <a:spLocks noChangeArrowheads="1"/>
          </p:cNvSpPr>
          <p:nvPr userDrawn="1"/>
        </p:nvSpPr>
        <p:spPr bwMode="auto">
          <a:xfrm>
            <a:off x="457200" y="4385510"/>
            <a:ext cx="8273302" cy="1203402"/>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wrap="square" lIns="91436" tIns="45718" rIns="91436" bIns="45718">
            <a:spAutoFit/>
          </a:bodyPr>
          <a:lstStyle/>
          <a:p>
            <a:pPr>
              <a:lnSpc>
                <a:spcPct val="90000"/>
              </a:lnSpc>
              <a:spcBef>
                <a:spcPct val="20000"/>
              </a:spcBef>
            </a:pPr>
            <a:r>
              <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IMPORTANT</a:t>
            </a:r>
          </a:p>
          <a:p>
            <a:pPr marL="577850" indent="-349250">
              <a:lnSpc>
                <a:spcPct val="90000"/>
              </a:lnSpc>
              <a:spcBef>
                <a:spcPct val="20000"/>
              </a:spcBef>
              <a:buBlip>
                <a:blip r:embed="rId2"/>
              </a:buBlip>
            </a:pPr>
            <a:r>
              <a:rPr lang="en-US" altLang="zh-CN"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Do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not use photographs unless they come from the Microsoft Media Bank unless you have written authorization of use from the copyright owner when you submit the presentation.   </a:t>
            </a:r>
            <a:endParaRPr lang="en-US" altLang="zh-CN"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ndParaRPr>
          </a:p>
          <a:p>
            <a:pPr marL="577850" indent="-349250">
              <a:lnSpc>
                <a:spcPct val="90000"/>
              </a:lnSpc>
              <a:spcBef>
                <a:spcPct val="20000"/>
              </a:spcBef>
              <a:buBlip>
                <a:blip r:embed="rId2"/>
              </a:buBlip>
            </a:pP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Do not use art or media that must be licensed (for example: TV commercials, print advertisements, characters from a movie or TV show) as this will be removed from the final presentation</a:t>
            </a:r>
            <a:r>
              <a:rPr lang="en-US" altLang="zh-CN"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a:t>
            </a:r>
          </a:p>
        </p:txBody>
      </p:sp>
      <p:sp>
        <p:nvSpPr>
          <p:cNvPr id="6" name="TextBox 5"/>
          <p:cNvSpPr txBox="1"/>
          <p:nvPr userDrawn="1"/>
        </p:nvSpPr>
        <p:spPr>
          <a:xfrm>
            <a:off x="1750199" y="142852"/>
            <a:ext cx="5643602" cy="646331"/>
          </a:xfrm>
          <a:prstGeom prst="rect">
            <a:avLst/>
          </a:prstGeom>
          <a:noFill/>
        </p:spPr>
        <p:txBody>
          <a:bodyPr wrap="square" rtlCol="0">
            <a:spAutoFit/>
          </a:bodyPr>
          <a:lstStyle/>
          <a:p>
            <a:pPr algn="ctr"/>
            <a:r>
              <a:rPr lang="en-US" altLang="zh-CN" sz="3600" dirty="0" smtClean="0"/>
              <a:t>PLEASE READ (hidden</a:t>
            </a:r>
            <a:r>
              <a:rPr lang="en-US" altLang="zh-CN" sz="3600" baseline="0" dirty="0" smtClean="0"/>
              <a:t> slide)</a:t>
            </a:r>
            <a:endParaRPr lang="zh-CN" altLang="en-US" sz="3600" dirty="0"/>
          </a:p>
        </p:txBody>
      </p:sp>
      <p:sp>
        <p:nvSpPr>
          <p:cNvPr id="7" name="TextBox 6"/>
          <p:cNvSpPr txBox="1"/>
          <p:nvPr userDrawn="1"/>
        </p:nvSpPr>
        <p:spPr>
          <a:xfrm>
            <a:off x="714348" y="1000108"/>
            <a:ext cx="7572428" cy="2931572"/>
          </a:xfrm>
          <a:prstGeom prst="rect">
            <a:avLst/>
          </a:prstGeom>
          <a:noFill/>
        </p:spPr>
        <p:txBody>
          <a:bodyPr wrap="square" rtlCol="0">
            <a:spAutoFit/>
          </a:bodyPr>
          <a:lstStyle/>
          <a:p>
            <a:pPr eaLnBrk="1" hangingPunct="1">
              <a:lnSpc>
                <a:spcPct val="100000"/>
              </a:lnSpc>
              <a:spcBef>
                <a:spcPts val="250"/>
              </a:spcBef>
              <a:buNone/>
            </a:pPr>
            <a:r>
              <a:rPr lang="en-US" altLang="zh-CN" sz="1800" b="1" dirty="0" smtClean="0">
                <a:solidFill>
                  <a:srgbClr val="FFFF00"/>
                </a:solidFill>
                <a:ea typeface="宋体" pitchFamily="2" charset="-122"/>
              </a:rPr>
              <a:t>Before you submit your slide to content owner, please check:</a:t>
            </a:r>
          </a:p>
          <a:p>
            <a:pPr lvl="1" eaLnBrk="1" hangingPunct="1">
              <a:lnSpc>
                <a:spcPct val="100000"/>
              </a:lnSpc>
              <a:spcBef>
                <a:spcPts val="250"/>
              </a:spcBef>
              <a:buFontTx/>
              <a:buBlip>
                <a:blip r:embed="rId3"/>
              </a:buBlip>
            </a:pPr>
            <a:r>
              <a:rPr lang="en-US" altLang="zh-CN" sz="1400" dirty="0" smtClean="0">
                <a:ea typeface="宋体" pitchFamily="2" charset="-122"/>
              </a:rPr>
              <a:t>Correct misspelled words</a:t>
            </a:r>
          </a:p>
          <a:p>
            <a:pPr lvl="1" eaLnBrk="1" hangingPunct="1">
              <a:lnSpc>
                <a:spcPct val="100000"/>
              </a:lnSpc>
              <a:spcBef>
                <a:spcPts val="250"/>
              </a:spcBef>
              <a:buFontTx/>
              <a:buBlip>
                <a:blip r:embed="rId3"/>
              </a:buBlip>
            </a:pPr>
            <a:r>
              <a:rPr lang="en-US" altLang="zh-CN" sz="1400" dirty="0" smtClean="0">
                <a:ea typeface="宋体" pitchFamily="2" charset="-122"/>
              </a:rPr>
              <a:t>Correct grammar of language</a:t>
            </a:r>
          </a:p>
          <a:p>
            <a:pPr lvl="1" eaLnBrk="1" hangingPunct="1">
              <a:lnSpc>
                <a:spcPct val="100000"/>
              </a:lnSpc>
              <a:spcBef>
                <a:spcPts val="250"/>
              </a:spcBef>
              <a:buFontTx/>
              <a:buBlip>
                <a:blip r:embed="rId3"/>
              </a:buBlip>
            </a:pPr>
            <a:r>
              <a:rPr lang="en-US" altLang="zh-CN" sz="1400" dirty="0" smtClean="0">
                <a:ea typeface="宋体" pitchFamily="2" charset="-122"/>
              </a:rPr>
              <a:t>Remove all comments from slides </a:t>
            </a:r>
          </a:p>
          <a:p>
            <a:pPr lvl="1" eaLnBrk="1" hangingPunct="1">
              <a:lnSpc>
                <a:spcPct val="100000"/>
              </a:lnSpc>
              <a:spcBef>
                <a:spcPts val="250"/>
              </a:spcBef>
              <a:buFontTx/>
              <a:buBlip>
                <a:blip r:embed="rId3"/>
              </a:buBlip>
            </a:pPr>
            <a:r>
              <a:rPr lang="en-US" altLang="zh-CN" sz="1400" dirty="0" smtClean="0">
                <a:ea typeface="宋体" pitchFamily="2" charset="-122"/>
              </a:rPr>
              <a:t>Remove all hidden slides </a:t>
            </a:r>
          </a:p>
          <a:p>
            <a:pPr lvl="1" eaLnBrk="1" hangingPunct="1">
              <a:lnSpc>
                <a:spcPct val="100000"/>
              </a:lnSpc>
              <a:spcBef>
                <a:spcPts val="250"/>
              </a:spcBef>
              <a:buFontTx/>
              <a:buBlip>
                <a:blip r:embed="rId3"/>
              </a:buBlip>
            </a:pPr>
            <a:r>
              <a:rPr lang="en-US" altLang="zh-CN" sz="1400" dirty="0" smtClean="0">
                <a:ea typeface="宋体" pitchFamily="2" charset="-122"/>
              </a:rPr>
              <a:t>Remove speaker notes </a:t>
            </a:r>
          </a:p>
          <a:p>
            <a:pPr lvl="1" eaLnBrk="1" hangingPunct="1">
              <a:lnSpc>
                <a:spcPct val="100000"/>
              </a:lnSpc>
              <a:spcBef>
                <a:spcPts val="250"/>
              </a:spcBef>
              <a:buFontTx/>
              <a:buBlip>
                <a:blip r:embed="rId3"/>
              </a:buBlip>
            </a:pPr>
            <a:r>
              <a:rPr lang="en-US" altLang="zh-CN" sz="1400" dirty="0" smtClean="0">
                <a:ea typeface="宋体" pitchFamily="2" charset="-122"/>
              </a:rPr>
              <a:t>Correct slides for readability and consistency</a:t>
            </a:r>
          </a:p>
          <a:p>
            <a:pPr lvl="1" eaLnBrk="1" hangingPunct="1">
              <a:lnSpc>
                <a:spcPct val="100000"/>
              </a:lnSpc>
              <a:spcBef>
                <a:spcPts val="250"/>
              </a:spcBef>
              <a:buFontTx/>
              <a:buBlip>
                <a:blip r:embed="rId3"/>
              </a:buBlip>
            </a:pPr>
            <a:r>
              <a:rPr lang="en-US" altLang="zh-CN" sz="1400" dirty="0" smtClean="0">
                <a:ea typeface="宋体" pitchFamily="2" charset="-122"/>
              </a:rPr>
              <a:t>Correct copy to Microsoft style </a:t>
            </a:r>
          </a:p>
          <a:p>
            <a:pPr lvl="1" eaLnBrk="1" hangingPunct="1">
              <a:lnSpc>
                <a:spcPct val="100000"/>
              </a:lnSpc>
              <a:spcBef>
                <a:spcPts val="250"/>
              </a:spcBef>
              <a:buFontTx/>
              <a:buBlip>
                <a:blip r:embed="rId3"/>
              </a:buBlip>
            </a:pPr>
            <a:r>
              <a:rPr lang="en-US" altLang="zh-CN" sz="1400" dirty="0" smtClean="0">
                <a:ea typeface="宋体" pitchFamily="2" charset="-122"/>
              </a:rPr>
              <a:t>Set file properties box for ease in searching </a:t>
            </a:r>
          </a:p>
          <a:p>
            <a:pPr lvl="1" eaLnBrk="1" hangingPunct="1">
              <a:lnSpc>
                <a:spcPct val="100000"/>
              </a:lnSpc>
              <a:spcBef>
                <a:spcPts val="250"/>
              </a:spcBef>
              <a:buFontTx/>
              <a:buBlip>
                <a:blip r:embed="rId3"/>
              </a:buBlip>
            </a:pPr>
            <a:r>
              <a:rPr lang="en-US" altLang="zh-CN" sz="1400" dirty="0" smtClean="0">
                <a:ea typeface="宋体" pitchFamily="2" charset="-122"/>
              </a:rPr>
              <a:t>Set printability in grayscale </a:t>
            </a:r>
          </a:p>
          <a:p>
            <a:endParaRPr lang="zh-CN" altLang="en-US"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lumMod val="65000"/>
            <a:lumOff val="3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07/7/12/main" xmlns="" val="605847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EBAF66-C231-474A-B15D-3D57DC615A73}" type="datetimeFigureOut">
              <a:rPr lang="en-US" smtClean="0"/>
              <a:pPr/>
              <a:t>10/29/2009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2CC64-D698-45FE-BF00-219DC0707C52}" type="slidenum">
              <a:rPr lang="en-US" smtClean="0"/>
              <a:pPr/>
              <a:t>‹#›</a:t>
            </a:fld>
            <a:endParaRPr lang="en-US"/>
          </a:p>
        </p:txBody>
      </p:sp>
    </p:spTree>
    <p:extLst>
      <p:ext uri="{BB962C8B-B14F-4D97-AF65-F5344CB8AC3E}">
        <p14:creationId xmlns:p14="http://schemas.microsoft.com/office/powerpoint/2007/7/12/main" xmlns="" val="1585435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EBAF66-C231-474A-B15D-3D57DC615A73}" type="datetimeFigureOut">
              <a:rPr lang="en-US" smtClean="0"/>
              <a:pPr/>
              <a:t>10/29/2009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2CC64-D698-45FE-BF00-219DC0707C52}" type="slidenum">
              <a:rPr lang="en-US" smtClean="0"/>
              <a:pPr/>
              <a:t>‹#›</a:t>
            </a:fld>
            <a:endParaRPr lang="en-US"/>
          </a:p>
        </p:txBody>
      </p:sp>
    </p:spTree>
    <p:extLst>
      <p:ext uri="{BB962C8B-B14F-4D97-AF65-F5344CB8AC3E}">
        <p14:creationId xmlns:p14="http://schemas.microsoft.com/office/powerpoint/2007/7/12/main" xmlns="" val="2045875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BAF66-C231-474A-B15D-3D57DC615A73}" type="datetimeFigureOut">
              <a:rPr lang="en-US" smtClean="0"/>
              <a:pPr/>
              <a:t>10/29/2009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2CC64-D698-45FE-BF00-219DC0707C52}" type="slidenum">
              <a:rPr lang="en-US" smtClean="0"/>
              <a:pPr/>
              <a:t>‹#›</a:t>
            </a:fld>
            <a:endParaRPr lang="en-US"/>
          </a:p>
        </p:txBody>
      </p:sp>
    </p:spTree>
    <p:extLst>
      <p:ext uri="{BB962C8B-B14F-4D97-AF65-F5344CB8AC3E}">
        <p14:creationId xmlns:p14="http://schemas.microsoft.com/office/powerpoint/2007/7/12/main" xmlns="" val="3221589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BAF66-C231-474A-B15D-3D57DC615A73}" type="datetimeFigureOut">
              <a:rPr lang="en-US" smtClean="0"/>
              <a:pPr/>
              <a:t>10/29/2009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2CC64-D698-45FE-BF00-219DC0707C52}" type="slidenum">
              <a:rPr lang="en-US" smtClean="0"/>
              <a:pPr/>
              <a:t>‹#›</a:t>
            </a:fld>
            <a:endParaRPr lang="en-US"/>
          </a:p>
        </p:txBody>
      </p:sp>
    </p:spTree>
    <p:extLst>
      <p:ext uri="{BB962C8B-B14F-4D97-AF65-F5344CB8AC3E}">
        <p14:creationId xmlns:p14="http://schemas.microsoft.com/office/powerpoint/2007/7/12/main" xmlns="" val="368864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en-US" altLang="zh-CN" dirty="0" smtClean="0"/>
              <a:t>Title of Presentation</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en-US" altLang="zh-CN" dirty="0" smtClean="0"/>
              <a:t>Session Code</a:t>
            </a:r>
            <a:r>
              <a:rPr lang="zh-CN" altLang="en-US" dirty="0" smtClean="0"/>
              <a:t>：</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en-US" altLang="zh-CN" dirty="0" smtClean="0"/>
              <a:t>Click here to edit</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0" baseline="0">
                <a:solidFill>
                  <a:schemeClr val="bg1"/>
                </a:solidFill>
                <a:effectLst>
                  <a:outerShdw blurRad="38100" dist="38100" dir="2700000" algn="tl">
                    <a:srgbClr val="000000">
                      <a:alpha val="43137"/>
                    </a:srgbClr>
                  </a:outerShdw>
                </a:effectLst>
              </a:defRPr>
            </a:lvl1pPr>
          </a:lstStyle>
          <a:p>
            <a:r>
              <a:rPr lang="en-US" altLang="zh-CN" dirty="0" smtClean="0"/>
              <a:t>Click here to edit</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en-US" altLang="zh-CN" dirty="0" smtClean="0"/>
              <a:t>Click here to edit</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en-US" altLang="zh-CN" dirty="0" smtClean="0"/>
              <a:t>Click here to edit</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white bar"/>
          <p:cNvPicPr>
            <a:picLocks noChangeAspect="1" noChangeArrowheads="1"/>
          </p:cNvPicPr>
          <p:nvPr userDrawn="1"/>
        </p:nvPicPr>
        <p:blipFill>
          <a:blip r:embed="rId3"/>
          <a:srcRect/>
          <a:stretch>
            <a:fillRect/>
          </a:stretch>
        </p:blipFill>
        <p:spPr bwMode="hidden">
          <a:xfrm>
            <a:off x="0" y="2000240"/>
            <a:ext cx="9156700" cy="3760788"/>
          </a:xfrm>
          <a:prstGeom prst="rect">
            <a:avLst/>
          </a:prstGeom>
          <a:noFill/>
          <a:ln w="9525">
            <a:noFill/>
            <a:miter lim="800000"/>
            <a:headEnd/>
            <a:tailEnd/>
          </a:ln>
        </p:spPr>
      </p:pic>
      <p:sp>
        <p:nvSpPr>
          <p:cNvPr id="5" name="AutoShape 3"/>
          <p:cNvSpPr>
            <a:spLocks noChangeArrowheads="1"/>
          </p:cNvSpPr>
          <p:nvPr userDrawn="1"/>
        </p:nvSpPr>
        <p:spPr bwMode="auto">
          <a:xfrm>
            <a:off x="381000" y="2533640"/>
            <a:ext cx="8458200" cy="2662238"/>
          </a:xfrm>
          <a:prstGeom prst="roundRect">
            <a:avLst>
              <a:gd name="adj" fmla="val 35657"/>
            </a:avLst>
          </a:prstGeom>
          <a:noFill/>
          <a:ln w="48500" algn="ctr">
            <a:noFill/>
            <a:round/>
            <a:headEnd/>
            <a:tailEnd/>
          </a:ln>
          <a:effectLst>
            <a:outerShdw dist="25000" dir="5400000" rotWithShape="0">
              <a:srgbClr val="000000">
                <a:alpha val="37999"/>
              </a:srgbClr>
            </a:outerShdw>
          </a:effectLst>
        </p:spPr>
        <p:txBody>
          <a:bodyPr rIns="36576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Thank you for attending this session with us!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Your </a:t>
            </a:r>
            <a:r>
              <a:rPr kumimoji="0" lang="en-US" altLang="zh-CN" sz="2300" b="1" i="0" u="none" strike="noStrike" kern="0" cap="none" spc="0" normalizeH="0" baseline="0" noProof="0" dirty="0">
                <a:ln>
                  <a:noFill/>
                </a:ln>
                <a:solidFill>
                  <a:srgbClr val="FFFFFF"/>
                </a:solidFill>
                <a:effectLst>
                  <a:outerShdw blurRad="38100" dist="38100" dir="2700000" algn="tl">
                    <a:srgbClr val="02024A"/>
                  </a:outerShdw>
                </a:effectLst>
                <a:uLnTx/>
                <a:uFillTx/>
              </a:rPr>
              <a:t>suggestions and comments are very important to us</a:t>
            </a: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  Please help us to complete </a:t>
            </a:r>
            <a:r>
              <a:rPr kumimoji="0" lang="en-US" altLang="zh-CN" sz="2300" b="1" i="0" u="none" strike="noStrike" kern="0" cap="none" spc="0" normalizeH="0" baseline="0" noProof="0" dirty="0">
                <a:ln>
                  <a:noFill/>
                </a:ln>
                <a:solidFill>
                  <a:srgbClr val="FFFFFF"/>
                </a:solidFill>
                <a:effectLst>
                  <a:outerShdw blurRad="38100" dist="38100" dir="2700000" algn="tl">
                    <a:srgbClr val="02024A"/>
                  </a:outerShdw>
                </a:effectLst>
                <a:uLnTx/>
                <a:uFillTx/>
              </a:rPr>
              <a:t>an </a:t>
            </a: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evaluation.</a:t>
            </a:r>
            <a:endParaRPr kumimoji="0" lang="en-US" altLang="zh-CN" sz="2300" b="1" i="0" u="none" strike="noStrike" kern="0" cap="none" spc="0" normalizeH="0" baseline="0" noProof="0" dirty="0">
              <a:ln>
                <a:noFill/>
              </a:ln>
              <a:solidFill>
                <a:srgbClr val="FFFFFF"/>
              </a:solidFill>
              <a:effectLst>
                <a:outerShdw blurRad="38100" dist="38100" dir="2700000" algn="tl">
                  <a:srgbClr val="02024A"/>
                </a:outerShdw>
              </a:effectLst>
              <a:uLnTx/>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baseline="0"/>
            </a:lvl3pPr>
            <a:lvl4pPr>
              <a:buClr>
                <a:schemeClr val="bg1">
                  <a:lumMod val="65000"/>
                </a:schemeClr>
              </a:buClr>
              <a:buFont typeface="Wingdings" pitchFamily="2" charset="2"/>
              <a:buChar char="l"/>
              <a:defRPr baseline="0"/>
            </a:lvl4pPr>
            <a:lvl5pPr>
              <a:buClr>
                <a:schemeClr val="bg1">
                  <a:lumMod val="65000"/>
                </a:schemeClr>
              </a:buClr>
              <a:buFont typeface="Wingdings" pitchFamily="2" charset="2"/>
              <a:buChar char="l"/>
              <a:defRPr baseline="0"/>
            </a:lvl5pPr>
          </a:lstStyle>
          <a:p>
            <a:pPr lvl="0"/>
            <a:r>
              <a:rPr lang="en-US" altLang="zh-CN" dirty="0" smtClean="0"/>
              <a:t>Click here to edit subtitle</a:t>
            </a:r>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baseline="0">
                <a:latin typeface="Courier New" pitchFamily="49" charset="0"/>
                <a:cs typeface="Courier New" pitchFamily="49" charset="0"/>
              </a:defRPr>
            </a:lvl2pPr>
            <a:lvl3pPr>
              <a:buClr>
                <a:schemeClr val="bg1">
                  <a:lumMod val="65000"/>
                </a:schemeClr>
              </a:buClr>
              <a:buFont typeface="Wingdings" pitchFamily="2" charset="2"/>
              <a:buChar char="l"/>
              <a:defRPr sz="2000" baseline="0">
                <a:latin typeface="Courier New" pitchFamily="49" charset="0"/>
                <a:cs typeface="Courier New" pitchFamily="49" charset="0"/>
              </a:defRPr>
            </a:lvl3pPr>
            <a:lvl4pPr>
              <a:buClr>
                <a:schemeClr val="bg1">
                  <a:lumMod val="65000"/>
                </a:schemeClr>
              </a:buClr>
              <a:buFont typeface="Wingdings" pitchFamily="2" charset="2"/>
              <a:buChar char="l"/>
              <a:defRPr baseline="0">
                <a:latin typeface="Courier New" pitchFamily="49" charset="0"/>
                <a:cs typeface="Courier New" pitchFamily="49" charset="0"/>
              </a:defRPr>
            </a:lvl4pPr>
            <a:lvl5pPr>
              <a:buClr>
                <a:schemeClr val="bg1">
                  <a:lumMod val="65000"/>
                </a:schemeClr>
              </a:buClr>
              <a:buFont typeface="Wingdings" pitchFamily="2" charset="2"/>
              <a:buChar char="l"/>
              <a:defRPr baseline="0">
                <a:latin typeface="Courier New" pitchFamily="49" charset="0"/>
                <a:cs typeface="Courier New" pitchFamily="49" charset="0"/>
              </a:defRPr>
            </a:lvl5pPr>
          </a:lstStyle>
          <a:p>
            <a:pPr lvl="0"/>
            <a:r>
              <a:rPr lang="en-US" altLang="zh-CN" dirty="0" smtClean="0"/>
              <a:t>Click here to edit</a:t>
            </a:r>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4" r:id="rId10"/>
    <p:sldLayoutId id="2147483669" r:id="rId11"/>
    <p:sldLayoutId id="2147483670" r:id="rId12"/>
    <p:sldLayoutId id="214748367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EBAF66-C231-474A-B15D-3D57DC615A73}" type="datetimeFigureOut">
              <a:rPr lang="en-US" smtClean="0"/>
              <a:pPr/>
              <a:t>10/29/2009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2CC64-D698-45FE-BF00-219DC0707C52}" type="slidenum">
              <a:rPr lang="en-US" smtClean="0"/>
              <a:pPr/>
              <a:t>‹#›</a:t>
            </a:fld>
            <a:endParaRPr lang="en-US"/>
          </a:p>
        </p:txBody>
      </p:sp>
    </p:spTree>
    <p:extLst>
      <p:ext uri="{BB962C8B-B14F-4D97-AF65-F5344CB8AC3E}">
        <p14:creationId xmlns:p14="http://schemas.microsoft.com/office/powerpoint/2007/7/12/main" xmlns="" val="41149543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27.jpeg"/><Relationship Id="rId4" Type="http://schemas.openxmlformats.org/officeDocument/2006/relationships/hyperlink" Target="http://history.sandiego.edu/gen/ww1/images/43-0352a.gi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p:cNvPicPr>
            <a:picLocks noChangeAspect="1" noChangeArrowheads="1"/>
          </p:cNvPicPr>
          <p:nvPr/>
        </p:nvPicPr>
        <p:blipFill>
          <a:blip r:embed="rId3" cstate="print">
            <a:lum bright="10000" contrast="10000"/>
          </a:blip>
          <a:srcRect/>
          <a:stretch>
            <a:fillRect/>
          </a:stretch>
        </p:blipFill>
        <p:spPr bwMode="auto">
          <a:xfrm>
            <a:off x="3048000" y="1143000"/>
            <a:ext cx="3000375" cy="4562475"/>
          </a:xfrm>
          <a:prstGeom prst="rect">
            <a:avLst/>
          </a:prstGeom>
          <a:ln>
            <a:noFill/>
          </a:ln>
          <a:effectLst>
            <a:outerShdw blurRad="292100" dist="139700" dir="2700000" algn="tl" rotWithShape="0">
              <a:srgbClr val="333333">
                <a:alpha val="65000"/>
              </a:srgbClr>
            </a:outerShdw>
            <a:softEdge rad="31750"/>
          </a:effectLst>
        </p:spPr>
      </p:pic>
    </p:spTree>
    <p:extLst>
      <p:ext uri="{BB962C8B-B14F-4D97-AF65-F5344CB8AC3E}">
        <p14:creationId xmlns:p14="http://schemas.microsoft.com/office/powerpoint/2007/7/12/main" xmlns="" val="102871328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11113" y="0"/>
            <a:ext cx="490538" cy="0"/>
          </a:xfrm>
          <a:prstGeom prst="rect">
            <a:avLst/>
          </a:prstGeom>
          <a:solidFill>
            <a:srgbClr val="D6E8FF"/>
          </a:solidFill>
          <a:ln w="9525">
            <a:noFill/>
            <a:miter lim="800000"/>
            <a:headEnd/>
            <a:tailEnd/>
          </a:ln>
          <a:effectLst/>
        </p:spPr>
        <p:txBody>
          <a:bodyPr vert="horz" wrap="none" lIns="0" tIns="0" rIns="0" bIns="0" numCol="1" anchor="ctr" anchorCtr="0" compatLnSpc="1">
            <a:prstTxWarp prst="textNoShape">
              <a:avLst/>
            </a:prstTxWarp>
            <a:spAutoFit/>
          </a:bodyPr>
          <a:lstStyle/>
          <a:p>
            <a:endParaRPr lang="en-US"/>
          </a:p>
        </p:txBody>
      </p:sp>
      <p:pic>
        <p:nvPicPr>
          <p:cNvPr id="58371" name="Picture 3" descr="http://msw/imagegallery/ArchivesImages/2007_4/_w/Excel1pt5Ad1988_4901_tif.jpg"/>
          <p:cNvPicPr>
            <a:picLocks noChangeAspect="1" noChangeArrowheads="1"/>
          </p:cNvPicPr>
          <p:nvPr/>
        </p:nvPicPr>
        <p:blipFill>
          <a:blip r:embed="rId3" cstate="print"/>
          <a:srcRect/>
          <a:stretch>
            <a:fillRect/>
          </a:stretch>
        </p:blipFill>
        <p:spPr bwMode="auto">
          <a:xfrm>
            <a:off x="914400" y="1066800"/>
            <a:ext cx="7315200" cy="4720589"/>
          </a:xfrm>
          <a:prstGeom prst="rect">
            <a:avLst/>
          </a:prstGeom>
          <a:ln>
            <a:noFill/>
          </a:ln>
          <a:effectLst>
            <a:outerShdw blurRad="292100" dist="139700" dir="2700000" algn="tl" rotWithShape="0">
              <a:srgbClr val="333333">
                <a:alpha val="65000"/>
              </a:srgbClr>
            </a:outerShdw>
            <a:softEdge rad="31750"/>
          </a:effectLst>
        </p:spPr>
      </p:pic>
      <p:sp>
        <p:nvSpPr>
          <p:cNvPr id="4" name="TextBox 3"/>
          <p:cNvSpPr txBox="1"/>
          <p:nvPr/>
        </p:nvSpPr>
        <p:spPr>
          <a:xfrm>
            <a:off x="3000364" y="6072206"/>
            <a:ext cx="2898807" cy="369332"/>
          </a:xfrm>
          <a:prstGeom prst="rect">
            <a:avLst/>
          </a:prstGeom>
          <a:noFill/>
        </p:spPr>
        <p:txBody>
          <a:bodyPr wrap="none" rtlCol="0">
            <a:spAutoFit/>
          </a:bodyPr>
          <a:lstStyle/>
          <a:p>
            <a:r>
              <a:rPr lang="en-US" dirty="0" smtClean="0">
                <a:solidFill>
                  <a:schemeClr val="bg1"/>
                </a:solidFill>
              </a:rPr>
              <a:t>Please translate the headline</a:t>
            </a:r>
            <a:endParaRPr lang="en-US" dirty="0">
              <a:solidFill>
                <a:schemeClr val="bg1"/>
              </a:solidFill>
            </a:endParaRPr>
          </a:p>
        </p:txBody>
      </p:sp>
    </p:spTree>
    <p:extLst>
      <p:ext uri="{BB962C8B-B14F-4D97-AF65-F5344CB8AC3E}">
        <p14:creationId xmlns:p14="http://schemas.microsoft.com/office/powerpoint/2007/7/12/main" xmlns="" val="107250428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p:cNvPicPr>
            <a:picLocks noChangeAspect="1" noChangeArrowheads="1"/>
          </p:cNvPicPr>
          <p:nvPr/>
        </p:nvPicPr>
        <p:blipFill>
          <a:blip r:embed="rId3" cstate="print">
            <a:lum bright="10000" contrast="30000"/>
          </a:blip>
          <a:srcRect/>
          <a:stretch>
            <a:fillRect/>
          </a:stretch>
        </p:blipFill>
        <p:spPr bwMode="auto">
          <a:xfrm>
            <a:off x="2171700" y="1038225"/>
            <a:ext cx="4762500" cy="4829175"/>
          </a:xfrm>
          <a:prstGeom prst="rect">
            <a:avLst/>
          </a:prstGeom>
          <a:ln>
            <a:noFill/>
          </a:ln>
          <a:effectLst>
            <a:outerShdw blurRad="292100" dist="139700" dir="2700000" algn="tl" rotWithShape="0">
              <a:srgbClr val="333333">
                <a:alpha val="65000"/>
              </a:srgbClr>
            </a:outerShdw>
            <a:softEdge rad="31750"/>
          </a:effectLst>
        </p:spPr>
      </p:pic>
    </p:spTree>
    <p:extLst>
      <p:ext uri="{BB962C8B-B14F-4D97-AF65-F5344CB8AC3E}">
        <p14:creationId xmlns:p14="http://schemas.microsoft.com/office/powerpoint/2007/7/12/main" xmlns="" val="286006510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1714500" y="1076325"/>
            <a:ext cx="5715000" cy="4705350"/>
          </a:xfrm>
          <a:prstGeom prst="rect">
            <a:avLst/>
          </a:prstGeom>
          <a:ln>
            <a:noFill/>
          </a:ln>
          <a:effectLst>
            <a:outerShdw blurRad="292100" dist="139700" dir="2700000" algn="tl" rotWithShape="0">
              <a:srgbClr val="333333">
                <a:alpha val="65000"/>
              </a:srgbClr>
            </a:outerShdw>
            <a:softEdge rad="31750"/>
          </a:effectLst>
        </p:spPr>
      </p:pic>
    </p:spTree>
    <p:extLst>
      <p:ext uri="{BB962C8B-B14F-4D97-AF65-F5344CB8AC3E}">
        <p14:creationId xmlns:p14="http://schemas.microsoft.com/office/powerpoint/2007/7/12/main" xmlns="" val="46042196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grayscl/>
            <a:lum contrast="20000"/>
          </a:blip>
          <a:srcRect b="3413"/>
          <a:stretch>
            <a:fillRect/>
          </a:stretch>
        </p:blipFill>
        <p:spPr bwMode="auto">
          <a:xfrm>
            <a:off x="1841949" y="838200"/>
            <a:ext cx="5397051" cy="5181600"/>
          </a:xfrm>
          <a:prstGeom prst="rect">
            <a:avLst/>
          </a:prstGeom>
          <a:ln>
            <a:noFill/>
          </a:ln>
          <a:effectLst>
            <a:outerShdw blurRad="292100" dist="139700" dir="2700000" algn="tl" rotWithShape="0">
              <a:srgbClr val="333333">
                <a:alpha val="65000"/>
              </a:srgbClr>
            </a:outerShdw>
            <a:softEdge rad="31750"/>
          </a:effectLst>
        </p:spPr>
      </p:pic>
    </p:spTree>
    <p:extLst>
      <p:ext uri="{BB962C8B-B14F-4D97-AF65-F5344CB8AC3E}">
        <p14:creationId xmlns:p14="http://schemas.microsoft.com/office/powerpoint/2007/7/12/main" xmlns="" val="289021527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dfarmer\AppData\Local\Microsoft\Windows\Temporary Internet Files\Content.IE5\0L30AVNP\ExcelScreenShot_1596[1].tiff"/>
          <p:cNvPicPr>
            <a:picLocks noChangeAspect="1" noChangeArrowheads="1"/>
          </p:cNvPicPr>
          <p:nvPr/>
        </p:nvPicPr>
        <p:blipFill>
          <a:blip r:embed="rId3" cstate="print">
            <a:clrChange>
              <a:clrFrom>
                <a:srgbClr val="010000"/>
              </a:clrFrom>
              <a:clrTo>
                <a:srgbClr val="010000">
                  <a:alpha val="0"/>
                </a:srgbClr>
              </a:clrTo>
            </a:clrChange>
          </a:blip>
          <a:srcRect/>
          <a:stretch>
            <a:fillRect/>
          </a:stretch>
        </p:blipFill>
        <p:spPr bwMode="auto">
          <a:xfrm>
            <a:off x="914400" y="762000"/>
            <a:ext cx="7315200" cy="5283200"/>
          </a:xfrm>
          <a:prstGeom prst="rect">
            <a:avLst/>
          </a:prstGeom>
          <a:ln>
            <a:noFill/>
          </a:ln>
          <a:effectLst>
            <a:outerShdw blurRad="292100" dist="139700" dir="2700000" algn="tl" rotWithShape="0">
              <a:srgbClr val="333333">
                <a:alpha val="65000"/>
              </a:srgbClr>
            </a:outerShdw>
            <a:softEdge rad="31750"/>
          </a:effectLst>
        </p:spPr>
      </p:pic>
    </p:spTree>
    <p:extLst>
      <p:ext uri="{BB962C8B-B14F-4D97-AF65-F5344CB8AC3E}">
        <p14:creationId xmlns:p14="http://schemas.microsoft.com/office/powerpoint/2007/7/12/main" xmlns="" val="265945600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n at filing cabinets"/>
          <p:cNvPicPr>
            <a:picLocks noChangeAspect="1" noChangeArrowheads="1"/>
          </p:cNvPicPr>
          <p:nvPr/>
        </p:nvPicPr>
        <p:blipFill>
          <a:blip r:embed="rId3" cstate="print">
            <a:lum bright="-10000"/>
          </a:blip>
          <a:srcRect/>
          <a:stretch>
            <a:fillRect/>
          </a:stretch>
        </p:blipFill>
        <p:spPr bwMode="auto">
          <a:xfrm>
            <a:off x="914400" y="533400"/>
            <a:ext cx="7315200" cy="5845118"/>
          </a:xfrm>
          <a:prstGeom prst="rect">
            <a:avLst/>
          </a:prstGeom>
          <a:ln>
            <a:noFill/>
          </a:ln>
          <a:effectLst>
            <a:outerShdw blurRad="292100" dist="139700" dir="2700000" algn="tl" rotWithShape="0">
              <a:srgbClr val="333333">
                <a:alpha val="65000"/>
              </a:srgbClr>
            </a:outerShdw>
            <a:softEdge rad="63500"/>
          </a:effectLst>
        </p:spPr>
      </p:pic>
    </p:spTree>
    <p:extLst>
      <p:ext uri="{BB962C8B-B14F-4D97-AF65-F5344CB8AC3E}">
        <p14:creationId xmlns:p14="http://schemas.microsoft.com/office/powerpoint/2007/7/12/main" xmlns="" val="426352654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officemuseum.com/IMagesWWW/Filing_Section_c._1920_Metro_Life_Ins_Co_MetLife_Archives.jpg"/>
          <p:cNvPicPr>
            <a:picLocks noChangeAspect="1" noChangeArrowheads="1"/>
          </p:cNvPicPr>
          <p:nvPr/>
        </p:nvPicPr>
        <p:blipFill>
          <a:blip r:embed="rId3" cstate="print">
            <a:grayscl/>
            <a:lum contrast="10000"/>
          </a:blip>
          <a:srcRect/>
          <a:stretch>
            <a:fillRect/>
          </a:stretch>
        </p:blipFill>
        <p:spPr bwMode="auto">
          <a:xfrm>
            <a:off x="2362200" y="381000"/>
            <a:ext cx="4343400" cy="6100281"/>
          </a:xfrm>
          <a:prstGeom prst="rect">
            <a:avLst/>
          </a:prstGeom>
          <a:ln>
            <a:noFill/>
          </a:ln>
          <a:effectLst>
            <a:outerShdw blurRad="292100" dist="139700" dir="2700000" algn="tl" rotWithShape="0">
              <a:srgbClr val="333333">
                <a:alpha val="65000"/>
              </a:srgbClr>
            </a:outerShdw>
            <a:softEdge rad="31750"/>
          </a:effectLst>
        </p:spPr>
      </p:pic>
    </p:spTree>
    <p:extLst>
      <p:ext uri="{BB962C8B-B14F-4D97-AF65-F5344CB8AC3E}">
        <p14:creationId xmlns:p14="http://schemas.microsoft.com/office/powerpoint/2007/7/12/main" xmlns="" val="366871521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09600" y="685800"/>
            <a:ext cx="7924800" cy="5715000"/>
            <a:chOff x="914400" y="990600"/>
            <a:chExt cx="7374429" cy="5105400"/>
          </a:xfrm>
        </p:grpSpPr>
        <p:pic>
          <p:nvPicPr>
            <p:cNvPr id="1028" name="Picture 4"/>
            <p:cNvPicPr>
              <a:picLocks noChangeAspect="1" noChangeArrowheads="1"/>
            </p:cNvPicPr>
            <p:nvPr/>
          </p:nvPicPr>
          <p:blipFill>
            <a:blip r:embed="rId3" cstate="print"/>
            <a:srcRect/>
            <a:stretch>
              <a:fillRect/>
            </a:stretch>
          </p:blipFill>
          <p:spPr bwMode="auto">
            <a:xfrm>
              <a:off x="914400" y="990600"/>
              <a:ext cx="7374429" cy="2124075"/>
            </a:xfrm>
            <a:prstGeom prst="rect">
              <a:avLst/>
            </a:prstGeom>
            <a:solidFill>
              <a:schemeClr val="bg1"/>
            </a:solidFill>
            <a:ln w="254000">
              <a:solidFill>
                <a:schemeClr val="bg1"/>
              </a:solidFill>
            </a:ln>
            <a:effectLst>
              <a:outerShdw blurRad="292100" dist="139700" dir="2700000" algn="tl" rotWithShape="0">
                <a:srgbClr val="333333">
                  <a:alpha val="65000"/>
                </a:srgbClr>
              </a:outerShdw>
              <a:softEdge rad="63500"/>
            </a:effectLst>
          </p:spPr>
        </p:pic>
        <p:pic>
          <p:nvPicPr>
            <p:cNvPr id="1029" name="Picture 5"/>
            <p:cNvPicPr>
              <a:picLocks noChangeAspect="1" noChangeArrowheads="1"/>
            </p:cNvPicPr>
            <p:nvPr/>
          </p:nvPicPr>
          <p:blipFill>
            <a:blip r:embed="rId4" cstate="print"/>
            <a:srcRect/>
            <a:stretch>
              <a:fillRect/>
            </a:stretch>
          </p:blipFill>
          <p:spPr bwMode="auto">
            <a:xfrm>
              <a:off x="4572000" y="2743200"/>
              <a:ext cx="3440701" cy="3352800"/>
            </a:xfrm>
            <a:prstGeom prst="rect">
              <a:avLst/>
            </a:prstGeom>
            <a:ln>
              <a:noFill/>
            </a:ln>
            <a:effectLst>
              <a:outerShdw blurRad="292100" dist="139700" dir="2700000" algn="tl" rotWithShape="0">
                <a:srgbClr val="333333">
                  <a:alpha val="65000"/>
                </a:srgbClr>
              </a:outerShdw>
              <a:softEdge rad="31750"/>
            </a:effectLst>
          </p:spPr>
        </p:pic>
      </p:grpSp>
      <p:sp>
        <p:nvSpPr>
          <p:cNvPr id="5" name="TextBox 4"/>
          <p:cNvSpPr txBox="1"/>
          <p:nvPr/>
        </p:nvSpPr>
        <p:spPr>
          <a:xfrm>
            <a:off x="928662" y="4714884"/>
            <a:ext cx="2898807" cy="369332"/>
          </a:xfrm>
          <a:prstGeom prst="rect">
            <a:avLst/>
          </a:prstGeom>
          <a:noFill/>
        </p:spPr>
        <p:txBody>
          <a:bodyPr wrap="none" rtlCol="0">
            <a:spAutoFit/>
          </a:bodyPr>
          <a:lstStyle/>
          <a:p>
            <a:r>
              <a:rPr lang="en-US" dirty="0" smtClean="0">
                <a:solidFill>
                  <a:schemeClr val="bg1"/>
                </a:solidFill>
              </a:rPr>
              <a:t>Please translate the headline</a:t>
            </a:r>
            <a:endParaRPr lang="en-US" dirty="0">
              <a:solidFill>
                <a:schemeClr val="bg1"/>
              </a:solidFill>
            </a:endParaRPr>
          </a:p>
        </p:txBody>
      </p:sp>
    </p:spTree>
    <p:extLst>
      <p:ext uri="{BB962C8B-B14F-4D97-AF65-F5344CB8AC3E}">
        <p14:creationId xmlns:p14="http://schemas.microsoft.com/office/powerpoint/2007/7/12/main" xmlns="" val="150148241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srcRect/>
          <a:stretch>
            <a:fillRect/>
          </a:stretch>
        </p:blipFill>
        <p:spPr bwMode="auto">
          <a:xfrm>
            <a:off x="914400" y="1937559"/>
            <a:ext cx="7315200" cy="2863041"/>
          </a:xfrm>
          <a:prstGeom prst="rect">
            <a:avLst/>
          </a:prstGeom>
          <a:ln w="76200">
            <a:solidFill>
              <a:schemeClr val="bg1"/>
            </a:solidFill>
          </a:ln>
          <a:effectLst>
            <a:outerShdw blurRad="292100" dist="139700" dir="2700000" algn="tl" rotWithShape="0">
              <a:srgbClr val="333333">
                <a:alpha val="65000"/>
              </a:srgbClr>
            </a:outerShdw>
            <a:softEdge rad="31750"/>
          </a:effectLst>
        </p:spPr>
      </p:pic>
    </p:spTree>
    <p:extLst>
      <p:ext uri="{BB962C8B-B14F-4D97-AF65-F5344CB8AC3E}">
        <p14:creationId xmlns:p14="http://schemas.microsoft.com/office/powerpoint/2007/7/12/main" xmlns="" val="370306121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786058"/>
            <a:ext cx="8229600" cy="1143000"/>
          </a:xfrm>
        </p:spPr>
        <p:txBody>
          <a:bodyPr/>
          <a:lstStyle/>
          <a:p>
            <a:r>
              <a:rPr lang="en-US" altLang="zh-CN" sz="3600" dirty="0"/>
              <a:t>SQL Server 2008 </a:t>
            </a:r>
            <a:r>
              <a:rPr lang="en-US" altLang="zh-CN" sz="3600" dirty="0" smtClean="0"/>
              <a:t>R2	</a:t>
            </a:r>
            <a:br>
              <a:rPr lang="en-US" altLang="zh-CN" sz="3600" dirty="0" smtClean="0"/>
            </a:br>
            <a:r>
              <a:rPr lang="zh-CN" altLang="en-US" sz="3600" dirty="0" smtClean="0"/>
              <a:t>的</a:t>
            </a:r>
            <a:r>
              <a:rPr lang="zh-CN" altLang="en-US" sz="3600" dirty="0"/>
              <a:t>自助式商务智</a:t>
            </a:r>
            <a:r>
              <a:rPr lang="zh-CN" altLang="en-US" sz="3600" dirty="0" smtClean="0"/>
              <a:t>能</a:t>
            </a:r>
            <a:r>
              <a:rPr lang="en-US" altLang="zh-CN" sz="3600" dirty="0"/>
              <a:t/>
            </a:r>
            <a:br>
              <a:rPr lang="en-US" altLang="zh-CN" sz="3600" dirty="0"/>
            </a:br>
            <a:r>
              <a:rPr lang="en-US" altLang="zh-CN" sz="3600" dirty="0" smtClean="0"/>
              <a:t>Self-service Business Intelligence</a:t>
            </a:r>
            <a:endParaRPr lang="zh-CN" altLang="en-US" sz="3600" dirty="0"/>
          </a:p>
        </p:txBody>
      </p:sp>
      <p:sp>
        <p:nvSpPr>
          <p:cNvPr id="5" name="文本占位符 4"/>
          <p:cNvSpPr>
            <a:spLocks noGrp="1"/>
          </p:cNvSpPr>
          <p:nvPr>
            <p:ph type="body" sz="quarter" idx="10"/>
          </p:nvPr>
        </p:nvSpPr>
        <p:spPr/>
        <p:txBody>
          <a:bodyPr/>
          <a:lstStyle/>
          <a:p>
            <a:r>
              <a:rPr lang="en-US" altLang="zh-CN" dirty="0" smtClean="0"/>
              <a:t>BAP302</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srcRect/>
          <a:stretch>
            <a:fillRect/>
          </a:stretch>
        </p:blipFill>
        <p:spPr bwMode="auto">
          <a:xfrm>
            <a:off x="914400" y="1937559"/>
            <a:ext cx="7315200" cy="2863041"/>
          </a:xfrm>
          <a:prstGeom prst="rect">
            <a:avLst/>
          </a:prstGeom>
          <a:ln w="76200">
            <a:solidFill>
              <a:schemeClr val="bg1"/>
            </a:solidFill>
          </a:ln>
          <a:effectLst>
            <a:outerShdw blurRad="292100" dist="139700" dir="2700000" algn="tl" rotWithShape="0">
              <a:srgbClr val="333333">
                <a:alpha val="65000"/>
              </a:srgbClr>
            </a:outerShdw>
            <a:softEdge rad="31750"/>
          </a:effectLst>
        </p:spPr>
      </p:pic>
      <p:sp>
        <p:nvSpPr>
          <p:cNvPr id="3" name="Rectangle 2"/>
          <p:cNvSpPr/>
          <p:nvPr/>
        </p:nvSpPr>
        <p:spPr>
          <a:xfrm>
            <a:off x="1295400" y="2895600"/>
            <a:ext cx="6553200" cy="228600"/>
          </a:xfrm>
          <a:prstGeom prst="rect">
            <a:avLst/>
          </a:prstGeom>
          <a:solidFill>
            <a:schemeClr val="accent2">
              <a:lumMod val="60000"/>
              <a:lumOff val="40000"/>
              <a:alpha val="68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Rectangle 3"/>
          <p:cNvSpPr/>
          <p:nvPr/>
        </p:nvSpPr>
        <p:spPr>
          <a:xfrm>
            <a:off x="1295400" y="3581400"/>
            <a:ext cx="6553200" cy="228600"/>
          </a:xfrm>
          <a:prstGeom prst="rect">
            <a:avLst/>
          </a:prstGeom>
          <a:solidFill>
            <a:schemeClr val="accent2">
              <a:lumMod val="60000"/>
              <a:lumOff val="40000"/>
              <a:alpha val="68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Rectangle 4"/>
          <p:cNvSpPr/>
          <p:nvPr/>
        </p:nvSpPr>
        <p:spPr>
          <a:xfrm>
            <a:off x="1295400" y="4495800"/>
            <a:ext cx="6553200" cy="228600"/>
          </a:xfrm>
          <a:prstGeom prst="rect">
            <a:avLst/>
          </a:prstGeom>
          <a:solidFill>
            <a:schemeClr val="accent2">
              <a:lumMod val="60000"/>
              <a:lumOff val="40000"/>
              <a:alpha val="68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07/7/12/main" xmlns="" val="316438653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srcRect/>
          <a:stretch>
            <a:fillRect/>
          </a:stretch>
        </p:blipFill>
        <p:spPr bwMode="auto">
          <a:xfrm>
            <a:off x="914400" y="1937559"/>
            <a:ext cx="7315200" cy="2863041"/>
          </a:xfrm>
          <a:prstGeom prst="rect">
            <a:avLst/>
          </a:prstGeom>
          <a:ln w="76200">
            <a:solidFill>
              <a:schemeClr val="bg1"/>
            </a:solidFill>
          </a:ln>
          <a:effectLst>
            <a:outerShdw blurRad="292100" dist="139700" dir="2700000" algn="tl" rotWithShape="0">
              <a:srgbClr val="333333">
                <a:alpha val="65000"/>
              </a:srgbClr>
            </a:outerShdw>
            <a:softEdge rad="31750"/>
          </a:effectLst>
        </p:spPr>
      </p:pic>
      <p:sp>
        <p:nvSpPr>
          <p:cNvPr id="3" name="Rectangle 2"/>
          <p:cNvSpPr/>
          <p:nvPr/>
        </p:nvSpPr>
        <p:spPr>
          <a:xfrm rot="16200000">
            <a:off x="3314700" y="3695700"/>
            <a:ext cx="1828800" cy="228600"/>
          </a:xfrm>
          <a:prstGeom prst="rect">
            <a:avLst/>
          </a:prstGeom>
          <a:solidFill>
            <a:schemeClr val="accent2">
              <a:lumMod val="60000"/>
              <a:lumOff val="40000"/>
              <a:alpha val="68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Rectangle 3"/>
          <p:cNvSpPr/>
          <p:nvPr/>
        </p:nvSpPr>
        <p:spPr>
          <a:xfrm rot="16200000">
            <a:off x="6057900" y="3695700"/>
            <a:ext cx="1828800" cy="228600"/>
          </a:xfrm>
          <a:prstGeom prst="rect">
            <a:avLst/>
          </a:prstGeom>
          <a:solidFill>
            <a:schemeClr val="accent2">
              <a:lumMod val="60000"/>
              <a:lumOff val="40000"/>
              <a:alpha val="68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Rectangle 4"/>
          <p:cNvSpPr/>
          <p:nvPr/>
        </p:nvSpPr>
        <p:spPr>
          <a:xfrm rot="16200000">
            <a:off x="5372100" y="3695701"/>
            <a:ext cx="1828800" cy="228600"/>
          </a:xfrm>
          <a:prstGeom prst="rect">
            <a:avLst/>
          </a:prstGeom>
          <a:solidFill>
            <a:schemeClr val="accent2">
              <a:lumMod val="60000"/>
              <a:lumOff val="40000"/>
              <a:alpha val="68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07/7/12/main" xmlns="" val="96233988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books.google.com/books?id=sJPNAAAAMAAJ&amp;pg=PT36&amp;img=1&amp;zoom=3&amp;hl=en&amp;sig=ACfU3U3HD5WmBTxfFbULCc44PN2UhNXNFw&amp;w=576"/>
          <p:cNvPicPr>
            <a:picLocks noChangeAspect="1" noChangeArrowheads="1"/>
          </p:cNvPicPr>
          <p:nvPr/>
        </p:nvPicPr>
        <p:blipFill>
          <a:blip r:embed="rId3" cstate="print">
            <a:lum bright="10000"/>
          </a:blip>
          <a:srcRect t="9091" b="52153"/>
          <a:stretch>
            <a:fillRect/>
          </a:stretch>
        </p:blipFill>
        <p:spPr bwMode="auto">
          <a:xfrm>
            <a:off x="914400" y="1371600"/>
            <a:ext cx="7315200" cy="4114800"/>
          </a:xfrm>
          <a:prstGeom prst="rect">
            <a:avLst/>
          </a:prstGeom>
          <a:ln w="127000">
            <a:solidFill>
              <a:schemeClr val="bg1"/>
            </a:solidFill>
          </a:ln>
          <a:effectLst>
            <a:outerShdw blurRad="292100" dist="139700" dir="2700000" algn="tl" rotWithShape="0">
              <a:srgbClr val="333333">
                <a:alpha val="65000"/>
              </a:srgbClr>
            </a:outerShdw>
            <a:softEdge rad="31750"/>
          </a:effectLst>
        </p:spPr>
      </p:pic>
      <p:sp>
        <p:nvSpPr>
          <p:cNvPr id="3" name="TextBox 2"/>
          <p:cNvSpPr txBox="1"/>
          <p:nvPr/>
        </p:nvSpPr>
        <p:spPr>
          <a:xfrm>
            <a:off x="1785918" y="5786454"/>
            <a:ext cx="5869492" cy="369332"/>
          </a:xfrm>
          <a:prstGeom prst="rect">
            <a:avLst/>
          </a:prstGeom>
          <a:noFill/>
        </p:spPr>
        <p:txBody>
          <a:bodyPr wrap="none" rtlCol="0">
            <a:spAutoFit/>
          </a:bodyPr>
          <a:lstStyle/>
          <a:p>
            <a:r>
              <a:rPr lang="en-US" dirty="0" smtClean="0">
                <a:solidFill>
                  <a:schemeClr val="bg1"/>
                </a:solidFill>
              </a:rPr>
              <a:t>Can this be translated and still be fun? If not, you can delete.</a:t>
            </a:r>
            <a:endParaRPr lang="en-US" dirty="0">
              <a:solidFill>
                <a:schemeClr val="bg1"/>
              </a:solidFill>
            </a:endParaRPr>
          </a:p>
        </p:txBody>
      </p:sp>
    </p:spTree>
    <p:extLst>
      <p:ext uri="{BB962C8B-B14F-4D97-AF65-F5344CB8AC3E}">
        <p14:creationId xmlns:p14="http://schemas.microsoft.com/office/powerpoint/2007/7/12/main" xmlns="" val="386751587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officemuseum.com/Office_Three_Men_Lots_of_Papers.jpg"/>
          <p:cNvPicPr>
            <a:picLocks noChangeAspect="1" noChangeArrowheads="1"/>
          </p:cNvPicPr>
          <p:nvPr/>
        </p:nvPicPr>
        <p:blipFill>
          <a:blip r:embed="rId3" cstate="print">
            <a:grayscl/>
            <a:lum bright="-10000" contrast="20000"/>
          </a:blip>
          <a:srcRect/>
          <a:stretch>
            <a:fillRect/>
          </a:stretch>
        </p:blipFill>
        <p:spPr bwMode="auto">
          <a:xfrm>
            <a:off x="914400" y="1066800"/>
            <a:ext cx="7315200" cy="4671892"/>
          </a:xfrm>
          <a:prstGeom prst="rect">
            <a:avLst/>
          </a:prstGeom>
          <a:ln>
            <a:noFill/>
          </a:ln>
          <a:effectLst>
            <a:outerShdw blurRad="292100" dist="139700" dir="2700000" algn="tl" rotWithShape="0">
              <a:srgbClr val="333333">
                <a:alpha val="65000"/>
              </a:srgbClr>
            </a:outerShdw>
            <a:softEdge rad="63500"/>
          </a:effectLst>
        </p:spPr>
      </p:pic>
    </p:spTree>
    <p:extLst>
      <p:ext uri="{BB962C8B-B14F-4D97-AF65-F5344CB8AC3E}">
        <p14:creationId xmlns:p14="http://schemas.microsoft.com/office/powerpoint/2007/7/12/main" xmlns="" val="14733505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ooks.google.com/books?id=qBBuAAAAIAAJ&amp;pg=PP95&amp;img=1&amp;zoom=3&amp;hl=en&amp;sig=ACfU3U1SrKc4YKHk6z3OYfyVd4nSuQa__Q&amp;w=800"/>
          <p:cNvPicPr>
            <a:picLocks noChangeAspect="1" noChangeArrowheads="1"/>
          </p:cNvPicPr>
          <p:nvPr/>
        </p:nvPicPr>
        <p:blipFill>
          <a:blip r:embed="rId3" cstate="print"/>
          <a:srcRect l="10958" t="39697" r="10042" b="24281"/>
          <a:stretch>
            <a:fillRect/>
          </a:stretch>
        </p:blipFill>
        <p:spPr bwMode="auto">
          <a:xfrm>
            <a:off x="914400" y="1219200"/>
            <a:ext cx="7315200" cy="44446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07/7/12/main" xmlns="" val="227706262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books.google.com/books?id=qBBuAAAAIAAJ&amp;pg=PP8&amp;img=1&amp;zoom=3&amp;hl=en&amp;sig=ACfU3U1IMm5WXFXpgtAUBkdQQRSM_beIWg&amp;w=800"/>
          <p:cNvPicPr>
            <a:picLocks noChangeAspect="1" noChangeArrowheads="1"/>
          </p:cNvPicPr>
          <p:nvPr/>
        </p:nvPicPr>
        <p:blipFill>
          <a:blip r:embed="rId3" cstate="print"/>
          <a:srcRect l="10958" t="30766" r="5042" b="25163"/>
          <a:stretch>
            <a:fillRect/>
          </a:stretch>
        </p:blipFill>
        <p:spPr bwMode="auto">
          <a:xfrm>
            <a:off x="914400" y="881743"/>
            <a:ext cx="7315200" cy="5138057"/>
          </a:xfrm>
          <a:prstGeom prst="rect">
            <a:avLst/>
          </a:prstGeom>
          <a:ln>
            <a:noFill/>
          </a:ln>
          <a:effectLst>
            <a:outerShdw blurRad="292100" dist="139700" dir="2700000" algn="tl" rotWithShape="0">
              <a:srgbClr val="333333">
                <a:alpha val="65000"/>
              </a:srgbClr>
            </a:outerShdw>
            <a:softEdge rad="63500"/>
          </a:effectLst>
        </p:spPr>
      </p:pic>
    </p:spTree>
    <p:extLst>
      <p:ext uri="{BB962C8B-B14F-4D97-AF65-F5344CB8AC3E}">
        <p14:creationId xmlns:p14="http://schemas.microsoft.com/office/powerpoint/2007/7/12/main" xmlns="" val="130357215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a:stretch>
            <a:fillRect/>
          </a:stretch>
        </p:blipFill>
        <p:spPr bwMode="auto">
          <a:xfrm>
            <a:off x="609600" y="533400"/>
            <a:ext cx="4481007" cy="3886200"/>
          </a:xfrm>
          <a:prstGeom prst="rect">
            <a:avLst/>
          </a:prstGeom>
          <a:ln>
            <a:noFill/>
          </a:ln>
          <a:effectLst>
            <a:outerShdw blurRad="292100" dist="139700" dir="2700000" algn="tl" rotWithShape="0">
              <a:srgbClr val="333333">
                <a:alpha val="65000"/>
              </a:srgbClr>
            </a:outerShdw>
            <a:softEdge rad="31750"/>
          </a:effectLst>
        </p:spPr>
      </p:pic>
      <p:pic>
        <p:nvPicPr>
          <p:cNvPr id="3074" name="Picture 2" descr="http://history.sandiego.edu/gen/ww1/images/43-0352a.JPEG">
            <a:hlinkClick r:id="rId4"/>
          </p:cNvPr>
          <p:cNvPicPr>
            <a:picLocks noChangeAspect="1" noChangeArrowheads="1"/>
          </p:cNvPicPr>
          <p:nvPr/>
        </p:nvPicPr>
        <p:blipFill>
          <a:blip r:embed="rId5" cstate="print"/>
          <a:srcRect/>
          <a:stretch>
            <a:fillRect/>
          </a:stretch>
        </p:blipFill>
        <p:spPr bwMode="auto">
          <a:xfrm>
            <a:off x="4419600" y="3048000"/>
            <a:ext cx="4337074" cy="3429000"/>
          </a:xfrm>
          <a:prstGeom prst="rect">
            <a:avLst/>
          </a:prstGeom>
          <a:ln>
            <a:noFill/>
          </a:ln>
          <a:effectLst>
            <a:outerShdw blurRad="292100" dist="139700" dir="2700000" algn="tl" rotWithShape="0">
              <a:srgbClr val="333333">
                <a:alpha val="65000"/>
              </a:srgbClr>
            </a:outerShdw>
            <a:softEdge rad="31750"/>
          </a:effectLst>
        </p:spPr>
      </p:pic>
    </p:spTree>
    <p:extLst>
      <p:ext uri="{BB962C8B-B14F-4D97-AF65-F5344CB8AC3E}">
        <p14:creationId xmlns:p14="http://schemas.microsoft.com/office/powerpoint/2007/7/12/main" xmlns="" val="65445718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www.geocities.com/rcgilmore3/Seven_Man_Bike_and_Riders.jpg"/>
          <p:cNvPicPr>
            <a:picLocks noChangeAspect="1" noChangeArrowheads="1"/>
          </p:cNvPicPr>
          <p:nvPr/>
        </p:nvPicPr>
        <p:blipFill>
          <a:blip r:embed="rId3" cstate="print">
            <a:lum bright="10000" contrast="10000"/>
          </a:blip>
          <a:srcRect/>
          <a:stretch>
            <a:fillRect/>
          </a:stretch>
        </p:blipFill>
        <p:spPr bwMode="auto">
          <a:xfrm>
            <a:off x="990600" y="914400"/>
            <a:ext cx="4909752" cy="3962400"/>
          </a:xfrm>
          <a:prstGeom prst="rect">
            <a:avLst/>
          </a:prstGeom>
          <a:ln>
            <a:noFill/>
          </a:ln>
          <a:effectLst>
            <a:outerShdw blurRad="292100" dist="139700" dir="2700000" algn="tl" rotWithShape="0">
              <a:srgbClr val="333333">
                <a:alpha val="65000"/>
              </a:srgbClr>
            </a:outerShdw>
            <a:softEdge rad="31750"/>
          </a:effectLst>
        </p:spPr>
      </p:pic>
      <p:pic>
        <p:nvPicPr>
          <p:cNvPr id="2056" name="Picture 8" descr="http://www.geocities.com/rcgilmore3/TenManBike.jpg"/>
          <p:cNvPicPr>
            <a:picLocks noChangeAspect="1" noChangeArrowheads="1"/>
          </p:cNvPicPr>
          <p:nvPr/>
        </p:nvPicPr>
        <p:blipFill>
          <a:blip r:embed="rId4" cstate="print">
            <a:lum bright="10000" contrast="10000"/>
          </a:blip>
          <a:srcRect/>
          <a:stretch>
            <a:fillRect/>
          </a:stretch>
        </p:blipFill>
        <p:spPr bwMode="auto">
          <a:xfrm>
            <a:off x="3733800" y="4343400"/>
            <a:ext cx="5101389" cy="1371600"/>
          </a:xfrm>
          <a:prstGeom prst="rect">
            <a:avLst/>
          </a:prstGeom>
          <a:ln>
            <a:noFill/>
          </a:ln>
          <a:effectLst>
            <a:outerShdw blurRad="292100" dist="139700" dir="2700000" algn="tl" rotWithShape="0">
              <a:srgbClr val="333333">
                <a:alpha val="65000"/>
              </a:srgbClr>
            </a:outerShdw>
            <a:softEdge rad="31750"/>
          </a:effectLst>
        </p:spPr>
      </p:pic>
    </p:spTree>
    <p:extLst>
      <p:ext uri="{BB962C8B-B14F-4D97-AF65-F5344CB8AC3E}">
        <p14:creationId xmlns:p14="http://schemas.microsoft.com/office/powerpoint/2007/7/12/main" xmlns="" val="308290644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2590800" y="990600"/>
            <a:ext cx="4000500" cy="4876800"/>
          </a:xfrm>
          <a:prstGeom prst="rect">
            <a:avLst/>
          </a:prstGeom>
          <a:ln w="76200">
            <a:solidFill>
              <a:schemeClr val="bg1"/>
            </a:solidFill>
          </a:ln>
          <a:effectLst>
            <a:outerShdw blurRad="292100" dist="139700" dir="2700000" algn="tl" rotWithShape="0">
              <a:srgbClr val="333333">
                <a:alpha val="65000"/>
              </a:srgbClr>
            </a:outerShdw>
            <a:softEdge rad="31750"/>
          </a:effectLst>
        </p:spPr>
      </p:pic>
    </p:spTree>
    <p:extLst>
      <p:ext uri="{BB962C8B-B14F-4D97-AF65-F5344CB8AC3E}">
        <p14:creationId xmlns:p14="http://schemas.microsoft.com/office/powerpoint/2007/7/12/main" xmlns="" val="191609957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solidFill>
                  <a:schemeClr val="bg1"/>
                </a:solidFill>
                <a:effectLst>
                  <a:outerShdw blurRad="38100" dist="38100" dir="2700000" algn="tl">
                    <a:srgbClr val="000000">
                      <a:alpha val="43137"/>
                    </a:srgbClr>
                  </a:outerShdw>
                </a:effectLst>
              </a:rPr>
              <a:t>Excel Functions in Gemini</a:t>
            </a:r>
            <a:endParaRPr lang="en-US" dirty="0">
              <a:solidFill>
                <a:schemeClr val="bg1"/>
              </a:solidFill>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07/7/12/main" xmlns="" val="3852931980"/>
              </p:ext>
            </p:extLst>
          </p:nvPr>
        </p:nvGraphicFramePr>
        <p:xfrm>
          <a:off x="914400" y="1404593"/>
          <a:ext cx="7772401" cy="4925038"/>
        </p:xfrm>
        <a:graphic>
          <a:graphicData uri="http://schemas.openxmlformats.org/drawingml/2006/table">
            <a:tbl>
              <a:tblPr/>
              <a:tblGrid>
                <a:gridCol w="1739826"/>
                <a:gridCol w="1388942"/>
                <a:gridCol w="1637709"/>
                <a:gridCol w="1451136"/>
                <a:gridCol w="1554788"/>
              </a:tblGrid>
              <a:tr h="216601">
                <a:tc>
                  <a:txBody>
                    <a:bodyPr/>
                    <a:lstStyle/>
                    <a:p>
                      <a:pPr algn="l" fontAlgn="b"/>
                      <a:r>
                        <a:rPr lang="en-US" sz="1400" b="1" i="0" u="none" strike="noStrike" dirty="0">
                          <a:solidFill>
                            <a:schemeClr val="bg1"/>
                          </a:solidFill>
                          <a:latin typeface="Consolas" pitchFamily="49" charset="0"/>
                          <a:cs typeface="Consolas" pitchFamily="49" charset="0"/>
                        </a:rPr>
                        <a:t>Date and Time</a:t>
                      </a:r>
                    </a:p>
                  </a:txBody>
                  <a:tcPr marL="8096" marR="8096" marT="8096" marB="0" anchor="b">
                    <a:lnL>
                      <a:noFill/>
                    </a:lnL>
                    <a:lnR>
                      <a:noFill/>
                    </a:lnR>
                    <a:lnT>
                      <a:noFill/>
                    </a:lnT>
                    <a:lnB>
                      <a:noFill/>
                    </a:lnB>
                  </a:tcPr>
                </a:tc>
                <a:tc>
                  <a:txBody>
                    <a:bodyPr/>
                    <a:lstStyle/>
                    <a:p>
                      <a:pPr algn="l" fontAlgn="b"/>
                      <a:r>
                        <a:rPr lang="en-US" sz="1400" b="1" i="0" u="none" strike="noStrike">
                          <a:solidFill>
                            <a:schemeClr val="bg1"/>
                          </a:solidFill>
                          <a:latin typeface="Consolas" pitchFamily="49" charset="0"/>
                          <a:cs typeface="Consolas" pitchFamily="49" charset="0"/>
                        </a:rPr>
                        <a:t>Information</a:t>
                      </a:r>
                    </a:p>
                  </a:txBody>
                  <a:tcPr marL="8096" marR="8096" marT="8096" marB="0" anchor="b">
                    <a:lnL>
                      <a:noFill/>
                    </a:lnL>
                    <a:lnR>
                      <a:noFill/>
                    </a:lnR>
                    <a:lnT>
                      <a:noFill/>
                    </a:lnT>
                    <a:lnB>
                      <a:noFill/>
                    </a:lnB>
                  </a:tcPr>
                </a:tc>
                <a:tc>
                  <a:txBody>
                    <a:bodyPr/>
                    <a:lstStyle/>
                    <a:p>
                      <a:pPr algn="l" fontAlgn="b"/>
                      <a:r>
                        <a:rPr lang="en-US" sz="1400" b="1" i="0" u="none" strike="noStrike" dirty="0">
                          <a:solidFill>
                            <a:schemeClr val="bg1"/>
                          </a:solidFill>
                          <a:latin typeface="Consolas" pitchFamily="49" charset="0"/>
                          <a:cs typeface="Consolas" pitchFamily="49" charset="0"/>
                        </a:rPr>
                        <a:t>Math and Trig</a:t>
                      </a:r>
                    </a:p>
                  </a:txBody>
                  <a:tcPr marL="8096" marR="8096" marT="8096" marB="0" anchor="b">
                    <a:lnL>
                      <a:noFill/>
                    </a:lnL>
                    <a:lnR>
                      <a:noFill/>
                    </a:lnR>
                    <a:lnT>
                      <a:noFill/>
                    </a:lnT>
                    <a:lnB>
                      <a:noFill/>
                    </a:lnB>
                  </a:tcPr>
                </a:tc>
                <a:tc>
                  <a:txBody>
                    <a:bodyPr/>
                    <a:lstStyle/>
                    <a:p>
                      <a:pPr algn="l" fontAlgn="b"/>
                      <a:r>
                        <a:rPr lang="en-US" sz="1400" b="1" i="0" u="none" strike="noStrike" dirty="0">
                          <a:solidFill>
                            <a:schemeClr val="bg1"/>
                          </a:solidFill>
                          <a:latin typeface="Consolas" pitchFamily="49" charset="0"/>
                          <a:cs typeface="Consolas" pitchFamily="49" charset="0"/>
                        </a:rPr>
                        <a:t>Statistical</a:t>
                      </a:r>
                    </a:p>
                  </a:txBody>
                  <a:tcPr marL="8096" marR="8096" marT="8096" marB="0" anchor="b">
                    <a:lnL>
                      <a:noFill/>
                    </a:lnL>
                    <a:lnR>
                      <a:noFill/>
                    </a:lnR>
                    <a:lnT>
                      <a:noFill/>
                    </a:lnT>
                    <a:lnB>
                      <a:noFill/>
                    </a:lnB>
                  </a:tcPr>
                </a:tc>
                <a:tc>
                  <a:txBody>
                    <a:bodyPr/>
                    <a:lstStyle/>
                    <a:p>
                      <a:pPr algn="l" fontAlgn="b"/>
                      <a:r>
                        <a:rPr lang="en-US" sz="1400" b="1" i="0" u="none" strike="noStrike" dirty="0">
                          <a:solidFill>
                            <a:schemeClr val="bg1"/>
                          </a:solidFill>
                          <a:latin typeface="Consolas" pitchFamily="49" charset="0"/>
                          <a:cs typeface="Consolas" pitchFamily="49" charset="0"/>
                        </a:rPr>
                        <a:t>Text</a:t>
                      </a:r>
                    </a:p>
                  </a:txBody>
                  <a:tcPr marL="8096" marR="8096" marT="8096" marB="0" anchor="b">
                    <a:lnL>
                      <a:noFill/>
                    </a:lnL>
                    <a:lnR>
                      <a:noFill/>
                    </a:lnR>
                    <a:lnT>
                      <a:noFill/>
                    </a:lnT>
                    <a:lnB>
                      <a:noFill/>
                    </a:lnB>
                  </a:tcPr>
                </a:tc>
              </a:tr>
              <a:tr h="184897">
                <a:tc>
                  <a:txBody>
                    <a:bodyPr/>
                    <a:lstStyle/>
                    <a:p>
                      <a:pPr marL="0" marR="0">
                        <a:spcBef>
                          <a:spcPts val="0"/>
                        </a:spcBef>
                        <a:spcAft>
                          <a:spcPts val="0"/>
                        </a:spcAft>
                      </a:pPr>
                      <a:r>
                        <a:rPr lang="en-US" sz="1200">
                          <a:solidFill>
                            <a:schemeClr val="bg1"/>
                          </a:solidFill>
                          <a:latin typeface="Consolas" pitchFamily="49" charset="0"/>
                          <a:ea typeface="Times New Roman"/>
                          <a:cs typeface="Consolas" pitchFamily="49" charset="0"/>
                        </a:rPr>
                        <a:t>DATE</a:t>
                      </a:r>
                      <a:endParaRPr lang="en-US" sz="120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ISBLANK</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ABS</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AVERAGE</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CHAR</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dirty="0">
                          <a:solidFill>
                            <a:schemeClr val="bg1"/>
                          </a:solidFill>
                          <a:latin typeface="Consolas" pitchFamily="49" charset="0"/>
                          <a:ea typeface="Times New Roman"/>
                          <a:cs typeface="Consolas" pitchFamily="49" charset="0"/>
                        </a:rPr>
                        <a:t>DATEVALUE</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ISERROR</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CEILING, ISO.CEILING</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AVERAGEA</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CODE</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a:solidFill>
                            <a:schemeClr val="bg1"/>
                          </a:solidFill>
                          <a:latin typeface="Consolas" pitchFamily="49" charset="0"/>
                          <a:ea typeface="Times New Roman"/>
                          <a:cs typeface="Consolas" pitchFamily="49" charset="0"/>
                        </a:rPr>
                        <a:t>DAY</a:t>
                      </a:r>
                      <a:endParaRPr lang="en-US" sz="120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ISLOGICAL</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EXP</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COUNT</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CONCATENATE</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dirty="0">
                          <a:solidFill>
                            <a:schemeClr val="bg1"/>
                          </a:solidFill>
                          <a:latin typeface="Consolas" pitchFamily="49" charset="0"/>
                          <a:ea typeface="Times New Roman"/>
                          <a:cs typeface="Consolas" pitchFamily="49" charset="0"/>
                        </a:rPr>
                        <a:t>EDATE</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ISNONTEXT</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FACT</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COUNTA</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EXACT</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dirty="0">
                          <a:solidFill>
                            <a:schemeClr val="bg1"/>
                          </a:solidFill>
                          <a:latin typeface="Consolas" pitchFamily="49" charset="0"/>
                          <a:ea typeface="Times New Roman"/>
                          <a:cs typeface="Consolas" pitchFamily="49" charset="0"/>
                        </a:rPr>
                        <a:t>EOMONTH</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ISNUMBER</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FLOOR</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COUNTBLANK</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FIND</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a:solidFill>
                            <a:schemeClr val="bg1"/>
                          </a:solidFill>
                          <a:latin typeface="Consolas" pitchFamily="49" charset="0"/>
                          <a:ea typeface="Times New Roman"/>
                          <a:cs typeface="Consolas" pitchFamily="49" charset="0"/>
                        </a:rPr>
                        <a:t>HOUR</a:t>
                      </a:r>
                      <a:endParaRPr lang="en-US" sz="120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ISTEXT</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INT</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MAX</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FIXED</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a:solidFill>
                            <a:schemeClr val="bg1"/>
                          </a:solidFill>
                          <a:latin typeface="Consolas" pitchFamily="49" charset="0"/>
                          <a:ea typeface="Times New Roman"/>
                          <a:cs typeface="Consolas" pitchFamily="49" charset="0"/>
                        </a:rPr>
                        <a:t>MINUTE</a:t>
                      </a:r>
                      <a:endParaRPr lang="en-US" sz="120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endParaRPr lang="en-US" sz="1200" kern="1200" dirty="0">
                        <a:solidFill>
                          <a:schemeClr val="bg1"/>
                        </a:solidFill>
                        <a:latin typeface="Consolas" pitchFamily="49" charset="0"/>
                        <a:ea typeface="Times New Roma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LN</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MAXA</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LEFT</a:t>
                      </a:r>
                    </a:p>
                  </a:txBody>
                  <a:tcPr marL="68580" marR="68580" marT="0" marB="0" anchor="b">
                    <a:lnL>
                      <a:noFill/>
                    </a:lnL>
                    <a:lnR>
                      <a:noFill/>
                    </a:lnR>
                    <a:lnT>
                      <a:noFill/>
                    </a:lnT>
                    <a:lnB>
                      <a:noFill/>
                    </a:lnB>
                  </a:tcPr>
                </a:tc>
              </a:tr>
              <a:tr h="216601">
                <a:tc>
                  <a:txBody>
                    <a:bodyPr/>
                    <a:lstStyle/>
                    <a:p>
                      <a:pPr marL="0" marR="0">
                        <a:spcBef>
                          <a:spcPts val="0"/>
                        </a:spcBef>
                        <a:spcAft>
                          <a:spcPts val="0"/>
                        </a:spcAft>
                      </a:pPr>
                      <a:r>
                        <a:rPr lang="en-US" sz="1200">
                          <a:solidFill>
                            <a:schemeClr val="bg1"/>
                          </a:solidFill>
                          <a:latin typeface="Consolas" pitchFamily="49" charset="0"/>
                          <a:ea typeface="Times New Roman"/>
                          <a:cs typeface="Consolas" pitchFamily="49" charset="0"/>
                        </a:rPr>
                        <a:t>MONTH</a:t>
                      </a:r>
                      <a:endParaRPr lang="en-US" sz="120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algn="l" defTabSz="914400" rtl="0" eaLnBrk="1" fontAlgn="b" latinLnBrk="0" hangingPunct="1"/>
                      <a:r>
                        <a:rPr lang="en-US" sz="1400" b="1" i="0" u="none" strike="noStrike" kern="1200" dirty="0">
                          <a:solidFill>
                            <a:schemeClr val="bg1"/>
                          </a:solidFill>
                          <a:latin typeface="Consolas" pitchFamily="49" charset="0"/>
                          <a:ea typeface="+mn-ea"/>
                          <a:cs typeface="Consolas" pitchFamily="49" charset="0"/>
                        </a:rPr>
                        <a:t>Logical</a:t>
                      </a:r>
                    </a:p>
                  </a:txBody>
                  <a:tcPr marL="8096" marR="8096" marT="8096"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LOG</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MIN</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LEN</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dirty="0" smtClean="0">
                          <a:solidFill>
                            <a:schemeClr val="bg1"/>
                          </a:solidFill>
                          <a:latin typeface="Consolas" pitchFamily="49" charset="0"/>
                          <a:ea typeface="Times New Roman"/>
                          <a:cs typeface="Consolas" pitchFamily="49" charset="0"/>
                        </a:rPr>
                        <a:t>NETWORKDAYS</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AND</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LOG10</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MINA</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LOWER</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dirty="0" smtClean="0">
                          <a:solidFill>
                            <a:schemeClr val="bg1"/>
                          </a:solidFill>
                          <a:latin typeface="Consolas" pitchFamily="49" charset="0"/>
                          <a:ea typeface="Times New Roman"/>
                          <a:cs typeface="Consolas" pitchFamily="49" charset="0"/>
                        </a:rPr>
                        <a:t>NETWORKDAYS.INTL</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IF</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MOD</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STDEV.S</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MID</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dirty="0">
                          <a:solidFill>
                            <a:schemeClr val="bg1"/>
                          </a:solidFill>
                          <a:latin typeface="Consolas" pitchFamily="49" charset="0"/>
                          <a:ea typeface="Times New Roman"/>
                          <a:cs typeface="Consolas" pitchFamily="49" charset="0"/>
                        </a:rPr>
                        <a:t>NOW</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IFERROR</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MROUND</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STDEVA</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REPLACE</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dirty="0">
                          <a:solidFill>
                            <a:schemeClr val="bg1"/>
                          </a:solidFill>
                          <a:latin typeface="Consolas" pitchFamily="49" charset="0"/>
                          <a:ea typeface="Times New Roman"/>
                          <a:cs typeface="Consolas" pitchFamily="49" charset="0"/>
                        </a:rPr>
                        <a:t>SECOND</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NOT</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PI</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STDEV.P</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REPT</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dirty="0">
                          <a:solidFill>
                            <a:schemeClr val="bg1"/>
                          </a:solidFill>
                          <a:latin typeface="Consolas" pitchFamily="49" charset="0"/>
                          <a:ea typeface="Times New Roman"/>
                          <a:cs typeface="Consolas" pitchFamily="49" charset="0"/>
                        </a:rPr>
                        <a:t>TIME</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OR</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POWER</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STDEVPA</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RIGHT</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dirty="0">
                          <a:solidFill>
                            <a:schemeClr val="bg1"/>
                          </a:solidFill>
                          <a:latin typeface="Consolas" pitchFamily="49" charset="0"/>
                          <a:ea typeface="Times New Roman"/>
                          <a:cs typeface="Consolas" pitchFamily="49" charset="0"/>
                        </a:rPr>
                        <a:t>TIMEVALUE</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FALSE</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QUOTIENT</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VAR.S</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SEARCH</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dirty="0">
                          <a:solidFill>
                            <a:schemeClr val="bg1"/>
                          </a:solidFill>
                          <a:latin typeface="Consolas" pitchFamily="49" charset="0"/>
                          <a:ea typeface="Times New Roman"/>
                          <a:cs typeface="Consolas" pitchFamily="49" charset="0"/>
                        </a:rPr>
                        <a:t>TODAY</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TRUE</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RAND</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VARA</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SUBSTITUTE</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dirty="0">
                          <a:solidFill>
                            <a:schemeClr val="bg1"/>
                          </a:solidFill>
                          <a:latin typeface="Consolas" pitchFamily="49" charset="0"/>
                          <a:ea typeface="Times New Roman"/>
                          <a:cs typeface="Consolas" pitchFamily="49" charset="0"/>
                        </a:rPr>
                        <a:t>WEEKDAY</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endParaRPr lang="en-US" sz="1200" kern="1200" dirty="0">
                        <a:solidFill>
                          <a:schemeClr val="bg1"/>
                        </a:solidFill>
                        <a:latin typeface="Consolas" pitchFamily="49" charset="0"/>
                        <a:ea typeface="Times New Roma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RANDBETWEEN</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VAR.P</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TEXT</a:t>
                      </a:r>
                    </a:p>
                  </a:txBody>
                  <a:tcPr marL="68580" marR="68580" marT="0" marB="0" anchor="b">
                    <a:lnL>
                      <a:noFill/>
                    </a:lnL>
                    <a:lnR>
                      <a:noFill/>
                    </a:lnR>
                    <a:lnT>
                      <a:noFill/>
                    </a:lnT>
                    <a:lnB>
                      <a:noFill/>
                    </a:lnB>
                  </a:tcPr>
                </a:tc>
              </a:tr>
              <a:tr h="186789">
                <a:tc>
                  <a:txBody>
                    <a:bodyPr/>
                    <a:lstStyle/>
                    <a:p>
                      <a:pPr marL="0" marR="0">
                        <a:spcBef>
                          <a:spcPts val="0"/>
                        </a:spcBef>
                        <a:spcAft>
                          <a:spcPts val="0"/>
                        </a:spcAft>
                      </a:pPr>
                      <a:r>
                        <a:rPr lang="en-US" sz="1200" dirty="0">
                          <a:solidFill>
                            <a:schemeClr val="bg1"/>
                          </a:solidFill>
                          <a:latin typeface="Consolas" pitchFamily="49" charset="0"/>
                          <a:ea typeface="Times New Roman"/>
                          <a:cs typeface="Consolas" pitchFamily="49" charset="0"/>
                        </a:rPr>
                        <a:t>WEEKNUM</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algn="l" fontAlgn="b"/>
                      <a:endParaRPr lang="en-US" sz="1200" b="0" i="0" u="none" strike="noStrike" dirty="0">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ROUND</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VARPA</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TRIM</a:t>
                      </a:r>
                    </a:p>
                  </a:txBody>
                  <a:tcPr marL="68580" marR="68580" marT="0" marB="0" anchor="b">
                    <a:lnL>
                      <a:noFill/>
                    </a:lnL>
                    <a:lnR>
                      <a:noFill/>
                    </a:lnR>
                    <a:lnT>
                      <a:noFill/>
                    </a:lnT>
                    <a:lnB>
                      <a:noFill/>
                    </a:lnB>
                  </a:tcPr>
                </a:tc>
              </a:tr>
              <a:tr h="186789">
                <a:tc>
                  <a:txBody>
                    <a:bodyPr/>
                    <a:lstStyle/>
                    <a:p>
                      <a:pPr marL="0" marR="0">
                        <a:spcBef>
                          <a:spcPts val="0"/>
                        </a:spcBef>
                        <a:spcAft>
                          <a:spcPts val="0"/>
                        </a:spcAft>
                      </a:pPr>
                      <a:r>
                        <a:rPr lang="en-US" sz="1200" dirty="0" smtClean="0">
                          <a:solidFill>
                            <a:schemeClr val="bg1"/>
                          </a:solidFill>
                          <a:latin typeface="Consolas" pitchFamily="49" charset="0"/>
                          <a:ea typeface="Times New Roman"/>
                          <a:cs typeface="Consolas" pitchFamily="49" charset="0"/>
                        </a:rPr>
                        <a:t>WORKDAY</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algn="l" fontAlgn="b"/>
                      <a:endParaRPr lang="en-US" sz="1200" b="0" i="0" u="none" strike="noStrike">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ROUNDDOWN</a:t>
                      </a:r>
                    </a:p>
                  </a:txBody>
                  <a:tcPr marL="68580" marR="68580" marT="0" marB="0" anchor="b">
                    <a:lnL>
                      <a:noFill/>
                    </a:lnL>
                    <a:lnR>
                      <a:noFill/>
                    </a:lnR>
                    <a:lnT>
                      <a:noFill/>
                    </a:lnT>
                    <a:lnB>
                      <a:noFill/>
                    </a:lnB>
                  </a:tcPr>
                </a:tc>
                <a:tc>
                  <a:txBody>
                    <a:bodyPr/>
                    <a:lstStyle/>
                    <a:p>
                      <a:pPr marL="0" marR="0">
                        <a:spcBef>
                          <a:spcPts val="0"/>
                        </a:spcBef>
                        <a:spcAft>
                          <a:spcPts val="0"/>
                        </a:spcAft>
                      </a:pPr>
                      <a:endParaRPr lang="en-US" sz="1200" kern="1200" dirty="0">
                        <a:solidFill>
                          <a:schemeClr val="bg1"/>
                        </a:solidFill>
                        <a:latin typeface="Consolas" pitchFamily="49" charset="0"/>
                        <a:ea typeface="Times New Roma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UPPER</a:t>
                      </a:r>
                    </a:p>
                  </a:txBody>
                  <a:tcPr marL="68580" marR="68580" marT="0" marB="0" anchor="b">
                    <a:lnL>
                      <a:noFill/>
                    </a:lnL>
                    <a:lnR>
                      <a:noFill/>
                    </a:lnR>
                    <a:lnT>
                      <a:noFill/>
                    </a:lnT>
                    <a:lnB>
                      <a:noFill/>
                    </a:lnB>
                  </a:tcPr>
                </a:tc>
              </a:tr>
              <a:tr h="186789">
                <a:tc>
                  <a:txBody>
                    <a:bodyPr/>
                    <a:lstStyle/>
                    <a:p>
                      <a:pPr marL="0" marR="0">
                        <a:spcBef>
                          <a:spcPts val="0"/>
                        </a:spcBef>
                        <a:spcAft>
                          <a:spcPts val="0"/>
                        </a:spcAft>
                      </a:pPr>
                      <a:r>
                        <a:rPr lang="en-US" sz="1200" dirty="0" smtClean="0">
                          <a:solidFill>
                            <a:schemeClr val="bg1"/>
                          </a:solidFill>
                          <a:latin typeface="Consolas" pitchFamily="49" charset="0"/>
                          <a:ea typeface="Times New Roman"/>
                          <a:cs typeface="Consolas" pitchFamily="49" charset="0"/>
                        </a:rPr>
                        <a:t>WORKDAY.INTL</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algn="l" fontAlgn="b"/>
                      <a:endParaRPr lang="en-US" sz="1200" b="0" i="0" u="none" strike="noStrike">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ROUNDUP</a:t>
                      </a:r>
                    </a:p>
                  </a:txBody>
                  <a:tcPr marL="68580" marR="68580" marT="0" marB="0" anchor="b">
                    <a:lnL>
                      <a:noFill/>
                    </a:lnL>
                    <a:lnR>
                      <a:noFill/>
                    </a:lnR>
                    <a:lnT>
                      <a:noFill/>
                    </a:lnT>
                    <a:lnB>
                      <a:noFill/>
                    </a:lnB>
                  </a:tcPr>
                </a:tc>
                <a:tc>
                  <a:txBody>
                    <a:bodyPr/>
                    <a:lstStyle/>
                    <a:p>
                      <a:pPr marL="0" marR="0">
                        <a:spcBef>
                          <a:spcPts val="0"/>
                        </a:spcBef>
                        <a:spcAft>
                          <a:spcPts val="0"/>
                        </a:spcAft>
                      </a:pPr>
                      <a:endParaRPr lang="en-US" sz="1200" kern="1200" dirty="0">
                        <a:solidFill>
                          <a:schemeClr val="bg1"/>
                        </a:solidFill>
                        <a:latin typeface="Consolas" pitchFamily="49" charset="0"/>
                        <a:ea typeface="Times New Roma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VALUE</a:t>
                      </a:r>
                    </a:p>
                  </a:txBody>
                  <a:tcPr marL="68580" marR="68580" marT="0" marB="0" anchor="b">
                    <a:lnL>
                      <a:noFill/>
                    </a:lnL>
                    <a:lnR>
                      <a:noFill/>
                    </a:lnR>
                    <a:lnT>
                      <a:noFill/>
                    </a:lnT>
                    <a:lnB>
                      <a:noFill/>
                    </a:lnB>
                  </a:tcPr>
                </a:tc>
              </a:tr>
              <a:tr h="186789">
                <a:tc>
                  <a:txBody>
                    <a:bodyPr/>
                    <a:lstStyle/>
                    <a:p>
                      <a:pPr marL="0" marR="0">
                        <a:spcBef>
                          <a:spcPts val="0"/>
                        </a:spcBef>
                        <a:spcAft>
                          <a:spcPts val="0"/>
                        </a:spcAft>
                      </a:pPr>
                      <a:r>
                        <a:rPr lang="en-US" sz="1200" dirty="0">
                          <a:solidFill>
                            <a:schemeClr val="bg1"/>
                          </a:solidFill>
                          <a:latin typeface="Consolas" pitchFamily="49" charset="0"/>
                          <a:ea typeface="Times New Roman"/>
                          <a:cs typeface="Consolas" pitchFamily="49" charset="0"/>
                        </a:rPr>
                        <a:t>YEAR</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algn="l" fontAlgn="b"/>
                      <a:endParaRPr lang="en-US" sz="1200" b="0" i="0" u="none" strike="noStrike">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SIGN</a:t>
                      </a:r>
                    </a:p>
                  </a:txBody>
                  <a:tcPr marL="68580" marR="68580" marT="0" marB="0" anchor="b">
                    <a:lnL>
                      <a:noFill/>
                    </a:lnL>
                    <a:lnR>
                      <a:noFill/>
                    </a:lnR>
                    <a:lnT>
                      <a:noFill/>
                    </a:lnT>
                    <a:lnB>
                      <a:noFill/>
                    </a:lnB>
                  </a:tcPr>
                </a:tc>
                <a:tc>
                  <a:txBody>
                    <a:bodyPr/>
                    <a:lstStyle/>
                    <a:p>
                      <a:pPr marL="0" marR="0">
                        <a:spcBef>
                          <a:spcPts val="0"/>
                        </a:spcBef>
                        <a:spcAft>
                          <a:spcPts val="0"/>
                        </a:spcAft>
                      </a:pPr>
                      <a:endParaRPr lang="en-US" sz="9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endParaRPr lang="en-US" sz="1200" kern="1200" dirty="0">
                        <a:solidFill>
                          <a:schemeClr val="bg1"/>
                        </a:solidFill>
                        <a:latin typeface="Consolas" pitchFamily="49" charset="0"/>
                        <a:ea typeface="Times New Roman"/>
                        <a:cs typeface="Consolas" pitchFamily="49" charset="0"/>
                      </a:endParaRPr>
                    </a:p>
                  </a:txBody>
                  <a:tcPr marL="68580" marR="68580" marT="0" marB="0" anchor="b">
                    <a:lnL>
                      <a:noFill/>
                    </a:lnL>
                    <a:lnR>
                      <a:noFill/>
                    </a:lnR>
                    <a:lnT>
                      <a:noFill/>
                    </a:lnT>
                    <a:lnB>
                      <a:noFill/>
                    </a:lnB>
                  </a:tcPr>
                </a:tc>
              </a:tr>
              <a:tr h="186789">
                <a:tc>
                  <a:txBody>
                    <a:bodyPr/>
                    <a:lstStyle/>
                    <a:p>
                      <a:pPr marL="0" marR="0">
                        <a:spcBef>
                          <a:spcPts val="0"/>
                        </a:spcBef>
                        <a:spcAft>
                          <a:spcPts val="0"/>
                        </a:spcAft>
                      </a:pPr>
                      <a:r>
                        <a:rPr lang="en-US" sz="1200" dirty="0">
                          <a:solidFill>
                            <a:schemeClr val="bg1"/>
                          </a:solidFill>
                          <a:latin typeface="Consolas" pitchFamily="49" charset="0"/>
                          <a:ea typeface="Times New Roman"/>
                          <a:cs typeface="Consolas" pitchFamily="49" charset="0"/>
                        </a:rPr>
                        <a:t>YEARFRAC</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algn="l" fontAlgn="b"/>
                      <a:endParaRPr lang="en-US" sz="1200" b="0" i="0" u="none" strike="noStrike">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SQRT</a:t>
                      </a:r>
                    </a:p>
                  </a:txBody>
                  <a:tcPr marL="68580" marR="68580" marT="0" marB="0" anchor="b">
                    <a:lnL>
                      <a:noFill/>
                    </a:lnL>
                    <a:lnR>
                      <a:noFill/>
                    </a:lnR>
                    <a:lnT>
                      <a:noFill/>
                    </a:lnT>
                    <a:lnB>
                      <a:noFill/>
                    </a:lnB>
                  </a:tcPr>
                </a:tc>
                <a:tc>
                  <a:txBody>
                    <a:bodyPr/>
                    <a:lstStyle/>
                    <a:p>
                      <a:pPr marL="0" marR="0">
                        <a:spcBef>
                          <a:spcPts val="0"/>
                        </a:spcBef>
                        <a:spcAft>
                          <a:spcPts val="0"/>
                        </a:spcAft>
                      </a:pPr>
                      <a:endParaRPr lang="en-US" sz="9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endParaRPr lang="en-US" sz="1200" kern="1200" dirty="0">
                        <a:solidFill>
                          <a:schemeClr val="bg1"/>
                        </a:solidFill>
                        <a:latin typeface="Consolas" pitchFamily="49" charset="0"/>
                        <a:ea typeface="Times New Roman"/>
                        <a:cs typeface="Consolas" pitchFamily="49" charset="0"/>
                      </a:endParaRPr>
                    </a:p>
                  </a:txBody>
                  <a:tcPr marL="68580" marR="68580" marT="0" marB="0" anchor="b">
                    <a:lnL>
                      <a:noFill/>
                    </a:lnL>
                    <a:lnR>
                      <a:noFill/>
                    </a:lnR>
                    <a:lnT>
                      <a:noFill/>
                    </a:lnT>
                    <a:lnB>
                      <a:noFill/>
                    </a:lnB>
                  </a:tcPr>
                </a:tc>
              </a:tr>
              <a:tr h="186789">
                <a:tc>
                  <a:txBody>
                    <a:bodyPr/>
                    <a:lstStyle/>
                    <a:p>
                      <a:pPr algn="l" fontAlgn="b"/>
                      <a:endParaRPr lang="en-US" sz="1200" b="0" i="0" u="none" strike="noStrike">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c>
                  <a:txBody>
                    <a:bodyPr/>
                    <a:lstStyle/>
                    <a:p>
                      <a:pPr algn="l" fontAlgn="b"/>
                      <a:endParaRPr lang="en-US" sz="1200" b="0" i="0" u="none" strike="noStrike">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SUM</a:t>
                      </a:r>
                    </a:p>
                  </a:txBody>
                  <a:tcPr marL="68580" marR="68580" marT="0" marB="0" anchor="b">
                    <a:lnL>
                      <a:noFill/>
                    </a:lnL>
                    <a:lnR>
                      <a:noFill/>
                    </a:lnR>
                    <a:lnT>
                      <a:noFill/>
                    </a:lnT>
                    <a:lnB>
                      <a:noFill/>
                    </a:lnB>
                  </a:tcPr>
                </a:tc>
                <a:tc>
                  <a:txBody>
                    <a:bodyPr/>
                    <a:lstStyle/>
                    <a:p>
                      <a:pPr marL="0" marR="0">
                        <a:spcBef>
                          <a:spcPts val="0"/>
                        </a:spcBef>
                        <a:spcAft>
                          <a:spcPts val="0"/>
                        </a:spcAft>
                      </a:pPr>
                      <a:endParaRPr lang="en-US" sz="9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9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r>
              <a:tr h="186789">
                <a:tc>
                  <a:txBody>
                    <a:bodyPr/>
                    <a:lstStyle/>
                    <a:p>
                      <a:pPr algn="l" fontAlgn="b"/>
                      <a:endParaRPr lang="en-US" sz="1200" b="0" i="0" u="none" strike="noStrike">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c>
                  <a:txBody>
                    <a:bodyPr/>
                    <a:lstStyle/>
                    <a:p>
                      <a:pPr algn="l" fontAlgn="b"/>
                      <a:endParaRPr lang="en-US" sz="1200" b="0" i="0" u="none" strike="noStrike">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SUMSQ</a:t>
                      </a:r>
                    </a:p>
                  </a:txBody>
                  <a:tcPr marL="68580" marR="68580" marT="0" marB="0" anchor="b">
                    <a:lnL>
                      <a:noFill/>
                    </a:lnL>
                    <a:lnR>
                      <a:noFill/>
                    </a:lnR>
                    <a:lnT>
                      <a:noFill/>
                    </a:lnT>
                    <a:lnB>
                      <a:noFill/>
                    </a:lnB>
                  </a:tcPr>
                </a:tc>
                <a:tc>
                  <a:txBody>
                    <a:bodyPr/>
                    <a:lstStyle/>
                    <a:p>
                      <a:pPr marL="0" marR="0">
                        <a:spcBef>
                          <a:spcPts val="0"/>
                        </a:spcBef>
                        <a:spcAft>
                          <a:spcPts val="0"/>
                        </a:spcAft>
                      </a:pPr>
                      <a:endParaRPr lang="en-US" sz="9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algn="l" fontAlgn="b"/>
                      <a:endParaRPr lang="en-US" sz="1200" b="0" i="0" u="none" strike="noStrike" dirty="0">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r>
              <a:tr h="186789">
                <a:tc>
                  <a:txBody>
                    <a:bodyPr/>
                    <a:lstStyle/>
                    <a:p>
                      <a:pPr algn="l" fontAlgn="b"/>
                      <a:endParaRPr lang="en-US" sz="1200" b="0" i="0" u="none" strike="noStrike">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c>
                  <a:txBody>
                    <a:bodyPr/>
                    <a:lstStyle/>
                    <a:p>
                      <a:pPr algn="l" fontAlgn="b"/>
                      <a:endParaRPr lang="en-US" sz="1200" b="0" i="0" u="none" strike="noStrike">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TRUNC</a:t>
                      </a:r>
                    </a:p>
                  </a:txBody>
                  <a:tcPr marL="68580" marR="68580" marT="0" marB="0" anchor="b">
                    <a:lnL>
                      <a:noFill/>
                    </a:lnL>
                    <a:lnR>
                      <a:noFill/>
                    </a:lnR>
                    <a:lnT>
                      <a:noFill/>
                    </a:lnT>
                    <a:lnB>
                      <a:noFill/>
                    </a:lnB>
                  </a:tcPr>
                </a:tc>
                <a:tc>
                  <a:txBody>
                    <a:bodyPr/>
                    <a:lstStyle/>
                    <a:p>
                      <a:pPr algn="l" fontAlgn="b"/>
                      <a:endParaRPr lang="en-US" sz="1200" b="0" i="0" u="none" strike="noStrike">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c>
                  <a:txBody>
                    <a:bodyPr/>
                    <a:lstStyle/>
                    <a:p>
                      <a:pPr algn="l" fontAlgn="b"/>
                      <a:endParaRPr lang="en-US" sz="1200" b="0" i="0" u="none" strike="noStrike" dirty="0">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r>
            </a:tbl>
          </a:graphicData>
        </a:graphic>
      </p:graphicFrame>
    </p:spTree>
    <p:extLst>
      <p:ext uri="{BB962C8B-B14F-4D97-AF65-F5344CB8AC3E}">
        <p14:creationId xmlns:p14="http://schemas.microsoft.com/office/powerpoint/2007/7/12/main" xmlns="" val="3805336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n at filing cabinets"/>
          <p:cNvPicPr>
            <a:picLocks noChangeAspect="1" noChangeArrowheads="1"/>
          </p:cNvPicPr>
          <p:nvPr/>
        </p:nvPicPr>
        <p:blipFill>
          <a:blip r:embed="rId3" cstate="print">
            <a:lum bright="-10000"/>
          </a:blip>
          <a:srcRect/>
          <a:stretch>
            <a:fillRect/>
          </a:stretch>
        </p:blipFill>
        <p:spPr bwMode="auto">
          <a:xfrm>
            <a:off x="914400" y="533400"/>
            <a:ext cx="7315200" cy="5845118"/>
          </a:xfrm>
          <a:prstGeom prst="rect">
            <a:avLst/>
          </a:prstGeom>
          <a:ln>
            <a:noFill/>
          </a:ln>
          <a:effectLst>
            <a:outerShdw blurRad="292100" dist="139700" dir="2700000" algn="tl" rotWithShape="0">
              <a:srgbClr val="333333">
                <a:alpha val="65000"/>
              </a:srgbClr>
            </a:outerShdw>
            <a:softEdge rad="63500"/>
          </a:effectLst>
        </p:spPr>
      </p:pic>
    </p:spTree>
    <p:extLst>
      <p:ext uri="{BB962C8B-B14F-4D97-AF65-F5344CB8AC3E}">
        <p14:creationId xmlns:p14="http://schemas.microsoft.com/office/powerpoint/2007/7/12/main" xmlns="" val="174416047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solidFill>
                  <a:schemeClr val="bg1"/>
                </a:solidFill>
                <a:effectLst>
                  <a:outerShdw blurRad="38100" dist="38100" dir="2700000" algn="tl">
                    <a:srgbClr val="000000">
                      <a:alpha val="43137"/>
                    </a:srgbClr>
                  </a:outerShdw>
                </a:effectLst>
              </a:rPr>
              <a:t>Lookup Functions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0" y="1600200"/>
            <a:ext cx="8534400" cy="4525963"/>
          </a:xfrm>
        </p:spPr>
        <p:txBody>
          <a:bodyPr>
            <a:normAutofit/>
          </a:bodyPr>
          <a:lstStyle/>
          <a:p>
            <a:pPr>
              <a:lnSpc>
                <a:spcPct val="200000"/>
              </a:lnSpc>
              <a:buFont typeface="Courier New" pitchFamily="49" charset="0"/>
              <a:buChar char="o"/>
            </a:pPr>
            <a:r>
              <a:rPr lang="en-US" sz="2000" dirty="0" err="1" smtClean="0">
                <a:solidFill>
                  <a:schemeClr val="bg1"/>
                </a:solidFill>
                <a:latin typeface="Consolas" pitchFamily="49" charset="0"/>
                <a:cs typeface="Consolas" pitchFamily="49" charset="0"/>
              </a:rPr>
              <a:t>LookupValue</a:t>
            </a:r>
            <a:r>
              <a:rPr lang="en-US" sz="2000" dirty="0" smtClean="0">
                <a:solidFill>
                  <a:schemeClr val="bg1"/>
                </a:solidFill>
                <a:latin typeface="Consolas" pitchFamily="49" charset="0"/>
                <a:cs typeface="Consolas" pitchFamily="49" charset="0"/>
              </a:rPr>
              <a:t> (</a:t>
            </a:r>
            <a:r>
              <a:rPr lang="en-US" sz="2000" dirty="0" err="1" smtClean="0">
                <a:solidFill>
                  <a:schemeClr val="bg1"/>
                </a:solidFill>
                <a:latin typeface="Consolas" pitchFamily="49" charset="0"/>
                <a:cs typeface="Consolas" pitchFamily="49" charset="0"/>
              </a:rPr>
              <a:t>ResultColumn</a:t>
            </a:r>
            <a:r>
              <a:rPr lang="en-US" sz="2000" dirty="0" smtClean="0">
                <a:solidFill>
                  <a:schemeClr val="bg1"/>
                </a:solidFill>
                <a:latin typeface="Consolas" pitchFamily="49" charset="0"/>
                <a:cs typeface="Consolas" pitchFamily="49" charset="0"/>
              </a:rPr>
              <a:t>, </a:t>
            </a:r>
            <a:r>
              <a:rPr lang="en-US" sz="2000" dirty="0" err="1" smtClean="0">
                <a:solidFill>
                  <a:schemeClr val="bg1"/>
                </a:solidFill>
                <a:latin typeface="Consolas" pitchFamily="49" charset="0"/>
                <a:cs typeface="Consolas" pitchFamily="49" charset="0"/>
              </a:rPr>
              <a:t>SearchColumn</a:t>
            </a:r>
            <a:r>
              <a:rPr lang="en-US" sz="2000" dirty="0" smtClean="0">
                <a:solidFill>
                  <a:schemeClr val="bg1"/>
                </a:solidFill>
                <a:latin typeface="Consolas" pitchFamily="49" charset="0"/>
                <a:cs typeface="Consolas" pitchFamily="49" charset="0"/>
              </a:rPr>
              <a:t>, </a:t>
            </a:r>
            <a:r>
              <a:rPr lang="en-US" sz="2000" dirty="0" err="1" smtClean="0">
                <a:solidFill>
                  <a:schemeClr val="bg1"/>
                </a:solidFill>
                <a:latin typeface="Consolas" pitchFamily="49" charset="0"/>
                <a:cs typeface="Consolas" pitchFamily="49" charset="0"/>
              </a:rPr>
              <a:t>SearchValue</a:t>
            </a:r>
            <a:r>
              <a:rPr lang="en-US" sz="2000" dirty="0" smtClean="0">
                <a:solidFill>
                  <a:schemeClr val="bg1"/>
                </a:solidFill>
                <a:latin typeface="Consolas" pitchFamily="49" charset="0"/>
                <a:cs typeface="Consolas" pitchFamily="49" charset="0"/>
              </a:rPr>
              <a:t>...)</a:t>
            </a:r>
          </a:p>
          <a:p>
            <a:pPr>
              <a:lnSpc>
                <a:spcPct val="200000"/>
              </a:lnSpc>
              <a:buFont typeface="Courier New" pitchFamily="49" charset="0"/>
              <a:buChar char="o"/>
            </a:pPr>
            <a:r>
              <a:rPr lang="en-US" sz="2000" dirty="0" smtClean="0">
                <a:solidFill>
                  <a:schemeClr val="bg1"/>
                </a:solidFill>
                <a:latin typeface="Consolas" pitchFamily="49" charset="0"/>
                <a:cs typeface="Consolas" pitchFamily="49" charset="0"/>
              </a:rPr>
              <a:t>Related (Column)</a:t>
            </a:r>
          </a:p>
          <a:p>
            <a:pPr>
              <a:lnSpc>
                <a:spcPct val="200000"/>
              </a:lnSpc>
              <a:buFont typeface="Courier New" pitchFamily="49" charset="0"/>
              <a:buChar char="o"/>
            </a:pPr>
            <a:r>
              <a:rPr lang="en-US" sz="2000" dirty="0" err="1" smtClean="0">
                <a:solidFill>
                  <a:schemeClr val="bg1"/>
                </a:solidFill>
                <a:latin typeface="Consolas" pitchFamily="49" charset="0"/>
                <a:cs typeface="Consolas" pitchFamily="49" charset="0"/>
              </a:rPr>
              <a:t>RelatedTable</a:t>
            </a:r>
            <a:r>
              <a:rPr lang="en-US" sz="2000" dirty="0" smtClean="0">
                <a:solidFill>
                  <a:schemeClr val="bg1"/>
                </a:solidFill>
                <a:latin typeface="Consolas" pitchFamily="49" charset="0"/>
                <a:cs typeface="Consolas" pitchFamily="49" charset="0"/>
              </a:rPr>
              <a:t> (Table) </a:t>
            </a:r>
          </a:p>
          <a:p>
            <a:pPr>
              <a:lnSpc>
                <a:spcPct val="200000"/>
              </a:lnSpc>
              <a:buNone/>
            </a:pPr>
            <a:endParaRPr lang="en-US" dirty="0" smtClean="0">
              <a:solidFill>
                <a:schemeClr val="bg1"/>
              </a:solidFill>
            </a:endParaRPr>
          </a:p>
          <a:p>
            <a:pPr>
              <a:lnSpc>
                <a:spcPct val="200000"/>
              </a:lnSpc>
              <a:buNone/>
            </a:pPr>
            <a:endParaRPr lang="en-US" dirty="0">
              <a:solidFill>
                <a:schemeClr val="bg1"/>
              </a:solidFill>
            </a:endParaRP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7F93999B-ED66-4F91-8AC2-A9484B3533F8}" type="slidenum">
              <a:rPr lang="en-US" smtClean="0"/>
              <a:pPr/>
              <a:t>30</a:t>
            </a:fld>
            <a:endParaRPr lang="en-US"/>
          </a:p>
        </p:txBody>
      </p:sp>
    </p:spTree>
    <p:extLst>
      <p:ext uri="{BB962C8B-B14F-4D97-AF65-F5344CB8AC3E}">
        <p14:creationId xmlns:p14="http://schemas.microsoft.com/office/powerpoint/2007/7/12/main" xmlns="" val="36761472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solidFill>
                  <a:schemeClr val="bg1"/>
                </a:solidFill>
                <a:effectLst>
                  <a:outerShdw blurRad="38100" dist="38100" dir="2700000" algn="tl">
                    <a:srgbClr val="000000">
                      <a:alpha val="43137"/>
                    </a:srgbClr>
                  </a:outerShdw>
                </a:effectLst>
              </a:rPr>
              <a:t>Aggregation Functions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0" y="1600200"/>
            <a:ext cx="8229600" cy="4525963"/>
          </a:xfrm>
        </p:spPr>
        <p:txBody>
          <a:bodyPr>
            <a:normAutofit lnSpcReduction="10000"/>
          </a:bodyPr>
          <a:lstStyle/>
          <a:p>
            <a:pPr marL="400050">
              <a:lnSpc>
                <a:spcPct val="200000"/>
              </a:lnSpc>
              <a:buFont typeface="Courier New" pitchFamily="49" charset="0"/>
              <a:buChar char="o"/>
            </a:pPr>
            <a:r>
              <a:rPr lang="en-US" sz="2000" dirty="0" smtClean="0">
                <a:solidFill>
                  <a:schemeClr val="bg1"/>
                </a:solidFill>
                <a:latin typeface="Consolas" pitchFamily="49" charset="0"/>
                <a:cs typeface="Consolas" pitchFamily="49" charset="0"/>
              </a:rPr>
              <a:t>SUMX (Table, Expression)</a:t>
            </a:r>
          </a:p>
          <a:p>
            <a:pPr marL="400050">
              <a:lnSpc>
                <a:spcPct val="200000"/>
              </a:lnSpc>
              <a:buFont typeface="Courier New" pitchFamily="49" charset="0"/>
              <a:buChar char="o"/>
            </a:pPr>
            <a:r>
              <a:rPr lang="en-US" sz="2000" dirty="0" smtClean="0">
                <a:solidFill>
                  <a:schemeClr val="bg1"/>
                </a:solidFill>
                <a:latin typeface="Consolas" pitchFamily="49" charset="0"/>
                <a:cs typeface="Consolas" pitchFamily="49" charset="0"/>
              </a:rPr>
              <a:t>AVERAGEX (Table, Expression)</a:t>
            </a:r>
          </a:p>
          <a:p>
            <a:pPr marL="400050">
              <a:lnSpc>
                <a:spcPct val="200000"/>
              </a:lnSpc>
              <a:buFont typeface="Courier New" pitchFamily="49" charset="0"/>
              <a:buChar char="o"/>
            </a:pPr>
            <a:r>
              <a:rPr lang="en-US" sz="2000" dirty="0" smtClean="0">
                <a:solidFill>
                  <a:schemeClr val="bg1"/>
                </a:solidFill>
                <a:latin typeface="Consolas" pitchFamily="49" charset="0"/>
                <a:cs typeface="Consolas" pitchFamily="49" charset="0"/>
              </a:rPr>
              <a:t>COUNTAX (Table, Expression)</a:t>
            </a:r>
          </a:p>
          <a:p>
            <a:pPr marL="400050">
              <a:lnSpc>
                <a:spcPct val="200000"/>
              </a:lnSpc>
              <a:buFont typeface="Courier New" pitchFamily="49" charset="0"/>
              <a:buChar char="o"/>
            </a:pPr>
            <a:r>
              <a:rPr lang="en-US" sz="2000" dirty="0" smtClean="0">
                <a:solidFill>
                  <a:schemeClr val="bg1"/>
                </a:solidFill>
                <a:latin typeface="Consolas" pitchFamily="49" charset="0"/>
                <a:cs typeface="Consolas" pitchFamily="49" charset="0"/>
              </a:rPr>
              <a:t>MINX (Table, Expression)</a:t>
            </a:r>
          </a:p>
          <a:p>
            <a:pPr marL="400050">
              <a:lnSpc>
                <a:spcPct val="200000"/>
              </a:lnSpc>
              <a:buFont typeface="Courier New" pitchFamily="49" charset="0"/>
              <a:buChar char="o"/>
            </a:pPr>
            <a:r>
              <a:rPr lang="en-US" sz="2000" dirty="0" smtClean="0">
                <a:solidFill>
                  <a:schemeClr val="bg1"/>
                </a:solidFill>
                <a:latin typeface="Consolas" pitchFamily="49" charset="0"/>
                <a:cs typeface="Consolas" pitchFamily="49" charset="0"/>
              </a:rPr>
              <a:t>MAXX (Table, Expression)</a:t>
            </a:r>
          </a:p>
          <a:p>
            <a:pPr>
              <a:lnSpc>
                <a:spcPct val="200000"/>
              </a:lnSpc>
              <a:buFont typeface="Courier New" pitchFamily="49" charset="0"/>
              <a:buChar char="o"/>
            </a:pPr>
            <a:r>
              <a:rPr lang="en-US" sz="2000" dirty="0" smtClean="0">
                <a:solidFill>
                  <a:schemeClr val="bg1"/>
                </a:solidFill>
                <a:latin typeface="Consolas" pitchFamily="49" charset="0"/>
                <a:cs typeface="Consolas" pitchFamily="49" charset="0"/>
              </a:rPr>
              <a:t>EARLIER(Column) </a:t>
            </a:r>
          </a:p>
          <a:p>
            <a:pPr>
              <a:lnSpc>
                <a:spcPct val="200000"/>
              </a:lnSpc>
              <a:buFont typeface="Courier New" pitchFamily="49" charset="0"/>
              <a:buChar char="o"/>
            </a:pPr>
            <a:r>
              <a:rPr lang="en-US" sz="2000" dirty="0" smtClean="0">
                <a:solidFill>
                  <a:schemeClr val="bg1"/>
                </a:solidFill>
                <a:latin typeface="Consolas" pitchFamily="49" charset="0"/>
                <a:cs typeface="Consolas" pitchFamily="49" charset="0"/>
              </a:rPr>
              <a:t>EARLIEST(Column)</a:t>
            </a:r>
            <a:endParaRPr lang="en-US" sz="2000" dirty="0">
              <a:solidFill>
                <a:schemeClr val="bg1"/>
              </a:solidFill>
              <a:latin typeface="Consolas" pitchFamily="49" charset="0"/>
              <a:cs typeface="Consolas" pitchFamily="49" charset="0"/>
            </a:endParaRP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7F93999B-ED66-4F91-8AC2-A9484B3533F8}" type="slidenum">
              <a:rPr lang="en-US" smtClean="0"/>
              <a:pPr/>
              <a:t>31</a:t>
            </a:fld>
            <a:endParaRPr lang="en-US"/>
          </a:p>
        </p:txBody>
      </p:sp>
    </p:spTree>
    <p:extLst>
      <p:ext uri="{BB962C8B-B14F-4D97-AF65-F5344CB8AC3E}">
        <p14:creationId xmlns:p14="http://schemas.microsoft.com/office/powerpoint/2007/7/12/main" xmlns="" val="5656508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solidFill>
                  <a:schemeClr val="bg1"/>
                </a:solidFill>
                <a:effectLst>
                  <a:outerShdw blurRad="38100" dist="38100" dir="2700000" algn="tl">
                    <a:srgbClr val="000000">
                      <a:alpha val="43137"/>
                    </a:srgbClr>
                  </a:outerShdw>
                </a:effectLst>
              </a:rPr>
              <a:t>Table Functions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0" y="1219200"/>
            <a:ext cx="8229600" cy="4906963"/>
          </a:xfrm>
        </p:spPr>
        <p:txBody>
          <a:bodyPr>
            <a:noAutofit/>
          </a:bodyPr>
          <a:lstStyle/>
          <a:p>
            <a:pPr>
              <a:lnSpc>
                <a:spcPct val="200000"/>
              </a:lnSpc>
              <a:buFont typeface="Courier New" pitchFamily="49" charset="0"/>
              <a:buChar char="o"/>
            </a:pPr>
            <a:r>
              <a:rPr lang="en-US" sz="2000" dirty="0" err="1" smtClean="0">
                <a:solidFill>
                  <a:schemeClr val="bg1"/>
                </a:solidFill>
                <a:latin typeface="Consolas" pitchFamily="49" charset="0"/>
                <a:cs typeface="Consolas" pitchFamily="49" charset="0"/>
              </a:rPr>
              <a:t>RelatedTable</a:t>
            </a:r>
            <a:r>
              <a:rPr lang="en-US" sz="2000" dirty="0" smtClean="0">
                <a:solidFill>
                  <a:schemeClr val="bg1"/>
                </a:solidFill>
                <a:latin typeface="Consolas" pitchFamily="49" charset="0"/>
                <a:cs typeface="Consolas" pitchFamily="49" charset="0"/>
              </a:rPr>
              <a:t> (Table) </a:t>
            </a:r>
          </a:p>
          <a:p>
            <a:pPr>
              <a:lnSpc>
                <a:spcPct val="200000"/>
              </a:lnSpc>
              <a:buFont typeface="Courier New" pitchFamily="49" charset="0"/>
              <a:buChar char="o"/>
            </a:pPr>
            <a:r>
              <a:rPr lang="en-US" sz="2000" dirty="0" smtClean="0">
                <a:solidFill>
                  <a:schemeClr val="bg1"/>
                </a:solidFill>
                <a:latin typeface="Consolas" pitchFamily="49" charset="0"/>
                <a:cs typeface="Consolas" pitchFamily="49" charset="0"/>
              </a:rPr>
              <a:t>Filter (Table, Condition)</a:t>
            </a:r>
          </a:p>
          <a:p>
            <a:pPr>
              <a:lnSpc>
                <a:spcPct val="200000"/>
              </a:lnSpc>
              <a:buFont typeface="Courier New" pitchFamily="49" charset="0"/>
              <a:buChar char="o"/>
            </a:pPr>
            <a:r>
              <a:rPr lang="en-US" sz="2000" dirty="0" smtClean="0">
                <a:solidFill>
                  <a:schemeClr val="bg1"/>
                </a:solidFill>
                <a:latin typeface="Consolas" pitchFamily="49" charset="0"/>
                <a:cs typeface="Consolas" pitchFamily="49" charset="0"/>
              </a:rPr>
              <a:t>Distinct (Column)</a:t>
            </a:r>
          </a:p>
          <a:p>
            <a:pPr>
              <a:lnSpc>
                <a:spcPct val="200000"/>
              </a:lnSpc>
              <a:buFont typeface="Courier New" pitchFamily="49" charset="0"/>
              <a:buChar char="o"/>
            </a:pPr>
            <a:r>
              <a:rPr lang="en-US" sz="2000" dirty="0" smtClean="0">
                <a:solidFill>
                  <a:schemeClr val="bg1"/>
                </a:solidFill>
                <a:latin typeface="Consolas" pitchFamily="49" charset="0"/>
                <a:cs typeface="Consolas" pitchFamily="49" charset="0"/>
              </a:rPr>
              <a:t>Values (Column)</a:t>
            </a:r>
          </a:p>
          <a:p>
            <a:pPr>
              <a:lnSpc>
                <a:spcPct val="200000"/>
              </a:lnSpc>
              <a:buFont typeface="Courier New" pitchFamily="49" charset="0"/>
              <a:buChar char="o"/>
            </a:pPr>
            <a:r>
              <a:rPr lang="en-US" sz="2000" dirty="0" smtClean="0">
                <a:solidFill>
                  <a:schemeClr val="bg1"/>
                </a:solidFill>
                <a:latin typeface="Consolas" pitchFamily="49" charset="0"/>
                <a:cs typeface="Consolas" pitchFamily="49" charset="0"/>
              </a:rPr>
              <a:t>All (Table), All(Column)</a:t>
            </a:r>
          </a:p>
          <a:p>
            <a:pPr>
              <a:lnSpc>
                <a:spcPct val="200000"/>
              </a:lnSpc>
              <a:buFont typeface="Courier New" pitchFamily="49" charset="0"/>
              <a:buChar char="o"/>
            </a:pPr>
            <a:r>
              <a:rPr lang="en-US" sz="2000" dirty="0" err="1" smtClean="0">
                <a:solidFill>
                  <a:schemeClr val="bg1"/>
                </a:solidFill>
                <a:latin typeface="Consolas" pitchFamily="49" charset="0"/>
                <a:cs typeface="Consolas" pitchFamily="49" charset="0"/>
              </a:rPr>
              <a:t>AllExcept</a:t>
            </a:r>
            <a:r>
              <a:rPr lang="en-US" sz="2000" dirty="0" smtClean="0">
                <a:solidFill>
                  <a:schemeClr val="bg1"/>
                </a:solidFill>
                <a:latin typeface="Consolas" pitchFamily="49" charset="0"/>
                <a:cs typeface="Consolas" pitchFamily="49" charset="0"/>
              </a:rPr>
              <a:t> (Table, Col1, Col2,...)</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7F93999B-ED66-4F91-8AC2-A9484B3533F8}" type="slidenum">
              <a:rPr lang="en-US" smtClean="0"/>
              <a:pPr/>
              <a:t>32</a:t>
            </a:fld>
            <a:endParaRPr lang="en-US"/>
          </a:p>
        </p:txBody>
      </p:sp>
    </p:spTree>
    <p:extLst>
      <p:ext uri="{BB962C8B-B14F-4D97-AF65-F5344CB8AC3E}">
        <p14:creationId xmlns:p14="http://schemas.microsoft.com/office/powerpoint/2007/7/12/main" xmlns="" val="12026817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Variants of Calculate()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0" y="1600200"/>
            <a:ext cx="8229600" cy="4525963"/>
          </a:xfrm>
        </p:spPr>
        <p:txBody>
          <a:bodyPr>
            <a:normAutofit fontScale="77500" lnSpcReduction="20000"/>
          </a:bodyPr>
          <a:lstStyle/>
          <a:p>
            <a:pPr marL="514350" indent="-514350">
              <a:buNone/>
            </a:pPr>
            <a:r>
              <a:rPr lang="en-US" sz="2600" dirty="0" smtClean="0">
                <a:solidFill>
                  <a:schemeClr val="bg1"/>
                </a:solidFill>
                <a:cs typeface="Consolas" pitchFamily="49" charset="0"/>
              </a:rPr>
              <a:t>Scalar functions</a:t>
            </a:r>
          </a:p>
          <a:p>
            <a:pPr>
              <a:buFont typeface="Courier New" pitchFamily="49" charset="0"/>
              <a:buChar char="o"/>
            </a:pPr>
            <a:r>
              <a:rPr lang="en-US" sz="2600" dirty="0" smtClean="0">
                <a:solidFill>
                  <a:schemeClr val="bg1"/>
                </a:solidFill>
                <a:latin typeface="Consolas" pitchFamily="49" charset="0"/>
                <a:cs typeface="Consolas" pitchFamily="49" charset="0"/>
              </a:rPr>
              <a:t>Calculate			</a:t>
            </a:r>
          </a:p>
          <a:p>
            <a:pPr>
              <a:buFont typeface="Courier New" pitchFamily="49" charset="0"/>
              <a:buChar char="o"/>
            </a:pPr>
            <a:r>
              <a:rPr lang="en-US" sz="2600" dirty="0" err="1" smtClean="0">
                <a:solidFill>
                  <a:schemeClr val="bg1"/>
                </a:solidFill>
                <a:latin typeface="Consolas" pitchFamily="49" charset="0"/>
                <a:cs typeface="Consolas" pitchFamily="49" charset="0"/>
              </a:rPr>
              <a:t>CalculateAll</a:t>
            </a:r>
            <a:r>
              <a:rPr lang="en-US" sz="2600" dirty="0" smtClean="0">
                <a:solidFill>
                  <a:schemeClr val="bg1"/>
                </a:solidFill>
                <a:latin typeface="Consolas" pitchFamily="49" charset="0"/>
                <a:cs typeface="Consolas" pitchFamily="49" charset="0"/>
              </a:rPr>
              <a:t>			</a:t>
            </a:r>
          </a:p>
          <a:p>
            <a:pPr>
              <a:buFont typeface="Courier New" pitchFamily="49" charset="0"/>
              <a:buChar char="o"/>
            </a:pPr>
            <a:r>
              <a:rPr lang="en-US" sz="2600" dirty="0" err="1" smtClean="0">
                <a:solidFill>
                  <a:schemeClr val="bg1"/>
                </a:solidFill>
                <a:latin typeface="Consolas" pitchFamily="49" charset="0"/>
                <a:cs typeface="Consolas" pitchFamily="49" charset="0"/>
              </a:rPr>
              <a:t>CalculateAllRows</a:t>
            </a:r>
            <a:r>
              <a:rPr lang="en-US" sz="2600" dirty="0" smtClean="0">
                <a:solidFill>
                  <a:schemeClr val="bg1"/>
                </a:solidFill>
                <a:latin typeface="Consolas" pitchFamily="49" charset="0"/>
                <a:cs typeface="Consolas" pitchFamily="49" charset="0"/>
              </a:rPr>
              <a:t>		</a:t>
            </a:r>
          </a:p>
          <a:p>
            <a:pPr>
              <a:buFont typeface="Courier New" pitchFamily="49" charset="0"/>
              <a:buChar char="o"/>
            </a:pPr>
            <a:endParaRPr lang="en-US" sz="2600" dirty="0" smtClean="0">
              <a:solidFill>
                <a:schemeClr val="bg1"/>
              </a:solidFill>
              <a:latin typeface="Consolas" pitchFamily="49" charset="0"/>
              <a:cs typeface="Consolas" pitchFamily="49" charset="0"/>
            </a:endParaRPr>
          </a:p>
          <a:p>
            <a:pPr marL="0" indent="0">
              <a:buNone/>
            </a:pPr>
            <a:r>
              <a:rPr lang="en-US" sz="2600" dirty="0" smtClean="0">
                <a:solidFill>
                  <a:schemeClr val="bg1"/>
                </a:solidFill>
                <a:cs typeface="Consolas" pitchFamily="49" charset="0"/>
              </a:rPr>
              <a:t>Table Functions</a:t>
            </a:r>
          </a:p>
          <a:p>
            <a:pPr>
              <a:buFont typeface="Courier New" pitchFamily="49" charset="0"/>
              <a:buChar char="o"/>
            </a:pPr>
            <a:r>
              <a:rPr lang="en-US" sz="2600" dirty="0" err="1" smtClean="0">
                <a:solidFill>
                  <a:schemeClr val="bg1"/>
                </a:solidFill>
                <a:latin typeface="Consolas" pitchFamily="49" charset="0"/>
                <a:cs typeface="Consolas" pitchFamily="49" charset="0"/>
              </a:rPr>
              <a:t>CalculateTable</a:t>
            </a:r>
            <a:r>
              <a:rPr lang="en-US" sz="2600" dirty="0" smtClean="0">
                <a:solidFill>
                  <a:schemeClr val="bg1"/>
                </a:solidFill>
                <a:latin typeface="Consolas" pitchFamily="49" charset="0"/>
                <a:cs typeface="Consolas" pitchFamily="49" charset="0"/>
              </a:rPr>
              <a:t>		</a:t>
            </a:r>
          </a:p>
          <a:p>
            <a:pPr>
              <a:buFont typeface="Courier New" pitchFamily="49" charset="0"/>
              <a:buChar char="o"/>
            </a:pPr>
            <a:r>
              <a:rPr lang="en-US" sz="2600" dirty="0" err="1" smtClean="0">
                <a:solidFill>
                  <a:schemeClr val="bg1"/>
                </a:solidFill>
                <a:latin typeface="Consolas" pitchFamily="49" charset="0"/>
                <a:cs typeface="Consolas" pitchFamily="49" charset="0"/>
              </a:rPr>
              <a:t>CalculateTableAll</a:t>
            </a:r>
            <a:r>
              <a:rPr lang="en-US" sz="2600" dirty="0" smtClean="0">
                <a:solidFill>
                  <a:schemeClr val="bg1"/>
                </a:solidFill>
                <a:latin typeface="Consolas" pitchFamily="49" charset="0"/>
                <a:cs typeface="Consolas" pitchFamily="49" charset="0"/>
              </a:rPr>
              <a:t>		</a:t>
            </a:r>
          </a:p>
          <a:p>
            <a:pPr>
              <a:buFont typeface="Courier New" pitchFamily="49" charset="0"/>
              <a:buChar char="o"/>
            </a:pPr>
            <a:r>
              <a:rPr lang="en-US" sz="2600" dirty="0" err="1" smtClean="0">
                <a:solidFill>
                  <a:schemeClr val="bg1"/>
                </a:solidFill>
                <a:latin typeface="Consolas" pitchFamily="49" charset="0"/>
                <a:cs typeface="Consolas" pitchFamily="49" charset="0"/>
              </a:rPr>
              <a:t>CalculateTableAllRows</a:t>
            </a:r>
            <a:endParaRPr lang="en-US" sz="2600" dirty="0" smtClean="0">
              <a:solidFill>
                <a:schemeClr val="bg1"/>
              </a:solidFill>
              <a:latin typeface="Consolas" pitchFamily="49" charset="0"/>
              <a:cs typeface="Consolas" pitchFamily="49" charset="0"/>
            </a:endParaRPr>
          </a:p>
          <a:p>
            <a:pPr>
              <a:buFont typeface="Courier New" pitchFamily="49" charset="0"/>
              <a:buChar char="o"/>
            </a:pPr>
            <a:endParaRPr lang="en-US" sz="2600" dirty="0" smtClean="0">
              <a:solidFill>
                <a:schemeClr val="bg1"/>
              </a:solidFill>
              <a:latin typeface="Consolas" pitchFamily="49" charset="0"/>
              <a:cs typeface="Consolas" pitchFamily="49" charset="0"/>
            </a:endParaRPr>
          </a:p>
          <a:p>
            <a:pPr marL="0" indent="0">
              <a:buNone/>
            </a:pPr>
            <a:r>
              <a:rPr lang="en-US" sz="2600" dirty="0" smtClean="0">
                <a:solidFill>
                  <a:schemeClr val="bg1"/>
                </a:solidFill>
                <a:cs typeface="Consolas" pitchFamily="49" charset="0"/>
              </a:rPr>
              <a:t>Supporting Functions</a:t>
            </a:r>
          </a:p>
          <a:p>
            <a:pPr>
              <a:buFont typeface="Courier New" pitchFamily="49" charset="0"/>
              <a:buChar char="o"/>
            </a:pPr>
            <a:r>
              <a:rPr lang="en-US" sz="2600" dirty="0" smtClean="0">
                <a:solidFill>
                  <a:schemeClr val="bg1"/>
                </a:solidFill>
                <a:latin typeface="Consolas" pitchFamily="49" charset="0"/>
                <a:cs typeface="Consolas" pitchFamily="49" charset="0"/>
              </a:rPr>
              <a:t>All				</a:t>
            </a:r>
          </a:p>
          <a:p>
            <a:pPr>
              <a:buFont typeface="Courier New" pitchFamily="49" charset="0"/>
              <a:buChar char="o"/>
            </a:pPr>
            <a:r>
              <a:rPr lang="en-US" sz="2600" dirty="0" err="1" smtClean="0">
                <a:solidFill>
                  <a:schemeClr val="bg1"/>
                </a:solidFill>
                <a:latin typeface="Consolas" pitchFamily="49" charset="0"/>
                <a:cs typeface="Consolas" pitchFamily="49" charset="0"/>
              </a:rPr>
              <a:t>AllExcept</a:t>
            </a:r>
            <a:r>
              <a:rPr lang="en-US" sz="2600" dirty="0" smtClean="0">
                <a:solidFill>
                  <a:schemeClr val="bg1"/>
                </a:solidFill>
                <a:latin typeface="Consolas" pitchFamily="49" charset="0"/>
                <a:cs typeface="Consolas" pitchFamily="49" charset="0"/>
              </a:rPr>
              <a:t>			</a:t>
            </a:r>
          </a:p>
          <a:p>
            <a:pPr>
              <a:buFont typeface="Courier New" pitchFamily="49" charset="0"/>
              <a:buChar char="o"/>
            </a:pPr>
            <a:r>
              <a:rPr lang="en-US" sz="2600" dirty="0" err="1" smtClean="0">
                <a:solidFill>
                  <a:schemeClr val="bg1"/>
                </a:solidFill>
                <a:latin typeface="Consolas" pitchFamily="49" charset="0"/>
                <a:cs typeface="Consolas" pitchFamily="49" charset="0"/>
              </a:rPr>
              <a:t>AllNoBlankRow</a:t>
            </a:r>
            <a:r>
              <a:rPr lang="en-US" sz="2600" dirty="0" smtClean="0">
                <a:solidFill>
                  <a:schemeClr val="bg1"/>
                </a:solidFill>
                <a:latin typeface="Consolas" pitchFamily="49" charset="0"/>
                <a:cs typeface="Consolas" pitchFamily="49" charset="0"/>
              </a:rPr>
              <a:t>		</a:t>
            </a:r>
            <a:endParaRPr lang="en-US" dirty="0">
              <a:solidFill>
                <a:schemeClr val="bg1"/>
              </a:solidFill>
            </a:endParaRP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7F93999B-ED66-4F91-8AC2-A9484B3533F8}" type="slidenum">
              <a:rPr lang="en-US" smtClean="0"/>
              <a:pPr/>
              <a:t>33</a:t>
            </a:fld>
            <a:endParaRPr lang="en-US"/>
          </a:p>
        </p:txBody>
      </p:sp>
    </p:spTree>
    <p:extLst>
      <p:ext uri="{BB962C8B-B14F-4D97-AF65-F5344CB8AC3E}">
        <p14:creationId xmlns:p14="http://schemas.microsoft.com/office/powerpoint/2007/7/12/main" xmlns="" val="23608142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solidFill>
                  <a:schemeClr val="bg1"/>
                </a:solidFill>
                <a:effectLst>
                  <a:outerShdw blurRad="38100" dist="38100" dir="2700000" algn="tl">
                    <a:srgbClr val="000000">
                      <a:alpha val="43137"/>
                    </a:srgbClr>
                  </a:outerShdw>
                </a:effectLst>
              </a:rPr>
              <a:t>Time Intelligence Functions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0" y="1295400"/>
            <a:ext cx="8763000" cy="5257800"/>
          </a:xfrm>
        </p:spPr>
        <p:txBody>
          <a:bodyPr numCol="2">
            <a:noAutofit/>
          </a:bodyPr>
          <a:lstStyle/>
          <a:p>
            <a:pPr>
              <a:buFont typeface="Courier New" pitchFamily="49" charset="0"/>
              <a:buChar char="o"/>
            </a:pPr>
            <a:r>
              <a:rPr lang="en-US" sz="1700" dirty="0" err="1" smtClean="0">
                <a:solidFill>
                  <a:schemeClr val="bg1"/>
                </a:solidFill>
                <a:latin typeface="Consolas" pitchFamily="49" charset="0"/>
                <a:cs typeface="Consolas" pitchFamily="49" charset="0"/>
              </a:rPr>
              <a:t>FirstDate</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LastDate</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FirstNonBlank</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LastNonBlank</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StartofMonth</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StartofYear</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EndofMonth</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EndofQuarter</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EndofYear</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DateAdd</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DatesBetween</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DatesInPeriod</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ParallelPeriod</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PreviousDay</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PreviousMonth</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PreviousQuarter</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PreviousYear</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NextDay</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NextMonth</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NextQuarter</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NextYear</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DatesMTD</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DatesQTD</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DatesYTD</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SamePeriodLastYear</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TotalMTD</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TotalQTD</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TotalYTD</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OpeningBalanceMonth</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OpeningBalanceQuarter</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OpeningBalanceYear</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ClosingBalanceMonth</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ClosingBalanceQuarter</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ClosingBalanceYear</a:t>
            </a:r>
            <a:endParaRPr lang="en-US" sz="1700" dirty="0" smtClean="0">
              <a:solidFill>
                <a:schemeClr val="bg1"/>
              </a:solidFill>
              <a:latin typeface="Consolas" pitchFamily="49" charset="0"/>
              <a:cs typeface="Consolas" pitchFamily="49" charset="0"/>
            </a:endParaRPr>
          </a:p>
        </p:txBody>
      </p:sp>
    </p:spTree>
    <p:extLst>
      <p:ext uri="{BB962C8B-B14F-4D97-AF65-F5344CB8AC3E}">
        <p14:creationId xmlns:p14="http://schemas.microsoft.com/office/powerpoint/2007/7/12/main" xmlns="" val="11306369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aways-open-closed-sign.jpg]"/>
          <p:cNvPicPr>
            <a:picLocks noChangeAspect="1" noChangeArrowheads="1"/>
          </p:cNvPicPr>
          <p:nvPr/>
        </p:nvPicPr>
        <p:blipFill>
          <a:blip r:embed="rId3" cstate="print"/>
          <a:srcRect r="2622" b="8333"/>
          <a:stretch>
            <a:fillRect/>
          </a:stretch>
        </p:blipFill>
        <p:spPr bwMode="auto">
          <a:xfrm>
            <a:off x="1219200" y="1524000"/>
            <a:ext cx="6759758" cy="3810000"/>
          </a:xfrm>
          <a:prstGeom prst="rect">
            <a:avLst/>
          </a:prstGeom>
          <a:ln>
            <a:noFill/>
          </a:ln>
          <a:effectLst>
            <a:outerShdw blurRad="292100" dist="139700" dir="2700000" algn="tl" rotWithShape="0">
              <a:srgbClr val="333333">
                <a:alpha val="65000"/>
              </a:srgbClr>
            </a:outerShdw>
            <a:softEdge rad="63500"/>
          </a:effectLst>
        </p:spPr>
      </p:pic>
    </p:spTree>
    <p:extLst>
      <p:ext uri="{BB962C8B-B14F-4D97-AF65-F5344CB8AC3E}">
        <p14:creationId xmlns:p14="http://schemas.microsoft.com/office/powerpoint/2007/7/12/main" xmlns="" val="313037824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en-US" altLang="zh-CN" dirty="0" smtClean="0"/>
              <a:t>Q &amp; A</a:t>
            </a:r>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officemuseum.com/IMagesWWW/Man_with_18_Bates_Numbering_Stamps_OM.jpg"/>
          <p:cNvPicPr>
            <a:picLocks noChangeAspect="1" noChangeArrowheads="1"/>
          </p:cNvPicPr>
          <p:nvPr/>
        </p:nvPicPr>
        <p:blipFill>
          <a:blip r:embed="rId3" cstate="print">
            <a:grayscl/>
            <a:lum contrast="10000"/>
          </a:blip>
          <a:srcRect/>
          <a:stretch>
            <a:fillRect/>
          </a:stretch>
        </p:blipFill>
        <p:spPr bwMode="auto">
          <a:xfrm>
            <a:off x="1333500" y="1524000"/>
            <a:ext cx="6438900" cy="3810000"/>
          </a:xfrm>
          <a:prstGeom prst="rect">
            <a:avLst/>
          </a:prstGeom>
          <a:ln>
            <a:noFill/>
          </a:ln>
          <a:effectLst>
            <a:outerShdw blurRad="292100" dist="139700" dir="2700000" algn="tl" rotWithShape="0">
              <a:srgbClr val="333333">
                <a:alpha val="65000"/>
              </a:srgbClr>
            </a:outerShdw>
            <a:softEdge rad="31750"/>
          </a:effectLst>
        </p:spPr>
      </p:pic>
    </p:spTree>
    <p:extLst>
      <p:ext uri="{BB962C8B-B14F-4D97-AF65-F5344CB8AC3E}">
        <p14:creationId xmlns:p14="http://schemas.microsoft.com/office/powerpoint/2007/7/12/main" xmlns="" val="324245737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officemuseum.com/IMagesWWW/Early_1920s_Veterans_Bureau_Calculating_WWI_Vet_Bonuses_LOC.JPG"/>
          <p:cNvPicPr>
            <a:picLocks noChangeAspect="1" noChangeArrowheads="1"/>
          </p:cNvPicPr>
          <p:nvPr/>
        </p:nvPicPr>
        <p:blipFill>
          <a:blip r:embed="rId3" cstate="print">
            <a:grayscl/>
            <a:lum contrast="10000"/>
          </a:blip>
          <a:srcRect/>
          <a:stretch>
            <a:fillRect/>
          </a:stretch>
        </p:blipFill>
        <p:spPr bwMode="auto">
          <a:xfrm>
            <a:off x="1113028" y="1066800"/>
            <a:ext cx="6811772" cy="4819650"/>
          </a:xfrm>
          <a:prstGeom prst="rect">
            <a:avLst/>
          </a:prstGeom>
          <a:ln>
            <a:noFill/>
          </a:ln>
          <a:effectLst>
            <a:outerShdw blurRad="292100" dist="139700" dir="2700000" algn="tl" rotWithShape="0">
              <a:srgbClr val="333333">
                <a:alpha val="65000"/>
              </a:srgbClr>
            </a:outerShdw>
            <a:softEdge rad="31750"/>
          </a:effectLst>
        </p:spPr>
      </p:pic>
      <p:sp>
        <p:nvSpPr>
          <p:cNvPr id="2" name="TextBox 1"/>
          <p:cNvSpPr txBox="1"/>
          <p:nvPr/>
        </p:nvSpPr>
        <p:spPr>
          <a:xfrm>
            <a:off x="3286116" y="6072206"/>
            <a:ext cx="2459584" cy="369332"/>
          </a:xfrm>
          <a:prstGeom prst="rect">
            <a:avLst/>
          </a:prstGeom>
          <a:noFill/>
        </p:spPr>
        <p:txBody>
          <a:bodyPr wrap="none" rtlCol="0">
            <a:spAutoFit/>
          </a:bodyPr>
          <a:lstStyle/>
          <a:p>
            <a:r>
              <a:rPr lang="en-US" dirty="0" smtClean="0">
                <a:solidFill>
                  <a:schemeClr val="bg1"/>
                </a:solidFill>
              </a:rPr>
              <a:t>Please translate the sign</a:t>
            </a:r>
            <a:endParaRPr lang="en-US" dirty="0">
              <a:solidFill>
                <a:schemeClr val="bg1"/>
              </a:solidFill>
            </a:endParaRPr>
          </a:p>
        </p:txBody>
      </p:sp>
    </p:spTree>
    <p:extLst>
      <p:ext uri="{BB962C8B-B14F-4D97-AF65-F5344CB8AC3E}">
        <p14:creationId xmlns:p14="http://schemas.microsoft.com/office/powerpoint/2007/7/12/main" xmlns="" val="342973768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officemuseum.com/Office_Three_Men_Lots_of_Papers.jpg"/>
          <p:cNvPicPr>
            <a:picLocks noChangeAspect="1" noChangeArrowheads="1"/>
          </p:cNvPicPr>
          <p:nvPr/>
        </p:nvPicPr>
        <p:blipFill>
          <a:blip r:embed="rId3" cstate="print">
            <a:grayscl/>
            <a:lum bright="-10000" contrast="20000"/>
          </a:blip>
          <a:srcRect/>
          <a:stretch>
            <a:fillRect/>
          </a:stretch>
        </p:blipFill>
        <p:spPr bwMode="auto">
          <a:xfrm>
            <a:off x="914400" y="1066800"/>
            <a:ext cx="7315200" cy="4671892"/>
          </a:xfrm>
          <a:prstGeom prst="rect">
            <a:avLst/>
          </a:prstGeom>
          <a:ln>
            <a:noFill/>
          </a:ln>
          <a:effectLst>
            <a:outerShdw blurRad="292100" dist="139700" dir="2700000" algn="tl" rotWithShape="0">
              <a:srgbClr val="333333">
                <a:alpha val="65000"/>
              </a:srgbClr>
            </a:outerShdw>
            <a:softEdge rad="63500"/>
          </a:effectLst>
        </p:spPr>
      </p:pic>
    </p:spTree>
    <p:extLst>
      <p:ext uri="{BB962C8B-B14F-4D97-AF65-F5344CB8AC3E}">
        <p14:creationId xmlns:p14="http://schemas.microsoft.com/office/powerpoint/2007/7/12/main" xmlns="" val="189397230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dfarmer\AppData\Local\Microsoft\Windows\Temporary Internet Files\Content.IE5\0L30AVNP\ExcelScreenShot_1596[1].tiff"/>
          <p:cNvPicPr>
            <a:picLocks noChangeAspect="1" noChangeArrowheads="1"/>
          </p:cNvPicPr>
          <p:nvPr/>
        </p:nvPicPr>
        <p:blipFill>
          <a:blip r:embed="rId3" cstate="print">
            <a:clrChange>
              <a:clrFrom>
                <a:srgbClr val="010000"/>
              </a:clrFrom>
              <a:clrTo>
                <a:srgbClr val="010000">
                  <a:alpha val="0"/>
                </a:srgbClr>
              </a:clrTo>
            </a:clrChange>
          </a:blip>
          <a:srcRect/>
          <a:stretch>
            <a:fillRect/>
          </a:stretch>
        </p:blipFill>
        <p:spPr bwMode="auto">
          <a:xfrm>
            <a:off x="914400" y="762000"/>
            <a:ext cx="7315200" cy="5283200"/>
          </a:xfrm>
          <a:prstGeom prst="rect">
            <a:avLst/>
          </a:prstGeom>
          <a:ln>
            <a:noFill/>
          </a:ln>
          <a:effectLst>
            <a:outerShdw blurRad="292100" dist="139700" dir="2700000" algn="tl" rotWithShape="0">
              <a:srgbClr val="333333">
                <a:alpha val="65000"/>
              </a:srgbClr>
            </a:outerShdw>
            <a:softEdge rad="31750"/>
          </a:effectLst>
        </p:spPr>
      </p:pic>
    </p:spTree>
    <p:extLst>
      <p:ext uri="{BB962C8B-B14F-4D97-AF65-F5344CB8AC3E}">
        <p14:creationId xmlns:p14="http://schemas.microsoft.com/office/powerpoint/2007/7/12/main" xmlns="" val="385069677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1276350" y="571500"/>
            <a:ext cx="6589713" cy="5715000"/>
          </a:xfrm>
          <a:prstGeom prst="rect">
            <a:avLst/>
          </a:prstGeom>
          <a:ln>
            <a:noFill/>
          </a:ln>
          <a:effectLst>
            <a:outerShdw blurRad="292100" dist="139700" dir="2700000" algn="tl" rotWithShape="0">
              <a:srgbClr val="333333">
                <a:alpha val="65000"/>
              </a:srgbClr>
            </a:outerShdw>
            <a:softEdge rad="31750"/>
          </a:effectLst>
        </p:spPr>
      </p:pic>
    </p:spTree>
    <p:extLst>
      <p:ext uri="{BB962C8B-B14F-4D97-AF65-F5344CB8AC3E}">
        <p14:creationId xmlns:p14="http://schemas.microsoft.com/office/powerpoint/2007/7/12/main" xmlns="" val="25281696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dself.dsl.pipex.com/MUSEUM/TRANSPORT/oddbike/richards1b.jpg"/>
          <p:cNvPicPr>
            <a:picLocks noChangeAspect="1" noChangeArrowheads="1"/>
          </p:cNvPicPr>
          <p:nvPr/>
        </p:nvPicPr>
        <p:blipFill>
          <a:blip r:embed="rId3" cstate="print">
            <a:lum bright="20000"/>
          </a:blip>
          <a:srcRect/>
          <a:stretch>
            <a:fillRect/>
          </a:stretch>
        </p:blipFill>
        <p:spPr bwMode="auto">
          <a:xfrm>
            <a:off x="3048000" y="671322"/>
            <a:ext cx="2971800" cy="5577078"/>
          </a:xfrm>
          <a:prstGeom prst="rect">
            <a:avLst/>
          </a:prstGeom>
          <a:ln>
            <a:noFill/>
          </a:ln>
          <a:effectLst>
            <a:outerShdw blurRad="292100" dist="139700" dir="2700000" algn="tl" rotWithShape="0">
              <a:srgbClr val="333333">
                <a:alpha val="65000"/>
              </a:srgbClr>
            </a:outerShdw>
            <a:softEdge rad="31750"/>
          </a:effectLst>
        </p:spPr>
      </p:pic>
    </p:spTree>
    <p:extLst>
      <p:ext uri="{BB962C8B-B14F-4D97-AF65-F5344CB8AC3E}">
        <p14:creationId xmlns:p14="http://schemas.microsoft.com/office/powerpoint/2007/7/12/main" xmlns="" val="14346746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2009-10-15T04:24:19Z</outs:dateTime>
      <outs:isPinned>true</outs:isPinned>
    </outs:relatedDate>
    <outs:relatedDate>
      <outs:type>2</outs:type>
      <outs:displayName>Created</outs:displayName>
      <outs:dateTime>2009-09-17T08:59:27Z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xiaohua</outs:displayName>
          <outs:accountName/>
        </outs:relatedPerson>
      </outs:people>
      <outs:source>0</outs:source>
      <outs:isPinned>true</outs:isPinned>
    </outs:relatedPeopleItem>
    <outs:relatedPeopleItem>
      <outs:category>Last modified by</outs:category>
      <outs:people>
        <outs:relatedPerson>
          <outs:displayName>dfarmer</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53575236-AC09-4E7A-84C9-C9F924F872CE}">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otalTime>0</TotalTime>
  <Words>320</Words>
  <Application>Microsoft Office PowerPoint</Application>
  <PresentationFormat>全屏显示(4:3)</PresentationFormat>
  <Paragraphs>219</Paragraphs>
  <Slides>38</Slides>
  <Notes>38</Notes>
  <HiddenSlides>0</HiddenSlides>
  <MMClips>0</MMClips>
  <ScaleCrop>false</ScaleCrop>
  <HeadingPairs>
    <vt:vector size="4" baseType="variant">
      <vt:variant>
        <vt:lpstr>主题</vt:lpstr>
      </vt:variant>
      <vt:variant>
        <vt:i4>2</vt:i4>
      </vt:variant>
      <vt:variant>
        <vt:lpstr>幻灯片标题</vt:lpstr>
      </vt:variant>
      <vt:variant>
        <vt:i4>38</vt:i4>
      </vt:variant>
    </vt:vector>
  </HeadingPairs>
  <TitlesOfParts>
    <vt:vector size="40" baseType="lpstr">
      <vt:lpstr>Office 主题</vt:lpstr>
      <vt:lpstr>Custom Design</vt:lpstr>
      <vt:lpstr>幻灯片 1</vt:lpstr>
      <vt:lpstr>SQL Server 2008 R2  的自助式商务智能 Self-service Business Intelligence</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Excel Functions in Gemini</vt:lpstr>
      <vt:lpstr>Lookup Functions</vt:lpstr>
      <vt:lpstr>Aggregation Functions</vt:lpstr>
      <vt:lpstr>Table Functions</vt:lpstr>
      <vt:lpstr>Variants of Calculate()</vt:lpstr>
      <vt:lpstr>Time Intelligence Functions</vt:lpstr>
      <vt:lpstr>幻灯片 35</vt:lpstr>
      <vt:lpstr>Q &amp; A</vt:lpstr>
      <vt:lpstr>幻灯片 37</vt:lpstr>
      <vt:lpstr>幻灯片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2009-10-29T01:53:49Z</dcterms:created>
  <dcterms:modified xsi:type="dcterms:W3CDTF">2009-10-29T01:54:00Z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