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1"/>
  </p:notesMasterIdLst>
  <p:sldIdLst>
    <p:sldId id="256" r:id="rId2"/>
    <p:sldId id="257" r:id="rId3"/>
    <p:sldId id="277" r:id="rId4"/>
    <p:sldId id="278" r:id="rId5"/>
    <p:sldId id="279" r:id="rId6"/>
    <p:sldId id="318" r:id="rId7"/>
    <p:sldId id="319" r:id="rId8"/>
    <p:sldId id="321" r:id="rId9"/>
    <p:sldId id="320" r:id="rId10"/>
    <p:sldId id="323" r:id="rId11"/>
    <p:sldId id="324" r:id="rId12"/>
    <p:sldId id="325" r:id="rId13"/>
    <p:sldId id="326" r:id="rId14"/>
    <p:sldId id="327" r:id="rId15"/>
    <p:sldId id="328" r:id="rId16"/>
    <p:sldId id="329" r:id="rId17"/>
    <p:sldId id="330" r:id="rId18"/>
    <p:sldId id="280" r:id="rId19"/>
    <p:sldId id="281" r:id="rId20"/>
    <p:sldId id="282" r:id="rId21"/>
    <p:sldId id="283" r:id="rId22"/>
    <p:sldId id="284" r:id="rId23"/>
    <p:sldId id="286" r:id="rId24"/>
    <p:sldId id="287" r:id="rId25"/>
    <p:sldId id="308" r:id="rId26"/>
    <p:sldId id="313" r:id="rId27"/>
    <p:sldId id="331" r:id="rId28"/>
    <p:sldId id="332" r:id="rId29"/>
    <p:sldId id="333" r:id="rId30"/>
    <p:sldId id="334" r:id="rId31"/>
    <p:sldId id="335" r:id="rId32"/>
    <p:sldId id="336" r:id="rId33"/>
    <p:sldId id="337" r:id="rId34"/>
    <p:sldId id="338" r:id="rId35"/>
    <p:sldId id="339" r:id="rId36"/>
    <p:sldId id="273" r:id="rId37"/>
    <p:sldId id="272" r:id="rId38"/>
    <p:sldId id="274" r:id="rId39"/>
    <p:sldId id="275" r:id="rId4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593" autoAdjust="0"/>
    <p:restoredTop sz="81328" autoAdjust="0"/>
  </p:normalViewPr>
  <p:slideViewPr>
    <p:cSldViewPr>
      <p:cViewPr varScale="1">
        <p:scale>
          <a:sx n="54" d="100"/>
          <a:sy n="54" d="100"/>
        </p:scale>
        <p:origin x="-702" y="-84"/>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CB937C-2F50-4D90-95CC-867111530A39}"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FA12D7-34DC-45C1-AC65-53ECBDBC1A3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FA12D7-34DC-45C1-AC65-53ECBDBC1A3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FA12D7-34DC-45C1-AC65-53ECBDBC1A3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FA12D7-34DC-45C1-AC65-53ECBDBC1A3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CEEA6BA-E216-4256-A08D-1264162B13A5}"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CEEA6BA-E216-4256-A08D-1264162B13A5}"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CEEA6BA-E216-4256-A08D-1264162B13A5}"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4" descr="http://www.aof.com.au/Whiteb1.jpg"/>
          <p:cNvPicPr>
            <a:picLocks noChangeAspect="1" noChangeArrowheads="1"/>
          </p:cNvPicPr>
          <p:nvPr userDrawn="1"/>
        </p:nvPicPr>
        <p:blipFill>
          <a:blip r:embed="rId2" cstate="print"/>
          <a:srcRect l="1026" t="2361" r="1026" b="2503"/>
          <a:stretch>
            <a:fillRect/>
          </a:stretch>
        </p:blipFill>
        <p:spPr bwMode="auto">
          <a:xfrm>
            <a:off x="0" y="0"/>
            <a:ext cx="9144000" cy="6858000"/>
          </a:xfrm>
          <a:prstGeom prst="rect">
            <a:avLst/>
          </a:prstGeom>
          <a:noFill/>
        </p:spPr>
      </p:pic>
      <p:pic>
        <p:nvPicPr>
          <p:cNvPr id="19" name="Picture 5"/>
          <p:cNvPicPr>
            <a:picLocks noChangeAspect="1" noChangeArrowheads="1"/>
          </p:cNvPicPr>
          <p:nvPr userDrawn="1"/>
        </p:nvPicPr>
        <p:blipFill>
          <a:blip r:embed="rId3" cstate="print"/>
          <a:srcRect/>
          <a:stretch>
            <a:fillRect/>
          </a:stretch>
        </p:blipFill>
        <p:spPr bwMode="auto">
          <a:xfrm>
            <a:off x="-7815" y="0"/>
            <a:ext cx="660784" cy="687754"/>
          </a:xfrm>
          <a:prstGeom prst="rect">
            <a:avLst/>
          </a:prstGeom>
          <a:noFill/>
          <a:ln w="9525">
            <a:noFill/>
            <a:miter lim="800000"/>
            <a:headEnd/>
            <a:tailEnd/>
          </a:ln>
        </p:spPr>
      </p:pic>
      <p:pic>
        <p:nvPicPr>
          <p:cNvPr id="20" name="Picture 6"/>
          <p:cNvPicPr>
            <a:picLocks noChangeAspect="1" noChangeArrowheads="1"/>
          </p:cNvPicPr>
          <p:nvPr userDrawn="1"/>
        </p:nvPicPr>
        <p:blipFill>
          <a:blip r:embed="rId4" cstate="print"/>
          <a:srcRect/>
          <a:stretch>
            <a:fillRect/>
          </a:stretch>
        </p:blipFill>
        <p:spPr bwMode="auto">
          <a:xfrm>
            <a:off x="8426432" y="-7619"/>
            <a:ext cx="717568" cy="693419"/>
          </a:xfrm>
          <a:prstGeom prst="rect">
            <a:avLst/>
          </a:prstGeom>
          <a:noFill/>
          <a:ln w="9525">
            <a:noFill/>
            <a:miter lim="800000"/>
            <a:headEnd/>
            <a:tailEnd/>
          </a:ln>
        </p:spPr>
      </p:pic>
      <p:pic>
        <p:nvPicPr>
          <p:cNvPr id="21" name="Picture 8"/>
          <p:cNvPicPr>
            <a:picLocks noChangeAspect="1" noChangeArrowheads="1"/>
          </p:cNvPicPr>
          <p:nvPr userDrawn="1"/>
        </p:nvPicPr>
        <p:blipFill>
          <a:blip r:embed="rId5" cstate="print"/>
          <a:srcRect/>
          <a:stretch>
            <a:fillRect/>
          </a:stretch>
        </p:blipFill>
        <p:spPr bwMode="auto">
          <a:xfrm>
            <a:off x="8445238" y="6164580"/>
            <a:ext cx="706381" cy="693420"/>
          </a:xfrm>
          <a:prstGeom prst="rect">
            <a:avLst/>
          </a:prstGeom>
          <a:noFill/>
          <a:ln w="9525">
            <a:noFill/>
            <a:miter lim="800000"/>
            <a:headEnd/>
            <a:tailEnd/>
          </a:ln>
        </p:spPr>
      </p:pic>
      <p:pic>
        <p:nvPicPr>
          <p:cNvPr id="22" name="Picture 10"/>
          <p:cNvPicPr>
            <a:picLocks noChangeAspect="1" noChangeArrowheads="1"/>
          </p:cNvPicPr>
          <p:nvPr userDrawn="1"/>
        </p:nvPicPr>
        <p:blipFill>
          <a:blip r:embed="rId6" cstate="print"/>
          <a:srcRect/>
          <a:stretch>
            <a:fillRect/>
          </a:stretch>
        </p:blipFill>
        <p:spPr bwMode="auto">
          <a:xfrm>
            <a:off x="-7191" y="6160508"/>
            <a:ext cx="677751" cy="697491"/>
          </a:xfrm>
          <a:prstGeom prst="rect">
            <a:avLst/>
          </a:prstGeom>
          <a:noFill/>
          <a:ln w="9525">
            <a:noFill/>
            <a:miter lim="800000"/>
            <a:headEnd/>
            <a:tailEnd/>
          </a:ln>
        </p:spPr>
      </p:pic>
      <p:sp>
        <p:nvSpPr>
          <p:cNvPr id="2" name="Title 1"/>
          <p:cNvSpPr>
            <a:spLocks noGrp="1"/>
          </p:cNvSpPr>
          <p:nvPr>
            <p:ph type="title"/>
          </p:nvPr>
        </p:nvSpPr>
        <p:spPr>
          <a:xfrm>
            <a:off x="457200" y="168318"/>
            <a:ext cx="8229600" cy="1143000"/>
          </a:xfrm>
          <a:prstGeom prst="rect">
            <a:avLst/>
          </a:prstGeom>
        </p:spPr>
        <p:txBody>
          <a:bodyPr>
            <a:normAutofit/>
          </a:bodyPr>
          <a:lstStyle>
            <a:lvl1pPr>
              <a:defRPr sz="3200">
                <a:latin typeface="Post human" pitchFamily="2" charset="0"/>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images.google.com/imgres?imgurl=http://www.chemconconferences.net/images/key_icon.gif&amp;imgrefurl=http://www.chemconconferences.net/change-password.php?action=changepassword&amp;usg=__L_r2D2xT61VRlMwZdesxtJFgQTU=&amp;h=113&amp;w=139&amp;sz=5&amp;hl=en&amp;start=20&amp;tbnid=ldwZHnmnyvA-lM:&amp;tbnh=76&amp;tbnw=93&amp;prev=/images?q=key+icon&amp;gbv=2&amp;hl=en" TargetMode="External"/><Relationship Id="rId5" Type="http://schemas.openxmlformats.org/officeDocument/2006/relationships/image" Target="../media/image16.jpeg"/><Relationship Id="rId4" Type="http://schemas.openxmlformats.org/officeDocument/2006/relationships/hyperlink" Target="http://images.google.com/imgres?imgurl=http://connected.typepad.com/photos/uncategorized/windowslogo_1.jpg&amp;imgrefurl=http://connected.typepad.com/connected/2007/02/index.html&amp;h=293&amp;w=280&amp;sz=13&amp;hl=en&amp;start=3&amp;tbnid=zJkVF1aGkQsfAM:&amp;tbnh=115&amp;tbnw=110&amp;prev=/images?q=windowslogo&amp;gbv=2&amp;hl=e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hyperlink" Target="http://images.google.com/imgres?imgurl=http://www.chemconconferences.net/images/key_icon.gif&amp;imgrefurl=http://www.chemconconferences.net/change-password.php?action=changepassword&amp;usg=__L_r2D2xT61VRlMwZdesxtJFgQTU=&amp;h=113&amp;w=139&amp;sz=5&amp;hl=en&amp;start=20&amp;tbnid=ldwZHnmnyvA-lM:&amp;tbnh=76&amp;tbnw=93&amp;prev=/images?q=key+icon&amp;gbv=2&amp;hl=en"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www.silverlight.net/" TargetMode="External"/><Relationship Id="rId7" Type="http://schemas.openxmlformats.org/officeDocument/2006/relationships/hyperlink" Target="http://silverlightrocks.co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dotnet.catchen.biz/" TargetMode="External"/><Relationship Id="rId5" Type="http://schemas.openxmlformats.org/officeDocument/2006/relationships/hyperlink" Target="http://wpfe.cnblogs.com/" TargetMode="External"/><Relationship Id="rId4" Type="http://schemas.openxmlformats.org/officeDocument/2006/relationships/hyperlink" Target="http://silverlight.live.com/"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界面模型 －控制流转</a:t>
            </a:r>
            <a:endParaRPr lang="zh-CN" altLang="en-US" dirty="0"/>
          </a:p>
        </p:txBody>
      </p:sp>
      <p:sp>
        <p:nvSpPr>
          <p:cNvPr id="3" name="内容占位符 2"/>
          <p:cNvSpPr>
            <a:spLocks noGrp="1"/>
          </p:cNvSpPr>
          <p:nvPr>
            <p:ph idx="1"/>
          </p:nvPr>
        </p:nvSpPr>
        <p:spPr>
          <a:xfrm>
            <a:off x="457200" y="1214422"/>
            <a:ext cx="8229600" cy="685791"/>
          </a:xfrm>
        </p:spPr>
        <p:txBody>
          <a:bodyPr>
            <a:normAutofit/>
          </a:bodyPr>
          <a:lstStyle/>
          <a:p>
            <a:r>
              <a:rPr lang="zh-CN" altLang="en-US" dirty="0" smtClean="0"/>
              <a:t>面向页面 </a:t>
            </a:r>
            <a:r>
              <a:rPr lang="en-US" altLang="zh-CN" dirty="0" smtClean="0"/>
              <a:t>vs. </a:t>
            </a:r>
            <a:r>
              <a:rPr lang="zh-CN" altLang="en-US" dirty="0" smtClean="0"/>
              <a:t>面向</a:t>
            </a:r>
            <a:r>
              <a:rPr lang="en-US" altLang="zh-CN" dirty="0" smtClean="0"/>
              <a:t>GUI</a:t>
            </a:r>
          </a:p>
        </p:txBody>
      </p:sp>
      <p:grpSp>
        <p:nvGrpSpPr>
          <p:cNvPr id="4" name="组合 3"/>
          <p:cNvGrpSpPr/>
          <p:nvPr/>
        </p:nvGrpSpPr>
        <p:grpSpPr>
          <a:xfrm>
            <a:off x="214282" y="1857364"/>
            <a:ext cx="6099154" cy="1943153"/>
            <a:chOff x="1284037" y="1557285"/>
            <a:chExt cx="6099154" cy="1943153"/>
          </a:xfrm>
        </p:grpSpPr>
        <p:sp>
          <p:nvSpPr>
            <p:cNvPr id="5" name="Rectangle 25"/>
            <p:cNvSpPr/>
            <p:nvPr/>
          </p:nvSpPr>
          <p:spPr>
            <a:xfrm>
              <a:off x="3428992" y="1557285"/>
              <a:ext cx="1443354" cy="1085897"/>
            </a:xfrm>
            <a:prstGeom prst="rect">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Post human" pitchFamily="2" charset="0"/>
              </a:endParaRPr>
            </a:p>
          </p:txBody>
        </p:sp>
        <p:sp>
          <p:nvSpPr>
            <p:cNvPr id="6" name="Rectangle 33"/>
            <p:cNvSpPr/>
            <p:nvPr/>
          </p:nvSpPr>
          <p:spPr>
            <a:xfrm>
              <a:off x="3905400" y="1862789"/>
              <a:ext cx="472966" cy="775138"/>
            </a:xfrm>
            <a:prstGeom prst="rect">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Post human" pitchFamily="2" charset="0"/>
              </a:endParaRPr>
            </a:p>
          </p:txBody>
        </p:sp>
        <p:sp>
          <p:nvSpPr>
            <p:cNvPr id="7" name="Rectangle 34"/>
            <p:cNvSpPr/>
            <p:nvPr/>
          </p:nvSpPr>
          <p:spPr>
            <a:xfrm>
              <a:off x="3427177" y="1565872"/>
              <a:ext cx="1455684" cy="281151"/>
            </a:xfrm>
            <a:prstGeom prst="rect">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Post human" pitchFamily="2" charset="0"/>
              </a:endParaRPr>
            </a:p>
          </p:txBody>
        </p:sp>
        <p:cxnSp>
          <p:nvCxnSpPr>
            <p:cNvPr id="8" name="Straight Connector 36"/>
            <p:cNvCxnSpPr/>
            <p:nvPr/>
          </p:nvCxnSpPr>
          <p:spPr>
            <a:xfrm rot="5400000">
              <a:off x="3398700" y="1893080"/>
              <a:ext cx="221680" cy="176862"/>
            </a:xfrm>
            <a:prstGeom prst="line">
              <a:avLst/>
            </a:prstGeom>
            <a:noFill/>
            <a:ln w="25400" cap="rnd" cmpd="sng">
              <a:solidFill>
                <a:srgbClr val="00B0F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37"/>
            <p:cNvCxnSpPr/>
            <p:nvPr/>
          </p:nvCxnSpPr>
          <p:spPr>
            <a:xfrm rot="5400000">
              <a:off x="3423237" y="1929792"/>
              <a:ext cx="359980" cy="262759"/>
            </a:xfrm>
            <a:prstGeom prst="line">
              <a:avLst/>
            </a:prstGeom>
            <a:noFill/>
            <a:ln w="25400" cap="rnd" cmpd="sng">
              <a:solidFill>
                <a:srgbClr val="00B0F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39"/>
            <p:cNvCxnSpPr/>
            <p:nvPr/>
          </p:nvCxnSpPr>
          <p:spPr>
            <a:xfrm rot="5400000">
              <a:off x="3390392" y="1988914"/>
              <a:ext cx="538657" cy="407276"/>
            </a:xfrm>
            <a:prstGeom prst="line">
              <a:avLst/>
            </a:prstGeom>
            <a:noFill/>
            <a:ln w="25400" cap="rnd" cmpd="sng">
              <a:solidFill>
                <a:srgbClr val="00B0F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48"/>
            <p:cNvCxnSpPr/>
            <p:nvPr/>
          </p:nvCxnSpPr>
          <p:spPr>
            <a:xfrm rot="5400000">
              <a:off x="3913708" y="1895709"/>
              <a:ext cx="221680" cy="176862"/>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49"/>
            <p:cNvCxnSpPr/>
            <p:nvPr/>
          </p:nvCxnSpPr>
          <p:spPr>
            <a:xfrm rot="5400000">
              <a:off x="3938245" y="1932421"/>
              <a:ext cx="359980" cy="262759"/>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50"/>
            <p:cNvCxnSpPr/>
            <p:nvPr/>
          </p:nvCxnSpPr>
          <p:spPr>
            <a:xfrm rot="5400000">
              <a:off x="3905400" y="1991543"/>
              <a:ext cx="538657" cy="407276"/>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53"/>
            <p:cNvCxnSpPr/>
            <p:nvPr/>
          </p:nvCxnSpPr>
          <p:spPr>
            <a:xfrm rot="5400000">
              <a:off x="4378789" y="1895709"/>
              <a:ext cx="221680" cy="176862"/>
            </a:xfrm>
            <a:prstGeom prst="line">
              <a:avLst/>
            </a:prstGeom>
            <a:noFill/>
            <a:ln w="25400" cap="rnd" cmpd="sng">
              <a:solidFill>
                <a:srgbClr val="00B0F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54"/>
            <p:cNvCxnSpPr/>
            <p:nvPr/>
          </p:nvCxnSpPr>
          <p:spPr>
            <a:xfrm rot="5400000">
              <a:off x="4403326" y="1932421"/>
              <a:ext cx="359980" cy="262759"/>
            </a:xfrm>
            <a:prstGeom prst="line">
              <a:avLst/>
            </a:prstGeom>
            <a:noFill/>
            <a:ln w="25400" cap="rnd" cmpd="sng">
              <a:solidFill>
                <a:srgbClr val="00B0F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55"/>
            <p:cNvCxnSpPr/>
            <p:nvPr/>
          </p:nvCxnSpPr>
          <p:spPr>
            <a:xfrm rot="5400000">
              <a:off x="4390190" y="2019133"/>
              <a:ext cx="491359" cy="399393"/>
            </a:xfrm>
            <a:prstGeom prst="line">
              <a:avLst/>
            </a:prstGeom>
            <a:noFill/>
            <a:ln w="25400" cap="rnd" cmpd="sng">
              <a:solidFill>
                <a:srgbClr val="00B0F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59"/>
            <p:cNvCxnSpPr/>
            <p:nvPr/>
          </p:nvCxnSpPr>
          <p:spPr>
            <a:xfrm rot="5400000">
              <a:off x="4675284" y="1647331"/>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60"/>
            <p:cNvCxnSpPr/>
            <p:nvPr/>
          </p:nvCxnSpPr>
          <p:spPr>
            <a:xfrm rot="5400000">
              <a:off x="4551779" y="1649954"/>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61"/>
            <p:cNvCxnSpPr/>
            <p:nvPr/>
          </p:nvCxnSpPr>
          <p:spPr>
            <a:xfrm rot="5400000">
              <a:off x="4436165" y="1644700"/>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62"/>
            <p:cNvCxnSpPr/>
            <p:nvPr/>
          </p:nvCxnSpPr>
          <p:spPr>
            <a:xfrm rot="5400000">
              <a:off x="4289020" y="1631563"/>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63"/>
            <p:cNvCxnSpPr/>
            <p:nvPr/>
          </p:nvCxnSpPr>
          <p:spPr>
            <a:xfrm rot="5400000">
              <a:off x="4149758" y="1642075"/>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64"/>
            <p:cNvCxnSpPr/>
            <p:nvPr/>
          </p:nvCxnSpPr>
          <p:spPr>
            <a:xfrm rot="5400000">
              <a:off x="4018379" y="1644704"/>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65"/>
            <p:cNvCxnSpPr/>
            <p:nvPr/>
          </p:nvCxnSpPr>
          <p:spPr>
            <a:xfrm rot="5400000">
              <a:off x="3879117" y="1639450"/>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66"/>
            <p:cNvCxnSpPr/>
            <p:nvPr/>
          </p:nvCxnSpPr>
          <p:spPr>
            <a:xfrm rot="5400000">
              <a:off x="3755620" y="1642078"/>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67"/>
            <p:cNvCxnSpPr/>
            <p:nvPr/>
          </p:nvCxnSpPr>
          <p:spPr>
            <a:xfrm rot="5400000">
              <a:off x="3640006" y="1636824"/>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68"/>
            <p:cNvCxnSpPr/>
            <p:nvPr/>
          </p:nvCxnSpPr>
          <p:spPr>
            <a:xfrm rot="5400000">
              <a:off x="3508626" y="1623687"/>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sp>
          <p:nvSpPr>
            <p:cNvPr id="27" name="Rectangle 70"/>
            <p:cNvSpPr/>
            <p:nvPr/>
          </p:nvSpPr>
          <p:spPr>
            <a:xfrm>
              <a:off x="1285852" y="2343103"/>
              <a:ext cx="1443354" cy="1085897"/>
            </a:xfrm>
            <a:prstGeom prst="rect">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Post human" pitchFamily="2" charset="0"/>
              </a:endParaRPr>
            </a:p>
          </p:txBody>
        </p:sp>
        <p:sp>
          <p:nvSpPr>
            <p:cNvPr id="28" name="Rectangle 71"/>
            <p:cNvSpPr/>
            <p:nvPr/>
          </p:nvSpPr>
          <p:spPr>
            <a:xfrm>
              <a:off x="1305060" y="2640724"/>
              <a:ext cx="472966" cy="775138"/>
            </a:xfrm>
            <a:prstGeom prst="rect">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Post human" pitchFamily="2" charset="0"/>
              </a:endParaRPr>
            </a:p>
          </p:txBody>
        </p:sp>
        <p:sp>
          <p:nvSpPr>
            <p:cNvPr id="29" name="Rectangle 72"/>
            <p:cNvSpPr/>
            <p:nvPr/>
          </p:nvSpPr>
          <p:spPr>
            <a:xfrm>
              <a:off x="1284037" y="2351690"/>
              <a:ext cx="1455684" cy="281151"/>
            </a:xfrm>
            <a:prstGeom prst="rect">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Post human" pitchFamily="2" charset="0"/>
              </a:endParaRPr>
            </a:p>
          </p:txBody>
        </p:sp>
        <p:cxnSp>
          <p:nvCxnSpPr>
            <p:cNvPr id="30" name="Straight Connector 78"/>
            <p:cNvCxnSpPr/>
            <p:nvPr/>
          </p:nvCxnSpPr>
          <p:spPr>
            <a:xfrm rot="5400000">
              <a:off x="1313368" y="2673644"/>
              <a:ext cx="221680" cy="176862"/>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79"/>
            <p:cNvCxnSpPr/>
            <p:nvPr/>
          </p:nvCxnSpPr>
          <p:spPr>
            <a:xfrm rot="5400000">
              <a:off x="1337905" y="2710356"/>
              <a:ext cx="359980" cy="262759"/>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80"/>
            <p:cNvCxnSpPr/>
            <p:nvPr/>
          </p:nvCxnSpPr>
          <p:spPr>
            <a:xfrm rot="5400000">
              <a:off x="1305060" y="2769478"/>
              <a:ext cx="538657" cy="407276"/>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81"/>
            <p:cNvCxnSpPr/>
            <p:nvPr/>
          </p:nvCxnSpPr>
          <p:spPr>
            <a:xfrm rot="5400000">
              <a:off x="1441696" y="3021729"/>
              <a:ext cx="331075" cy="283780"/>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82"/>
            <p:cNvCxnSpPr/>
            <p:nvPr/>
          </p:nvCxnSpPr>
          <p:spPr>
            <a:xfrm rot="5400000">
              <a:off x="1599352" y="3250327"/>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88"/>
            <p:cNvCxnSpPr/>
            <p:nvPr/>
          </p:nvCxnSpPr>
          <p:spPr>
            <a:xfrm rot="5400000">
              <a:off x="2532144" y="2433149"/>
              <a:ext cx="157652" cy="126125"/>
            </a:xfrm>
            <a:prstGeom prst="line">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89"/>
            <p:cNvCxnSpPr/>
            <p:nvPr/>
          </p:nvCxnSpPr>
          <p:spPr>
            <a:xfrm rot="5400000">
              <a:off x="2408639" y="2435772"/>
              <a:ext cx="157652" cy="126125"/>
            </a:xfrm>
            <a:prstGeom prst="line">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90"/>
            <p:cNvCxnSpPr/>
            <p:nvPr/>
          </p:nvCxnSpPr>
          <p:spPr>
            <a:xfrm rot="5400000">
              <a:off x="2293025" y="2430518"/>
              <a:ext cx="157652" cy="126125"/>
            </a:xfrm>
            <a:prstGeom prst="line">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91"/>
            <p:cNvCxnSpPr/>
            <p:nvPr/>
          </p:nvCxnSpPr>
          <p:spPr>
            <a:xfrm rot="5400000">
              <a:off x="2145880" y="2417381"/>
              <a:ext cx="157652" cy="126125"/>
            </a:xfrm>
            <a:prstGeom prst="line">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92"/>
            <p:cNvCxnSpPr/>
            <p:nvPr/>
          </p:nvCxnSpPr>
          <p:spPr>
            <a:xfrm rot="5400000">
              <a:off x="2006618" y="2427893"/>
              <a:ext cx="157652" cy="126125"/>
            </a:xfrm>
            <a:prstGeom prst="line">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93"/>
            <p:cNvCxnSpPr/>
            <p:nvPr/>
          </p:nvCxnSpPr>
          <p:spPr>
            <a:xfrm rot="5400000">
              <a:off x="1875239" y="2430522"/>
              <a:ext cx="157652" cy="126125"/>
            </a:xfrm>
            <a:prstGeom prst="line">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94"/>
            <p:cNvCxnSpPr/>
            <p:nvPr/>
          </p:nvCxnSpPr>
          <p:spPr>
            <a:xfrm rot="5400000">
              <a:off x="1735977" y="2425268"/>
              <a:ext cx="157652" cy="126125"/>
            </a:xfrm>
            <a:prstGeom prst="line">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95"/>
            <p:cNvCxnSpPr/>
            <p:nvPr/>
          </p:nvCxnSpPr>
          <p:spPr>
            <a:xfrm rot="5400000">
              <a:off x="1612480" y="2427896"/>
              <a:ext cx="157652" cy="126125"/>
            </a:xfrm>
            <a:prstGeom prst="line">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96"/>
            <p:cNvCxnSpPr/>
            <p:nvPr/>
          </p:nvCxnSpPr>
          <p:spPr>
            <a:xfrm rot="5400000">
              <a:off x="1496866" y="2422642"/>
              <a:ext cx="157652" cy="126125"/>
            </a:xfrm>
            <a:prstGeom prst="line">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97"/>
            <p:cNvCxnSpPr/>
            <p:nvPr/>
          </p:nvCxnSpPr>
          <p:spPr>
            <a:xfrm rot="5400000">
              <a:off x="1365486" y="2409505"/>
              <a:ext cx="157652" cy="126125"/>
            </a:xfrm>
            <a:prstGeom prst="line">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99"/>
            <p:cNvCxnSpPr/>
            <p:nvPr/>
          </p:nvCxnSpPr>
          <p:spPr>
            <a:xfrm rot="10800000" flipV="1">
              <a:off x="1901520" y="2772101"/>
              <a:ext cx="709450" cy="7883"/>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103"/>
            <p:cNvCxnSpPr/>
            <p:nvPr/>
          </p:nvCxnSpPr>
          <p:spPr>
            <a:xfrm rot="10800000" flipV="1">
              <a:off x="1912026" y="2900852"/>
              <a:ext cx="709450" cy="7883"/>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104"/>
            <p:cNvCxnSpPr/>
            <p:nvPr/>
          </p:nvCxnSpPr>
          <p:spPr>
            <a:xfrm rot="10800000" flipV="1">
              <a:off x="1927792" y="3153108"/>
              <a:ext cx="709450" cy="7883"/>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sp>
          <p:nvSpPr>
            <p:cNvPr id="48" name="Rectangle 70"/>
            <p:cNvSpPr/>
            <p:nvPr/>
          </p:nvSpPr>
          <p:spPr>
            <a:xfrm>
              <a:off x="5929322" y="2414541"/>
              <a:ext cx="1443354" cy="1085897"/>
            </a:xfrm>
            <a:prstGeom prst="rect">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Post human" pitchFamily="2" charset="0"/>
              </a:endParaRPr>
            </a:p>
          </p:txBody>
        </p:sp>
        <p:sp>
          <p:nvSpPr>
            <p:cNvPr id="49" name="Rectangle 71"/>
            <p:cNvSpPr/>
            <p:nvPr/>
          </p:nvSpPr>
          <p:spPr>
            <a:xfrm>
              <a:off x="5948530" y="2712162"/>
              <a:ext cx="472966" cy="775138"/>
            </a:xfrm>
            <a:prstGeom prst="rect">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Post human" pitchFamily="2" charset="0"/>
              </a:endParaRPr>
            </a:p>
          </p:txBody>
        </p:sp>
        <p:sp>
          <p:nvSpPr>
            <p:cNvPr id="50" name="Rectangle 72"/>
            <p:cNvSpPr/>
            <p:nvPr/>
          </p:nvSpPr>
          <p:spPr>
            <a:xfrm>
              <a:off x="5927507" y="2423128"/>
              <a:ext cx="1455684" cy="281151"/>
            </a:xfrm>
            <a:prstGeom prst="rect">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Post human" pitchFamily="2" charset="0"/>
              </a:endParaRPr>
            </a:p>
          </p:txBody>
        </p:sp>
        <p:cxnSp>
          <p:nvCxnSpPr>
            <p:cNvPr id="51" name="Straight Connector 78"/>
            <p:cNvCxnSpPr/>
            <p:nvPr/>
          </p:nvCxnSpPr>
          <p:spPr>
            <a:xfrm rot="5400000">
              <a:off x="5956838" y="2745082"/>
              <a:ext cx="221680" cy="176862"/>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Connector 79"/>
            <p:cNvCxnSpPr/>
            <p:nvPr/>
          </p:nvCxnSpPr>
          <p:spPr>
            <a:xfrm rot="5400000">
              <a:off x="5981375" y="2781794"/>
              <a:ext cx="359980" cy="262759"/>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53" name="Straight Connector 80"/>
            <p:cNvCxnSpPr/>
            <p:nvPr/>
          </p:nvCxnSpPr>
          <p:spPr>
            <a:xfrm rot="5400000">
              <a:off x="5948530" y="2840916"/>
              <a:ext cx="538657" cy="407276"/>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Connector 81"/>
            <p:cNvCxnSpPr/>
            <p:nvPr/>
          </p:nvCxnSpPr>
          <p:spPr>
            <a:xfrm rot="5400000">
              <a:off x="6085166" y="3093167"/>
              <a:ext cx="331075" cy="283780"/>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55" name="Straight Connector 82"/>
            <p:cNvCxnSpPr/>
            <p:nvPr/>
          </p:nvCxnSpPr>
          <p:spPr>
            <a:xfrm rot="5400000">
              <a:off x="6242822" y="3321765"/>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Connector 88"/>
            <p:cNvCxnSpPr/>
            <p:nvPr/>
          </p:nvCxnSpPr>
          <p:spPr>
            <a:xfrm rot="5400000">
              <a:off x="7175614" y="2504587"/>
              <a:ext cx="157652" cy="126125"/>
            </a:xfrm>
            <a:prstGeom prst="line">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89"/>
            <p:cNvCxnSpPr/>
            <p:nvPr/>
          </p:nvCxnSpPr>
          <p:spPr>
            <a:xfrm rot="5400000">
              <a:off x="7052109" y="2507210"/>
              <a:ext cx="157652" cy="126125"/>
            </a:xfrm>
            <a:prstGeom prst="line">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Connector 90"/>
            <p:cNvCxnSpPr/>
            <p:nvPr/>
          </p:nvCxnSpPr>
          <p:spPr>
            <a:xfrm rot="5400000">
              <a:off x="6936495" y="2501956"/>
              <a:ext cx="157652" cy="126125"/>
            </a:xfrm>
            <a:prstGeom prst="line">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59" name="Straight Connector 91"/>
            <p:cNvCxnSpPr/>
            <p:nvPr/>
          </p:nvCxnSpPr>
          <p:spPr>
            <a:xfrm rot="5400000">
              <a:off x="6789350" y="2488819"/>
              <a:ext cx="157652" cy="126125"/>
            </a:xfrm>
            <a:prstGeom prst="line">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60" name="Straight Connector 92"/>
            <p:cNvCxnSpPr/>
            <p:nvPr/>
          </p:nvCxnSpPr>
          <p:spPr>
            <a:xfrm rot="5400000">
              <a:off x="6650088" y="2499331"/>
              <a:ext cx="157652" cy="126125"/>
            </a:xfrm>
            <a:prstGeom prst="line">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Connector 93"/>
            <p:cNvCxnSpPr/>
            <p:nvPr/>
          </p:nvCxnSpPr>
          <p:spPr>
            <a:xfrm rot="5400000">
              <a:off x="6518709" y="2501960"/>
              <a:ext cx="157652" cy="126125"/>
            </a:xfrm>
            <a:prstGeom prst="line">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62" name="Straight Connector 94"/>
            <p:cNvCxnSpPr/>
            <p:nvPr/>
          </p:nvCxnSpPr>
          <p:spPr>
            <a:xfrm rot="5400000">
              <a:off x="6379447" y="2496706"/>
              <a:ext cx="157652" cy="126125"/>
            </a:xfrm>
            <a:prstGeom prst="line">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95"/>
            <p:cNvCxnSpPr/>
            <p:nvPr/>
          </p:nvCxnSpPr>
          <p:spPr>
            <a:xfrm rot="5400000">
              <a:off x="6255950" y="2499334"/>
              <a:ext cx="157652" cy="126125"/>
            </a:xfrm>
            <a:prstGeom prst="line">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64" name="Straight Connector 96"/>
            <p:cNvCxnSpPr/>
            <p:nvPr/>
          </p:nvCxnSpPr>
          <p:spPr>
            <a:xfrm rot="5400000">
              <a:off x="6140336" y="2494080"/>
              <a:ext cx="157652" cy="126125"/>
            </a:xfrm>
            <a:prstGeom prst="line">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65" name="Straight Connector 97"/>
            <p:cNvCxnSpPr/>
            <p:nvPr/>
          </p:nvCxnSpPr>
          <p:spPr>
            <a:xfrm rot="5400000">
              <a:off x="6008956" y="2480943"/>
              <a:ext cx="157652" cy="126125"/>
            </a:xfrm>
            <a:prstGeom prst="line">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99"/>
            <p:cNvCxnSpPr/>
            <p:nvPr/>
          </p:nvCxnSpPr>
          <p:spPr>
            <a:xfrm rot="10800000" flipV="1">
              <a:off x="6544990" y="2843539"/>
              <a:ext cx="709450" cy="7883"/>
            </a:xfrm>
            <a:prstGeom prst="line">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103"/>
            <p:cNvCxnSpPr/>
            <p:nvPr/>
          </p:nvCxnSpPr>
          <p:spPr>
            <a:xfrm rot="10800000" flipV="1">
              <a:off x="6555496" y="2972290"/>
              <a:ext cx="709450" cy="7883"/>
            </a:xfrm>
            <a:prstGeom prst="line">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104"/>
            <p:cNvCxnSpPr/>
            <p:nvPr/>
          </p:nvCxnSpPr>
          <p:spPr>
            <a:xfrm rot="10800000" flipV="1">
              <a:off x="6571262" y="3224546"/>
              <a:ext cx="709450" cy="7883"/>
            </a:xfrm>
            <a:prstGeom prst="line">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69" name="曲线连接符 173"/>
            <p:cNvCxnSpPr/>
            <p:nvPr/>
          </p:nvCxnSpPr>
          <p:spPr>
            <a:xfrm rot="5400000" flipH="1" flipV="1">
              <a:off x="2700335" y="2143066"/>
              <a:ext cx="742935" cy="571504"/>
            </a:xfrm>
            <a:prstGeom prst="curvedConnector2">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0" name="曲线连接符 173"/>
            <p:cNvCxnSpPr/>
            <p:nvPr/>
          </p:nvCxnSpPr>
          <p:spPr>
            <a:xfrm>
              <a:off x="4929190" y="1914475"/>
              <a:ext cx="1726159" cy="437215"/>
            </a:xfrm>
            <a:prstGeom prst="curvedConnector2">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1" name="曲线连接符 173"/>
            <p:cNvCxnSpPr/>
            <p:nvPr/>
          </p:nvCxnSpPr>
          <p:spPr>
            <a:xfrm rot="10800000">
              <a:off x="2857488" y="3200359"/>
              <a:ext cx="2928958" cy="1588"/>
            </a:xfrm>
            <a:prstGeom prst="curvedConnector3">
              <a:avLst>
                <a:gd name="adj1" fmla="val 50000"/>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72" name="组合 71"/>
          <p:cNvGrpSpPr/>
          <p:nvPr/>
        </p:nvGrpSpPr>
        <p:grpSpPr>
          <a:xfrm>
            <a:off x="6858016" y="1928802"/>
            <a:ext cx="1545708" cy="1335851"/>
            <a:chOff x="3214678" y="4236289"/>
            <a:chExt cx="1545708" cy="1335851"/>
          </a:xfrm>
        </p:grpSpPr>
        <p:sp>
          <p:nvSpPr>
            <p:cNvPr id="73" name="Rectangle 25"/>
            <p:cNvSpPr/>
            <p:nvPr/>
          </p:nvSpPr>
          <p:spPr>
            <a:xfrm>
              <a:off x="3214678" y="4450603"/>
              <a:ext cx="1443354" cy="1085897"/>
            </a:xfrm>
            <a:prstGeom prst="rect">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Post human" pitchFamily="2" charset="0"/>
              </a:endParaRPr>
            </a:p>
          </p:txBody>
        </p:sp>
        <p:cxnSp>
          <p:nvCxnSpPr>
            <p:cNvPr id="74" name="Straight Connector 48"/>
            <p:cNvCxnSpPr/>
            <p:nvPr/>
          </p:nvCxnSpPr>
          <p:spPr>
            <a:xfrm rot="5400000">
              <a:off x="3231504" y="4521016"/>
              <a:ext cx="221680" cy="176862"/>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49"/>
            <p:cNvCxnSpPr/>
            <p:nvPr/>
          </p:nvCxnSpPr>
          <p:spPr>
            <a:xfrm rot="5400000">
              <a:off x="3256041" y="4557728"/>
              <a:ext cx="359980" cy="262759"/>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50"/>
            <p:cNvCxnSpPr/>
            <p:nvPr/>
          </p:nvCxnSpPr>
          <p:spPr>
            <a:xfrm rot="5400000">
              <a:off x="3404334" y="4623749"/>
              <a:ext cx="991584" cy="762321"/>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50"/>
            <p:cNvCxnSpPr/>
            <p:nvPr/>
          </p:nvCxnSpPr>
          <p:spPr>
            <a:xfrm rot="5400000">
              <a:off x="3118582" y="4623749"/>
              <a:ext cx="991584" cy="762321"/>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50"/>
            <p:cNvCxnSpPr/>
            <p:nvPr/>
          </p:nvCxnSpPr>
          <p:spPr>
            <a:xfrm rot="5400000">
              <a:off x="3690086" y="4695187"/>
              <a:ext cx="991584" cy="762321"/>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50"/>
            <p:cNvCxnSpPr/>
            <p:nvPr/>
          </p:nvCxnSpPr>
          <p:spPr>
            <a:xfrm rot="5400000">
              <a:off x="4094745" y="5004910"/>
              <a:ext cx="562955" cy="428628"/>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50"/>
            <p:cNvCxnSpPr/>
            <p:nvPr/>
          </p:nvCxnSpPr>
          <p:spPr>
            <a:xfrm rot="5400000">
              <a:off x="3237489" y="4576282"/>
              <a:ext cx="562955" cy="428628"/>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50"/>
            <p:cNvCxnSpPr/>
            <p:nvPr/>
          </p:nvCxnSpPr>
          <p:spPr>
            <a:xfrm rot="5400000">
              <a:off x="4416216" y="5326381"/>
              <a:ext cx="205765" cy="142876"/>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grpSp>
          <p:nvGrpSpPr>
            <p:cNvPr id="82" name="组合 200"/>
            <p:cNvGrpSpPr/>
            <p:nvPr/>
          </p:nvGrpSpPr>
          <p:grpSpPr>
            <a:xfrm>
              <a:off x="3643297" y="4307727"/>
              <a:ext cx="938381" cy="857256"/>
              <a:chOff x="6072189" y="4786322"/>
              <a:chExt cx="938381" cy="85725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88" name="Rectangle 34"/>
              <p:cNvSpPr/>
              <p:nvPr/>
            </p:nvSpPr>
            <p:spPr>
              <a:xfrm>
                <a:off x="6072198" y="4786322"/>
                <a:ext cx="928694" cy="857256"/>
              </a:xfrm>
              <a:prstGeom prst="rect">
                <a:avLst/>
              </a:prstGeom>
              <a:grp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Post human" pitchFamily="2" charset="0"/>
                </a:endParaRPr>
              </a:p>
            </p:txBody>
          </p:sp>
          <p:grpSp>
            <p:nvGrpSpPr>
              <p:cNvPr id="83" name="组合 199"/>
              <p:cNvGrpSpPr/>
              <p:nvPr/>
            </p:nvGrpSpPr>
            <p:grpSpPr>
              <a:xfrm>
                <a:off x="6072189" y="4857781"/>
                <a:ext cx="938381" cy="729158"/>
                <a:chOff x="7134080" y="3836612"/>
                <a:chExt cx="767257" cy="178669"/>
              </a:xfrm>
              <a:grpFill/>
            </p:grpSpPr>
            <p:cxnSp>
              <p:nvCxnSpPr>
                <p:cNvPr id="90" name="Straight Connector 63"/>
                <p:cNvCxnSpPr/>
                <p:nvPr/>
              </p:nvCxnSpPr>
              <p:spPr>
                <a:xfrm rot="5400000">
                  <a:off x="7759449" y="3870763"/>
                  <a:ext cx="157652" cy="126125"/>
                </a:xfrm>
                <a:prstGeom prst="line">
                  <a:avLst/>
                </a:prstGeom>
                <a:grp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91" name="Straight Connector 64"/>
                <p:cNvCxnSpPr/>
                <p:nvPr/>
              </p:nvCxnSpPr>
              <p:spPr>
                <a:xfrm rot="5400000">
                  <a:off x="7628070" y="3873392"/>
                  <a:ext cx="157652" cy="126125"/>
                </a:xfrm>
                <a:prstGeom prst="line">
                  <a:avLst/>
                </a:prstGeom>
                <a:grp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65"/>
                <p:cNvCxnSpPr/>
                <p:nvPr/>
              </p:nvCxnSpPr>
              <p:spPr>
                <a:xfrm rot="5400000">
                  <a:off x="7488808" y="3868138"/>
                  <a:ext cx="157652" cy="126125"/>
                </a:xfrm>
                <a:prstGeom prst="line">
                  <a:avLst/>
                </a:prstGeom>
                <a:grp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93" name="Straight Connector 66"/>
                <p:cNvCxnSpPr/>
                <p:nvPr/>
              </p:nvCxnSpPr>
              <p:spPr>
                <a:xfrm rot="5400000">
                  <a:off x="7365311" y="3870766"/>
                  <a:ext cx="157652" cy="126125"/>
                </a:xfrm>
                <a:prstGeom prst="line">
                  <a:avLst/>
                </a:prstGeom>
                <a:grp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94" name="Straight Connector 67"/>
                <p:cNvCxnSpPr/>
                <p:nvPr/>
              </p:nvCxnSpPr>
              <p:spPr>
                <a:xfrm rot="5400000">
                  <a:off x="7249697" y="3865512"/>
                  <a:ext cx="157652" cy="126125"/>
                </a:xfrm>
                <a:prstGeom prst="line">
                  <a:avLst/>
                </a:prstGeom>
                <a:grp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95" name="Straight Connector 68"/>
                <p:cNvCxnSpPr/>
                <p:nvPr/>
              </p:nvCxnSpPr>
              <p:spPr>
                <a:xfrm rot="5400000">
                  <a:off x="7118317" y="3852375"/>
                  <a:ext cx="157652" cy="126125"/>
                </a:xfrm>
                <a:prstGeom prst="line">
                  <a:avLst/>
                </a:prstGeom>
                <a:grp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89" name="组合 186"/>
            <p:cNvGrpSpPr/>
            <p:nvPr/>
          </p:nvGrpSpPr>
          <p:grpSpPr>
            <a:xfrm>
              <a:off x="4286248" y="4236289"/>
              <a:ext cx="474138" cy="775138"/>
              <a:chOff x="2714612" y="3714752"/>
              <a:chExt cx="474138" cy="775138"/>
            </a:xfrm>
            <a:blipFill>
              <a:blip r:embed="rId3"/>
              <a:tile tx="0" ty="0" sx="100000" sy="100000" flip="none" algn="tl"/>
            </a:blipFill>
          </p:grpSpPr>
          <p:sp>
            <p:nvSpPr>
              <p:cNvPr id="84" name="Rectangle 33"/>
              <p:cNvSpPr/>
              <p:nvPr/>
            </p:nvSpPr>
            <p:spPr>
              <a:xfrm>
                <a:off x="2714612" y="3714752"/>
                <a:ext cx="472966" cy="775138"/>
              </a:xfrm>
              <a:prstGeom prst="rect">
                <a:avLst/>
              </a:prstGeom>
              <a:grp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Post human" pitchFamily="2" charset="0"/>
                </a:endParaRPr>
              </a:p>
            </p:txBody>
          </p:sp>
          <p:cxnSp>
            <p:nvCxnSpPr>
              <p:cNvPr id="85" name="Straight Connector 53"/>
              <p:cNvCxnSpPr/>
              <p:nvPr/>
            </p:nvCxnSpPr>
            <p:spPr>
              <a:xfrm rot="5400000">
                <a:off x="2731973" y="3781946"/>
                <a:ext cx="221680" cy="176862"/>
              </a:xfrm>
              <a:prstGeom prst="line">
                <a:avLst/>
              </a:prstGeom>
              <a:grpFill/>
              <a:ln w="25400" cap="rnd" cmpd="sng">
                <a:solidFill>
                  <a:srgbClr val="00B0F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54"/>
              <p:cNvCxnSpPr/>
              <p:nvPr/>
            </p:nvCxnSpPr>
            <p:spPr>
              <a:xfrm rot="5400000">
                <a:off x="2756510" y="3818658"/>
                <a:ext cx="359980" cy="262759"/>
              </a:xfrm>
              <a:prstGeom prst="line">
                <a:avLst/>
              </a:prstGeom>
              <a:grpFill/>
              <a:ln w="25400" cap="rnd" cmpd="sng">
                <a:solidFill>
                  <a:srgbClr val="00B0F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55"/>
              <p:cNvCxnSpPr/>
              <p:nvPr/>
            </p:nvCxnSpPr>
            <p:spPr>
              <a:xfrm rot="5400000">
                <a:off x="2743374" y="3905370"/>
                <a:ext cx="491359" cy="399393"/>
              </a:xfrm>
              <a:prstGeom prst="line">
                <a:avLst/>
              </a:prstGeom>
              <a:grpFill/>
              <a:ln w="25400" cap="rnd" cmpd="sng">
                <a:solidFill>
                  <a:srgbClr val="00B0F0"/>
                </a:solidFill>
                <a:prstDash val="solid"/>
                <a:bevel/>
              </a:ln>
            </p:spPr>
            <p:style>
              <a:lnRef idx="2">
                <a:schemeClr val="accent1">
                  <a:shade val="50000"/>
                </a:schemeClr>
              </a:lnRef>
              <a:fillRef idx="1">
                <a:schemeClr val="accent1"/>
              </a:fillRef>
              <a:effectRef idx="0">
                <a:schemeClr val="accent1"/>
              </a:effectRef>
              <a:fontRef idx="minor">
                <a:schemeClr val="lt1"/>
              </a:fontRef>
            </p:style>
          </p:cxnSp>
        </p:grpSp>
      </p:grpSp>
      <p:sp>
        <p:nvSpPr>
          <p:cNvPr id="96" name="TextBox 95"/>
          <p:cNvSpPr txBox="1"/>
          <p:nvPr/>
        </p:nvSpPr>
        <p:spPr>
          <a:xfrm>
            <a:off x="1857356" y="3786190"/>
            <a:ext cx="1000132"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zh-CN" altLang="en-US" dirty="0" smtClean="0"/>
              <a:t>页面</a:t>
            </a:r>
            <a:endParaRPr lang="zh-CN" altLang="en-US" dirty="0"/>
          </a:p>
        </p:txBody>
      </p:sp>
      <p:sp>
        <p:nvSpPr>
          <p:cNvPr id="97" name="TextBox 96"/>
          <p:cNvSpPr txBox="1"/>
          <p:nvPr/>
        </p:nvSpPr>
        <p:spPr>
          <a:xfrm>
            <a:off x="7429520" y="3786190"/>
            <a:ext cx="928694"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altLang="zh-CN" dirty="0" smtClean="0"/>
              <a:t>GUI</a:t>
            </a:r>
            <a:endParaRPr lang="zh-CN" altLang="en-US" dirty="0"/>
          </a:p>
        </p:txBody>
      </p:sp>
      <p:sp>
        <p:nvSpPr>
          <p:cNvPr id="99" name="内容占位符 2"/>
          <p:cNvSpPr txBox="1">
            <a:spLocks/>
          </p:cNvSpPr>
          <p:nvPr/>
        </p:nvSpPr>
        <p:spPr>
          <a:xfrm>
            <a:off x="500034" y="4429132"/>
            <a:ext cx="8229600" cy="1857388"/>
          </a:xfrm>
          <a:prstGeom prst="rect">
            <a:avLst/>
          </a:prstGeom>
        </p:spPr>
        <p:txBody>
          <a:bodyPr>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a:pPr>
            <a:r>
              <a:rPr lang="en-US" altLang="zh-CN" sz="2400" b="1" dirty="0" smtClean="0">
                <a:solidFill>
                  <a:schemeClr val="accent1"/>
                </a:solidFill>
              </a:rPr>
              <a:t>Silverlight </a:t>
            </a:r>
            <a:r>
              <a:rPr lang="zh-CN" altLang="en-US" sz="2400" b="1" dirty="0" smtClean="0">
                <a:solidFill>
                  <a:schemeClr val="accent1"/>
                </a:solidFill>
              </a:rPr>
              <a:t>导航：相对于</a:t>
            </a:r>
            <a:r>
              <a:rPr lang="en-US" altLang="zh-CN" sz="2400" b="1" dirty="0" smtClean="0">
                <a:solidFill>
                  <a:schemeClr val="accent1"/>
                </a:solidFill>
              </a:rPr>
              <a:t>Application </a:t>
            </a:r>
            <a:r>
              <a:rPr lang="zh-CN" altLang="en-US" sz="2400" b="1" dirty="0" smtClean="0">
                <a:solidFill>
                  <a:schemeClr val="accent1"/>
                </a:solidFill>
              </a:rPr>
              <a:t>的状态</a:t>
            </a:r>
            <a:endParaRPr lang="en-US" altLang="zh-CN" sz="2400" b="1" dirty="0" smtClean="0">
              <a:solidFill>
                <a:schemeClr val="accent1"/>
              </a:solidFill>
            </a:endParaRPr>
          </a:p>
          <a:p>
            <a:pPr marL="342900" marR="0" lvl="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a:pPr>
            <a:r>
              <a:rPr lang="en-US" altLang="zh-CN" sz="2400" b="1" dirty="0" smtClean="0">
                <a:solidFill>
                  <a:schemeClr val="accent1"/>
                </a:solidFill>
              </a:rPr>
              <a:t>Navigation Framework</a:t>
            </a:r>
            <a:r>
              <a:rPr lang="zh-CN" altLang="en-US" sz="2400" b="1" dirty="0" smtClean="0">
                <a:solidFill>
                  <a:schemeClr val="accent1"/>
                </a:solidFill>
              </a:rPr>
              <a:t>：</a:t>
            </a:r>
            <a:r>
              <a:rPr lang="en-US" altLang="zh-CN" sz="2400" b="1" dirty="0" smtClean="0">
                <a:solidFill>
                  <a:schemeClr val="accent1"/>
                </a:solidFill>
              </a:rPr>
              <a:t>Frame, Page</a:t>
            </a:r>
          </a:p>
          <a:p>
            <a:pPr lvl="1">
              <a:buNone/>
            </a:pPr>
            <a:r>
              <a:rPr lang="en-US" altLang="zh-CN" sz="2000" dirty="0" smtClean="0">
                <a:latin typeface="Courier New" pitchFamily="49" charset="0"/>
                <a:cs typeface="Courier New" pitchFamily="49" charset="0"/>
              </a:rPr>
              <a:t>&lt;</a:t>
            </a:r>
            <a:r>
              <a:rPr lang="en-US" altLang="zh-CN" sz="2000" dirty="0" err="1" smtClean="0">
                <a:latin typeface="Courier New" pitchFamily="49" charset="0"/>
                <a:cs typeface="Courier New" pitchFamily="49" charset="0"/>
              </a:rPr>
              <a:t>HyperlinkButton</a:t>
            </a:r>
            <a:endParaRPr lang="en-US" altLang="zh-CN" sz="2000" dirty="0" smtClean="0">
              <a:latin typeface="Courier New" pitchFamily="49" charset="0"/>
              <a:cs typeface="Courier New" pitchFamily="49" charset="0"/>
            </a:endParaRPr>
          </a:p>
          <a:p>
            <a:pPr lvl="1">
              <a:buNone/>
            </a:pPr>
            <a:r>
              <a:rPr lang="en-US" altLang="zh-CN" sz="2000" dirty="0" smtClean="0">
                <a:latin typeface="Courier New" pitchFamily="49" charset="0"/>
                <a:cs typeface="Courier New" pitchFamily="49" charset="0"/>
              </a:rPr>
              <a:t>     </a:t>
            </a:r>
            <a:r>
              <a:rPr lang="en-US" altLang="zh-CN" sz="2000" b="1" dirty="0" err="1" smtClean="0">
                <a:latin typeface="Courier New" pitchFamily="49" charset="0"/>
                <a:cs typeface="Courier New" pitchFamily="49" charset="0"/>
              </a:rPr>
              <a:t>TargetName</a:t>
            </a:r>
            <a:r>
              <a:rPr lang="en-US" altLang="zh-CN" sz="2000" b="1" dirty="0" smtClean="0">
                <a:latin typeface="Courier New" pitchFamily="49" charset="0"/>
                <a:cs typeface="Courier New" pitchFamily="49" charset="0"/>
              </a:rPr>
              <a:t> = "</a:t>
            </a:r>
            <a:r>
              <a:rPr lang="en-US" altLang="zh-CN" sz="2000" b="1" dirty="0" err="1" smtClean="0">
                <a:latin typeface="Courier New" pitchFamily="49" charset="0"/>
                <a:cs typeface="Courier New" pitchFamily="49" charset="0"/>
              </a:rPr>
              <a:t>MainContent</a:t>
            </a:r>
            <a:r>
              <a:rPr lang="en-US" altLang="zh-CN" sz="2000" b="1" dirty="0" smtClean="0">
                <a:latin typeface="Courier New" pitchFamily="49" charset="0"/>
                <a:cs typeface="Courier New" pitchFamily="49" charset="0"/>
              </a:rPr>
              <a:t>“</a:t>
            </a:r>
          </a:p>
          <a:p>
            <a:pPr lvl="1">
              <a:buNone/>
            </a:pPr>
            <a:r>
              <a:rPr lang="en-US" altLang="zh-CN" sz="2000" b="1" dirty="0" smtClean="0">
                <a:latin typeface="Courier New" pitchFamily="49" charset="0"/>
                <a:cs typeface="Courier New" pitchFamily="49" charset="0"/>
              </a:rPr>
              <a:t>     </a:t>
            </a:r>
            <a:r>
              <a:rPr lang="en-US" altLang="zh-CN" sz="2000" b="1" dirty="0" err="1" smtClean="0">
                <a:latin typeface="Courier New" pitchFamily="49" charset="0"/>
                <a:cs typeface="Courier New" pitchFamily="49" charset="0"/>
              </a:rPr>
              <a:t>NavigateUri</a:t>
            </a:r>
            <a:r>
              <a:rPr lang="en-US" altLang="zh-CN" sz="2000" b="1" dirty="0" smtClean="0">
                <a:latin typeface="Courier New" pitchFamily="49" charset="0"/>
                <a:cs typeface="Courier New" pitchFamily="49" charset="0"/>
              </a:rPr>
              <a:t> = "/Views/List/</a:t>
            </a:r>
            <a:r>
              <a:rPr lang="en-US" altLang="zh-CN" sz="2000" b="1" dirty="0" err="1" smtClean="0">
                <a:latin typeface="Courier New" pitchFamily="49" charset="0"/>
                <a:cs typeface="Courier New" pitchFamily="49" charset="0"/>
              </a:rPr>
              <a:t>Products.xaml</a:t>
            </a:r>
            <a:r>
              <a:rPr lang="en-US" altLang="zh-CN" sz="2000" b="1" dirty="0" smtClean="0">
                <a:latin typeface="Courier New" pitchFamily="49" charset="0"/>
                <a:cs typeface="Courier New" pitchFamily="49" charset="0"/>
              </a:rPr>
              <a:t>"</a:t>
            </a:r>
            <a:r>
              <a:rPr lang="en-US" altLang="zh-CN" sz="2000" dirty="0" smtClean="0">
                <a:latin typeface="Courier New" pitchFamily="49" charset="0"/>
                <a:cs typeface="Courier New" pitchFamily="49" charset="0"/>
              </a:rPr>
              <a:t>&gt;</a:t>
            </a:r>
          </a:p>
          <a:p>
            <a:pPr lvl="1">
              <a:buNone/>
            </a:pPr>
            <a:r>
              <a:rPr lang="en-US" altLang="zh-CN" sz="2000" dirty="0" smtClean="0">
                <a:latin typeface="Courier New" pitchFamily="49" charset="0"/>
                <a:cs typeface="Courier New" pitchFamily="49" charset="0"/>
              </a:rPr>
              <a:t>&lt;/</a:t>
            </a:r>
            <a:r>
              <a:rPr lang="en-US" altLang="zh-CN" sz="2000" dirty="0" err="1" smtClean="0">
                <a:latin typeface="Courier New" pitchFamily="49" charset="0"/>
                <a:cs typeface="Courier New" pitchFamily="49" charset="0"/>
              </a:rPr>
              <a:t>HyperlinkButton</a:t>
            </a:r>
            <a:r>
              <a:rPr lang="en-US" altLang="zh-CN" sz="2000" dirty="0" smtClean="0">
                <a:latin typeface="Courier New" pitchFamily="49" charset="0"/>
                <a:cs typeface="Courier New" pitchFamily="49" charset="0"/>
              </a:rPr>
              <a:t>&gt;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逻辑分层</a:t>
            </a:r>
            <a:endParaRPr lang="zh-CN" altLang="en-US" dirty="0"/>
          </a:p>
        </p:txBody>
      </p:sp>
      <p:sp>
        <p:nvSpPr>
          <p:cNvPr id="3" name="内容占位符 2"/>
          <p:cNvSpPr>
            <a:spLocks noGrp="1"/>
          </p:cNvSpPr>
          <p:nvPr>
            <p:ph idx="1"/>
          </p:nvPr>
        </p:nvSpPr>
        <p:spPr>
          <a:xfrm>
            <a:off x="457200" y="1357299"/>
            <a:ext cx="8229600" cy="1571635"/>
          </a:xfrm>
        </p:spPr>
        <p:txBody>
          <a:bodyPr>
            <a:noAutofit/>
          </a:bodyPr>
          <a:lstStyle/>
          <a:p>
            <a:r>
              <a:rPr lang="zh-CN" altLang="en-US" sz="2000" dirty="0" smtClean="0"/>
              <a:t>多层架构  </a:t>
            </a:r>
            <a:r>
              <a:rPr lang="en-US" altLang="zh-CN" sz="2000" dirty="0" smtClean="0"/>
              <a:t>VS.  C/S </a:t>
            </a:r>
            <a:r>
              <a:rPr lang="zh-CN" altLang="en-US" sz="2000" dirty="0" smtClean="0"/>
              <a:t>架构</a:t>
            </a:r>
            <a:endParaRPr lang="en-US" altLang="zh-CN" sz="2000" dirty="0" smtClean="0"/>
          </a:p>
          <a:p>
            <a:r>
              <a:rPr lang="en-US" altLang="zh-CN" sz="2000" dirty="0" smtClean="0"/>
              <a:t>Silverlight</a:t>
            </a:r>
            <a:r>
              <a:rPr lang="zh-CN" altLang="en-US" sz="2000" dirty="0" smtClean="0"/>
              <a:t>应用定位</a:t>
            </a:r>
            <a:endParaRPr lang="en-US" altLang="zh-CN" sz="2000" dirty="0" smtClean="0"/>
          </a:p>
          <a:p>
            <a:r>
              <a:rPr lang="zh-CN" altLang="en-US" sz="2000" dirty="0" smtClean="0"/>
              <a:t>逻辑写在何处？</a:t>
            </a:r>
            <a:endParaRPr lang="en-US" altLang="zh-CN" sz="2000" dirty="0" smtClean="0"/>
          </a:p>
          <a:p>
            <a:r>
              <a:rPr lang="zh-CN" altLang="en-US" sz="2000" dirty="0" smtClean="0"/>
              <a:t>与 </a:t>
            </a:r>
            <a:r>
              <a:rPr lang="en-US" altLang="zh-CN" sz="2000" dirty="0" smtClean="0"/>
              <a:t>ASP.NET MVC</a:t>
            </a:r>
            <a:r>
              <a:rPr lang="zh-CN" altLang="en-US" sz="2000" dirty="0" smtClean="0"/>
              <a:t>的关系？</a:t>
            </a:r>
            <a:endParaRPr lang="en-US" altLang="zh-CN" sz="2000" dirty="0" smtClean="0"/>
          </a:p>
        </p:txBody>
      </p:sp>
      <p:graphicFrame>
        <p:nvGraphicFramePr>
          <p:cNvPr id="4" name="表格 3"/>
          <p:cNvGraphicFramePr>
            <a:graphicFrameLocks noGrp="1"/>
          </p:cNvGraphicFramePr>
          <p:nvPr/>
        </p:nvGraphicFramePr>
        <p:xfrm>
          <a:off x="642910" y="2986084"/>
          <a:ext cx="8001055" cy="2586056"/>
        </p:xfrm>
        <a:graphic>
          <a:graphicData uri="http://schemas.openxmlformats.org/drawingml/2006/table">
            <a:tbl>
              <a:tblPr firstRow="1" bandRow="1">
                <a:tableStyleId>{5C22544A-7EE6-4342-B048-85BDC9FD1C3A}</a:tableStyleId>
              </a:tblPr>
              <a:tblGrid>
                <a:gridCol w="1572857"/>
                <a:gridCol w="3008944"/>
                <a:gridCol w="3419254"/>
              </a:tblGrid>
              <a:tr h="522649">
                <a:tc>
                  <a:txBody>
                    <a:bodyPr/>
                    <a:lstStyle/>
                    <a:p>
                      <a:pPr algn="ctr"/>
                      <a:endParaRPr lang="zh-CN" altLang="en-US" sz="2800" b="0" dirty="0">
                        <a:effectLst>
                          <a:outerShdw blurRad="38100" dist="38100" dir="2700000" algn="tl">
                            <a:srgbClr val="000000">
                              <a:alpha val="43137"/>
                            </a:srgbClr>
                          </a:outerShdw>
                        </a:effectLst>
                      </a:endParaRPr>
                    </a:p>
                  </a:txBody>
                  <a:tcPr anchor="ctr"/>
                </a:tc>
                <a:tc>
                  <a:txBody>
                    <a:bodyPr/>
                    <a:lstStyle/>
                    <a:p>
                      <a:pPr algn="ctr"/>
                      <a:r>
                        <a:rPr lang="zh-CN" altLang="en-US" sz="2800" b="0" dirty="0" smtClean="0">
                          <a:effectLst>
                            <a:outerShdw blurRad="38100" dist="38100" dir="2700000" algn="tl">
                              <a:srgbClr val="000000">
                                <a:alpha val="43137"/>
                              </a:srgbClr>
                            </a:outerShdw>
                          </a:effectLst>
                        </a:rPr>
                        <a:t>简单展现逻辑</a:t>
                      </a:r>
                      <a:endParaRPr lang="zh-CN" altLang="en-US" sz="2800" b="0" dirty="0">
                        <a:effectLst>
                          <a:outerShdw blurRad="38100" dist="38100" dir="2700000" algn="tl">
                            <a:srgbClr val="000000">
                              <a:alpha val="43137"/>
                            </a:srgbClr>
                          </a:outerShdw>
                        </a:effectLst>
                      </a:endParaRPr>
                    </a:p>
                  </a:txBody>
                  <a:tcPr anchor="ctr"/>
                </a:tc>
                <a:tc>
                  <a:txBody>
                    <a:bodyPr/>
                    <a:lstStyle/>
                    <a:p>
                      <a:pPr algn="ctr"/>
                      <a:r>
                        <a:rPr lang="zh-CN" altLang="en-US" sz="2800" b="0" dirty="0" smtClean="0">
                          <a:effectLst>
                            <a:outerShdw blurRad="38100" dist="38100" dir="2700000" algn="tl">
                              <a:srgbClr val="000000">
                                <a:alpha val="43137"/>
                              </a:srgbClr>
                            </a:outerShdw>
                          </a:effectLst>
                        </a:rPr>
                        <a:t>包含较多逻辑</a:t>
                      </a:r>
                      <a:endParaRPr lang="zh-CN" altLang="en-US" sz="2800" b="0" dirty="0">
                        <a:effectLst>
                          <a:outerShdw blurRad="38100" dist="38100" dir="2700000" algn="tl">
                            <a:srgbClr val="000000">
                              <a:alpha val="43137"/>
                            </a:srgbClr>
                          </a:outerShdw>
                        </a:effectLst>
                      </a:endParaRPr>
                    </a:p>
                  </a:txBody>
                  <a:tcPr anchor="ctr"/>
                </a:tc>
              </a:tr>
              <a:tr h="495460">
                <a:tc>
                  <a:txBody>
                    <a:bodyPr/>
                    <a:lstStyle/>
                    <a:p>
                      <a:pPr algn="ctr"/>
                      <a:r>
                        <a:rPr lang="zh-CN" altLang="en-US" sz="1800" dirty="0" smtClean="0"/>
                        <a:t>安全性</a:t>
                      </a:r>
                      <a:endParaRPr lang="zh-CN" altLang="en-US" sz="1800" dirty="0"/>
                    </a:p>
                  </a:txBody>
                  <a:tcPr anchor="ctr"/>
                </a:tc>
                <a:tc>
                  <a:txBody>
                    <a:bodyPr/>
                    <a:lstStyle/>
                    <a:p>
                      <a:pPr algn="ctr"/>
                      <a:r>
                        <a:rPr lang="zh-CN" altLang="en-US" sz="1800" dirty="0" smtClean="0"/>
                        <a:t>暴露展现数据</a:t>
                      </a:r>
                      <a:endParaRPr lang="zh-CN" altLang="en-US" sz="1800" dirty="0"/>
                    </a:p>
                  </a:txBody>
                  <a:tcPr anchor="ctr"/>
                </a:tc>
                <a:tc>
                  <a:txBody>
                    <a:bodyPr/>
                    <a:lstStyle/>
                    <a:p>
                      <a:pPr algn="ctr"/>
                      <a:r>
                        <a:rPr lang="zh-CN" altLang="en-US" sz="1800" dirty="0" smtClean="0"/>
                        <a:t>暴露业务逻辑和数据</a:t>
                      </a:r>
                      <a:endParaRPr lang="zh-CN" altLang="en-US" sz="1800" dirty="0"/>
                    </a:p>
                  </a:txBody>
                  <a:tcPr anchor="ctr"/>
                </a:tc>
              </a:tr>
              <a:tr h="522649">
                <a:tc>
                  <a:txBody>
                    <a:bodyPr/>
                    <a:lstStyle/>
                    <a:p>
                      <a:pPr algn="ctr"/>
                      <a:r>
                        <a:rPr lang="zh-CN" altLang="en-US" sz="1800" dirty="0" smtClean="0"/>
                        <a:t>耦合性</a:t>
                      </a:r>
                      <a:endParaRPr lang="zh-CN" altLang="en-US" sz="1800" dirty="0"/>
                    </a:p>
                  </a:txBody>
                  <a:tcPr anchor="ctr"/>
                </a:tc>
                <a:tc>
                  <a:txBody>
                    <a:bodyPr/>
                    <a:lstStyle/>
                    <a:p>
                      <a:pPr algn="ctr"/>
                      <a:r>
                        <a:rPr lang="zh-CN" altLang="en-US" sz="1800" dirty="0" smtClean="0"/>
                        <a:t>服务可以复用</a:t>
                      </a:r>
                      <a:endParaRPr lang="zh-CN" altLang="en-US" sz="1800" dirty="0"/>
                    </a:p>
                  </a:txBody>
                  <a:tcPr anchor="ctr"/>
                </a:tc>
                <a:tc>
                  <a:txBody>
                    <a:bodyPr/>
                    <a:lstStyle/>
                    <a:p>
                      <a:pPr algn="ctr"/>
                      <a:r>
                        <a:rPr lang="zh-CN" altLang="en-US" sz="1800" dirty="0" smtClean="0"/>
                        <a:t>逻辑在客户端</a:t>
                      </a:r>
                      <a:endParaRPr lang="zh-CN" altLang="en-US" sz="1800" dirty="0"/>
                    </a:p>
                  </a:txBody>
                  <a:tcPr anchor="ctr"/>
                </a:tc>
              </a:tr>
              <a:tr h="522649">
                <a:tc>
                  <a:txBody>
                    <a:bodyPr/>
                    <a:lstStyle/>
                    <a:p>
                      <a:pPr algn="ctr"/>
                      <a:r>
                        <a:rPr lang="zh-CN" altLang="en-US" sz="1800" dirty="0" smtClean="0"/>
                        <a:t>灵活性</a:t>
                      </a:r>
                      <a:endParaRPr lang="zh-CN" altLang="en-US" sz="1800" dirty="0"/>
                    </a:p>
                  </a:txBody>
                  <a:tcPr anchor="ctr"/>
                </a:tc>
                <a:tc>
                  <a:txBody>
                    <a:bodyPr/>
                    <a:lstStyle/>
                    <a:p>
                      <a:pPr algn="ctr"/>
                      <a:r>
                        <a:rPr lang="zh-CN" altLang="en-US" sz="1800" b="0" dirty="0" smtClean="0"/>
                        <a:t>简单展现</a:t>
                      </a:r>
                      <a:endParaRPr lang="zh-CN" altLang="en-US" sz="1800" b="0" dirty="0"/>
                    </a:p>
                  </a:txBody>
                  <a:tcPr anchor="ctr"/>
                </a:tc>
                <a:tc>
                  <a:txBody>
                    <a:bodyPr/>
                    <a:lstStyle/>
                    <a:p>
                      <a:pPr algn="ctr"/>
                      <a:r>
                        <a:rPr lang="zh-CN" altLang="en-US" sz="1800" dirty="0" smtClean="0"/>
                        <a:t>前台灵活</a:t>
                      </a:r>
                      <a:endParaRPr lang="zh-CN" altLang="en-US" sz="1800" dirty="0"/>
                    </a:p>
                  </a:txBody>
                  <a:tcPr anchor="ctr"/>
                </a:tc>
              </a:tr>
              <a:tr h="522649">
                <a:tc>
                  <a:txBody>
                    <a:bodyPr/>
                    <a:lstStyle/>
                    <a:p>
                      <a:pPr algn="ctr"/>
                      <a:r>
                        <a:rPr lang="zh-CN" altLang="en-US" sz="1800" dirty="0" smtClean="0"/>
                        <a:t>业务类型</a:t>
                      </a:r>
                      <a:endParaRPr lang="zh-CN" altLang="en-US" sz="1800" dirty="0"/>
                    </a:p>
                  </a:txBody>
                  <a:tcPr anchor="ctr"/>
                </a:tc>
                <a:tc>
                  <a:txBody>
                    <a:bodyPr/>
                    <a:lstStyle/>
                    <a:p>
                      <a:pPr algn="ctr"/>
                      <a:r>
                        <a:rPr lang="zh-CN" altLang="en-US" sz="1800" b="0" dirty="0" smtClean="0"/>
                        <a:t>业务处理在后台</a:t>
                      </a:r>
                      <a:endParaRPr lang="zh-CN" altLang="en-US" sz="1800" b="0" dirty="0"/>
                    </a:p>
                  </a:txBody>
                  <a:tcPr anchor="ctr"/>
                </a:tc>
                <a:tc>
                  <a:txBody>
                    <a:bodyPr/>
                    <a:lstStyle/>
                    <a:p>
                      <a:pPr algn="ctr"/>
                      <a:r>
                        <a:rPr lang="zh-CN" altLang="en-US" sz="1800" dirty="0" smtClean="0"/>
                        <a:t>业务处理在前台</a:t>
                      </a:r>
                      <a:endParaRPr lang="zh-CN" altLang="en-US" sz="1800" dirty="0"/>
                    </a:p>
                  </a:txBody>
                  <a:tcPr anchor="ct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逻辑分层</a:t>
            </a:r>
            <a:r>
              <a:rPr lang="en-US" altLang="zh-CN" dirty="0" smtClean="0"/>
              <a:t> – </a:t>
            </a:r>
            <a:r>
              <a:rPr lang="zh-CN" altLang="en-US" dirty="0" smtClean="0"/>
              <a:t>与</a:t>
            </a:r>
            <a:r>
              <a:rPr lang="en-US" altLang="zh-CN" dirty="0" smtClean="0"/>
              <a:t>ASP.NET MVC</a:t>
            </a:r>
            <a:r>
              <a:rPr lang="zh-CN" altLang="en-US" dirty="0" smtClean="0"/>
              <a:t>结合</a:t>
            </a:r>
            <a:endParaRPr lang="en-US" dirty="0"/>
          </a:p>
        </p:txBody>
      </p:sp>
      <p:sp>
        <p:nvSpPr>
          <p:cNvPr id="226" name="内容占位符 225"/>
          <p:cNvSpPr>
            <a:spLocks noGrp="1"/>
          </p:cNvSpPr>
          <p:nvPr>
            <p:ph idx="1"/>
          </p:nvPr>
        </p:nvSpPr>
        <p:spPr>
          <a:xfrm>
            <a:off x="457200" y="2928934"/>
            <a:ext cx="8229600" cy="3197229"/>
          </a:xfrm>
        </p:spPr>
        <p:txBody>
          <a:bodyPr/>
          <a:lstStyle/>
          <a:p>
            <a:r>
              <a:rPr lang="zh-CN" altLang="en-US" dirty="0" smtClean="0"/>
              <a:t>仅传递用于显示的对象</a:t>
            </a:r>
            <a:endParaRPr lang="en-US" altLang="zh-CN" dirty="0" smtClean="0"/>
          </a:p>
          <a:p>
            <a:r>
              <a:rPr lang="zh-CN" altLang="en-US" dirty="0" smtClean="0"/>
              <a:t>以</a:t>
            </a:r>
            <a:r>
              <a:rPr lang="en-US" altLang="zh-CN" dirty="0" smtClean="0"/>
              <a:t>REST</a:t>
            </a:r>
            <a:r>
              <a:rPr lang="zh-CN" altLang="en-US" dirty="0" smtClean="0"/>
              <a:t>调用为主</a:t>
            </a:r>
            <a:endParaRPr lang="en-US" altLang="zh-CN" dirty="0" smtClean="0"/>
          </a:p>
          <a:p>
            <a:r>
              <a:rPr lang="zh-CN" altLang="en-US" dirty="0" smtClean="0"/>
              <a:t>与</a:t>
            </a:r>
            <a:r>
              <a:rPr lang="en-US" altLang="zh-CN" dirty="0" smtClean="0"/>
              <a:t>ASP.NET MVC </a:t>
            </a:r>
            <a:r>
              <a:rPr lang="zh-CN" altLang="en-US" dirty="0" smtClean="0"/>
              <a:t>结合</a:t>
            </a:r>
            <a:endParaRPr lang="en-US" altLang="zh-CN" dirty="0" smtClean="0"/>
          </a:p>
          <a:p>
            <a:pPr lvl="1">
              <a:buNone/>
            </a:pPr>
            <a:r>
              <a:rPr lang="en-US" altLang="zh-CN" sz="2000" b="0" dirty="0" smtClean="0">
                <a:solidFill>
                  <a:schemeClr val="tx1"/>
                </a:solidFill>
                <a:latin typeface="Courier New" pitchFamily="49" charset="0"/>
                <a:cs typeface="Courier New" pitchFamily="49" charset="0"/>
              </a:rPr>
              <a:t> public class </a:t>
            </a:r>
            <a:r>
              <a:rPr lang="en-US" altLang="zh-CN" sz="2000" b="0" dirty="0" err="1" smtClean="0">
                <a:solidFill>
                  <a:schemeClr val="tx1"/>
                </a:solidFill>
                <a:latin typeface="Courier New" pitchFamily="49" charset="0"/>
                <a:cs typeface="Courier New" pitchFamily="49" charset="0"/>
              </a:rPr>
              <a:t>CategoryController</a:t>
            </a:r>
            <a:r>
              <a:rPr lang="en-US" altLang="zh-CN" sz="2000" b="0" dirty="0" smtClean="0">
                <a:solidFill>
                  <a:schemeClr val="tx1"/>
                </a:solidFill>
                <a:latin typeface="Courier New" pitchFamily="49" charset="0"/>
                <a:cs typeface="Courier New" pitchFamily="49" charset="0"/>
              </a:rPr>
              <a:t> : </a:t>
            </a:r>
            <a:r>
              <a:rPr lang="en-US" altLang="zh-CN" sz="2000" dirty="0" smtClean="0">
                <a:solidFill>
                  <a:schemeClr val="tx1"/>
                </a:solidFill>
                <a:latin typeface="Courier New" pitchFamily="49" charset="0"/>
                <a:cs typeface="Courier New" pitchFamily="49" charset="0"/>
              </a:rPr>
              <a:t>Controller</a:t>
            </a:r>
            <a:r>
              <a:rPr lang="zh-CN" altLang="en-US" sz="2000" b="0" dirty="0" smtClean="0">
                <a:solidFill>
                  <a:schemeClr val="tx1"/>
                </a:solidFill>
                <a:latin typeface="Courier New" pitchFamily="49" charset="0"/>
                <a:cs typeface="Courier New" pitchFamily="49" charset="0"/>
              </a:rPr>
              <a:t> </a:t>
            </a:r>
            <a:r>
              <a:rPr lang="en-US" altLang="zh-CN" sz="2000" b="0" dirty="0" smtClean="0">
                <a:solidFill>
                  <a:schemeClr val="tx1"/>
                </a:solidFill>
                <a:latin typeface="Courier New" pitchFamily="49" charset="0"/>
                <a:cs typeface="Courier New" pitchFamily="49" charset="0"/>
              </a:rPr>
              <a:t>{</a:t>
            </a:r>
          </a:p>
          <a:p>
            <a:pPr lvl="1">
              <a:buNone/>
            </a:pPr>
            <a:r>
              <a:rPr lang="en-US" altLang="zh-CN" sz="2000" b="0" dirty="0" smtClean="0">
                <a:solidFill>
                  <a:schemeClr val="tx1"/>
                </a:solidFill>
                <a:latin typeface="Courier New" pitchFamily="49" charset="0"/>
                <a:cs typeface="Courier New" pitchFamily="49" charset="0"/>
              </a:rPr>
              <a:t>    public </a:t>
            </a:r>
            <a:r>
              <a:rPr lang="en-US" altLang="zh-CN" sz="2000" b="0" dirty="0" err="1" smtClean="0">
                <a:solidFill>
                  <a:schemeClr val="tx1"/>
                </a:solidFill>
                <a:latin typeface="Courier New" pitchFamily="49" charset="0"/>
                <a:cs typeface="Courier New" pitchFamily="49" charset="0"/>
              </a:rPr>
              <a:t>ActionResult</a:t>
            </a:r>
            <a:r>
              <a:rPr lang="en-US" altLang="zh-CN" sz="2000" b="0" dirty="0" smtClean="0">
                <a:solidFill>
                  <a:schemeClr val="tx1"/>
                </a:solidFill>
                <a:latin typeface="Courier New" pitchFamily="49" charset="0"/>
                <a:cs typeface="Courier New" pitchFamily="49" charset="0"/>
              </a:rPr>
              <a:t> Products(</a:t>
            </a:r>
            <a:r>
              <a:rPr lang="en-US" altLang="zh-CN" sz="2000" b="0" dirty="0" err="1" smtClean="0">
                <a:solidFill>
                  <a:schemeClr val="tx1"/>
                </a:solidFill>
                <a:latin typeface="Courier New" pitchFamily="49" charset="0"/>
                <a:cs typeface="Courier New" pitchFamily="49" charset="0"/>
              </a:rPr>
              <a:t>int</a:t>
            </a:r>
            <a:r>
              <a:rPr lang="en-US" altLang="zh-CN" sz="2000" b="0" dirty="0" smtClean="0">
                <a:solidFill>
                  <a:schemeClr val="tx1"/>
                </a:solidFill>
                <a:latin typeface="Courier New" pitchFamily="49" charset="0"/>
                <a:cs typeface="Courier New" pitchFamily="49" charset="0"/>
              </a:rPr>
              <a:t> id)</a:t>
            </a:r>
            <a:r>
              <a:rPr lang="zh-CN" altLang="en-US" sz="2000" b="0" dirty="0" smtClean="0">
                <a:solidFill>
                  <a:schemeClr val="tx1"/>
                </a:solidFill>
                <a:latin typeface="Courier New" pitchFamily="49" charset="0"/>
                <a:cs typeface="Courier New" pitchFamily="49" charset="0"/>
              </a:rPr>
              <a:t> </a:t>
            </a:r>
            <a:r>
              <a:rPr lang="en-US" altLang="zh-CN" sz="2000" b="0" dirty="0" smtClean="0">
                <a:solidFill>
                  <a:schemeClr val="tx1"/>
                </a:solidFill>
                <a:latin typeface="Courier New" pitchFamily="49" charset="0"/>
                <a:cs typeface="Courier New" pitchFamily="49" charset="0"/>
              </a:rPr>
              <a:t>{</a:t>
            </a:r>
          </a:p>
          <a:p>
            <a:pPr lvl="3">
              <a:buNone/>
            </a:pPr>
            <a:r>
              <a:rPr lang="en-US" altLang="zh-CN" b="1" dirty="0" smtClean="0">
                <a:solidFill>
                  <a:schemeClr val="tx1"/>
                </a:solidFill>
                <a:latin typeface="Courier New" pitchFamily="49" charset="0"/>
                <a:cs typeface="Courier New" pitchFamily="49" charset="0"/>
              </a:rPr>
              <a:t>return </a:t>
            </a:r>
            <a:r>
              <a:rPr lang="en-US" altLang="zh-CN" b="1" dirty="0" err="1" smtClean="0">
                <a:solidFill>
                  <a:schemeClr val="tx1"/>
                </a:solidFill>
                <a:latin typeface="Courier New" pitchFamily="49" charset="0"/>
                <a:cs typeface="Courier New" pitchFamily="49" charset="0"/>
              </a:rPr>
              <a:t>Json</a:t>
            </a:r>
            <a:r>
              <a:rPr lang="en-US" altLang="zh-CN" b="1" dirty="0" smtClean="0">
                <a:solidFill>
                  <a:schemeClr val="tx1"/>
                </a:solidFill>
                <a:latin typeface="Courier New" pitchFamily="49" charset="0"/>
                <a:cs typeface="Courier New" pitchFamily="49" charset="0"/>
              </a:rPr>
              <a:t>(prods);</a:t>
            </a:r>
          </a:p>
          <a:p>
            <a:pPr lvl="3">
              <a:buNone/>
            </a:pPr>
            <a:r>
              <a:rPr lang="en-US" altLang="zh-CN" b="0" dirty="0" smtClean="0">
                <a:solidFill>
                  <a:schemeClr val="tx1"/>
                </a:solidFill>
                <a:latin typeface="Courier New" pitchFamily="49" charset="0"/>
                <a:cs typeface="Courier New" pitchFamily="49" charset="0"/>
              </a:rPr>
              <a:t>// return View();</a:t>
            </a:r>
          </a:p>
          <a:p>
            <a:pPr lvl="1">
              <a:buNone/>
            </a:pPr>
            <a:r>
              <a:rPr lang="zh-CN" altLang="en-US" sz="2000" b="0" dirty="0" smtClean="0">
                <a:solidFill>
                  <a:schemeClr val="tx1"/>
                </a:solidFill>
                <a:latin typeface="Courier New" pitchFamily="49" charset="0"/>
                <a:cs typeface="Courier New" pitchFamily="49" charset="0"/>
              </a:rPr>
              <a:t>    </a:t>
            </a:r>
            <a:r>
              <a:rPr lang="en-US" altLang="zh-CN" sz="2000" b="0" dirty="0" smtClean="0">
                <a:solidFill>
                  <a:schemeClr val="tx1"/>
                </a:solidFill>
                <a:latin typeface="Courier New" pitchFamily="49" charset="0"/>
                <a:cs typeface="Courier New" pitchFamily="49" charset="0"/>
              </a:rPr>
              <a:t>}</a:t>
            </a:r>
          </a:p>
        </p:txBody>
      </p:sp>
      <p:sp>
        <p:nvSpPr>
          <p:cNvPr id="3" name="Rectangle 2"/>
          <p:cNvSpPr/>
          <p:nvPr/>
        </p:nvSpPr>
        <p:spPr>
          <a:xfrm>
            <a:off x="3639708" y="1785926"/>
            <a:ext cx="1432011"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ASP.NET MVC</a:t>
            </a:r>
            <a:endParaRPr lang="en-US" sz="2000" b="1" dirty="0">
              <a:solidFill>
                <a:schemeClr val="tx1"/>
              </a:solidFill>
            </a:endParaRPr>
          </a:p>
        </p:txBody>
      </p:sp>
      <p:cxnSp>
        <p:nvCxnSpPr>
          <p:cNvPr id="5" name="Straight Connector 4"/>
          <p:cNvCxnSpPr/>
          <p:nvPr/>
        </p:nvCxnSpPr>
        <p:spPr>
          <a:xfrm>
            <a:off x="2754187" y="2075001"/>
            <a:ext cx="873373" cy="613"/>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7" name="Rectangle 6"/>
          <p:cNvSpPr/>
          <p:nvPr/>
        </p:nvSpPr>
        <p:spPr>
          <a:xfrm>
            <a:off x="5786446" y="1785926"/>
            <a:ext cx="1432011" cy="78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Post human" pitchFamily="2" charset="0"/>
              </a:rPr>
              <a:t>业务逻辑层</a:t>
            </a:r>
            <a:endParaRPr lang="en-US" dirty="0">
              <a:solidFill>
                <a:schemeClr val="tx1"/>
              </a:solidFill>
              <a:latin typeface="Post human" pitchFamily="2" charset="0"/>
            </a:endParaRPr>
          </a:p>
        </p:txBody>
      </p:sp>
      <p:cxnSp>
        <p:nvCxnSpPr>
          <p:cNvPr id="9" name="Straight Connector 8"/>
          <p:cNvCxnSpPr/>
          <p:nvPr/>
        </p:nvCxnSpPr>
        <p:spPr>
          <a:xfrm flipV="1">
            <a:off x="5126898" y="2067118"/>
            <a:ext cx="654269" cy="1"/>
          </a:xfrm>
          <a:prstGeom prst="line">
            <a:avLst/>
          </a:pr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2733161" y="2258933"/>
            <a:ext cx="873373" cy="613"/>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p:cNvCxnSpPr/>
          <p:nvPr/>
        </p:nvCxnSpPr>
        <p:spPr>
          <a:xfrm flipV="1">
            <a:off x="5105872" y="2251050"/>
            <a:ext cx="654269" cy="1"/>
          </a:xfrm>
          <a:prstGeom prst="line">
            <a:avLst/>
          </a:prstGeom>
          <a:noFill/>
          <a:ln>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grpSp>
        <p:nvGrpSpPr>
          <p:cNvPr id="4" name="组合 78"/>
          <p:cNvGrpSpPr/>
          <p:nvPr/>
        </p:nvGrpSpPr>
        <p:grpSpPr>
          <a:xfrm>
            <a:off x="1279784" y="1634463"/>
            <a:ext cx="1461752" cy="1085897"/>
            <a:chOff x="1279784" y="1634463"/>
            <a:chExt cx="1461752" cy="1085897"/>
          </a:xfrm>
        </p:grpSpPr>
        <p:sp>
          <p:nvSpPr>
            <p:cNvPr id="26" name="Rectangle 25"/>
            <p:cNvSpPr/>
            <p:nvPr/>
          </p:nvSpPr>
          <p:spPr>
            <a:xfrm>
              <a:off x="1287667" y="1634463"/>
              <a:ext cx="1443354" cy="1085897"/>
            </a:xfrm>
            <a:prstGeom prst="rect">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Post human" pitchFamily="2" charset="0"/>
              </a:endParaRPr>
            </a:p>
          </p:txBody>
        </p:sp>
        <p:sp>
          <p:nvSpPr>
            <p:cNvPr id="34" name="Rectangle 33"/>
            <p:cNvSpPr/>
            <p:nvPr/>
          </p:nvSpPr>
          <p:spPr>
            <a:xfrm>
              <a:off x="1764075" y="1939967"/>
              <a:ext cx="472966" cy="775138"/>
            </a:xfrm>
            <a:prstGeom prst="rect">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Post human" pitchFamily="2" charset="0"/>
              </a:endParaRPr>
            </a:p>
          </p:txBody>
        </p:sp>
        <p:sp>
          <p:nvSpPr>
            <p:cNvPr id="35" name="Rectangle 34"/>
            <p:cNvSpPr/>
            <p:nvPr/>
          </p:nvSpPr>
          <p:spPr>
            <a:xfrm>
              <a:off x="1285852" y="1643050"/>
              <a:ext cx="1455684" cy="281151"/>
            </a:xfrm>
            <a:prstGeom prst="rect">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Post human" pitchFamily="2" charset="0"/>
              </a:endParaRPr>
            </a:p>
          </p:txBody>
        </p:sp>
        <p:cxnSp>
          <p:nvCxnSpPr>
            <p:cNvPr id="37" name="Straight Connector 36"/>
            <p:cNvCxnSpPr/>
            <p:nvPr/>
          </p:nvCxnSpPr>
          <p:spPr>
            <a:xfrm rot="5400000">
              <a:off x="1257375" y="1970258"/>
              <a:ext cx="221680" cy="176862"/>
            </a:xfrm>
            <a:prstGeom prst="line">
              <a:avLst/>
            </a:prstGeom>
            <a:noFill/>
            <a:ln w="25400" cap="rnd" cmpd="sng">
              <a:solidFill>
                <a:srgbClr val="00B0F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p:cNvCxnSpPr/>
            <p:nvPr/>
          </p:nvCxnSpPr>
          <p:spPr>
            <a:xfrm rot="5400000">
              <a:off x="1281912" y="2006970"/>
              <a:ext cx="359980" cy="262759"/>
            </a:xfrm>
            <a:prstGeom prst="line">
              <a:avLst/>
            </a:prstGeom>
            <a:noFill/>
            <a:ln w="25400" cap="rnd" cmpd="sng">
              <a:solidFill>
                <a:srgbClr val="00B0F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p:cNvCxnSpPr/>
            <p:nvPr/>
          </p:nvCxnSpPr>
          <p:spPr>
            <a:xfrm rot="5400000">
              <a:off x="1249067" y="2066092"/>
              <a:ext cx="538657" cy="407276"/>
            </a:xfrm>
            <a:prstGeom prst="line">
              <a:avLst/>
            </a:prstGeom>
            <a:noFill/>
            <a:ln w="25400" cap="rnd" cmpd="sng">
              <a:solidFill>
                <a:srgbClr val="00B0F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p:cNvCxnSpPr/>
            <p:nvPr/>
          </p:nvCxnSpPr>
          <p:spPr>
            <a:xfrm rot="5400000">
              <a:off x="1385703" y="2318343"/>
              <a:ext cx="331075" cy="283780"/>
            </a:xfrm>
            <a:prstGeom prst="line">
              <a:avLst/>
            </a:prstGeom>
            <a:noFill/>
            <a:ln w="25400" cap="rnd" cmpd="sng">
              <a:solidFill>
                <a:srgbClr val="00B0F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p:cNvCxnSpPr/>
            <p:nvPr/>
          </p:nvCxnSpPr>
          <p:spPr>
            <a:xfrm rot="5400000">
              <a:off x="1543360" y="2554824"/>
              <a:ext cx="157652" cy="126125"/>
            </a:xfrm>
            <a:prstGeom prst="line">
              <a:avLst/>
            </a:prstGeom>
            <a:noFill/>
            <a:ln w="25400" cap="rnd" cmpd="sng">
              <a:solidFill>
                <a:srgbClr val="00B0F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p:cNvCxnSpPr/>
            <p:nvPr/>
          </p:nvCxnSpPr>
          <p:spPr>
            <a:xfrm rot="5400000">
              <a:off x="1772383" y="1972887"/>
              <a:ext cx="221680" cy="176862"/>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p:cNvCxnSpPr/>
            <p:nvPr/>
          </p:nvCxnSpPr>
          <p:spPr>
            <a:xfrm rot="5400000">
              <a:off x="1796920" y="2009599"/>
              <a:ext cx="359980" cy="262759"/>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p:nvCxnSpPr>
          <p:spPr>
            <a:xfrm rot="5400000">
              <a:off x="1764075" y="2068721"/>
              <a:ext cx="538657" cy="407276"/>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Connector 51"/>
            <p:cNvCxnSpPr/>
            <p:nvPr/>
          </p:nvCxnSpPr>
          <p:spPr>
            <a:xfrm rot="5400000">
              <a:off x="1900711" y="2320972"/>
              <a:ext cx="331075" cy="283780"/>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53" name="Straight Connector 52"/>
            <p:cNvCxnSpPr/>
            <p:nvPr/>
          </p:nvCxnSpPr>
          <p:spPr>
            <a:xfrm rot="5400000">
              <a:off x="2058367" y="2549570"/>
              <a:ext cx="157652" cy="126125"/>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Connector 53"/>
            <p:cNvCxnSpPr/>
            <p:nvPr/>
          </p:nvCxnSpPr>
          <p:spPr>
            <a:xfrm rot="5400000">
              <a:off x="2237464" y="1972887"/>
              <a:ext cx="221680" cy="176862"/>
            </a:xfrm>
            <a:prstGeom prst="line">
              <a:avLst/>
            </a:prstGeom>
            <a:noFill/>
            <a:ln w="25400" cap="rnd" cmpd="sng">
              <a:solidFill>
                <a:srgbClr val="00B0F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55" name="Straight Connector 54"/>
            <p:cNvCxnSpPr/>
            <p:nvPr/>
          </p:nvCxnSpPr>
          <p:spPr>
            <a:xfrm rot="5400000">
              <a:off x="2262001" y="2009599"/>
              <a:ext cx="359980" cy="262759"/>
            </a:xfrm>
            <a:prstGeom prst="line">
              <a:avLst/>
            </a:prstGeom>
            <a:noFill/>
            <a:ln w="25400" cap="rnd" cmpd="sng">
              <a:solidFill>
                <a:srgbClr val="00B0F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Connector 55"/>
            <p:cNvCxnSpPr/>
            <p:nvPr/>
          </p:nvCxnSpPr>
          <p:spPr>
            <a:xfrm rot="5400000">
              <a:off x="2248865" y="2096311"/>
              <a:ext cx="491359" cy="399393"/>
            </a:xfrm>
            <a:prstGeom prst="line">
              <a:avLst/>
            </a:prstGeom>
            <a:noFill/>
            <a:ln w="25400" cap="rnd" cmpd="sng">
              <a:solidFill>
                <a:srgbClr val="00B0F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p:cNvCxnSpPr/>
            <p:nvPr/>
          </p:nvCxnSpPr>
          <p:spPr>
            <a:xfrm rot="5400000">
              <a:off x="2365792" y="2320972"/>
              <a:ext cx="331075" cy="283780"/>
            </a:xfrm>
            <a:prstGeom prst="line">
              <a:avLst/>
            </a:prstGeom>
            <a:noFill/>
            <a:ln w="25400" cap="rnd" cmpd="sng">
              <a:solidFill>
                <a:srgbClr val="00B0F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Connector 57"/>
            <p:cNvCxnSpPr/>
            <p:nvPr/>
          </p:nvCxnSpPr>
          <p:spPr>
            <a:xfrm rot="5400000">
              <a:off x="2484035" y="2549570"/>
              <a:ext cx="157652" cy="126125"/>
            </a:xfrm>
            <a:prstGeom prst="line">
              <a:avLst/>
            </a:prstGeom>
            <a:noFill/>
            <a:ln w="25400" cap="rnd" cmpd="sng">
              <a:solidFill>
                <a:srgbClr val="00B0F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60" name="Straight Connector 59"/>
            <p:cNvCxnSpPr/>
            <p:nvPr/>
          </p:nvCxnSpPr>
          <p:spPr>
            <a:xfrm rot="5400000">
              <a:off x="2533959" y="1724509"/>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Connector 60"/>
            <p:cNvCxnSpPr/>
            <p:nvPr/>
          </p:nvCxnSpPr>
          <p:spPr>
            <a:xfrm rot="5400000">
              <a:off x="2410454" y="1727132"/>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62" name="Straight Connector 61"/>
            <p:cNvCxnSpPr/>
            <p:nvPr/>
          </p:nvCxnSpPr>
          <p:spPr>
            <a:xfrm rot="5400000">
              <a:off x="2294840" y="1721878"/>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62"/>
            <p:cNvCxnSpPr/>
            <p:nvPr/>
          </p:nvCxnSpPr>
          <p:spPr>
            <a:xfrm rot="5400000">
              <a:off x="2147695" y="1708741"/>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64" name="Straight Connector 63"/>
            <p:cNvCxnSpPr/>
            <p:nvPr/>
          </p:nvCxnSpPr>
          <p:spPr>
            <a:xfrm rot="5400000">
              <a:off x="2008433" y="1719253"/>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65" name="Straight Connector 64"/>
            <p:cNvCxnSpPr/>
            <p:nvPr/>
          </p:nvCxnSpPr>
          <p:spPr>
            <a:xfrm rot="5400000">
              <a:off x="1877054" y="1721882"/>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65"/>
            <p:cNvCxnSpPr/>
            <p:nvPr/>
          </p:nvCxnSpPr>
          <p:spPr>
            <a:xfrm rot="5400000">
              <a:off x="1737792" y="1716628"/>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p:cNvCxnSpPr/>
            <p:nvPr/>
          </p:nvCxnSpPr>
          <p:spPr>
            <a:xfrm rot="5400000">
              <a:off x="1614295" y="1719256"/>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p:cNvCxnSpPr/>
            <p:nvPr/>
          </p:nvCxnSpPr>
          <p:spPr>
            <a:xfrm rot="5400000">
              <a:off x="1498681" y="1714002"/>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p:cNvCxnSpPr/>
            <p:nvPr/>
          </p:nvCxnSpPr>
          <p:spPr>
            <a:xfrm rot="5400000">
              <a:off x="1367301" y="1700865"/>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grpSp>
      <p:sp>
        <p:nvSpPr>
          <p:cNvPr id="131" name="TextBox 130"/>
          <p:cNvSpPr txBox="1"/>
          <p:nvPr/>
        </p:nvSpPr>
        <p:spPr>
          <a:xfrm>
            <a:off x="5072066" y="1571612"/>
            <a:ext cx="928694" cy="369332"/>
          </a:xfrm>
          <a:prstGeom prst="rect">
            <a:avLst/>
          </a:prstGeom>
          <a:noFill/>
        </p:spPr>
        <p:txBody>
          <a:bodyPr wrap="square" rtlCol="0">
            <a:spAutoFit/>
          </a:bodyPr>
          <a:lstStyle/>
          <a:p>
            <a:r>
              <a:rPr lang="en-US" altLang="zh-CN" dirty="0" smtClean="0"/>
              <a:t>SOAP</a:t>
            </a:r>
            <a:endParaRPr lang="zh-CN" altLang="en-US" dirty="0"/>
          </a:p>
        </p:txBody>
      </p:sp>
      <p:sp>
        <p:nvSpPr>
          <p:cNvPr id="134" name="TextBox 133"/>
          <p:cNvSpPr txBox="1"/>
          <p:nvPr/>
        </p:nvSpPr>
        <p:spPr>
          <a:xfrm>
            <a:off x="2857488" y="1571612"/>
            <a:ext cx="785818" cy="369332"/>
          </a:xfrm>
          <a:prstGeom prst="rect">
            <a:avLst/>
          </a:prstGeom>
          <a:noFill/>
        </p:spPr>
        <p:txBody>
          <a:bodyPr wrap="square" rtlCol="0">
            <a:spAutoFit/>
          </a:bodyPr>
          <a:lstStyle/>
          <a:p>
            <a:r>
              <a:rPr lang="en-US" altLang="zh-CN" dirty="0" smtClean="0"/>
              <a:t>REST</a:t>
            </a:r>
            <a:endParaRPr lang="zh-CN" altLang="en-US" dirty="0"/>
          </a:p>
        </p:txBody>
      </p:sp>
    </p:spTree>
  </p:cSld>
  <p:clrMapOvr>
    <a:masterClrMapping/>
  </p:clrMapOvr>
  <p:transition advTm="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网络访问</a:t>
            </a:r>
            <a:endParaRPr lang="zh-CN" altLang="en-US" dirty="0"/>
          </a:p>
        </p:txBody>
      </p:sp>
      <p:sp>
        <p:nvSpPr>
          <p:cNvPr id="3" name="内容占位符 2"/>
          <p:cNvSpPr>
            <a:spLocks noGrp="1"/>
          </p:cNvSpPr>
          <p:nvPr>
            <p:ph idx="1"/>
          </p:nvPr>
        </p:nvSpPr>
        <p:spPr>
          <a:xfrm>
            <a:off x="457200" y="1357298"/>
            <a:ext cx="8229600" cy="4768865"/>
          </a:xfrm>
        </p:spPr>
        <p:txBody>
          <a:bodyPr/>
          <a:lstStyle/>
          <a:p>
            <a:r>
              <a:rPr lang="en-US" altLang="zh-CN" dirty="0" smtClean="0"/>
              <a:t>Web Service</a:t>
            </a:r>
          </a:p>
          <a:p>
            <a:r>
              <a:rPr lang="zh-CN" altLang="en-US" dirty="0" smtClean="0"/>
              <a:t>访问方式不同</a:t>
            </a:r>
            <a:endParaRPr lang="en-US" altLang="zh-CN" dirty="0" smtClean="0"/>
          </a:p>
          <a:p>
            <a:pPr lvl="1"/>
            <a:r>
              <a:rPr lang="zh-CN" altLang="en-US" dirty="0" smtClean="0"/>
              <a:t>资源</a:t>
            </a:r>
            <a:r>
              <a:rPr lang="en-US" altLang="zh-CN" dirty="0" smtClean="0"/>
              <a:t>/REST</a:t>
            </a:r>
            <a:r>
              <a:rPr lang="zh-CN" altLang="en-US" dirty="0" smtClean="0"/>
              <a:t> </a:t>
            </a:r>
            <a:r>
              <a:rPr lang="en-US" altLang="zh-CN" dirty="0" smtClean="0"/>
              <a:t>vs. </a:t>
            </a:r>
            <a:r>
              <a:rPr lang="zh-CN" altLang="en-US" dirty="0" smtClean="0"/>
              <a:t>调用</a:t>
            </a:r>
            <a:r>
              <a:rPr lang="en-US" altLang="zh-CN" dirty="0" smtClean="0"/>
              <a:t>/RPC</a:t>
            </a:r>
          </a:p>
          <a:p>
            <a:endParaRPr lang="en-US" altLang="zh-CN" dirty="0" smtClean="0"/>
          </a:p>
          <a:p>
            <a:r>
              <a:rPr lang="en-US" altLang="zh-CN" dirty="0" smtClean="0"/>
              <a:t>REST </a:t>
            </a:r>
            <a:r>
              <a:rPr lang="zh-CN" altLang="en-US" dirty="0" smtClean="0"/>
              <a:t>具象状态传输</a:t>
            </a:r>
            <a:endParaRPr lang="en-US" altLang="zh-CN" dirty="0" smtClean="0"/>
          </a:p>
          <a:p>
            <a:pPr lvl="1"/>
            <a:r>
              <a:rPr lang="en-US" altLang="zh-CN" dirty="0" smtClean="0"/>
              <a:t>URI</a:t>
            </a:r>
            <a:r>
              <a:rPr lang="zh-CN" altLang="en-US" dirty="0" smtClean="0"/>
              <a:t> 资源的状态</a:t>
            </a:r>
            <a:endParaRPr lang="en-US" altLang="zh-CN" dirty="0" smtClean="0"/>
          </a:p>
          <a:p>
            <a:pPr lvl="1"/>
            <a:r>
              <a:rPr lang="en-US" altLang="zh-CN" dirty="0" smtClean="0"/>
              <a:t>Http </a:t>
            </a:r>
            <a:r>
              <a:rPr lang="zh-CN" altLang="en-US" dirty="0" smtClean="0"/>
              <a:t>标准操作</a:t>
            </a:r>
            <a:r>
              <a:rPr lang="en-US" altLang="zh-CN" dirty="0" smtClean="0"/>
              <a:t>Get/Post</a:t>
            </a:r>
          </a:p>
          <a:p>
            <a:r>
              <a:rPr lang="en-US" altLang="zh-CN" dirty="0" smtClean="0"/>
              <a:t>RPC </a:t>
            </a:r>
            <a:r>
              <a:rPr lang="zh-CN" altLang="en-US" dirty="0" smtClean="0"/>
              <a:t>简单对象访问协议</a:t>
            </a:r>
            <a:endParaRPr lang="en-US" altLang="zh-CN" dirty="0" smtClean="0"/>
          </a:p>
          <a:p>
            <a:pPr lvl="1"/>
            <a:r>
              <a:rPr lang="en-US" altLang="zh-CN" dirty="0" smtClean="0"/>
              <a:t>SOAP</a:t>
            </a:r>
          </a:p>
          <a:p>
            <a:pPr lvl="1"/>
            <a:r>
              <a:rPr lang="zh-CN" altLang="en-US" dirty="0" smtClean="0"/>
              <a:t>方法调用，复杂语义</a:t>
            </a:r>
            <a:endParaRPr lang="en-US" altLang="zh-CN" dirty="0" smtClean="0"/>
          </a:p>
        </p:txBody>
      </p:sp>
      <p:grpSp>
        <p:nvGrpSpPr>
          <p:cNvPr id="4" name="组合 13"/>
          <p:cNvGrpSpPr/>
          <p:nvPr/>
        </p:nvGrpSpPr>
        <p:grpSpPr>
          <a:xfrm>
            <a:off x="5072066" y="1928802"/>
            <a:ext cx="3643338" cy="2357454"/>
            <a:chOff x="5000628" y="2500306"/>
            <a:chExt cx="3643338" cy="2357454"/>
          </a:xfrm>
        </p:grpSpPr>
        <p:sp>
          <p:nvSpPr>
            <p:cNvPr id="5" name="椭圆 4"/>
            <p:cNvSpPr/>
            <p:nvPr/>
          </p:nvSpPr>
          <p:spPr>
            <a:xfrm>
              <a:off x="5000628" y="2500306"/>
              <a:ext cx="3643338" cy="2357454"/>
            </a:xfrm>
            <a:prstGeom prst="ellipse">
              <a:avLst/>
            </a:prstGeom>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altLang="zh-CN" sz="2000" b="1" dirty="0" smtClean="0">
                  <a:solidFill>
                    <a:schemeClr val="tx1"/>
                  </a:solidFill>
                </a:rPr>
                <a:t>Http-Based </a:t>
              </a:r>
            </a:p>
            <a:p>
              <a:pPr algn="ctr"/>
              <a:r>
                <a:rPr lang="en-US" altLang="zh-CN" sz="2000" b="1" dirty="0" smtClean="0">
                  <a:solidFill>
                    <a:schemeClr val="tx1"/>
                  </a:solidFill>
                </a:rPr>
                <a:t>Web Service</a:t>
              </a:r>
            </a:p>
          </p:txBody>
        </p:sp>
        <p:sp>
          <p:nvSpPr>
            <p:cNvPr id="12" name="椭圆 11"/>
            <p:cNvSpPr/>
            <p:nvPr/>
          </p:nvSpPr>
          <p:spPr>
            <a:xfrm>
              <a:off x="6429388" y="3571876"/>
              <a:ext cx="1714512" cy="114300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2000" b="1" dirty="0" smtClean="0"/>
                <a:t>SOAP</a:t>
              </a:r>
              <a:endParaRPr lang="zh-CN" altLang="en-US" b="1" dirty="0"/>
            </a:p>
          </p:txBody>
        </p:sp>
        <p:sp>
          <p:nvSpPr>
            <p:cNvPr id="13" name="TextBox 12"/>
            <p:cNvSpPr txBox="1"/>
            <p:nvPr/>
          </p:nvSpPr>
          <p:spPr>
            <a:xfrm>
              <a:off x="5286380" y="3643314"/>
              <a:ext cx="928694" cy="400110"/>
            </a:xfrm>
            <a:prstGeom prst="rect">
              <a:avLst/>
            </a:prstGeom>
            <a:noFill/>
          </p:spPr>
          <p:txBody>
            <a:bodyPr wrap="square" rtlCol="0">
              <a:spAutoFit/>
            </a:bodyPr>
            <a:lstStyle/>
            <a:p>
              <a:r>
                <a:rPr lang="en-US" altLang="zh-CN" sz="2000" b="1" dirty="0" smtClean="0"/>
                <a:t>REST</a:t>
              </a:r>
              <a:endParaRPr lang="zh-CN" altLang="en-US" sz="2000" b="1" dirty="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网络访问 － </a:t>
            </a:r>
            <a:r>
              <a:rPr lang="en-US" altLang="zh-CN" dirty="0" smtClean="0"/>
              <a:t>RPC/</a:t>
            </a:r>
            <a:r>
              <a:rPr lang="en-US" dirty="0" smtClean="0"/>
              <a:t>SOAP </a:t>
            </a:r>
            <a:r>
              <a:rPr lang="zh-CN" altLang="en-US" dirty="0" smtClean="0"/>
              <a:t>方式</a:t>
            </a:r>
            <a:endParaRPr lang="en-US" dirty="0"/>
          </a:p>
        </p:txBody>
      </p:sp>
      <p:sp>
        <p:nvSpPr>
          <p:cNvPr id="3" name="Content Placeholder 2"/>
          <p:cNvSpPr>
            <a:spLocks noGrp="1"/>
          </p:cNvSpPr>
          <p:nvPr>
            <p:ph idx="1"/>
          </p:nvPr>
        </p:nvSpPr>
        <p:spPr>
          <a:xfrm>
            <a:off x="381000" y="1214423"/>
            <a:ext cx="8382000" cy="4714908"/>
          </a:xfrm>
        </p:spPr>
        <p:txBody>
          <a:bodyPr/>
          <a:lstStyle/>
          <a:p>
            <a:r>
              <a:rPr lang="zh-CN" altLang="en-US" dirty="0" smtClean="0"/>
              <a:t>服务端处理</a:t>
            </a:r>
            <a:endParaRPr lang="en-US" altLang="zh-CN" dirty="0" smtClean="0"/>
          </a:p>
          <a:p>
            <a:pPr lvl="1"/>
            <a:r>
              <a:rPr lang="en-US" altLang="zh-CN" dirty="0" smtClean="0"/>
              <a:t>WCF </a:t>
            </a:r>
            <a:r>
              <a:rPr lang="zh-CN" altLang="en-US" dirty="0" smtClean="0"/>
              <a:t>支持 </a:t>
            </a:r>
            <a:r>
              <a:rPr lang="en-US" altLang="zh-CN" dirty="0" smtClean="0"/>
              <a:t>SOAP</a:t>
            </a:r>
          </a:p>
          <a:p>
            <a:pPr lvl="1"/>
            <a:endParaRPr lang="en-US" altLang="zh-CN" dirty="0" smtClean="0"/>
          </a:p>
          <a:p>
            <a:r>
              <a:rPr lang="zh-CN" altLang="en-US" dirty="0" smtClean="0"/>
              <a:t>客户端调用 － </a:t>
            </a:r>
            <a:r>
              <a:rPr lang="en-US" altLang="zh-CN" dirty="0" smtClean="0"/>
              <a:t>Proxy</a:t>
            </a:r>
          </a:p>
          <a:p>
            <a:pPr lvl="1"/>
            <a:r>
              <a:rPr lang="zh-CN" altLang="en-US" dirty="0" smtClean="0"/>
              <a:t>使用</a:t>
            </a:r>
            <a:r>
              <a:rPr lang="en-US" dirty="0" smtClean="0"/>
              <a:t>Visual Studio</a:t>
            </a:r>
            <a:r>
              <a:rPr lang="zh-CN" altLang="en-US" dirty="0" smtClean="0"/>
              <a:t>菜单工具</a:t>
            </a:r>
            <a:endParaRPr lang="en-US" dirty="0" smtClean="0"/>
          </a:p>
          <a:p>
            <a:pPr lvl="2"/>
            <a:r>
              <a:rPr lang="en-US" altLang="zh-CN" dirty="0" smtClean="0"/>
              <a:t>Add</a:t>
            </a:r>
            <a:r>
              <a:rPr lang="zh-CN" altLang="en-US" dirty="0" smtClean="0"/>
              <a:t> </a:t>
            </a:r>
            <a:r>
              <a:rPr lang="en-US" altLang="zh-CN" dirty="0" smtClean="0"/>
              <a:t>Service Reference</a:t>
            </a:r>
            <a:endParaRPr lang="en-US" dirty="0" smtClean="0"/>
          </a:p>
          <a:p>
            <a:pPr lvl="1"/>
            <a:r>
              <a:rPr lang="zh-CN" altLang="en-US" dirty="0" smtClean="0"/>
              <a:t>命令行工具</a:t>
            </a:r>
            <a:endParaRPr lang="en-US" b="1" dirty="0" smtClean="0"/>
          </a:p>
          <a:p>
            <a:pPr lvl="2"/>
            <a:r>
              <a:rPr lang="en-US" b="1" dirty="0" smtClean="0">
                <a:solidFill>
                  <a:schemeClr val="tx2">
                    <a:lumMod val="75000"/>
                  </a:schemeClr>
                </a:solidFill>
              </a:rPr>
              <a:t>SL</a:t>
            </a:r>
            <a:r>
              <a:rPr lang="en-US" dirty="0" smtClean="0"/>
              <a:t>svcutil.exe</a:t>
            </a:r>
          </a:p>
          <a:p>
            <a:pPr lvl="2"/>
            <a:r>
              <a:rPr lang="en-US" dirty="0" smtClean="0"/>
              <a:t>Silverlight </a:t>
            </a:r>
            <a:r>
              <a:rPr lang="zh-CN" altLang="en-US" dirty="0" smtClean="0"/>
              <a:t>版本的</a:t>
            </a:r>
            <a:r>
              <a:rPr lang="en-US" dirty="0" smtClean="0"/>
              <a:t> svcutil.exe</a:t>
            </a:r>
          </a:p>
          <a:p>
            <a:pPr lvl="1"/>
            <a:r>
              <a:rPr lang="zh-CN" altLang="en-US" dirty="0" smtClean="0"/>
              <a:t>基于</a:t>
            </a:r>
            <a:r>
              <a:rPr lang="en-US" altLang="zh-CN" dirty="0" smtClean="0"/>
              <a:t>Channel Model</a:t>
            </a:r>
            <a:r>
              <a:rPr lang="zh-CN" altLang="en-US" dirty="0" smtClean="0"/>
              <a:t>开发</a:t>
            </a:r>
            <a:endParaRPr lang="en-US" altLang="zh-CN" dirty="0" smtClean="0"/>
          </a:p>
          <a:p>
            <a:pPr lvl="2">
              <a:buSzPct val="100000"/>
            </a:pPr>
            <a:r>
              <a:rPr lang="zh-CN" altLang="en-US" dirty="0" smtClean="0"/>
              <a:t>最灵活的方式</a:t>
            </a:r>
            <a:endParaRPr lang="en-US" altLang="zh-CN" dirty="0" smtClean="0"/>
          </a:p>
          <a:p>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网络访问 － </a:t>
            </a:r>
            <a:r>
              <a:rPr lang="en-US" dirty="0" smtClean="0"/>
              <a:t>REST</a:t>
            </a:r>
            <a:r>
              <a:rPr lang="zh-CN" altLang="en-US" dirty="0" smtClean="0"/>
              <a:t>方式</a:t>
            </a:r>
            <a:endParaRPr lang="en-US" dirty="0"/>
          </a:p>
        </p:txBody>
      </p:sp>
      <p:sp>
        <p:nvSpPr>
          <p:cNvPr id="3" name="Content Placeholder 2"/>
          <p:cNvSpPr>
            <a:spLocks noGrp="1"/>
          </p:cNvSpPr>
          <p:nvPr>
            <p:ph idx="1"/>
          </p:nvPr>
        </p:nvSpPr>
        <p:spPr>
          <a:xfrm>
            <a:off x="381000" y="1071547"/>
            <a:ext cx="8763000" cy="5143536"/>
          </a:xfrm>
        </p:spPr>
        <p:txBody>
          <a:bodyPr/>
          <a:lstStyle/>
          <a:p>
            <a:r>
              <a:rPr lang="zh-CN" altLang="en-US" dirty="0" smtClean="0"/>
              <a:t>服务端处理</a:t>
            </a:r>
            <a:endParaRPr lang="en-US" altLang="zh-CN" dirty="0" smtClean="0"/>
          </a:p>
          <a:p>
            <a:pPr lvl="1"/>
            <a:r>
              <a:rPr lang="en-US" altLang="zh-CN" dirty="0" smtClean="0"/>
              <a:t>WCF </a:t>
            </a:r>
            <a:r>
              <a:rPr lang="zh-CN" altLang="en-US" dirty="0" smtClean="0"/>
              <a:t>支持 </a:t>
            </a:r>
            <a:r>
              <a:rPr lang="en-US" altLang="zh-CN" dirty="0" smtClean="0"/>
              <a:t>REST </a:t>
            </a:r>
          </a:p>
          <a:p>
            <a:pPr lvl="1">
              <a:buNone/>
            </a:pPr>
            <a:r>
              <a:rPr lang="en-US" altLang="zh-CN" sz="2000" dirty="0" smtClean="0">
                <a:latin typeface="Courier New" pitchFamily="49" charset="0"/>
                <a:cs typeface="Courier New" pitchFamily="49" charset="0"/>
              </a:rPr>
              <a:t>[</a:t>
            </a:r>
            <a:r>
              <a:rPr lang="en-US" altLang="zh-CN" sz="2000" dirty="0" err="1" smtClean="0">
                <a:latin typeface="Courier New" pitchFamily="49" charset="0"/>
                <a:cs typeface="Courier New" pitchFamily="49" charset="0"/>
              </a:rPr>
              <a:t>OperationContract</a:t>
            </a:r>
            <a:r>
              <a:rPr lang="en-US" altLang="zh-CN" sz="2000" dirty="0" smtClean="0">
                <a:latin typeface="Courier New" pitchFamily="49" charset="0"/>
                <a:cs typeface="Courier New" pitchFamily="49" charset="0"/>
              </a:rPr>
              <a:t>]</a:t>
            </a:r>
          </a:p>
          <a:p>
            <a:pPr lvl="1">
              <a:buNone/>
            </a:pPr>
            <a:r>
              <a:rPr lang="en-US" altLang="zh-CN" sz="2000" dirty="0" smtClean="0">
                <a:latin typeface="Courier New" pitchFamily="49" charset="0"/>
                <a:cs typeface="Courier New" pitchFamily="49" charset="0"/>
              </a:rPr>
              <a:t>[</a:t>
            </a:r>
            <a:r>
              <a:rPr lang="en-US" altLang="zh-CN" sz="2000" b="1" dirty="0" err="1" smtClean="0">
                <a:latin typeface="Courier New" pitchFamily="49" charset="0"/>
                <a:cs typeface="Courier New" pitchFamily="49" charset="0"/>
              </a:rPr>
              <a:t>WebGet</a:t>
            </a:r>
            <a:r>
              <a:rPr lang="en-US" altLang="zh-CN" sz="2000" b="1" dirty="0" smtClean="0">
                <a:latin typeface="Courier New" pitchFamily="49" charset="0"/>
                <a:cs typeface="Courier New" pitchFamily="49" charset="0"/>
              </a:rPr>
              <a:t>(</a:t>
            </a:r>
            <a:r>
              <a:rPr lang="en-US" altLang="zh-CN" sz="2000" b="1" dirty="0" err="1" smtClean="0">
                <a:latin typeface="Courier New" pitchFamily="49" charset="0"/>
                <a:cs typeface="Courier New" pitchFamily="49" charset="0"/>
              </a:rPr>
              <a:t>UriTemplate</a:t>
            </a:r>
            <a:r>
              <a:rPr lang="en-US" altLang="zh-CN" sz="2000" b="1" dirty="0" smtClean="0">
                <a:latin typeface="Courier New" pitchFamily="49" charset="0"/>
                <a:cs typeface="Courier New" pitchFamily="49" charset="0"/>
              </a:rPr>
              <a:t> ="</a:t>
            </a:r>
            <a:r>
              <a:rPr lang="en-US" altLang="zh-CN" sz="2000" b="1" dirty="0" err="1" smtClean="0">
                <a:latin typeface="Courier New" pitchFamily="49" charset="0"/>
                <a:cs typeface="Courier New" pitchFamily="49" charset="0"/>
              </a:rPr>
              <a:t>Northwind</a:t>
            </a:r>
            <a:r>
              <a:rPr lang="en-US" altLang="zh-CN" sz="2000" b="1" dirty="0" smtClean="0">
                <a:latin typeface="Courier New" pitchFamily="49" charset="0"/>
                <a:cs typeface="Courier New" pitchFamily="49" charset="0"/>
              </a:rPr>
              <a:t>/Order/{</a:t>
            </a:r>
            <a:r>
              <a:rPr lang="en-US" altLang="zh-CN" sz="2000" b="1" dirty="0" err="1" smtClean="0">
                <a:latin typeface="Courier New" pitchFamily="49" charset="0"/>
                <a:cs typeface="Courier New" pitchFamily="49" charset="0"/>
              </a:rPr>
              <a:t>orderId</a:t>
            </a:r>
            <a:r>
              <a:rPr lang="en-US" altLang="zh-CN" sz="2000" b="1" dirty="0" smtClean="0">
                <a:latin typeface="Courier New" pitchFamily="49" charset="0"/>
                <a:cs typeface="Courier New" pitchFamily="49" charset="0"/>
              </a:rPr>
              <a:t>}")</a:t>
            </a:r>
            <a:r>
              <a:rPr lang="en-US" altLang="zh-CN" sz="2000" dirty="0" smtClean="0">
                <a:latin typeface="Courier New" pitchFamily="49" charset="0"/>
                <a:cs typeface="Courier New" pitchFamily="49" charset="0"/>
              </a:rPr>
              <a:t>]</a:t>
            </a:r>
          </a:p>
          <a:p>
            <a:pPr lvl="1">
              <a:buNone/>
            </a:pPr>
            <a:r>
              <a:rPr lang="en-US" altLang="zh-CN" sz="2000" dirty="0" err="1" smtClean="0">
                <a:latin typeface="Courier New" pitchFamily="49" charset="0"/>
                <a:cs typeface="Courier New" pitchFamily="49" charset="0"/>
              </a:rPr>
              <a:t>OrderInfoMsg</a:t>
            </a:r>
            <a:r>
              <a:rPr lang="en-US" altLang="zh-CN" sz="2000" dirty="0" smtClean="0">
                <a:latin typeface="Courier New" pitchFamily="49" charset="0"/>
                <a:cs typeface="Courier New" pitchFamily="49" charset="0"/>
              </a:rPr>
              <a:t> </a:t>
            </a:r>
            <a:r>
              <a:rPr lang="en-US" altLang="zh-CN" sz="2000" dirty="0" err="1" smtClean="0">
                <a:latin typeface="Courier New" pitchFamily="49" charset="0"/>
                <a:cs typeface="Courier New" pitchFamily="49" charset="0"/>
              </a:rPr>
              <a:t>GetOrderInfo</a:t>
            </a:r>
            <a:r>
              <a:rPr lang="en-US" altLang="zh-CN" sz="2000" dirty="0" smtClean="0">
                <a:latin typeface="Courier New" pitchFamily="49" charset="0"/>
                <a:cs typeface="Courier New" pitchFamily="49" charset="0"/>
              </a:rPr>
              <a:t>(string </a:t>
            </a:r>
            <a:r>
              <a:rPr lang="en-US" altLang="zh-CN" sz="2000" dirty="0" err="1" smtClean="0">
                <a:latin typeface="Courier New" pitchFamily="49" charset="0"/>
                <a:cs typeface="Courier New" pitchFamily="49" charset="0"/>
              </a:rPr>
              <a:t>orderId</a:t>
            </a:r>
            <a:r>
              <a:rPr lang="en-US" altLang="zh-CN" sz="2000" dirty="0" smtClean="0">
                <a:latin typeface="Courier New" pitchFamily="49" charset="0"/>
                <a:cs typeface="Courier New" pitchFamily="49" charset="0"/>
              </a:rPr>
              <a:t>);</a:t>
            </a:r>
          </a:p>
          <a:p>
            <a:r>
              <a:rPr lang="zh-CN" altLang="en-US" sz="2400" dirty="0" smtClean="0"/>
              <a:t>客户端调用</a:t>
            </a:r>
            <a:endParaRPr lang="en-US" sz="2400" dirty="0" smtClean="0"/>
          </a:p>
          <a:p>
            <a:pPr lvl="1"/>
            <a:r>
              <a:rPr lang="en-US" dirty="0" err="1" smtClean="0"/>
              <a:t>WebClient</a:t>
            </a:r>
            <a:endParaRPr lang="en-US" dirty="0" smtClean="0"/>
          </a:p>
          <a:p>
            <a:r>
              <a:rPr lang="zh-CN" altLang="en-US" dirty="0" smtClean="0"/>
              <a:t>数据处理</a:t>
            </a:r>
            <a:endParaRPr lang="en-US" sz="2400" dirty="0" smtClean="0"/>
          </a:p>
          <a:p>
            <a:pPr lvl="1"/>
            <a:r>
              <a:rPr lang="en-US" dirty="0" smtClean="0"/>
              <a:t>XML</a:t>
            </a:r>
            <a:r>
              <a:rPr lang="en-US" altLang="zh-CN" sz="2000" dirty="0" smtClean="0">
                <a:latin typeface="Courier New" pitchFamily="49" charset="0"/>
                <a:cs typeface="Courier New" pitchFamily="49" charset="0"/>
              </a:rPr>
              <a:t>: </a:t>
            </a:r>
            <a:r>
              <a:rPr lang="en-US" altLang="zh-CN" sz="2000" dirty="0" err="1" smtClean="0">
                <a:latin typeface="Courier New" pitchFamily="49" charset="0"/>
                <a:cs typeface="Courier New" pitchFamily="49" charset="0"/>
              </a:rPr>
              <a:t>XmlReader</a:t>
            </a:r>
            <a:r>
              <a:rPr lang="en-US" altLang="zh-CN" sz="2000" dirty="0" smtClean="0">
                <a:latin typeface="Courier New" pitchFamily="49" charset="0"/>
                <a:cs typeface="Courier New" pitchFamily="49" charset="0"/>
              </a:rPr>
              <a:t>, </a:t>
            </a:r>
            <a:r>
              <a:rPr lang="en-US" altLang="zh-CN" sz="2000" dirty="0" err="1" smtClean="0">
                <a:latin typeface="Courier New" pitchFamily="49" charset="0"/>
                <a:cs typeface="Courier New" pitchFamily="49" charset="0"/>
              </a:rPr>
              <a:t>Linq</a:t>
            </a:r>
            <a:r>
              <a:rPr lang="en-US" altLang="zh-CN" sz="2000" dirty="0" smtClean="0">
                <a:latin typeface="Courier New" pitchFamily="49" charset="0"/>
                <a:cs typeface="Courier New" pitchFamily="49" charset="0"/>
              </a:rPr>
              <a:t>  to XML, </a:t>
            </a:r>
            <a:r>
              <a:rPr lang="en-US" altLang="zh-CN" sz="2000" dirty="0" err="1" smtClean="0">
                <a:latin typeface="Courier New" pitchFamily="49" charset="0"/>
                <a:cs typeface="Courier New" pitchFamily="49" charset="0"/>
              </a:rPr>
              <a:t>XmlSerializer</a:t>
            </a:r>
            <a:endParaRPr lang="en-US" altLang="zh-CN" sz="2000" dirty="0" smtClean="0">
              <a:latin typeface="Courier New" pitchFamily="49" charset="0"/>
              <a:cs typeface="Courier New" pitchFamily="49" charset="0"/>
            </a:endParaRPr>
          </a:p>
          <a:p>
            <a:pPr lvl="1"/>
            <a:r>
              <a:rPr lang="en-US" dirty="0" smtClean="0"/>
              <a:t>JSON:  </a:t>
            </a:r>
            <a:r>
              <a:rPr lang="en-US" altLang="zh-CN" sz="2000" dirty="0" err="1" smtClean="0">
                <a:latin typeface="Courier New" pitchFamily="49" charset="0"/>
                <a:cs typeface="Courier New" pitchFamily="49" charset="0"/>
              </a:rPr>
              <a:t>Linq</a:t>
            </a:r>
            <a:r>
              <a:rPr lang="en-US" altLang="zh-CN" sz="2000" dirty="0" smtClean="0">
                <a:latin typeface="Courier New" pitchFamily="49" charset="0"/>
                <a:cs typeface="Courier New" pitchFamily="49" charset="0"/>
              </a:rPr>
              <a:t> to</a:t>
            </a:r>
            <a:r>
              <a:rPr lang="zh-CN" altLang="en-US" sz="2000" dirty="0" smtClean="0">
                <a:latin typeface="Courier New" pitchFamily="49" charset="0"/>
                <a:cs typeface="Courier New" pitchFamily="49" charset="0"/>
              </a:rPr>
              <a:t>　</a:t>
            </a:r>
            <a:r>
              <a:rPr lang="en-US" altLang="zh-CN" sz="2000" dirty="0" smtClean="0">
                <a:latin typeface="Courier New" pitchFamily="49" charset="0"/>
                <a:cs typeface="Courier New" pitchFamily="49" charset="0"/>
              </a:rPr>
              <a:t>JSON, </a:t>
            </a:r>
            <a:r>
              <a:rPr lang="en-US" altLang="zh-CN" sz="2000" dirty="0" err="1" smtClean="0">
                <a:latin typeface="Courier New" pitchFamily="49" charset="0"/>
                <a:cs typeface="Courier New" pitchFamily="49" charset="0"/>
              </a:rPr>
              <a:t>DataContractJsonSerializer</a:t>
            </a:r>
            <a:endParaRPr lang="en-US" altLang="zh-CN" sz="2000" dirty="0" smtClean="0">
              <a:latin typeface="Courier New" pitchFamily="49" charset="0"/>
              <a:cs typeface="Courier New" pitchFamily="49" charset="0"/>
            </a:endParaRPr>
          </a:p>
          <a:p>
            <a:pPr lvl="1"/>
            <a:r>
              <a:rPr lang="en-US" dirty="0" smtClean="0"/>
              <a:t>RSS/Atom Feeds:  </a:t>
            </a:r>
            <a:r>
              <a:rPr lang="en-US" altLang="zh-CN" sz="2000" dirty="0" err="1" smtClean="0">
                <a:latin typeface="Courier New" pitchFamily="49" charset="0"/>
                <a:cs typeface="Courier New" pitchFamily="49" charset="0"/>
              </a:rPr>
              <a:t>System.ServiceModel.Syndication</a:t>
            </a:r>
            <a:endParaRPr lang="en-US" altLang="zh-CN" sz="2000" dirty="0" smtClean="0">
              <a:latin typeface="Courier New" pitchFamily="49" charset="0"/>
              <a:cs typeface="Courier New"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网络访问 － </a:t>
            </a:r>
            <a:r>
              <a:rPr lang="en-US" altLang="zh-CN" dirty="0" smtClean="0"/>
              <a:t>REST</a:t>
            </a:r>
            <a:r>
              <a:rPr lang="zh-CN" altLang="en-US" dirty="0" smtClean="0"/>
              <a:t> 与 </a:t>
            </a:r>
            <a:r>
              <a:rPr lang="en-US" altLang="zh-CN" dirty="0" smtClean="0"/>
              <a:t>SOAP </a:t>
            </a:r>
            <a:r>
              <a:rPr lang="zh-CN" altLang="en-US" dirty="0" smtClean="0"/>
              <a:t>比较</a:t>
            </a:r>
            <a:endParaRPr lang="zh-CN" altLang="en-US" dirty="0"/>
          </a:p>
        </p:txBody>
      </p:sp>
      <p:graphicFrame>
        <p:nvGraphicFramePr>
          <p:cNvPr id="4" name="表格 3"/>
          <p:cNvGraphicFramePr>
            <a:graphicFrameLocks noGrp="1"/>
          </p:cNvGraphicFramePr>
          <p:nvPr/>
        </p:nvGraphicFramePr>
        <p:xfrm>
          <a:off x="642910" y="1357298"/>
          <a:ext cx="7286676" cy="4686336"/>
        </p:xfrm>
        <a:graphic>
          <a:graphicData uri="http://schemas.openxmlformats.org/drawingml/2006/table">
            <a:tbl>
              <a:tblPr firstRow="1" bandRow="1">
                <a:tableStyleId>{5C22544A-7EE6-4342-B048-85BDC9FD1C3A}</a:tableStyleId>
              </a:tblPr>
              <a:tblGrid>
                <a:gridCol w="1571636"/>
                <a:gridCol w="2857520"/>
                <a:gridCol w="2857520"/>
              </a:tblGrid>
              <a:tr h="585792">
                <a:tc>
                  <a:txBody>
                    <a:bodyPr/>
                    <a:lstStyle/>
                    <a:p>
                      <a:pPr algn="ctr"/>
                      <a:endParaRPr lang="zh-CN" altLang="en-US" sz="2800" b="0" dirty="0">
                        <a:effectLst>
                          <a:outerShdw blurRad="38100" dist="38100" dir="2700000" algn="tl">
                            <a:srgbClr val="000000">
                              <a:alpha val="43137"/>
                            </a:srgbClr>
                          </a:outerShdw>
                        </a:effectLst>
                      </a:endParaRPr>
                    </a:p>
                  </a:txBody>
                  <a:tcPr anchor="ctr"/>
                </a:tc>
                <a:tc>
                  <a:txBody>
                    <a:bodyPr/>
                    <a:lstStyle/>
                    <a:p>
                      <a:pPr algn="ctr"/>
                      <a:r>
                        <a:rPr lang="en-US" altLang="zh-CN" sz="2800" b="1" dirty="0" smtClean="0">
                          <a:effectLst>
                            <a:outerShdw blurRad="38100" dist="38100" dir="2700000" algn="tl">
                              <a:srgbClr val="000000">
                                <a:alpha val="43137"/>
                              </a:srgbClr>
                            </a:outerShdw>
                          </a:effectLst>
                        </a:rPr>
                        <a:t>REST</a:t>
                      </a:r>
                      <a:endParaRPr lang="zh-CN" altLang="en-US" sz="2800" b="1" dirty="0">
                        <a:effectLst>
                          <a:outerShdw blurRad="38100" dist="38100" dir="2700000" algn="tl">
                            <a:srgbClr val="000000">
                              <a:alpha val="43137"/>
                            </a:srgbClr>
                          </a:outerShdw>
                        </a:effectLst>
                      </a:endParaRPr>
                    </a:p>
                  </a:txBody>
                  <a:tcPr anchor="ctr"/>
                </a:tc>
                <a:tc>
                  <a:txBody>
                    <a:bodyPr/>
                    <a:lstStyle/>
                    <a:p>
                      <a:pPr algn="ctr"/>
                      <a:r>
                        <a:rPr lang="en-US" altLang="zh-CN" sz="2800" b="1" dirty="0" smtClean="0">
                          <a:effectLst>
                            <a:outerShdw blurRad="38100" dist="38100" dir="2700000" algn="tl">
                              <a:srgbClr val="000000">
                                <a:alpha val="43137"/>
                              </a:srgbClr>
                            </a:outerShdw>
                          </a:effectLst>
                        </a:rPr>
                        <a:t>SOAP</a:t>
                      </a:r>
                      <a:endParaRPr lang="zh-CN" altLang="en-US" sz="2800" b="1" dirty="0">
                        <a:effectLst>
                          <a:outerShdw blurRad="38100" dist="38100" dir="2700000" algn="tl">
                            <a:srgbClr val="000000">
                              <a:alpha val="43137"/>
                            </a:srgbClr>
                          </a:outerShdw>
                        </a:effectLst>
                      </a:endParaRPr>
                    </a:p>
                  </a:txBody>
                  <a:tcPr anchor="ctr"/>
                </a:tc>
              </a:tr>
              <a:tr h="585792">
                <a:tc>
                  <a:txBody>
                    <a:bodyPr/>
                    <a:lstStyle/>
                    <a:p>
                      <a:pPr algn="ctr"/>
                      <a:r>
                        <a:rPr lang="zh-CN" altLang="en-US" dirty="0" smtClean="0"/>
                        <a:t>互操作性</a:t>
                      </a:r>
                      <a:endParaRPr lang="zh-CN" altLang="en-US" dirty="0"/>
                    </a:p>
                  </a:txBody>
                  <a:tcPr anchor="ctr"/>
                </a:tc>
                <a:tc>
                  <a:txBody>
                    <a:bodyPr/>
                    <a:lstStyle/>
                    <a:p>
                      <a:pPr algn="ctr"/>
                      <a:r>
                        <a:rPr lang="zh-CN" altLang="en-US" sz="1800" kern="1200" dirty="0" smtClean="0">
                          <a:solidFill>
                            <a:schemeClr val="dk1"/>
                          </a:solidFill>
                          <a:latin typeface="+mn-lt"/>
                          <a:ea typeface="+mn-ea"/>
                          <a:cs typeface="+mn-cs"/>
                        </a:rPr>
                        <a:t>更优</a:t>
                      </a:r>
                      <a:endParaRPr lang="zh-CN" altLang="en-US" sz="1800" kern="1200" dirty="0">
                        <a:solidFill>
                          <a:schemeClr val="dk1"/>
                        </a:solidFill>
                        <a:latin typeface="+mn-lt"/>
                        <a:ea typeface="+mn-ea"/>
                        <a:cs typeface="+mn-cs"/>
                      </a:endParaRPr>
                    </a:p>
                  </a:txBody>
                  <a:tcPr anchor="ctr"/>
                </a:tc>
                <a:tc>
                  <a:txBody>
                    <a:bodyPr/>
                    <a:lstStyle/>
                    <a:p>
                      <a:pPr algn="ctr"/>
                      <a:r>
                        <a:rPr lang="zh-CN" altLang="en-US" sz="1800" kern="1200" dirty="0" smtClean="0">
                          <a:solidFill>
                            <a:schemeClr val="dk1"/>
                          </a:solidFill>
                          <a:latin typeface="+mn-lt"/>
                          <a:ea typeface="+mn-ea"/>
                          <a:cs typeface="+mn-cs"/>
                        </a:rPr>
                        <a:t>是</a:t>
                      </a:r>
                      <a:endParaRPr lang="zh-CN" altLang="en-US" sz="1800" kern="1200" dirty="0">
                        <a:solidFill>
                          <a:schemeClr val="dk1"/>
                        </a:solidFill>
                        <a:latin typeface="+mn-lt"/>
                        <a:ea typeface="+mn-ea"/>
                        <a:cs typeface="+mn-cs"/>
                      </a:endParaRPr>
                    </a:p>
                  </a:txBody>
                  <a:tcPr anchor="ctr"/>
                </a:tc>
              </a:tr>
              <a:tr h="585792">
                <a:tc>
                  <a:txBody>
                    <a:bodyPr/>
                    <a:lstStyle/>
                    <a:p>
                      <a:pPr algn="ctr"/>
                      <a:r>
                        <a:rPr lang="zh-CN" altLang="en-US" dirty="0" smtClean="0"/>
                        <a:t>伸缩性</a:t>
                      </a:r>
                      <a:endParaRPr lang="zh-CN" altLang="en-US" dirty="0"/>
                    </a:p>
                  </a:txBody>
                  <a:tcPr anchor="ctr"/>
                </a:tc>
                <a:tc>
                  <a:txBody>
                    <a:bodyPr/>
                    <a:lstStyle/>
                    <a:p>
                      <a:pPr algn="ctr"/>
                      <a:r>
                        <a:rPr lang="zh-CN" altLang="en-US" sz="1800" kern="1200" dirty="0" smtClean="0">
                          <a:solidFill>
                            <a:schemeClr val="dk1"/>
                          </a:solidFill>
                          <a:latin typeface="+mn-lt"/>
                          <a:ea typeface="+mn-ea"/>
                          <a:cs typeface="+mn-cs"/>
                        </a:rPr>
                        <a:t>容易</a:t>
                      </a:r>
                      <a:endParaRPr lang="zh-CN" altLang="en-US" sz="1800" kern="1200" dirty="0">
                        <a:solidFill>
                          <a:schemeClr val="dk1"/>
                        </a:solidFill>
                        <a:latin typeface="+mn-lt"/>
                        <a:ea typeface="+mn-ea"/>
                        <a:cs typeface="+mn-cs"/>
                      </a:endParaRPr>
                    </a:p>
                  </a:txBody>
                  <a:tcPr anchor="ctr"/>
                </a:tc>
                <a:tc>
                  <a:txBody>
                    <a:bodyPr/>
                    <a:lstStyle/>
                    <a:p>
                      <a:pPr algn="ctr"/>
                      <a:r>
                        <a:rPr lang="zh-CN" altLang="en-US" sz="1800" kern="1200" dirty="0" smtClean="0">
                          <a:solidFill>
                            <a:schemeClr val="dk1"/>
                          </a:solidFill>
                          <a:latin typeface="+mn-lt"/>
                          <a:ea typeface="+mn-ea"/>
                          <a:cs typeface="+mn-cs"/>
                        </a:rPr>
                        <a:t>是</a:t>
                      </a:r>
                      <a:endParaRPr lang="zh-CN" altLang="en-US" sz="1800" kern="1200" dirty="0">
                        <a:solidFill>
                          <a:schemeClr val="dk1"/>
                        </a:solidFill>
                        <a:latin typeface="+mn-lt"/>
                        <a:ea typeface="+mn-ea"/>
                        <a:cs typeface="+mn-cs"/>
                      </a:endParaRPr>
                    </a:p>
                  </a:txBody>
                  <a:tcPr anchor="ctr"/>
                </a:tc>
              </a:tr>
              <a:tr h="585792">
                <a:tc>
                  <a:txBody>
                    <a:bodyPr/>
                    <a:lstStyle/>
                    <a:p>
                      <a:pPr algn="ctr"/>
                      <a:r>
                        <a:rPr lang="zh-CN" altLang="en-US" dirty="0" smtClean="0"/>
                        <a:t>复杂度</a:t>
                      </a:r>
                      <a:endParaRPr lang="zh-CN" altLang="en-US" dirty="0"/>
                    </a:p>
                  </a:txBody>
                  <a:tcPr anchor="ctr"/>
                </a:tc>
                <a:tc>
                  <a:txBody>
                    <a:bodyPr/>
                    <a:lstStyle/>
                    <a:p>
                      <a:pPr algn="ctr"/>
                      <a:r>
                        <a:rPr lang="zh-CN" altLang="en-US" sz="1800" kern="1200" dirty="0" smtClean="0">
                          <a:solidFill>
                            <a:schemeClr val="dk1"/>
                          </a:solidFill>
                          <a:latin typeface="+mn-lt"/>
                          <a:ea typeface="+mn-ea"/>
                          <a:cs typeface="+mn-cs"/>
                        </a:rPr>
                        <a:t>简单</a:t>
                      </a:r>
                      <a:endParaRPr lang="zh-CN" altLang="en-US" sz="1800" kern="1200" dirty="0">
                        <a:solidFill>
                          <a:schemeClr val="dk1"/>
                        </a:solidFill>
                        <a:latin typeface="+mn-lt"/>
                        <a:ea typeface="+mn-ea"/>
                        <a:cs typeface="+mn-cs"/>
                      </a:endParaRPr>
                    </a:p>
                  </a:txBody>
                  <a:tcPr anchor="ctr"/>
                </a:tc>
                <a:tc>
                  <a:txBody>
                    <a:bodyPr/>
                    <a:lstStyle/>
                    <a:p>
                      <a:pPr algn="ctr"/>
                      <a:r>
                        <a:rPr lang="zh-CN" altLang="en-US" sz="1800" kern="1200" dirty="0" smtClean="0">
                          <a:solidFill>
                            <a:schemeClr val="dk1"/>
                          </a:solidFill>
                          <a:latin typeface="+mn-lt"/>
                          <a:ea typeface="+mn-ea"/>
                          <a:cs typeface="+mn-cs"/>
                        </a:rPr>
                        <a:t>较复杂</a:t>
                      </a:r>
                      <a:endParaRPr lang="zh-CN" altLang="en-US" sz="1800" kern="1200" dirty="0">
                        <a:solidFill>
                          <a:schemeClr val="dk1"/>
                        </a:solidFill>
                        <a:latin typeface="+mn-lt"/>
                        <a:ea typeface="+mn-ea"/>
                        <a:cs typeface="+mn-cs"/>
                      </a:endParaRPr>
                    </a:p>
                  </a:txBody>
                  <a:tcPr anchor="ctr"/>
                </a:tc>
              </a:tr>
              <a:tr h="585792">
                <a:tc>
                  <a:txBody>
                    <a:bodyPr/>
                    <a:lstStyle/>
                    <a:p>
                      <a:pPr algn="ctr"/>
                      <a:r>
                        <a:rPr lang="zh-CN" altLang="en-US" dirty="0" smtClean="0"/>
                        <a:t>协议</a:t>
                      </a:r>
                      <a:endParaRPr lang="zh-CN" altLang="en-US" dirty="0"/>
                    </a:p>
                  </a:txBody>
                  <a:tcPr anchor="ctr"/>
                </a:tc>
                <a:tc>
                  <a:txBody>
                    <a:bodyPr/>
                    <a:lstStyle/>
                    <a:p>
                      <a:pPr algn="ctr"/>
                      <a:r>
                        <a:rPr lang="zh-CN" altLang="en-US" sz="1800" kern="1200" dirty="0" smtClean="0">
                          <a:solidFill>
                            <a:schemeClr val="dk1"/>
                          </a:solidFill>
                          <a:latin typeface="+mn-lt"/>
                          <a:ea typeface="+mn-ea"/>
                          <a:cs typeface="+mn-cs"/>
                        </a:rPr>
                        <a:t>仅</a:t>
                      </a:r>
                      <a:r>
                        <a:rPr lang="en-US" altLang="zh-CN" sz="1800" kern="1200" dirty="0" smtClean="0">
                          <a:solidFill>
                            <a:schemeClr val="dk1"/>
                          </a:solidFill>
                          <a:latin typeface="+mn-lt"/>
                          <a:ea typeface="+mn-ea"/>
                          <a:cs typeface="+mn-cs"/>
                        </a:rPr>
                        <a:t>HTTP</a:t>
                      </a:r>
                      <a:endParaRPr lang="zh-CN" altLang="en-US" sz="1800" kern="1200" dirty="0">
                        <a:solidFill>
                          <a:schemeClr val="dk1"/>
                        </a:solidFill>
                        <a:latin typeface="+mn-lt"/>
                        <a:ea typeface="+mn-ea"/>
                        <a:cs typeface="+mn-cs"/>
                      </a:endParaRPr>
                    </a:p>
                  </a:txBody>
                  <a:tcPr anchor="ctr"/>
                </a:tc>
                <a:tc>
                  <a:txBody>
                    <a:bodyPr/>
                    <a:lstStyle/>
                    <a:p>
                      <a:pPr algn="ctr"/>
                      <a:r>
                        <a:rPr lang="zh-CN" altLang="en-US" sz="1800" kern="1200" dirty="0" smtClean="0">
                          <a:solidFill>
                            <a:schemeClr val="dk1"/>
                          </a:solidFill>
                          <a:latin typeface="+mn-lt"/>
                          <a:ea typeface="+mn-ea"/>
                          <a:cs typeface="+mn-cs"/>
                        </a:rPr>
                        <a:t>多种协议</a:t>
                      </a:r>
                      <a:endParaRPr lang="zh-CN" altLang="en-US" sz="1800" kern="1200" dirty="0">
                        <a:solidFill>
                          <a:schemeClr val="dk1"/>
                        </a:solidFill>
                        <a:latin typeface="+mn-lt"/>
                        <a:ea typeface="+mn-ea"/>
                        <a:cs typeface="+mn-cs"/>
                      </a:endParaRPr>
                    </a:p>
                  </a:txBody>
                  <a:tcPr anchor="ctr"/>
                </a:tc>
              </a:tr>
              <a:tr h="585792">
                <a:tc>
                  <a:txBody>
                    <a:bodyPr/>
                    <a:lstStyle/>
                    <a:p>
                      <a:pPr algn="ctr"/>
                      <a:r>
                        <a:rPr lang="zh-CN" altLang="en-US" dirty="0" smtClean="0"/>
                        <a:t>安全性</a:t>
                      </a:r>
                      <a:endParaRPr lang="zh-CN" altLang="en-US" dirty="0"/>
                    </a:p>
                  </a:txBody>
                  <a:tcPr anchor="ctr"/>
                </a:tc>
                <a:tc>
                  <a:txBody>
                    <a:bodyPr/>
                    <a:lstStyle/>
                    <a:p>
                      <a:pPr algn="ctr"/>
                      <a:r>
                        <a:rPr lang="zh-CN" altLang="en-US" sz="1800" kern="1200" dirty="0" smtClean="0">
                          <a:solidFill>
                            <a:schemeClr val="dk1"/>
                          </a:solidFill>
                          <a:latin typeface="+mn-lt"/>
                          <a:ea typeface="+mn-ea"/>
                          <a:cs typeface="+mn-cs"/>
                        </a:rPr>
                        <a:t>传输层加密</a:t>
                      </a:r>
                      <a:endParaRPr lang="zh-CN" altLang="en-US" sz="1800" kern="1200" dirty="0">
                        <a:solidFill>
                          <a:schemeClr val="dk1"/>
                        </a:solidFill>
                        <a:latin typeface="+mn-lt"/>
                        <a:ea typeface="+mn-ea"/>
                        <a:cs typeface="+mn-cs"/>
                      </a:endParaRPr>
                    </a:p>
                  </a:txBody>
                  <a:tcPr anchor="ctr"/>
                </a:tc>
                <a:tc>
                  <a:txBody>
                    <a:bodyPr/>
                    <a:lstStyle/>
                    <a:p>
                      <a:pPr algn="ctr"/>
                      <a:r>
                        <a:rPr lang="zh-CN" altLang="en-US" sz="1800" kern="1200" dirty="0" smtClean="0">
                          <a:solidFill>
                            <a:schemeClr val="dk1"/>
                          </a:solidFill>
                          <a:latin typeface="+mn-lt"/>
                          <a:ea typeface="+mn-ea"/>
                          <a:cs typeface="+mn-cs"/>
                        </a:rPr>
                        <a:t>消息层加密</a:t>
                      </a:r>
                      <a:endParaRPr lang="zh-CN" altLang="en-US" sz="1800" kern="1200" dirty="0">
                        <a:solidFill>
                          <a:schemeClr val="dk1"/>
                        </a:solidFill>
                        <a:latin typeface="+mn-lt"/>
                        <a:ea typeface="+mn-ea"/>
                        <a:cs typeface="+mn-cs"/>
                      </a:endParaRPr>
                    </a:p>
                  </a:txBody>
                  <a:tcPr anchor="ctr"/>
                </a:tc>
              </a:tr>
              <a:tr h="585792">
                <a:tc>
                  <a:txBody>
                    <a:bodyPr/>
                    <a:lstStyle/>
                    <a:p>
                      <a:pPr algn="ctr"/>
                      <a:r>
                        <a:rPr lang="zh-CN" altLang="en-US" dirty="0" smtClean="0"/>
                        <a:t>事务</a:t>
                      </a:r>
                      <a:endParaRPr lang="zh-CN" altLang="en-US" dirty="0"/>
                    </a:p>
                  </a:txBody>
                  <a:tcPr anchor="ctr"/>
                </a:tc>
                <a:tc>
                  <a:txBody>
                    <a:bodyPr/>
                    <a:lstStyle/>
                    <a:p>
                      <a:pPr algn="ctr"/>
                      <a:r>
                        <a:rPr lang="zh-CN" altLang="en-US" sz="1800" kern="1200" dirty="0" smtClean="0">
                          <a:solidFill>
                            <a:schemeClr val="dk1"/>
                          </a:solidFill>
                          <a:latin typeface="+mn-lt"/>
                          <a:ea typeface="+mn-ea"/>
                          <a:cs typeface="+mn-cs"/>
                        </a:rPr>
                        <a:t>不支持</a:t>
                      </a:r>
                      <a:endParaRPr lang="zh-CN" altLang="en-US" sz="1800" kern="1200" dirty="0">
                        <a:solidFill>
                          <a:schemeClr val="dk1"/>
                        </a:solidFill>
                        <a:latin typeface="+mn-lt"/>
                        <a:ea typeface="+mn-ea"/>
                        <a:cs typeface="+mn-cs"/>
                      </a:endParaRPr>
                    </a:p>
                  </a:txBody>
                  <a:tcPr anchor="ctr"/>
                </a:tc>
                <a:tc>
                  <a:txBody>
                    <a:bodyPr/>
                    <a:lstStyle/>
                    <a:p>
                      <a:pPr algn="ctr"/>
                      <a:r>
                        <a:rPr lang="zh-CN" altLang="en-US" sz="1800" kern="1200" dirty="0" smtClean="0">
                          <a:solidFill>
                            <a:schemeClr val="dk1"/>
                          </a:solidFill>
                          <a:latin typeface="+mn-lt"/>
                          <a:ea typeface="+mn-ea"/>
                          <a:cs typeface="+mn-cs"/>
                        </a:rPr>
                        <a:t>支持</a:t>
                      </a:r>
                      <a:endParaRPr lang="zh-CN" altLang="en-US" sz="1800" kern="1200" dirty="0">
                        <a:solidFill>
                          <a:schemeClr val="dk1"/>
                        </a:solidFill>
                        <a:latin typeface="+mn-lt"/>
                        <a:ea typeface="+mn-ea"/>
                        <a:cs typeface="+mn-cs"/>
                      </a:endParaRPr>
                    </a:p>
                  </a:txBody>
                  <a:tcPr anchor="ctr"/>
                </a:tc>
              </a:tr>
              <a:tr h="585792">
                <a:tc>
                  <a:txBody>
                    <a:bodyPr/>
                    <a:lstStyle/>
                    <a:p>
                      <a:pPr algn="ctr"/>
                      <a:r>
                        <a:rPr lang="zh-CN" altLang="en-US" dirty="0" smtClean="0"/>
                        <a:t>处理逻辑</a:t>
                      </a:r>
                      <a:endParaRPr lang="zh-CN" altLang="en-US" dirty="0"/>
                    </a:p>
                  </a:txBody>
                  <a:tcPr anchor="ctr"/>
                </a:tc>
                <a:tc>
                  <a:txBody>
                    <a:bodyPr/>
                    <a:lstStyle/>
                    <a:p>
                      <a:pPr algn="ctr"/>
                      <a:r>
                        <a:rPr lang="zh-CN" altLang="en-US" sz="1800" kern="1200" dirty="0" smtClean="0">
                          <a:solidFill>
                            <a:schemeClr val="dk1"/>
                          </a:solidFill>
                          <a:latin typeface="+mn-lt"/>
                          <a:ea typeface="+mn-ea"/>
                          <a:cs typeface="+mn-cs"/>
                        </a:rPr>
                        <a:t>面向资源</a:t>
                      </a:r>
                      <a:endParaRPr lang="zh-CN" altLang="en-US" sz="1800" kern="1200" dirty="0">
                        <a:solidFill>
                          <a:schemeClr val="dk1"/>
                        </a:solidFill>
                        <a:latin typeface="+mn-lt"/>
                        <a:ea typeface="+mn-ea"/>
                        <a:cs typeface="+mn-cs"/>
                      </a:endParaRPr>
                    </a:p>
                  </a:txBody>
                  <a:tcPr anchor="ctr"/>
                </a:tc>
                <a:tc>
                  <a:txBody>
                    <a:bodyPr/>
                    <a:lstStyle/>
                    <a:p>
                      <a:pPr algn="ctr"/>
                      <a:r>
                        <a:rPr lang="zh-CN" altLang="en-US" sz="1800" kern="1200" dirty="0" smtClean="0">
                          <a:solidFill>
                            <a:schemeClr val="dk1"/>
                          </a:solidFill>
                          <a:latin typeface="+mn-lt"/>
                          <a:ea typeface="+mn-ea"/>
                          <a:cs typeface="+mn-cs"/>
                        </a:rPr>
                        <a:t>面向调用</a:t>
                      </a:r>
                      <a:endParaRPr lang="zh-CN" altLang="en-US" sz="1800" kern="1200" dirty="0">
                        <a:solidFill>
                          <a:schemeClr val="dk1"/>
                        </a:solidFill>
                        <a:latin typeface="+mn-lt"/>
                        <a:ea typeface="+mn-ea"/>
                        <a:cs typeface="+mn-cs"/>
                      </a:endParaRPr>
                    </a:p>
                  </a:txBody>
                  <a:tcPr anchor="ct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安全机制</a:t>
            </a:r>
            <a:endParaRPr lang="en-US" dirty="0"/>
          </a:p>
        </p:txBody>
      </p:sp>
      <p:sp>
        <p:nvSpPr>
          <p:cNvPr id="3" name="Content Placeholder 2"/>
          <p:cNvSpPr>
            <a:spLocks noGrp="1"/>
          </p:cNvSpPr>
          <p:nvPr>
            <p:ph idx="1"/>
          </p:nvPr>
        </p:nvSpPr>
        <p:spPr>
          <a:xfrm>
            <a:off x="381000" y="1412875"/>
            <a:ext cx="8382000" cy="4159265"/>
          </a:xfrm>
        </p:spPr>
        <p:txBody>
          <a:bodyPr/>
          <a:lstStyle/>
          <a:p>
            <a:r>
              <a:rPr lang="zh-CN" altLang="en-US" sz="2800" dirty="0" smtClean="0"/>
              <a:t>认证  </a:t>
            </a:r>
            <a:r>
              <a:rPr lang="en-US" altLang="zh-CN" sz="2800" dirty="0" smtClean="0"/>
              <a:t>( Authentication )</a:t>
            </a:r>
          </a:p>
          <a:p>
            <a:r>
              <a:rPr lang="zh-CN" altLang="en-US" sz="2800" dirty="0" smtClean="0"/>
              <a:t>授权  </a:t>
            </a:r>
            <a:r>
              <a:rPr lang="en-US" altLang="zh-CN" sz="2800" dirty="0" smtClean="0"/>
              <a:t>( Authorization )</a:t>
            </a:r>
          </a:p>
          <a:p>
            <a:r>
              <a:rPr lang="zh-CN" altLang="en-US" sz="2800" dirty="0" smtClean="0"/>
              <a:t>身份传递 </a:t>
            </a:r>
            <a:r>
              <a:rPr lang="en-US" altLang="zh-CN" sz="2800" dirty="0" smtClean="0"/>
              <a:t>( Credential )</a:t>
            </a:r>
          </a:p>
          <a:p>
            <a:r>
              <a:rPr lang="zh-CN" altLang="en-US" sz="2800" dirty="0" smtClean="0"/>
              <a:t>消息加密 </a:t>
            </a:r>
            <a:r>
              <a:rPr lang="en-US" altLang="zh-CN" sz="2800" dirty="0" smtClean="0"/>
              <a:t>( Encryption )</a:t>
            </a:r>
            <a:endParaRPr lang="en-US" sz="24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安全机制 </a:t>
            </a:r>
            <a:r>
              <a:rPr lang="en-US" dirty="0" smtClean="0"/>
              <a:t>– </a:t>
            </a:r>
            <a:r>
              <a:rPr lang="zh-CN" altLang="en-US" dirty="0" smtClean="0"/>
              <a:t>身份传递</a:t>
            </a:r>
            <a:endParaRPr lang="en-US" dirty="0"/>
          </a:p>
        </p:txBody>
      </p:sp>
      <p:sp>
        <p:nvSpPr>
          <p:cNvPr id="3" name="Content Placeholder 2"/>
          <p:cNvSpPr>
            <a:spLocks noGrp="1"/>
          </p:cNvSpPr>
          <p:nvPr>
            <p:ph idx="1"/>
          </p:nvPr>
        </p:nvSpPr>
        <p:spPr>
          <a:xfrm>
            <a:off x="381000" y="1412875"/>
            <a:ext cx="8382000" cy="5429179"/>
          </a:xfrm>
        </p:spPr>
        <p:txBody>
          <a:bodyPr/>
          <a:lstStyle/>
          <a:p>
            <a:r>
              <a:rPr lang="zh-CN" altLang="en-US" sz="2800" dirty="0" smtClean="0"/>
              <a:t>身份信息如何传递给后台服务？</a:t>
            </a:r>
            <a:endParaRPr lang="en-US" altLang="zh-CN" sz="2800" dirty="0" smtClean="0"/>
          </a:p>
          <a:p>
            <a:endParaRPr lang="en-US" sz="2800" dirty="0" smtClean="0"/>
          </a:p>
          <a:p>
            <a:r>
              <a:rPr lang="en-US" sz="2800" dirty="0" smtClean="0"/>
              <a:t>Browser-Based (</a:t>
            </a:r>
            <a:r>
              <a:rPr lang="zh-CN" altLang="en-US" sz="2800" dirty="0" smtClean="0"/>
              <a:t>自动</a:t>
            </a:r>
            <a:r>
              <a:rPr lang="en-US" sz="2800" dirty="0" smtClean="0"/>
              <a:t>)</a:t>
            </a:r>
          </a:p>
          <a:p>
            <a:pPr lvl="1"/>
            <a:r>
              <a:rPr lang="en-US" sz="2400" dirty="0" smtClean="0"/>
              <a:t>Windows Authentication</a:t>
            </a:r>
          </a:p>
          <a:p>
            <a:pPr lvl="1"/>
            <a:r>
              <a:rPr lang="en-US" dirty="0" smtClean="0"/>
              <a:t>ASP.NET Form Authentication/</a:t>
            </a:r>
            <a:r>
              <a:rPr lang="en-US" sz="2400" dirty="0" smtClean="0"/>
              <a:t>Cookies</a:t>
            </a:r>
          </a:p>
          <a:p>
            <a:r>
              <a:rPr lang="en-US" sz="2800" dirty="0" smtClean="0"/>
              <a:t>Message-Based (</a:t>
            </a:r>
            <a:r>
              <a:rPr lang="zh-CN" altLang="en-US" sz="2800" dirty="0" smtClean="0"/>
              <a:t>手工</a:t>
            </a:r>
            <a:r>
              <a:rPr lang="en-US" sz="2800" dirty="0" smtClean="0"/>
              <a:t>)</a:t>
            </a:r>
          </a:p>
          <a:p>
            <a:pPr lvl="1"/>
            <a:r>
              <a:rPr lang="en-US" sz="2400" dirty="0" smtClean="0"/>
              <a:t>URL </a:t>
            </a:r>
            <a:r>
              <a:rPr lang="zh-CN" altLang="en-US" sz="2400" dirty="0" smtClean="0"/>
              <a:t>参数</a:t>
            </a:r>
            <a:endParaRPr lang="en-US" sz="2400" dirty="0" smtClean="0"/>
          </a:p>
          <a:p>
            <a:pPr lvl="1"/>
            <a:r>
              <a:rPr lang="zh-CN" altLang="en-US" dirty="0" smtClean="0"/>
              <a:t>消息头包含</a:t>
            </a:r>
            <a:r>
              <a:rPr lang="en-US" altLang="zh-CN" dirty="0" smtClean="0"/>
              <a:t>Username/Password </a:t>
            </a:r>
            <a:r>
              <a:rPr lang="zh-CN" altLang="en-US" dirty="0" smtClean="0"/>
              <a:t>或</a:t>
            </a:r>
            <a:r>
              <a:rPr lang="en-US" altLang="zh-CN" dirty="0" smtClean="0"/>
              <a:t>Token</a:t>
            </a:r>
            <a:endParaRPr lang="en-US" sz="24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Browser-Based Authentication</a:t>
            </a:r>
            <a:endParaRPr lang="en-US" dirty="0"/>
          </a:p>
        </p:txBody>
      </p:sp>
      <p:sp>
        <p:nvSpPr>
          <p:cNvPr id="3" name="Content Placeholder 2"/>
          <p:cNvSpPr>
            <a:spLocks noGrp="1"/>
          </p:cNvSpPr>
          <p:nvPr>
            <p:ph idx="1"/>
          </p:nvPr>
        </p:nvSpPr>
        <p:spPr>
          <a:xfrm>
            <a:off x="0" y="967026"/>
            <a:ext cx="8839200" cy="861774"/>
          </a:xfrm>
        </p:spPr>
        <p:txBody>
          <a:bodyPr/>
          <a:lstStyle/>
          <a:p>
            <a:pPr>
              <a:buNone/>
            </a:pPr>
            <a:r>
              <a:rPr lang="en-US" sz="2800" i="1" dirty="0" smtClean="0">
                <a:solidFill>
                  <a:srgbClr val="FF0066"/>
                </a:solidFill>
              </a:rPr>
              <a:t>    Example with Cookies + Forms Auth</a:t>
            </a:r>
          </a:p>
          <a:p>
            <a:pPr>
              <a:buNone/>
            </a:pPr>
            <a:endParaRPr lang="en-US" sz="2800" i="1" dirty="0" smtClean="0">
              <a:solidFill>
                <a:srgbClr val="FF0066"/>
              </a:solidFill>
            </a:endParaRPr>
          </a:p>
        </p:txBody>
      </p:sp>
      <p:sp>
        <p:nvSpPr>
          <p:cNvPr id="4" name="Rectangle 3"/>
          <p:cNvSpPr/>
          <p:nvPr/>
        </p:nvSpPr>
        <p:spPr bwMode="auto">
          <a:xfrm>
            <a:off x="304800" y="1524000"/>
            <a:ext cx="3886200" cy="5105400"/>
          </a:xfrm>
          <a:prstGeom prst="rect">
            <a:avLst/>
          </a:prstGeom>
          <a:solidFill>
            <a:srgbClr val="CCFF99"/>
          </a:solidFill>
          <a:ln>
            <a:solidFill>
              <a:srgbClr val="80B56B"/>
            </a:solidFill>
            <a:headEnd type="none" w="med" len="med"/>
            <a:tailEnd type="none" w="med" len="med"/>
          </a:ln>
          <a:effectLst>
            <a:glow rad="139700">
              <a:srgbClr val="006600">
                <a:alpha val="40000"/>
              </a:srgbClr>
            </a:glo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en-US" u="sng" dirty="0" smtClean="0">
              <a:solidFill>
                <a:schemeClr val="tx1"/>
              </a:solidFill>
              <a:latin typeface="Arial" charset="0"/>
            </a:endParaRPr>
          </a:p>
        </p:txBody>
      </p:sp>
      <p:sp>
        <p:nvSpPr>
          <p:cNvPr id="5" name="Rectangle 4"/>
          <p:cNvSpPr/>
          <p:nvPr/>
        </p:nvSpPr>
        <p:spPr bwMode="auto">
          <a:xfrm>
            <a:off x="457201" y="1781885"/>
            <a:ext cx="3509319" cy="149471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en-US" u="sng" dirty="0" smtClean="0">
              <a:solidFill>
                <a:schemeClr val="tx1"/>
              </a:solidFill>
              <a:latin typeface="Arial" charset="0"/>
            </a:endParaRPr>
          </a:p>
        </p:txBody>
      </p:sp>
      <p:sp>
        <p:nvSpPr>
          <p:cNvPr id="6" name="Rectangle 5"/>
          <p:cNvSpPr/>
          <p:nvPr/>
        </p:nvSpPr>
        <p:spPr bwMode="auto">
          <a:xfrm>
            <a:off x="453081" y="4191000"/>
            <a:ext cx="3509319" cy="15240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en-US" u="sng" dirty="0" smtClean="0">
              <a:solidFill>
                <a:schemeClr val="tx1"/>
              </a:solidFill>
              <a:latin typeface="Arial" charset="0"/>
            </a:endParaRPr>
          </a:p>
        </p:txBody>
      </p:sp>
      <p:sp>
        <p:nvSpPr>
          <p:cNvPr id="8" name="TextBox 7"/>
          <p:cNvSpPr txBox="1"/>
          <p:nvPr/>
        </p:nvSpPr>
        <p:spPr>
          <a:xfrm>
            <a:off x="1981200" y="5943600"/>
            <a:ext cx="2057400" cy="523216"/>
          </a:xfrm>
          <a:prstGeom prst="rect">
            <a:avLst/>
          </a:prstGeom>
          <a:noFill/>
        </p:spPr>
        <p:txBody>
          <a:bodyPr wrap="square" lIns="91436" tIns="45718" rIns="91436" bIns="45718" rtlCol="0">
            <a:spAutoFit/>
          </a:bodyPr>
          <a:lstStyle/>
          <a:p>
            <a:r>
              <a:rPr lang="en-US" sz="2800" i="1" dirty="0" smtClean="0">
                <a:solidFill>
                  <a:schemeClr val="bg2">
                    <a:lumMod val="75000"/>
                  </a:schemeClr>
                </a:solidFill>
                <a:latin typeface="Calibri" pitchFamily="34" charset="0"/>
              </a:rPr>
              <a:t>Browser</a:t>
            </a:r>
            <a:endParaRPr lang="en-US" sz="2800" i="1" dirty="0">
              <a:solidFill>
                <a:schemeClr val="bg2">
                  <a:lumMod val="75000"/>
                </a:schemeClr>
              </a:solidFill>
              <a:latin typeface="Calibri" pitchFamily="34" charset="0"/>
            </a:endParaRPr>
          </a:p>
        </p:txBody>
      </p:sp>
      <p:sp>
        <p:nvSpPr>
          <p:cNvPr id="11" name="TextBox 10"/>
          <p:cNvSpPr txBox="1"/>
          <p:nvPr/>
        </p:nvSpPr>
        <p:spPr>
          <a:xfrm>
            <a:off x="533400" y="1809695"/>
            <a:ext cx="3276600" cy="1323435"/>
          </a:xfrm>
          <a:prstGeom prst="rect">
            <a:avLst/>
          </a:prstGeom>
          <a:noFill/>
        </p:spPr>
        <p:txBody>
          <a:bodyPr wrap="square" lIns="91436" tIns="45718" rIns="91436" bIns="45718" rtlCol="0">
            <a:spAutoFit/>
          </a:bodyPr>
          <a:lstStyle/>
          <a:p>
            <a:r>
              <a:rPr lang="en-US" sz="2000" b="1" i="1" dirty="0" smtClean="0">
                <a:solidFill>
                  <a:schemeClr val="bg2">
                    <a:lumMod val="75000"/>
                  </a:schemeClr>
                </a:solidFill>
                <a:latin typeface="Calibri" pitchFamily="34" charset="0"/>
              </a:rPr>
              <a:t>E.g.: ASP.NET  login</a:t>
            </a:r>
            <a:br>
              <a:rPr lang="en-US" sz="2000" b="1" i="1" dirty="0" smtClean="0">
                <a:solidFill>
                  <a:schemeClr val="bg2">
                    <a:lumMod val="75000"/>
                  </a:schemeClr>
                </a:solidFill>
                <a:latin typeface="Calibri" pitchFamily="34" charset="0"/>
              </a:rPr>
            </a:br>
            <a:r>
              <a:rPr lang="en-US" sz="2000" b="1" i="1" dirty="0" smtClean="0">
                <a:solidFill>
                  <a:schemeClr val="bg2">
                    <a:lumMod val="75000"/>
                  </a:schemeClr>
                </a:solidFill>
                <a:latin typeface="Calibri" pitchFamily="34" charset="0"/>
              </a:rPr>
              <a:t/>
            </a:r>
            <a:br>
              <a:rPr lang="en-US" sz="2000" b="1" i="1" dirty="0" smtClean="0">
                <a:solidFill>
                  <a:schemeClr val="bg2">
                    <a:lumMod val="75000"/>
                  </a:schemeClr>
                </a:solidFill>
                <a:latin typeface="Calibri" pitchFamily="34" charset="0"/>
              </a:rPr>
            </a:br>
            <a:r>
              <a:rPr lang="en-US" sz="2000" dirty="0" smtClean="0">
                <a:solidFill>
                  <a:schemeClr val="bg2">
                    <a:lumMod val="75000"/>
                  </a:schemeClr>
                </a:solidFill>
                <a:latin typeface="Calibri" pitchFamily="34" charset="0"/>
              </a:rPr>
              <a:t>User:</a:t>
            </a:r>
            <a:br>
              <a:rPr lang="en-US" sz="2000" dirty="0" smtClean="0">
                <a:solidFill>
                  <a:schemeClr val="bg2">
                    <a:lumMod val="75000"/>
                  </a:schemeClr>
                </a:solidFill>
                <a:latin typeface="Calibri" pitchFamily="34" charset="0"/>
              </a:rPr>
            </a:br>
            <a:r>
              <a:rPr lang="en-US" sz="2000" dirty="0" smtClean="0">
                <a:solidFill>
                  <a:schemeClr val="bg2">
                    <a:lumMod val="75000"/>
                  </a:schemeClr>
                </a:solidFill>
                <a:latin typeface="Calibri" pitchFamily="34" charset="0"/>
              </a:rPr>
              <a:t>Password:</a:t>
            </a:r>
            <a:endParaRPr lang="en-US" sz="2000" i="1" dirty="0">
              <a:solidFill>
                <a:schemeClr val="bg2">
                  <a:lumMod val="75000"/>
                </a:schemeClr>
              </a:solidFill>
              <a:latin typeface="Calibri" pitchFamily="34" charset="0"/>
            </a:endParaRPr>
          </a:p>
        </p:txBody>
      </p:sp>
      <p:pic>
        <p:nvPicPr>
          <p:cNvPr id="12" name="Content Placeholder 6" descr="Sl_h_rgb.jpg"/>
          <p:cNvPicPr>
            <a:picLocks noChangeAspect="1"/>
          </p:cNvPicPr>
          <p:nvPr/>
        </p:nvPicPr>
        <p:blipFill>
          <a:blip r:embed="rId3" cstate="print">
            <a:clrChange>
              <a:clrFrom>
                <a:srgbClr val="FFFFFF"/>
              </a:clrFrom>
              <a:clrTo>
                <a:srgbClr val="FFFFFF">
                  <a:alpha val="0"/>
                </a:srgbClr>
              </a:clrTo>
            </a:clrChange>
          </a:blip>
          <a:stretch>
            <a:fillRect/>
          </a:stretch>
        </p:blipFill>
        <p:spPr bwMode="auto">
          <a:xfrm>
            <a:off x="685799" y="4574382"/>
            <a:ext cx="2438400" cy="790575"/>
          </a:xfrm>
          <a:prstGeom prst="rect">
            <a:avLst/>
          </a:prstGeom>
          <a:noFill/>
          <a:ln w="9525">
            <a:noFill/>
            <a:miter lim="800000"/>
            <a:headEnd/>
            <a:tailEnd/>
          </a:ln>
        </p:spPr>
      </p:pic>
      <p:sp>
        <p:nvSpPr>
          <p:cNvPr id="15" name="Rectangle 14"/>
          <p:cNvSpPr/>
          <p:nvPr/>
        </p:nvSpPr>
        <p:spPr bwMode="auto">
          <a:xfrm>
            <a:off x="1752600" y="2514600"/>
            <a:ext cx="2057399" cy="2286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en-US" u="sng" dirty="0" smtClean="0">
              <a:solidFill>
                <a:schemeClr val="tx1"/>
              </a:solidFill>
              <a:latin typeface="Arial" charset="0"/>
            </a:endParaRPr>
          </a:p>
        </p:txBody>
      </p:sp>
      <p:sp>
        <p:nvSpPr>
          <p:cNvPr id="16" name="Rectangle 15"/>
          <p:cNvSpPr/>
          <p:nvPr/>
        </p:nvSpPr>
        <p:spPr bwMode="auto">
          <a:xfrm>
            <a:off x="1752600" y="2819400"/>
            <a:ext cx="2057399" cy="2286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en-US" u="sng" dirty="0" smtClean="0">
              <a:solidFill>
                <a:schemeClr val="tx1"/>
              </a:solidFill>
              <a:latin typeface="Arial" charset="0"/>
            </a:endParaRPr>
          </a:p>
        </p:txBody>
      </p:sp>
      <p:sp>
        <p:nvSpPr>
          <p:cNvPr id="17" name="Rounded Rectangle 16"/>
          <p:cNvSpPr/>
          <p:nvPr/>
        </p:nvSpPr>
        <p:spPr bwMode="auto">
          <a:xfrm>
            <a:off x="6934200" y="2483644"/>
            <a:ext cx="2057400" cy="3002756"/>
          </a:xfrm>
          <a:prstGeom prst="roundRect">
            <a:avLst/>
          </a:prstGeom>
          <a:solidFill>
            <a:schemeClr val="tx2">
              <a:lumMod val="9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r>
              <a:rPr lang="en-US" b="1" dirty="0" smtClean="0">
                <a:solidFill>
                  <a:schemeClr val="bg1"/>
                </a:solidFill>
                <a:latin typeface="Calibri" pitchFamily="34" charset="0"/>
              </a:rPr>
              <a:t>YourDomain.com</a:t>
            </a:r>
            <a:endParaRPr lang="en-US" dirty="0" smtClean="0">
              <a:solidFill>
                <a:schemeClr val="bg1"/>
              </a:solidFill>
              <a:latin typeface="Calibri" pitchFamily="34" charset="0"/>
            </a:endParaRPr>
          </a:p>
        </p:txBody>
      </p:sp>
      <p:sp>
        <p:nvSpPr>
          <p:cNvPr id="18" name="Right Arrow 17"/>
          <p:cNvSpPr/>
          <p:nvPr/>
        </p:nvSpPr>
        <p:spPr bwMode="auto">
          <a:xfrm>
            <a:off x="3962400" y="2667000"/>
            <a:ext cx="2209800" cy="152400"/>
          </a:xfrm>
          <a:prstGeom prst="rightArrow">
            <a:avLst/>
          </a:prstGeom>
          <a:gradFill>
            <a:gsLst>
              <a:gs pos="0">
                <a:srgbClr val="000082"/>
              </a:gs>
              <a:gs pos="13000">
                <a:schemeClr val="accent1">
                  <a:lumMod val="90000"/>
                </a:schemeClr>
              </a:gs>
              <a:gs pos="28000">
                <a:srgbClr val="000082"/>
              </a:gs>
              <a:gs pos="42999">
                <a:schemeClr val="accent1">
                  <a:lumMod val="90000"/>
                </a:schemeClr>
              </a:gs>
              <a:gs pos="58000">
                <a:srgbClr val="000082"/>
              </a:gs>
              <a:gs pos="72000">
                <a:schemeClr val="accent1">
                  <a:lumMod val="90000"/>
                </a:schemeClr>
              </a:gs>
              <a:gs pos="87000">
                <a:srgbClr val="000082"/>
              </a:gs>
              <a:gs pos="100000">
                <a:schemeClr val="accent1">
                  <a:lumMod val="90000"/>
                </a:schemeClr>
              </a:gs>
            </a:gsLst>
            <a:lin ang="2700000" scaled="0"/>
          </a:gradFill>
          <a:ln w="9525" cap="flat" cmpd="sng" algn="ctr">
            <a:solidFill>
              <a:schemeClr val="tx1"/>
            </a:solidFill>
            <a:prstDash val="solid"/>
            <a:round/>
            <a:headEnd type="none" w="med" len="med"/>
            <a:tailEnd type="none" w="med" len="med"/>
          </a:ln>
          <a:effectLst/>
        </p:spPr>
        <p:txBody>
          <a:bodyPr vert="horz" wrap="square" lIns="91436" tIns="0" rIns="91436" bIns="137155" numCol="1" rtlCol="0" anchor="b" anchorCtr="1"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9" name="Right Arrow 18"/>
          <p:cNvSpPr/>
          <p:nvPr/>
        </p:nvSpPr>
        <p:spPr bwMode="auto">
          <a:xfrm flipH="1">
            <a:off x="4648200" y="3829104"/>
            <a:ext cx="2286000" cy="133295"/>
          </a:xfrm>
          <a:prstGeom prst="rightArrow">
            <a:avLst/>
          </a:prstGeom>
          <a:gradFill>
            <a:gsLst>
              <a:gs pos="0">
                <a:srgbClr val="000082"/>
              </a:gs>
              <a:gs pos="13000">
                <a:schemeClr val="accent1">
                  <a:lumMod val="90000"/>
                </a:schemeClr>
              </a:gs>
              <a:gs pos="28000">
                <a:srgbClr val="000082"/>
              </a:gs>
              <a:gs pos="42999">
                <a:schemeClr val="accent1">
                  <a:lumMod val="90000"/>
                </a:schemeClr>
              </a:gs>
              <a:gs pos="58000">
                <a:srgbClr val="000082"/>
              </a:gs>
              <a:gs pos="72000">
                <a:schemeClr val="accent1">
                  <a:lumMod val="90000"/>
                </a:schemeClr>
              </a:gs>
              <a:gs pos="87000">
                <a:srgbClr val="000082"/>
              </a:gs>
              <a:gs pos="100000">
                <a:schemeClr val="accent1">
                  <a:lumMod val="90000"/>
                </a:schemeClr>
              </a:gs>
            </a:gsLst>
            <a:lin ang="2700000" scaled="0"/>
          </a:gradFill>
          <a:ln w="9525" cap="flat" cmpd="sng" algn="ctr">
            <a:solidFill>
              <a:schemeClr val="tx1"/>
            </a:solidFill>
            <a:prstDash val="solid"/>
            <a:round/>
            <a:headEnd type="none" w="med" len="med"/>
            <a:tailEnd type="none" w="med" len="med"/>
          </a:ln>
          <a:effectLst/>
        </p:spPr>
        <p:txBody>
          <a:bodyPr vert="horz" wrap="square" lIns="91436" tIns="0" rIns="91436" bIns="137155" numCol="1" rtlCol="0" anchor="b" anchorCtr="1" compatLnSpc="1">
            <a:prstTxWarp prst="textNoShape">
              <a:avLst/>
            </a:prstTxWarp>
          </a:bodyPr>
          <a:lstStyle/>
          <a:p>
            <a:pPr fontAlgn="base">
              <a:spcBef>
                <a:spcPct val="0"/>
              </a:spcBef>
              <a:spcAft>
                <a:spcPct val="0"/>
              </a:spcAft>
            </a:pPr>
            <a:endParaRPr kumimoji="0" lang="en-US" b="0" i="0" strike="noStrike" cap="none" normalizeH="0" baseline="0" dirty="0" smtClean="0">
              <a:ln>
                <a:noFill/>
              </a:ln>
              <a:solidFill>
                <a:schemeClr val="tx1"/>
              </a:solidFill>
              <a:effectLst/>
              <a:latin typeface="Calibri" pitchFamily="34" charset="0"/>
            </a:endParaRPr>
          </a:p>
        </p:txBody>
      </p:sp>
      <p:sp>
        <p:nvSpPr>
          <p:cNvPr id="20" name="Right Arrow 19"/>
          <p:cNvSpPr/>
          <p:nvPr/>
        </p:nvSpPr>
        <p:spPr bwMode="auto">
          <a:xfrm>
            <a:off x="3962400" y="4953000"/>
            <a:ext cx="2209800" cy="152400"/>
          </a:xfrm>
          <a:prstGeom prst="rightArrow">
            <a:avLst/>
          </a:prstGeom>
          <a:gradFill>
            <a:gsLst>
              <a:gs pos="0">
                <a:srgbClr val="000082"/>
              </a:gs>
              <a:gs pos="13000">
                <a:schemeClr val="accent1">
                  <a:lumMod val="90000"/>
                </a:schemeClr>
              </a:gs>
              <a:gs pos="28000">
                <a:srgbClr val="000082"/>
              </a:gs>
              <a:gs pos="42999">
                <a:schemeClr val="accent1">
                  <a:lumMod val="90000"/>
                </a:schemeClr>
              </a:gs>
              <a:gs pos="58000">
                <a:srgbClr val="000082"/>
              </a:gs>
              <a:gs pos="72000">
                <a:schemeClr val="accent1">
                  <a:lumMod val="90000"/>
                </a:schemeClr>
              </a:gs>
              <a:gs pos="87000">
                <a:srgbClr val="000082"/>
              </a:gs>
              <a:gs pos="100000">
                <a:schemeClr val="accent1">
                  <a:lumMod val="90000"/>
                </a:schemeClr>
              </a:gs>
            </a:gsLst>
            <a:lin ang="2700000" scaled="0"/>
          </a:gradFill>
          <a:ln w="9525" cap="flat" cmpd="sng" algn="ctr">
            <a:solidFill>
              <a:schemeClr val="tx1"/>
            </a:solidFill>
            <a:prstDash val="solid"/>
            <a:round/>
            <a:headEnd type="none" w="med" len="med"/>
            <a:tailEnd type="none" w="med" len="med"/>
          </a:ln>
          <a:effectLst/>
        </p:spPr>
        <p:txBody>
          <a:bodyPr vert="horz" wrap="square" lIns="91436" tIns="0" rIns="91436" bIns="137155" numCol="1" rtlCol="0" anchor="b" anchorCtr="1"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1" name="TextBox 20"/>
          <p:cNvSpPr txBox="1"/>
          <p:nvPr/>
        </p:nvSpPr>
        <p:spPr>
          <a:xfrm>
            <a:off x="4267200" y="2286000"/>
            <a:ext cx="3276600" cy="400105"/>
          </a:xfrm>
          <a:prstGeom prst="rect">
            <a:avLst/>
          </a:prstGeom>
          <a:noFill/>
        </p:spPr>
        <p:txBody>
          <a:bodyPr wrap="square" lIns="91436" tIns="45718" rIns="91436" bIns="45718" rtlCol="0">
            <a:spAutoFit/>
          </a:bodyPr>
          <a:lstStyle/>
          <a:p>
            <a:r>
              <a:rPr lang="en-US" sz="2000" b="1" i="1" dirty="0" smtClean="0">
                <a:latin typeface="Calibri" pitchFamily="34" charset="0"/>
              </a:rPr>
              <a:t>Credentials</a:t>
            </a:r>
            <a:endParaRPr lang="en-US" sz="2000" i="1" dirty="0">
              <a:latin typeface="Calibri" pitchFamily="34" charset="0"/>
            </a:endParaRPr>
          </a:p>
        </p:txBody>
      </p:sp>
      <p:sp>
        <p:nvSpPr>
          <p:cNvPr id="22" name="TextBox 21"/>
          <p:cNvSpPr txBox="1"/>
          <p:nvPr/>
        </p:nvSpPr>
        <p:spPr>
          <a:xfrm>
            <a:off x="4419600" y="3429000"/>
            <a:ext cx="3276600" cy="400105"/>
          </a:xfrm>
          <a:prstGeom prst="rect">
            <a:avLst/>
          </a:prstGeom>
          <a:noFill/>
        </p:spPr>
        <p:txBody>
          <a:bodyPr wrap="square" lIns="91436" tIns="45718" rIns="91436" bIns="45718" rtlCol="0">
            <a:spAutoFit/>
          </a:bodyPr>
          <a:lstStyle/>
          <a:p>
            <a:r>
              <a:rPr lang="en-US" sz="2000" b="1" i="1" dirty="0" smtClean="0">
                <a:latin typeface="Calibri" pitchFamily="34" charset="0"/>
              </a:rPr>
              <a:t>Auth info (cookie)</a:t>
            </a:r>
            <a:endParaRPr lang="en-US" sz="2000" i="1" dirty="0">
              <a:latin typeface="Calibri" pitchFamily="34" charset="0"/>
            </a:endParaRPr>
          </a:p>
        </p:txBody>
      </p:sp>
      <p:sp>
        <p:nvSpPr>
          <p:cNvPr id="23" name="TextBox 22"/>
          <p:cNvSpPr txBox="1"/>
          <p:nvPr/>
        </p:nvSpPr>
        <p:spPr>
          <a:xfrm>
            <a:off x="4191000" y="4629095"/>
            <a:ext cx="3276600" cy="400105"/>
          </a:xfrm>
          <a:prstGeom prst="rect">
            <a:avLst/>
          </a:prstGeom>
          <a:noFill/>
        </p:spPr>
        <p:txBody>
          <a:bodyPr wrap="square" lIns="91436" tIns="45718" rIns="91436" bIns="45718" rtlCol="0">
            <a:spAutoFit/>
          </a:bodyPr>
          <a:lstStyle/>
          <a:p>
            <a:r>
              <a:rPr lang="en-US" sz="2000" b="1" i="1" dirty="0" smtClean="0">
                <a:latin typeface="Calibri" pitchFamily="34" charset="0"/>
              </a:rPr>
              <a:t>Service calls + Auth info</a:t>
            </a:r>
            <a:endParaRPr lang="en-US" sz="2000" i="1" dirty="0">
              <a:latin typeface="Calibri" pitchFamily="34" charset="0"/>
            </a:endParaRPr>
          </a:p>
        </p:txBody>
      </p:sp>
      <p:pic>
        <p:nvPicPr>
          <p:cNvPr id="2050" name="Picture 2" descr="C:\Users\eugeneos\AppData\Local\Microsoft\Windows\Temporary Internet Files\Content.IE5\IZQ6PNFS\MPj04095210000[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105400" y="3716834"/>
            <a:ext cx="914400" cy="562213"/>
          </a:xfrm>
          <a:prstGeom prst="rect">
            <a:avLst/>
          </a:prstGeom>
          <a:noFill/>
        </p:spPr>
      </p:pic>
      <p:pic>
        <p:nvPicPr>
          <p:cNvPr id="24" name="Picture 2" descr="C:\Users\eugeneos\AppData\Local\Microsoft\Windows\Temporary Internet Files\Content.IE5\IZQ6PNFS\MPj04095210000[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800600" y="4824293"/>
            <a:ext cx="914400" cy="56221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20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20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20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20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19" grpId="0" animBg="1"/>
      <p:bldP spid="20" grpId="0" animBg="1"/>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786058"/>
            <a:ext cx="8229600" cy="1143000"/>
          </a:xfrm>
        </p:spPr>
        <p:txBody>
          <a:bodyPr/>
          <a:lstStyle/>
          <a:p>
            <a:r>
              <a:rPr lang="zh-CN" altLang="en-US" dirty="0" smtClean="0"/>
              <a:t>基于</a:t>
            </a:r>
            <a:r>
              <a:rPr lang="en-US" altLang="zh-CN" dirty="0" smtClean="0"/>
              <a:t>Silverlight </a:t>
            </a:r>
            <a:r>
              <a:rPr lang="zh-CN" altLang="en-US" dirty="0" smtClean="0"/>
              <a:t>的</a:t>
            </a:r>
            <a:r>
              <a:rPr lang="en-US" altLang="zh-CN" dirty="0" smtClean="0"/>
              <a:t>RIA</a:t>
            </a:r>
            <a:r>
              <a:rPr lang="zh-CN" altLang="en-US" dirty="0" smtClean="0"/>
              <a:t>架构</a:t>
            </a:r>
            <a:r>
              <a:rPr lang="en-US" altLang="zh-CN" dirty="0" smtClean="0"/>
              <a:t/>
            </a:r>
            <a:br>
              <a:rPr lang="en-US" altLang="zh-CN" dirty="0" smtClean="0"/>
            </a:br>
            <a:r>
              <a:rPr lang="zh-CN" altLang="en-US" dirty="0" smtClean="0"/>
              <a:t>及百度应用</a:t>
            </a:r>
            <a:endParaRPr lang="zh-CN" altLang="en-US" dirty="0"/>
          </a:p>
        </p:txBody>
      </p:sp>
      <p:sp>
        <p:nvSpPr>
          <p:cNvPr id="5" name="文本占位符 4"/>
          <p:cNvSpPr>
            <a:spLocks noGrp="1"/>
          </p:cNvSpPr>
          <p:nvPr>
            <p:ph type="body" sz="quarter" idx="10"/>
          </p:nvPr>
        </p:nvSpPr>
        <p:spPr/>
        <p:txBody>
          <a:bodyPr/>
          <a:lstStyle/>
          <a:p>
            <a:r>
              <a:rPr lang="en-US" altLang="zh-CN" dirty="0" smtClean="0"/>
              <a:t>ARC231</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Browser-Based Authentication</a:t>
            </a:r>
            <a:endParaRPr lang="en-US" dirty="0"/>
          </a:p>
        </p:txBody>
      </p:sp>
      <p:sp>
        <p:nvSpPr>
          <p:cNvPr id="3" name="Content Placeholder 2"/>
          <p:cNvSpPr>
            <a:spLocks noGrp="1"/>
          </p:cNvSpPr>
          <p:nvPr>
            <p:ph idx="1"/>
          </p:nvPr>
        </p:nvSpPr>
        <p:spPr>
          <a:xfrm>
            <a:off x="0" y="967026"/>
            <a:ext cx="8839200" cy="861774"/>
          </a:xfrm>
        </p:spPr>
        <p:txBody>
          <a:bodyPr/>
          <a:lstStyle/>
          <a:p>
            <a:pPr>
              <a:buNone/>
            </a:pPr>
            <a:r>
              <a:rPr lang="en-US" sz="2800" i="1" dirty="0" smtClean="0">
                <a:solidFill>
                  <a:srgbClr val="FF0066"/>
                </a:solidFill>
              </a:rPr>
              <a:t>	Login through Silverlight</a:t>
            </a:r>
          </a:p>
          <a:p>
            <a:pPr>
              <a:buNone/>
            </a:pPr>
            <a:endParaRPr lang="en-US" sz="2800" i="1" dirty="0" smtClean="0">
              <a:solidFill>
                <a:srgbClr val="FF0066"/>
              </a:solidFill>
            </a:endParaRPr>
          </a:p>
        </p:txBody>
      </p:sp>
      <p:sp>
        <p:nvSpPr>
          <p:cNvPr id="4" name="Rectangle 3"/>
          <p:cNvSpPr/>
          <p:nvPr/>
        </p:nvSpPr>
        <p:spPr bwMode="auto">
          <a:xfrm>
            <a:off x="304800" y="1524000"/>
            <a:ext cx="3886200" cy="5105400"/>
          </a:xfrm>
          <a:prstGeom prst="rect">
            <a:avLst/>
          </a:prstGeom>
          <a:solidFill>
            <a:srgbClr val="CCFF99"/>
          </a:solidFill>
          <a:ln>
            <a:solidFill>
              <a:srgbClr val="80B56B"/>
            </a:solidFill>
            <a:headEnd type="none" w="med" len="med"/>
            <a:tailEnd type="none" w="med" len="med"/>
          </a:ln>
          <a:effectLst>
            <a:glow rad="139700">
              <a:srgbClr val="006600">
                <a:alpha val="40000"/>
              </a:srgbClr>
            </a:glo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en-US" u="sng" dirty="0" smtClean="0">
              <a:solidFill>
                <a:schemeClr val="tx1"/>
              </a:solidFill>
              <a:latin typeface="Arial" charset="0"/>
            </a:endParaRPr>
          </a:p>
        </p:txBody>
      </p:sp>
      <p:sp>
        <p:nvSpPr>
          <p:cNvPr id="6" name="Rectangle 5"/>
          <p:cNvSpPr/>
          <p:nvPr/>
        </p:nvSpPr>
        <p:spPr bwMode="auto">
          <a:xfrm>
            <a:off x="453081" y="2057400"/>
            <a:ext cx="3509319" cy="36576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en-US" u="sng" dirty="0" smtClean="0">
              <a:solidFill>
                <a:schemeClr val="tx1"/>
              </a:solidFill>
              <a:latin typeface="Arial" charset="0"/>
            </a:endParaRPr>
          </a:p>
        </p:txBody>
      </p:sp>
      <p:sp>
        <p:nvSpPr>
          <p:cNvPr id="11" name="TextBox 10"/>
          <p:cNvSpPr txBox="1"/>
          <p:nvPr/>
        </p:nvSpPr>
        <p:spPr>
          <a:xfrm>
            <a:off x="533400" y="2286001"/>
            <a:ext cx="3276600" cy="707882"/>
          </a:xfrm>
          <a:prstGeom prst="rect">
            <a:avLst/>
          </a:prstGeom>
          <a:noFill/>
        </p:spPr>
        <p:txBody>
          <a:bodyPr wrap="square" lIns="91436" tIns="45718" rIns="91436" bIns="45718" rtlCol="0">
            <a:spAutoFit/>
          </a:bodyPr>
          <a:lstStyle/>
          <a:p>
            <a:r>
              <a:rPr lang="en-US" sz="2000" dirty="0" smtClean="0">
                <a:solidFill>
                  <a:schemeClr val="bg2">
                    <a:lumMod val="75000"/>
                  </a:schemeClr>
                </a:solidFill>
                <a:latin typeface="Calibri" pitchFamily="34" charset="0"/>
              </a:rPr>
              <a:t>User:</a:t>
            </a:r>
            <a:br>
              <a:rPr lang="en-US" sz="2000" dirty="0" smtClean="0">
                <a:solidFill>
                  <a:schemeClr val="bg2">
                    <a:lumMod val="75000"/>
                  </a:schemeClr>
                </a:solidFill>
                <a:latin typeface="Calibri" pitchFamily="34" charset="0"/>
              </a:rPr>
            </a:br>
            <a:r>
              <a:rPr lang="en-US" sz="2000" dirty="0" smtClean="0">
                <a:solidFill>
                  <a:schemeClr val="bg2">
                    <a:lumMod val="75000"/>
                  </a:schemeClr>
                </a:solidFill>
                <a:latin typeface="Calibri" pitchFamily="34" charset="0"/>
              </a:rPr>
              <a:t>Password:</a:t>
            </a:r>
            <a:endParaRPr lang="en-US" sz="2000" i="1" dirty="0">
              <a:solidFill>
                <a:schemeClr val="bg2">
                  <a:lumMod val="75000"/>
                </a:schemeClr>
              </a:solidFill>
              <a:latin typeface="Calibri" pitchFamily="34" charset="0"/>
            </a:endParaRPr>
          </a:p>
        </p:txBody>
      </p:sp>
      <p:pic>
        <p:nvPicPr>
          <p:cNvPr id="12" name="Content Placeholder 6" descr="Sl_h_rgb.jpg"/>
          <p:cNvPicPr>
            <a:picLocks noChangeAspect="1"/>
          </p:cNvPicPr>
          <p:nvPr/>
        </p:nvPicPr>
        <p:blipFill>
          <a:blip r:embed="rId3" cstate="print">
            <a:clrChange>
              <a:clrFrom>
                <a:srgbClr val="FFFFFF"/>
              </a:clrFrom>
              <a:clrTo>
                <a:srgbClr val="FFFFFF">
                  <a:alpha val="0"/>
                </a:srgbClr>
              </a:clrTo>
            </a:clrChange>
          </a:blip>
          <a:stretch>
            <a:fillRect/>
          </a:stretch>
        </p:blipFill>
        <p:spPr bwMode="auto">
          <a:xfrm>
            <a:off x="685799" y="4574382"/>
            <a:ext cx="2438400" cy="790575"/>
          </a:xfrm>
          <a:prstGeom prst="rect">
            <a:avLst/>
          </a:prstGeom>
          <a:noFill/>
          <a:ln w="9525">
            <a:noFill/>
            <a:miter lim="800000"/>
            <a:headEnd/>
            <a:tailEnd/>
          </a:ln>
        </p:spPr>
      </p:pic>
      <p:sp>
        <p:nvSpPr>
          <p:cNvPr id="15" name="Rectangle 14"/>
          <p:cNvSpPr/>
          <p:nvPr/>
        </p:nvSpPr>
        <p:spPr bwMode="auto">
          <a:xfrm>
            <a:off x="1752600" y="2362200"/>
            <a:ext cx="2057399" cy="2286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en-US" u="sng" dirty="0" smtClean="0">
              <a:solidFill>
                <a:schemeClr val="tx1"/>
              </a:solidFill>
              <a:latin typeface="Arial" charset="0"/>
            </a:endParaRPr>
          </a:p>
        </p:txBody>
      </p:sp>
      <p:sp>
        <p:nvSpPr>
          <p:cNvPr id="16" name="Rectangle 15"/>
          <p:cNvSpPr/>
          <p:nvPr/>
        </p:nvSpPr>
        <p:spPr bwMode="auto">
          <a:xfrm>
            <a:off x="1752600" y="2667000"/>
            <a:ext cx="2057399" cy="2286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en-US" u="sng" dirty="0" smtClean="0">
              <a:solidFill>
                <a:schemeClr val="tx1"/>
              </a:solidFill>
              <a:latin typeface="Arial" charset="0"/>
            </a:endParaRPr>
          </a:p>
        </p:txBody>
      </p:sp>
      <p:sp>
        <p:nvSpPr>
          <p:cNvPr id="17" name="Rounded Rectangle 16"/>
          <p:cNvSpPr/>
          <p:nvPr/>
        </p:nvSpPr>
        <p:spPr bwMode="auto">
          <a:xfrm>
            <a:off x="6934200" y="1828800"/>
            <a:ext cx="2057400" cy="3657600"/>
          </a:xfrm>
          <a:prstGeom prst="roundRect">
            <a:avLst/>
          </a:prstGeom>
          <a:solidFill>
            <a:schemeClr val="tx2">
              <a:lumMod val="9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r>
              <a:rPr lang="en-US" b="1" dirty="0" smtClean="0">
                <a:solidFill>
                  <a:schemeClr val="bg1"/>
                </a:solidFill>
                <a:latin typeface="Calibri" pitchFamily="34" charset="0"/>
              </a:rPr>
              <a:t>YourDomain.com</a:t>
            </a:r>
            <a:endParaRPr lang="en-US" dirty="0" smtClean="0">
              <a:solidFill>
                <a:schemeClr val="bg1"/>
              </a:solidFill>
              <a:latin typeface="Calibri" pitchFamily="34" charset="0"/>
            </a:endParaRPr>
          </a:p>
        </p:txBody>
      </p:sp>
      <p:sp>
        <p:nvSpPr>
          <p:cNvPr id="18" name="Right Arrow 17"/>
          <p:cNvSpPr/>
          <p:nvPr/>
        </p:nvSpPr>
        <p:spPr bwMode="auto">
          <a:xfrm>
            <a:off x="3962400" y="2667000"/>
            <a:ext cx="2209800" cy="152400"/>
          </a:xfrm>
          <a:prstGeom prst="rightArrow">
            <a:avLst/>
          </a:prstGeom>
          <a:gradFill>
            <a:gsLst>
              <a:gs pos="0">
                <a:srgbClr val="000082"/>
              </a:gs>
              <a:gs pos="13000">
                <a:schemeClr val="accent1">
                  <a:lumMod val="90000"/>
                </a:schemeClr>
              </a:gs>
              <a:gs pos="28000">
                <a:srgbClr val="000082"/>
              </a:gs>
              <a:gs pos="42999">
                <a:schemeClr val="accent1">
                  <a:lumMod val="90000"/>
                </a:schemeClr>
              </a:gs>
              <a:gs pos="58000">
                <a:srgbClr val="000082"/>
              </a:gs>
              <a:gs pos="72000">
                <a:schemeClr val="accent1">
                  <a:lumMod val="90000"/>
                </a:schemeClr>
              </a:gs>
              <a:gs pos="87000">
                <a:srgbClr val="000082"/>
              </a:gs>
              <a:gs pos="100000">
                <a:schemeClr val="accent1">
                  <a:lumMod val="90000"/>
                </a:schemeClr>
              </a:gs>
            </a:gsLst>
            <a:lin ang="2700000" scaled="0"/>
          </a:gradFill>
          <a:ln w="9525" cap="flat" cmpd="sng" algn="ctr">
            <a:solidFill>
              <a:schemeClr val="tx1"/>
            </a:solidFill>
            <a:prstDash val="solid"/>
            <a:round/>
            <a:headEnd type="none" w="med" len="med"/>
            <a:tailEnd type="none" w="med" len="med"/>
          </a:ln>
          <a:effectLst/>
        </p:spPr>
        <p:txBody>
          <a:bodyPr vert="horz" wrap="square" lIns="91436" tIns="0" rIns="91436" bIns="137155" numCol="1" rtlCol="0" anchor="b" anchorCtr="1"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9" name="Right Arrow 18"/>
          <p:cNvSpPr/>
          <p:nvPr/>
        </p:nvSpPr>
        <p:spPr bwMode="auto">
          <a:xfrm flipH="1">
            <a:off x="4648200" y="3360057"/>
            <a:ext cx="2286000" cy="133295"/>
          </a:xfrm>
          <a:prstGeom prst="rightArrow">
            <a:avLst/>
          </a:prstGeom>
          <a:gradFill>
            <a:gsLst>
              <a:gs pos="0">
                <a:srgbClr val="000082"/>
              </a:gs>
              <a:gs pos="13000">
                <a:schemeClr val="accent1">
                  <a:lumMod val="90000"/>
                </a:schemeClr>
              </a:gs>
              <a:gs pos="28000">
                <a:srgbClr val="000082"/>
              </a:gs>
              <a:gs pos="42999">
                <a:schemeClr val="accent1">
                  <a:lumMod val="90000"/>
                </a:schemeClr>
              </a:gs>
              <a:gs pos="58000">
                <a:srgbClr val="000082"/>
              </a:gs>
              <a:gs pos="72000">
                <a:schemeClr val="accent1">
                  <a:lumMod val="90000"/>
                </a:schemeClr>
              </a:gs>
              <a:gs pos="87000">
                <a:srgbClr val="000082"/>
              </a:gs>
              <a:gs pos="100000">
                <a:schemeClr val="accent1">
                  <a:lumMod val="90000"/>
                </a:schemeClr>
              </a:gs>
            </a:gsLst>
            <a:lin ang="2700000" scaled="0"/>
          </a:gradFill>
          <a:ln w="9525" cap="flat" cmpd="sng" algn="ctr">
            <a:solidFill>
              <a:schemeClr val="tx1"/>
            </a:solidFill>
            <a:prstDash val="solid"/>
            <a:round/>
            <a:headEnd type="none" w="med" len="med"/>
            <a:tailEnd type="none" w="med" len="med"/>
          </a:ln>
          <a:effectLst/>
        </p:spPr>
        <p:txBody>
          <a:bodyPr vert="horz" wrap="square" lIns="91436" tIns="0" rIns="91436" bIns="137155" numCol="1" rtlCol="0" anchor="b" anchorCtr="1" compatLnSpc="1">
            <a:prstTxWarp prst="textNoShape">
              <a:avLst/>
            </a:prstTxWarp>
          </a:bodyPr>
          <a:lstStyle/>
          <a:p>
            <a:pPr fontAlgn="base">
              <a:spcBef>
                <a:spcPct val="0"/>
              </a:spcBef>
              <a:spcAft>
                <a:spcPct val="0"/>
              </a:spcAft>
            </a:pPr>
            <a:endParaRPr kumimoji="0" lang="en-US" b="0" i="0" strike="noStrike" cap="none" normalizeH="0" baseline="0" dirty="0" smtClean="0">
              <a:ln>
                <a:noFill/>
              </a:ln>
              <a:solidFill>
                <a:schemeClr val="tx1"/>
              </a:solidFill>
              <a:effectLst/>
              <a:latin typeface="Calibri" pitchFamily="34" charset="0"/>
            </a:endParaRPr>
          </a:p>
        </p:txBody>
      </p:sp>
      <p:sp>
        <p:nvSpPr>
          <p:cNvPr id="20" name="Right Arrow 19"/>
          <p:cNvSpPr/>
          <p:nvPr/>
        </p:nvSpPr>
        <p:spPr bwMode="auto">
          <a:xfrm>
            <a:off x="3962400" y="4953000"/>
            <a:ext cx="2209800" cy="152400"/>
          </a:xfrm>
          <a:prstGeom prst="rightArrow">
            <a:avLst/>
          </a:prstGeom>
          <a:gradFill>
            <a:gsLst>
              <a:gs pos="0">
                <a:srgbClr val="000082"/>
              </a:gs>
              <a:gs pos="13000">
                <a:schemeClr val="accent1">
                  <a:lumMod val="90000"/>
                </a:schemeClr>
              </a:gs>
              <a:gs pos="28000">
                <a:srgbClr val="000082"/>
              </a:gs>
              <a:gs pos="42999">
                <a:schemeClr val="accent1">
                  <a:lumMod val="90000"/>
                </a:schemeClr>
              </a:gs>
              <a:gs pos="58000">
                <a:srgbClr val="000082"/>
              </a:gs>
              <a:gs pos="72000">
                <a:schemeClr val="accent1">
                  <a:lumMod val="90000"/>
                </a:schemeClr>
              </a:gs>
              <a:gs pos="87000">
                <a:srgbClr val="000082"/>
              </a:gs>
              <a:gs pos="100000">
                <a:schemeClr val="accent1">
                  <a:lumMod val="90000"/>
                </a:schemeClr>
              </a:gs>
            </a:gsLst>
            <a:lin ang="2700000" scaled="0"/>
          </a:gradFill>
          <a:ln w="9525" cap="flat" cmpd="sng" algn="ctr">
            <a:solidFill>
              <a:schemeClr val="tx1"/>
            </a:solidFill>
            <a:prstDash val="solid"/>
            <a:round/>
            <a:headEnd type="none" w="med" len="med"/>
            <a:tailEnd type="none" w="med" len="med"/>
          </a:ln>
          <a:effectLst/>
        </p:spPr>
        <p:txBody>
          <a:bodyPr vert="horz" wrap="square" lIns="91436" tIns="0" rIns="91436" bIns="137155" numCol="1" rtlCol="0" anchor="b" anchorCtr="1"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1" name="TextBox 20"/>
          <p:cNvSpPr txBox="1"/>
          <p:nvPr/>
        </p:nvSpPr>
        <p:spPr>
          <a:xfrm>
            <a:off x="4267200" y="1981200"/>
            <a:ext cx="3276600" cy="707882"/>
          </a:xfrm>
          <a:prstGeom prst="rect">
            <a:avLst/>
          </a:prstGeom>
          <a:noFill/>
        </p:spPr>
        <p:txBody>
          <a:bodyPr wrap="square" lIns="91436" tIns="45718" rIns="91436" bIns="45718" rtlCol="0">
            <a:spAutoFit/>
          </a:bodyPr>
          <a:lstStyle/>
          <a:p>
            <a:r>
              <a:rPr lang="en-US" sz="2000" b="1" i="1" dirty="0" smtClean="0">
                <a:latin typeface="Calibri" pitchFamily="34" charset="0"/>
              </a:rPr>
              <a:t>Call with credentials to</a:t>
            </a:r>
            <a:br>
              <a:rPr lang="en-US" sz="2000" b="1" i="1" dirty="0" smtClean="0">
                <a:latin typeface="Calibri" pitchFamily="34" charset="0"/>
              </a:rPr>
            </a:br>
            <a:r>
              <a:rPr lang="en-US" sz="2000" b="1" i="1" dirty="0" smtClean="0">
                <a:latin typeface="Calibri" pitchFamily="34" charset="0"/>
              </a:rPr>
              <a:t>ASP.NET Auth Service </a:t>
            </a:r>
            <a:endParaRPr lang="en-US" sz="2000" i="1" dirty="0">
              <a:latin typeface="Calibri" pitchFamily="34" charset="0"/>
            </a:endParaRPr>
          </a:p>
        </p:txBody>
      </p:sp>
      <p:sp>
        <p:nvSpPr>
          <p:cNvPr id="22" name="TextBox 21"/>
          <p:cNvSpPr txBox="1"/>
          <p:nvPr/>
        </p:nvSpPr>
        <p:spPr>
          <a:xfrm>
            <a:off x="4419600" y="2959953"/>
            <a:ext cx="3276600" cy="400105"/>
          </a:xfrm>
          <a:prstGeom prst="rect">
            <a:avLst/>
          </a:prstGeom>
          <a:noFill/>
        </p:spPr>
        <p:txBody>
          <a:bodyPr wrap="square" lIns="91436" tIns="45718" rIns="91436" bIns="45718" rtlCol="0">
            <a:spAutoFit/>
          </a:bodyPr>
          <a:lstStyle/>
          <a:p>
            <a:r>
              <a:rPr lang="en-US" sz="2000" b="1" i="1" dirty="0" smtClean="0">
                <a:latin typeface="Calibri" pitchFamily="34" charset="0"/>
              </a:rPr>
              <a:t>Reply contains cookie</a:t>
            </a:r>
            <a:endParaRPr lang="en-US" sz="2000" i="1" dirty="0">
              <a:latin typeface="Calibri" pitchFamily="34" charset="0"/>
            </a:endParaRPr>
          </a:p>
        </p:txBody>
      </p:sp>
      <p:sp>
        <p:nvSpPr>
          <p:cNvPr id="23" name="TextBox 22"/>
          <p:cNvSpPr txBox="1"/>
          <p:nvPr/>
        </p:nvSpPr>
        <p:spPr>
          <a:xfrm>
            <a:off x="4191000" y="4629095"/>
            <a:ext cx="3276600" cy="400105"/>
          </a:xfrm>
          <a:prstGeom prst="rect">
            <a:avLst/>
          </a:prstGeom>
          <a:noFill/>
        </p:spPr>
        <p:txBody>
          <a:bodyPr wrap="square" lIns="91436" tIns="45718" rIns="91436" bIns="45718" rtlCol="0">
            <a:spAutoFit/>
          </a:bodyPr>
          <a:lstStyle/>
          <a:p>
            <a:r>
              <a:rPr lang="en-US" sz="2000" b="1" i="1" dirty="0" smtClean="0">
                <a:latin typeface="Calibri" pitchFamily="34" charset="0"/>
              </a:rPr>
              <a:t>Service calls + Auth info</a:t>
            </a:r>
            <a:endParaRPr lang="en-US" sz="2000" i="1" dirty="0">
              <a:latin typeface="Calibri" pitchFamily="34" charset="0"/>
            </a:endParaRPr>
          </a:p>
        </p:txBody>
      </p:sp>
      <p:pic>
        <p:nvPicPr>
          <p:cNvPr id="2050" name="Picture 2" descr="C:\Users\eugeneos\AppData\Local\Microsoft\Windows\Temporary Internet Files\Content.IE5\IZQ6PNFS\MPj04095210000[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105400" y="3247787"/>
            <a:ext cx="914400" cy="562213"/>
          </a:xfrm>
          <a:prstGeom prst="rect">
            <a:avLst/>
          </a:prstGeom>
          <a:noFill/>
        </p:spPr>
      </p:pic>
      <p:pic>
        <p:nvPicPr>
          <p:cNvPr id="24" name="Picture 2" descr="C:\Users\eugeneos\AppData\Local\Microsoft\Windows\Temporary Internet Files\Content.IE5\IZQ6PNFS\MPj04095210000[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800600" y="4824293"/>
            <a:ext cx="914400" cy="562213"/>
          </a:xfrm>
          <a:prstGeom prst="rect">
            <a:avLst/>
          </a:prstGeom>
          <a:noFill/>
        </p:spPr>
      </p:pic>
      <p:sp>
        <p:nvSpPr>
          <p:cNvPr id="25" name="Rectangle 24"/>
          <p:cNvSpPr/>
          <p:nvPr/>
        </p:nvSpPr>
        <p:spPr bwMode="auto">
          <a:xfrm>
            <a:off x="7073719" y="2560850"/>
            <a:ext cx="1691589" cy="932502"/>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en-US" u="sng" dirty="0" smtClean="0">
              <a:solidFill>
                <a:schemeClr val="tx1"/>
              </a:solidFill>
              <a:latin typeface="Arial" charset="0"/>
            </a:endParaRPr>
          </a:p>
        </p:txBody>
      </p:sp>
      <p:sp>
        <p:nvSpPr>
          <p:cNvPr id="26" name="TextBox 25"/>
          <p:cNvSpPr txBox="1"/>
          <p:nvPr/>
        </p:nvSpPr>
        <p:spPr>
          <a:xfrm>
            <a:off x="7185896" y="2652175"/>
            <a:ext cx="1579412" cy="707882"/>
          </a:xfrm>
          <a:prstGeom prst="rect">
            <a:avLst/>
          </a:prstGeom>
          <a:noFill/>
        </p:spPr>
        <p:txBody>
          <a:bodyPr wrap="square" lIns="91436" tIns="45718" rIns="91436" bIns="45718" rtlCol="0">
            <a:spAutoFit/>
          </a:bodyPr>
          <a:lstStyle/>
          <a:p>
            <a:r>
              <a:rPr lang="en-US" sz="2000" b="1" i="1" dirty="0" smtClean="0">
                <a:solidFill>
                  <a:schemeClr val="bg2">
                    <a:lumMod val="75000"/>
                  </a:schemeClr>
                </a:solidFill>
                <a:latin typeface="Calibri" pitchFamily="34" charset="0"/>
              </a:rPr>
              <a:t>ASP.NET  Auth Service</a:t>
            </a:r>
            <a:endParaRPr lang="en-US" sz="2000" i="1" dirty="0">
              <a:solidFill>
                <a:schemeClr val="bg2">
                  <a:lumMod val="75000"/>
                </a:schemeClr>
              </a:solidFill>
              <a:latin typeface="Calibri" pitchFamily="34" charset="0"/>
            </a:endParaRPr>
          </a:p>
        </p:txBody>
      </p:sp>
      <p:sp>
        <p:nvSpPr>
          <p:cNvPr id="27" name="TextBox 26"/>
          <p:cNvSpPr txBox="1"/>
          <p:nvPr/>
        </p:nvSpPr>
        <p:spPr>
          <a:xfrm>
            <a:off x="1981200" y="5943600"/>
            <a:ext cx="2057400" cy="523216"/>
          </a:xfrm>
          <a:prstGeom prst="rect">
            <a:avLst/>
          </a:prstGeom>
          <a:noFill/>
        </p:spPr>
        <p:txBody>
          <a:bodyPr wrap="square" lIns="91436" tIns="45718" rIns="91436" bIns="45718" rtlCol="0">
            <a:spAutoFit/>
          </a:bodyPr>
          <a:lstStyle/>
          <a:p>
            <a:r>
              <a:rPr lang="en-US" sz="2800" i="1" dirty="0" smtClean="0">
                <a:solidFill>
                  <a:schemeClr val="bg2">
                    <a:lumMod val="75000"/>
                  </a:schemeClr>
                </a:solidFill>
                <a:latin typeface="Calibri" pitchFamily="34" charset="0"/>
              </a:rPr>
              <a:t>Browser</a:t>
            </a:r>
            <a:endParaRPr lang="en-US" sz="2800" i="1" dirty="0">
              <a:solidFill>
                <a:schemeClr val="bg2">
                  <a:lumMod val="75000"/>
                </a:schemeClr>
              </a:solidFill>
              <a:latin typeface="Calibri"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Browser-Based Authentication</a:t>
            </a:r>
            <a:endParaRPr lang="en-US" dirty="0"/>
          </a:p>
        </p:txBody>
      </p:sp>
      <p:sp>
        <p:nvSpPr>
          <p:cNvPr id="3" name="Content Placeholder 2"/>
          <p:cNvSpPr>
            <a:spLocks noGrp="1"/>
          </p:cNvSpPr>
          <p:nvPr>
            <p:ph idx="1"/>
          </p:nvPr>
        </p:nvSpPr>
        <p:spPr>
          <a:xfrm>
            <a:off x="0" y="967026"/>
            <a:ext cx="8839200" cy="861774"/>
          </a:xfrm>
        </p:spPr>
        <p:txBody>
          <a:bodyPr/>
          <a:lstStyle/>
          <a:p>
            <a:pPr>
              <a:buNone/>
            </a:pPr>
            <a:r>
              <a:rPr lang="en-US" sz="2800" i="1" dirty="0" smtClean="0">
                <a:solidFill>
                  <a:srgbClr val="FF0066"/>
                </a:solidFill>
              </a:rPr>
              <a:t>    Using Windows Authentication</a:t>
            </a:r>
          </a:p>
          <a:p>
            <a:pPr>
              <a:buNone/>
            </a:pPr>
            <a:endParaRPr lang="en-US" sz="2800" i="1" dirty="0" smtClean="0">
              <a:solidFill>
                <a:srgbClr val="FF0066"/>
              </a:solidFill>
            </a:endParaRPr>
          </a:p>
        </p:txBody>
      </p:sp>
      <p:sp>
        <p:nvSpPr>
          <p:cNvPr id="4" name="Rectangle 3"/>
          <p:cNvSpPr/>
          <p:nvPr/>
        </p:nvSpPr>
        <p:spPr bwMode="auto">
          <a:xfrm>
            <a:off x="304800" y="3276600"/>
            <a:ext cx="3886200" cy="3352800"/>
          </a:xfrm>
          <a:prstGeom prst="rect">
            <a:avLst/>
          </a:prstGeom>
          <a:solidFill>
            <a:srgbClr val="CCFF99"/>
          </a:solidFill>
          <a:ln>
            <a:solidFill>
              <a:srgbClr val="80B56B"/>
            </a:solidFill>
            <a:headEnd type="none" w="med" len="med"/>
            <a:tailEnd type="none" w="med" len="med"/>
          </a:ln>
          <a:effectLst>
            <a:glow rad="139700">
              <a:srgbClr val="006600">
                <a:alpha val="40000"/>
              </a:srgbClr>
            </a:glo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en-US" u="sng" dirty="0" smtClean="0">
              <a:solidFill>
                <a:schemeClr val="tx1"/>
              </a:solidFill>
              <a:latin typeface="Arial" charset="0"/>
            </a:endParaRPr>
          </a:p>
        </p:txBody>
      </p:sp>
      <p:sp>
        <p:nvSpPr>
          <p:cNvPr id="5" name="Rectangle 4"/>
          <p:cNvSpPr/>
          <p:nvPr/>
        </p:nvSpPr>
        <p:spPr bwMode="auto">
          <a:xfrm>
            <a:off x="457201" y="1781885"/>
            <a:ext cx="3509319" cy="1494715"/>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en-US" u="sng" dirty="0" smtClean="0">
              <a:solidFill>
                <a:schemeClr val="tx1"/>
              </a:solidFill>
              <a:latin typeface="Arial" charset="0"/>
            </a:endParaRPr>
          </a:p>
        </p:txBody>
      </p:sp>
      <p:sp>
        <p:nvSpPr>
          <p:cNvPr id="6" name="Rectangle 5"/>
          <p:cNvSpPr/>
          <p:nvPr/>
        </p:nvSpPr>
        <p:spPr bwMode="auto">
          <a:xfrm>
            <a:off x="453081" y="4191000"/>
            <a:ext cx="3509319" cy="15240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en-US" u="sng" dirty="0" smtClean="0">
              <a:solidFill>
                <a:schemeClr val="tx1"/>
              </a:solidFill>
              <a:latin typeface="Arial" charset="0"/>
            </a:endParaRPr>
          </a:p>
        </p:txBody>
      </p:sp>
      <p:sp>
        <p:nvSpPr>
          <p:cNvPr id="11" name="TextBox 10"/>
          <p:cNvSpPr txBox="1"/>
          <p:nvPr/>
        </p:nvSpPr>
        <p:spPr>
          <a:xfrm>
            <a:off x="533400" y="1809695"/>
            <a:ext cx="3276600" cy="1323435"/>
          </a:xfrm>
          <a:prstGeom prst="rect">
            <a:avLst/>
          </a:prstGeom>
          <a:noFill/>
        </p:spPr>
        <p:txBody>
          <a:bodyPr wrap="square" lIns="91436" tIns="45718" rIns="91436" bIns="45718" rtlCol="0">
            <a:spAutoFit/>
          </a:bodyPr>
          <a:lstStyle/>
          <a:p>
            <a:r>
              <a:rPr lang="en-US" sz="2000" b="1" i="1" dirty="0" smtClean="0">
                <a:solidFill>
                  <a:schemeClr val="bg2">
                    <a:lumMod val="75000"/>
                  </a:schemeClr>
                </a:solidFill>
                <a:latin typeface="Calibri" pitchFamily="34" charset="0"/>
              </a:rPr>
              <a:t>Windows login</a:t>
            </a:r>
            <a:br>
              <a:rPr lang="en-US" sz="2000" b="1" i="1" dirty="0" smtClean="0">
                <a:solidFill>
                  <a:schemeClr val="bg2">
                    <a:lumMod val="75000"/>
                  </a:schemeClr>
                </a:solidFill>
                <a:latin typeface="Calibri" pitchFamily="34" charset="0"/>
              </a:rPr>
            </a:br>
            <a:r>
              <a:rPr lang="en-US" sz="2000" b="1" i="1" dirty="0" smtClean="0">
                <a:solidFill>
                  <a:schemeClr val="bg2">
                    <a:lumMod val="75000"/>
                  </a:schemeClr>
                </a:solidFill>
                <a:latin typeface="Calibri" pitchFamily="34" charset="0"/>
              </a:rPr>
              <a:t/>
            </a:r>
            <a:br>
              <a:rPr lang="en-US" sz="2000" b="1" i="1" dirty="0" smtClean="0">
                <a:solidFill>
                  <a:schemeClr val="bg2">
                    <a:lumMod val="75000"/>
                  </a:schemeClr>
                </a:solidFill>
                <a:latin typeface="Calibri" pitchFamily="34" charset="0"/>
              </a:rPr>
            </a:br>
            <a:r>
              <a:rPr lang="en-US" sz="2000" dirty="0" smtClean="0">
                <a:solidFill>
                  <a:schemeClr val="bg2">
                    <a:lumMod val="75000"/>
                  </a:schemeClr>
                </a:solidFill>
                <a:latin typeface="Calibri" pitchFamily="34" charset="0"/>
              </a:rPr>
              <a:t>User:</a:t>
            </a:r>
            <a:br>
              <a:rPr lang="en-US" sz="2000" dirty="0" smtClean="0">
                <a:solidFill>
                  <a:schemeClr val="bg2">
                    <a:lumMod val="75000"/>
                  </a:schemeClr>
                </a:solidFill>
                <a:latin typeface="Calibri" pitchFamily="34" charset="0"/>
              </a:rPr>
            </a:br>
            <a:r>
              <a:rPr lang="en-US" sz="2000" dirty="0" smtClean="0">
                <a:solidFill>
                  <a:schemeClr val="bg2">
                    <a:lumMod val="75000"/>
                  </a:schemeClr>
                </a:solidFill>
                <a:latin typeface="Calibri" pitchFamily="34" charset="0"/>
              </a:rPr>
              <a:t>Password:</a:t>
            </a:r>
            <a:endParaRPr lang="en-US" sz="2000" i="1" dirty="0">
              <a:solidFill>
                <a:schemeClr val="bg2">
                  <a:lumMod val="75000"/>
                </a:schemeClr>
              </a:solidFill>
              <a:latin typeface="Calibri" pitchFamily="34" charset="0"/>
            </a:endParaRPr>
          </a:p>
        </p:txBody>
      </p:sp>
      <p:pic>
        <p:nvPicPr>
          <p:cNvPr id="12" name="Content Placeholder 6" descr="Sl_h_rgb.jpg"/>
          <p:cNvPicPr>
            <a:picLocks noChangeAspect="1"/>
          </p:cNvPicPr>
          <p:nvPr/>
        </p:nvPicPr>
        <p:blipFill>
          <a:blip r:embed="rId3" cstate="print">
            <a:clrChange>
              <a:clrFrom>
                <a:srgbClr val="FFFFFF"/>
              </a:clrFrom>
              <a:clrTo>
                <a:srgbClr val="FFFFFF">
                  <a:alpha val="0"/>
                </a:srgbClr>
              </a:clrTo>
            </a:clrChange>
          </a:blip>
          <a:stretch>
            <a:fillRect/>
          </a:stretch>
        </p:blipFill>
        <p:spPr bwMode="auto">
          <a:xfrm>
            <a:off x="685799" y="4574382"/>
            <a:ext cx="2438400" cy="790575"/>
          </a:xfrm>
          <a:prstGeom prst="rect">
            <a:avLst/>
          </a:prstGeom>
          <a:noFill/>
          <a:ln w="9525">
            <a:noFill/>
            <a:miter lim="800000"/>
            <a:headEnd/>
            <a:tailEnd/>
          </a:ln>
        </p:spPr>
      </p:pic>
      <p:sp>
        <p:nvSpPr>
          <p:cNvPr id="15" name="Rectangle 14"/>
          <p:cNvSpPr/>
          <p:nvPr/>
        </p:nvSpPr>
        <p:spPr bwMode="auto">
          <a:xfrm>
            <a:off x="1752600" y="2514600"/>
            <a:ext cx="2057399" cy="2286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en-US" u="sng" dirty="0" smtClean="0">
              <a:solidFill>
                <a:schemeClr val="tx1"/>
              </a:solidFill>
              <a:latin typeface="Arial" charset="0"/>
            </a:endParaRPr>
          </a:p>
        </p:txBody>
      </p:sp>
      <p:sp>
        <p:nvSpPr>
          <p:cNvPr id="16" name="Rectangle 15"/>
          <p:cNvSpPr/>
          <p:nvPr/>
        </p:nvSpPr>
        <p:spPr bwMode="auto">
          <a:xfrm>
            <a:off x="1752600" y="2819400"/>
            <a:ext cx="2057399" cy="2286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en-US" u="sng" dirty="0" smtClean="0">
              <a:solidFill>
                <a:schemeClr val="tx1"/>
              </a:solidFill>
              <a:latin typeface="Arial" charset="0"/>
            </a:endParaRPr>
          </a:p>
        </p:txBody>
      </p:sp>
      <p:sp>
        <p:nvSpPr>
          <p:cNvPr id="17" name="Rounded Rectangle 16"/>
          <p:cNvSpPr/>
          <p:nvPr/>
        </p:nvSpPr>
        <p:spPr bwMode="auto">
          <a:xfrm>
            <a:off x="6934200" y="2483644"/>
            <a:ext cx="2057400" cy="3002756"/>
          </a:xfrm>
          <a:prstGeom prst="roundRect">
            <a:avLst/>
          </a:prstGeom>
          <a:solidFill>
            <a:schemeClr val="tx2">
              <a:lumMod val="9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r>
              <a:rPr lang="en-US" b="1" dirty="0" smtClean="0">
                <a:solidFill>
                  <a:schemeClr val="bg1"/>
                </a:solidFill>
                <a:latin typeface="Calibri" pitchFamily="34" charset="0"/>
              </a:rPr>
              <a:t>YourDomain.com</a:t>
            </a:r>
            <a:endParaRPr lang="en-US" dirty="0" smtClean="0">
              <a:solidFill>
                <a:schemeClr val="bg1"/>
              </a:solidFill>
              <a:latin typeface="Calibri" pitchFamily="34" charset="0"/>
            </a:endParaRPr>
          </a:p>
        </p:txBody>
      </p:sp>
      <p:sp>
        <p:nvSpPr>
          <p:cNvPr id="20" name="Right Arrow 19"/>
          <p:cNvSpPr/>
          <p:nvPr/>
        </p:nvSpPr>
        <p:spPr bwMode="auto">
          <a:xfrm>
            <a:off x="3962400" y="4343400"/>
            <a:ext cx="2895600" cy="176094"/>
          </a:xfrm>
          <a:prstGeom prst="rightArrow">
            <a:avLst/>
          </a:prstGeom>
          <a:gradFill>
            <a:gsLst>
              <a:gs pos="0">
                <a:srgbClr val="000082"/>
              </a:gs>
              <a:gs pos="13000">
                <a:schemeClr val="accent1">
                  <a:lumMod val="90000"/>
                </a:schemeClr>
              </a:gs>
              <a:gs pos="28000">
                <a:srgbClr val="000082"/>
              </a:gs>
              <a:gs pos="42999">
                <a:schemeClr val="accent1">
                  <a:lumMod val="90000"/>
                </a:schemeClr>
              </a:gs>
              <a:gs pos="58000">
                <a:srgbClr val="000082"/>
              </a:gs>
              <a:gs pos="72000">
                <a:schemeClr val="accent1">
                  <a:lumMod val="90000"/>
                </a:schemeClr>
              </a:gs>
              <a:gs pos="87000">
                <a:srgbClr val="000082"/>
              </a:gs>
              <a:gs pos="100000">
                <a:schemeClr val="accent1">
                  <a:lumMod val="90000"/>
                </a:schemeClr>
              </a:gs>
            </a:gsLst>
            <a:lin ang="2700000" scaled="0"/>
          </a:gradFill>
          <a:ln w="9525" cap="flat" cmpd="sng" algn="ctr">
            <a:solidFill>
              <a:schemeClr val="tx1"/>
            </a:solidFill>
            <a:prstDash val="solid"/>
            <a:round/>
            <a:headEnd type="none" w="med" len="med"/>
            <a:tailEnd type="none" w="med" len="med"/>
          </a:ln>
          <a:effectLst/>
        </p:spPr>
        <p:txBody>
          <a:bodyPr vert="horz" wrap="square" lIns="91436" tIns="0" rIns="91436" bIns="137155" numCol="1" rtlCol="0" anchor="b" anchorCtr="1"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3" name="TextBox 22"/>
          <p:cNvSpPr txBox="1"/>
          <p:nvPr/>
        </p:nvSpPr>
        <p:spPr>
          <a:xfrm>
            <a:off x="4191000" y="4629095"/>
            <a:ext cx="3276600" cy="400105"/>
          </a:xfrm>
          <a:prstGeom prst="rect">
            <a:avLst/>
          </a:prstGeom>
          <a:noFill/>
        </p:spPr>
        <p:txBody>
          <a:bodyPr wrap="square" lIns="91436" tIns="45718" rIns="91436" bIns="45718" rtlCol="0">
            <a:spAutoFit/>
          </a:bodyPr>
          <a:lstStyle/>
          <a:p>
            <a:r>
              <a:rPr lang="en-US" sz="2000" b="1" i="1" dirty="0" smtClean="0">
                <a:latin typeface="Calibri" pitchFamily="34" charset="0"/>
              </a:rPr>
              <a:t>Service calls + </a:t>
            </a:r>
            <a:r>
              <a:rPr lang="en-US" sz="2000" b="1" i="1" dirty="0" err="1" smtClean="0">
                <a:latin typeface="Calibri" pitchFamily="34" charset="0"/>
              </a:rPr>
              <a:t>Creds</a:t>
            </a:r>
            <a:endParaRPr lang="en-US" sz="2000" i="1" dirty="0">
              <a:latin typeface="Calibri" pitchFamily="34" charset="0"/>
            </a:endParaRPr>
          </a:p>
        </p:txBody>
      </p:sp>
      <p:pic>
        <p:nvPicPr>
          <p:cNvPr id="25" name="Picture 8" descr="http://tbn0.google.com/images?q=tbn:zJkVF1aGkQsfAM:http://connected.typepad.com/photos/uncategorized/windowslogo_1.jpg">
            <a:hlinkClick r:id="rId4"/>
          </p:cNvPr>
          <p:cNvPicPr>
            <a:picLocks noChangeAspect="1" noChangeArrowheads="1"/>
          </p:cNvPicPr>
          <p:nvPr/>
        </p:nvPicPr>
        <p:blipFill>
          <a:blip r:embed="rId5" cstate="print"/>
          <a:srcRect/>
          <a:stretch>
            <a:fillRect/>
          </a:stretch>
        </p:blipFill>
        <p:spPr bwMode="auto">
          <a:xfrm>
            <a:off x="3381309" y="1905001"/>
            <a:ext cx="437320" cy="457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4" name="Picture 6" descr="http://tbn1.google.com/images?q=tbn:ldwZHnmnyvA-lM:http://www.chemconconferences.net/images/key_icon.gif">
            <a:hlinkClick r:id="rId6"/>
          </p:cNvPr>
          <p:cNvPicPr>
            <a:picLocks noChangeAspect="1" noChangeArrowheads="1"/>
          </p:cNvPicPr>
          <p:nvPr/>
        </p:nvPicPr>
        <p:blipFill>
          <a:blip r:embed="rId7" cstate="print"/>
          <a:srcRect/>
          <a:stretch>
            <a:fillRect/>
          </a:stretch>
        </p:blipFill>
        <p:spPr bwMode="auto">
          <a:xfrm>
            <a:off x="4724400" y="3657600"/>
            <a:ext cx="885825" cy="723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7" name="TextBox 26"/>
          <p:cNvSpPr txBox="1"/>
          <p:nvPr/>
        </p:nvSpPr>
        <p:spPr>
          <a:xfrm>
            <a:off x="1981200" y="5943600"/>
            <a:ext cx="2057400" cy="523216"/>
          </a:xfrm>
          <a:prstGeom prst="rect">
            <a:avLst/>
          </a:prstGeom>
          <a:noFill/>
        </p:spPr>
        <p:txBody>
          <a:bodyPr wrap="square" lIns="91436" tIns="45718" rIns="91436" bIns="45718" rtlCol="0">
            <a:spAutoFit/>
          </a:bodyPr>
          <a:lstStyle/>
          <a:p>
            <a:r>
              <a:rPr lang="en-US" sz="2800" i="1" dirty="0" smtClean="0">
                <a:solidFill>
                  <a:schemeClr val="bg2">
                    <a:lumMod val="75000"/>
                  </a:schemeClr>
                </a:solidFill>
                <a:latin typeface="Calibri" pitchFamily="34" charset="0"/>
              </a:rPr>
              <a:t>Browser</a:t>
            </a:r>
            <a:endParaRPr lang="en-US" sz="2800" i="1" dirty="0">
              <a:solidFill>
                <a:schemeClr val="bg2">
                  <a:lumMod val="75000"/>
                </a:schemeClr>
              </a:solidFill>
              <a:latin typeface="Calibri"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304800" y="4114801"/>
            <a:ext cx="3886200" cy="2438399"/>
          </a:xfrm>
          <a:prstGeom prst="rect">
            <a:avLst/>
          </a:prstGeom>
          <a:solidFill>
            <a:srgbClr val="CCFF99"/>
          </a:solidFill>
          <a:ln>
            <a:solidFill>
              <a:srgbClr val="80B56B"/>
            </a:solidFill>
            <a:headEnd type="none" w="med" len="med"/>
            <a:tailEnd type="none" w="med" len="med"/>
          </a:ln>
          <a:effectLst>
            <a:glow rad="139700">
              <a:srgbClr val="006600">
                <a:alpha val="40000"/>
              </a:srgbClr>
            </a:glo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en-US" u="sng" dirty="0" smtClean="0">
              <a:solidFill>
                <a:schemeClr val="tx1"/>
              </a:solidFill>
              <a:latin typeface="Arial" charset="0"/>
            </a:endParaRPr>
          </a:p>
        </p:txBody>
      </p:sp>
      <p:sp>
        <p:nvSpPr>
          <p:cNvPr id="4" name="Rectangle 3"/>
          <p:cNvSpPr/>
          <p:nvPr/>
        </p:nvSpPr>
        <p:spPr bwMode="auto">
          <a:xfrm>
            <a:off x="304800" y="1524000"/>
            <a:ext cx="3886200" cy="2438399"/>
          </a:xfrm>
          <a:prstGeom prst="rect">
            <a:avLst/>
          </a:prstGeom>
          <a:solidFill>
            <a:srgbClr val="CCFF99"/>
          </a:solidFill>
          <a:ln>
            <a:solidFill>
              <a:srgbClr val="80B56B"/>
            </a:solidFill>
            <a:headEnd type="none" w="med" len="med"/>
            <a:tailEnd type="none" w="med" len="med"/>
          </a:ln>
          <a:effectLst>
            <a:glow rad="139700">
              <a:srgbClr val="006600">
                <a:alpha val="40000"/>
              </a:srgbClr>
            </a:glo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en-US" u="sng" dirty="0" smtClean="0">
              <a:solidFill>
                <a:schemeClr val="tx1"/>
              </a:solidFill>
              <a:latin typeface="Arial" charset="0"/>
            </a:endParaRPr>
          </a:p>
        </p:txBody>
      </p:sp>
      <p:sp>
        <p:nvSpPr>
          <p:cNvPr id="5" name="Rectangle 4"/>
          <p:cNvSpPr/>
          <p:nvPr/>
        </p:nvSpPr>
        <p:spPr bwMode="auto">
          <a:xfrm>
            <a:off x="457201" y="1781885"/>
            <a:ext cx="3509319" cy="149471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en-US" u="sng" dirty="0" smtClean="0">
              <a:solidFill>
                <a:schemeClr val="tx1"/>
              </a:solidFill>
              <a:latin typeface="Arial" charset="0"/>
            </a:endParaRPr>
          </a:p>
        </p:txBody>
      </p:sp>
      <p:sp>
        <p:nvSpPr>
          <p:cNvPr id="6" name="Rectangle 5"/>
          <p:cNvSpPr/>
          <p:nvPr/>
        </p:nvSpPr>
        <p:spPr bwMode="auto">
          <a:xfrm>
            <a:off x="453081" y="4267200"/>
            <a:ext cx="3509319" cy="17526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en-US" u="sng" dirty="0" smtClean="0">
              <a:solidFill>
                <a:schemeClr val="tx1"/>
              </a:solidFill>
              <a:latin typeface="Arial" charset="0"/>
            </a:endParaRPr>
          </a:p>
        </p:txBody>
      </p:sp>
      <p:sp>
        <p:nvSpPr>
          <p:cNvPr id="11" name="TextBox 10"/>
          <p:cNvSpPr txBox="1"/>
          <p:nvPr/>
        </p:nvSpPr>
        <p:spPr>
          <a:xfrm>
            <a:off x="533400" y="1809695"/>
            <a:ext cx="3276600" cy="1323435"/>
          </a:xfrm>
          <a:prstGeom prst="rect">
            <a:avLst/>
          </a:prstGeom>
          <a:noFill/>
        </p:spPr>
        <p:txBody>
          <a:bodyPr wrap="square" lIns="91436" tIns="45718" rIns="91436" bIns="45718" rtlCol="0">
            <a:spAutoFit/>
          </a:bodyPr>
          <a:lstStyle/>
          <a:p>
            <a:r>
              <a:rPr lang="en-US" sz="2000" b="1" i="1" dirty="0" smtClean="0">
                <a:solidFill>
                  <a:schemeClr val="bg2">
                    <a:lumMod val="75000"/>
                  </a:schemeClr>
                </a:solidFill>
                <a:latin typeface="Calibri" pitchFamily="34" charset="0"/>
              </a:rPr>
              <a:t>MyBank.com Login</a:t>
            </a:r>
            <a:br>
              <a:rPr lang="en-US" sz="2000" b="1" i="1" dirty="0" smtClean="0">
                <a:solidFill>
                  <a:schemeClr val="bg2">
                    <a:lumMod val="75000"/>
                  </a:schemeClr>
                </a:solidFill>
                <a:latin typeface="Calibri" pitchFamily="34" charset="0"/>
              </a:rPr>
            </a:br>
            <a:r>
              <a:rPr lang="en-US" sz="2000" b="1" i="1" dirty="0" smtClean="0">
                <a:solidFill>
                  <a:schemeClr val="bg2">
                    <a:lumMod val="75000"/>
                  </a:schemeClr>
                </a:solidFill>
                <a:latin typeface="Calibri" pitchFamily="34" charset="0"/>
              </a:rPr>
              <a:t/>
            </a:r>
            <a:br>
              <a:rPr lang="en-US" sz="2000" b="1" i="1" dirty="0" smtClean="0">
                <a:solidFill>
                  <a:schemeClr val="bg2">
                    <a:lumMod val="75000"/>
                  </a:schemeClr>
                </a:solidFill>
                <a:latin typeface="Calibri" pitchFamily="34" charset="0"/>
              </a:rPr>
            </a:br>
            <a:r>
              <a:rPr lang="en-US" sz="2000" dirty="0" smtClean="0">
                <a:solidFill>
                  <a:schemeClr val="bg2">
                    <a:lumMod val="75000"/>
                  </a:schemeClr>
                </a:solidFill>
                <a:latin typeface="Calibri" pitchFamily="34" charset="0"/>
              </a:rPr>
              <a:t>User:</a:t>
            </a:r>
            <a:br>
              <a:rPr lang="en-US" sz="2000" dirty="0" smtClean="0">
                <a:solidFill>
                  <a:schemeClr val="bg2">
                    <a:lumMod val="75000"/>
                  </a:schemeClr>
                </a:solidFill>
                <a:latin typeface="Calibri" pitchFamily="34" charset="0"/>
              </a:rPr>
            </a:br>
            <a:r>
              <a:rPr lang="en-US" sz="2000" dirty="0" smtClean="0">
                <a:solidFill>
                  <a:schemeClr val="bg2">
                    <a:lumMod val="75000"/>
                  </a:schemeClr>
                </a:solidFill>
                <a:latin typeface="Calibri" pitchFamily="34" charset="0"/>
              </a:rPr>
              <a:t>Password:</a:t>
            </a:r>
            <a:endParaRPr lang="en-US" sz="2000" i="1" dirty="0">
              <a:solidFill>
                <a:schemeClr val="bg2">
                  <a:lumMod val="75000"/>
                </a:schemeClr>
              </a:solidFill>
              <a:latin typeface="Calibri" pitchFamily="34" charset="0"/>
            </a:endParaRPr>
          </a:p>
        </p:txBody>
      </p:sp>
      <p:pic>
        <p:nvPicPr>
          <p:cNvPr id="12" name="Content Placeholder 6" descr="Sl_h_rgb.jpg"/>
          <p:cNvPicPr>
            <a:picLocks noChangeAspect="1"/>
          </p:cNvPicPr>
          <p:nvPr/>
        </p:nvPicPr>
        <p:blipFill>
          <a:blip r:embed="rId3" cstate="print">
            <a:clrChange>
              <a:clrFrom>
                <a:srgbClr val="FFFFFF"/>
              </a:clrFrom>
              <a:clrTo>
                <a:srgbClr val="FFFFFF">
                  <a:alpha val="0"/>
                </a:srgbClr>
              </a:clrTo>
            </a:clrChange>
          </a:blip>
          <a:stretch>
            <a:fillRect/>
          </a:stretch>
        </p:blipFill>
        <p:spPr bwMode="auto">
          <a:xfrm>
            <a:off x="685799" y="4574382"/>
            <a:ext cx="2438400" cy="790575"/>
          </a:xfrm>
          <a:prstGeom prst="rect">
            <a:avLst/>
          </a:prstGeom>
          <a:noFill/>
          <a:ln w="9525">
            <a:noFill/>
            <a:miter lim="800000"/>
            <a:headEnd/>
            <a:tailEnd/>
          </a:ln>
        </p:spPr>
      </p:pic>
      <p:sp>
        <p:nvSpPr>
          <p:cNvPr id="15" name="Rectangle 14"/>
          <p:cNvSpPr/>
          <p:nvPr/>
        </p:nvSpPr>
        <p:spPr bwMode="auto">
          <a:xfrm>
            <a:off x="1752600" y="2514600"/>
            <a:ext cx="2057399" cy="2286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en-US" u="sng" dirty="0" smtClean="0">
              <a:solidFill>
                <a:schemeClr val="tx1"/>
              </a:solidFill>
              <a:latin typeface="Arial" charset="0"/>
            </a:endParaRPr>
          </a:p>
        </p:txBody>
      </p:sp>
      <p:sp>
        <p:nvSpPr>
          <p:cNvPr id="16" name="Rectangle 15"/>
          <p:cNvSpPr/>
          <p:nvPr/>
        </p:nvSpPr>
        <p:spPr bwMode="auto">
          <a:xfrm>
            <a:off x="1752600" y="2819400"/>
            <a:ext cx="2057399" cy="2286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en-US" u="sng" dirty="0" smtClean="0">
              <a:solidFill>
                <a:schemeClr val="tx1"/>
              </a:solidFill>
              <a:latin typeface="Arial" charset="0"/>
            </a:endParaRPr>
          </a:p>
        </p:txBody>
      </p:sp>
      <p:sp>
        <p:nvSpPr>
          <p:cNvPr id="17" name="Rounded Rectangle 16"/>
          <p:cNvSpPr/>
          <p:nvPr/>
        </p:nvSpPr>
        <p:spPr bwMode="auto">
          <a:xfrm>
            <a:off x="7086600" y="2483644"/>
            <a:ext cx="1981200" cy="3002756"/>
          </a:xfrm>
          <a:prstGeom prst="roundRect">
            <a:avLst/>
          </a:prstGeom>
          <a:solidFill>
            <a:schemeClr val="tx2">
              <a:lumMod val="9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r>
              <a:rPr lang="en-US" b="1" dirty="0" smtClean="0">
                <a:solidFill>
                  <a:schemeClr val="bg1"/>
                </a:solidFill>
                <a:latin typeface="Calibri" pitchFamily="34" charset="0"/>
              </a:rPr>
              <a:t>MyBank.com</a:t>
            </a:r>
          </a:p>
        </p:txBody>
      </p:sp>
      <p:sp>
        <p:nvSpPr>
          <p:cNvPr id="18" name="Right Arrow 17"/>
          <p:cNvSpPr/>
          <p:nvPr/>
        </p:nvSpPr>
        <p:spPr bwMode="auto">
          <a:xfrm>
            <a:off x="3962400" y="2667000"/>
            <a:ext cx="2209800" cy="152400"/>
          </a:xfrm>
          <a:prstGeom prst="rightArrow">
            <a:avLst/>
          </a:prstGeom>
          <a:gradFill>
            <a:gsLst>
              <a:gs pos="0">
                <a:srgbClr val="000082"/>
              </a:gs>
              <a:gs pos="13000">
                <a:schemeClr val="accent1">
                  <a:lumMod val="90000"/>
                </a:schemeClr>
              </a:gs>
              <a:gs pos="28000">
                <a:srgbClr val="000082"/>
              </a:gs>
              <a:gs pos="42999">
                <a:schemeClr val="accent1">
                  <a:lumMod val="90000"/>
                </a:schemeClr>
              </a:gs>
              <a:gs pos="58000">
                <a:srgbClr val="000082"/>
              </a:gs>
              <a:gs pos="72000">
                <a:schemeClr val="accent1">
                  <a:lumMod val="90000"/>
                </a:schemeClr>
              </a:gs>
              <a:gs pos="87000">
                <a:srgbClr val="000082"/>
              </a:gs>
              <a:gs pos="100000">
                <a:schemeClr val="accent1">
                  <a:lumMod val="90000"/>
                </a:schemeClr>
              </a:gs>
            </a:gsLst>
            <a:lin ang="2700000" scaled="0"/>
          </a:gradFill>
          <a:ln w="9525" cap="flat" cmpd="sng" algn="ctr">
            <a:solidFill>
              <a:schemeClr val="tx1"/>
            </a:solidFill>
            <a:prstDash val="solid"/>
            <a:round/>
            <a:headEnd type="none" w="med" len="med"/>
            <a:tailEnd type="none" w="med" len="med"/>
          </a:ln>
          <a:effectLst/>
        </p:spPr>
        <p:txBody>
          <a:bodyPr vert="horz" wrap="square" lIns="91436" tIns="0" rIns="91436" bIns="137155" numCol="1" rtlCol="0" anchor="b" anchorCtr="1"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19" name="Right Arrow 18"/>
          <p:cNvSpPr/>
          <p:nvPr/>
        </p:nvSpPr>
        <p:spPr bwMode="auto">
          <a:xfrm flipH="1">
            <a:off x="4724400" y="3600504"/>
            <a:ext cx="2286000" cy="133295"/>
          </a:xfrm>
          <a:prstGeom prst="rightArrow">
            <a:avLst/>
          </a:prstGeom>
          <a:gradFill>
            <a:gsLst>
              <a:gs pos="0">
                <a:srgbClr val="000082"/>
              </a:gs>
              <a:gs pos="13000">
                <a:schemeClr val="accent1">
                  <a:lumMod val="90000"/>
                </a:schemeClr>
              </a:gs>
              <a:gs pos="28000">
                <a:srgbClr val="000082"/>
              </a:gs>
              <a:gs pos="42999">
                <a:schemeClr val="accent1">
                  <a:lumMod val="90000"/>
                </a:schemeClr>
              </a:gs>
              <a:gs pos="58000">
                <a:srgbClr val="000082"/>
              </a:gs>
              <a:gs pos="72000">
                <a:schemeClr val="accent1">
                  <a:lumMod val="90000"/>
                </a:schemeClr>
              </a:gs>
              <a:gs pos="87000">
                <a:srgbClr val="000082"/>
              </a:gs>
              <a:gs pos="100000">
                <a:schemeClr val="accent1">
                  <a:lumMod val="90000"/>
                </a:schemeClr>
              </a:gs>
            </a:gsLst>
            <a:lin ang="2700000" scaled="0"/>
          </a:gradFill>
          <a:ln w="9525" cap="flat" cmpd="sng" algn="ctr">
            <a:solidFill>
              <a:schemeClr val="tx1"/>
            </a:solidFill>
            <a:prstDash val="solid"/>
            <a:round/>
            <a:headEnd type="none" w="med" len="med"/>
            <a:tailEnd type="none" w="med" len="med"/>
          </a:ln>
          <a:effectLst/>
        </p:spPr>
        <p:txBody>
          <a:bodyPr vert="horz" wrap="square" lIns="91436" tIns="0" rIns="91436" bIns="137155" numCol="1" rtlCol="0" anchor="b" anchorCtr="1" compatLnSpc="1">
            <a:prstTxWarp prst="textNoShape">
              <a:avLst/>
            </a:prstTxWarp>
          </a:bodyPr>
          <a:lstStyle/>
          <a:p>
            <a:pPr fontAlgn="base">
              <a:spcBef>
                <a:spcPct val="0"/>
              </a:spcBef>
              <a:spcAft>
                <a:spcPct val="0"/>
              </a:spcAft>
            </a:pPr>
            <a:endParaRPr kumimoji="0" lang="en-US" b="0" i="0" strike="noStrike" cap="none" normalizeH="0" baseline="0" dirty="0" smtClean="0">
              <a:ln>
                <a:noFill/>
              </a:ln>
              <a:solidFill>
                <a:schemeClr val="tx1"/>
              </a:solidFill>
              <a:effectLst/>
              <a:latin typeface="Calibri" pitchFamily="34" charset="0"/>
            </a:endParaRPr>
          </a:p>
        </p:txBody>
      </p:sp>
      <p:sp>
        <p:nvSpPr>
          <p:cNvPr id="20" name="Right Arrow 19"/>
          <p:cNvSpPr/>
          <p:nvPr/>
        </p:nvSpPr>
        <p:spPr bwMode="auto">
          <a:xfrm>
            <a:off x="3962400" y="4953000"/>
            <a:ext cx="3048000" cy="15240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36" tIns="0" rIns="91436" bIns="137155" numCol="1" rtlCol="0" anchor="b" anchorCtr="1"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1" name="TextBox 20"/>
          <p:cNvSpPr txBox="1"/>
          <p:nvPr/>
        </p:nvSpPr>
        <p:spPr>
          <a:xfrm>
            <a:off x="4267200" y="2286000"/>
            <a:ext cx="3276600" cy="400105"/>
          </a:xfrm>
          <a:prstGeom prst="rect">
            <a:avLst/>
          </a:prstGeom>
          <a:noFill/>
        </p:spPr>
        <p:txBody>
          <a:bodyPr wrap="square" lIns="91436" tIns="45718" rIns="91436" bIns="45718" rtlCol="0">
            <a:spAutoFit/>
          </a:bodyPr>
          <a:lstStyle/>
          <a:p>
            <a:r>
              <a:rPr lang="en-US" sz="2000" b="1" i="1" dirty="0" smtClean="0">
                <a:latin typeface="Calibri" pitchFamily="34" charset="0"/>
              </a:rPr>
              <a:t>Credentials</a:t>
            </a:r>
            <a:endParaRPr lang="en-US" sz="2000" i="1" dirty="0">
              <a:latin typeface="Calibri" pitchFamily="34" charset="0"/>
            </a:endParaRPr>
          </a:p>
        </p:txBody>
      </p:sp>
      <p:sp>
        <p:nvSpPr>
          <p:cNvPr id="22" name="TextBox 21"/>
          <p:cNvSpPr txBox="1"/>
          <p:nvPr/>
        </p:nvSpPr>
        <p:spPr>
          <a:xfrm>
            <a:off x="4419600" y="3200400"/>
            <a:ext cx="3276600" cy="400105"/>
          </a:xfrm>
          <a:prstGeom prst="rect">
            <a:avLst/>
          </a:prstGeom>
          <a:noFill/>
        </p:spPr>
        <p:txBody>
          <a:bodyPr wrap="square" lIns="91436" tIns="45718" rIns="91436" bIns="45718" rtlCol="0">
            <a:spAutoFit/>
          </a:bodyPr>
          <a:lstStyle/>
          <a:p>
            <a:r>
              <a:rPr lang="en-US" sz="2000" b="1" i="1" dirty="0" smtClean="0">
                <a:latin typeface="Calibri" pitchFamily="34" charset="0"/>
              </a:rPr>
              <a:t>Auth info (e.g. cookie)</a:t>
            </a:r>
            <a:endParaRPr lang="en-US" sz="2000" i="1" dirty="0">
              <a:latin typeface="Calibri" pitchFamily="34" charset="0"/>
            </a:endParaRPr>
          </a:p>
        </p:txBody>
      </p:sp>
      <p:sp>
        <p:nvSpPr>
          <p:cNvPr id="23" name="TextBox 22"/>
          <p:cNvSpPr txBox="1"/>
          <p:nvPr/>
        </p:nvSpPr>
        <p:spPr>
          <a:xfrm>
            <a:off x="4191000" y="4629095"/>
            <a:ext cx="3276600" cy="400105"/>
          </a:xfrm>
          <a:prstGeom prst="rect">
            <a:avLst/>
          </a:prstGeom>
          <a:noFill/>
        </p:spPr>
        <p:txBody>
          <a:bodyPr wrap="square" lIns="91436" tIns="45718" rIns="91436" bIns="45718" rtlCol="0">
            <a:spAutoFit/>
          </a:bodyPr>
          <a:lstStyle/>
          <a:p>
            <a:r>
              <a:rPr lang="zh-CN" altLang="en-US" sz="2000" b="1" i="1" dirty="0" smtClean="0">
                <a:solidFill>
                  <a:schemeClr val="accent3">
                    <a:lumMod val="60000"/>
                    <a:lumOff val="40000"/>
                  </a:schemeClr>
                </a:solidFill>
                <a:latin typeface="Calibri" pitchFamily="34" charset="0"/>
              </a:rPr>
              <a:t>恶意请求</a:t>
            </a:r>
            <a:r>
              <a:rPr lang="en-US" sz="2000" b="1" i="1" dirty="0" smtClean="0">
                <a:solidFill>
                  <a:schemeClr val="accent3">
                    <a:lumMod val="60000"/>
                    <a:lumOff val="40000"/>
                  </a:schemeClr>
                </a:solidFill>
                <a:latin typeface="Calibri" pitchFamily="34" charset="0"/>
              </a:rPr>
              <a:t> + </a:t>
            </a:r>
            <a:r>
              <a:rPr lang="en-US" sz="2000" b="1" i="1" u="sng" dirty="0" smtClean="0">
                <a:solidFill>
                  <a:schemeClr val="accent3">
                    <a:lumMod val="60000"/>
                    <a:lumOff val="40000"/>
                  </a:schemeClr>
                </a:solidFill>
                <a:latin typeface="Calibri" pitchFamily="34" charset="0"/>
              </a:rPr>
              <a:t>Auth info</a:t>
            </a:r>
            <a:endParaRPr lang="en-US" sz="2000" i="1" u="sng" dirty="0">
              <a:solidFill>
                <a:schemeClr val="accent3">
                  <a:lumMod val="60000"/>
                  <a:lumOff val="40000"/>
                </a:schemeClr>
              </a:solidFill>
              <a:latin typeface="Calibri" pitchFamily="34" charset="0"/>
            </a:endParaRPr>
          </a:p>
        </p:txBody>
      </p:sp>
      <p:sp>
        <p:nvSpPr>
          <p:cNvPr id="24" name="Rounded Rectangle 23"/>
          <p:cNvSpPr/>
          <p:nvPr/>
        </p:nvSpPr>
        <p:spPr bwMode="auto">
          <a:xfrm>
            <a:off x="7086600" y="5638800"/>
            <a:ext cx="1981200" cy="1009705"/>
          </a:xfrm>
          <a:prstGeom prst="roundRect">
            <a:avLst/>
          </a:prstGeom>
          <a:solidFill>
            <a:srgbClr val="FF0000"/>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r>
              <a:rPr lang="zh-CN" altLang="en-US" b="1" dirty="0" smtClean="0">
                <a:solidFill>
                  <a:sysClr val="windowText" lastClr="000000"/>
                </a:solidFill>
                <a:latin typeface="Calibri" pitchFamily="34" charset="0"/>
              </a:rPr>
              <a:t>恶意网站</a:t>
            </a:r>
            <a:endParaRPr lang="en-US" b="1" dirty="0" smtClean="0">
              <a:solidFill>
                <a:sysClr val="windowText" lastClr="000000"/>
              </a:solidFill>
              <a:latin typeface="Calibri" pitchFamily="34" charset="0"/>
            </a:endParaRPr>
          </a:p>
        </p:txBody>
      </p:sp>
      <p:sp>
        <p:nvSpPr>
          <p:cNvPr id="26" name="Right Arrow 25"/>
          <p:cNvSpPr/>
          <p:nvPr/>
        </p:nvSpPr>
        <p:spPr bwMode="auto">
          <a:xfrm flipH="1">
            <a:off x="4724400" y="5810305"/>
            <a:ext cx="2286000" cy="133295"/>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36" tIns="0" rIns="91436" bIns="137155" numCol="1" rtlCol="0" anchor="b" anchorCtr="1" compatLnSpc="1">
            <a:prstTxWarp prst="textNoShape">
              <a:avLst/>
            </a:prstTxWarp>
          </a:bodyPr>
          <a:lstStyle/>
          <a:p>
            <a:pPr fontAlgn="base">
              <a:spcBef>
                <a:spcPct val="0"/>
              </a:spcBef>
              <a:spcAft>
                <a:spcPct val="0"/>
              </a:spcAft>
            </a:pPr>
            <a:endParaRPr kumimoji="0" lang="en-US" b="0" i="0" strike="noStrike" cap="none" normalizeH="0" baseline="0" dirty="0" smtClean="0">
              <a:ln>
                <a:noFill/>
              </a:ln>
              <a:solidFill>
                <a:schemeClr val="tx1"/>
              </a:solidFill>
              <a:effectLst/>
              <a:latin typeface="Calibri" pitchFamily="34" charset="0"/>
            </a:endParaRPr>
          </a:p>
        </p:txBody>
      </p:sp>
      <p:sp>
        <p:nvSpPr>
          <p:cNvPr id="27" name="TextBox 26"/>
          <p:cNvSpPr txBox="1"/>
          <p:nvPr/>
        </p:nvSpPr>
        <p:spPr>
          <a:xfrm>
            <a:off x="5429256" y="5410201"/>
            <a:ext cx="2266944" cy="400105"/>
          </a:xfrm>
          <a:prstGeom prst="rect">
            <a:avLst/>
          </a:prstGeom>
          <a:noFill/>
        </p:spPr>
        <p:txBody>
          <a:bodyPr wrap="square" lIns="91436" tIns="45718" rIns="91436" bIns="45718" rtlCol="0">
            <a:spAutoFit/>
          </a:bodyPr>
          <a:lstStyle/>
          <a:p>
            <a:r>
              <a:rPr lang="zh-CN" altLang="en-US" sz="2000" b="1" i="1" dirty="0" smtClean="0">
                <a:solidFill>
                  <a:schemeClr val="accent3">
                    <a:lumMod val="60000"/>
                    <a:lumOff val="40000"/>
                  </a:schemeClr>
                </a:solidFill>
                <a:latin typeface="Calibri" pitchFamily="34" charset="0"/>
              </a:rPr>
              <a:t>恶意程序</a:t>
            </a:r>
            <a:endParaRPr lang="en-US" sz="2000" i="1" dirty="0">
              <a:solidFill>
                <a:schemeClr val="accent3">
                  <a:lumMod val="60000"/>
                  <a:lumOff val="40000"/>
                </a:schemeClr>
              </a:solidFill>
              <a:latin typeface="Calibri" pitchFamily="34" charset="0"/>
            </a:endParaRPr>
          </a:p>
        </p:txBody>
      </p:sp>
      <p:pic>
        <p:nvPicPr>
          <p:cNvPr id="25" name="Picture 2" descr="C:\Users\eugeneos\AppData\Local\Microsoft\Windows\Temporary Internet Files\Content.IE5\IZQ6PNFS\MPj04095210000[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57800" y="3452692"/>
            <a:ext cx="914400" cy="562213"/>
          </a:xfrm>
          <a:prstGeom prst="rect">
            <a:avLst/>
          </a:prstGeom>
          <a:noFill/>
        </p:spPr>
      </p:pic>
      <p:pic>
        <p:nvPicPr>
          <p:cNvPr id="29" name="Picture 2" descr="C:\Users\eugeneos\AppData\Local\Microsoft\Windows\Temporary Internet Files\Content.IE5\IZQ6PNFS\MPj04095210000[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876800" y="4847987"/>
            <a:ext cx="914400" cy="562213"/>
          </a:xfrm>
          <a:prstGeom prst="rect">
            <a:avLst/>
          </a:prstGeom>
          <a:noFill/>
        </p:spPr>
      </p:pic>
      <p:sp>
        <p:nvSpPr>
          <p:cNvPr id="30" name="TextBox 29"/>
          <p:cNvSpPr txBox="1"/>
          <p:nvPr/>
        </p:nvSpPr>
        <p:spPr>
          <a:xfrm>
            <a:off x="7239000" y="4083788"/>
            <a:ext cx="1905000" cy="1631212"/>
          </a:xfrm>
          <a:prstGeom prst="rect">
            <a:avLst/>
          </a:prstGeom>
          <a:noFill/>
        </p:spPr>
        <p:txBody>
          <a:bodyPr wrap="square" lIns="91436" tIns="45718" rIns="91436" bIns="45718" rtlCol="0">
            <a:spAutoFit/>
          </a:bodyPr>
          <a:lstStyle/>
          <a:p>
            <a:r>
              <a:rPr lang="en-US" sz="2000" b="1" i="1" dirty="0" smtClean="0">
                <a:solidFill>
                  <a:srgbClr val="FF0000"/>
                </a:solidFill>
                <a:latin typeface="Calibri" pitchFamily="34" charset="0"/>
              </a:rPr>
              <a:t>Could steal or</a:t>
            </a:r>
            <a:br>
              <a:rPr lang="en-US" sz="2000" b="1" i="1" dirty="0" smtClean="0">
                <a:solidFill>
                  <a:srgbClr val="FF0000"/>
                </a:solidFill>
                <a:latin typeface="Calibri" pitchFamily="34" charset="0"/>
              </a:rPr>
            </a:br>
            <a:r>
              <a:rPr lang="en-US" sz="2000" b="1" i="1" dirty="0" smtClean="0">
                <a:solidFill>
                  <a:srgbClr val="FF0000"/>
                </a:solidFill>
                <a:latin typeface="Calibri" pitchFamily="34" charset="0"/>
              </a:rPr>
              <a:t>change data</a:t>
            </a:r>
            <a:br>
              <a:rPr lang="en-US" sz="2000" b="1" i="1" dirty="0" smtClean="0">
                <a:solidFill>
                  <a:srgbClr val="FF0000"/>
                </a:solidFill>
                <a:latin typeface="Calibri" pitchFamily="34" charset="0"/>
              </a:rPr>
            </a:br>
            <a:r>
              <a:rPr lang="en-US" sz="2000" b="1" i="1" dirty="0" smtClean="0">
                <a:solidFill>
                  <a:srgbClr val="FF0000"/>
                </a:solidFill>
                <a:latin typeface="Calibri" pitchFamily="34" charset="0"/>
              </a:rPr>
              <a:t>if protection wasn’t in place</a:t>
            </a:r>
            <a:br>
              <a:rPr lang="en-US" sz="2000" b="1" i="1" dirty="0" smtClean="0">
                <a:solidFill>
                  <a:srgbClr val="FF0000"/>
                </a:solidFill>
                <a:latin typeface="Calibri" pitchFamily="34" charset="0"/>
              </a:rPr>
            </a:br>
            <a:endParaRPr lang="en-US" sz="2000" i="1" dirty="0">
              <a:solidFill>
                <a:srgbClr val="FF0000"/>
              </a:solidFill>
              <a:latin typeface="Calibri" pitchFamily="34" charset="0"/>
            </a:endParaRPr>
          </a:p>
        </p:txBody>
      </p:sp>
      <p:sp>
        <p:nvSpPr>
          <p:cNvPr id="33" name="Title 1"/>
          <p:cNvSpPr>
            <a:spLocks noGrp="1"/>
          </p:cNvSpPr>
          <p:nvPr>
            <p:ph type="title"/>
          </p:nvPr>
        </p:nvSpPr>
        <p:spPr>
          <a:xfrm>
            <a:off x="381000" y="230188"/>
            <a:ext cx="8382000" cy="997196"/>
          </a:xfrm>
        </p:spPr>
        <p:txBody>
          <a:bodyPr>
            <a:normAutofit fontScale="90000"/>
          </a:bodyPr>
          <a:lstStyle/>
          <a:p>
            <a:r>
              <a:rPr sz="4400" smtClean="0"/>
              <a:t>Browser-Based Authentication: </a:t>
            </a:r>
            <a:br>
              <a:rPr sz="4400" smtClean="0"/>
            </a:br>
            <a:r>
              <a:rPr sz="2800" i="1" smtClean="0">
                <a:solidFill>
                  <a:schemeClr val="accent3">
                    <a:lumMod val="75000"/>
                  </a:schemeClr>
                </a:solidFill>
              </a:rPr>
              <a:t>Cross-Domain Threat</a:t>
            </a:r>
            <a:endParaRPr lang="en-US" sz="4400" i="1" dirty="0">
              <a:solidFill>
                <a:schemeClr val="accent3">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0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2000"/>
                                        <p:tgtEl>
                                          <p:spTgt spid="22"/>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20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20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20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0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20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20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20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2000"/>
                                        <p:tgtEl>
                                          <p:spTgt spid="20"/>
                                        </p:tgtEl>
                                      </p:cBhvr>
                                    </p:animEffect>
                                  </p:childTnLst>
                                </p:cTn>
                              </p:par>
                              <p:par>
                                <p:cTn id="52" presetID="10"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20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0">
                                            <p:txEl>
                                              <p:pRg st="0" end="0"/>
                                            </p:txEl>
                                          </p:spTgt>
                                        </p:tgtEl>
                                        <p:attrNameLst>
                                          <p:attrName>style.visibility</p:attrName>
                                        </p:attrNameLst>
                                      </p:cBhvr>
                                      <p:to>
                                        <p:strVal val="visible"/>
                                      </p:to>
                                    </p:set>
                                    <p:animEffect transition="in" filter="fade">
                                      <p:cBhvr>
                                        <p:cTn id="59" dur="20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 grpId="0" animBg="1"/>
      <p:bldP spid="18" grpId="0" animBg="1"/>
      <p:bldP spid="19" grpId="0" animBg="1"/>
      <p:bldP spid="20" grpId="0" animBg="1"/>
      <p:bldP spid="21" grpId="0"/>
      <p:bldP spid="22" grpId="0"/>
      <p:bldP spid="23" grpId="0"/>
      <p:bldP spid="24" grpId="0" animBg="1"/>
      <p:bldP spid="26" grpId="0" animBg="1"/>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Message-Based Authentication</a:t>
            </a:r>
            <a:endParaRPr lang="en-US" dirty="0"/>
          </a:p>
        </p:txBody>
      </p:sp>
      <p:sp>
        <p:nvSpPr>
          <p:cNvPr id="3" name="Content Placeholder 2"/>
          <p:cNvSpPr>
            <a:spLocks noGrp="1"/>
          </p:cNvSpPr>
          <p:nvPr>
            <p:ph idx="1"/>
          </p:nvPr>
        </p:nvSpPr>
        <p:spPr>
          <a:xfrm>
            <a:off x="381000" y="914400"/>
            <a:ext cx="8839200" cy="387798"/>
          </a:xfrm>
        </p:spPr>
        <p:txBody>
          <a:bodyPr/>
          <a:lstStyle/>
          <a:p>
            <a:pPr>
              <a:buNone/>
            </a:pPr>
            <a:r>
              <a:rPr lang="en-US" sz="2800" i="1" dirty="0" smtClean="0">
                <a:solidFill>
                  <a:srgbClr val="FF0066"/>
                </a:solidFill>
              </a:rPr>
              <a:t>Identity managed by Silverlight, not the Browser</a:t>
            </a:r>
          </a:p>
        </p:txBody>
      </p:sp>
      <p:sp>
        <p:nvSpPr>
          <p:cNvPr id="4" name="Rectangle 3"/>
          <p:cNvSpPr/>
          <p:nvPr/>
        </p:nvSpPr>
        <p:spPr bwMode="auto">
          <a:xfrm>
            <a:off x="304800" y="1524000"/>
            <a:ext cx="3886200" cy="5105400"/>
          </a:xfrm>
          <a:prstGeom prst="rect">
            <a:avLst/>
          </a:prstGeom>
          <a:solidFill>
            <a:srgbClr val="CCFF99"/>
          </a:solidFill>
          <a:ln>
            <a:solidFill>
              <a:srgbClr val="80B56B"/>
            </a:solidFill>
            <a:headEnd type="none" w="med" len="med"/>
            <a:tailEnd type="none" w="med" len="med"/>
          </a:ln>
          <a:effectLst>
            <a:glow rad="139700">
              <a:srgbClr val="006600">
                <a:alpha val="40000"/>
              </a:srgbClr>
            </a:glo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en-US" u="sng" dirty="0" smtClean="0">
              <a:solidFill>
                <a:schemeClr val="tx1"/>
              </a:solidFill>
              <a:latin typeface="Arial" charset="0"/>
            </a:endParaRPr>
          </a:p>
        </p:txBody>
      </p:sp>
      <p:sp>
        <p:nvSpPr>
          <p:cNvPr id="6" name="Rectangle 5"/>
          <p:cNvSpPr/>
          <p:nvPr/>
        </p:nvSpPr>
        <p:spPr bwMode="auto">
          <a:xfrm>
            <a:off x="453081" y="2057400"/>
            <a:ext cx="3509319" cy="24384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en-US" u="sng" dirty="0" smtClean="0">
              <a:solidFill>
                <a:schemeClr val="tx1"/>
              </a:solidFill>
              <a:latin typeface="Arial" charset="0"/>
            </a:endParaRPr>
          </a:p>
        </p:txBody>
      </p:sp>
      <p:sp>
        <p:nvSpPr>
          <p:cNvPr id="11" name="TextBox 10"/>
          <p:cNvSpPr txBox="1"/>
          <p:nvPr/>
        </p:nvSpPr>
        <p:spPr>
          <a:xfrm>
            <a:off x="533400" y="2286001"/>
            <a:ext cx="3276600" cy="707882"/>
          </a:xfrm>
          <a:prstGeom prst="rect">
            <a:avLst/>
          </a:prstGeom>
          <a:noFill/>
        </p:spPr>
        <p:txBody>
          <a:bodyPr wrap="square" lIns="91436" tIns="45718" rIns="91436" bIns="45718" rtlCol="0">
            <a:spAutoFit/>
          </a:bodyPr>
          <a:lstStyle/>
          <a:p>
            <a:r>
              <a:rPr lang="en-US" sz="2000" dirty="0" smtClean="0">
                <a:solidFill>
                  <a:schemeClr val="bg2">
                    <a:lumMod val="75000"/>
                  </a:schemeClr>
                </a:solidFill>
                <a:latin typeface="Calibri" pitchFamily="34" charset="0"/>
              </a:rPr>
              <a:t>User:</a:t>
            </a:r>
            <a:br>
              <a:rPr lang="en-US" sz="2000" dirty="0" smtClean="0">
                <a:solidFill>
                  <a:schemeClr val="bg2">
                    <a:lumMod val="75000"/>
                  </a:schemeClr>
                </a:solidFill>
                <a:latin typeface="Calibri" pitchFamily="34" charset="0"/>
              </a:rPr>
            </a:br>
            <a:r>
              <a:rPr lang="en-US" sz="2000" dirty="0" smtClean="0">
                <a:solidFill>
                  <a:schemeClr val="bg2">
                    <a:lumMod val="75000"/>
                  </a:schemeClr>
                </a:solidFill>
                <a:latin typeface="Calibri" pitchFamily="34" charset="0"/>
              </a:rPr>
              <a:t>Password:</a:t>
            </a:r>
            <a:endParaRPr lang="en-US" sz="2000" i="1" dirty="0">
              <a:solidFill>
                <a:schemeClr val="bg2">
                  <a:lumMod val="75000"/>
                </a:schemeClr>
              </a:solidFill>
              <a:latin typeface="Calibri" pitchFamily="34" charset="0"/>
            </a:endParaRPr>
          </a:p>
        </p:txBody>
      </p:sp>
      <p:pic>
        <p:nvPicPr>
          <p:cNvPr id="12" name="Content Placeholder 6" descr="Sl_h_rgb.jpg"/>
          <p:cNvPicPr>
            <a:picLocks noChangeAspect="1"/>
          </p:cNvPicPr>
          <p:nvPr/>
        </p:nvPicPr>
        <p:blipFill>
          <a:blip r:embed="rId3" cstate="print">
            <a:clrChange>
              <a:clrFrom>
                <a:srgbClr val="FFFFFF"/>
              </a:clrFrom>
              <a:clrTo>
                <a:srgbClr val="FFFFFF">
                  <a:alpha val="0"/>
                </a:srgbClr>
              </a:clrTo>
            </a:clrChange>
          </a:blip>
          <a:stretch>
            <a:fillRect/>
          </a:stretch>
        </p:blipFill>
        <p:spPr bwMode="auto">
          <a:xfrm>
            <a:off x="685800" y="3505200"/>
            <a:ext cx="2438400" cy="790575"/>
          </a:xfrm>
          <a:prstGeom prst="rect">
            <a:avLst/>
          </a:prstGeom>
          <a:noFill/>
          <a:ln w="9525">
            <a:noFill/>
            <a:miter lim="800000"/>
            <a:headEnd/>
            <a:tailEnd/>
          </a:ln>
        </p:spPr>
      </p:pic>
      <p:sp>
        <p:nvSpPr>
          <p:cNvPr id="15" name="Rectangle 14"/>
          <p:cNvSpPr/>
          <p:nvPr/>
        </p:nvSpPr>
        <p:spPr bwMode="auto">
          <a:xfrm>
            <a:off x="1752600" y="2362200"/>
            <a:ext cx="2057399" cy="2286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en-US" u="sng" dirty="0" smtClean="0">
              <a:solidFill>
                <a:schemeClr val="tx1"/>
              </a:solidFill>
              <a:latin typeface="Arial" charset="0"/>
            </a:endParaRPr>
          </a:p>
        </p:txBody>
      </p:sp>
      <p:sp>
        <p:nvSpPr>
          <p:cNvPr id="16" name="Rectangle 15"/>
          <p:cNvSpPr/>
          <p:nvPr/>
        </p:nvSpPr>
        <p:spPr bwMode="auto">
          <a:xfrm>
            <a:off x="1752600" y="2667000"/>
            <a:ext cx="2057399" cy="2286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en-US" u="sng" dirty="0" smtClean="0">
              <a:solidFill>
                <a:schemeClr val="tx1"/>
              </a:solidFill>
              <a:latin typeface="Arial" charset="0"/>
            </a:endParaRPr>
          </a:p>
        </p:txBody>
      </p:sp>
      <p:sp>
        <p:nvSpPr>
          <p:cNvPr id="17" name="Rounded Rectangle 16"/>
          <p:cNvSpPr/>
          <p:nvPr/>
        </p:nvSpPr>
        <p:spPr bwMode="auto">
          <a:xfrm>
            <a:off x="6934200" y="1828800"/>
            <a:ext cx="2057400" cy="3276600"/>
          </a:xfrm>
          <a:prstGeom prst="roundRect">
            <a:avLst/>
          </a:prstGeom>
          <a:solidFill>
            <a:schemeClr val="tx2">
              <a:lumMod val="9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r>
              <a:rPr lang="en-US" b="1" dirty="0" smtClean="0">
                <a:solidFill>
                  <a:schemeClr val="bg1"/>
                </a:solidFill>
                <a:latin typeface="Calibri" pitchFamily="34" charset="0"/>
              </a:rPr>
              <a:t>YourDomain.com</a:t>
            </a:r>
            <a:endParaRPr lang="en-US" dirty="0" smtClean="0">
              <a:solidFill>
                <a:schemeClr val="bg1"/>
              </a:solidFill>
              <a:latin typeface="Calibri" pitchFamily="34" charset="0"/>
            </a:endParaRPr>
          </a:p>
        </p:txBody>
      </p:sp>
      <p:sp>
        <p:nvSpPr>
          <p:cNvPr id="18" name="Right Arrow 17"/>
          <p:cNvSpPr/>
          <p:nvPr/>
        </p:nvSpPr>
        <p:spPr bwMode="auto">
          <a:xfrm>
            <a:off x="2438400" y="3505200"/>
            <a:ext cx="4419600" cy="228600"/>
          </a:xfrm>
          <a:prstGeom prst="rightArrow">
            <a:avLst/>
          </a:prstGeom>
          <a:gradFill>
            <a:gsLst>
              <a:gs pos="0">
                <a:srgbClr val="000082"/>
              </a:gs>
              <a:gs pos="13000">
                <a:schemeClr val="accent1">
                  <a:lumMod val="90000"/>
                </a:schemeClr>
              </a:gs>
              <a:gs pos="28000">
                <a:srgbClr val="000082"/>
              </a:gs>
              <a:gs pos="42999">
                <a:schemeClr val="accent1">
                  <a:lumMod val="90000"/>
                </a:schemeClr>
              </a:gs>
              <a:gs pos="58000">
                <a:srgbClr val="000082"/>
              </a:gs>
              <a:gs pos="72000">
                <a:schemeClr val="accent1">
                  <a:lumMod val="90000"/>
                </a:schemeClr>
              </a:gs>
              <a:gs pos="87000">
                <a:srgbClr val="000082"/>
              </a:gs>
              <a:gs pos="100000">
                <a:schemeClr val="accent1">
                  <a:lumMod val="90000"/>
                </a:schemeClr>
              </a:gs>
            </a:gsLst>
            <a:lin ang="2700000" scaled="0"/>
          </a:gradFill>
          <a:ln w="9525" cap="flat" cmpd="sng" algn="ctr">
            <a:solidFill>
              <a:schemeClr val="tx1"/>
            </a:solidFill>
            <a:prstDash val="solid"/>
            <a:round/>
            <a:headEnd type="none" w="med" len="med"/>
            <a:tailEnd type="none" w="med" len="med"/>
          </a:ln>
          <a:effectLst/>
        </p:spPr>
        <p:txBody>
          <a:bodyPr vert="horz" wrap="square" lIns="91436" tIns="0" rIns="91436" bIns="137155" numCol="1" rtlCol="0" anchor="b" anchorCtr="1"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21" name="TextBox 20"/>
          <p:cNvSpPr txBox="1"/>
          <p:nvPr/>
        </p:nvSpPr>
        <p:spPr>
          <a:xfrm>
            <a:off x="4343400" y="2819400"/>
            <a:ext cx="3276600" cy="707882"/>
          </a:xfrm>
          <a:prstGeom prst="rect">
            <a:avLst/>
          </a:prstGeom>
          <a:noFill/>
        </p:spPr>
        <p:txBody>
          <a:bodyPr wrap="square" lIns="91436" tIns="45718" rIns="91436" bIns="45718" rtlCol="0">
            <a:spAutoFit/>
          </a:bodyPr>
          <a:lstStyle/>
          <a:p>
            <a:r>
              <a:rPr lang="en-US" sz="2000" b="1" i="1" dirty="0" err="1" smtClean="0">
                <a:latin typeface="Calibri" pitchFamily="34" charset="0"/>
              </a:rPr>
              <a:t>Creds</a:t>
            </a:r>
            <a:r>
              <a:rPr lang="en-US" sz="2000" b="1" i="1" dirty="0" smtClean="0">
                <a:latin typeface="Calibri" pitchFamily="34" charset="0"/>
              </a:rPr>
              <a:t> are added by Silverlight, not browser</a:t>
            </a:r>
            <a:endParaRPr lang="en-US" sz="2000" i="1" dirty="0">
              <a:latin typeface="Calibri" pitchFamily="34" charset="0"/>
            </a:endParaRPr>
          </a:p>
        </p:txBody>
      </p:sp>
      <p:sp>
        <p:nvSpPr>
          <p:cNvPr id="23" name="TextBox 22"/>
          <p:cNvSpPr txBox="1"/>
          <p:nvPr/>
        </p:nvSpPr>
        <p:spPr>
          <a:xfrm>
            <a:off x="4343400" y="4343400"/>
            <a:ext cx="1676400" cy="707882"/>
          </a:xfrm>
          <a:prstGeom prst="rect">
            <a:avLst/>
          </a:prstGeom>
          <a:noFill/>
        </p:spPr>
        <p:txBody>
          <a:bodyPr wrap="square" lIns="91436" tIns="45718" rIns="91436" bIns="45718" rtlCol="0">
            <a:spAutoFit/>
          </a:bodyPr>
          <a:lstStyle/>
          <a:p>
            <a:r>
              <a:rPr lang="en-US" sz="2000" b="1" i="1" dirty="0" smtClean="0">
                <a:latin typeface="Calibri" pitchFamily="34" charset="0"/>
              </a:rPr>
              <a:t>No </a:t>
            </a:r>
            <a:br>
              <a:rPr lang="en-US" sz="2000" b="1" i="1" dirty="0" smtClean="0">
                <a:latin typeface="Calibri" pitchFamily="34" charset="0"/>
              </a:rPr>
            </a:br>
            <a:r>
              <a:rPr lang="en-US" sz="2000" b="1" i="1" dirty="0" err="1" smtClean="0">
                <a:latin typeface="Calibri" pitchFamily="34" charset="0"/>
              </a:rPr>
              <a:t>creds</a:t>
            </a:r>
            <a:endParaRPr lang="en-US" sz="2000" i="1" dirty="0">
              <a:latin typeface="Calibri" pitchFamily="34" charset="0"/>
            </a:endParaRPr>
          </a:p>
        </p:txBody>
      </p:sp>
      <p:sp>
        <p:nvSpPr>
          <p:cNvPr id="27" name="TextBox 26"/>
          <p:cNvSpPr txBox="1"/>
          <p:nvPr/>
        </p:nvSpPr>
        <p:spPr>
          <a:xfrm>
            <a:off x="2819400" y="6096000"/>
            <a:ext cx="2057400" cy="523216"/>
          </a:xfrm>
          <a:prstGeom prst="rect">
            <a:avLst/>
          </a:prstGeom>
          <a:noFill/>
        </p:spPr>
        <p:txBody>
          <a:bodyPr wrap="square" lIns="91436" tIns="45718" rIns="91436" bIns="45718" rtlCol="0">
            <a:spAutoFit/>
          </a:bodyPr>
          <a:lstStyle/>
          <a:p>
            <a:r>
              <a:rPr lang="en-US" sz="2800" i="1" dirty="0" smtClean="0">
                <a:solidFill>
                  <a:schemeClr val="bg2">
                    <a:lumMod val="75000"/>
                  </a:schemeClr>
                </a:solidFill>
                <a:latin typeface="Calibri" pitchFamily="34" charset="0"/>
              </a:rPr>
              <a:t>Browser</a:t>
            </a:r>
            <a:endParaRPr lang="en-US" sz="2800" i="1" dirty="0">
              <a:solidFill>
                <a:schemeClr val="bg2">
                  <a:lumMod val="75000"/>
                </a:schemeClr>
              </a:solidFill>
              <a:latin typeface="Calibri" pitchFamily="34" charset="0"/>
            </a:endParaRPr>
          </a:p>
        </p:txBody>
      </p:sp>
      <p:pic>
        <p:nvPicPr>
          <p:cNvPr id="28" name="Picture 6" descr="http://tbn1.google.com/images?q=tbn:ldwZHnmnyvA-lM:http://www.chemconconferences.net/images/key_icon.gif">
            <a:hlinkClick r:id="rId4"/>
          </p:cNvPr>
          <p:cNvPicPr>
            <a:picLocks noChangeAspect="1" noChangeArrowheads="1"/>
          </p:cNvPicPr>
          <p:nvPr/>
        </p:nvPicPr>
        <p:blipFill>
          <a:blip r:embed="rId5" cstate="print">
            <a:duotone>
              <a:prstClr val="black"/>
              <a:schemeClr val="accent5">
                <a:tint val="45000"/>
                <a:satMod val="400000"/>
              </a:schemeClr>
            </a:duotone>
          </a:blip>
          <a:srcRect/>
          <a:stretch>
            <a:fillRect/>
          </a:stretch>
        </p:blipFill>
        <p:spPr bwMode="auto">
          <a:xfrm>
            <a:off x="2819400" y="3048000"/>
            <a:ext cx="885825" cy="723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 name="&quot;No&quot; Symbol 28"/>
          <p:cNvSpPr/>
          <p:nvPr/>
        </p:nvSpPr>
        <p:spPr bwMode="auto">
          <a:xfrm>
            <a:off x="6096000" y="4495800"/>
            <a:ext cx="876300" cy="857305"/>
          </a:xfrm>
          <a:prstGeom prst="noSmoking">
            <a:avLst/>
          </a:prstGeom>
          <a:solidFill>
            <a:srgbClr val="FF0000">
              <a:alpha val="50196"/>
            </a:srgbClr>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0" name="Rounded Rectangle 29"/>
          <p:cNvSpPr/>
          <p:nvPr/>
        </p:nvSpPr>
        <p:spPr bwMode="auto">
          <a:xfrm>
            <a:off x="7010400" y="5638800"/>
            <a:ext cx="1981200" cy="1009705"/>
          </a:xfrm>
          <a:prstGeom prst="roundRect">
            <a:avLst/>
          </a:prstGeom>
          <a:solidFill>
            <a:srgbClr val="FF0000"/>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r>
              <a:rPr lang="zh-CN" altLang="en-US" b="1" dirty="0" smtClean="0">
                <a:solidFill>
                  <a:sysClr val="windowText" lastClr="000000"/>
                </a:solidFill>
                <a:latin typeface="Calibri" pitchFamily="34" charset="0"/>
              </a:rPr>
              <a:t>恶意网站</a:t>
            </a:r>
            <a:endParaRPr lang="en-US" b="1" dirty="0" smtClean="0">
              <a:solidFill>
                <a:sysClr val="windowText" lastClr="000000"/>
              </a:solidFill>
              <a:latin typeface="Calibri" pitchFamily="34" charset="0"/>
            </a:endParaRPr>
          </a:p>
        </p:txBody>
      </p:sp>
      <p:sp>
        <p:nvSpPr>
          <p:cNvPr id="31" name="Right Arrow 30"/>
          <p:cNvSpPr/>
          <p:nvPr/>
        </p:nvSpPr>
        <p:spPr bwMode="auto">
          <a:xfrm flipH="1">
            <a:off x="3962400" y="5791201"/>
            <a:ext cx="2819400" cy="152399"/>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36" tIns="0" rIns="91436" bIns="137155" numCol="1" rtlCol="0" anchor="b" anchorCtr="1" compatLnSpc="1">
            <a:prstTxWarp prst="textNoShape">
              <a:avLst/>
            </a:prstTxWarp>
          </a:bodyPr>
          <a:lstStyle/>
          <a:p>
            <a:pPr fontAlgn="base">
              <a:spcBef>
                <a:spcPct val="0"/>
              </a:spcBef>
              <a:spcAft>
                <a:spcPct val="0"/>
              </a:spcAft>
            </a:pPr>
            <a:endParaRPr kumimoji="0" lang="en-US" b="0" i="0" strike="noStrike" cap="none" normalizeH="0" baseline="0" dirty="0" smtClean="0">
              <a:ln>
                <a:noFill/>
              </a:ln>
              <a:solidFill>
                <a:schemeClr val="tx1"/>
              </a:solidFill>
              <a:effectLst/>
              <a:latin typeface="Calibri" pitchFamily="34" charset="0"/>
            </a:endParaRPr>
          </a:p>
        </p:txBody>
      </p:sp>
      <p:sp>
        <p:nvSpPr>
          <p:cNvPr id="32" name="Right Arrow 31"/>
          <p:cNvSpPr/>
          <p:nvPr/>
        </p:nvSpPr>
        <p:spPr bwMode="auto">
          <a:xfrm>
            <a:off x="3962400" y="4953000"/>
            <a:ext cx="2133600" cy="15240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36" tIns="0" rIns="91436" bIns="137155" numCol="1" rtlCol="0" anchor="b" anchorCtr="1" compatLnSpc="1">
            <a:prstTxWarp prst="textNoShape">
              <a:avLst/>
            </a:prstTxWarp>
          </a:bodyPr>
          <a:lstStyle/>
          <a:p>
            <a:pPr fontAlgn="base">
              <a:spcBef>
                <a:spcPct val="0"/>
              </a:spcBef>
              <a:spcAft>
                <a:spcPct val="0"/>
              </a:spcAft>
            </a:pPr>
            <a:endParaRPr lang="en-US" dirty="0" smtClean="0">
              <a:latin typeface="Calibri" pitchFamily="34" charset="0"/>
            </a:endParaRPr>
          </a:p>
        </p:txBody>
      </p:sp>
      <p:sp>
        <p:nvSpPr>
          <p:cNvPr id="33" name="Rectangle 32"/>
          <p:cNvSpPr/>
          <p:nvPr/>
        </p:nvSpPr>
        <p:spPr bwMode="auto">
          <a:xfrm>
            <a:off x="457200" y="4800600"/>
            <a:ext cx="3509319" cy="12954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fontAlgn="base">
              <a:spcBef>
                <a:spcPct val="0"/>
              </a:spcBef>
              <a:spcAft>
                <a:spcPct val="0"/>
              </a:spcAft>
            </a:pPr>
            <a:endParaRPr lang="en-US" u="sng" dirty="0" smtClean="0">
              <a:solidFill>
                <a:schemeClr val="tx1"/>
              </a:solidFill>
              <a:latin typeface="Arial" charset="0"/>
            </a:endParaRPr>
          </a:p>
        </p:txBody>
      </p:sp>
      <p:pic>
        <p:nvPicPr>
          <p:cNvPr id="34" name="Content Placeholder 6" descr="Sl_h_rgb.jpg"/>
          <p:cNvPicPr>
            <a:picLocks noChangeAspect="1"/>
          </p:cNvPicPr>
          <p:nvPr/>
        </p:nvPicPr>
        <p:blipFill>
          <a:blip r:embed="rId3" cstate="print">
            <a:clrChange>
              <a:clrFrom>
                <a:srgbClr val="FFFFFF"/>
              </a:clrFrom>
              <a:clrTo>
                <a:srgbClr val="FFFFFF">
                  <a:alpha val="0"/>
                </a:srgbClr>
              </a:clrTo>
            </a:clrChange>
          </a:blip>
          <a:stretch>
            <a:fillRect/>
          </a:stretch>
        </p:blipFill>
        <p:spPr bwMode="auto">
          <a:xfrm>
            <a:off x="685800" y="4953000"/>
            <a:ext cx="2438400" cy="7905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animBg="1"/>
      <p:bldP spid="30" grpId="0" animBg="1"/>
      <p:bldP spid="31" grpId="0" animBg="1"/>
      <p:bldP spid="32" grpId="0"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Message-Based Authentication:</a:t>
            </a:r>
            <a:endParaRPr lang="en-US" dirty="0"/>
          </a:p>
        </p:txBody>
      </p:sp>
      <p:sp>
        <p:nvSpPr>
          <p:cNvPr id="3" name="Content Placeholder 2"/>
          <p:cNvSpPr>
            <a:spLocks noGrp="1"/>
          </p:cNvSpPr>
          <p:nvPr>
            <p:ph idx="1"/>
          </p:nvPr>
        </p:nvSpPr>
        <p:spPr>
          <a:xfrm>
            <a:off x="457200" y="1428736"/>
            <a:ext cx="8543956" cy="4697427"/>
          </a:xfrm>
        </p:spPr>
        <p:txBody>
          <a:bodyPr/>
          <a:lstStyle/>
          <a:p>
            <a:r>
              <a:rPr lang="zh-CN" altLang="en-US" dirty="0" smtClean="0"/>
              <a:t>选择</a:t>
            </a:r>
            <a:r>
              <a:rPr lang="en-US" dirty="0" smtClean="0"/>
              <a:t> 1: </a:t>
            </a:r>
            <a:r>
              <a:rPr lang="zh-CN" altLang="en-US" dirty="0" smtClean="0"/>
              <a:t>修改接口</a:t>
            </a:r>
            <a:endParaRPr lang="en-US" dirty="0" smtClean="0"/>
          </a:p>
          <a:p>
            <a:pPr lvl="1">
              <a:buNone/>
            </a:pPr>
            <a:r>
              <a:rPr lang="en-US" sz="1800" b="0" dirty="0" smtClean="0">
                <a:solidFill>
                  <a:schemeClr val="tx1">
                    <a:lumMod val="95000"/>
                    <a:lumOff val="5000"/>
                  </a:schemeClr>
                </a:solidFill>
              </a:rPr>
              <a:t>[</a:t>
            </a:r>
            <a:r>
              <a:rPr lang="en-US" sz="1800" b="0" dirty="0" err="1" smtClean="0">
                <a:solidFill>
                  <a:schemeClr val="tx1">
                    <a:lumMod val="95000"/>
                    <a:lumOff val="5000"/>
                  </a:schemeClr>
                </a:solidFill>
              </a:rPr>
              <a:t>OperationContract</a:t>
            </a:r>
            <a:r>
              <a:rPr lang="en-US" sz="1800" b="0" dirty="0" smtClean="0">
                <a:solidFill>
                  <a:schemeClr val="tx1">
                    <a:lumMod val="95000"/>
                    <a:lumOff val="5000"/>
                  </a:schemeClr>
                </a:solidFill>
              </a:rPr>
              <a:t>]</a:t>
            </a:r>
          </a:p>
          <a:p>
            <a:pPr lvl="1">
              <a:buNone/>
            </a:pPr>
            <a:r>
              <a:rPr lang="en-US" sz="1800" b="0" dirty="0" smtClean="0">
                <a:solidFill>
                  <a:schemeClr val="tx1">
                    <a:lumMod val="95000"/>
                    <a:lumOff val="5000"/>
                  </a:schemeClr>
                </a:solidFill>
              </a:rPr>
              <a:t>public decimal </a:t>
            </a:r>
            <a:r>
              <a:rPr lang="en-US" sz="1800" b="1" dirty="0" err="1" smtClean="0">
                <a:solidFill>
                  <a:schemeClr val="tx1">
                    <a:lumMod val="95000"/>
                    <a:lumOff val="5000"/>
                  </a:schemeClr>
                </a:solidFill>
              </a:rPr>
              <a:t>GetActBal</a:t>
            </a:r>
            <a:r>
              <a:rPr lang="en-US" sz="1800" b="1" dirty="0" smtClean="0">
                <a:solidFill>
                  <a:schemeClr val="tx1">
                    <a:lumMod val="95000"/>
                    <a:lumOff val="5000"/>
                  </a:schemeClr>
                </a:solidFill>
              </a:rPr>
              <a:t/>
            </a:r>
            <a:br>
              <a:rPr lang="en-US" sz="1800" b="1" dirty="0" smtClean="0">
                <a:solidFill>
                  <a:schemeClr val="tx1">
                    <a:lumMod val="95000"/>
                    <a:lumOff val="5000"/>
                  </a:schemeClr>
                </a:solidFill>
              </a:rPr>
            </a:br>
            <a:r>
              <a:rPr lang="en-US" sz="1800" b="1" dirty="0" smtClean="0">
                <a:solidFill>
                  <a:schemeClr val="tx1">
                    <a:lumMod val="95000"/>
                    <a:lumOff val="5000"/>
                  </a:schemeClr>
                </a:solidFill>
              </a:rPr>
              <a:t>(</a:t>
            </a:r>
            <a:r>
              <a:rPr lang="en-US" sz="1800" b="1" dirty="0" err="1" smtClean="0">
                <a:solidFill>
                  <a:schemeClr val="tx1">
                    <a:lumMod val="95000"/>
                    <a:lumOff val="5000"/>
                  </a:schemeClr>
                </a:solidFill>
              </a:rPr>
              <a:t>int</a:t>
            </a:r>
            <a:r>
              <a:rPr lang="en-US" sz="1800" b="1" dirty="0" smtClean="0">
                <a:solidFill>
                  <a:schemeClr val="tx1">
                    <a:lumMod val="95000"/>
                    <a:lumOff val="5000"/>
                  </a:schemeClr>
                </a:solidFill>
              </a:rPr>
              <a:t> </a:t>
            </a:r>
            <a:r>
              <a:rPr lang="en-US" sz="1800" b="1" dirty="0" err="1" smtClean="0">
                <a:solidFill>
                  <a:schemeClr val="tx1">
                    <a:lumMod val="95000"/>
                    <a:lumOff val="5000"/>
                  </a:schemeClr>
                </a:solidFill>
              </a:rPr>
              <a:t>actID</a:t>
            </a:r>
            <a:r>
              <a:rPr lang="en-US" sz="1800" b="1" dirty="0" smtClean="0">
                <a:solidFill>
                  <a:schemeClr val="tx1">
                    <a:lumMod val="95000"/>
                    <a:lumOff val="5000"/>
                  </a:schemeClr>
                </a:solidFill>
              </a:rPr>
              <a:t>, string user, string </a:t>
            </a:r>
            <a:r>
              <a:rPr lang="en-US" sz="1800" b="1" dirty="0" err="1" smtClean="0">
                <a:solidFill>
                  <a:schemeClr val="tx1">
                    <a:lumMod val="95000"/>
                    <a:lumOff val="5000"/>
                  </a:schemeClr>
                </a:solidFill>
              </a:rPr>
              <a:t>pwd</a:t>
            </a:r>
            <a:r>
              <a:rPr lang="en-US" sz="1800" b="1" dirty="0" smtClean="0">
                <a:solidFill>
                  <a:schemeClr val="tx1">
                    <a:lumMod val="95000"/>
                    <a:lumOff val="5000"/>
                  </a:schemeClr>
                </a:solidFill>
              </a:rPr>
              <a:t>)</a:t>
            </a:r>
            <a:r>
              <a:rPr lang="en-US" sz="1800" b="0" dirty="0" smtClean="0">
                <a:solidFill>
                  <a:schemeClr val="tx1">
                    <a:lumMod val="95000"/>
                    <a:lumOff val="5000"/>
                  </a:schemeClr>
                </a:solidFill>
              </a:rPr>
              <a:t>;</a:t>
            </a:r>
            <a:endParaRPr lang="en-US" sz="2000" b="0" dirty="0" smtClean="0"/>
          </a:p>
          <a:p>
            <a:r>
              <a:rPr lang="zh-CN" altLang="en-US" dirty="0" smtClean="0"/>
              <a:t>选择</a:t>
            </a:r>
            <a:r>
              <a:rPr lang="en-US" dirty="0" smtClean="0"/>
              <a:t> 2: </a:t>
            </a:r>
            <a:r>
              <a:rPr lang="zh-CN" altLang="en-US" dirty="0" smtClean="0"/>
              <a:t>通过</a:t>
            </a:r>
            <a:r>
              <a:rPr lang="en-US" altLang="zh-CN" dirty="0" smtClean="0"/>
              <a:t>WCF </a:t>
            </a:r>
            <a:r>
              <a:rPr lang="zh-CN" altLang="en-US" dirty="0" smtClean="0"/>
              <a:t>的　</a:t>
            </a:r>
            <a:r>
              <a:rPr lang="en-US" altLang="zh-CN" dirty="0" smtClean="0"/>
              <a:t>WS-Security </a:t>
            </a:r>
            <a:r>
              <a:rPr lang="zh-CN" altLang="en-US" dirty="0" smtClean="0"/>
              <a:t>在</a:t>
            </a:r>
            <a:r>
              <a:rPr lang="en-US" altLang="zh-CN" dirty="0" smtClean="0"/>
              <a:t>SOAP</a:t>
            </a:r>
            <a:r>
              <a:rPr lang="zh-CN" altLang="en-US" dirty="0" smtClean="0"/>
              <a:t>包头中自动插入身份信息</a:t>
            </a:r>
            <a:endParaRPr lang="en-US" altLang="zh-CN" dirty="0" smtClean="0"/>
          </a:p>
          <a:p>
            <a:pPr lvl="1">
              <a:buNone/>
            </a:pPr>
            <a:r>
              <a:rPr lang="en-US" altLang="zh-CN" sz="1800" b="0" dirty="0" smtClean="0">
                <a:solidFill>
                  <a:schemeClr val="tx1">
                    <a:lumMod val="95000"/>
                    <a:lumOff val="5000"/>
                  </a:schemeClr>
                </a:solidFill>
              </a:rPr>
              <a:t>&lt;</a:t>
            </a:r>
            <a:r>
              <a:rPr lang="en-US" altLang="zh-CN" sz="1800" b="0" dirty="0" err="1" smtClean="0">
                <a:solidFill>
                  <a:schemeClr val="tx1">
                    <a:lumMod val="95000"/>
                    <a:lumOff val="5000"/>
                  </a:schemeClr>
                </a:solidFill>
              </a:rPr>
              <a:t>basicHttpBinding</a:t>
            </a:r>
            <a:r>
              <a:rPr lang="en-US" altLang="zh-CN" sz="1800" b="0" dirty="0" smtClean="0">
                <a:solidFill>
                  <a:schemeClr val="tx1">
                    <a:lumMod val="95000"/>
                    <a:lumOff val="5000"/>
                  </a:schemeClr>
                </a:solidFill>
              </a:rPr>
              <a:t>&gt;</a:t>
            </a:r>
          </a:p>
          <a:p>
            <a:pPr lvl="1">
              <a:buNone/>
            </a:pPr>
            <a:r>
              <a:rPr lang="en-US" altLang="zh-CN" sz="1800" b="0" dirty="0" smtClean="0">
                <a:solidFill>
                  <a:schemeClr val="tx1">
                    <a:lumMod val="95000"/>
                    <a:lumOff val="5000"/>
                  </a:schemeClr>
                </a:solidFill>
              </a:rPr>
              <a:t>   &lt;binding name="</a:t>
            </a:r>
            <a:r>
              <a:rPr lang="en-US" altLang="zh-CN" sz="1800" b="0" dirty="0" err="1" smtClean="0">
                <a:solidFill>
                  <a:schemeClr val="tx1">
                    <a:lumMod val="95000"/>
                    <a:lumOff val="5000"/>
                  </a:schemeClr>
                </a:solidFill>
              </a:rPr>
              <a:t>myBinding</a:t>
            </a:r>
            <a:r>
              <a:rPr lang="en-US" altLang="zh-CN" sz="1800" b="0" dirty="0" smtClean="0">
                <a:solidFill>
                  <a:schemeClr val="tx1">
                    <a:lumMod val="95000"/>
                    <a:lumOff val="5000"/>
                  </a:schemeClr>
                </a:solidFill>
              </a:rPr>
              <a:t>"&gt;</a:t>
            </a:r>
          </a:p>
          <a:p>
            <a:pPr lvl="1">
              <a:buNone/>
            </a:pPr>
            <a:r>
              <a:rPr lang="en-US" altLang="zh-CN" sz="1800" b="0" dirty="0" smtClean="0">
                <a:solidFill>
                  <a:schemeClr val="tx1">
                    <a:lumMod val="95000"/>
                    <a:lumOff val="5000"/>
                  </a:schemeClr>
                </a:solidFill>
              </a:rPr>
              <a:t>      </a:t>
            </a:r>
            <a:r>
              <a:rPr lang="en-US" altLang="zh-CN" sz="1800" b="1" dirty="0" smtClean="0">
                <a:solidFill>
                  <a:schemeClr val="tx1">
                    <a:lumMod val="95000"/>
                    <a:lumOff val="5000"/>
                  </a:schemeClr>
                </a:solidFill>
              </a:rPr>
              <a:t>&lt;security mode="</a:t>
            </a:r>
            <a:r>
              <a:rPr lang="en-US" altLang="zh-CN" sz="1800" b="1" dirty="0" err="1" smtClean="0">
                <a:solidFill>
                  <a:schemeClr val="tx1">
                    <a:lumMod val="95000"/>
                    <a:lumOff val="5000"/>
                  </a:schemeClr>
                </a:solidFill>
              </a:rPr>
              <a:t>TransportWithMessageCredential</a:t>
            </a:r>
            <a:r>
              <a:rPr lang="en-US" altLang="zh-CN" sz="1800" b="1" dirty="0" smtClean="0">
                <a:solidFill>
                  <a:schemeClr val="tx1">
                    <a:lumMod val="95000"/>
                    <a:lumOff val="5000"/>
                  </a:schemeClr>
                </a:solidFill>
              </a:rPr>
              <a:t>"&gt;</a:t>
            </a:r>
          </a:p>
          <a:p>
            <a:pPr lvl="1">
              <a:buNone/>
            </a:pPr>
            <a:r>
              <a:rPr lang="en-US" altLang="zh-CN" sz="1800" b="0" dirty="0" smtClean="0">
                <a:solidFill>
                  <a:schemeClr val="tx1">
                    <a:lumMod val="95000"/>
                    <a:lumOff val="5000"/>
                  </a:schemeClr>
                </a:solidFill>
              </a:rPr>
              <a:t>          </a:t>
            </a:r>
            <a:r>
              <a:rPr lang="en-US" altLang="zh-CN" sz="1800" b="1" dirty="0" smtClean="0">
                <a:solidFill>
                  <a:schemeClr val="tx1">
                    <a:lumMod val="95000"/>
                    <a:lumOff val="5000"/>
                  </a:schemeClr>
                </a:solidFill>
              </a:rPr>
              <a:t>&lt;message </a:t>
            </a:r>
            <a:r>
              <a:rPr lang="en-US" altLang="zh-CN" sz="1800" b="1" dirty="0" err="1" smtClean="0">
                <a:solidFill>
                  <a:schemeClr val="tx1">
                    <a:lumMod val="95000"/>
                    <a:lumOff val="5000"/>
                  </a:schemeClr>
                </a:solidFill>
              </a:rPr>
              <a:t>clientCredentialType</a:t>
            </a:r>
            <a:r>
              <a:rPr lang="en-US" altLang="zh-CN" sz="1800" b="1" dirty="0" smtClean="0">
                <a:solidFill>
                  <a:schemeClr val="tx1">
                    <a:lumMod val="95000"/>
                    <a:lumOff val="5000"/>
                  </a:schemeClr>
                </a:solidFill>
              </a:rPr>
              <a:t>="</a:t>
            </a:r>
            <a:r>
              <a:rPr lang="en-US" altLang="zh-CN" sz="1800" b="1" dirty="0" err="1" smtClean="0">
                <a:solidFill>
                  <a:schemeClr val="tx1">
                    <a:lumMod val="95000"/>
                    <a:lumOff val="5000"/>
                  </a:schemeClr>
                </a:solidFill>
              </a:rPr>
              <a:t>UserName</a:t>
            </a:r>
            <a:r>
              <a:rPr lang="en-US" altLang="zh-CN" sz="1800" b="1" dirty="0" smtClean="0">
                <a:solidFill>
                  <a:schemeClr val="tx1">
                    <a:lumMod val="95000"/>
                    <a:lumOff val="5000"/>
                  </a:schemeClr>
                </a:solidFill>
              </a:rPr>
              <a:t>"/&gt;</a:t>
            </a:r>
          </a:p>
          <a:p>
            <a:pPr lvl="1">
              <a:buNone/>
            </a:pPr>
            <a:r>
              <a:rPr lang="en-US" altLang="zh-CN" sz="1800" b="0" dirty="0" smtClean="0">
                <a:solidFill>
                  <a:schemeClr val="tx1">
                    <a:lumMod val="95000"/>
                    <a:lumOff val="5000"/>
                  </a:schemeClr>
                </a:solidFill>
              </a:rPr>
              <a:t>      &lt;/security&gt;</a:t>
            </a:r>
          </a:p>
          <a:p>
            <a:pPr lvl="1">
              <a:buNone/>
            </a:pPr>
            <a:r>
              <a:rPr lang="en-US" altLang="zh-CN" sz="1800" b="0" dirty="0" smtClean="0">
                <a:solidFill>
                  <a:schemeClr val="tx1">
                    <a:lumMod val="95000"/>
                    <a:lumOff val="5000"/>
                  </a:schemeClr>
                </a:solidFill>
              </a:rPr>
              <a:t>      </a:t>
            </a:r>
            <a:r>
              <a:rPr lang="en-US" altLang="zh-CN" sz="1800" b="1" dirty="0" smtClean="0">
                <a:solidFill>
                  <a:schemeClr val="tx1">
                    <a:lumMod val="95000"/>
                    <a:lumOff val="5000"/>
                  </a:schemeClr>
                </a:solidFill>
              </a:rPr>
              <a:t>&lt;</a:t>
            </a:r>
            <a:r>
              <a:rPr lang="en-US" altLang="zh-CN" sz="1800" b="1" dirty="0" err="1" smtClean="0">
                <a:solidFill>
                  <a:schemeClr val="tx1">
                    <a:lumMod val="95000"/>
                    <a:lumOff val="5000"/>
                  </a:schemeClr>
                </a:solidFill>
              </a:rPr>
              <a:t>httpsTransport</a:t>
            </a:r>
            <a:r>
              <a:rPr lang="en-US" altLang="zh-CN" sz="1800" b="1" dirty="0" smtClean="0">
                <a:solidFill>
                  <a:schemeClr val="tx1">
                    <a:lumMod val="95000"/>
                    <a:lumOff val="5000"/>
                  </a:schemeClr>
                </a:solidFill>
              </a:rPr>
              <a:t>/&gt;</a:t>
            </a:r>
          </a:p>
          <a:p>
            <a:pPr lvl="1">
              <a:buNone/>
            </a:pPr>
            <a:r>
              <a:rPr lang="en-US" altLang="zh-CN" sz="1800" b="0" dirty="0" smtClean="0">
                <a:solidFill>
                  <a:schemeClr val="tx1">
                    <a:lumMod val="95000"/>
                    <a:lumOff val="5000"/>
                  </a:schemeClr>
                </a:solidFill>
              </a:rPr>
              <a:t>   &lt;/binding&gt;</a:t>
            </a:r>
          </a:p>
          <a:p>
            <a:pPr lvl="1">
              <a:buNone/>
            </a:pPr>
            <a:r>
              <a:rPr lang="en-US" altLang="zh-CN" sz="1800" b="0" dirty="0" smtClean="0">
                <a:solidFill>
                  <a:schemeClr val="tx1">
                    <a:lumMod val="95000"/>
                    <a:lumOff val="5000"/>
                  </a:schemeClr>
                </a:solidFill>
              </a:rPr>
              <a:t>&lt;/</a:t>
            </a:r>
            <a:r>
              <a:rPr lang="en-US" altLang="zh-CN" sz="1800" b="0" dirty="0" err="1" smtClean="0">
                <a:solidFill>
                  <a:schemeClr val="tx1">
                    <a:lumMod val="95000"/>
                    <a:lumOff val="5000"/>
                  </a:schemeClr>
                </a:solidFill>
              </a:rPr>
              <a:t>basicHttpBinding</a:t>
            </a:r>
            <a:r>
              <a:rPr lang="en-US" altLang="zh-CN" sz="1800" b="0" dirty="0" smtClean="0">
                <a:solidFill>
                  <a:schemeClr val="tx1">
                    <a:lumMod val="95000"/>
                    <a:lumOff val="5000"/>
                  </a:schemeClr>
                </a:solidFill>
              </a:rPr>
              <a:t>&gt;</a:t>
            </a:r>
            <a:endParaRPr lang="en-US" sz="1800" b="0" dirty="0">
              <a:solidFill>
                <a:schemeClr val="tx1">
                  <a:lumMod val="95000"/>
                  <a:lumOff val="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安全机制 </a:t>
            </a:r>
            <a:r>
              <a:rPr lang="en-US" altLang="zh-CN" dirty="0" smtClean="0"/>
              <a:t> –  </a:t>
            </a:r>
            <a:r>
              <a:rPr lang="zh-CN" altLang="en-US" dirty="0" smtClean="0"/>
              <a:t>认证和授权</a:t>
            </a:r>
            <a:endParaRPr lang="zh-CN" altLang="en-US" dirty="0"/>
          </a:p>
        </p:txBody>
      </p:sp>
      <p:sp>
        <p:nvSpPr>
          <p:cNvPr id="3" name="内容占位符 2"/>
          <p:cNvSpPr>
            <a:spLocks noGrp="1"/>
          </p:cNvSpPr>
          <p:nvPr>
            <p:ph idx="1"/>
          </p:nvPr>
        </p:nvSpPr>
        <p:spPr>
          <a:xfrm>
            <a:off x="457200" y="1428736"/>
            <a:ext cx="8686800" cy="4697427"/>
          </a:xfrm>
        </p:spPr>
        <p:txBody>
          <a:bodyPr/>
          <a:lstStyle/>
          <a:p>
            <a:r>
              <a:rPr lang="zh-CN" altLang="en-US" dirty="0" smtClean="0"/>
              <a:t>服务端如何认证和授权？</a:t>
            </a:r>
            <a:endParaRPr lang="en-US" altLang="zh-CN" dirty="0" smtClean="0"/>
          </a:p>
          <a:p>
            <a:endParaRPr lang="en-US" altLang="zh-CN" sz="2000" dirty="0" smtClean="0"/>
          </a:p>
          <a:p>
            <a:r>
              <a:rPr lang="en-US" altLang="zh-CN" sz="2000" dirty="0" smtClean="0"/>
              <a:t>Message-Based </a:t>
            </a:r>
            <a:r>
              <a:rPr lang="zh-CN" altLang="en-US" sz="2000" dirty="0" smtClean="0"/>
              <a:t>身份</a:t>
            </a:r>
            <a:endParaRPr lang="en-US" altLang="zh-CN" sz="2000" dirty="0" smtClean="0"/>
          </a:p>
          <a:p>
            <a:pPr>
              <a:buNone/>
            </a:pPr>
            <a:r>
              <a:rPr lang="en-US" altLang="zh-CN" sz="2000" b="0" dirty="0" smtClean="0">
                <a:solidFill>
                  <a:schemeClr val="tx1"/>
                </a:solidFill>
              </a:rPr>
              <a:t>if(!</a:t>
            </a:r>
            <a:r>
              <a:rPr lang="en-US" altLang="zh-CN" sz="2000" dirty="0" err="1" smtClean="0">
                <a:solidFill>
                  <a:schemeClr val="tx1"/>
                </a:solidFill>
              </a:rPr>
              <a:t>OperationContext.Current</a:t>
            </a:r>
            <a:r>
              <a:rPr lang="en-US" altLang="zh-CN" sz="2000" b="0" dirty="0" err="1" smtClean="0">
                <a:solidFill>
                  <a:schemeClr val="tx1"/>
                </a:solidFill>
              </a:rPr>
              <a:t>.ServiceSecurityContext</a:t>
            </a:r>
            <a:r>
              <a:rPr lang="en-US" altLang="zh-CN" sz="2000" b="0" dirty="0" smtClean="0">
                <a:solidFill>
                  <a:schemeClr val="tx1"/>
                </a:solidFill>
              </a:rPr>
              <a:t>.</a:t>
            </a:r>
          </a:p>
          <a:p>
            <a:pPr>
              <a:buNone/>
            </a:pPr>
            <a:r>
              <a:rPr lang="en-US" altLang="zh-CN" sz="2000" b="0" dirty="0" err="1" smtClean="0">
                <a:solidFill>
                  <a:schemeClr val="tx1"/>
                </a:solidFill>
              </a:rPr>
              <a:t>PrimaryIdentity.IsAuthenticated</a:t>
            </a:r>
            <a:r>
              <a:rPr lang="en-US" altLang="zh-CN" sz="2000" b="0" dirty="0" smtClean="0">
                <a:solidFill>
                  <a:schemeClr val="tx1"/>
                </a:solidFill>
              </a:rPr>
              <a:t>)</a:t>
            </a:r>
          </a:p>
          <a:p>
            <a:pPr>
              <a:buNone/>
            </a:pPr>
            <a:r>
              <a:rPr lang="en-US" altLang="zh-CN" sz="2000" b="0" dirty="0" smtClean="0">
                <a:solidFill>
                  <a:schemeClr val="tx1"/>
                </a:solidFill>
              </a:rPr>
              <a:t>   throw new </a:t>
            </a:r>
            <a:r>
              <a:rPr lang="en-US" altLang="zh-CN" sz="2000" b="0" dirty="0" err="1" smtClean="0">
                <a:solidFill>
                  <a:schemeClr val="tx1"/>
                </a:solidFill>
              </a:rPr>
              <a:t>SecurityException</a:t>
            </a:r>
            <a:r>
              <a:rPr lang="en-US" altLang="zh-CN" sz="2000" b="0" dirty="0" smtClean="0">
                <a:solidFill>
                  <a:schemeClr val="tx1"/>
                </a:solidFill>
              </a:rPr>
              <a:t>();</a:t>
            </a:r>
          </a:p>
          <a:p>
            <a:pPr>
              <a:buNone/>
            </a:pPr>
            <a:r>
              <a:rPr lang="en-US" altLang="zh-CN" sz="2000" b="0" dirty="0" smtClean="0">
                <a:solidFill>
                  <a:schemeClr val="tx1"/>
                </a:solidFill>
              </a:rPr>
              <a:t>// </a:t>
            </a:r>
            <a:r>
              <a:rPr lang="zh-CN" altLang="en-US" sz="2000" b="0" dirty="0" smtClean="0">
                <a:solidFill>
                  <a:schemeClr val="tx1"/>
                </a:solidFill>
              </a:rPr>
              <a:t>标准 </a:t>
            </a:r>
            <a:r>
              <a:rPr lang="en-US" altLang="zh-CN" sz="2000" b="0" dirty="0" smtClean="0">
                <a:solidFill>
                  <a:schemeClr val="tx1"/>
                </a:solidFill>
              </a:rPr>
              <a:t>WCF</a:t>
            </a:r>
            <a:r>
              <a:rPr lang="zh-CN" altLang="en-US" sz="2000" b="0" dirty="0" smtClean="0">
                <a:solidFill>
                  <a:schemeClr val="tx1"/>
                </a:solidFill>
              </a:rPr>
              <a:t>方法</a:t>
            </a:r>
            <a:endParaRPr lang="en-US" altLang="zh-CN" sz="2000" b="0" dirty="0" smtClean="0">
              <a:solidFill>
                <a:schemeClr val="tx1"/>
              </a:solidFill>
            </a:endParaRPr>
          </a:p>
          <a:p>
            <a:endParaRPr lang="en-US" altLang="zh-CN" sz="2000" dirty="0" smtClean="0"/>
          </a:p>
          <a:p>
            <a:r>
              <a:rPr lang="en-US" altLang="zh-CN" sz="2000" dirty="0" smtClean="0"/>
              <a:t>Browser-Based </a:t>
            </a:r>
            <a:r>
              <a:rPr lang="zh-CN" altLang="en-US" sz="2000" dirty="0" smtClean="0"/>
              <a:t>身份</a:t>
            </a:r>
            <a:endParaRPr lang="en-US" altLang="zh-CN" sz="2000" dirty="0" smtClean="0"/>
          </a:p>
          <a:p>
            <a:pPr>
              <a:buNone/>
            </a:pPr>
            <a:r>
              <a:rPr lang="en-US" altLang="zh-CN" sz="2000" b="0" dirty="0" smtClean="0">
                <a:solidFill>
                  <a:schemeClr val="tx1"/>
                </a:solidFill>
              </a:rPr>
              <a:t>if(!</a:t>
            </a:r>
            <a:r>
              <a:rPr lang="en-US" altLang="zh-CN" sz="2000" dirty="0" err="1" smtClean="0">
                <a:solidFill>
                  <a:schemeClr val="tx1"/>
                </a:solidFill>
              </a:rPr>
              <a:t>HttpContext.Current.User</a:t>
            </a:r>
            <a:r>
              <a:rPr lang="en-US" altLang="zh-CN" sz="2000" b="0" dirty="0" err="1" smtClean="0">
                <a:solidFill>
                  <a:schemeClr val="tx1"/>
                </a:solidFill>
              </a:rPr>
              <a:t>.Identity.IsAuthenticated</a:t>
            </a:r>
            <a:r>
              <a:rPr lang="en-US" altLang="zh-CN" sz="2000" b="0" dirty="0" smtClean="0">
                <a:solidFill>
                  <a:schemeClr val="tx1"/>
                </a:solidFill>
              </a:rPr>
              <a:t>)</a:t>
            </a:r>
          </a:p>
          <a:p>
            <a:pPr>
              <a:buNone/>
            </a:pPr>
            <a:r>
              <a:rPr lang="en-US" altLang="zh-CN" sz="2000" b="0" dirty="0" smtClean="0">
                <a:solidFill>
                  <a:schemeClr val="tx1"/>
                </a:solidFill>
              </a:rPr>
              <a:t> throw new </a:t>
            </a:r>
            <a:r>
              <a:rPr lang="en-US" altLang="zh-CN" sz="2000" b="0" dirty="0" err="1" smtClean="0">
                <a:solidFill>
                  <a:schemeClr val="tx1"/>
                </a:solidFill>
              </a:rPr>
              <a:t>SecurityException</a:t>
            </a:r>
            <a:r>
              <a:rPr lang="en-US" altLang="zh-CN" sz="2000" b="0" dirty="0" smtClean="0">
                <a:solidFill>
                  <a:schemeClr val="tx1"/>
                </a:solidFill>
              </a:rPr>
              <a:t>();</a:t>
            </a:r>
          </a:p>
          <a:p>
            <a:pPr>
              <a:buNone/>
            </a:pPr>
            <a:r>
              <a:rPr lang="en-US" altLang="zh-CN" sz="2000" b="0" dirty="0" smtClean="0">
                <a:solidFill>
                  <a:schemeClr val="tx1"/>
                </a:solidFill>
              </a:rPr>
              <a:t>// ASP.NET Membership</a:t>
            </a:r>
            <a:endParaRPr lang="zh-CN" altLang="en-US" sz="2000" b="0" dirty="0" smtClean="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安全机制 </a:t>
            </a:r>
            <a:r>
              <a:rPr lang="en-US" altLang="zh-CN" dirty="0" smtClean="0"/>
              <a:t>– </a:t>
            </a:r>
            <a:r>
              <a:rPr lang="zh-CN" altLang="en-US" dirty="0" smtClean="0"/>
              <a:t>消息加密</a:t>
            </a:r>
            <a:endParaRPr lang="zh-CN" altLang="en-US" dirty="0"/>
          </a:p>
        </p:txBody>
      </p:sp>
      <p:graphicFrame>
        <p:nvGraphicFramePr>
          <p:cNvPr id="7" name="表格 6"/>
          <p:cNvGraphicFramePr>
            <a:graphicFrameLocks noGrp="1"/>
          </p:cNvGraphicFramePr>
          <p:nvPr/>
        </p:nvGraphicFramePr>
        <p:xfrm>
          <a:off x="571472" y="2643182"/>
          <a:ext cx="7429552" cy="2928960"/>
        </p:xfrm>
        <a:graphic>
          <a:graphicData uri="http://schemas.openxmlformats.org/drawingml/2006/table">
            <a:tbl>
              <a:tblPr firstRow="1" bandRow="1">
                <a:tableStyleId>{5C22544A-7EE6-4342-B048-85BDC9FD1C3A}</a:tableStyleId>
              </a:tblPr>
              <a:tblGrid>
                <a:gridCol w="3643338"/>
                <a:gridCol w="3786214"/>
              </a:tblGrid>
              <a:tr h="585792">
                <a:tc>
                  <a:txBody>
                    <a:bodyPr/>
                    <a:lstStyle/>
                    <a:p>
                      <a:pPr algn="ctr"/>
                      <a:r>
                        <a:rPr lang="zh-CN" altLang="en-US" sz="2800" b="0" dirty="0" smtClean="0">
                          <a:effectLst>
                            <a:outerShdw blurRad="38100" dist="38100" dir="2700000" algn="tl">
                              <a:srgbClr val="000000">
                                <a:alpha val="43137"/>
                              </a:srgbClr>
                            </a:outerShdw>
                          </a:effectLst>
                        </a:rPr>
                        <a:t>传输层加密</a:t>
                      </a:r>
                      <a:endParaRPr lang="zh-CN" altLang="en-US" sz="2800" b="0" dirty="0">
                        <a:effectLst>
                          <a:outerShdw blurRad="38100" dist="38100" dir="2700000" algn="tl">
                            <a:srgbClr val="000000">
                              <a:alpha val="43137"/>
                            </a:srgbClr>
                          </a:outerShdw>
                        </a:effectLst>
                      </a:endParaRPr>
                    </a:p>
                  </a:txBody>
                  <a:tcPr anchor="ctr"/>
                </a:tc>
                <a:tc>
                  <a:txBody>
                    <a:bodyPr/>
                    <a:lstStyle/>
                    <a:p>
                      <a:pPr algn="ctr"/>
                      <a:r>
                        <a:rPr lang="zh-CN" altLang="en-US" sz="2800" b="0" dirty="0" smtClean="0">
                          <a:effectLst>
                            <a:outerShdw blurRad="38100" dist="38100" dir="2700000" algn="tl">
                              <a:srgbClr val="000000">
                                <a:alpha val="43137"/>
                              </a:srgbClr>
                            </a:outerShdw>
                          </a:effectLst>
                        </a:rPr>
                        <a:t>消息层加密</a:t>
                      </a:r>
                      <a:endParaRPr lang="zh-CN" altLang="en-US" sz="2800" b="0" dirty="0">
                        <a:effectLst>
                          <a:outerShdw blurRad="38100" dist="38100" dir="2700000" algn="tl">
                            <a:srgbClr val="000000">
                              <a:alpha val="43137"/>
                            </a:srgbClr>
                          </a:outerShdw>
                        </a:effectLst>
                      </a:endParaRPr>
                    </a:p>
                  </a:txBody>
                  <a:tcPr anchor="ctr"/>
                </a:tc>
              </a:tr>
              <a:tr h="585792">
                <a:tc>
                  <a:txBody>
                    <a:bodyPr/>
                    <a:lstStyle/>
                    <a:p>
                      <a:pPr algn="l"/>
                      <a:r>
                        <a:rPr lang="zh-CN" altLang="en-US" dirty="0" smtClean="0"/>
                        <a:t>点到点安全，从</a:t>
                      </a:r>
                      <a:r>
                        <a:rPr lang="en-US" altLang="zh-CN" dirty="0" smtClean="0"/>
                        <a:t>Brower</a:t>
                      </a:r>
                      <a:r>
                        <a:rPr lang="zh-CN" altLang="en-US" dirty="0" smtClean="0"/>
                        <a:t>到</a:t>
                      </a:r>
                      <a:r>
                        <a:rPr lang="en-US" altLang="zh-CN" dirty="0" smtClean="0"/>
                        <a:t>Server</a:t>
                      </a:r>
                      <a:endParaRPr lang="zh-CN" altLang="en-US" dirty="0"/>
                    </a:p>
                  </a:txBody>
                  <a:tcPr anchor="ctr"/>
                </a:tc>
                <a:tc>
                  <a:txBody>
                    <a:bodyPr/>
                    <a:lstStyle/>
                    <a:p>
                      <a:pPr algn="l"/>
                      <a:r>
                        <a:rPr lang="zh-CN" altLang="en-US" dirty="0" smtClean="0"/>
                        <a:t>端到端安全，从</a:t>
                      </a:r>
                      <a:r>
                        <a:rPr lang="en-US" altLang="zh-CN" dirty="0" smtClean="0"/>
                        <a:t>App</a:t>
                      </a:r>
                      <a:r>
                        <a:rPr lang="zh-CN" altLang="en-US" dirty="0" smtClean="0"/>
                        <a:t>到</a:t>
                      </a:r>
                      <a:r>
                        <a:rPr lang="en-US" altLang="zh-CN" dirty="0" smtClean="0"/>
                        <a:t>App</a:t>
                      </a:r>
                      <a:endParaRPr lang="zh-CN" altLang="en-US" dirty="0"/>
                    </a:p>
                  </a:txBody>
                  <a:tcPr anchor="ctr"/>
                </a:tc>
              </a:tr>
              <a:tr h="585792">
                <a:tc>
                  <a:txBody>
                    <a:bodyPr/>
                    <a:lstStyle/>
                    <a:p>
                      <a:pPr algn="l"/>
                      <a:r>
                        <a:rPr lang="zh-CN" altLang="en-US" dirty="0" smtClean="0"/>
                        <a:t>对整个消息加密</a:t>
                      </a:r>
                      <a:endParaRPr lang="zh-CN" altLang="en-US" dirty="0"/>
                    </a:p>
                  </a:txBody>
                  <a:tcPr anchor="ctr"/>
                </a:tc>
                <a:tc>
                  <a:txBody>
                    <a:bodyPr/>
                    <a:lstStyle/>
                    <a:p>
                      <a:pPr algn="l"/>
                      <a:r>
                        <a:rPr lang="zh-CN" altLang="en-US" dirty="0" smtClean="0"/>
                        <a:t>可以对消息的局部加密</a:t>
                      </a:r>
                      <a:endParaRPr lang="zh-CN" altLang="en-US" dirty="0"/>
                    </a:p>
                  </a:txBody>
                  <a:tcPr anchor="ctr"/>
                </a:tc>
              </a:tr>
              <a:tr h="585792">
                <a:tc>
                  <a:txBody>
                    <a:bodyPr/>
                    <a:lstStyle/>
                    <a:p>
                      <a:pPr algn="l"/>
                      <a:r>
                        <a:rPr lang="zh-CN" altLang="en-US" dirty="0" smtClean="0"/>
                        <a:t>支持单一传输协议，例如</a:t>
                      </a:r>
                      <a:r>
                        <a:rPr lang="en-US" altLang="zh-CN" dirty="0" smtClean="0"/>
                        <a:t>HTTP</a:t>
                      </a:r>
                      <a:endParaRPr lang="zh-CN" altLang="en-US" dirty="0"/>
                    </a:p>
                  </a:txBody>
                  <a:tcPr anchor="ctr"/>
                </a:tc>
                <a:tc>
                  <a:txBody>
                    <a:bodyPr/>
                    <a:lstStyle/>
                    <a:p>
                      <a:pPr algn="l"/>
                      <a:r>
                        <a:rPr lang="zh-CN" altLang="en-US" dirty="0" smtClean="0"/>
                        <a:t>支持混合传输协议，例如</a:t>
                      </a:r>
                      <a:r>
                        <a:rPr lang="en-US" altLang="zh-CN" dirty="0" smtClean="0"/>
                        <a:t>HTTP+TCP</a:t>
                      </a:r>
                      <a:endParaRPr lang="zh-CN" altLang="en-US" dirty="0"/>
                    </a:p>
                  </a:txBody>
                  <a:tcPr anchor="ctr"/>
                </a:tc>
              </a:tr>
              <a:tr h="585792">
                <a:tc>
                  <a:txBody>
                    <a:bodyPr/>
                    <a:lstStyle/>
                    <a:p>
                      <a:pPr algn="l"/>
                      <a:r>
                        <a:rPr lang="zh-CN" altLang="en-US" dirty="0" smtClean="0"/>
                        <a:t>常用实现：</a:t>
                      </a:r>
                      <a:r>
                        <a:rPr lang="en-US" altLang="zh-CN" dirty="0" smtClean="0"/>
                        <a:t>HTTPS,</a:t>
                      </a:r>
                      <a:r>
                        <a:rPr lang="en-US" altLang="zh-CN" baseline="0" dirty="0" smtClean="0"/>
                        <a:t> SSL</a:t>
                      </a:r>
                      <a:endParaRPr lang="zh-CN" altLang="en-US" dirty="0"/>
                    </a:p>
                  </a:txBody>
                  <a:tcPr anchor="ctr"/>
                </a:tc>
                <a:tc>
                  <a:txBody>
                    <a:bodyPr/>
                    <a:lstStyle/>
                    <a:p>
                      <a:pPr algn="l"/>
                      <a:r>
                        <a:rPr lang="zh-CN" altLang="en-US" dirty="0" smtClean="0"/>
                        <a:t>常用实现：</a:t>
                      </a:r>
                      <a:r>
                        <a:rPr lang="en-US" altLang="zh-CN" dirty="0" smtClean="0"/>
                        <a:t>SOAP</a:t>
                      </a:r>
                      <a:r>
                        <a:rPr lang="en-US" altLang="zh-CN" baseline="0" dirty="0" smtClean="0"/>
                        <a:t> WS-Security</a:t>
                      </a:r>
                      <a:endParaRPr lang="zh-CN" altLang="en-US" dirty="0"/>
                    </a:p>
                  </a:txBody>
                  <a:tcPr anchor="ctr"/>
                </a:tc>
              </a:tr>
            </a:tbl>
          </a:graphicData>
        </a:graphic>
      </p:graphicFrame>
      <p:sp>
        <p:nvSpPr>
          <p:cNvPr id="8" name="内容占位符 7"/>
          <p:cNvSpPr>
            <a:spLocks noGrp="1"/>
          </p:cNvSpPr>
          <p:nvPr>
            <p:ph idx="1"/>
          </p:nvPr>
        </p:nvSpPr>
        <p:spPr>
          <a:xfrm>
            <a:off x="457200" y="1285860"/>
            <a:ext cx="8229600" cy="1071569"/>
          </a:xfrm>
        </p:spPr>
        <p:txBody>
          <a:bodyPr/>
          <a:lstStyle/>
          <a:p>
            <a:r>
              <a:rPr lang="zh-CN" altLang="en-US" dirty="0" smtClean="0"/>
              <a:t>完整，真实，防篡改</a:t>
            </a:r>
            <a:endParaRPr lang="en-US" altLang="zh-CN" dirty="0" smtClean="0"/>
          </a:p>
          <a:p>
            <a:r>
              <a:rPr lang="zh-CN" altLang="en-US" dirty="0" smtClean="0"/>
              <a:t>两种选择：传输层加密，消息层加密</a:t>
            </a:r>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百度应用</a:t>
            </a:r>
            <a:endParaRPr lang="zh-CN" altLang="en-US" dirty="0"/>
          </a:p>
        </p:txBody>
      </p:sp>
      <p:sp>
        <p:nvSpPr>
          <p:cNvPr id="3" name="文本占位符 2"/>
          <p:cNvSpPr>
            <a:spLocks noGrp="1"/>
          </p:cNvSpPr>
          <p:nvPr>
            <p:ph type="body" sz="quarter" idx="10"/>
          </p:nvPr>
        </p:nvSpPr>
        <p:spPr/>
        <p:txBody>
          <a:bodyPr/>
          <a:lstStyle/>
          <a:p>
            <a:r>
              <a:rPr lang="en-US" altLang="zh-CN" dirty="0" smtClean="0"/>
              <a:t>Silverlight</a:t>
            </a:r>
            <a:r>
              <a:rPr lang="zh-CN" altLang="en-US" dirty="0" smtClean="0"/>
              <a:t>版百度</a:t>
            </a:r>
            <a:r>
              <a:rPr lang="en-US" altLang="zh-CN" dirty="0" smtClean="0"/>
              <a:t>Hi</a:t>
            </a: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界面模型</a:t>
            </a:r>
            <a:endParaRPr lang="zh-CN" altLang="en-US" dirty="0"/>
          </a:p>
        </p:txBody>
      </p:sp>
      <p:sp>
        <p:nvSpPr>
          <p:cNvPr id="3" name="内容占位符 2"/>
          <p:cNvSpPr>
            <a:spLocks noGrp="1"/>
          </p:cNvSpPr>
          <p:nvPr>
            <p:ph idx="1"/>
          </p:nvPr>
        </p:nvSpPr>
        <p:spPr/>
        <p:txBody>
          <a:bodyPr>
            <a:normAutofit/>
          </a:bodyPr>
          <a:lstStyle/>
          <a:p>
            <a:r>
              <a:rPr lang="zh-CN" altLang="en-US" dirty="0" smtClean="0"/>
              <a:t>选择单体</a:t>
            </a:r>
            <a:r>
              <a:rPr lang="en-US" altLang="zh-CN" dirty="0" smtClean="0"/>
              <a:t>RIA</a:t>
            </a:r>
          </a:p>
          <a:p>
            <a:pPr lvl="1"/>
            <a:r>
              <a:rPr lang="zh-CN" altLang="en-US" dirty="0" smtClean="0"/>
              <a:t>源自</a:t>
            </a:r>
            <a:r>
              <a:rPr lang="en-US" altLang="zh-CN" dirty="0" smtClean="0"/>
              <a:t>Web</a:t>
            </a:r>
            <a:r>
              <a:rPr lang="zh-CN" altLang="en-US" dirty="0" smtClean="0"/>
              <a:t>版的风格</a:t>
            </a:r>
            <a:endParaRPr lang="en-US" altLang="zh-CN" dirty="0" smtClean="0"/>
          </a:p>
          <a:p>
            <a:pPr lvl="1"/>
            <a:r>
              <a:rPr lang="en-US" altLang="zh-CN" dirty="0" smtClean="0"/>
              <a:t>Silverlight 3.0</a:t>
            </a:r>
            <a:r>
              <a:rPr lang="zh-CN" altLang="en-US" dirty="0" smtClean="0"/>
              <a:t>暂时缺乏多窗口模型</a:t>
            </a:r>
            <a:endParaRPr lang="en-US" altLang="zh-CN" dirty="0" smtClean="0"/>
          </a:p>
          <a:p>
            <a:r>
              <a:rPr lang="zh-CN" altLang="en-US" dirty="0" smtClean="0"/>
              <a:t>单体</a:t>
            </a:r>
            <a:r>
              <a:rPr lang="en-US" altLang="zh-CN" dirty="0" smtClean="0"/>
              <a:t>RIA</a:t>
            </a:r>
            <a:r>
              <a:rPr lang="zh-CN" altLang="en-US" dirty="0" smtClean="0"/>
              <a:t>的问题</a:t>
            </a:r>
            <a:endParaRPr lang="en-US" altLang="zh-CN" dirty="0" smtClean="0"/>
          </a:p>
          <a:p>
            <a:pPr lvl="1"/>
            <a:r>
              <a:rPr lang="zh-CN" altLang="en-US" dirty="0" smtClean="0"/>
              <a:t>耦合度高，难以维护</a:t>
            </a:r>
            <a:r>
              <a:rPr lang="en-US" altLang="zh-CN" dirty="0" smtClean="0"/>
              <a:t>——</a:t>
            </a:r>
            <a:r>
              <a:rPr lang="zh-CN" altLang="en-US" dirty="0" smtClean="0"/>
              <a:t>来自</a:t>
            </a:r>
            <a:r>
              <a:rPr lang="en-US" altLang="zh-CN" dirty="0" smtClean="0"/>
              <a:t>Web</a:t>
            </a:r>
            <a:r>
              <a:rPr lang="zh-CN" altLang="en-US" dirty="0" smtClean="0"/>
              <a:t>版的经验</a:t>
            </a:r>
            <a:endParaRPr lang="en-US" altLang="zh-CN" dirty="0" smtClean="0"/>
          </a:p>
          <a:p>
            <a:pPr lvl="1"/>
            <a:r>
              <a:rPr lang="zh-CN" altLang="en-US" dirty="0" smtClean="0"/>
              <a:t>利用</a:t>
            </a:r>
            <a:r>
              <a:rPr lang="en-US" altLang="zh-CN" dirty="0" smtClean="0"/>
              <a:t>MVC</a:t>
            </a:r>
            <a:r>
              <a:rPr lang="zh-CN" altLang="en-US" dirty="0" smtClean="0"/>
              <a:t>分离来解决</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ph idx="1"/>
          </p:nvPr>
        </p:nvSpPr>
        <p:spPr/>
        <p:txBody>
          <a:bodyPr/>
          <a:lstStyle/>
          <a:p>
            <a:r>
              <a:rPr lang="en-US" altLang="zh-CN" dirty="0" smtClean="0"/>
              <a:t>Code-Behind</a:t>
            </a:r>
            <a:endParaRPr lang="zh-CN" altLang="en-US" dirty="0"/>
          </a:p>
        </p:txBody>
      </p:sp>
      <p:sp>
        <p:nvSpPr>
          <p:cNvPr id="22" name="矩形 21"/>
          <p:cNvSpPr/>
          <p:nvPr/>
        </p:nvSpPr>
        <p:spPr>
          <a:xfrm>
            <a:off x="857224" y="2143116"/>
            <a:ext cx="3500462" cy="364333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dirty="0" smtClean="0"/>
              <a:t>ASPX/XAML</a:t>
            </a:r>
          </a:p>
          <a:p>
            <a:pPr algn="ctr"/>
            <a:r>
              <a:rPr lang="en-US" altLang="zh-CN" dirty="0" smtClean="0"/>
              <a:t>(View)</a:t>
            </a:r>
          </a:p>
          <a:p>
            <a:pPr algn="ctr"/>
            <a:endParaRPr lang="en-US" altLang="zh-CN" dirty="0" smtClean="0"/>
          </a:p>
          <a:p>
            <a:pPr algn="ctr"/>
            <a:endParaRPr lang="en-US" altLang="zh-CN" dirty="0" smtClean="0"/>
          </a:p>
          <a:p>
            <a:pPr algn="ctr"/>
            <a:endParaRPr lang="en-US" altLang="zh-CN" dirty="0" smtClean="0"/>
          </a:p>
          <a:p>
            <a:pPr algn="ctr"/>
            <a:endParaRPr lang="zh-CN" altLang="en-US" dirty="0" smtClean="0"/>
          </a:p>
        </p:txBody>
      </p:sp>
      <p:sp>
        <p:nvSpPr>
          <p:cNvPr id="23" name="矩形 22"/>
          <p:cNvSpPr/>
          <p:nvPr/>
        </p:nvSpPr>
        <p:spPr>
          <a:xfrm>
            <a:off x="4357686" y="2143116"/>
            <a:ext cx="3500462" cy="364333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dirty="0" smtClean="0"/>
              <a:t>CS/VB</a:t>
            </a:r>
          </a:p>
          <a:p>
            <a:pPr algn="ctr"/>
            <a:r>
              <a:rPr lang="en-US" altLang="zh-CN" dirty="0" smtClean="0"/>
              <a:t>(Code-Behind)</a:t>
            </a:r>
          </a:p>
          <a:p>
            <a:pPr algn="ctr"/>
            <a:endParaRPr lang="en-US" altLang="zh-CN" dirty="0" smtClean="0"/>
          </a:p>
          <a:p>
            <a:pPr algn="ctr"/>
            <a:endParaRPr lang="en-US" altLang="zh-CN" dirty="0" smtClean="0"/>
          </a:p>
          <a:p>
            <a:pPr algn="ctr"/>
            <a:endParaRPr lang="en-US" altLang="zh-CN" dirty="0" smtClean="0"/>
          </a:p>
          <a:p>
            <a:pPr algn="ctr"/>
            <a:endParaRPr lang="zh-CN" altLang="en-US" dirty="0" smtClean="0"/>
          </a:p>
        </p:txBody>
      </p:sp>
      <p:sp>
        <p:nvSpPr>
          <p:cNvPr id="2" name="标题 1"/>
          <p:cNvSpPr>
            <a:spLocks noGrp="1"/>
          </p:cNvSpPr>
          <p:nvPr>
            <p:ph type="title"/>
          </p:nvPr>
        </p:nvSpPr>
        <p:spPr/>
        <p:txBody>
          <a:bodyPr/>
          <a:lstStyle/>
          <a:p>
            <a:r>
              <a:rPr lang="zh-CN" altLang="en-US" dirty="0" smtClean="0"/>
              <a:t>从</a:t>
            </a:r>
            <a:r>
              <a:rPr lang="en-US" altLang="zh-CN" dirty="0" smtClean="0"/>
              <a:t>Win/Web Forms</a:t>
            </a:r>
            <a:r>
              <a:rPr lang="zh-CN" altLang="en-US" dirty="0" smtClean="0"/>
              <a:t>到</a:t>
            </a:r>
            <a:r>
              <a:rPr lang="en-US" altLang="zh-CN" dirty="0" smtClean="0"/>
              <a:t>MVC</a:t>
            </a:r>
            <a:endParaRPr lang="zh-CN" altLang="en-US" dirty="0"/>
          </a:p>
        </p:txBody>
      </p:sp>
      <p:sp>
        <p:nvSpPr>
          <p:cNvPr id="14" name="TextBox 13"/>
          <p:cNvSpPr txBox="1"/>
          <p:nvPr/>
        </p:nvSpPr>
        <p:spPr>
          <a:xfrm>
            <a:off x="1000100" y="4000504"/>
            <a:ext cx="3214710" cy="923330"/>
          </a:xfrm>
          <a:prstGeom prst="rect">
            <a:avLst/>
          </a:prstGeom>
          <a:noFill/>
        </p:spPr>
        <p:txBody>
          <a:bodyPr wrap="square" rtlCol="0">
            <a:spAutoFit/>
          </a:bodyPr>
          <a:lstStyle/>
          <a:p>
            <a:r>
              <a:rPr lang="en-US" altLang="zh-CN" dirty="0" smtClean="0">
                <a:solidFill>
                  <a:schemeClr val="bg1"/>
                </a:solidFill>
                <a:latin typeface="Courier New" pitchFamily="49" charset="0"/>
                <a:cs typeface="Courier New" pitchFamily="49" charset="0"/>
              </a:rPr>
              <a:t>&lt;Button </a:t>
            </a:r>
            <a:r>
              <a:rPr lang="en-US" altLang="zh-CN" dirty="0" err="1" smtClean="0">
                <a:solidFill>
                  <a:schemeClr val="bg1"/>
                </a:solidFill>
                <a:latin typeface="Courier New" pitchFamily="49" charset="0"/>
                <a:cs typeface="Courier New" pitchFamily="49" charset="0"/>
              </a:rPr>
              <a:t>OnClick</a:t>
            </a:r>
            <a:r>
              <a:rPr lang="en-US" altLang="zh-CN" dirty="0" smtClean="0">
                <a:solidFill>
                  <a:schemeClr val="bg1"/>
                </a:solidFill>
                <a:latin typeface="Courier New" pitchFamily="49" charset="0"/>
                <a:cs typeface="Courier New" pitchFamily="49" charset="0"/>
              </a:rPr>
              <a:t>=“…”&gt;</a:t>
            </a:r>
          </a:p>
          <a:p>
            <a:r>
              <a:rPr lang="en-US" altLang="zh-CN" dirty="0" smtClean="0">
                <a:solidFill>
                  <a:schemeClr val="bg1"/>
                </a:solidFill>
                <a:latin typeface="Courier New" pitchFamily="49" charset="0"/>
                <a:cs typeface="Courier New" pitchFamily="49" charset="0"/>
              </a:rPr>
              <a:t>  …</a:t>
            </a:r>
          </a:p>
          <a:p>
            <a:r>
              <a:rPr lang="en-US" altLang="zh-CN" dirty="0" smtClean="0">
                <a:solidFill>
                  <a:schemeClr val="bg1"/>
                </a:solidFill>
                <a:latin typeface="Courier New" pitchFamily="49" charset="0"/>
                <a:cs typeface="Courier New" pitchFamily="49" charset="0"/>
              </a:rPr>
              <a:t>&lt;/Button&gt;</a:t>
            </a:r>
          </a:p>
        </p:txBody>
      </p:sp>
      <p:sp>
        <p:nvSpPr>
          <p:cNvPr id="15" name="TextBox 14"/>
          <p:cNvSpPr txBox="1"/>
          <p:nvPr/>
        </p:nvSpPr>
        <p:spPr>
          <a:xfrm>
            <a:off x="4500562" y="4000504"/>
            <a:ext cx="3214710" cy="1477328"/>
          </a:xfrm>
          <a:prstGeom prst="rect">
            <a:avLst/>
          </a:prstGeom>
          <a:noFill/>
        </p:spPr>
        <p:txBody>
          <a:bodyPr wrap="square" rtlCol="0">
            <a:spAutoFit/>
          </a:bodyPr>
          <a:lstStyle/>
          <a:p>
            <a:r>
              <a:rPr lang="en-US" altLang="zh-CN" dirty="0" smtClean="0">
                <a:solidFill>
                  <a:schemeClr val="bg1"/>
                </a:solidFill>
                <a:latin typeface="Courier New" pitchFamily="49" charset="0"/>
                <a:cs typeface="Courier New" pitchFamily="49" charset="0"/>
              </a:rPr>
              <a:t>private void</a:t>
            </a:r>
          </a:p>
          <a:p>
            <a:r>
              <a:rPr lang="en-US" altLang="zh-CN" dirty="0" smtClean="0">
                <a:solidFill>
                  <a:schemeClr val="bg1"/>
                </a:solidFill>
                <a:latin typeface="Courier New" pitchFamily="49" charset="0"/>
                <a:cs typeface="Courier New" pitchFamily="49" charset="0"/>
              </a:rPr>
              <a:t>  </a:t>
            </a:r>
            <a:r>
              <a:rPr lang="en-US" altLang="zh-CN" dirty="0" err="1" smtClean="0">
                <a:solidFill>
                  <a:schemeClr val="bg1"/>
                </a:solidFill>
                <a:latin typeface="Courier New" pitchFamily="49" charset="0"/>
                <a:cs typeface="Courier New" pitchFamily="49" charset="0"/>
              </a:rPr>
              <a:t>Button_OnClick</a:t>
            </a:r>
            <a:r>
              <a:rPr lang="en-US" altLang="zh-CN" dirty="0" smtClean="0">
                <a:solidFill>
                  <a:schemeClr val="bg1"/>
                </a:solidFill>
                <a:latin typeface="Courier New" pitchFamily="49" charset="0"/>
                <a:cs typeface="Courier New" pitchFamily="49" charset="0"/>
              </a:rPr>
              <a:t>(…)</a:t>
            </a:r>
          </a:p>
          <a:p>
            <a:r>
              <a:rPr lang="en-US" altLang="zh-CN" dirty="0" smtClean="0">
                <a:solidFill>
                  <a:schemeClr val="bg1"/>
                </a:solidFill>
                <a:latin typeface="Courier New" pitchFamily="49" charset="0"/>
                <a:cs typeface="Courier New" pitchFamily="49" charset="0"/>
              </a:rPr>
              <a:t>{</a:t>
            </a:r>
          </a:p>
          <a:p>
            <a:r>
              <a:rPr lang="en-US" altLang="zh-CN" dirty="0" smtClean="0">
                <a:solidFill>
                  <a:schemeClr val="bg1"/>
                </a:solidFill>
                <a:latin typeface="Courier New" pitchFamily="49" charset="0"/>
                <a:cs typeface="Courier New" pitchFamily="49" charset="0"/>
              </a:rPr>
              <a:t>  …</a:t>
            </a:r>
          </a:p>
          <a:p>
            <a:r>
              <a:rPr lang="en-US" altLang="zh-CN" dirty="0" smtClean="0">
                <a:solidFill>
                  <a:schemeClr val="bg1"/>
                </a:solidFill>
                <a:latin typeface="Courier New" pitchFamily="49" charset="0"/>
                <a:cs typeface="Courier New" pitchFamily="49" charset="0"/>
              </a:rPr>
              <a:t>}</a:t>
            </a:r>
          </a:p>
        </p:txBody>
      </p:sp>
      <p:sp>
        <p:nvSpPr>
          <p:cNvPr id="24" name="右箭头 23"/>
          <p:cNvSpPr/>
          <p:nvPr/>
        </p:nvSpPr>
        <p:spPr>
          <a:xfrm>
            <a:off x="4071934" y="4286256"/>
            <a:ext cx="571504" cy="35719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dirty="0" smtClean="0"/>
          </a:p>
        </p:txBody>
      </p:sp>
      <p:sp>
        <p:nvSpPr>
          <p:cNvPr id="25" name="右箭头 24"/>
          <p:cNvSpPr/>
          <p:nvPr/>
        </p:nvSpPr>
        <p:spPr>
          <a:xfrm flipH="1">
            <a:off x="4071934" y="4857760"/>
            <a:ext cx="571504" cy="35719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议题</a:t>
            </a:r>
            <a:endParaRPr lang="zh-CN" altLang="en-US" dirty="0"/>
          </a:p>
        </p:txBody>
      </p:sp>
      <p:sp>
        <p:nvSpPr>
          <p:cNvPr id="3" name="内容占位符 2"/>
          <p:cNvSpPr>
            <a:spLocks noGrp="1"/>
          </p:cNvSpPr>
          <p:nvPr>
            <p:ph idx="1"/>
          </p:nvPr>
        </p:nvSpPr>
        <p:spPr/>
        <p:txBody>
          <a:bodyPr>
            <a:normAutofit/>
          </a:bodyPr>
          <a:lstStyle/>
          <a:p>
            <a:r>
              <a:rPr lang="en-US" altLang="zh-CN" sz="2800" dirty="0" smtClean="0"/>
              <a:t>RIA</a:t>
            </a:r>
            <a:r>
              <a:rPr lang="zh-CN" altLang="en-US" sz="2800" dirty="0" smtClean="0"/>
              <a:t>与应用平台趋势</a:t>
            </a:r>
            <a:endParaRPr lang="en-US" altLang="zh-CN" sz="2800" dirty="0" smtClean="0"/>
          </a:p>
          <a:p>
            <a:r>
              <a:rPr lang="en-US" altLang="zh-CN" sz="2800" dirty="0" smtClean="0"/>
              <a:t>Silverlight </a:t>
            </a:r>
            <a:r>
              <a:rPr lang="zh-CN" altLang="en-US" sz="2800" dirty="0" smtClean="0"/>
              <a:t>应用架构</a:t>
            </a:r>
            <a:endParaRPr lang="en-US" altLang="zh-CN" sz="2800" dirty="0" smtClean="0"/>
          </a:p>
          <a:p>
            <a:pPr lvl="1"/>
            <a:r>
              <a:rPr lang="zh-CN" altLang="en-US" sz="2800" dirty="0" smtClean="0"/>
              <a:t>界面模型</a:t>
            </a:r>
            <a:endParaRPr lang="en-US" altLang="zh-CN" sz="2800" dirty="0" smtClean="0"/>
          </a:p>
          <a:p>
            <a:pPr lvl="1"/>
            <a:r>
              <a:rPr lang="zh-CN" altLang="en-US" sz="2800" dirty="0" smtClean="0"/>
              <a:t>逻辑分层</a:t>
            </a:r>
            <a:endParaRPr lang="en-US" altLang="zh-CN" sz="2800" dirty="0" smtClean="0"/>
          </a:p>
          <a:p>
            <a:pPr lvl="1"/>
            <a:r>
              <a:rPr lang="zh-CN" altLang="en-US" sz="2800" dirty="0" smtClean="0"/>
              <a:t>网络访问</a:t>
            </a:r>
            <a:endParaRPr lang="en-US" altLang="zh-CN" sz="2800" dirty="0" smtClean="0"/>
          </a:p>
          <a:p>
            <a:pPr lvl="1"/>
            <a:r>
              <a:rPr lang="zh-CN" altLang="en-US" sz="2800" dirty="0" smtClean="0"/>
              <a:t>安全机制</a:t>
            </a:r>
            <a:endParaRPr lang="en-US" altLang="zh-CN" sz="2800" dirty="0" smtClean="0"/>
          </a:p>
          <a:p>
            <a:r>
              <a:rPr lang="zh-CN" altLang="en-US" sz="2800" dirty="0" smtClean="0"/>
              <a:t>百度</a:t>
            </a:r>
            <a:r>
              <a:rPr lang="en-US" altLang="zh-CN" sz="2800" dirty="0" smtClean="0"/>
              <a:t>Silverlight</a:t>
            </a:r>
            <a:r>
              <a:rPr lang="zh-CN" altLang="en-US" sz="2800" dirty="0" smtClean="0"/>
              <a:t>应用</a:t>
            </a:r>
            <a:endParaRPr lang="zh-CN" alt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从</a:t>
            </a:r>
            <a:r>
              <a:rPr lang="en-US" altLang="zh-CN" dirty="0" smtClean="0"/>
              <a:t>Win/Web Forms</a:t>
            </a:r>
            <a:r>
              <a:rPr lang="zh-CN" altLang="en-US" dirty="0" smtClean="0"/>
              <a:t>到</a:t>
            </a:r>
            <a:r>
              <a:rPr lang="en-US" altLang="zh-CN" dirty="0" smtClean="0"/>
              <a:t>MVC</a:t>
            </a:r>
            <a:endParaRPr lang="zh-CN" altLang="en-US" dirty="0"/>
          </a:p>
        </p:txBody>
      </p:sp>
      <p:sp>
        <p:nvSpPr>
          <p:cNvPr id="10" name="内容占位符 9"/>
          <p:cNvSpPr>
            <a:spLocks noGrp="1"/>
          </p:cNvSpPr>
          <p:nvPr>
            <p:ph idx="1"/>
          </p:nvPr>
        </p:nvSpPr>
        <p:spPr/>
        <p:txBody>
          <a:bodyPr/>
          <a:lstStyle/>
          <a:p>
            <a:r>
              <a:rPr lang="en-US" altLang="zh-CN" dirty="0" smtClean="0"/>
              <a:t>MVC</a:t>
            </a:r>
            <a:endParaRPr lang="zh-CN" altLang="en-US" dirty="0"/>
          </a:p>
        </p:txBody>
      </p:sp>
      <p:sp>
        <p:nvSpPr>
          <p:cNvPr id="8" name="矩形 7"/>
          <p:cNvSpPr/>
          <p:nvPr/>
        </p:nvSpPr>
        <p:spPr>
          <a:xfrm>
            <a:off x="857224" y="2143116"/>
            <a:ext cx="3500462" cy="364333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dirty="0" smtClean="0"/>
              <a:t>ASPX</a:t>
            </a:r>
          </a:p>
          <a:p>
            <a:pPr algn="ctr"/>
            <a:r>
              <a:rPr lang="en-US" altLang="zh-CN" dirty="0" smtClean="0"/>
              <a:t>(View)</a:t>
            </a:r>
          </a:p>
          <a:p>
            <a:pPr algn="ctr"/>
            <a:endParaRPr lang="en-US" altLang="zh-CN" dirty="0" smtClean="0"/>
          </a:p>
          <a:p>
            <a:pPr algn="ctr"/>
            <a:endParaRPr lang="en-US" altLang="zh-CN" dirty="0" smtClean="0"/>
          </a:p>
          <a:p>
            <a:pPr algn="ctr"/>
            <a:endParaRPr lang="en-US" altLang="zh-CN" dirty="0" smtClean="0"/>
          </a:p>
          <a:p>
            <a:pPr algn="ctr"/>
            <a:endParaRPr lang="zh-CN" altLang="en-US" dirty="0" smtClean="0"/>
          </a:p>
        </p:txBody>
      </p:sp>
      <p:sp>
        <p:nvSpPr>
          <p:cNvPr id="9" name="矩形 8"/>
          <p:cNvSpPr/>
          <p:nvPr/>
        </p:nvSpPr>
        <p:spPr>
          <a:xfrm>
            <a:off x="4357686" y="2143116"/>
            <a:ext cx="3500462" cy="364333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dirty="0" smtClean="0"/>
              <a:t>CS/VB</a:t>
            </a:r>
          </a:p>
          <a:p>
            <a:pPr algn="ctr"/>
            <a:r>
              <a:rPr lang="en-US" altLang="zh-CN" dirty="0" smtClean="0"/>
              <a:t>(Controller)</a:t>
            </a:r>
          </a:p>
          <a:p>
            <a:pPr algn="ctr"/>
            <a:endParaRPr lang="en-US" altLang="zh-CN" dirty="0" smtClean="0"/>
          </a:p>
          <a:p>
            <a:pPr algn="ctr"/>
            <a:endParaRPr lang="en-US" altLang="zh-CN" dirty="0" smtClean="0"/>
          </a:p>
          <a:p>
            <a:pPr algn="ctr"/>
            <a:endParaRPr lang="en-US" altLang="zh-CN" dirty="0" smtClean="0"/>
          </a:p>
          <a:p>
            <a:pPr algn="ctr"/>
            <a:endParaRPr lang="zh-CN" altLang="en-US" dirty="0" smtClean="0"/>
          </a:p>
        </p:txBody>
      </p:sp>
      <p:sp>
        <p:nvSpPr>
          <p:cNvPr id="11" name="TextBox 10"/>
          <p:cNvSpPr txBox="1"/>
          <p:nvPr/>
        </p:nvSpPr>
        <p:spPr>
          <a:xfrm>
            <a:off x="1000100" y="4000504"/>
            <a:ext cx="3214710" cy="923330"/>
          </a:xfrm>
          <a:prstGeom prst="rect">
            <a:avLst/>
          </a:prstGeom>
          <a:noFill/>
        </p:spPr>
        <p:txBody>
          <a:bodyPr wrap="square" rtlCol="0">
            <a:spAutoFit/>
          </a:bodyPr>
          <a:lstStyle/>
          <a:p>
            <a:r>
              <a:rPr lang="en-US" altLang="zh-CN" dirty="0" smtClean="0">
                <a:solidFill>
                  <a:schemeClr val="bg1"/>
                </a:solidFill>
                <a:latin typeface="Courier New" pitchFamily="49" charset="0"/>
                <a:cs typeface="Courier New" pitchFamily="49" charset="0"/>
              </a:rPr>
              <a:t>&lt;form action=“…”&gt;</a:t>
            </a:r>
          </a:p>
          <a:p>
            <a:r>
              <a:rPr lang="en-US" altLang="zh-CN" dirty="0" smtClean="0">
                <a:solidFill>
                  <a:schemeClr val="bg1"/>
                </a:solidFill>
                <a:latin typeface="Courier New" pitchFamily="49" charset="0"/>
                <a:cs typeface="Courier New" pitchFamily="49" charset="0"/>
              </a:rPr>
              <a:t>  …</a:t>
            </a:r>
          </a:p>
          <a:p>
            <a:r>
              <a:rPr lang="en-US" altLang="zh-CN" dirty="0" smtClean="0">
                <a:solidFill>
                  <a:schemeClr val="bg1"/>
                </a:solidFill>
                <a:latin typeface="Courier New" pitchFamily="49" charset="0"/>
                <a:cs typeface="Courier New" pitchFamily="49" charset="0"/>
              </a:rPr>
              <a:t>&lt;/form&gt;</a:t>
            </a:r>
          </a:p>
        </p:txBody>
      </p:sp>
      <p:sp>
        <p:nvSpPr>
          <p:cNvPr id="12" name="TextBox 11"/>
          <p:cNvSpPr txBox="1"/>
          <p:nvPr/>
        </p:nvSpPr>
        <p:spPr>
          <a:xfrm>
            <a:off x="4500562" y="4000504"/>
            <a:ext cx="3214710" cy="1754326"/>
          </a:xfrm>
          <a:prstGeom prst="rect">
            <a:avLst/>
          </a:prstGeom>
          <a:noFill/>
        </p:spPr>
        <p:txBody>
          <a:bodyPr wrap="square" rtlCol="0">
            <a:spAutoFit/>
          </a:bodyPr>
          <a:lstStyle/>
          <a:p>
            <a:r>
              <a:rPr lang="en-US" altLang="zh-CN" dirty="0" smtClean="0">
                <a:solidFill>
                  <a:schemeClr val="bg1"/>
                </a:solidFill>
                <a:latin typeface="Courier New" pitchFamily="49" charset="0"/>
                <a:cs typeface="Courier New" pitchFamily="49" charset="0"/>
              </a:rPr>
              <a:t>public </a:t>
            </a:r>
            <a:r>
              <a:rPr lang="en-US" altLang="zh-CN" dirty="0" err="1" smtClean="0">
                <a:solidFill>
                  <a:schemeClr val="bg1"/>
                </a:solidFill>
                <a:latin typeface="Courier New" pitchFamily="49" charset="0"/>
                <a:cs typeface="Courier New" pitchFamily="49" charset="0"/>
              </a:rPr>
              <a:t>ActionResult</a:t>
            </a:r>
            <a:endParaRPr lang="en-US" altLang="zh-CN" dirty="0" smtClean="0">
              <a:solidFill>
                <a:schemeClr val="bg1"/>
              </a:solidFill>
              <a:latin typeface="Courier New" pitchFamily="49" charset="0"/>
              <a:cs typeface="Courier New" pitchFamily="49" charset="0"/>
            </a:endParaRPr>
          </a:p>
          <a:p>
            <a:r>
              <a:rPr lang="en-US" altLang="zh-CN" dirty="0" smtClean="0">
                <a:solidFill>
                  <a:schemeClr val="bg1"/>
                </a:solidFill>
                <a:latin typeface="Courier New" pitchFamily="49" charset="0"/>
                <a:cs typeface="Courier New" pitchFamily="49" charset="0"/>
              </a:rPr>
              <a:t>  Search(…)</a:t>
            </a:r>
          </a:p>
          <a:p>
            <a:r>
              <a:rPr lang="en-US" altLang="zh-CN" dirty="0" smtClean="0">
                <a:solidFill>
                  <a:schemeClr val="bg1"/>
                </a:solidFill>
                <a:latin typeface="Courier New" pitchFamily="49" charset="0"/>
                <a:cs typeface="Courier New" pitchFamily="49" charset="0"/>
              </a:rPr>
              <a:t>{</a:t>
            </a:r>
          </a:p>
          <a:p>
            <a:r>
              <a:rPr lang="en-US" altLang="zh-CN" dirty="0" smtClean="0">
                <a:solidFill>
                  <a:schemeClr val="bg1"/>
                </a:solidFill>
                <a:latin typeface="Courier New" pitchFamily="49" charset="0"/>
                <a:cs typeface="Courier New" pitchFamily="49" charset="0"/>
              </a:rPr>
              <a:t>  </a:t>
            </a:r>
            <a:r>
              <a:rPr lang="en-US" altLang="zh-CN" dirty="0" err="1" smtClean="0">
                <a:solidFill>
                  <a:schemeClr val="bg1"/>
                </a:solidFill>
                <a:latin typeface="Courier New" pitchFamily="49" charset="0"/>
                <a:cs typeface="Courier New" pitchFamily="49" charset="0"/>
              </a:rPr>
              <a:t>ViewData</a:t>
            </a:r>
            <a:r>
              <a:rPr lang="en-US" altLang="zh-CN" dirty="0" smtClean="0">
                <a:solidFill>
                  <a:schemeClr val="bg1"/>
                </a:solidFill>
                <a:latin typeface="Courier New" pitchFamily="49" charset="0"/>
                <a:cs typeface="Courier New" pitchFamily="49" charset="0"/>
              </a:rPr>
              <a:t> = …;</a:t>
            </a:r>
          </a:p>
          <a:p>
            <a:r>
              <a:rPr lang="en-US" altLang="zh-CN" dirty="0" smtClean="0">
                <a:solidFill>
                  <a:schemeClr val="bg1"/>
                </a:solidFill>
                <a:latin typeface="Courier New" pitchFamily="49" charset="0"/>
                <a:cs typeface="Courier New" pitchFamily="49" charset="0"/>
              </a:rPr>
              <a:t>  return View();</a:t>
            </a:r>
          </a:p>
          <a:p>
            <a:r>
              <a:rPr lang="en-US" altLang="zh-CN" dirty="0" smtClean="0">
                <a:solidFill>
                  <a:schemeClr val="bg1"/>
                </a:solidFill>
                <a:latin typeface="Courier New" pitchFamily="49" charset="0"/>
                <a:cs typeface="Courier New" pitchFamily="49" charset="0"/>
              </a:rPr>
              <a:t>}</a:t>
            </a:r>
          </a:p>
        </p:txBody>
      </p:sp>
      <p:sp>
        <p:nvSpPr>
          <p:cNvPr id="21" name="右箭头 20"/>
          <p:cNvSpPr/>
          <p:nvPr/>
        </p:nvSpPr>
        <p:spPr>
          <a:xfrm flipH="1">
            <a:off x="3428992" y="4786322"/>
            <a:ext cx="1357322" cy="785818"/>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dirty="0" err="1" smtClean="0"/>
              <a:t>ViewData</a:t>
            </a:r>
            <a:endParaRPr lang="zh-CN" alt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Silverlight MVC</a:t>
            </a:r>
            <a:r>
              <a:rPr lang="zh-CN" altLang="en-US" dirty="0" smtClean="0"/>
              <a:t>实践</a:t>
            </a:r>
            <a:endParaRPr lang="zh-CN" altLang="en-US" dirty="0"/>
          </a:p>
        </p:txBody>
      </p:sp>
      <p:sp>
        <p:nvSpPr>
          <p:cNvPr id="10" name="内容占位符 9"/>
          <p:cNvSpPr>
            <a:spLocks noGrp="1"/>
          </p:cNvSpPr>
          <p:nvPr>
            <p:ph idx="1"/>
          </p:nvPr>
        </p:nvSpPr>
        <p:spPr/>
        <p:txBody>
          <a:bodyPr/>
          <a:lstStyle/>
          <a:p>
            <a:r>
              <a:rPr lang="en-US" altLang="zh-CN" dirty="0" smtClean="0"/>
              <a:t>Binding</a:t>
            </a:r>
            <a:endParaRPr lang="zh-CN" altLang="en-US" dirty="0"/>
          </a:p>
        </p:txBody>
      </p:sp>
      <p:sp>
        <p:nvSpPr>
          <p:cNvPr id="8" name="矩形 7"/>
          <p:cNvSpPr/>
          <p:nvPr/>
        </p:nvSpPr>
        <p:spPr>
          <a:xfrm>
            <a:off x="857224" y="2143116"/>
            <a:ext cx="3500462" cy="364333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dirty="0" smtClean="0"/>
              <a:t>XAML</a:t>
            </a:r>
          </a:p>
          <a:p>
            <a:pPr algn="ctr"/>
            <a:r>
              <a:rPr lang="en-US" altLang="zh-CN" dirty="0" smtClean="0"/>
              <a:t>(View)</a:t>
            </a:r>
          </a:p>
          <a:p>
            <a:pPr algn="ctr"/>
            <a:endParaRPr lang="en-US" altLang="zh-CN" dirty="0" smtClean="0"/>
          </a:p>
          <a:p>
            <a:pPr algn="ctr"/>
            <a:endParaRPr lang="en-US" altLang="zh-CN" dirty="0" smtClean="0"/>
          </a:p>
          <a:p>
            <a:pPr algn="ctr"/>
            <a:endParaRPr lang="en-US" altLang="zh-CN" dirty="0" smtClean="0"/>
          </a:p>
          <a:p>
            <a:pPr algn="ctr"/>
            <a:endParaRPr lang="zh-CN" altLang="en-US" dirty="0" smtClean="0"/>
          </a:p>
        </p:txBody>
      </p:sp>
      <p:sp>
        <p:nvSpPr>
          <p:cNvPr id="9" name="矩形 8"/>
          <p:cNvSpPr/>
          <p:nvPr/>
        </p:nvSpPr>
        <p:spPr>
          <a:xfrm>
            <a:off x="4357686" y="2143116"/>
            <a:ext cx="3500462" cy="364333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dirty="0" smtClean="0"/>
              <a:t>CS/VB</a:t>
            </a:r>
          </a:p>
          <a:p>
            <a:pPr algn="ctr"/>
            <a:r>
              <a:rPr lang="en-US" altLang="zh-CN" dirty="0" smtClean="0"/>
              <a:t>(Controller)</a:t>
            </a:r>
          </a:p>
          <a:p>
            <a:pPr algn="ctr"/>
            <a:endParaRPr lang="en-US" altLang="zh-CN" dirty="0" smtClean="0"/>
          </a:p>
          <a:p>
            <a:pPr algn="ctr"/>
            <a:endParaRPr lang="en-US" altLang="zh-CN" dirty="0" smtClean="0"/>
          </a:p>
          <a:p>
            <a:pPr algn="ctr"/>
            <a:endParaRPr lang="en-US" altLang="zh-CN" dirty="0" smtClean="0"/>
          </a:p>
          <a:p>
            <a:pPr algn="ctr"/>
            <a:endParaRPr lang="zh-CN" altLang="en-US" dirty="0" smtClean="0"/>
          </a:p>
        </p:txBody>
      </p:sp>
      <p:sp>
        <p:nvSpPr>
          <p:cNvPr id="11" name="TextBox 10"/>
          <p:cNvSpPr txBox="1"/>
          <p:nvPr/>
        </p:nvSpPr>
        <p:spPr>
          <a:xfrm>
            <a:off x="1000100" y="4000504"/>
            <a:ext cx="3214710" cy="923330"/>
          </a:xfrm>
          <a:prstGeom prst="rect">
            <a:avLst/>
          </a:prstGeom>
          <a:noFill/>
        </p:spPr>
        <p:txBody>
          <a:bodyPr wrap="square" rtlCol="0">
            <a:spAutoFit/>
          </a:bodyPr>
          <a:lstStyle/>
          <a:p>
            <a:r>
              <a:rPr lang="en-US" altLang="zh-CN" dirty="0" smtClean="0">
                <a:solidFill>
                  <a:schemeClr val="bg1"/>
                </a:solidFill>
                <a:latin typeface="Courier New" pitchFamily="49" charset="0"/>
                <a:cs typeface="Courier New" pitchFamily="49" charset="0"/>
              </a:rPr>
              <a:t>&lt;Button Click=“…”&gt;</a:t>
            </a:r>
          </a:p>
          <a:p>
            <a:r>
              <a:rPr lang="en-US" altLang="zh-CN" dirty="0" smtClean="0">
                <a:solidFill>
                  <a:schemeClr val="bg1"/>
                </a:solidFill>
                <a:latin typeface="Courier New" pitchFamily="49" charset="0"/>
                <a:cs typeface="Courier New" pitchFamily="49" charset="0"/>
              </a:rPr>
              <a:t>  …</a:t>
            </a:r>
          </a:p>
          <a:p>
            <a:r>
              <a:rPr lang="en-US" altLang="zh-CN" dirty="0" smtClean="0">
                <a:solidFill>
                  <a:schemeClr val="bg1"/>
                </a:solidFill>
                <a:latin typeface="Courier New" pitchFamily="49" charset="0"/>
                <a:cs typeface="Courier New" pitchFamily="49" charset="0"/>
              </a:rPr>
              <a:t>&lt;/Button&gt;</a:t>
            </a:r>
          </a:p>
        </p:txBody>
      </p:sp>
      <p:sp>
        <p:nvSpPr>
          <p:cNvPr id="12" name="TextBox 11"/>
          <p:cNvSpPr txBox="1"/>
          <p:nvPr/>
        </p:nvSpPr>
        <p:spPr>
          <a:xfrm>
            <a:off x="4500562" y="4000504"/>
            <a:ext cx="3214710" cy="1754326"/>
          </a:xfrm>
          <a:prstGeom prst="rect">
            <a:avLst/>
          </a:prstGeom>
          <a:noFill/>
        </p:spPr>
        <p:txBody>
          <a:bodyPr wrap="square" rtlCol="0">
            <a:spAutoFit/>
          </a:bodyPr>
          <a:lstStyle/>
          <a:p>
            <a:r>
              <a:rPr lang="en-US" altLang="zh-CN" dirty="0" smtClean="0">
                <a:solidFill>
                  <a:schemeClr val="bg1"/>
                </a:solidFill>
                <a:latin typeface="Courier New" pitchFamily="49" charset="0"/>
                <a:cs typeface="Courier New" pitchFamily="49" charset="0"/>
              </a:rPr>
              <a:t>private void</a:t>
            </a:r>
          </a:p>
          <a:p>
            <a:r>
              <a:rPr lang="en-US" altLang="zh-CN" dirty="0" smtClean="0">
                <a:solidFill>
                  <a:schemeClr val="bg1"/>
                </a:solidFill>
                <a:latin typeface="Courier New" pitchFamily="49" charset="0"/>
                <a:cs typeface="Courier New" pitchFamily="49" charset="0"/>
              </a:rPr>
              <a:t>  </a:t>
            </a:r>
            <a:r>
              <a:rPr lang="en-US" altLang="zh-CN" dirty="0" err="1" smtClean="0">
                <a:solidFill>
                  <a:schemeClr val="bg1"/>
                </a:solidFill>
                <a:latin typeface="Courier New" pitchFamily="49" charset="0"/>
                <a:cs typeface="Courier New" pitchFamily="49" charset="0"/>
              </a:rPr>
              <a:t>Button_Click</a:t>
            </a:r>
            <a:r>
              <a:rPr lang="en-US" altLang="zh-CN" dirty="0" smtClean="0">
                <a:solidFill>
                  <a:schemeClr val="bg1"/>
                </a:solidFill>
                <a:latin typeface="Courier New" pitchFamily="49" charset="0"/>
                <a:cs typeface="Courier New" pitchFamily="49" charset="0"/>
              </a:rPr>
              <a:t>(…)</a:t>
            </a:r>
          </a:p>
          <a:p>
            <a:r>
              <a:rPr lang="en-US" altLang="zh-CN" dirty="0" smtClean="0">
                <a:solidFill>
                  <a:schemeClr val="bg1"/>
                </a:solidFill>
                <a:latin typeface="Courier New" pitchFamily="49" charset="0"/>
                <a:cs typeface="Courier New" pitchFamily="49" charset="0"/>
              </a:rPr>
              <a:t>{</a:t>
            </a:r>
          </a:p>
          <a:p>
            <a:r>
              <a:rPr lang="en-US" altLang="zh-CN" dirty="0" smtClean="0">
                <a:solidFill>
                  <a:schemeClr val="bg1"/>
                </a:solidFill>
                <a:latin typeface="Courier New" pitchFamily="49" charset="0"/>
                <a:cs typeface="Courier New" pitchFamily="49" charset="0"/>
              </a:rPr>
              <a:t>  …</a:t>
            </a:r>
          </a:p>
          <a:p>
            <a:r>
              <a:rPr lang="en-US" altLang="zh-CN" dirty="0" smtClean="0">
                <a:solidFill>
                  <a:schemeClr val="bg1"/>
                </a:solidFill>
                <a:latin typeface="Courier New" pitchFamily="49" charset="0"/>
                <a:cs typeface="Courier New" pitchFamily="49" charset="0"/>
              </a:rPr>
              <a:t>  </a:t>
            </a:r>
            <a:r>
              <a:rPr lang="en-US" altLang="zh-CN" dirty="0" err="1" smtClean="0">
                <a:solidFill>
                  <a:schemeClr val="bg1"/>
                </a:solidFill>
                <a:latin typeface="Courier New" pitchFamily="49" charset="0"/>
                <a:cs typeface="Courier New" pitchFamily="49" charset="0"/>
              </a:rPr>
              <a:t>Counter.Value</a:t>
            </a:r>
            <a:r>
              <a:rPr lang="en-US" altLang="zh-CN" dirty="0" smtClean="0">
                <a:solidFill>
                  <a:schemeClr val="bg1"/>
                </a:solidFill>
                <a:latin typeface="Courier New" pitchFamily="49" charset="0"/>
                <a:cs typeface="Courier New" pitchFamily="49" charset="0"/>
              </a:rPr>
              <a:t>++;</a:t>
            </a:r>
          </a:p>
          <a:p>
            <a:r>
              <a:rPr lang="en-US" altLang="zh-CN" dirty="0" smtClean="0">
                <a:solidFill>
                  <a:schemeClr val="bg1"/>
                </a:solidFill>
                <a:latin typeface="Courier New" pitchFamily="49" charset="0"/>
                <a:cs typeface="Courier New" pitchFamily="49" charset="0"/>
              </a:rPr>
              <a:t>}</a:t>
            </a:r>
          </a:p>
        </p:txBody>
      </p:sp>
      <p:sp>
        <p:nvSpPr>
          <p:cNvPr id="21" name="右箭头 20"/>
          <p:cNvSpPr/>
          <p:nvPr/>
        </p:nvSpPr>
        <p:spPr>
          <a:xfrm flipH="1">
            <a:off x="3428992" y="4786322"/>
            <a:ext cx="1357322" cy="785818"/>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dirty="0" smtClean="0"/>
              <a:t>Binding</a:t>
            </a:r>
            <a:endParaRPr lang="zh-CN" altLang="en-US" dirty="0" smtClean="0"/>
          </a:p>
        </p:txBody>
      </p:sp>
      <p:sp>
        <p:nvSpPr>
          <p:cNvPr id="13" name="右箭头 12"/>
          <p:cNvSpPr/>
          <p:nvPr/>
        </p:nvSpPr>
        <p:spPr>
          <a:xfrm>
            <a:off x="4071934" y="4286256"/>
            <a:ext cx="571504" cy="35719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Silverlight MVC</a:t>
            </a:r>
            <a:r>
              <a:rPr lang="zh-CN" altLang="en-US" dirty="0" smtClean="0"/>
              <a:t>实践</a:t>
            </a:r>
            <a:endParaRPr lang="zh-CN" altLang="en-US" dirty="0"/>
          </a:p>
        </p:txBody>
      </p:sp>
      <p:sp>
        <p:nvSpPr>
          <p:cNvPr id="10" name="内容占位符 9"/>
          <p:cNvSpPr>
            <a:spLocks noGrp="1"/>
          </p:cNvSpPr>
          <p:nvPr>
            <p:ph idx="1"/>
          </p:nvPr>
        </p:nvSpPr>
        <p:spPr/>
        <p:txBody>
          <a:bodyPr/>
          <a:lstStyle/>
          <a:p>
            <a:r>
              <a:rPr lang="en-US" altLang="zh-CN" dirty="0" smtClean="0"/>
              <a:t>Builder</a:t>
            </a:r>
            <a:endParaRPr lang="zh-CN" altLang="en-US" dirty="0"/>
          </a:p>
        </p:txBody>
      </p:sp>
      <p:sp>
        <p:nvSpPr>
          <p:cNvPr id="8" name="矩形 7"/>
          <p:cNvSpPr/>
          <p:nvPr/>
        </p:nvSpPr>
        <p:spPr>
          <a:xfrm>
            <a:off x="857224" y="2143116"/>
            <a:ext cx="3500462" cy="364333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dirty="0" smtClean="0"/>
              <a:t>XAML</a:t>
            </a:r>
          </a:p>
          <a:p>
            <a:pPr algn="ctr"/>
            <a:r>
              <a:rPr lang="en-US" altLang="zh-CN" dirty="0" smtClean="0"/>
              <a:t>(View)</a:t>
            </a:r>
          </a:p>
          <a:p>
            <a:pPr algn="ctr"/>
            <a:endParaRPr lang="en-US" altLang="zh-CN" dirty="0" smtClean="0"/>
          </a:p>
          <a:p>
            <a:pPr algn="ctr"/>
            <a:endParaRPr lang="en-US" altLang="zh-CN" dirty="0" smtClean="0"/>
          </a:p>
          <a:p>
            <a:pPr algn="ctr"/>
            <a:endParaRPr lang="en-US" altLang="zh-CN" dirty="0" smtClean="0"/>
          </a:p>
          <a:p>
            <a:pPr algn="ctr"/>
            <a:endParaRPr lang="zh-CN" altLang="en-US" dirty="0" smtClean="0"/>
          </a:p>
        </p:txBody>
      </p:sp>
      <p:sp>
        <p:nvSpPr>
          <p:cNvPr id="9" name="矩形 8"/>
          <p:cNvSpPr/>
          <p:nvPr/>
        </p:nvSpPr>
        <p:spPr>
          <a:xfrm>
            <a:off x="4357686" y="2143116"/>
            <a:ext cx="3500462" cy="364333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dirty="0" smtClean="0"/>
              <a:t>CS/VB</a:t>
            </a:r>
          </a:p>
          <a:p>
            <a:pPr algn="ctr"/>
            <a:r>
              <a:rPr lang="en-US" altLang="zh-CN" dirty="0" smtClean="0"/>
              <a:t>(Controller)</a:t>
            </a:r>
          </a:p>
          <a:p>
            <a:pPr algn="ctr"/>
            <a:endParaRPr lang="en-US" altLang="zh-CN" dirty="0" smtClean="0"/>
          </a:p>
          <a:p>
            <a:pPr algn="ctr"/>
            <a:endParaRPr lang="en-US" altLang="zh-CN" dirty="0" smtClean="0"/>
          </a:p>
          <a:p>
            <a:pPr algn="ctr"/>
            <a:endParaRPr lang="en-US" altLang="zh-CN" dirty="0" smtClean="0"/>
          </a:p>
          <a:p>
            <a:pPr algn="ctr"/>
            <a:endParaRPr lang="zh-CN" altLang="en-US" dirty="0" smtClean="0"/>
          </a:p>
        </p:txBody>
      </p:sp>
      <p:sp>
        <p:nvSpPr>
          <p:cNvPr id="11" name="TextBox 10"/>
          <p:cNvSpPr txBox="1"/>
          <p:nvPr/>
        </p:nvSpPr>
        <p:spPr>
          <a:xfrm>
            <a:off x="1000100" y="4000504"/>
            <a:ext cx="3214710" cy="923330"/>
          </a:xfrm>
          <a:prstGeom prst="rect">
            <a:avLst/>
          </a:prstGeom>
          <a:noFill/>
        </p:spPr>
        <p:txBody>
          <a:bodyPr wrap="square" rtlCol="0">
            <a:spAutoFit/>
          </a:bodyPr>
          <a:lstStyle/>
          <a:p>
            <a:r>
              <a:rPr lang="en-US" altLang="zh-CN" dirty="0" smtClean="0">
                <a:solidFill>
                  <a:schemeClr val="bg1"/>
                </a:solidFill>
                <a:latin typeface="Courier New" pitchFamily="49" charset="0"/>
                <a:cs typeface="Courier New" pitchFamily="49" charset="0"/>
              </a:rPr>
              <a:t>&lt;Button Click=“…”&gt;</a:t>
            </a:r>
          </a:p>
          <a:p>
            <a:r>
              <a:rPr lang="en-US" altLang="zh-CN" dirty="0" smtClean="0">
                <a:solidFill>
                  <a:schemeClr val="bg1"/>
                </a:solidFill>
                <a:latin typeface="Courier New" pitchFamily="49" charset="0"/>
                <a:cs typeface="Courier New" pitchFamily="49" charset="0"/>
              </a:rPr>
              <a:t>  …</a:t>
            </a:r>
          </a:p>
          <a:p>
            <a:r>
              <a:rPr lang="en-US" altLang="zh-CN" dirty="0" smtClean="0">
                <a:solidFill>
                  <a:schemeClr val="bg1"/>
                </a:solidFill>
                <a:latin typeface="Courier New" pitchFamily="49" charset="0"/>
                <a:cs typeface="Courier New" pitchFamily="49" charset="0"/>
              </a:rPr>
              <a:t>&lt;/Button&gt;</a:t>
            </a:r>
          </a:p>
        </p:txBody>
      </p:sp>
      <p:sp>
        <p:nvSpPr>
          <p:cNvPr id="12" name="TextBox 11"/>
          <p:cNvSpPr txBox="1"/>
          <p:nvPr/>
        </p:nvSpPr>
        <p:spPr>
          <a:xfrm>
            <a:off x="4500562" y="4000504"/>
            <a:ext cx="3214710" cy="1754326"/>
          </a:xfrm>
          <a:prstGeom prst="rect">
            <a:avLst/>
          </a:prstGeom>
          <a:noFill/>
        </p:spPr>
        <p:txBody>
          <a:bodyPr wrap="square" rtlCol="0">
            <a:spAutoFit/>
          </a:bodyPr>
          <a:lstStyle/>
          <a:p>
            <a:r>
              <a:rPr lang="en-US" altLang="zh-CN" dirty="0" smtClean="0">
                <a:solidFill>
                  <a:schemeClr val="bg1"/>
                </a:solidFill>
                <a:latin typeface="Courier New" pitchFamily="49" charset="0"/>
                <a:cs typeface="Courier New" pitchFamily="49" charset="0"/>
              </a:rPr>
              <a:t>private void</a:t>
            </a:r>
          </a:p>
          <a:p>
            <a:r>
              <a:rPr lang="en-US" altLang="zh-CN" dirty="0" smtClean="0">
                <a:solidFill>
                  <a:schemeClr val="bg1"/>
                </a:solidFill>
                <a:latin typeface="Courier New" pitchFamily="49" charset="0"/>
                <a:cs typeface="Courier New" pitchFamily="49" charset="0"/>
              </a:rPr>
              <a:t>  </a:t>
            </a:r>
            <a:r>
              <a:rPr lang="en-US" altLang="zh-CN" dirty="0" err="1" smtClean="0">
                <a:solidFill>
                  <a:schemeClr val="bg1"/>
                </a:solidFill>
                <a:latin typeface="Courier New" pitchFamily="49" charset="0"/>
                <a:cs typeface="Courier New" pitchFamily="49" charset="0"/>
              </a:rPr>
              <a:t>Button_Click</a:t>
            </a:r>
            <a:r>
              <a:rPr lang="en-US" altLang="zh-CN" dirty="0" smtClean="0">
                <a:solidFill>
                  <a:schemeClr val="bg1"/>
                </a:solidFill>
                <a:latin typeface="Courier New" pitchFamily="49" charset="0"/>
                <a:cs typeface="Courier New" pitchFamily="49" charset="0"/>
              </a:rPr>
              <a:t>(…)</a:t>
            </a:r>
          </a:p>
          <a:p>
            <a:r>
              <a:rPr lang="en-US" altLang="zh-CN" dirty="0" smtClean="0">
                <a:solidFill>
                  <a:schemeClr val="bg1"/>
                </a:solidFill>
                <a:latin typeface="Courier New" pitchFamily="49" charset="0"/>
                <a:cs typeface="Courier New" pitchFamily="49" charset="0"/>
              </a:rPr>
              <a:t>{</a:t>
            </a:r>
          </a:p>
          <a:p>
            <a:r>
              <a:rPr lang="en-US" altLang="zh-CN" dirty="0" smtClean="0">
                <a:solidFill>
                  <a:schemeClr val="bg1"/>
                </a:solidFill>
                <a:latin typeface="Courier New" pitchFamily="49" charset="0"/>
                <a:cs typeface="Courier New" pitchFamily="49" charset="0"/>
              </a:rPr>
              <a:t>  </a:t>
            </a:r>
            <a:r>
              <a:rPr lang="en-US" altLang="zh-CN" dirty="0" err="1" smtClean="0">
                <a:solidFill>
                  <a:schemeClr val="bg1"/>
                </a:solidFill>
                <a:latin typeface="Courier New" pitchFamily="49" charset="0"/>
                <a:cs typeface="Courier New" pitchFamily="49" charset="0"/>
              </a:rPr>
              <a:t>Counter.Value</a:t>
            </a:r>
            <a:r>
              <a:rPr lang="en-US" altLang="zh-CN" dirty="0" smtClean="0">
                <a:solidFill>
                  <a:schemeClr val="bg1"/>
                </a:solidFill>
                <a:latin typeface="Courier New" pitchFamily="49" charset="0"/>
                <a:cs typeface="Courier New" pitchFamily="49" charset="0"/>
              </a:rPr>
              <a:t>++;</a:t>
            </a:r>
          </a:p>
          <a:p>
            <a:r>
              <a:rPr lang="en-US" altLang="zh-CN" dirty="0" smtClean="0">
                <a:solidFill>
                  <a:schemeClr val="bg1"/>
                </a:solidFill>
                <a:latin typeface="Courier New" pitchFamily="49" charset="0"/>
                <a:cs typeface="Courier New" pitchFamily="49" charset="0"/>
              </a:rPr>
              <a:t>  </a:t>
            </a:r>
            <a:r>
              <a:rPr lang="en-US" altLang="zh-CN" dirty="0" err="1" smtClean="0">
                <a:solidFill>
                  <a:schemeClr val="bg1"/>
                </a:solidFill>
                <a:latin typeface="Courier New" pitchFamily="49" charset="0"/>
                <a:cs typeface="Courier New" pitchFamily="49" charset="0"/>
              </a:rPr>
              <a:t>builder.Update</a:t>
            </a:r>
            <a:r>
              <a:rPr lang="en-US" altLang="zh-CN" dirty="0" smtClean="0">
                <a:solidFill>
                  <a:schemeClr val="bg1"/>
                </a:solidFill>
                <a:latin typeface="Courier New" pitchFamily="49" charset="0"/>
                <a:cs typeface="Courier New" pitchFamily="49" charset="0"/>
              </a:rPr>
              <a:t>();</a:t>
            </a:r>
          </a:p>
          <a:p>
            <a:r>
              <a:rPr lang="en-US" altLang="zh-CN" dirty="0" smtClean="0">
                <a:solidFill>
                  <a:schemeClr val="bg1"/>
                </a:solidFill>
                <a:latin typeface="Courier New" pitchFamily="49" charset="0"/>
                <a:cs typeface="Courier New" pitchFamily="49" charset="0"/>
              </a:rPr>
              <a:t>}</a:t>
            </a:r>
          </a:p>
        </p:txBody>
      </p:sp>
      <p:sp>
        <p:nvSpPr>
          <p:cNvPr id="21" name="右箭头 20"/>
          <p:cNvSpPr/>
          <p:nvPr/>
        </p:nvSpPr>
        <p:spPr>
          <a:xfrm flipH="1">
            <a:off x="3428992" y="4786322"/>
            <a:ext cx="1357322" cy="785818"/>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dirty="0" smtClean="0"/>
              <a:t>Builder</a:t>
            </a:r>
            <a:endParaRPr lang="zh-CN" altLang="en-US" dirty="0" smtClean="0"/>
          </a:p>
        </p:txBody>
      </p:sp>
      <p:sp>
        <p:nvSpPr>
          <p:cNvPr id="13" name="右箭头 12"/>
          <p:cNvSpPr/>
          <p:nvPr/>
        </p:nvSpPr>
        <p:spPr>
          <a:xfrm>
            <a:off x="4071934" y="4286256"/>
            <a:ext cx="571504" cy="35719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逻辑分层</a:t>
            </a:r>
            <a:endParaRPr lang="zh-CN" altLang="en-US" dirty="0"/>
          </a:p>
        </p:txBody>
      </p:sp>
      <p:sp>
        <p:nvSpPr>
          <p:cNvPr id="3" name="内容占位符 2"/>
          <p:cNvSpPr>
            <a:spLocks noGrp="1"/>
          </p:cNvSpPr>
          <p:nvPr>
            <p:ph idx="1"/>
          </p:nvPr>
        </p:nvSpPr>
        <p:spPr/>
        <p:txBody>
          <a:bodyPr>
            <a:normAutofit/>
          </a:bodyPr>
          <a:lstStyle/>
          <a:p>
            <a:r>
              <a:rPr lang="zh-CN" altLang="en-US" dirty="0" smtClean="0"/>
              <a:t>统一调用百度</a:t>
            </a:r>
            <a:r>
              <a:rPr lang="en-US" altLang="zh-CN" dirty="0" smtClean="0"/>
              <a:t>IM API</a:t>
            </a:r>
          </a:p>
          <a:p>
            <a:pPr lvl="1"/>
            <a:r>
              <a:rPr lang="zh-CN" altLang="en-US" dirty="0" smtClean="0"/>
              <a:t>隐藏后端逻辑</a:t>
            </a:r>
            <a:endParaRPr lang="zh-CN" altLang="en-US" dirty="0"/>
          </a:p>
        </p:txBody>
      </p:sp>
      <p:sp>
        <p:nvSpPr>
          <p:cNvPr id="4" name="圆角矩形 3"/>
          <p:cNvSpPr/>
          <p:nvPr/>
        </p:nvSpPr>
        <p:spPr>
          <a:xfrm>
            <a:off x="1214414" y="2714620"/>
            <a:ext cx="6715172" cy="8572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dirty="0" smtClean="0"/>
              <a:t>百度</a:t>
            </a:r>
            <a:r>
              <a:rPr lang="en-US" altLang="zh-CN" dirty="0" smtClean="0"/>
              <a:t>IM API</a:t>
            </a:r>
            <a:endParaRPr lang="zh-CN" altLang="en-US" dirty="0" smtClean="0"/>
          </a:p>
        </p:txBody>
      </p:sp>
      <p:sp>
        <p:nvSpPr>
          <p:cNvPr id="5" name="圆角矩形 4"/>
          <p:cNvSpPr/>
          <p:nvPr/>
        </p:nvSpPr>
        <p:spPr>
          <a:xfrm>
            <a:off x="3571868" y="4714884"/>
            <a:ext cx="2000264" cy="8572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dirty="0" smtClean="0"/>
              <a:t>Silverlight</a:t>
            </a:r>
            <a:r>
              <a:rPr lang="zh-CN" altLang="en-US" dirty="0" smtClean="0"/>
              <a:t>版</a:t>
            </a:r>
            <a:endParaRPr lang="en-US" altLang="zh-CN" dirty="0" smtClean="0"/>
          </a:p>
          <a:p>
            <a:pPr algn="ctr"/>
            <a:r>
              <a:rPr lang="zh-CN" altLang="en-US" dirty="0" smtClean="0"/>
              <a:t>百度</a:t>
            </a:r>
            <a:r>
              <a:rPr lang="en-US" altLang="zh-CN" dirty="0" smtClean="0"/>
              <a:t>Hi</a:t>
            </a:r>
            <a:endParaRPr lang="zh-CN" altLang="en-US" dirty="0" smtClean="0"/>
          </a:p>
        </p:txBody>
      </p:sp>
      <p:sp>
        <p:nvSpPr>
          <p:cNvPr id="6" name="圆角矩形 5"/>
          <p:cNvSpPr/>
          <p:nvPr/>
        </p:nvSpPr>
        <p:spPr>
          <a:xfrm>
            <a:off x="1214414" y="4714884"/>
            <a:ext cx="2000264" cy="8572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dirty="0" smtClean="0"/>
              <a:t>网页版百度</a:t>
            </a:r>
            <a:r>
              <a:rPr lang="en-US" altLang="zh-CN" dirty="0" smtClean="0"/>
              <a:t>Hi</a:t>
            </a:r>
            <a:endParaRPr lang="zh-CN" altLang="en-US" dirty="0" smtClean="0"/>
          </a:p>
        </p:txBody>
      </p:sp>
      <p:sp>
        <p:nvSpPr>
          <p:cNvPr id="7" name="圆角矩形 6"/>
          <p:cNvSpPr/>
          <p:nvPr/>
        </p:nvSpPr>
        <p:spPr>
          <a:xfrm>
            <a:off x="5929322" y="4714884"/>
            <a:ext cx="2000264" cy="8572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dirty="0" smtClean="0"/>
              <a:t>第三方客户端</a:t>
            </a:r>
            <a:endParaRPr lang="en-US" altLang="zh-CN" dirty="0" smtClean="0"/>
          </a:p>
          <a:p>
            <a:pPr algn="ctr"/>
            <a:r>
              <a:rPr lang="zh-CN" altLang="en-US" dirty="0" smtClean="0"/>
              <a:t>（计划支持）</a:t>
            </a:r>
          </a:p>
        </p:txBody>
      </p:sp>
      <p:sp>
        <p:nvSpPr>
          <p:cNvPr id="8" name="上下箭头 7"/>
          <p:cNvSpPr/>
          <p:nvPr/>
        </p:nvSpPr>
        <p:spPr>
          <a:xfrm>
            <a:off x="4429124" y="3643314"/>
            <a:ext cx="357190" cy="1000132"/>
          </a:xfrm>
          <a:prstGeom prst="up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dirty="0" smtClean="0"/>
          </a:p>
        </p:txBody>
      </p:sp>
      <p:sp>
        <p:nvSpPr>
          <p:cNvPr id="9" name="上下箭头 8"/>
          <p:cNvSpPr/>
          <p:nvPr/>
        </p:nvSpPr>
        <p:spPr>
          <a:xfrm>
            <a:off x="6786578" y="3643314"/>
            <a:ext cx="357190" cy="1000132"/>
          </a:xfrm>
          <a:prstGeom prst="up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dirty="0" smtClean="0"/>
          </a:p>
        </p:txBody>
      </p:sp>
      <p:sp>
        <p:nvSpPr>
          <p:cNvPr id="10" name="上下箭头 9"/>
          <p:cNvSpPr/>
          <p:nvPr/>
        </p:nvSpPr>
        <p:spPr>
          <a:xfrm>
            <a:off x="2071670" y="3643314"/>
            <a:ext cx="357190" cy="1000132"/>
          </a:xfrm>
          <a:prstGeom prst="up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网络访问</a:t>
            </a:r>
            <a:endParaRPr lang="zh-CN" altLang="en-US" dirty="0"/>
          </a:p>
        </p:txBody>
      </p:sp>
      <p:sp>
        <p:nvSpPr>
          <p:cNvPr id="3" name="内容占位符 2"/>
          <p:cNvSpPr>
            <a:spLocks noGrp="1"/>
          </p:cNvSpPr>
          <p:nvPr>
            <p:ph idx="1"/>
          </p:nvPr>
        </p:nvSpPr>
        <p:spPr/>
        <p:txBody>
          <a:bodyPr>
            <a:normAutofit/>
          </a:bodyPr>
          <a:lstStyle/>
          <a:p>
            <a:r>
              <a:rPr lang="en-US" altLang="zh-CN" dirty="0" smtClean="0"/>
              <a:t>JSON-RPC</a:t>
            </a:r>
          </a:p>
          <a:p>
            <a:pPr lvl="1"/>
            <a:r>
              <a:rPr lang="en-US" altLang="zh-CN" dirty="0" smtClean="0"/>
              <a:t>JSON</a:t>
            </a:r>
            <a:r>
              <a:rPr lang="zh-CN" altLang="en-US" dirty="0" smtClean="0"/>
              <a:t>易于被不同的客户端解释</a:t>
            </a:r>
            <a:endParaRPr lang="en-US" altLang="zh-CN" dirty="0" smtClean="0"/>
          </a:p>
          <a:p>
            <a:pPr lvl="2"/>
            <a:r>
              <a:rPr lang="en-US" altLang="zh-CN" dirty="0" smtClean="0"/>
              <a:t>JavaScript</a:t>
            </a:r>
          </a:p>
          <a:p>
            <a:pPr lvl="2"/>
            <a:r>
              <a:rPr lang="en-US" altLang="zh-CN" dirty="0" smtClean="0"/>
              <a:t>Silverlight</a:t>
            </a:r>
            <a:endParaRPr lang="en-US" altLang="zh-CN" dirty="0"/>
          </a:p>
          <a:p>
            <a:pPr lvl="1"/>
            <a:r>
              <a:rPr lang="en-US" altLang="zh-CN" dirty="0" smtClean="0"/>
              <a:t>IM</a:t>
            </a:r>
            <a:r>
              <a:rPr lang="zh-CN" altLang="en-US" dirty="0" smtClean="0"/>
              <a:t>接口更像是调用而非资源</a:t>
            </a:r>
            <a:endParaRPr lang="en-US" altLang="zh-CN"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安全机制</a:t>
            </a:r>
            <a:endParaRPr lang="zh-CN" altLang="en-US" dirty="0"/>
          </a:p>
        </p:txBody>
      </p:sp>
      <p:sp>
        <p:nvSpPr>
          <p:cNvPr id="3" name="内容占位符 2"/>
          <p:cNvSpPr>
            <a:spLocks noGrp="1"/>
          </p:cNvSpPr>
          <p:nvPr>
            <p:ph idx="1"/>
          </p:nvPr>
        </p:nvSpPr>
        <p:spPr/>
        <p:txBody>
          <a:bodyPr>
            <a:normAutofit/>
          </a:bodyPr>
          <a:lstStyle/>
          <a:p>
            <a:r>
              <a:rPr lang="zh-CN" altLang="en-US" dirty="0" smtClean="0"/>
              <a:t>百度</a:t>
            </a:r>
            <a:r>
              <a:rPr lang="en-US" altLang="zh-CN" dirty="0" smtClean="0"/>
              <a:t>Passport</a:t>
            </a:r>
          </a:p>
          <a:p>
            <a:pPr lvl="1"/>
            <a:r>
              <a:rPr lang="en-US" altLang="zh-CN" dirty="0" smtClean="0"/>
              <a:t>API</a:t>
            </a:r>
            <a:r>
              <a:rPr lang="zh-CN" altLang="en-US" dirty="0" smtClean="0"/>
              <a:t>式认证与授权</a:t>
            </a:r>
            <a:endParaRPr lang="en-US" altLang="zh-CN" dirty="0" smtClean="0"/>
          </a:p>
          <a:p>
            <a:pPr lvl="1"/>
            <a:r>
              <a:rPr lang="zh-CN" altLang="en-US" dirty="0" smtClean="0"/>
              <a:t>认证令牌</a:t>
            </a:r>
            <a:endParaRPr lang="en-US" altLang="zh-CN" dirty="0" smtClean="0"/>
          </a:p>
          <a:p>
            <a:pPr lvl="1"/>
            <a:r>
              <a:rPr lang="zh-CN" altLang="en-US" dirty="0" smtClean="0"/>
              <a:t>隐藏实现细节</a:t>
            </a:r>
            <a:endParaRPr lang="en-US" altLang="zh-CN" dirty="0" smtClean="0"/>
          </a:p>
          <a:p>
            <a:r>
              <a:rPr lang="zh-CN" altLang="en-US" dirty="0" smtClean="0"/>
              <a:t>在线会话（</a:t>
            </a:r>
            <a:r>
              <a:rPr lang="en-US" altLang="zh-CN" dirty="0" smtClean="0"/>
              <a:t>Session</a:t>
            </a:r>
            <a:r>
              <a:rPr lang="zh-CN" altLang="en-US" dirty="0" smtClean="0"/>
              <a:t>）</a:t>
            </a:r>
            <a:endParaRPr lang="en-US" altLang="zh-CN" dirty="0" smtClean="0"/>
          </a:p>
          <a:p>
            <a:pPr lvl="1"/>
            <a:r>
              <a:rPr lang="zh-CN" altLang="en-US" dirty="0" smtClean="0"/>
              <a:t>会话令牌</a:t>
            </a:r>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3" name="矩形 2"/>
          <p:cNvSpPr/>
          <p:nvPr/>
        </p:nvSpPr>
        <p:spPr>
          <a:xfrm>
            <a:off x="500034" y="1961272"/>
            <a:ext cx="8143932" cy="3539430"/>
          </a:xfrm>
          <a:prstGeom prst="rect">
            <a:avLst/>
          </a:prstGeom>
        </p:spPr>
        <p:txBody>
          <a:bodyPr wrap="square">
            <a:spAutoFit/>
          </a:bodyPr>
          <a:lstStyle/>
          <a:p>
            <a:r>
              <a:rPr lang="zh-CN" altLang="en-US" sz="2800" dirty="0" smtClean="0">
                <a:solidFill>
                  <a:schemeClr val="bg1"/>
                </a:solidFill>
              </a:rPr>
              <a:t>官方站点</a:t>
            </a:r>
            <a:endParaRPr lang="en-US" altLang="zh-CN" sz="2800" dirty="0" smtClean="0">
              <a:solidFill>
                <a:schemeClr val="bg1"/>
              </a:solidFill>
            </a:endParaRPr>
          </a:p>
          <a:p>
            <a:pPr lvl="1"/>
            <a:r>
              <a:rPr lang="en-US" altLang="zh-CN" sz="2800" dirty="0" smtClean="0">
                <a:solidFill>
                  <a:schemeClr val="bg1"/>
                </a:solidFill>
                <a:hlinkClick r:id="rId3"/>
              </a:rPr>
              <a:t>http://www.silverlight.net/</a:t>
            </a:r>
            <a:endParaRPr lang="en-US" altLang="zh-CN" sz="2800" dirty="0" smtClean="0">
              <a:solidFill>
                <a:schemeClr val="bg1"/>
              </a:solidFill>
            </a:endParaRPr>
          </a:p>
          <a:p>
            <a:r>
              <a:rPr lang="zh-CN" altLang="en-US" sz="2800" dirty="0" smtClean="0">
                <a:solidFill>
                  <a:schemeClr val="bg1"/>
                </a:solidFill>
              </a:rPr>
              <a:t>免费空间</a:t>
            </a:r>
            <a:endParaRPr lang="en-US" altLang="zh-CN" sz="2800" dirty="0" smtClean="0">
              <a:solidFill>
                <a:schemeClr val="bg1"/>
              </a:solidFill>
            </a:endParaRPr>
          </a:p>
          <a:p>
            <a:pPr lvl="1"/>
            <a:r>
              <a:rPr lang="en-US" altLang="zh-CN" sz="2800" dirty="0" smtClean="0">
                <a:solidFill>
                  <a:schemeClr val="bg1"/>
                </a:solidFill>
                <a:hlinkClick r:id="rId4"/>
              </a:rPr>
              <a:t>http://silverlight.live.com/</a:t>
            </a:r>
            <a:endParaRPr lang="en-US" altLang="zh-CN" sz="2800" dirty="0" smtClean="0">
              <a:solidFill>
                <a:schemeClr val="bg1"/>
              </a:solidFill>
            </a:endParaRPr>
          </a:p>
          <a:p>
            <a:r>
              <a:rPr lang="zh-CN" altLang="en-US" sz="2800" dirty="0" smtClean="0">
                <a:solidFill>
                  <a:schemeClr val="bg1"/>
                </a:solidFill>
              </a:rPr>
              <a:t>博客</a:t>
            </a:r>
            <a:endParaRPr lang="en-US" altLang="zh-CN" sz="2800" dirty="0" smtClean="0">
              <a:solidFill>
                <a:schemeClr val="bg1"/>
              </a:solidFill>
            </a:endParaRPr>
          </a:p>
          <a:p>
            <a:pPr lvl="1"/>
            <a:r>
              <a:rPr lang="en-US" altLang="zh-CN" sz="2800" dirty="0" smtClean="0">
                <a:solidFill>
                  <a:schemeClr val="bg1"/>
                </a:solidFill>
                <a:hlinkClick r:id="rId5"/>
              </a:rPr>
              <a:t>http://wpfe.cnblogs.com/</a:t>
            </a:r>
            <a:r>
              <a:rPr lang="zh-CN" altLang="en-US" sz="2800" dirty="0" smtClean="0">
                <a:solidFill>
                  <a:schemeClr val="bg1"/>
                </a:solidFill>
              </a:rPr>
              <a:t> </a:t>
            </a:r>
            <a:endParaRPr lang="en-US" altLang="zh-CN" sz="2800" dirty="0" smtClean="0">
              <a:solidFill>
                <a:schemeClr val="bg1"/>
              </a:solidFill>
            </a:endParaRPr>
          </a:p>
          <a:p>
            <a:pPr lvl="1"/>
            <a:r>
              <a:rPr lang="en-US" altLang="zh-CN" sz="2800" dirty="0" smtClean="0">
                <a:solidFill>
                  <a:schemeClr val="bg1"/>
                </a:solidFill>
                <a:hlinkClick r:id="rId6"/>
              </a:rPr>
              <a:t>http://dotnet.catchen.biz/</a:t>
            </a:r>
            <a:endParaRPr lang="en-US" altLang="zh-CN" sz="2800" dirty="0" smtClean="0">
              <a:solidFill>
                <a:schemeClr val="bg1"/>
              </a:solidFill>
              <a:hlinkClick r:id="rId7"/>
            </a:endParaRPr>
          </a:p>
          <a:p>
            <a:pPr lvl="1"/>
            <a:r>
              <a:rPr lang="en-US" altLang="zh-CN" sz="2800" dirty="0" smtClean="0">
                <a:solidFill>
                  <a:schemeClr val="bg1"/>
                </a:solidFill>
                <a:hlinkClick r:id="rId7"/>
              </a:rPr>
              <a:t>http://silverlightrocks.com/</a:t>
            </a:r>
            <a:r>
              <a:rPr lang="zh-CN" altLang="en-US" sz="2800" dirty="0" smtClean="0">
                <a:solidFill>
                  <a:schemeClr val="bg1"/>
                </a:solidFill>
              </a:rPr>
              <a:t> </a:t>
            </a:r>
            <a:endParaRPr lang="en-US" altLang="zh-CN" sz="2800" dirty="0" smtClean="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RIA</a:t>
            </a:r>
            <a:r>
              <a:rPr lang="zh-CN" altLang="en-US" dirty="0" smtClean="0"/>
              <a:t>与应用平台趋势</a:t>
            </a:r>
            <a:endParaRPr lang="zh-CN" altLang="en-US" dirty="0"/>
          </a:p>
        </p:txBody>
      </p:sp>
      <p:sp>
        <p:nvSpPr>
          <p:cNvPr id="3" name="内容占位符 2"/>
          <p:cNvSpPr>
            <a:spLocks noGrp="1"/>
          </p:cNvSpPr>
          <p:nvPr>
            <p:ph sz="half" idx="1"/>
          </p:nvPr>
        </p:nvSpPr>
        <p:spPr>
          <a:xfrm>
            <a:off x="319086" y="1428737"/>
            <a:ext cx="2664000" cy="1872000"/>
          </a:xfr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a:normAutofit fontScale="92500"/>
          </a:bodyPr>
          <a:lstStyle/>
          <a:p>
            <a:r>
              <a:rPr lang="zh-CN" altLang="en-US" dirty="0" smtClean="0"/>
              <a:t>纯</a:t>
            </a:r>
            <a:r>
              <a:rPr lang="en-US" altLang="zh-CN" dirty="0" smtClean="0"/>
              <a:t>Web</a:t>
            </a:r>
          </a:p>
          <a:p>
            <a:pPr lvl="1"/>
            <a:r>
              <a:rPr lang="zh-CN" altLang="en-US" dirty="0" smtClean="0"/>
              <a:t>在</a:t>
            </a:r>
            <a:r>
              <a:rPr lang="en-US" altLang="zh-CN" dirty="0" smtClean="0"/>
              <a:t>Web</a:t>
            </a:r>
            <a:r>
              <a:rPr lang="zh-CN" altLang="en-US" dirty="0" smtClean="0"/>
              <a:t>上实现</a:t>
            </a:r>
            <a:endParaRPr lang="en-US" altLang="zh-CN" dirty="0" smtClean="0"/>
          </a:p>
          <a:p>
            <a:pPr lvl="1"/>
            <a:r>
              <a:rPr lang="zh-CN" altLang="en-US" dirty="0" smtClean="0"/>
              <a:t>通过</a:t>
            </a:r>
            <a:r>
              <a:rPr lang="en-US" altLang="zh-CN" dirty="0" smtClean="0"/>
              <a:t>Web</a:t>
            </a:r>
            <a:r>
              <a:rPr lang="zh-CN" altLang="en-US" dirty="0" smtClean="0"/>
              <a:t>部署</a:t>
            </a:r>
            <a:endParaRPr lang="en-US" altLang="zh-CN" dirty="0" smtClean="0"/>
          </a:p>
        </p:txBody>
      </p:sp>
      <p:grpSp>
        <p:nvGrpSpPr>
          <p:cNvPr id="19" name="组合 18"/>
          <p:cNvGrpSpPr/>
          <p:nvPr/>
        </p:nvGrpSpPr>
        <p:grpSpPr>
          <a:xfrm>
            <a:off x="1500166" y="3429000"/>
            <a:ext cx="6000792" cy="2643206"/>
            <a:chOff x="1857356" y="2285992"/>
            <a:chExt cx="7500990" cy="3071834"/>
          </a:xfrm>
        </p:grpSpPr>
        <p:grpSp>
          <p:nvGrpSpPr>
            <p:cNvPr id="16" name="组合 15"/>
            <p:cNvGrpSpPr/>
            <p:nvPr/>
          </p:nvGrpSpPr>
          <p:grpSpPr>
            <a:xfrm>
              <a:off x="1857356" y="2285992"/>
              <a:ext cx="7500990" cy="3071834"/>
              <a:chOff x="428596" y="2214554"/>
              <a:chExt cx="7500990" cy="3071834"/>
            </a:xfrm>
          </p:grpSpPr>
          <p:sp>
            <p:nvSpPr>
              <p:cNvPr id="5" name="椭圆 4"/>
              <p:cNvSpPr/>
              <p:nvPr/>
            </p:nvSpPr>
            <p:spPr>
              <a:xfrm>
                <a:off x="928662" y="2786058"/>
                <a:ext cx="1928826" cy="192882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400" dirty="0" smtClean="0"/>
                  <a:t>Web</a:t>
                </a:r>
                <a:endParaRPr lang="zh-CN" altLang="en-US" sz="2400" dirty="0" smtClean="0"/>
              </a:p>
            </p:txBody>
          </p:sp>
          <p:sp>
            <p:nvSpPr>
              <p:cNvPr id="6" name="椭圆 5"/>
              <p:cNvSpPr/>
              <p:nvPr/>
            </p:nvSpPr>
            <p:spPr>
              <a:xfrm>
                <a:off x="5500694" y="2786058"/>
                <a:ext cx="1928826" cy="192882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400" dirty="0" smtClean="0"/>
                  <a:t>Desktop</a:t>
                </a:r>
                <a:endParaRPr lang="zh-CN" altLang="en-US" sz="2400" dirty="0" smtClean="0"/>
              </a:p>
            </p:txBody>
          </p:sp>
          <p:sp>
            <p:nvSpPr>
              <p:cNvPr id="7" name="椭圆 6"/>
              <p:cNvSpPr/>
              <p:nvPr/>
            </p:nvSpPr>
            <p:spPr>
              <a:xfrm>
                <a:off x="3214678" y="2786058"/>
                <a:ext cx="1928826" cy="192882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400" dirty="0" smtClean="0"/>
                  <a:t>RIA</a:t>
                </a:r>
                <a:endParaRPr lang="zh-CN" altLang="en-US" sz="2400" dirty="0" smtClean="0"/>
              </a:p>
            </p:txBody>
          </p:sp>
          <p:sp>
            <p:nvSpPr>
              <p:cNvPr id="8" name="矩形 7"/>
              <p:cNvSpPr/>
              <p:nvPr/>
            </p:nvSpPr>
            <p:spPr>
              <a:xfrm>
                <a:off x="500034" y="2928934"/>
                <a:ext cx="928694"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dirty="0" smtClean="0"/>
                  <a:t>HTML</a:t>
                </a:r>
                <a:endParaRPr lang="zh-CN" altLang="en-US" dirty="0"/>
              </a:p>
            </p:txBody>
          </p:sp>
          <p:sp>
            <p:nvSpPr>
              <p:cNvPr id="9" name="右箭头 8"/>
              <p:cNvSpPr/>
              <p:nvPr/>
            </p:nvSpPr>
            <p:spPr>
              <a:xfrm>
                <a:off x="428596" y="2214554"/>
                <a:ext cx="7500990" cy="57150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dirty="0" smtClean="0"/>
                  <a:t>Richness</a:t>
                </a:r>
              </a:p>
            </p:txBody>
          </p:sp>
          <p:sp>
            <p:nvSpPr>
              <p:cNvPr id="10" name="右箭头 9"/>
              <p:cNvSpPr/>
              <p:nvPr/>
            </p:nvSpPr>
            <p:spPr>
              <a:xfrm flipH="1">
                <a:off x="428596" y="4714884"/>
                <a:ext cx="7500990" cy="57150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dirty="0" smtClean="0"/>
                  <a:t>Reach</a:t>
                </a:r>
                <a:endParaRPr lang="zh-CN" altLang="en-US" dirty="0"/>
              </a:p>
            </p:txBody>
          </p:sp>
          <p:sp>
            <p:nvSpPr>
              <p:cNvPr id="11" name="矩形 10"/>
              <p:cNvSpPr/>
              <p:nvPr/>
            </p:nvSpPr>
            <p:spPr>
              <a:xfrm>
                <a:off x="785786" y="4143380"/>
                <a:ext cx="1143008"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dirty="0" smtClean="0"/>
                  <a:t>DHTML</a:t>
                </a:r>
                <a:endParaRPr lang="zh-CN" altLang="en-US" dirty="0"/>
              </a:p>
            </p:txBody>
          </p:sp>
          <p:sp>
            <p:nvSpPr>
              <p:cNvPr id="12" name="矩形 11"/>
              <p:cNvSpPr/>
              <p:nvPr/>
            </p:nvSpPr>
            <p:spPr>
              <a:xfrm>
                <a:off x="2285984" y="4143380"/>
                <a:ext cx="928694"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dirty="0" smtClean="0"/>
                  <a:t>AJAX</a:t>
                </a:r>
                <a:endParaRPr lang="zh-CN" altLang="en-US" dirty="0"/>
              </a:p>
            </p:txBody>
          </p:sp>
          <p:sp>
            <p:nvSpPr>
              <p:cNvPr id="13" name="矩形 12"/>
              <p:cNvSpPr/>
              <p:nvPr/>
            </p:nvSpPr>
            <p:spPr>
              <a:xfrm>
                <a:off x="3571868" y="4143380"/>
                <a:ext cx="1428760"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dirty="0" err="1" smtClean="0"/>
                  <a:t>Silverlight</a:t>
                </a:r>
                <a:endParaRPr lang="zh-CN" altLang="en-US" dirty="0"/>
              </a:p>
            </p:txBody>
          </p:sp>
          <p:sp>
            <p:nvSpPr>
              <p:cNvPr id="14" name="矩形 13"/>
              <p:cNvSpPr/>
              <p:nvPr/>
            </p:nvSpPr>
            <p:spPr>
              <a:xfrm>
                <a:off x="6786546" y="2786058"/>
                <a:ext cx="928694" cy="71438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dirty="0" smtClean="0"/>
                  <a:t>Win Form</a:t>
                </a:r>
                <a:endParaRPr lang="zh-CN" altLang="en-US" dirty="0"/>
              </a:p>
            </p:txBody>
          </p:sp>
          <p:sp>
            <p:nvSpPr>
              <p:cNvPr id="15" name="矩形 14"/>
              <p:cNvSpPr/>
              <p:nvPr/>
            </p:nvSpPr>
            <p:spPr>
              <a:xfrm>
                <a:off x="6643702" y="4143380"/>
                <a:ext cx="928694"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dirty="0" smtClean="0"/>
                  <a:t>WPF</a:t>
                </a:r>
                <a:endParaRPr lang="zh-CN" altLang="en-US" dirty="0"/>
              </a:p>
            </p:txBody>
          </p:sp>
        </p:grpSp>
        <p:sp>
          <p:nvSpPr>
            <p:cNvPr id="18" name="矩形 17"/>
            <p:cNvSpPr/>
            <p:nvPr/>
          </p:nvSpPr>
          <p:spPr>
            <a:xfrm>
              <a:off x="6858016" y="4214818"/>
              <a:ext cx="928694"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dirty="0" smtClean="0"/>
                <a:t>Plug-in</a:t>
              </a:r>
              <a:endParaRPr lang="zh-CN" altLang="en-US" dirty="0"/>
            </a:p>
          </p:txBody>
        </p:sp>
      </p:grpSp>
      <p:sp>
        <p:nvSpPr>
          <p:cNvPr id="20" name="内容占位符 2"/>
          <p:cNvSpPr>
            <a:spLocks noGrp="1"/>
          </p:cNvSpPr>
          <p:nvPr>
            <p:ph sz="half" idx="1"/>
          </p:nvPr>
        </p:nvSpPr>
        <p:spPr>
          <a:xfrm>
            <a:off x="3267080" y="1428737"/>
            <a:ext cx="2664000" cy="1872000"/>
          </a:xfr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a:normAutofit/>
          </a:bodyPr>
          <a:lstStyle/>
          <a:p>
            <a:r>
              <a:rPr lang="zh-CN" altLang="en-US" sz="2600" dirty="0" smtClean="0"/>
              <a:t>界面更美观</a:t>
            </a:r>
            <a:endParaRPr lang="en-US" altLang="zh-CN" sz="2600" dirty="0" smtClean="0"/>
          </a:p>
          <a:p>
            <a:pPr lvl="1"/>
            <a:r>
              <a:rPr lang="zh-CN" altLang="en-US" sz="2200" dirty="0" smtClean="0"/>
              <a:t>像桌面应用</a:t>
            </a:r>
            <a:endParaRPr lang="en-US" altLang="zh-CN" sz="2200" dirty="0" smtClean="0"/>
          </a:p>
          <a:p>
            <a:pPr lvl="1"/>
            <a:r>
              <a:rPr lang="zh-CN" altLang="en-US" sz="2200" dirty="0" smtClean="0"/>
              <a:t>动画 多媒体</a:t>
            </a:r>
            <a:endParaRPr lang="en-US" altLang="zh-CN" sz="2200" dirty="0" smtClean="0"/>
          </a:p>
        </p:txBody>
      </p:sp>
      <p:sp>
        <p:nvSpPr>
          <p:cNvPr id="21" name="内容占位符 2"/>
          <p:cNvSpPr>
            <a:spLocks noGrp="1"/>
          </p:cNvSpPr>
          <p:nvPr>
            <p:ph sz="half" idx="1"/>
          </p:nvPr>
        </p:nvSpPr>
        <p:spPr>
          <a:xfrm>
            <a:off x="6215074" y="1428737"/>
            <a:ext cx="2664000" cy="1872000"/>
          </a:xfr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a:normAutofit fontScale="92500"/>
          </a:bodyPr>
          <a:lstStyle/>
          <a:p>
            <a:r>
              <a:rPr lang="zh-CN" altLang="en-US" dirty="0" smtClean="0"/>
              <a:t>开发更高效</a:t>
            </a:r>
            <a:endParaRPr lang="en-US" altLang="zh-CN" dirty="0" smtClean="0"/>
          </a:p>
          <a:p>
            <a:pPr lvl="1"/>
            <a:r>
              <a:rPr lang="zh-CN" altLang="en-US" dirty="0" smtClean="0"/>
              <a:t>面向对象语言</a:t>
            </a:r>
            <a:endParaRPr lang="en-US" altLang="zh-CN" dirty="0" smtClean="0"/>
          </a:p>
          <a:p>
            <a:pPr lvl="1"/>
            <a:r>
              <a:rPr lang="zh-CN" altLang="en-US" dirty="0" smtClean="0"/>
              <a:t>美工技术协同</a:t>
            </a:r>
            <a:endParaRPr lang="en-US" altLang="zh-CN"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Silverlight </a:t>
            </a:r>
            <a:r>
              <a:rPr lang="zh-CN" altLang="en-US" dirty="0" smtClean="0"/>
              <a:t>架构</a:t>
            </a:r>
            <a:endParaRPr lang="zh-CN" altLang="en-US" dirty="0"/>
          </a:p>
        </p:txBody>
      </p:sp>
      <p:sp>
        <p:nvSpPr>
          <p:cNvPr id="18" name="内容占位符 17"/>
          <p:cNvSpPr>
            <a:spLocks noGrp="1"/>
          </p:cNvSpPr>
          <p:nvPr>
            <p:ph idx="1"/>
          </p:nvPr>
        </p:nvSpPr>
        <p:spPr>
          <a:xfrm>
            <a:off x="6500826" y="1600201"/>
            <a:ext cx="2185974" cy="2400304"/>
          </a:xfrm>
        </p:spPr>
        <p:txBody>
          <a:bodyPr/>
          <a:lstStyle/>
          <a:p>
            <a:r>
              <a:rPr lang="zh-CN" altLang="en-US" dirty="0" smtClean="0"/>
              <a:t>纯</a:t>
            </a:r>
            <a:r>
              <a:rPr lang="en-US" altLang="zh-CN" dirty="0" smtClean="0"/>
              <a:t>Web</a:t>
            </a:r>
          </a:p>
          <a:p>
            <a:r>
              <a:rPr lang="zh-CN" altLang="en-US" dirty="0" smtClean="0"/>
              <a:t>界面更美观</a:t>
            </a:r>
            <a:endParaRPr lang="en-US" altLang="zh-CN" dirty="0" smtClean="0"/>
          </a:p>
          <a:p>
            <a:r>
              <a:rPr lang="zh-CN" altLang="en-US" dirty="0" smtClean="0"/>
              <a:t>开发更高效</a:t>
            </a:r>
            <a:endParaRPr lang="zh-CN" altLang="en-US" dirty="0"/>
          </a:p>
        </p:txBody>
      </p:sp>
      <p:grpSp>
        <p:nvGrpSpPr>
          <p:cNvPr id="20" name="组合 19"/>
          <p:cNvGrpSpPr/>
          <p:nvPr/>
        </p:nvGrpSpPr>
        <p:grpSpPr>
          <a:xfrm>
            <a:off x="285721" y="1643050"/>
            <a:ext cx="6000791" cy="4143404"/>
            <a:chOff x="285720" y="1501542"/>
            <a:chExt cx="7034841" cy="4284912"/>
          </a:xfrm>
        </p:grpSpPr>
        <p:sp>
          <p:nvSpPr>
            <p:cNvPr id="5" name="Rounded Rectangle 21"/>
            <p:cNvSpPr/>
            <p:nvPr/>
          </p:nvSpPr>
          <p:spPr bwMode="auto">
            <a:xfrm>
              <a:off x="285720" y="1501542"/>
              <a:ext cx="7034841" cy="4284912"/>
            </a:xfrm>
            <a:prstGeom prst="roundRect">
              <a:avLst>
                <a:gd name="adj" fmla="val 5179"/>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altLang="zh-CN" sz="2400" dirty="0" smtClean="0">
                  <a:gradFill>
                    <a:gsLst>
                      <a:gs pos="62000">
                        <a:schemeClr val="tx1"/>
                      </a:gs>
                      <a:gs pos="88000">
                        <a:schemeClr val="tx1"/>
                      </a:gs>
                    </a:gsLst>
                    <a:lin ang="5400000" scaled="0"/>
                  </a:gradFill>
                  <a:latin typeface="Segoe" pitchFamily="34" charset="0"/>
                </a:rPr>
                <a:t>Silverlight Runtime</a:t>
              </a:r>
            </a:p>
          </p:txBody>
        </p:sp>
        <p:sp>
          <p:nvSpPr>
            <p:cNvPr id="19" name="Rounded Rectangle 3"/>
            <p:cNvSpPr/>
            <p:nvPr/>
          </p:nvSpPr>
          <p:spPr bwMode="auto">
            <a:xfrm>
              <a:off x="428596" y="2144484"/>
              <a:ext cx="6781800" cy="1417924"/>
            </a:xfrm>
            <a:prstGeom prst="roundRect">
              <a:avLst>
                <a:gd name="adj" fmla="val 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400" dirty="0" smtClean="0">
                  <a:gradFill>
                    <a:gsLst>
                      <a:gs pos="62000">
                        <a:schemeClr val="tx1"/>
                      </a:gs>
                      <a:gs pos="88000">
                        <a:schemeClr val="tx1"/>
                      </a:gs>
                    </a:gsLst>
                    <a:lin ang="5400000" scaled="0"/>
                  </a:gradFill>
                  <a:latin typeface="Segoe" pitchFamily="34" charset="0"/>
                </a:rPr>
                <a:t>Presentation</a:t>
              </a:r>
              <a:r>
                <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 </a:t>
              </a:r>
              <a:r>
                <a:rPr lang="en-US" sz="2400" dirty="0" smtClean="0">
                  <a:gradFill>
                    <a:gsLst>
                      <a:gs pos="62000">
                        <a:schemeClr val="tx1"/>
                      </a:gs>
                      <a:gs pos="88000">
                        <a:schemeClr val="tx1"/>
                      </a:gs>
                    </a:gsLst>
                    <a:lin ang="5400000" scaled="0"/>
                  </a:gradFill>
                  <a:latin typeface="Segoe" pitchFamily="34" charset="0"/>
                </a:rPr>
                <a:t>Core</a:t>
              </a:r>
            </a:p>
          </p:txBody>
        </p:sp>
        <p:sp>
          <p:nvSpPr>
            <p:cNvPr id="6" name="Rounded Rectangle 3"/>
            <p:cNvSpPr/>
            <p:nvPr/>
          </p:nvSpPr>
          <p:spPr bwMode="auto">
            <a:xfrm>
              <a:off x="420866" y="3716064"/>
              <a:ext cx="6781800" cy="1775114"/>
            </a:xfrm>
            <a:prstGeom prst="roundRect">
              <a:avLst>
                <a:gd name="adj" fmla="val 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400" dirty="0" smtClean="0">
                  <a:gradFill>
                    <a:gsLst>
                      <a:gs pos="62000">
                        <a:schemeClr val="tx1"/>
                      </a:gs>
                      <a:gs pos="88000">
                        <a:schemeClr val="tx1"/>
                      </a:gs>
                    </a:gsLst>
                    <a:lin ang="5400000" scaled="0"/>
                  </a:gradFill>
                  <a:latin typeface="Segoe" pitchFamily="34" charset="0"/>
                </a:rPr>
                <a:t>Core CLR</a:t>
              </a:r>
            </a:p>
          </p:txBody>
        </p:sp>
        <p:sp>
          <p:nvSpPr>
            <p:cNvPr id="7" name="Rounded Rectangle 24"/>
            <p:cNvSpPr/>
            <p:nvPr/>
          </p:nvSpPr>
          <p:spPr bwMode="auto">
            <a:xfrm>
              <a:off x="616495" y="3929078"/>
              <a:ext cx="2282337" cy="639041"/>
            </a:xfrm>
            <a:prstGeom prst="roundRect">
              <a:avLst>
                <a:gd name="adj" fmla="val 903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62000">
                        <a:schemeClr val="tx1"/>
                      </a:gs>
                      <a:gs pos="88000">
                        <a:schemeClr val="tx1"/>
                      </a:gs>
                    </a:gsLst>
                    <a:lin ang="5400000" scaled="0"/>
                  </a:gradFill>
                  <a:latin typeface="Segoe" pitchFamily="34" charset="0"/>
                </a:rPr>
                <a:t>Small BCL</a:t>
              </a:r>
            </a:p>
          </p:txBody>
        </p:sp>
        <p:sp>
          <p:nvSpPr>
            <p:cNvPr id="10" name="Rounded Rectangle 27"/>
            <p:cNvSpPr/>
            <p:nvPr/>
          </p:nvSpPr>
          <p:spPr bwMode="auto">
            <a:xfrm>
              <a:off x="641260" y="4710128"/>
              <a:ext cx="1410832" cy="639041"/>
            </a:xfrm>
            <a:prstGeom prst="roundRect">
              <a:avLst>
                <a:gd name="adj" fmla="val 903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62000">
                        <a:schemeClr val="tx1"/>
                      </a:gs>
                      <a:gs pos="88000">
                        <a:schemeClr val="tx1"/>
                      </a:gs>
                    </a:gsLst>
                    <a:lin ang="5400000" scaled="0"/>
                  </a:gradFill>
                  <a:latin typeface="Segoe" pitchFamily="34" charset="0"/>
                </a:rPr>
                <a:t>Garbage Collector</a:t>
              </a:r>
            </a:p>
          </p:txBody>
        </p:sp>
        <p:sp>
          <p:nvSpPr>
            <p:cNvPr id="11" name="Rounded Rectangle 28"/>
            <p:cNvSpPr/>
            <p:nvPr/>
          </p:nvSpPr>
          <p:spPr bwMode="auto">
            <a:xfrm>
              <a:off x="2350293" y="4710128"/>
              <a:ext cx="1410832" cy="639041"/>
            </a:xfrm>
            <a:prstGeom prst="roundRect">
              <a:avLst>
                <a:gd name="adj" fmla="val 903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62000">
                        <a:schemeClr val="tx1"/>
                      </a:gs>
                      <a:gs pos="88000">
                        <a:schemeClr val="tx1"/>
                      </a:gs>
                    </a:gsLst>
                    <a:lin ang="5400000" scaled="0"/>
                  </a:gradFill>
                  <a:latin typeface="Segoe" pitchFamily="34" charset="0"/>
                </a:rPr>
                <a:t>Security</a:t>
              </a:r>
            </a:p>
          </p:txBody>
        </p:sp>
        <p:sp>
          <p:nvSpPr>
            <p:cNvPr id="12" name="Rounded Rectangle 29"/>
            <p:cNvSpPr/>
            <p:nvPr/>
          </p:nvSpPr>
          <p:spPr bwMode="auto">
            <a:xfrm>
              <a:off x="3977270" y="4710128"/>
              <a:ext cx="1431650" cy="639041"/>
            </a:xfrm>
            <a:prstGeom prst="roundRect">
              <a:avLst>
                <a:gd name="adj" fmla="val 903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62000">
                        <a:schemeClr val="tx1"/>
                      </a:gs>
                      <a:gs pos="88000">
                        <a:schemeClr val="tx1"/>
                      </a:gs>
                    </a:gsLst>
                    <a:lin ang="5400000" scaled="0"/>
                  </a:gradFill>
                  <a:latin typeface="Segoe" pitchFamily="34" charset="0"/>
                </a:rPr>
                <a:t>Exception</a:t>
              </a:r>
            </a:p>
          </p:txBody>
        </p:sp>
        <p:sp>
          <p:nvSpPr>
            <p:cNvPr id="13" name="Rounded Rectangle 30"/>
            <p:cNvSpPr/>
            <p:nvPr/>
          </p:nvSpPr>
          <p:spPr bwMode="auto">
            <a:xfrm>
              <a:off x="5603867" y="4710128"/>
              <a:ext cx="1410832" cy="639041"/>
            </a:xfrm>
            <a:prstGeom prst="roundRect">
              <a:avLst>
                <a:gd name="adj" fmla="val 903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62000">
                        <a:schemeClr val="tx1"/>
                      </a:gs>
                      <a:gs pos="88000">
                        <a:schemeClr val="tx1"/>
                      </a:gs>
                    </a:gsLst>
                    <a:lin ang="5400000" scaled="0"/>
                  </a:gradFill>
                  <a:latin typeface="Segoe" pitchFamily="34" charset="0"/>
                </a:rPr>
                <a:t>Loader </a:t>
              </a:r>
            </a:p>
          </p:txBody>
        </p:sp>
        <p:sp>
          <p:nvSpPr>
            <p:cNvPr id="14" name="Rounded Rectangle 31"/>
            <p:cNvSpPr/>
            <p:nvPr/>
          </p:nvSpPr>
          <p:spPr bwMode="auto">
            <a:xfrm>
              <a:off x="5115958" y="3929078"/>
              <a:ext cx="1891079" cy="639041"/>
            </a:xfrm>
            <a:prstGeom prst="roundRect">
              <a:avLst>
                <a:gd name="adj" fmla="val 9033"/>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62000">
                        <a:schemeClr val="tx1"/>
                      </a:gs>
                      <a:gs pos="88000">
                        <a:schemeClr val="tx1"/>
                      </a:gs>
                    </a:gsLst>
                    <a:lin ang="5400000" scaled="0"/>
                  </a:gradFill>
                  <a:latin typeface="Segoe" pitchFamily="34" charset="0"/>
                </a:rPr>
                <a:t>Debugging </a:t>
              </a:r>
            </a:p>
          </p:txBody>
        </p:sp>
        <p:sp>
          <p:nvSpPr>
            <p:cNvPr id="15" name="Rounded Rectangle 32"/>
            <p:cNvSpPr/>
            <p:nvPr/>
          </p:nvSpPr>
          <p:spPr bwMode="auto">
            <a:xfrm>
              <a:off x="571472" y="2824359"/>
              <a:ext cx="1915814" cy="539969"/>
            </a:xfrm>
            <a:prstGeom prst="roundRect">
              <a:avLst>
                <a:gd name="adj" fmla="val 903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62000">
                        <a:schemeClr val="tx1"/>
                      </a:gs>
                      <a:gs pos="88000">
                        <a:schemeClr val="tx1"/>
                      </a:gs>
                    </a:gsLst>
                    <a:lin ang="5400000" scaled="0"/>
                  </a:gradFill>
                  <a:latin typeface="Segoe" pitchFamily="34" charset="0"/>
                </a:rPr>
                <a:t>XAML</a:t>
              </a:r>
            </a:p>
          </p:txBody>
        </p:sp>
        <p:sp>
          <p:nvSpPr>
            <p:cNvPr id="16" name="Rounded Rectangle 33"/>
            <p:cNvSpPr/>
            <p:nvPr/>
          </p:nvSpPr>
          <p:spPr bwMode="auto">
            <a:xfrm>
              <a:off x="2764410" y="2824359"/>
              <a:ext cx="1915814" cy="539969"/>
            </a:xfrm>
            <a:prstGeom prst="roundRect">
              <a:avLst>
                <a:gd name="adj" fmla="val 903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62000">
                        <a:schemeClr val="tx1"/>
                      </a:gs>
                      <a:gs pos="88000">
                        <a:schemeClr val="tx1"/>
                      </a:gs>
                    </a:gsLst>
                    <a:lin ang="5400000" scaled="0"/>
                  </a:gradFill>
                  <a:latin typeface="Segoe" pitchFamily="34" charset="0"/>
                </a:rPr>
                <a:t>Media</a:t>
              </a:r>
            </a:p>
          </p:txBody>
        </p:sp>
        <p:sp>
          <p:nvSpPr>
            <p:cNvPr id="17" name="Rounded Rectangle 34"/>
            <p:cNvSpPr/>
            <p:nvPr/>
          </p:nvSpPr>
          <p:spPr bwMode="auto">
            <a:xfrm>
              <a:off x="4929191" y="2786058"/>
              <a:ext cx="2009044" cy="539969"/>
            </a:xfrm>
            <a:prstGeom prst="roundRect">
              <a:avLst>
                <a:gd name="adj" fmla="val 903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62000">
                        <a:schemeClr val="tx1"/>
                      </a:gs>
                      <a:gs pos="88000">
                        <a:schemeClr val="tx1"/>
                      </a:gs>
                    </a:gsLst>
                    <a:lin ang="5400000" scaled="0"/>
                  </a:gradFill>
                  <a:latin typeface="Segoe" pitchFamily="34" charset="0"/>
                </a:rPr>
                <a:t>DRM</a:t>
              </a:r>
              <a:endParaRPr lang="en-US" sz="1350" dirty="0" smtClean="0">
                <a:gradFill>
                  <a:gsLst>
                    <a:gs pos="62000">
                      <a:schemeClr val="tx1"/>
                    </a:gs>
                    <a:gs pos="88000">
                      <a:schemeClr val="tx1"/>
                    </a:gs>
                  </a:gsLst>
                  <a:lin ang="5400000" scaled="0"/>
                </a:gradFill>
                <a:latin typeface="Segoe" pitchFamily="34"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Silverlight</a:t>
            </a:r>
            <a:r>
              <a:rPr lang="zh-CN" altLang="en-US" dirty="0" smtClean="0"/>
              <a:t>应用架构</a:t>
            </a:r>
            <a:endParaRPr lang="zh-CN" altLang="en-US" dirty="0"/>
          </a:p>
        </p:txBody>
      </p:sp>
      <p:sp>
        <p:nvSpPr>
          <p:cNvPr id="4" name="矩形 3"/>
          <p:cNvSpPr/>
          <p:nvPr/>
        </p:nvSpPr>
        <p:spPr>
          <a:xfrm>
            <a:off x="571472" y="2428868"/>
            <a:ext cx="2786082" cy="2643206"/>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altLang="zh-CN" dirty="0" smtClean="0"/>
              <a:t>Browser</a:t>
            </a:r>
            <a:endParaRPr lang="zh-CN" altLang="en-US" dirty="0"/>
          </a:p>
        </p:txBody>
      </p:sp>
      <p:sp>
        <p:nvSpPr>
          <p:cNvPr id="6" name="矩形 5"/>
          <p:cNvSpPr/>
          <p:nvPr/>
        </p:nvSpPr>
        <p:spPr>
          <a:xfrm>
            <a:off x="714348" y="2786058"/>
            <a:ext cx="2286016" cy="1000132"/>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ctr"/>
            <a:r>
              <a:rPr lang="en-US" altLang="zh-CN" dirty="0" smtClean="0"/>
              <a:t>Silverlight</a:t>
            </a:r>
            <a:endParaRPr lang="zh-CN" altLang="en-US" dirty="0"/>
          </a:p>
        </p:txBody>
      </p:sp>
      <p:sp>
        <p:nvSpPr>
          <p:cNvPr id="7" name="矩形 6"/>
          <p:cNvSpPr/>
          <p:nvPr/>
        </p:nvSpPr>
        <p:spPr>
          <a:xfrm>
            <a:off x="714348" y="3929066"/>
            <a:ext cx="2286016" cy="1000132"/>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algn="ctr"/>
            <a:r>
              <a:rPr lang="en-US" altLang="zh-CN" dirty="0" smtClean="0"/>
              <a:t>Silverlight</a:t>
            </a:r>
            <a:endParaRPr lang="zh-CN" altLang="en-US" dirty="0"/>
          </a:p>
        </p:txBody>
      </p:sp>
      <p:sp>
        <p:nvSpPr>
          <p:cNvPr id="8" name="矩形 7"/>
          <p:cNvSpPr/>
          <p:nvPr/>
        </p:nvSpPr>
        <p:spPr>
          <a:xfrm>
            <a:off x="5786446" y="2571744"/>
            <a:ext cx="1714512" cy="2143140"/>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altLang="zh-CN" dirty="0" smtClean="0"/>
              <a:t>Web Server</a:t>
            </a:r>
            <a:endParaRPr lang="zh-CN" altLang="en-US" dirty="0"/>
          </a:p>
        </p:txBody>
      </p:sp>
      <p:sp>
        <p:nvSpPr>
          <p:cNvPr id="9" name="右箭头 8"/>
          <p:cNvSpPr/>
          <p:nvPr/>
        </p:nvSpPr>
        <p:spPr>
          <a:xfrm>
            <a:off x="3571868" y="3286123"/>
            <a:ext cx="2000264" cy="14287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10" name="右箭头 9"/>
          <p:cNvSpPr/>
          <p:nvPr/>
        </p:nvSpPr>
        <p:spPr>
          <a:xfrm rot="10800000">
            <a:off x="3571868" y="3786189"/>
            <a:ext cx="2000264" cy="14287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12" name="矩形 11"/>
          <p:cNvSpPr/>
          <p:nvPr/>
        </p:nvSpPr>
        <p:spPr>
          <a:xfrm>
            <a:off x="2143108" y="3071810"/>
            <a:ext cx="795342" cy="652466"/>
          </a:xfrm>
          <a:prstGeom prst="rect">
            <a:avLst/>
          </a:prstGeom>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en-US" altLang="zh-CN" dirty="0" smtClean="0"/>
              <a:t>B/L</a:t>
            </a:r>
            <a:endParaRPr lang="zh-CN" altLang="en-US" dirty="0"/>
          </a:p>
        </p:txBody>
      </p:sp>
      <p:sp>
        <p:nvSpPr>
          <p:cNvPr id="13" name="矩形 12"/>
          <p:cNvSpPr/>
          <p:nvPr/>
        </p:nvSpPr>
        <p:spPr>
          <a:xfrm>
            <a:off x="2143108" y="4214818"/>
            <a:ext cx="795342" cy="652466"/>
          </a:xfrm>
          <a:prstGeom prst="rect">
            <a:avLst/>
          </a:prstGeom>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en-US" altLang="zh-CN" dirty="0" smtClean="0"/>
              <a:t>B/L</a:t>
            </a:r>
            <a:endParaRPr lang="zh-CN" altLang="en-US" dirty="0"/>
          </a:p>
        </p:txBody>
      </p:sp>
      <p:sp>
        <p:nvSpPr>
          <p:cNvPr id="14" name="矩形 13"/>
          <p:cNvSpPr/>
          <p:nvPr/>
        </p:nvSpPr>
        <p:spPr>
          <a:xfrm>
            <a:off x="5929322" y="3071810"/>
            <a:ext cx="795342" cy="1500198"/>
          </a:xfrm>
          <a:prstGeom prst="rect">
            <a:avLst/>
          </a:prstGeom>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en-US" altLang="zh-CN" dirty="0" smtClean="0"/>
              <a:t>B/L</a:t>
            </a:r>
            <a:endParaRPr lang="zh-CN" altLang="en-US" dirty="0"/>
          </a:p>
        </p:txBody>
      </p:sp>
      <p:sp>
        <p:nvSpPr>
          <p:cNvPr id="15" name="TextBox 14"/>
          <p:cNvSpPr txBox="1"/>
          <p:nvPr/>
        </p:nvSpPr>
        <p:spPr>
          <a:xfrm>
            <a:off x="3286116" y="1571612"/>
            <a:ext cx="1107996"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zh-CN" altLang="en-US" dirty="0" smtClean="0"/>
              <a:t>逻辑分层</a:t>
            </a:r>
            <a:endParaRPr lang="zh-CN" altLang="en-US" dirty="0"/>
          </a:p>
        </p:txBody>
      </p:sp>
      <p:sp>
        <p:nvSpPr>
          <p:cNvPr id="16" name="TextBox 15"/>
          <p:cNvSpPr txBox="1"/>
          <p:nvPr/>
        </p:nvSpPr>
        <p:spPr>
          <a:xfrm>
            <a:off x="5500694" y="1571612"/>
            <a:ext cx="1107996"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zh-CN" altLang="en-US" dirty="0" smtClean="0"/>
              <a:t>安全机制</a:t>
            </a:r>
            <a:endParaRPr lang="zh-CN" altLang="en-US" dirty="0"/>
          </a:p>
        </p:txBody>
      </p:sp>
      <p:sp>
        <p:nvSpPr>
          <p:cNvPr id="17" name="TextBox 16"/>
          <p:cNvSpPr txBox="1"/>
          <p:nvPr/>
        </p:nvSpPr>
        <p:spPr>
          <a:xfrm>
            <a:off x="4071934" y="5000636"/>
            <a:ext cx="1107996"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zh-CN" altLang="en-US" dirty="0" smtClean="0"/>
              <a:t>网络访问</a:t>
            </a:r>
            <a:endParaRPr lang="zh-CN" altLang="en-US" dirty="0"/>
          </a:p>
        </p:txBody>
      </p:sp>
      <p:sp>
        <p:nvSpPr>
          <p:cNvPr id="18" name="TextBox 17"/>
          <p:cNvSpPr txBox="1"/>
          <p:nvPr/>
        </p:nvSpPr>
        <p:spPr>
          <a:xfrm>
            <a:off x="677922" y="1571612"/>
            <a:ext cx="1107996"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zh-CN" altLang="en-US" dirty="0" smtClean="0"/>
              <a:t>界面模型</a:t>
            </a:r>
            <a:endParaRPr lang="zh-CN" altLang="en-US" dirty="0"/>
          </a:p>
        </p:txBody>
      </p:sp>
      <p:cxnSp>
        <p:nvCxnSpPr>
          <p:cNvPr id="20" name="直接箭头连接符 19"/>
          <p:cNvCxnSpPr>
            <a:stCxn id="15" idx="1"/>
            <a:endCxn id="12" idx="0"/>
          </p:cNvCxnSpPr>
          <p:nvPr/>
        </p:nvCxnSpPr>
        <p:spPr>
          <a:xfrm rot="10800000" flipV="1">
            <a:off x="2540780" y="1756278"/>
            <a:ext cx="745337" cy="1315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15" idx="3"/>
            <a:endCxn id="14" idx="0"/>
          </p:cNvCxnSpPr>
          <p:nvPr/>
        </p:nvCxnSpPr>
        <p:spPr>
          <a:xfrm>
            <a:off x="4394112" y="1756278"/>
            <a:ext cx="1932881" cy="1315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17" idx="0"/>
          </p:cNvCxnSpPr>
          <p:nvPr/>
        </p:nvCxnSpPr>
        <p:spPr>
          <a:xfrm rot="5400000" flipH="1" flipV="1">
            <a:off x="4098900" y="4456098"/>
            <a:ext cx="1071570" cy="175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18" idx="2"/>
          </p:cNvCxnSpPr>
          <p:nvPr/>
        </p:nvCxnSpPr>
        <p:spPr>
          <a:xfrm rot="5400000">
            <a:off x="764891" y="2390467"/>
            <a:ext cx="916552" cy="175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rot="5400000">
            <a:off x="-142908" y="2928934"/>
            <a:ext cx="200026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16" idx="2"/>
          </p:cNvCxnSpPr>
          <p:nvPr/>
        </p:nvCxnSpPr>
        <p:spPr>
          <a:xfrm rot="5400000">
            <a:off x="3926376" y="1157808"/>
            <a:ext cx="1345180" cy="29114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16" idx="2"/>
          </p:cNvCxnSpPr>
          <p:nvPr/>
        </p:nvCxnSpPr>
        <p:spPr>
          <a:xfrm rot="5400000">
            <a:off x="5355136" y="2443692"/>
            <a:ext cx="1202304" cy="1968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界面模型</a:t>
            </a:r>
            <a:endParaRPr lang="zh-CN" altLang="en-US" dirty="0"/>
          </a:p>
        </p:txBody>
      </p:sp>
      <p:sp>
        <p:nvSpPr>
          <p:cNvPr id="3" name="内容占位符 2"/>
          <p:cNvSpPr>
            <a:spLocks noGrp="1"/>
          </p:cNvSpPr>
          <p:nvPr>
            <p:ph idx="1"/>
          </p:nvPr>
        </p:nvSpPr>
        <p:spPr/>
        <p:txBody>
          <a:bodyPr>
            <a:normAutofit/>
          </a:bodyPr>
          <a:lstStyle/>
          <a:p>
            <a:r>
              <a:rPr lang="zh-CN" altLang="en-US" dirty="0" smtClean="0"/>
              <a:t>如何与</a:t>
            </a:r>
            <a:r>
              <a:rPr lang="en-US" altLang="zh-CN" dirty="0" smtClean="0"/>
              <a:t>HTML</a:t>
            </a:r>
            <a:r>
              <a:rPr lang="zh-CN" altLang="en-US" dirty="0" smtClean="0"/>
              <a:t>页面结合？</a:t>
            </a:r>
            <a:endParaRPr lang="en-US" altLang="zh-CN" dirty="0" smtClean="0"/>
          </a:p>
          <a:p>
            <a:r>
              <a:rPr lang="zh-CN" altLang="en-US" dirty="0" smtClean="0"/>
              <a:t>三种选择</a:t>
            </a:r>
            <a:endParaRPr lang="en-US" altLang="zh-CN" dirty="0" smtClean="0"/>
          </a:p>
          <a:p>
            <a:pPr lvl="1"/>
            <a:r>
              <a:rPr lang="en-US" altLang="zh-CN" dirty="0" smtClean="0"/>
              <a:t>RIA </a:t>
            </a:r>
            <a:r>
              <a:rPr lang="zh-CN" altLang="en-US" dirty="0" smtClean="0"/>
              <a:t>与 </a:t>
            </a:r>
            <a:r>
              <a:rPr lang="en-US" altLang="zh-CN" dirty="0" smtClean="0"/>
              <a:t>HTML</a:t>
            </a:r>
          </a:p>
          <a:p>
            <a:pPr lvl="1"/>
            <a:r>
              <a:rPr lang="en-US" altLang="zh-CN" dirty="0" smtClean="0"/>
              <a:t>RIA </a:t>
            </a:r>
            <a:r>
              <a:rPr lang="zh-CN" altLang="en-US" dirty="0" smtClean="0"/>
              <a:t>与</a:t>
            </a:r>
            <a:r>
              <a:rPr lang="en-US" altLang="zh-CN" dirty="0" smtClean="0"/>
              <a:t> RIA</a:t>
            </a:r>
          </a:p>
          <a:p>
            <a:pPr lvl="1"/>
            <a:r>
              <a:rPr lang="zh-CN" altLang="en-US" dirty="0" smtClean="0"/>
              <a:t>单体 </a:t>
            </a:r>
            <a:r>
              <a:rPr lang="en-US" altLang="zh-CN" dirty="0" smtClean="0"/>
              <a:t>RIA</a:t>
            </a:r>
          </a:p>
          <a:p>
            <a:endParaRPr lang="en-US" altLang="zh-CN" dirty="0" smtClean="0"/>
          </a:p>
          <a:p>
            <a:r>
              <a:rPr lang="zh-CN" altLang="en-US" dirty="0" smtClean="0"/>
              <a:t>模块粒度</a:t>
            </a:r>
            <a:endParaRPr lang="en-US" altLang="zh-CN" dirty="0" smtClean="0"/>
          </a:p>
          <a:p>
            <a:r>
              <a:rPr lang="zh-CN" altLang="en-US" dirty="0" smtClean="0"/>
              <a:t>松散耦合</a:t>
            </a:r>
            <a:endParaRPr lang="en-US" altLang="zh-CN" dirty="0" smtClean="0"/>
          </a:p>
          <a:p>
            <a:r>
              <a:rPr lang="zh-CN" altLang="en-US" dirty="0" smtClean="0"/>
              <a:t>本地通讯</a:t>
            </a:r>
            <a:endParaRPr lang="en-US" altLang="zh-CN" dirty="0" smtClean="0"/>
          </a:p>
          <a:p>
            <a:r>
              <a:rPr lang="en-US" altLang="zh-CN" dirty="0" smtClean="0"/>
              <a:t>MVC/MVP</a:t>
            </a:r>
          </a:p>
        </p:txBody>
      </p:sp>
      <p:grpSp>
        <p:nvGrpSpPr>
          <p:cNvPr id="4" name="组合 3"/>
          <p:cNvGrpSpPr/>
          <p:nvPr/>
        </p:nvGrpSpPr>
        <p:grpSpPr>
          <a:xfrm>
            <a:off x="5643570" y="3071810"/>
            <a:ext cx="1461752" cy="1085897"/>
            <a:chOff x="3441460" y="2764547"/>
            <a:chExt cx="1461752" cy="1085897"/>
          </a:xfrm>
        </p:grpSpPr>
        <p:sp>
          <p:nvSpPr>
            <p:cNvPr id="5" name="Rectangle 25"/>
            <p:cNvSpPr/>
            <p:nvPr/>
          </p:nvSpPr>
          <p:spPr>
            <a:xfrm>
              <a:off x="3449343" y="2764547"/>
              <a:ext cx="1443354" cy="1085897"/>
            </a:xfrm>
            <a:prstGeom prst="rect">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Post human" pitchFamily="2" charset="0"/>
              </a:endParaRPr>
            </a:p>
          </p:txBody>
        </p:sp>
        <p:sp>
          <p:nvSpPr>
            <p:cNvPr id="6" name="Rectangle 33"/>
            <p:cNvSpPr/>
            <p:nvPr/>
          </p:nvSpPr>
          <p:spPr>
            <a:xfrm>
              <a:off x="3925751" y="3070051"/>
              <a:ext cx="472966" cy="775138"/>
            </a:xfrm>
            <a:prstGeom prst="rect">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Post human" pitchFamily="2" charset="0"/>
              </a:endParaRPr>
            </a:p>
          </p:txBody>
        </p:sp>
        <p:sp>
          <p:nvSpPr>
            <p:cNvPr id="7" name="Rectangle 34"/>
            <p:cNvSpPr/>
            <p:nvPr/>
          </p:nvSpPr>
          <p:spPr>
            <a:xfrm>
              <a:off x="3447528" y="2773134"/>
              <a:ext cx="1455684" cy="281151"/>
            </a:xfrm>
            <a:prstGeom prst="rect">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Post human" pitchFamily="2" charset="0"/>
              </a:endParaRPr>
            </a:p>
          </p:txBody>
        </p:sp>
        <p:cxnSp>
          <p:nvCxnSpPr>
            <p:cNvPr id="8" name="Straight Connector 36"/>
            <p:cNvCxnSpPr/>
            <p:nvPr/>
          </p:nvCxnSpPr>
          <p:spPr>
            <a:xfrm rot="5400000">
              <a:off x="3419051" y="3100342"/>
              <a:ext cx="221680" cy="176862"/>
            </a:xfrm>
            <a:prstGeom prst="line">
              <a:avLst/>
            </a:prstGeom>
            <a:noFill/>
            <a:ln w="25400" cap="rnd" cmpd="sng">
              <a:solidFill>
                <a:srgbClr val="00B0F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37"/>
            <p:cNvCxnSpPr/>
            <p:nvPr/>
          </p:nvCxnSpPr>
          <p:spPr>
            <a:xfrm rot="5400000">
              <a:off x="3443588" y="3137054"/>
              <a:ext cx="359980" cy="262759"/>
            </a:xfrm>
            <a:prstGeom prst="line">
              <a:avLst/>
            </a:prstGeom>
            <a:noFill/>
            <a:ln w="25400" cap="rnd" cmpd="sng">
              <a:solidFill>
                <a:srgbClr val="00B0F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39"/>
            <p:cNvCxnSpPr/>
            <p:nvPr/>
          </p:nvCxnSpPr>
          <p:spPr>
            <a:xfrm rot="5400000">
              <a:off x="3410743" y="3196176"/>
              <a:ext cx="538657" cy="407276"/>
            </a:xfrm>
            <a:prstGeom prst="line">
              <a:avLst/>
            </a:prstGeom>
            <a:noFill/>
            <a:ln w="25400" cap="rnd" cmpd="sng">
              <a:solidFill>
                <a:srgbClr val="00B0F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48"/>
            <p:cNvCxnSpPr/>
            <p:nvPr/>
          </p:nvCxnSpPr>
          <p:spPr>
            <a:xfrm rot="5400000">
              <a:off x="3934059" y="3102971"/>
              <a:ext cx="221680" cy="176862"/>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49"/>
            <p:cNvCxnSpPr/>
            <p:nvPr/>
          </p:nvCxnSpPr>
          <p:spPr>
            <a:xfrm rot="5400000">
              <a:off x="3958596" y="3139683"/>
              <a:ext cx="359980" cy="262759"/>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50"/>
            <p:cNvCxnSpPr/>
            <p:nvPr/>
          </p:nvCxnSpPr>
          <p:spPr>
            <a:xfrm rot="5400000">
              <a:off x="3925751" y="3198805"/>
              <a:ext cx="538657" cy="407276"/>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53"/>
            <p:cNvCxnSpPr/>
            <p:nvPr/>
          </p:nvCxnSpPr>
          <p:spPr>
            <a:xfrm rot="5400000">
              <a:off x="4399140" y="3102971"/>
              <a:ext cx="221680" cy="176862"/>
            </a:xfrm>
            <a:prstGeom prst="line">
              <a:avLst/>
            </a:prstGeom>
            <a:noFill/>
            <a:ln w="25400" cap="rnd" cmpd="sng">
              <a:solidFill>
                <a:srgbClr val="00B0F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54"/>
            <p:cNvCxnSpPr/>
            <p:nvPr/>
          </p:nvCxnSpPr>
          <p:spPr>
            <a:xfrm rot="5400000">
              <a:off x="4423677" y="3139683"/>
              <a:ext cx="359980" cy="262759"/>
            </a:xfrm>
            <a:prstGeom prst="line">
              <a:avLst/>
            </a:prstGeom>
            <a:noFill/>
            <a:ln w="25400" cap="rnd" cmpd="sng">
              <a:solidFill>
                <a:srgbClr val="00B0F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55"/>
            <p:cNvCxnSpPr/>
            <p:nvPr/>
          </p:nvCxnSpPr>
          <p:spPr>
            <a:xfrm rot="5400000">
              <a:off x="4410541" y="3226395"/>
              <a:ext cx="491359" cy="399393"/>
            </a:xfrm>
            <a:prstGeom prst="line">
              <a:avLst/>
            </a:prstGeom>
            <a:noFill/>
            <a:ln w="25400" cap="rnd" cmpd="sng">
              <a:solidFill>
                <a:srgbClr val="00B0F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59"/>
            <p:cNvCxnSpPr/>
            <p:nvPr/>
          </p:nvCxnSpPr>
          <p:spPr>
            <a:xfrm rot="5400000">
              <a:off x="4695635" y="2854593"/>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60"/>
            <p:cNvCxnSpPr/>
            <p:nvPr/>
          </p:nvCxnSpPr>
          <p:spPr>
            <a:xfrm rot="5400000">
              <a:off x="4572130" y="2857216"/>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61"/>
            <p:cNvCxnSpPr/>
            <p:nvPr/>
          </p:nvCxnSpPr>
          <p:spPr>
            <a:xfrm rot="5400000">
              <a:off x="4456516" y="2851962"/>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62"/>
            <p:cNvCxnSpPr/>
            <p:nvPr/>
          </p:nvCxnSpPr>
          <p:spPr>
            <a:xfrm rot="5400000">
              <a:off x="4309371" y="2838825"/>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63"/>
            <p:cNvCxnSpPr/>
            <p:nvPr/>
          </p:nvCxnSpPr>
          <p:spPr>
            <a:xfrm rot="5400000">
              <a:off x="4170109" y="2849337"/>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64"/>
            <p:cNvCxnSpPr/>
            <p:nvPr/>
          </p:nvCxnSpPr>
          <p:spPr>
            <a:xfrm rot="5400000">
              <a:off x="4038730" y="2851966"/>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65"/>
            <p:cNvCxnSpPr/>
            <p:nvPr/>
          </p:nvCxnSpPr>
          <p:spPr>
            <a:xfrm rot="5400000">
              <a:off x="3899468" y="2846712"/>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66"/>
            <p:cNvCxnSpPr/>
            <p:nvPr/>
          </p:nvCxnSpPr>
          <p:spPr>
            <a:xfrm rot="5400000">
              <a:off x="3775971" y="2849340"/>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67"/>
            <p:cNvCxnSpPr/>
            <p:nvPr/>
          </p:nvCxnSpPr>
          <p:spPr>
            <a:xfrm rot="5400000">
              <a:off x="3660357" y="2844086"/>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68"/>
            <p:cNvCxnSpPr/>
            <p:nvPr/>
          </p:nvCxnSpPr>
          <p:spPr>
            <a:xfrm rot="5400000">
              <a:off x="3528977" y="2830949"/>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grpSp>
      <p:grpSp>
        <p:nvGrpSpPr>
          <p:cNvPr id="27" name="组合 26"/>
          <p:cNvGrpSpPr/>
          <p:nvPr/>
        </p:nvGrpSpPr>
        <p:grpSpPr>
          <a:xfrm>
            <a:off x="5643570" y="1714488"/>
            <a:ext cx="1455684" cy="1085897"/>
            <a:chOff x="1000100" y="2777471"/>
            <a:chExt cx="1455684" cy="1085897"/>
          </a:xfrm>
        </p:grpSpPr>
        <p:sp>
          <p:nvSpPr>
            <p:cNvPr id="28" name="Rectangle 70"/>
            <p:cNvSpPr/>
            <p:nvPr/>
          </p:nvSpPr>
          <p:spPr>
            <a:xfrm>
              <a:off x="1001915" y="2777471"/>
              <a:ext cx="1443354" cy="1085897"/>
            </a:xfrm>
            <a:prstGeom prst="rect">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Post human" pitchFamily="2" charset="0"/>
              </a:endParaRPr>
            </a:p>
          </p:txBody>
        </p:sp>
        <p:sp>
          <p:nvSpPr>
            <p:cNvPr id="29" name="Rectangle 71"/>
            <p:cNvSpPr/>
            <p:nvPr/>
          </p:nvSpPr>
          <p:spPr>
            <a:xfrm>
              <a:off x="1021123" y="3075092"/>
              <a:ext cx="472966" cy="775138"/>
            </a:xfrm>
            <a:prstGeom prst="rect">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Post human" pitchFamily="2" charset="0"/>
              </a:endParaRPr>
            </a:p>
          </p:txBody>
        </p:sp>
        <p:sp>
          <p:nvSpPr>
            <p:cNvPr id="30" name="Rectangle 72"/>
            <p:cNvSpPr/>
            <p:nvPr/>
          </p:nvSpPr>
          <p:spPr>
            <a:xfrm>
              <a:off x="1000100" y="2786058"/>
              <a:ext cx="1455684" cy="281151"/>
            </a:xfrm>
            <a:prstGeom prst="rect">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Post human" pitchFamily="2" charset="0"/>
              </a:endParaRPr>
            </a:p>
          </p:txBody>
        </p:sp>
        <p:cxnSp>
          <p:nvCxnSpPr>
            <p:cNvPr id="31" name="Straight Connector 78"/>
            <p:cNvCxnSpPr/>
            <p:nvPr/>
          </p:nvCxnSpPr>
          <p:spPr>
            <a:xfrm rot="5400000">
              <a:off x="1029431" y="3108012"/>
              <a:ext cx="221680" cy="176862"/>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79"/>
            <p:cNvCxnSpPr/>
            <p:nvPr/>
          </p:nvCxnSpPr>
          <p:spPr>
            <a:xfrm rot="5400000">
              <a:off x="1053968" y="3144724"/>
              <a:ext cx="359980" cy="262759"/>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80"/>
            <p:cNvCxnSpPr/>
            <p:nvPr/>
          </p:nvCxnSpPr>
          <p:spPr>
            <a:xfrm rot="5400000">
              <a:off x="1021123" y="3203846"/>
              <a:ext cx="538657" cy="407276"/>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81"/>
            <p:cNvCxnSpPr/>
            <p:nvPr/>
          </p:nvCxnSpPr>
          <p:spPr>
            <a:xfrm rot="5400000">
              <a:off x="1157759" y="3456097"/>
              <a:ext cx="331075" cy="283780"/>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82"/>
            <p:cNvCxnSpPr/>
            <p:nvPr/>
          </p:nvCxnSpPr>
          <p:spPr>
            <a:xfrm rot="5400000">
              <a:off x="1315415" y="3684695"/>
              <a:ext cx="157652" cy="126125"/>
            </a:xfrm>
            <a:prstGeom prst="line">
              <a:avLst/>
            </a:prstGeom>
            <a:noFill/>
            <a:ln w="25400" cap="rnd" cmpd="sng">
              <a:solidFill>
                <a:srgbClr val="92D05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88"/>
            <p:cNvCxnSpPr/>
            <p:nvPr/>
          </p:nvCxnSpPr>
          <p:spPr>
            <a:xfrm rot="5400000">
              <a:off x="2248207" y="2867517"/>
              <a:ext cx="157652" cy="126125"/>
            </a:xfrm>
            <a:prstGeom prst="line">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89"/>
            <p:cNvCxnSpPr/>
            <p:nvPr/>
          </p:nvCxnSpPr>
          <p:spPr>
            <a:xfrm rot="5400000">
              <a:off x="2124702" y="2870140"/>
              <a:ext cx="157652" cy="126125"/>
            </a:xfrm>
            <a:prstGeom prst="line">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90"/>
            <p:cNvCxnSpPr/>
            <p:nvPr/>
          </p:nvCxnSpPr>
          <p:spPr>
            <a:xfrm rot="5400000">
              <a:off x="2009088" y="2864886"/>
              <a:ext cx="157652" cy="126125"/>
            </a:xfrm>
            <a:prstGeom prst="line">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91"/>
            <p:cNvCxnSpPr/>
            <p:nvPr/>
          </p:nvCxnSpPr>
          <p:spPr>
            <a:xfrm rot="5400000">
              <a:off x="1861943" y="2851749"/>
              <a:ext cx="157652" cy="126125"/>
            </a:xfrm>
            <a:prstGeom prst="line">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92"/>
            <p:cNvCxnSpPr/>
            <p:nvPr/>
          </p:nvCxnSpPr>
          <p:spPr>
            <a:xfrm rot="5400000">
              <a:off x="1722681" y="2862261"/>
              <a:ext cx="157652" cy="126125"/>
            </a:xfrm>
            <a:prstGeom prst="line">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93"/>
            <p:cNvCxnSpPr/>
            <p:nvPr/>
          </p:nvCxnSpPr>
          <p:spPr>
            <a:xfrm rot="5400000">
              <a:off x="1591302" y="2864890"/>
              <a:ext cx="157652" cy="126125"/>
            </a:xfrm>
            <a:prstGeom prst="line">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94"/>
            <p:cNvCxnSpPr/>
            <p:nvPr/>
          </p:nvCxnSpPr>
          <p:spPr>
            <a:xfrm rot="5400000">
              <a:off x="1452040" y="2859636"/>
              <a:ext cx="157652" cy="126125"/>
            </a:xfrm>
            <a:prstGeom prst="line">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95"/>
            <p:cNvCxnSpPr/>
            <p:nvPr/>
          </p:nvCxnSpPr>
          <p:spPr>
            <a:xfrm rot="5400000">
              <a:off x="1328543" y="2862264"/>
              <a:ext cx="157652" cy="126125"/>
            </a:xfrm>
            <a:prstGeom prst="line">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96"/>
            <p:cNvCxnSpPr/>
            <p:nvPr/>
          </p:nvCxnSpPr>
          <p:spPr>
            <a:xfrm rot="5400000">
              <a:off x="1212929" y="2857010"/>
              <a:ext cx="157652" cy="126125"/>
            </a:xfrm>
            <a:prstGeom prst="line">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97"/>
            <p:cNvCxnSpPr/>
            <p:nvPr/>
          </p:nvCxnSpPr>
          <p:spPr>
            <a:xfrm rot="5400000">
              <a:off x="1081549" y="2843873"/>
              <a:ext cx="157652" cy="126125"/>
            </a:xfrm>
            <a:prstGeom prst="line">
              <a:avLst/>
            </a:prstGeom>
            <a:noFill/>
            <a:ln w="25400" cap="rnd" cmpd="sng">
              <a:solidFill>
                <a:schemeClr val="tx2">
                  <a:lumMod val="60000"/>
                  <a:lumOff val="40000"/>
                </a:schemeClr>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99"/>
            <p:cNvCxnSpPr/>
            <p:nvPr/>
          </p:nvCxnSpPr>
          <p:spPr>
            <a:xfrm rot="10800000" flipV="1">
              <a:off x="1617583" y="3206469"/>
              <a:ext cx="709450" cy="7883"/>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103"/>
            <p:cNvCxnSpPr/>
            <p:nvPr/>
          </p:nvCxnSpPr>
          <p:spPr>
            <a:xfrm rot="10800000" flipV="1">
              <a:off x="1628089" y="3335220"/>
              <a:ext cx="709450" cy="7883"/>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104"/>
            <p:cNvCxnSpPr/>
            <p:nvPr/>
          </p:nvCxnSpPr>
          <p:spPr>
            <a:xfrm rot="10800000" flipV="1">
              <a:off x="1643855" y="3587476"/>
              <a:ext cx="709450" cy="7883"/>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grpSp>
      <p:grpSp>
        <p:nvGrpSpPr>
          <p:cNvPr id="49" name="组合 48"/>
          <p:cNvGrpSpPr/>
          <p:nvPr/>
        </p:nvGrpSpPr>
        <p:grpSpPr>
          <a:xfrm>
            <a:off x="5643570" y="4429132"/>
            <a:ext cx="1443354" cy="1121537"/>
            <a:chOff x="5986166" y="2786058"/>
            <a:chExt cx="1443354" cy="1121537"/>
          </a:xfrm>
        </p:grpSpPr>
        <p:sp>
          <p:nvSpPr>
            <p:cNvPr id="50" name="Rectangle 25"/>
            <p:cNvSpPr/>
            <p:nvPr/>
          </p:nvSpPr>
          <p:spPr>
            <a:xfrm>
              <a:off x="5986166" y="2786058"/>
              <a:ext cx="1443354" cy="1085897"/>
            </a:xfrm>
            <a:prstGeom prst="rect">
              <a:avLst/>
            </a:prstGeom>
            <a:noFill/>
            <a:ln w="25400" cap="rnd" cmpd="sng">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Post human" pitchFamily="2" charset="0"/>
              </a:endParaRPr>
            </a:p>
          </p:txBody>
        </p:sp>
        <p:cxnSp>
          <p:nvCxnSpPr>
            <p:cNvPr id="51" name="Straight Connector 48"/>
            <p:cNvCxnSpPr/>
            <p:nvPr/>
          </p:nvCxnSpPr>
          <p:spPr>
            <a:xfrm rot="5400000">
              <a:off x="6002992" y="2856471"/>
              <a:ext cx="221680" cy="176862"/>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Connector 49"/>
            <p:cNvCxnSpPr/>
            <p:nvPr/>
          </p:nvCxnSpPr>
          <p:spPr>
            <a:xfrm rot="5400000">
              <a:off x="6027529" y="2893183"/>
              <a:ext cx="359980" cy="262759"/>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53" name="Straight Connector 50"/>
            <p:cNvCxnSpPr/>
            <p:nvPr/>
          </p:nvCxnSpPr>
          <p:spPr>
            <a:xfrm rot="5400000">
              <a:off x="6175822" y="2959204"/>
              <a:ext cx="991584" cy="762321"/>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Connector 50"/>
            <p:cNvCxnSpPr/>
            <p:nvPr/>
          </p:nvCxnSpPr>
          <p:spPr>
            <a:xfrm rot="5400000">
              <a:off x="5890070" y="2959204"/>
              <a:ext cx="991584" cy="762321"/>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55" name="Straight Connector 50"/>
            <p:cNvCxnSpPr/>
            <p:nvPr/>
          </p:nvCxnSpPr>
          <p:spPr>
            <a:xfrm rot="5400000">
              <a:off x="6461574" y="3030642"/>
              <a:ext cx="991584" cy="762321"/>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Connector 50"/>
            <p:cNvCxnSpPr/>
            <p:nvPr/>
          </p:nvCxnSpPr>
          <p:spPr>
            <a:xfrm rot="5400000">
              <a:off x="6866233" y="3340365"/>
              <a:ext cx="562955" cy="428628"/>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0"/>
            <p:cNvCxnSpPr/>
            <p:nvPr/>
          </p:nvCxnSpPr>
          <p:spPr>
            <a:xfrm rot="5400000">
              <a:off x="6008977" y="2911737"/>
              <a:ext cx="562955" cy="428628"/>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Connector 50"/>
            <p:cNvCxnSpPr/>
            <p:nvPr/>
          </p:nvCxnSpPr>
          <p:spPr>
            <a:xfrm rot="5400000">
              <a:off x="7187704" y="3661836"/>
              <a:ext cx="205765" cy="142876"/>
            </a:xfrm>
            <a:prstGeom prst="line">
              <a:avLst/>
            </a:prstGeom>
            <a:noFill/>
            <a:ln w="25400" cap="rnd" cmpd="sng">
              <a:solidFill>
                <a:srgbClr val="FF0000"/>
              </a:solidFill>
              <a:prstDash val="solid"/>
              <a:beve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smtClean="0"/>
              <a:t>RIA</a:t>
            </a:r>
            <a:r>
              <a:rPr lang="zh-CN" altLang="en-US" dirty="0" smtClean="0"/>
              <a:t>与</a:t>
            </a:r>
            <a:r>
              <a:rPr lang="en-US" altLang="zh-CN" dirty="0" smtClean="0"/>
              <a:t>RIA</a:t>
            </a:r>
            <a:r>
              <a:rPr lang="zh-CN" altLang="en-US" dirty="0" smtClean="0"/>
              <a:t>－ 本地访问</a:t>
            </a:r>
            <a:endParaRPr lang="zh-CN" altLang="en-US" dirty="0"/>
          </a:p>
        </p:txBody>
      </p:sp>
      <p:sp>
        <p:nvSpPr>
          <p:cNvPr id="15" name="内容占位符 14"/>
          <p:cNvSpPr>
            <a:spLocks noGrp="1"/>
          </p:cNvSpPr>
          <p:nvPr>
            <p:ph idx="1"/>
          </p:nvPr>
        </p:nvSpPr>
        <p:spPr>
          <a:xfrm>
            <a:off x="457200" y="1357298"/>
            <a:ext cx="8229600" cy="4768865"/>
          </a:xfrm>
        </p:spPr>
        <p:txBody>
          <a:bodyPr/>
          <a:lstStyle/>
          <a:p>
            <a:r>
              <a:rPr lang="en-US" altLang="zh-CN" dirty="0" smtClean="0"/>
              <a:t>Silverlight</a:t>
            </a:r>
            <a:r>
              <a:rPr lang="zh-CN" altLang="en-US" dirty="0" smtClean="0"/>
              <a:t>与</a:t>
            </a:r>
            <a:r>
              <a:rPr lang="en-US" altLang="zh-CN" dirty="0" smtClean="0"/>
              <a:t>HTML</a:t>
            </a:r>
            <a:r>
              <a:rPr lang="zh-CN" altLang="en-US" dirty="0" smtClean="0"/>
              <a:t>对象：</a:t>
            </a:r>
            <a:r>
              <a:rPr lang="en-US" altLang="zh-CN" dirty="0" smtClean="0"/>
              <a:t>JavaScript</a:t>
            </a:r>
            <a:r>
              <a:rPr lang="zh-CN" altLang="en-US" dirty="0" smtClean="0"/>
              <a:t>接口</a:t>
            </a:r>
            <a:endParaRPr lang="en-US" altLang="zh-CN" dirty="0" smtClean="0"/>
          </a:p>
          <a:p>
            <a:r>
              <a:rPr lang="en-US" altLang="zh-CN" dirty="0" smtClean="0"/>
              <a:t>Silverlight</a:t>
            </a:r>
            <a:r>
              <a:rPr lang="zh-CN" altLang="en-US" dirty="0" smtClean="0"/>
              <a:t>应用之间：本地消息</a:t>
            </a:r>
            <a:endParaRPr lang="zh-CN" altLang="en-US" dirty="0"/>
          </a:p>
        </p:txBody>
      </p:sp>
      <p:grpSp>
        <p:nvGrpSpPr>
          <p:cNvPr id="3" name="组合 7"/>
          <p:cNvGrpSpPr/>
          <p:nvPr/>
        </p:nvGrpSpPr>
        <p:grpSpPr>
          <a:xfrm>
            <a:off x="928662" y="2428868"/>
            <a:ext cx="6572296" cy="1643074"/>
            <a:chOff x="642910" y="1500174"/>
            <a:chExt cx="6572296" cy="1643074"/>
          </a:xfrm>
        </p:grpSpPr>
        <p:sp>
          <p:nvSpPr>
            <p:cNvPr id="4" name="矩形 3"/>
            <p:cNvSpPr/>
            <p:nvPr/>
          </p:nvSpPr>
          <p:spPr>
            <a:xfrm>
              <a:off x="642910" y="1500174"/>
              <a:ext cx="6572296" cy="164307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zh-CN" dirty="0" smtClean="0">
                  <a:solidFill>
                    <a:schemeClr val="tx1"/>
                  </a:solidFill>
                </a:rPr>
                <a:t>Domain 1</a:t>
              </a:r>
              <a:endParaRPr lang="zh-CN" altLang="en-US" dirty="0">
                <a:solidFill>
                  <a:schemeClr val="tx1"/>
                </a:solidFill>
              </a:endParaRPr>
            </a:p>
          </p:txBody>
        </p:sp>
        <p:sp>
          <p:nvSpPr>
            <p:cNvPr id="6" name="矩形 5"/>
            <p:cNvSpPr/>
            <p:nvPr/>
          </p:nvSpPr>
          <p:spPr>
            <a:xfrm>
              <a:off x="1000100" y="2000240"/>
              <a:ext cx="2714644" cy="99758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600" dirty="0" smtClean="0"/>
                <a:t>本地消息接受者</a:t>
              </a:r>
              <a:endParaRPr lang="en-US" altLang="zh-CN" sz="1600" dirty="0" smtClean="0"/>
            </a:p>
            <a:p>
              <a:pPr algn="ctr"/>
              <a:r>
                <a:rPr lang="en-US" altLang="zh-CN" sz="1600" dirty="0" smtClean="0"/>
                <a:t>Local Message Receiver</a:t>
              </a:r>
              <a:endParaRPr lang="zh-CN" altLang="en-US" sz="1600" dirty="0"/>
            </a:p>
          </p:txBody>
        </p:sp>
        <p:sp>
          <p:nvSpPr>
            <p:cNvPr id="7" name="矩形 6"/>
            <p:cNvSpPr/>
            <p:nvPr/>
          </p:nvSpPr>
          <p:spPr>
            <a:xfrm>
              <a:off x="4000496" y="2000240"/>
              <a:ext cx="2714644" cy="99758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600" dirty="0" smtClean="0"/>
                <a:t>本地消息发送者</a:t>
              </a:r>
              <a:endParaRPr lang="en-US" altLang="zh-CN" sz="1600" dirty="0" smtClean="0"/>
            </a:p>
            <a:p>
              <a:pPr algn="ctr"/>
              <a:r>
                <a:rPr lang="en-US" altLang="zh-CN" sz="1600" dirty="0" smtClean="0"/>
                <a:t>Local Message Sender</a:t>
              </a:r>
              <a:endParaRPr lang="zh-CN" altLang="en-US" sz="1600" dirty="0"/>
            </a:p>
          </p:txBody>
        </p:sp>
      </p:grpSp>
      <p:grpSp>
        <p:nvGrpSpPr>
          <p:cNvPr id="5" name="组合 8"/>
          <p:cNvGrpSpPr/>
          <p:nvPr/>
        </p:nvGrpSpPr>
        <p:grpSpPr>
          <a:xfrm>
            <a:off x="928662" y="4357694"/>
            <a:ext cx="6572296" cy="1643074"/>
            <a:chOff x="642910" y="1500174"/>
            <a:chExt cx="6572296" cy="1643074"/>
          </a:xfrm>
        </p:grpSpPr>
        <p:sp>
          <p:nvSpPr>
            <p:cNvPr id="10" name="矩形 9"/>
            <p:cNvSpPr/>
            <p:nvPr/>
          </p:nvSpPr>
          <p:spPr>
            <a:xfrm>
              <a:off x="642910" y="1500174"/>
              <a:ext cx="6572296" cy="164307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zh-CN" dirty="0" smtClean="0">
                  <a:solidFill>
                    <a:schemeClr val="tx1"/>
                  </a:solidFill>
                </a:rPr>
                <a:t>Domain 2</a:t>
              </a:r>
              <a:endParaRPr lang="zh-CN" altLang="en-US" dirty="0">
                <a:solidFill>
                  <a:schemeClr val="tx1"/>
                </a:solidFill>
              </a:endParaRPr>
            </a:p>
          </p:txBody>
        </p:sp>
        <p:sp>
          <p:nvSpPr>
            <p:cNvPr id="11" name="矩形 10"/>
            <p:cNvSpPr/>
            <p:nvPr/>
          </p:nvSpPr>
          <p:spPr>
            <a:xfrm>
              <a:off x="1000100" y="2000240"/>
              <a:ext cx="2714644" cy="99758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600" dirty="0" smtClean="0"/>
                <a:t>本地消息接受者</a:t>
              </a:r>
              <a:endParaRPr lang="en-US" altLang="zh-CN" sz="1600" dirty="0" smtClean="0"/>
            </a:p>
            <a:p>
              <a:pPr algn="ctr"/>
              <a:r>
                <a:rPr lang="en-US" altLang="zh-CN" sz="1600" dirty="0" smtClean="0"/>
                <a:t>Local Message Receiver</a:t>
              </a:r>
              <a:endParaRPr lang="zh-CN" altLang="en-US" sz="1600" dirty="0"/>
            </a:p>
          </p:txBody>
        </p:sp>
        <p:sp>
          <p:nvSpPr>
            <p:cNvPr id="12" name="矩形 11"/>
            <p:cNvSpPr/>
            <p:nvPr/>
          </p:nvSpPr>
          <p:spPr>
            <a:xfrm>
              <a:off x="4000496" y="2000240"/>
              <a:ext cx="2714644" cy="99758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600" dirty="0" smtClean="0"/>
                <a:t>本地消息发送者</a:t>
              </a:r>
              <a:endParaRPr lang="en-US" altLang="zh-CN" sz="1600" dirty="0" smtClean="0"/>
            </a:p>
            <a:p>
              <a:pPr algn="ctr"/>
              <a:r>
                <a:rPr lang="en-US" altLang="zh-CN" sz="1600" dirty="0" smtClean="0"/>
                <a:t>Local Message Sender</a:t>
              </a:r>
              <a:endParaRPr lang="zh-CN" altLang="en-US" sz="1600" dirty="0"/>
            </a:p>
          </p:txBody>
        </p:sp>
      </p:grpSp>
      <p:sp>
        <p:nvSpPr>
          <p:cNvPr id="13" name="下箭头 12"/>
          <p:cNvSpPr/>
          <p:nvPr/>
        </p:nvSpPr>
        <p:spPr>
          <a:xfrm rot="2517539" flipH="1">
            <a:off x="4124039" y="3719510"/>
            <a:ext cx="162101" cy="1500198"/>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14" name="下箭头 13"/>
          <p:cNvSpPr/>
          <p:nvPr/>
        </p:nvSpPr>
        <p:spPr>
          <a:xfrm rot="2517539" flipH="1" flipV="1">
            <a:off x="3736699" y="3735581"/>
            <a:ext cx="162337" cy="1416546"/>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t>单体</a:t>
            </a:r>
            <a:r>
              <a:rPr lang="en-US" altLang="zh-CN" dirty="0" smtClean="0"/>
              <a:t>RIA</a:t>
            </a:r>
            <a:r>
              <a:rPr lang="zh-CN" altLang="en-US" dirty="0" smtClean="0"/>
              <a:t>－ 按需加载</a:t>
            </a:r>
            <a:endParaRPr lang="zh-CN" altLang="en-US" dirty="0"/>
          </a:p>
        </p:txBody>
      </p:sp>
      <p:sp>
        <p:nvSpPr>
          <p:cNvPr id="43010" name="AutoShape 2" descr="Silverlight application structure"/>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 name="矩形 9"/>
          <p:cNvSpPr/>
          <p:nvPr/>
        </p:nvSpPr>
        <p:spPr>
          <a:xfrm>
            <a:off x="917373" y="1071546"/>
            <a:ext cx="4857784" cy="4786346"/>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r>
              <a:rPr lang="en-US" altLang="zh-CN" sz="1600" dirty="0" smtClean="0"/>
              <a:t>Silverlight </a:t>
            </a:r>
            <a:r>
              <a:rPr lang="zh-CN" altLang="en-US" sz="1600" dirty="0" smtClean="0"/>
              <a:t>应用</a:t>
            </a:r>
            <a:endParaRPr lang="zh-CN" altLang="en-US" sz="1600" dirty="0"/>
          </a:p>
        </p:txBody>
      </p:sp>
      <p:grpSp>
        <p:nvGrpSpPr>
          <p:cNvPr id="3" name="组合 38"/>
          <p:cNvGrpSpPr/>
          <p:nvPr/>
        </p:nvGrpSpPr>
        <p:grpSpPr>
          <a:xfrm>
            <a:off x="1498401" y="1366823"/>
            <a:ext cx="7002689" cy="2205053"/>
            <a:chOff x="1223938" y="1509698"/>
            <a:chExt cx="7562904" cy="2758624"/>
          </a:xfrm>
        </p:grpSpPr>
        <p:sp>
          <p:nvSpPr>
            <p:cNvPr id="11" name="矩形 10"/>
            <p:cNvSpPr/>
            <p:nvPr/>
          </p:nvSpPr>
          <p:spPr>
            <a:xfrm>
              <a:off x="1223938" y="1509698"/>
              <a:ext cx="7562904" cy="2758624"/>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r>
                <a:rPr lang="zh-CN" altLang="en-US" sz="1600" dirty="0" smtClean="0"/>
                <a:t>应用</a:t>
              </a:r>
              <a:r>
                <a:rPr lang="en-US" altLang="zh-CN" sz="1600" dirty="0" smtClean="0"/>
                <a:t> Package (.</a:t>
              </a:r>
              <a:r>
                <a:rPr lang="en-US" altLang="zh-CN" sz="1600" dirty="0" err="1" smtClean="0"/>
                <a:t>xap</a:t>
              </a:r>
              <a:r>
                <a:rPr lang="en-US" altLang="zh-CN" sz="1600" dirty="0" smtClean="0"/>
                <a:t>)</a:t>
              </a:r>
              <a:endParaRPr lang="zh-CN" altLang="en-US" sz="1600" dirty="0"/>
            </a:p>
          </p:txBody>
        </p:sp>
        <p:grpSp>
          <p:nvGrpSpPr>
            <p:cNvPr id="4" name="组合 24"/>
            <p:cNvGrpSpPr/>
            <p:nvPr/>
          </p:nvGrpSpPr>
          <p:grpSpPr>
            <a:xfrm>
              <a:off x="1500166" y="1928802"/>
              <a:ext cx="6715172" cy="2286017"/>
              <a:chOff x="1376338" y="1662098"/>
              <a:chExt cx="6715172" cy="2286017"/>
            </a:xfrm>
          </p:grpSpPr>
          <p:sp>
            <p:nvSpPr>
              <p:cNvPr id="12" name="矩形 11"/>
              <p:cNvSpPr/>
              <p:nvPr/>
            </p:nvSpPr>
            <p:spPr>
              <a:xfrm>
                <a:off x="1376338" y="1662098"/>
                <a:ext cx="6715172" cy="2286017"/>
              </a:xfrm>
              <a:prstGeom prst="rect">
                <a:avLst/>
              </a:prstGeom>
            </p:spPr>
            <p:style>
              <a:lnRef idx="1">
                <a:schemeClr val="accent2"/>
              </a:lnRef>
              <a:fillRef idx="2">
                <a:schemeClr val="accent2"/>
              </a:fillRef>
              <a:effectRef idx="1">
                <a:schemeClr val="accent2"/>
              </a:effectRef>
              <a:fontRef idx="minor">
                <a:schemeClr val="dk1"/>
              </a:fontRef>
            </p:style>
            <p:txBody>
              <a:bodyPr rtlCol="0" anchor="t" anchorCtr="0"/>
              <a:lstStyle/>
              <a:p>
                <a:r>
                  <a:rPr lang="en-US" altLang="zh-CN" sz="1600" dirty="0" smtClean="0"/>
                  <a:t>In-Package</a:t>
                </a:r>
                <a:r>
                  <a:rPr lang="zh-CN" altLang="en-US" sz="1600" dirty="0" smtClean="0"/>
                  <a:t> 文件</a:t>
                </a:r>
                <a:endParaRPr lang="zh-CN" altLang="en-US" sz="1600" dirty="0"/>
              </a:p>
            </p:txBody>
          </p:sp>
          <p:grpSp>
            <p:nvGrpSpPr>
              <p:cNvPr id="5" name="组合 17"/>
              <p:cNvGrpSpPr/>
              <p:nvPr/>
            </p:nvGrpSpPr>
            <p:grpSpPr>
              <a:xfrm>
                <a:off x="1643042" y="2071678"/>
                <a:ext cx="3019444" cy="1733560"/>
                <a:chOff x="1528738" y="1814498"/>
                <a:chExt cx="3019444" cy="1733560"/>
              </a:xfrm>
            </p:grpSpPr>
            <p:sp>
              <p:nvSpPr>
                <p:cNvPr id="13" name="矩形 12"/>
                <p:cNvSpPr/>
                <p:nvPr/>
              </p:nvSpPr>
              <p:spPr>
                <a:xfrm>
                  <a:off x="1528738" y="1814498"/>
                  <a:ext cx="3019444" cy="1733560"/>
                </a:xfrm>
                <a:prstGeom prst="rect">
                  <a:avLst/>
                </a:prstGeom>
              </p:spPr>
              <p:style>
                <a:lnRef idx="1">
                  <a:schemeClr val="accent4"/>
                </a:lnRef>
                <a:fillRef idx="2">
                  <a:schemeClr val="accent4"/>
                </a:fillRef>
                <a:effectRef idx="1">
                  <a:schemeClr val="accent4"/>
                </a:effectRef>
                <a:fontRef idx="minor">
                  <a:schemeClr val="dk1"/>
                </a:fontRef>
              </p:style>
              <p:txBody>
                <a:bodyPr rtlCol="0" anchor="t" anchorCtr="0"/>
                <a:lstStyle/>
                <a:p>
                  <a:r>
                    <a:rPr lang="zh-CN" altLang="en-US" sz="1600" dirty="0" smtClean="0"/>
                    <a:t>应用程序集 </a:t>
                  </a:r>
                  <a:r>
                    <a:rPr lang="en-US" altLang="zh-CN" sz="1600" dirty="0" smtClean="0"/>
                    <a:t>(.</a:t>
                  </a:r>
                  <a:r>
                    <a:rPr lang="en-US" altLang="zh-CN" sz="1600" dirty="0" err="1" smtClean="0"/>
                    <a:t>dll</a:t>
                  </a:r>
                  <a:r>
                    <a:rPr lang="en-US" altLang="zh-CN" sz="1600" dirty="0" smtClean="0"/>
                    <a:t>)</a:t>
                  </a:r>
                  <a:endParaRPr lang="zh-CN" altLang="en-US" sz="1600" dirty="0"/>
                </a:p>
              </p:txBody>
            </p:sp>
            <p:sp>
              <p:nvSpPr>
                <p:cNvPr id="15" name="矩形 14"/>
                <p:cNvSpPr/>
                <p:nvPr/>
              </p:nvSpPr>
              <p:spPr>
                <a:xfrm>
                  <a:off x="2214546" y="2428868"/>
                  <a:ext cx="1890730" cy="461970"/>
                </a:xfrm>
                <a:prstGeom prst="rect">
                  <a:avLst/>
                </a:prstGeom>
              </p:spPr>
              <p:style>
                <a:lnRef idx="1">
                  <a:schemeClr val="accent4"/>
                </a:lnRef>
                <a:fillRef idx="2">
                  <a:schemeClr val="accent4"/>
                </a:fillRef>
                <a:effectRef idx="1">
                  <a:schemeClr val="accent4"/>
                </a:effectRef>
                <a:fontRef idx="minor">
                  <a:schemeClr val="dk1"/>
                </a:fontRef>
              </p:style>
              <p:txBody>
                <a:bodyPr rtlCol="0" anchor="t" anchorCtr="0"/>
                <a:lstStyle/>
                <a:p>
                  <a:r>
                    <a:rPr lang="en-US" altLang="zh-CN" sz="1600" dirty="0" smtClean="0"/>
                    <a:t>Application Class</a:t>
                  </a:r>
                  <a:endParaRPr lang="zh-CN" altLang="en-US" sz="1600" dirty="0"/>
                </a:p>
              </p:txBody>
            </p:sp>
            <p:sp>
              <p:nvSpPr>
                <p:cNvPr id="16" name="矩形 15"/>
                <p:cNvSpPr/>
                <p:nvPr/>
              </p:nvSpPr>
              <p:spPr>
                <a:xfrm>
                  <a:off x="1985938" y="2271698"/>
                  <a:ext cx="1890730" cy="461970"/>
                </a:xfrm>
                <a:prstGeom prst="rect">
                  <a:avLst/>
                </a:prstGeom>
              </p:spPr>
              <p:style>
                <a:lnRef idx="1">
                  <a:schemeClr val="accent4"/>
                </a:lnRef>
                <a:fillRef idx="2">
                  <a:schemeClr val="accent4"/>
                </a:fillRef>
                <a:effectRef idx="1">
                  <a:schemeClr val="accent4"/>
                </a:effectRef>
                <a:fontRef idx="minor">
                  <a:schemeClr val="dk1"/>
                </a:fontRef>
              </p:style>
              <p:txBody>
                <a:bodyPr rtlCol="0" anchor="t" anchorCtr="0"/>
                <a:lstStyle/>
                <a:p>
                  <a:r>
                    <a:rPr lang="en-US" altLang="zh-CN" sz="1600" dirty="0" smtClean="0"/>
                    <a:t>Application Class</a:t>
                  </a:r>
                  <a:endParaRPr lang="zh-CN" altLang="en-US" sz="1600" dirty="0"/>
                </a:p>
              </p:txBody>
            </p:sp>
            <p:sp>
              <p:nvSpPr>
                <p:cNvPr id="17" name="矩形 16"/>
                <p:cNvSpPr/>
                <p:nvPr/>
              </p:nvSpPr>
              <p:spPr>
                <a:xfrm>
                  <a:off x="1976414" y="2976554"/>
                  <a:ext cx="1890730" cy="461970"/>
                </a:xfrm>
                <a:prstGeom prst="rect">
                  <a:avLst/>
                </a:prstGeom>
              </p:spPr>
              <p:style>
                <a:lnRef idx="1">
                  <a:schemeClr val="accent4"/>
                </a:lnRef>
                <a:fillRef idx="2">
                  <a:schemeClr val="accent4"/>
                </a:fillRef>
                <a:effectRef idx="1">
                  <a:schemeClr val="accent4"/>
                </a:effectRef>
                <a:fontRef idx="minor">
                  <a:schemeClr val="dk1"/>
                </a:fontRef>
              </p:style>
              <p:txBody>
                <a:bodyPr rtlCol="0" anchor="t" anchorCtr="0"/>
                <a:lstStyle/>
                <a:p>
                  <a:r>
                    <a:rPr lang="zh-CN" altLang="en-US" sz="1600" dirty="0" smtClean="0"/>
                    <a:t>资源文件</a:t>
                  </a:r>
                  <a:endParaRPr lang="zh-CN" altLang="en-US" sz="1600" dirty="0"/>
                </a:p>
              </p:txBody>
            </p:sp>
          </p:grpSp>
          <p:grpSp>
            <p:nvGrpSpPr>
              <p:cNvPr id="6" name="组合 18"/>
              <p:cNvGrpSpPr/>
              <p:nvPr/>
            </p:nvGrpSpPr>
            <p:grpSpPr>
              <a:xfrm>
                <a:off x="5072066" y="2071678"/>
                <a:ext cx="2786082" cy="1733560"/>
                <a:chOff x="1528738" y="1814498"/>
                <a:chExt cx="2786082" cy="1733560"/>
              </a:xfrm>
            </p:grpSpPr>
            <p:sp>
              <p:nvSpPr>
                <p:cNvPr id="20" name="矩形 19"/>
                <p:cNvSpPr/>
                <p:nvPr/>
              </p:nvSpPr>
              <p:spPr>
                <a:xfrm>
                  <a:off x="1528738" y="1814498"/>
                  <a:ext cx="2786082" cy="1733560"/>
                </a:xfrm>
                <a:prstGeom prst="rect">
                  <a:avLst/>
                </a:prstGeom>
              </p:spPr>
              <p:style>
                <a:lnRef idx="1">
                  <a:schemeClr val="accent4"/>
                </a:lnRef>
                <a:fillRef idx="2">
                  <a:schemeClr val="accent4"/>
                </a:fillRef>
                <a:effectRef idx="1">
                  <a:schemeClr val="accent4"/>
                </a:effectRef>
                <a:fontRef idx="minor">
                  <a:schemeClr val="dk1"/>
                </a:fontRef>
              </p:style>
              <p:txBody>
                <a:bodyPr rtlCol="0" anchor="t" anchorCtr="0"/>
                <a:lstStyle/>
                <a:p>
                  <a:r>
                    <a:rPr lang="en-US" altLang="zh-CN" sz="1600" dirty="0" smtClean="0"/>
                    <a:t>Library </a:t>
                  </a:r>
                  <a:r>
                    <a:rPr lang="zh-CN" altLang="en-US" sz="1600" dirty="0" smtClean="0"/>
                    <a:t>程序集</a:t>
                  </a:r>
                  <a:endParaRPr lang="zh-CN" altLang="en-US" sz="1600" dirty="0"/>
                </a:p>
              </p:txBody>
            </p:sp>
            <p:sp>
              <p:nvSpPr>
                <p:cNvPr id="22" name="矩形 21"/>
                <p:cNvSpPr/>
                <p:nvPr/>
              </p:nvSpPr>
              <p:spPr>
                <a:xfrm>
                  <a:off x="2214546" y="2428868"/>
                  <a:ext cx="1890730" cy="461970"/>
                </a:xfrm>
                <a:prstGeom prst="rect">
                  <a:avLst/>
                </a:prstGeom>
              </p:spPr>
              <p:style>
                <a:lnRef idx="1">
                  <a:schemeClr val="accent4"/>
                </a:lnRef>
                <a:fillRef idx="2">
                  <a:schemeClr val="accent4"/>
                </a:fillRef>
                <a:effectRef idx="1">
                  <a:schemeClr val="accent4"/>
                </a:effectRef>
                <a:fontRef idx="minor">
                  <a:schemeClr val="dk1"/>
                </a:fontRef>
              </p:style>
              <p:txBody>
                <a:bodyPr rtlCol="0" anchor="t" anchorCtr="0"/>
                <a:lstStyle/>
                <a:p>
                  <a:r>
                    <a:rPr lang="en-US" altLang="zh-CN" sz="1600" dirty="0" smtClean="0"/>
                    <a:t>Application Class</a:t>
                  </a:r>
                  <a:endParaRPr lang="zh-CN" altLang="en-US" sz="1600" dirty="0"/>
                </a:p>
              </p:txBody>
            </p:sp>
            <p:sp>
              <p:nvSpPr>
                <p:cNvPr id="23" name="矩形 22"/>
                <p:cNvSpPr/>
                <p:nvPr/>
              </p:nvSpPr>
              <p:spPr>
                <a:xfrm>
                  <a:off x="1985938" y="2271698"/>
                  <a:ext cx="1890730" cy="461970"/>
                </a:xfrm>
                <a:prstGeom prst="rect">
                  <a:avLst/>
                </a:prstGeom>
              </p:spPr>
              <p:style>
                <a:lnRef idx="1">
                  <a:schemeClr val="accent4"/>
                </a:lnRef>
                <a:fillRef idx="2">
                  <a:schemeClr val="accent4"/>
                </a:fillRef>
                <a:effectRef idx="1">
                  <a:schemeClr val="accent4"/>
                </a:effectRef>
                <a:fontRef idx="minor">
                  <a:schemeClr val="dk1"/>
                </a:fontRef>
              </p:style>
              <p:txBody>
                <a:bodyPr rtlCol="0" anchor="t" anchorCtr="0"/>
                <a:lstStyle/>
                <a:p>
                  <a:r>
                    <a:rPr lang="en-US" altLang="zh-CN" sz="1600" dirty="0" smtClean="0"/>
                    <a:t>Application Class</a:t>
                  </a:r>
                  <a:endParaRPr lang="zh-CN" altLang="en-US" sz="1600" dirty="0"/>
                </a:p>
              </p:txBody>
            </p:sp>
            <p:sp>
              <p:nvSpPr>
                <p:cNvPr id="24" name="矩形 23"/>
                <p:cNvSpPr/>
                <p:nvPr/>
              </p:nvSpPr>
              <p:spPr>
                <a:xfrm>
                  <a:off x="1957366" y="2943212"/>
                  <a:ext cx="1890730" cy="461970"/>
                </a:xfrm>
                <a:prstGeom prst="rect">
                  <a:avLst/>
                </a:prstGeom>
              </p:spPr>
              <p:style>
                <a:lnRef idx="1">
                  <a:schemeClr val="accent4"/>
                </a:lnRef>
                <a:fillRef idx="2">
                  <a:schemeClr val="accent4"/>
                </a:fillRef>
                <a:effectRef idx="1">
                  <a:schemeClr val="accent4"/>
                </a:effectRef>
                <a:fontRef idx="minor">
                  <a:schemeClr val="dk1"/>
                </a:fontRef>
              </p:style>
              <p:txBody>
                <a:bodyPr rtlCol="0" anchor="t" anchorCtr="0"/>
                <a:lstStyle/>
                <a:p>
                  <a:r>
                    <a:rPr lang="zh-CN" altLang="en-US" sz="1600" dirty="0" smtClean="0"/>
                    <a:t>资源文件</a:t>
                  </a:r>
                  <a:endParaRPr lang="zh-CN" altLang="en-US" sz="1600" dirty="0"/>
                </a:p>
              </p:txBody>
            </p:sp>
          </p:grpSp>
        </p:grpSp>
      </p:grpSp>
      <p:grpSp>
        <p:nvGrpSpPr>
          <p:cNvPr id="7" name="组合 39"/>
          <p:cNvGrpSpPr/>
          <p:nvPr/>
        </p:nvGrpSpPr>
        <p:grpSpPr>
          <a:xfrm>
            <a:off x="1488877" y="3643314"/>
            <a:ext cx="3571900" cy="1500198"/>
            <a:chOff x="1214414" y="3929066"/>
            <a:chExt cx="3571900" cy="1704770"/>
          </a:xfrm>
        </p:grpSpPr>
        <p:sp>
          <p:nvSpPr>
            <p:cNvPr id="27" name="矩形 26"/>
            <p:cNvSpPr/>
            <p:nvPr/>
          </p:nvSpPr>
          <p:spPr>
            <a:xfrm>
              <a:off x="1214414" y="3929066"/>
              <a:ext cx="3571900" cy="1704770"/>
            </a:xfrm>
            <a:prstGeom prst="rect">
              <a:avLst/>
            </a:prstGeom>
          </p:spPr>
          <p:style>
            <a:lnRef idx="1">
              <a:schemeClr val="accent2"/>
            </a:lnRef>
            <a:fillRef idx="2">
              <a:schemeClr val="accent2"/>
            </a:fillRef>
            <a:effectRef idx="1">
              <a:schemeClr val="accent2"/>
            </a:effectRef>
            <a:fontRef idx="minor">
              <a:schemeClr val="dk1"/>
            </a:fontRef>
          </p:style>
          <p:txBody>
            <a:bodyPr rtlCol="0" anchor="t" anchorCtr="0"/>
            <a:lstStyle/>
            <a:p>
              <a:r>
                <a:rPr lang="en-US" altLang="zh-CN" sz="1600" dirty="0" err="1" smtClean="0"/>
                <a:t>ExternalPart</a:t>
              </a:r>
              <a:r>
                <a:rPr lang="en-US" altLang="zh-CN" sz="1600" dirty="0" smtClean="0"/>
                <a:t> </a:t>
              </a:r>
              <a:r>
                <a:rPr lang="zh-CN" altLang="en-US" sz="1600" dirty="0" smtClean="0"/>
                <a:t>程序集</a:t>
              </a:r>
              <a:endParaRPr lang="zh-CN" altLang="en-US" sz="1600" dirty="0"/>
            </a:p>
          </p:txBody>
        </p:sp>
        <p:grpSp>
          <p:nvGrpSpPr>
            <p:cNvPr id="8" name="组合 18"/>
            <p:cNvGrpSpPr/>
            <p:nvPr/>
          </p:nvGrpSpPr>
          <p:grpSpPr>
            <a:xfrm>
              <a:off x="1412853" y="4274734"/>
              <a:ext cx="2248974" cy="1325060"/>
              <a:chOff x="-1952676" y="1833546"/>
              <a:chExt cx="2428892" cy="1643074"/>
            </a:xfrm>
          </p:grpSpPr>
          <p:sp>
            <p:nvSpPr>
              <p:cNvPr id="30" name="矩形 29"/>
              <p:cNvSpPr/>
              <p:nvPr/>
            </p:nvSpPr>
            <p:spPr>
              <a:xfrm>
                <a:off x="-1952676" y="1833546"/>
                <a:ext cx="2428892" cy="1643074"/>
              </a:xfrm>
              <a:prstGeom prst="rect">
                <a:avLst/>
              </a:prstGeom>
            </p:spPr>
            <p:style>
              <a:lnRef idx="1">
                <a:schemeClr val="accent4"/>
              </a:lnRef>
              <a:fillRef idx="2">
                <a:schemeClr val="accent4"/>
              </a:fillRef>
              <a:effectRef idx="1">
                <a:schemeClr val="accent4"/>
              </a:effectRef>
              <a:fontRef idx="minor">
                <a:schemeClr val="dk1"/>
              </a:fontRef>
            </p:style>
            <p:txBody>
              <a:bodyPr rtlCol="0" anchor="t" anchorCtr="0"/>
              <a:lstStyle/>
              <a:p>
                <a:r>
                  <a:rPr lang="en-US" altLang="zh-CN" sz="1600" dirty="0" smtClean="0"/>
                  <a:t>Library </a:t>
                </a:r>
                <a:r>
                  <a:rPr lang="zh-CN" altLang="en-US" sz="1600" dirty="0" smtClean="0"/>
                  <a:t>程序集</a:t>
                </a:r>
                <a:endParaRPr lang="zh-CN" altLang="en-US" sz="1600" dirty="0"/>
              </a:p>
            </p:txBody>
          </p:sp>
          <p:sp>
            <p:nvSpPr>
              <p:cNvPr id="31" name="矩形 30"/>
              <p:cNvSpPr/>
              <p:nvPr/>
            </p:nvSpPr>
            <p:spPr>
              <a:xfrm>
                <a:off x="-1666924" y="2333612"/>
                <a:ext cx="1890730" cy="461970"/>
              </a:xfrm>
              <a:prstGeom prst="rect">
                <a:avLst/>
              </a:prstGeom>
            </p:spPr>
            <p:style>
              <a:lnRef idx="1">
                <a:schemeClr val="accent4"/>
              </a:lnRef>
              <a:fillRef idx="2">
                <a:schemeClr val="accent4"/>
              </a:fillRef>
              <a:effectRef idx="1">
                <a:schemeClr val="accent4"/>
              </a:effectRef>
              <a:fontRef idx="minor">
                <a:schemeClr val="dk1"/>
              </a:fontRef>
            </p:style>
            <p:txBody>
              <a:bodyPr rtlCol="0" anchor="t" anchorCtr="0"/>
              <a:lstStyle/>
              <a:p>
                <a:r>
                  <a:rPr lang="en-US" altLang="zh-CN" sz="1600" dirty="0" smtClean="0"/>
                  <a:t>Application Class</a:t>
                </a:r>
                <a:endParaRPr lang="zh-CN" altLang="en-US" sz="1600" dirty="0"/>
              </a:p>
            </p:txBody>
          </p:sp>
          <p:sp>
            <p:nvSpPr>
              <p:cNvPr id="32" name="矩形 31"/>
              <p:cNvSpPr/>
              <p:nvPr/>
            </p:nvSpPr>
            <p:spPr>
              <a:xfrm>
                <a:off x="-1809800" y="2251561"/>
                <a:ext cx="1890730" cy="461970"/>
              </a:xfrm>
              <a:prstGeom prst="rect">
                <a:avLst/>
              </a:prstGeom>
            </p:spPr>
            <p:style>
              <a:lnRef idx="1">
                <a:schemeClr val="accent4"/>
              </a:lnRef>
              <a:fillRef idx="2">
                <a:schemeClr val="accent4"/>
              </a:fillRef>
              <a:effectRef idx="1">
                <a:schemeClr val="accent4"/>
              </a:effectRef>
              <a:fontRef idx="minor">
                <a:schemeClr val="dk1"/>
              </a:fontRef>
            </p:style>
            <p:txBody>
              <a:bodyPr rtlCol="0" anchor="t" anchorCtr="0"/>
              <a:lstStyle/>
              <a:p>
                <a:r>
                  <a:rPr lang="en-US" altLang="zh-CN" sz="1600" dirty="0" smtClean="0"/>
                  <a:t>Application Class</a:t>
                </a:r>
                <a:endParaRPr lang="zh-CN" altLang="en-US" sz="1600" dirty="0"/>
              </a:p>
            </p:txBody>
          </p:sp>
          <p:sp>
            <p:nvSpPr>
              <p:cNvPr id="33" name="矩形 32"/>
              <p:cNvSpPr/>
              <p:nvPr/>
            </p:nvSpPr>
            <p:spPr>
              <a:xfrm>
                <a:off x="-1809800" y="2905116"/>
                <a:ext cx="1890730" cy="461970"/>
              </a:xfrm>
              <a:prstGeom prst="rect">
                <a:avLst/>
              </a:prstGeom>
            </p:spPr>
            <p:style>
              <a:lnRef idx="1">
                <a:schemeClr val="accent4"/>
              </a:lnRef>
              <a:fillRef idx="2">
                <a:schemeClr val="accent4"/>
              </a:fillRef>
              <a:effectRef idx="1">
                <a:schemeClr val="accent4"/>
              </a:effectRef>
              <a:fontRef idx="minor">
                <a:schemeClr val="dk1"/>
              </a:fontRef>
            </p:style>
            <p:txBody>
              <a:bodyPr rtlCol="0" anchor="t" anchorCtr="0"/>
              <a:lstStyle/>
              <a:p>
                <a:r>
                  <a:rPr lang="zh-CN" altLang="en-US" sz="1600" dirty="0" smtClean="0"/>
                  <a:t>资源文件</a:t>
                </a:r>
                <a:endParaRPr lang="zh-CN" altLang="en-US" sz="1600" dirty="0"/>
              </a:p>
            </p:txBody>
          </p:sp>
        </p:grpSp>
      </p:grpSp>
      <p:grpSp>
        <p:nvGrpSpPr>
          <p:cNvPr id="9" name="组合 47"/>
          <p:cNvGrpSpPr/>
          <p:nvPr/>
        </p:nvGrpSpPr>
        <p:grpSpPr>
          <a:xfrm>
            <a:off x="1488877" y="5214950"/>
            <a:ext cx="3571900" cy="1500198"/>
            <a:chOff x="1214414" y="3929066"/>
            <a:chExt cx="3571900" cy="1704770"/>
          </a:xfrm>
        </p:grpSpPr>
        <p:sp>
          <p:nvSpPr>
            <p:cNvPr id="49" name="矩形 48"/>
            <p:cNvSpPr/>
            <p:nvPr/>
          </p:nvSpPr>
          <p:spPr>
            <a:xfrm>
              <a:off x="1214414" y="3929066"/>
              <a:ext cx="3571900" cy="1704770"/>
            </a:xfrm>
            <a:prstGeom prst="rect">
              <a:avLst/>
            </a:prstGeom>
          </p:spPr>
          <p:style>
            <a:lnRef idx="1">
              <a:schemeClr val="accent2"/>
            </a:lnRef>
            <a:fillRef idx="2">
              <a:schemeClr val="accent2"/>
            </a:fillRef>
            <a:effectRef idx="1">
              <a:schemeClr val="accent2"/>
            </a:effectRef>
            <a:fontRef idx="minor">
              <a:schemeClr val="dk1"/>
            </a:fontRef>
          </p:style>
          <p:txBody>
            <a:bodyPr rtlCol="0" anchor="t" anchorCtr="0"/>
            <a:lstStyle/>
            <a:p>
              <a:r>
                <a:rPr lang="en-US" altLang="zh-CN" sz="1600" dirty="0" smtClean="0"/>
                <a:t>On-Demand </a:t>
              </a:r>
              <a:r>
                <a:rPr lang="zh-CN" altLang="en-US" sz="1600" dirty="0" smtClean="0"/>
                <a:t>程序集</a:t>
              </a:r>
              <a:endParaRPr lang="zh-CN" altLang="en-US" sz="1600" dirty="0"/>
            </a:p>
          </p:txBody>
        </p:sp>
        <p:grpSp>
          <p:nvGrpSpPr>
            <p:cNvPr id="14" name="组合 18"/>
            <p:cNvGrpSpPr/>
            <p:nvPr/>
          </p:nvGrpSpPr>
          <p:grpSpPr>
            <a:xfrm>
              <a:off x="1412853" y="4274734"/>
              <a:ext cx="2248974" cy="1325060"/>
              <a:chOff x="-1952676" y="1833546"/>
              <a:chExt cx="2428892" cy="1643074"/>
            </a:xfrm>
          </p:grpSpPr>
          <p:sp>
            <p:nvSpPr>
              <p:cNvPr id="51" name="矩形 50"/>
              <p:cNvSpPr/>
              <p:nvPr/>
            </p:nvSpPr>
            <p:spPr>
              <a:xfrm>
                <a:off x="-1952676" y="1833546"/>
                <a:ext cx="2428892" cy="1643074"/>
              </a:xfrm>
              <a:prstGeom prst="rect">
                <a:avLst/>
              </a:prstGeom>
            </p:spPr>
            <p:style>
              <a:lnRef idx="1">
                <a:schemeClr val="accent4"/>
              </a:lnRef>
              <a:fillRef idx="2">
                <a:schemeClr val="accent4"/>
              </a:fillRef>
              <a:effectRef idx="1">
                <a:schemeClr val="accent4"/>
              </a:effectRef>
              <a:fontRef idx="minor">
                <a:schemeClr val="dk1"/>
              </a:fontRef>
            </p:style>
            <p:txBody>
              <a:bodyPr rtlCol="0" anchor="t" anchorCtr="0"/>
              <a:lstStyle/>
              <a:p>
                <a:r>
                  <a:rPr lang="en-US" altLang="zh-CN" sz="1600" dirty="0" smtClean="0"/>
                  <a:t>Library </a:t>
                </a:r>
                <a:r>
                  <a:rPr lang="zh-CN" altLang="en-US" sz="1600" dirty="0" smtClean="0"/>
                  <a:t>程序集</a:t>
                </a:r>
                <a:endParaRPr lang="zh-CN" altLang="en-US" sz="1600" dirty="0"/>
              </a:p>
            </p:txBody>
          </p:sp>
          <p:sp>
            <p:nvSpPr>
              <p:cNvPr id="52" name="矩形 51"/>
              <p:cNvSpPr/>
              <p:nvPr/>
            </p:nvSpPr>
            <p:spPr>
              <a:xfrm>
                <a:off x="-1666924" y="2333612"/>
                <a:ext cx="1890730" cy="461970"/>
              </a:xfrm>
              <a:prstGeom prst="rect">
                <a:avLst/>
              </a:prstGeom>
            </p:spPr>
            <p:style>
              <a:lnRef idx="1">
                <a:schemeClr val="accent4"/>
              </a:lnRef>
              <a:fillRef idx="2">
                <a:schemeClr val="accent4"/>
              </a:fillRef>
              <a:effectRef idx="1">
                <a:schemeClr val="accent4"/>
              </a:effectRef>
              <a:fontRef idx="minor">
                <a:schemeClr val="dk1"/>
              </a:fontRef>
            </p:style>
            <p:txBody>
              <a:bodyPr rtlCol="0" anchor="t" anchorCtr="0"/>
              <a:lstStyle/>
              <a:p>
                <a:r>
                  <a:rPr lang="en-US" altLang="zh-CN" sz="1600" dirty="0" smtClean="0"/>
                  <a:t>Application Class</a:t>
                </a:r>
                <a:endParaRPr lang="zh-CN" altLang="en-US" sz="1600" dirty="0"/>
              </a:p>
            </p:txBody>
          </p:sp>
          <p:sp>
            <p:nvSpPr>
              <p:cNvPr id="53" name="矩形 52"/>
              <p:cNvSpPr/>
              <p:nvPr/>
            </p:nvSpPr>
            <p:spPr>
              <a:xfrm>
                <a:off x="-1809800" y="2251561"/>
                <a:ext cx="1890730" cy="461970"/>
              </a:xfrm>
              <a:prstGeom prst="rect">
                <a:avLst/>
              </a:prstGeom>
            </p:spPr>
            <p:style>
              <a:lnRef idx="1">
                <a:schemeClr val="accent4"/>
              </a:lnRef>
              <a:fillRef idx="2">
                <a:schemeClr val="accent4"/>
              </a:fillRef>
              <a:effectRef idx="1">
                <a:schemeClr val="accent4"/>
              </a:effectRef>
              <a:fontRef idx="minor">
                <a:schemeClr val="dk1"/>
              </a:fontRef>
            </p:style>
            <p:txBody>
              <a:bodyPr rtlCol="0" anchor="t" anchorCtr="0"/>
              <a:lstStyle/>
              <a:p>
                <a:r>
                  <a:rPr lang="en-US" altLang="zh-CN" sz="1600" dirty="0" smtClean="0"/>
                  <a:t>Application Class</a:t>
                </a:r>
                <a:endParaRPr lang="zh-CN" altLang="en-US" sz="1600" dirty="0"/>
              </a:p>
            </p:txBody>
          </p:sp>
          <p:sp>
            <p:nvSpPr>
              <p:cNvPr id="54" name="矩形 53"/>
              <p:cNvSpPr/>
              <p:nvPr/>
            </p:nvSpPr>
            <p:spPr>
              <a:xfrm>
                <a:off x="-1809800" y="2905116"/>
                <a:ext cx="1890730" cy="461970"/>
              </a:xfrm>
              <a:prstGeom prst="rect">
                <a:avLst/>
              </a:prstGeom>
            </p:spPr>
            <p:style>
              <a:lnRef idx="1">
                <a:schemeClr val="accent4"/>
              </a:lnRef>
              <a:fillRef idx="2">
                <a:schemeClr val="accent4"/>
              </a:fillRef>
              <a:effectRef idx="1">
                <a:schemeClr val="accent4"/>
              </a:effectRef>
              <a:fontRef idx="minor">
                <a:schemeClr val="dk1"/>
              </a:fontRef>
            </p:style>
            <p:txBody>
              <a:bodyPr rtlCol="0" anchor="t" anchorCtr="0"/>
              <a:lstStyle/>
              <a:p>
                <a:r>
                  <a:rPr lang="zh-CN" altLang="en-US" sz="1600" dirty="0" smtClean="0"/>
                  <a:t>资源文件</a:t>
                </a:r>
                <a:endParaRPr lang="zh-CN" altLang="en-US" sz="1600" dirty="0"/>
              </a:p>
            </p:txBody>
          </p:sp>
        </p:grpSp>
      </p:grpSp>
      <p:sp>
        <p:nvSpPr>
          <p:cNvPr id="57" name="右箭头 56"/>
          <p:cNvSpPr/>
          <p:nvPr/>
        </p:nvSpPr>
        <p:spPr>
          <a:xfrm>
            <a:off x="357158" y="2500306"/>
            <a:ext cx="2000264" cy="14287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58" name="TextBox 57"/>
          <p:cNvSpPr txBox="1"/>
          <p:nvPr/>
        </p:nvSpPr>
        <p:spPr>
          <a:xfrm>
            <a:off x="571472" y="2143116"/>
            <a:ext cx="1285884"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altLang="zh-CN" dirty="0" smtClean="0"/>
              <a:t>Entry Point</a:t>
            </a:r>
            <a:endParaRPr lang="zh-CN" altLang="en-US" dirty="0"/>
          </a:p>
        </p:txBody>
      </p:sp>
      <p:sp>
        <p:nvSpPr>
          <p:cNvPr id="59" name="TextBox 58"/>
          <p:cNvSpPr txBox="1"/>
          <p:nvPr/>
        </p:nvSpPr>
        <p:spPr>
          <a:xfrm>
            <a:off x="4000496" y="4286256"/>
            <a:ext cx="1107996" cy="369332"/>
          </a:xfrm>
          <a:prstGeom prst="rect">
            <a:avLst/>
          </a:prstGeom>
          <a:noFill/>
        </p:spPr>
        <p:txBody>
          <a:bodyPr wrap="none" rtlCol="0">
            <a:spAutoFit/>
          </a:bodyPr>
          <a:lstStyle/>
          <a:p>
            <a:r>
              <a:rPr lang="zh-CN" altLang="en-US" dirty="0" smtClean="0"/>
              <a:t>（缓存）</a:t>
            </a:r>
            <a:endParaRPr lang="zh-CN" altLang="en-US" dirty="0"/>
          </a:p>
        </p:txBody>
      </p:sp>
      <p:sp>
        <p:nvSpPr>
          <p:cNvPr id="60" name="TextBox 59"/>
          <p:cNvSpPr txBox="1"/>
          <p:nvPr/>
        </p:nvSpPr>
        <p:spPr>
          <a:xfrm>
            <a:off x="4000496" y="5715016"/>
            <a:ext cx="1107996" cy="369332"/>
          </a:xfrm>
          <a:prstGeom prst="rect">
            <a:avLst/>
          </a:prstGeom>
          <a:noFill/>
        </p:spPr>
        <p:txBody>
          <a:bodyPr wrap="none" rtlCol="0">
            <a:spAutoFit/>
          </a:bodyPr>
          <a:lstStyle/>
          <a:p>
            <a:r>
              <a:rPr lang="zh-CN" altLang="en-US" dirty="0" smtClean="0"/>
              <a:t>（延后）</a:t>
            </a:r>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1211</Words>
  <Application>Microsoft Office PowerPoint</Application>
  <PresentationFormat>全屏显示(4:3)</PresentationFormat>
  <Paragraphs>465</Paragraphs>
  <Slides>39</Slides>
  <Notes>39</Notes>
  <HiddenSlides>0</HiddenSlides>
  <MMClips>0</MMClips>
  <ScaleCrop>false</ScaleCrop>
  <HeadingPairs>
    <vt:vector size="4" baseType="variant">
      <vt:variant>
        <vt:lpstr>主题</vt:lpstr>
      </vt:variant>
      <vt:variant>
        <vt:i4>1</vt:i4>
      </vt:variant>
      <vt:variant>
        <vt:lpstr>幻灯片标题</vt:lpstr>
      </vt:variant>
      <vt:variant>
        <vt:i4>39</vt:i4>
      </vt:variant>
    </vt:vector>
  </HeadingPairs>
  <TitlesOfParts>
    <vt:vector size="40" baseType="lpstr">
      <vt:lpstr>Office 主题</vt:lpstr>
      <vt:lpstr>幻灯片 1</vt:lpstr>
      <vt:lpstr>基于Silverlight 的RIA架构 及百度应用</vt:lpstr>
      <vt:lpstr>议题</vt:lpstr>
      <vt:lpstr>RIA与应用平台趋势</vt:lpstr>
      <vt:lpstr>Silverlight 架构</vt:lpstr>
      <vt:lpstr>Silverlight应用架构</vt:lpstr>
      <vt:lpstr>界面模型</vt:lpstr>
      <vt:lpstr>RIA与RIA－ 本地访问</vt:lpstr>
      <vt:lpstr>单体RIA－ 按需加载</vt:lpstr>
      <vt:lpstr>界面模型 －控制流转</vt:lpstr>
      <vt:lpstr>逻辑分层</vt:lpstr>
      <vt:lpstr>逻辑分层 – 与ASP.NET MVC结合</vt:lpstr>
      <vt:lpstr>网络访问</vt:lpstr>
      <vt:lpstr>网络访问 － RPC/SOAP 方式</vt:lpstr>
      <vt:lpstr>网络访问 － REST方式</vt:lpstr>
      <vt:lpstr>网络访问 － REST 与 SOAP 比较</vt:lpstr>
      <vt:lpstr>安全机制</vt:lpstr>
      <vt:lpstr>安全机制 – 身份传递</vt:lpstr>
      <vt:lpstr>Browser-Based Authentication</vt:lpstr>
      <vt:lpstr>Browser-Based Authentication</vt:lpstr>
      <vt:lpstr>Browser-Based Authentication</vt:lpstr>
      <vt:lpstr>Browser-Based Authentication:  Cross-Domain Threat</vt:lpstr>
      <vt:lpstr>Message-Based Authentication</vt:lpstr>
      <vt:lpstr>Message-Based Authentication:</vt:lpstr>
      <vt:lpstr>安全机制  –  认证和授权</vt:lpstr>
      <vt:lpstr>安全机制 – 消息加密</vt:lpstr>
      <vt:lpstr>百度应用</vt:lpstr>
      <vt:lpstr>界面模型</vt:lpstr>
      <vt:lpstr>从Win/Web Forms到MVC</vt:lpstr>
      <vt:lpstr>从Win/Web Forms到MVC</vt:lpstr>
      <vt:lpstr>Silverlight MVC实践</vt:lpstr>
      <vt:lpstr>Silverlight MVC实践</vt:lpstr>
      <vt:lpstr>逻辑分层</vt:lpstr>
      <vt:lpstr>网络访问</vt:lpstr>
      <vt:lpstr>安全机制</vt:lpstr>
      <vt:lpstr>参考资源</vt:lpstr>
      <vt:lpstr>疑问和解答</vt:lpstr>
      <vt:lpstr>幻灯片 38</vt:lpstr>
      <vt:lpstr>幻灯片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2009-10-29T01:45:56Z</dcterms:created>
  <dcterms:modified xsi:type="dcterms:W3CDTF">2009-10-29T01:46:04Z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