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sldIdLst>
    <p:sldId id="256" r:id="rId2"/>
    <p:sldId id="276" r:id="rId3"/>
    <p:sldId id="277" r:id="rId4"/>
    <p:sldId id="346" r:id="rId5"/>
    <p:sldId id="278" r:id="rId6"/>
    <p:sldId id="279" r:id="rId7"/>
    <p:sldId id="280" r:id="rId8"/>
    <p:sldId id="281" r:id="rId9"/>
    <p:sldId id="282" r:id="rId10"/>
    <p:sldId id="347"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48"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3" r:id="rId51"/>
    <p:sldId id="349"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50" r:id="rId65"/>
    <p:sldId id="351" r:id="rId66"/>
    <p:sldId id="352" r:id="rId67"/>
    <p:sldId id="353"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57" autoAdjust="0"/>
    <p:restoredTop sz="53142" autoAdjust="0"/>
  </p:normalViewPr>
  <p:slideViewPr>
    <p:cSldViewPr>
      <p:cViewPr varScale="1">
        <p:scale>
          <a:sx n="32" d="100"/>
          <a:sy n="32" d="100"/>
        </p:scale>
        <p:origin x="-1530"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F2AEA-14A8-4202-9EEA-2373E582E6E6}" type="doc">
      <dgm:prSet loTypeId="urn:microsoft.com/office/officeart/2005/8/layout/list1" loCatId="list" qsTypeId="urn:microsoft.com/office/officeart/2005/8/quickstyle/simple4" qsCatId="simple" csTypeId="urn:microsoft.com/office/officeart/2005/8/colors/colorful1#1" csCatId="colorful" phldr="1"/>
      <dgm:spPr/>
      <dgm:t>
        <a:bodyPr/>
        <a:lstStyle/>
        <a:p>
          <a:endParaRPr lang="zh-CN" altLang="en-US"/>
        </a:p>
      </dgm:t>
    </dgm:pt>
    <dgm:pt modelId="{B9081D2F-DC82-4C78-B872-0B5F8E16C2A3}">
      <dgm:prSet phldrT="[Text]" custT="1"/>
      <dgm:spPr/>
      <dgm:t>
        <a:bodyPr/>
        <a:lstStyle/>
        <a:p>
          <a:r>
            <a:rPr lang="en-US" altLang="en-US" sz="2000" dirty="0" smtClean="0"/>
            <a:t>Software as a Service (</a:t>
          </a:r>
          <a:r>
            <a:rPr lang="en-US" altLang="en-US" sz="2000" dirty="0" err="1" smtClean="0"/>
            <a:t>SaaS</a:t>
          </a:r>
          <a:r>
            <a:rPr lang="en-US" altLang="en-US" sz="2000" dirty="0" smtClean="0"/>
            <a:t>) –</a:t>
          </a:r>
          <a:r>
            <a:rPr lang="zh-CN" altLang="en-US" sz="2000" dirty="0" smtClean="0"/>
            <a:t>面向 服务架构师</a:t>
          </a:r>
        </a:p>
      </dgm:t>
    </dgm:pt>
    <dgm:pt modelId="{C865F4D1-996B-4E9F-B080-7342A843EE94}" type="parTrans" cxnId="{FE902B1C-DCCF-412F-B120-5E90F4FE86E7}">
      <dgm:prSet/>
      <dgm:spPr/>
      <dgm:t>
        <a:bodyPr/>
        <a:lstStyle/>
        <a:p>
          <a:endParaRPr lang="zh-CN" altLang="en-US"/>
        </a:p>
      </dgm:t>
    </dgm:pt>
    <dgm:pt modelId="{B5E01EBA-67F2-42F3-A266-C9B57DAEF8C8}" type="sibTrans" cxnId="{FE902B1C-DCCF-412F-B120-5E90F4FE86E7}">
      <dgm:prSet/>
      <dgm:spPr/>
      <dgm:t>
        <a:bodyPr/>
        <a:lstStyle/>
        <a:p>
          <a:endParaRPr lang="zh-CN" altLang="en-US"/>
        </a:p>
      </dgm:t>
    </dgm:pt>
    <dgm:pt modelId="{1B4744CF-7097-434E-81EF-F340AB166570}">
      <dgm:prSet phldrT="[Text]" custT="1"/>
      <dgm:spPr/>
      <dgm:t>
        <a:bodyPr/>
        <a:lstStyle/>
        <a:p>
          <a:r>
            <a:rPr lang="en-US" altLang="en-US" sz="2000" dirty="0" smtClean="0"/>
            <a:t>Platform as a Service (</a:t>
          </a:r>
          <a:r>
            <a:rPr lang="en-US" altLang="en-US" sz="2000" dirty="0" err="1" smtClean="0"/>
            <a:t>PaaS</a:t>
          </a:r>
          <a:r>
            <a:rPr lang="en-US" altLang="en-US" sz="2000" dirty="0" smtClean="0"/>
            <a:t>)</a:t>
          </a:r>
          <a:r>
            <a:rPr lang="en-US" altLang="zh-CN" sz="2000" dirty="0" smtClean="0"/>
            <a:t>-</a:t>
          </a:r>
          <a:r>
            <a:rPr lang="zh-CN" altLang="en-US" sz="2000" dirty="0" smtClean="0"/>
            <a:t> 面向</a:t>
          </a:r>
          <a:r>
            <a:rPr lang="en-US" altLang="zh-CN" sz="2000" dirty="0" smtClean="0"/>
            <a:t>IT </a:t>
          </a:r>
          <a:r>
            <a:rPr lang="zh-CN" altLang="en-US" sz="2000" dirty="0" smtClean="0"/>
            <a:t>服务管理员</a:t>
          </a:r>
          <a:endParaRPr lang="zh-CN" altLang="en-US" sz="2000" dirty="0"/>
        </a:p>
      </dgm:t>
    </dgm:pt>
    <dgm:pt modelId="{22C0468A-56DD-4AE9-ADC9-98DD6728CC86}" type="parTrans" cxnId="{4B01C8F4-E9FC-4A92-A541-CD654132D2F2}">
      <dgm:prSet/>
      <dgm:spPr/>
      <dgm:t>
        <a:bodyPr/>
        <a:lstStyle/>
        <a:p>
          <a:endParaRPr lang="zh-CN" altLang="en-US"/>
        </a:p>
      </dgm:t>
    </dgm:pt>
    <dgm:pt modelId="{4F9E8467-C86F-42A0-B4A8-D3B61DCD9D3E}" type="sibTrans" cxnId="{4B01C8F4-E9FC-4A92-A541-CD654132D2F2}">
      <dgm:prSet/>
      <dgm:spPr/>
      <dgm:t>
        <a:bodyPr/>
        <a:lstStyle/>
        <a:p>
          <a:endParaRPr lang="zh-CN" altLang="en-US"/>
        </a:p>
      </dgm:t>
    </dgm:pt>
    <dgm:pt modelId="{F81A8415-4E95-4CB4-8B6F-FA0509B9DEA6}">
      <dgm:prSet phldrT="[Text]" custT="1"/>
      <dgm:spPr/>
      <dgm:t>
        <a:bodyPr/>
        <a:lstStyle/>
        <a:p>
          <a:r>
            <a:rPr lang="en-US" altLang="en-US" sz="2000" dirty="0" smtClean="0"/>
            <a:t>Infrastructure as a Service (</a:t>
          </a:r>
          <a:r>
            <a:rPr lang="en-US" altLang="en-US" sz="2000" dirty="0" err="1" smtClean="0"/>
            <a:t>IaaS</a:t>
          </a:r>
          <a:r>
            <a:rPr lang="en-US" altLang="en-US" sz="2000" dirty="0" smtClean="0"/>
            <a:t>) – </a:t>
          </a:r>
          <a:r>
            <a:rPr lang="zh-CN" altLang="en-US" sz="2000" dirty="0" smtClean="0"/>
            <a:t>面向 </a:t>
          </a:r>
          <a:r>
            <a:rPr lang="en-US" altLang="zh-CN" sz="2000" dirty="0" smtClean="0"/>
            <a:t>IT</a:t>
          </a:r>
          <a:r>
            <a:rPr lang="zh-CN" altLang="en-US" sz="2000" dirty="0" smtClean="0"/>
            <a:t> 数据中心管理员</a:t>
          </a:r>
        </a:p>
      </dgm:t>
    </dgm:pt>
    <dgm:pt modelId="{AA069191-7188-4109-906D-30B22C62F014}" type="parTrans" cxnId="{BA45A0AB-D235-46B4-8A54-FB36C2CA889D}">
      <dgm:prSet/>
      <dgm:spPr/>
      <dgm:t>
        <a:bodyPr/>
        <a:lstStyle/>
        <a:p>
          <a:endParaRPr lang="zh-CN" altLang="en-US"/>
        </a:p>
      </dgm:t>
    </dgm:pt>
    <dgm:pt modelId="{BE9EB2ED-FEFF-415B-9357-F2319BDF1248}" type="sibTrans" cxnId="{BA45A0AB-D235-46B4-8A54-FB36C2CA889D}">
      <dgm:prSet/>
      <dgm:spPr/>
      <dgm:t>
        <a:bodyPr/>
        <a:lstStyle/>
        <a:p>
          <a:endParaRPr lang="zh-CN" altLang="en-US"/>
        </a:p>
      </dgm:t>
    </dgm:pt>
    <dgm:pt modelId="{E51120E2-6548-45C1-BCBE-EC1CD0AF8BE4}">
      <dgm:prSet phldrT="[Text]" custT="1"/>
      <dgm:spPr/>
      <dgm:t>
        <a:bodyPr/>
        <a:lstStyle/>
        <a:p>
          <a:r>
            <a:rPr lang="zh-CN" altLang="en-US" sz="1800" dirty="0" smtClean="0"/>
            <a:t>将计算机基础硬件设施作为服务提供</a:t>
          </a:r>
        </a:p>
      </dgm:t>
    </dgm:pt>
    <dgm:pt modelId="{1D48785C-82CD-4A7D-BC7C-94CD2F533C32}" type="parTrans" cxnId="{CD209649-34F6-4C28-9D27-731AE5C1126A}">
      <dgm:prSet/>
      <dgm:spPr/>
      <dgm:t>
        <a:bodyPr/>
        <a:lstStyle/>
        <a:p>
          <a:endParaRPr lang="zh-CN" altLang="en-US"/>
        </a:p>
      </dgm:t>
    </dgm:pt>
    <dgm:pt modelId="{843668AA-0409-4D03-A4E3-15DB98246F76}" type="sibTrans" cxnId="{CD209649-34F6-4C28-9D27-731AE5C1126A}">
      <dgm:prSet/>
      <dgm:spPr/>
      <dgm:t>
        <a:bodyPr/>
        <a:lstStyle/>
        <a:p>
          <a:endParaRPr lang="zh-CN" altLang="en-US"/>
        </a:p>
      </dgm:t>
    </dgm:pt>
    <dgm:pt modelId="{CA6C8366-2C3E-44A8-AA23-6729F0B9CC02}">
      <dgm:prSet phldrT="[Text]" custT="1"/>
      <dgm:spPr/>
      <dgm:t>
        <a:bodyPr/>
        <a:lstStyle/>
        <a:p>
          <a:r>
            <a:rPr lang="zh-CN" altLang="en-US" sz="1800" dirty="0" smtClean="0"/>
            <a:t>提供可编程的环境，比如</a:t>
          </a:r>
          <a:r>
            <a:rPr lang="en-US" altLang="zh-CN" sz="1800" dirty="0" smtClean="0"/>
            <a:t>API</a:t>
          </a:r>
          <a:endParaRPr lang="zh-CN" altLang="en-US" sz="1800" dirty="0"/>
        </a:p>
      </dgm:t>
    </dgm:pt>
    <dgm:pt modelId="{079E87B1-1B83-4A3A-AC55-5B138A877868}" type="parTrans" cxnId="{70CED891-AFA2-407E-914B-6F7AFF30B86A}">
      <dgm:prSet/>
      <dgm:spPr/>
      <dgm:t>
        <a:bodyPr/>
        <a:lstStyle/>
        <a:p>
          <a:endParaRPr lang="zh-CN" altLang="en-US"/>
        </a:p>
      </dgm:t>
    </dgm:pt>
    <dgm:pt modelId="{E095427B-66F0-4CE6-A444-222778602232}" type="sibTrans" cxnId="{70CED891-AFA2-407E-914B-6F7AFF30B86A}">
      <dgm:prSet/>
      <dgm:spPr/>
      <dgm:t>
        <a:bodyPr/>
        <a:lstStyle/>
        <a:p>
          <a:endParaRPr lang="zh-CN" altLang="en-US"/>
        </a:p>
      </dgm:t>
    </dgm:pt>
    <dgm:pt modelId="{EC5D524F-6375-4BB2-A62F-A963E2104415}">
      <dgm:prSet phldrT="[Text]" custT="1"/>
      <dgm:spPr/>
      <dgm:t>
        <a:bodyPr/>
        <a:lstStyle/>
        <a:p>
          <a:r>
            <a:rPr lang="zh-CN" altLang="en-US" sz="1800" dirty="0" smtClean="0"/>
            <a:t>用户在该平台上构建和部署应用</a:t>
          </a:r>
          <a:endParaRPr lang="zh-CN" altLang="en-US" sz="1800" dirty="0"/>
        </a:p>
      </dgm:t>
    </dgm:pt>
    <dgm:pt modelId="{5FC46261-915B-4C9A-812F-8474614A2794}" type="parTrans" cxnId="{0D6ED9EA-1056-44F4-8F3C-5E1B3CBCBD44}">
      <dgm:prSet/>
      <dgm:spPr/>
      <dgm:t>
        <a:bodyPr/>
        <a:lstStyle/>
        <a:p>
          <a:endParaRPr lang="en-US"/>
        </a:p>
      </dgm:t>
    </dgm:pt>
    <dgm:pt modelId="{1A38340C-F913-433A-981A-599F824F5C0E}" type="sibTrans" cxnId="{0D6ED9EA-1056-44F4-8F3C-5E1B3CBCBD44}">
      <dgm:prSet/>
      <dgm:spPr/>
      <dgm:t>
        <a:bodyPr/>
        <a:lstStyle/>
        <a:p>
          <a:endParaRPr lang="en-US"/>
        </a:p>
      </dgm:t>
    </dgm:pt>
    <dgm:pt modelId="{2217C566-5261-4EC8-BFC3-C4A4737FDBE8}">
      <dgm:prSet phldrT="[Text]" custT="1"/>
      <dgm:spPr/>
      <dgm:t>
        <a:bodyPr/>
        <a:lstStyle/>
        <a:p>
          <a:r>
            <a:rPr lang="zh-CN" altLang="en-US" sz="1800" dirty="0" smtClean="0"/>
            <a:t>通常采用虚拟化的平台</a:t>
          </a:r>
        </a:p>
      </dgm:t>
    </dgm:pt>
    <dgm:pt modelId="{649A8E06-10EE-4095-AE9D-4F41446334DC}" type="parTrans" cxnId="{2D6852FE-3E33-4F7D-86A7-31CB6F057241}">
      <dgm:prSet/>
      <dgm:spPr/>
      <dgm:t>
        <a:bodyPr/>
        <a:lstStyle/>
        <a:p>
          <a:endParaRPr lang="en-US"/>
        </a:p>
      </dgm:t>
    </dgm:pt>
    <dgm:pt modelId="{B4496780-2BCC-43E8-A7F1-3E1E21514D3D}" type="sibTrans" cxnId="{2D6852FE-3E33-4F7D-86A7-31CB6F057241}">
      <dgm:prSet/>
      <dgm:spPr/>
      <dgm:t>
        <a:bodyPr/>
        <a:lstStyle/>
        <a:p>
          <a:endParaRPr lang="en-US"/>
        </a:p>
      </dgm:t>
    </dgm:pt>
    <dgm:pt modelId="{3FBD8B75-D4F0-435A-AEA6-193C99656B36}">
      <dgm:prSet phldrT="[Text]" custT="1"/>
      <dgm:spPr/>
      <dgm:t>
        <a:bodyPr/>
        <a:lstStyle/>
        <a:p>
          <a:r>
            <a:rPr lang="zh-CN" altLang="en-US" sz="1800" dirty="0" smtClean="0"/>
            <a:t>用户不需要购买硬件</a:t>
          </a:r>
          <a:r>
            <a:rPr lang="en-US" altLang="zh-CN" sz="1800" dirty="0" smtClean="0"/>
            <a:t> (</a:t>
          </a:r>
          <a:r>
            <a:rPr lang="zh-CN" altLang="en-US" sz="1800" dirty="0" smtClean="0"/>
            <a:t>服务器</a:t>
          </a:r>
          <a:r>
            <a:rPr lang="en-US" altLang="zh-CN" sz="1800" dirty="0" smtClean="0"/>
            <a:t>,</a:t>
          </a:r>
          <a:r>
            <a:rPr lang="zh-CN" altLang="en-US" sz="1800" dirty="0" smtClean="0"/>
            <a:t>存储</a:t>
          </a:r>
          <a:r>
            <a:rPr lang="en-US" altLang="zh-CN" sz="1800" dirty="0" smtClean="0"/>
            <a:t>,</a:t>
          </a:r>
          <a:r>
            <a:rPr lang="zh-CN" altLang="en-US" sz="1800" dirty="0" smtClean="0"/>
            <a:t>网络等</a:t>
          </a:r>
          <a:r>
            <a:rPr lang="en-US" altLang="zh-CN" sz="1500" dirty="0" smtClean="0"/>
            <a:t>)</a:t>
          </a:r>
          <a:endParaRPr lang="zh-CN" altLang="en-US" sz="1500" dirty="0" smtClean="0"/>
        </a:p>
      </dgm:t>
    </dgm:pt>
    <dgm:pt modelId="{8A15F722-3EFE-4855-B6DF-1C28B17DA9AE}" type="parTrans" cxnId="{8DD90E33-BA8C-43A9-9087-0952571D8AEA}">
      <dgm:prSet/>
      <dgm:spPr/>
      <dgm:t>
        <a:bodyPr/>
        <a:lstStyle/>
        <a:p>
          <a:endParaRPr lang="en-US"/>
        </a:p>
      </dgm:t>
    </dgm:pt>
    <dgm:pt modelId="{421DEF32-B3D9-4A34-AF28-729CE5F92D3E}" type="sibTrans" cxnId="{8DD90E33-BA8C-43A9-9087-0952571D8AEA}">
      <dgm:prSet/>
      <dgm:spPr/>
      <dgm:t>
        <a:bodyPr/>
        <a:lstStyle/>
        <a:p>
          <a:endParaRPr lang="en-US"/>
        </a:p>
      </dgm:t>
    </dgm:pt>
    <dgm:pt modelId="{3CE3FFE7-5943-444C-8AFF-54B2273F88F6}">
      <dgm:prSet phldrT="[Text]" custT="1"/>
      <dgm:spPr/>
      <dgm:t>
        <a:bodyPr/>
        <a:lstStyle/>
        <a:p>
          <a:r>
            <a:rPr lang="zh-CN" altLang="en-US" sz="1800" dirty="0" smtClean="0"/>
            <a:t>用户不用购买软件而是采用</a:t>
          </a:r>
          <a:r>
            <a:rPr lang="en-US" altLang="zh-CN" sz="1800" dirty="0" smtClean="0"/>
            <a:t> “pay-as-you-go” </a:t>
          </a:r>
          <a:r>
            <a:rPr lang="zh-CN" altLang="en-US" sz="1800" dirty="0" smtClean="0"/>
            <a:t>模式或者广告模式</a:t>
          </a:r>
        </a:p>
      </dgm:t>
    </dgm:pt>
    <dgm:pt modelId="{BBDCC037-D268-4581-AFCD-6FCDF30CB84A}" type="sibTrans" cxnId="{882CB319-0AAE-4D7E-B0BE-0110CE0EF2B8}">
      <dgm:prSet/>
      <dgm:spPr/>
      <dgm:t>
        <a:bodyPr/>
        <a:lstStyle/>
        <a:p>
          <a:endParaRPr lang="en-US"/>
        </a:p>
      </dgm:t>
    </dgm:pt>
    <dgm:pt modelId="{F3AF796D-73AB-4795-8FBF-D4DBD5462386}" type="parTrans" cxnId="{882CB319-0AAE-4D7E-B0BE-0110CE0EF2B8}">
      <dgm:prSet/>
      <dgm:spPr/>
      <dgm:t>
        <a:bodyPr/>
        <a:lstStyle/>
        <a:p>
          <a:endParaRPr lang="en-US"/>
        </a:p>
      </dgm:t>
    </dgm:pt>
    <dgm:pt modelId="{55100353-93CC-42FE-969B-A337FB81A905}">
      <dgm:prSet phldrT="[Text]" custT="1"/>
      <dgm:spPr/>
      <dgm:t>
        <a:bodyPr/>
        <a:lstStyle/>
        <a:p>
          <a:r>
            <a:rPr lang="zh-CN" altLang="en-US" sz="1800" dirty="0" smtClean="0"/>
            <a:t>服务平台支持多租户</a:t>
          </a:r>
        </a:p>
      </dgm:t>
    </dgm:pt>
    <dgm:pt modelId="{395B0E64-B2C9-4197-AD0A-78313E1C64FC}" type="sibTrans" cxnId="{95C506CB-9F5C-4290-8240-1196980D003B}">
      <dgm:prSet/>
      <dgm:spPr/>
      <dgm:t>
        <a:bodyPr/>
        <a:lstStyle/>
        <a:p>
          <a:endParaRPr lang="zh-CN" altLang="en-US"/>
        </a:p>
      </dgm:t>
    </dgm:pt>
    <dgm:pt modelId="{73606931-1857-401C-AF6E-0FA22975DC44}" type="parTrans" cxnId="{95C506CB-9F5C-4290-8240-1196980D003B}">
      <dgm:prSet/>
      <dgm:spPr/>
      <dgm:t>
        <a:bodyPr/>
        <a:lstStyle/>
        <a:p>
          <a:endParaRPr lang="zh-CN" altLang="en-US"/>
        </a:p>
      </dgm:t>
    </dgm:pt>
    <dgm:pt modelId="{842A1435-8E78-46CD-A4D8-3122A74EAF00}">
      <dgm:prSet phldrT="[Text]" custT="1"/>
      <dgm:spPr/>
      <dgm:t>
        <a:bodyPr/>
        <a:lstStyle/>
        <a:p>
          <a:r>
            <a:rPr lang="zh-CN" altLang="en-US" sz="1800" dirty="0" smtClean="0"/>
            <a:t>用户通过浏览器访问英特网上的软件服务</a:t>
          </a:r>
        </a:p>
      </dgm:t>
    </dgm:pt>
    <dgm:pt modelId="{F59AB3D4-F14A-44B9-BBC5-8C23001582DF}" type="sibTrans" cxnId="{252B70A1-3B6C-4728-BE41-41F6FB155377}">
      <dgm:prSet/>
      <dgm:spPr/>
      <dgm:t>
        <a:bodyPr/>
        <a:lstStyle/>
        <a:p>
          <a:endParaRPr lang="zh-CN" altLang="en-US"/>
        </a:p>
      </dgm:t>
    </dgm:pt>
    <dgm:pt modelId="{80F0C2C2-C921-43EB-8D69-8538D7E327EE}" type="parTrans" cxnId="{252B70A1-3B6C-4728-BE41-41F6FB155377}">
      <dgm:prSet/>
      <dgm:spPr/>
      <dgm:t>
        <a:bodyPr/>
        <a:lstStyle/>
        <a:p>
          <a:endParaRPr lang="zh-CN" altLang="en-US"/>
        </a:p>
      </dgm:t>
    </dgm:pt>
    <dgm:pt modelId="{E0087A39-D6A4-4EFC-887A-BBFFAA754056}" type="pres">
      <dgm:prSet presAssocID="{866F2AEA-14A8-4202-9EEA-2373E582E6E6}" presName="linear" presStyleCnt="0">
        <dgm:presLayoutVars>
          <dgm:dir/>
          <dgm:animLvl val="lvl"/>
          <dgm:resizeHandles val="exact"/>
        </dgm:presLayoutVars>
      </dgm:prSet>
      <dgm:spPr/>
      <dgm:t>
        <a:bodyPr/>
        <a:lstStyle/>
        <a:p>
          <a:endParaRPr lang="zh-CN" altLang="en-US"/>
        </a:p>
      </dgm:t>
    </dgm:pt>
    <dgm:pt modelId="{E1426290-C779-4545-9B80-5F60802F25C2}" type="pres">
      <dgm:prSet presAssocID="{B9081D2F-DC82-4C78-B872-0B5F8E16C2A3}" presName="parentLin" presStyleCnt="0"/>
      <dgm:spPr/>
    </dgm:pt>
    <dgm:pt modelId="{585BE90E-6A66-4EC3-A489-D566B409057F}" type="pres">
      <dgm:prSet presAssocID="{B9081D2F-DC82-4C78-B872-0B5F8E16C2A3}" presName="parentLeftMargin" presStyleLbl="node1" presStyleIdx="0" presStyleCnt="3"/>
      <dgm:spPr/>
      <dgm:t>
        <a:bodyPr/>
        <a:lstStyle/>
        <a:p>
          <a:endParaRPr lang="zh-CN" altLang="en-US"/>
        </a:p>
      </dgm:t>
    </dgm:pt>
    <dgm:pt modelId="{7A59E150-60AB-41E9-B70B-88A4C7792C29}" type="pres">
      <dgm:prSet presAssocID="{B9081D2F-DC82-4C78-B872-0B5F8E16C2A3}" presName="parentText" presStyleLbl="node1" presStyleIdx="0" presStyleCnt="3" custScaleX="109534" custLinFactNeighborX="19418" custLinFactNeighborY="3791">
        <dgm:presLayoutVars>
          <dgm:chMax val="0"/>
          <dgm:bulletEnabled val="1"/>
        </dgm:presLayoutVars>
      </dgm:prSet>
      <dgm:spPr/>
      <dgm:t>
        <a:bodyPr/>
        <a:lstStyle/>
        <a:p>
          <a:endParaRPr lang="zh-CN" altLang="en-US"/>
        </a:p>
      </dgm:t>
    </dgm:pt>
    <dgm:pt modelId="{9A811BE9-121C-40A1-898D-03397EF6765C}" type="pres">
      <dgm:prSet presAssocID="{B9081D2F-DC82-4C78-B872-0B5F8E16C2A3}" presName="negativeSpace" presStyleCnt="0"/>
      <dgm:spPr/>
    </dgm:pt>
    <dgm:pt modelId="{4EA02651-98CD-450E-9426-F3E8DA163C55}" type="pres">
      <dgm:prSet presAssocID="{B9081D2F-DC82-4C78-B872-0B5F8E16C2A3}" presName="childText" presStyleLbl="conFgAcc1" presStyleIdx="0" presStyleCnt="3">
        <dgm:presLayoutVars>
          <dgm:bulletEnabled val="1"/>
        </dgm:presLayoutVars>
      </dgm:prSet>
      <dgm:spPr/>
      <dgm:t>
        <a:bodyPr/>
        <a:lstStyle/>
        <a:p>
          <a:endParaRPr lang="zh-CN" altLang="en-US"/>
        </a:p>
      </dgm:t>
    </dgm:pt>
    <dgm:pt modelId="{61DCDDCD-F714-4FDF-A022-3F0F6AD15A3F}" type="pres">
      <dgm:prSet presAssocID="{B5E01EBA-67F2-42F3-A266-C9B57DAEF8C8}" presName="spaceBetweenRectangles" presStyleCnt="0"/>
      <dgm:spPr/>
    </dgm:pt>
    <dgm:pt modelId="{8B25BC97-AAFB-44C2-B607-14933E0190F5}" type="pres">
      <dgm:prSet presAssocID="{1B4744CF-7097-434E-81EF-F340AB166570}" presName="parentLin" presStyleCnt="0"/>
      <dgm:spPr/>
    </dgm:pt>
    <dgm:pt modelId="{4535E890-AC5A-428D-8B70-67AE4E032D42}" type="pres">
      <dgm:prSet presAssocID="{1B4744CF-7097-434E-81EF-F340AB166570}" presName="parentLeftMargin" presStyleLbl="node1" presStyleIdx="0" presStyleCnt="3"/>
      <dgm:spPr/>
      <dgm:t>
        <a:bodyPr/>
        <a:lstStyle/>
        <a:p>
          <a:endParaRPr lang="zh-CN" altLang="en-US"/>
        </a:p>
      </dgm:t>
    </dgm:pt>
    <dgm:pt modelId="{4F416E2E-5F15-4A4E-B169-46EF732E1BB8}" type="pres">
      <dgm:prSet presAssocID="{1B4744CF-7097-434E-81EF-F340AB166570}" presName="parentText" presStyleLbl="node1" presStyleIdx="1" presStyleCnt="3" custScaleX="111279">
        <dgm:presLayoutVars>
          <dgm:chMax val="0"/>
          <dgm:bulletEnabled val="1"/>
        </dgm:presLayoutVars>
      </dgm:prSet>
      <dgm:spPr/>
      <dgm:t>
        <a:bodyPr/>
        <a:lstStyle/>
        <a:p>
          <a:endParaRPr lang="zh-CN" altLang="en-US"/>
        </a:p>
      </dgm:t>
    </dgm:pt>
    <dgm:pt modelId="{67B34B7C-4F42-406A-8224-8D494AC210F1}" type="pres">
      <dgm:prSet presAssocID="{1B4744CF-7097-434E-81EF-F340AB166570}" presName="negativeSpace" presStyleCnt="0"/>
      <dgm:spPr/>
    </dgm:pt>
    <dgm:pt modelId="{98D981F4-3307-4C6E-ADC2-DDFC9540D0A2}" type="pres">
      <dgm:prSet presAssocID="{1B4744CF-7097-434E-81EF-F340AB166570}" presName="childText" presStyleLbl="conFgAcc1" presStyleIdx="1" presStyleCnt="3">
        <dgm:presLayoutVars>
          <dgm:bulletEnabled val="1"/>
        </dgm:presLayoutVars>
      </dgm:prSet>
      <dgm:spPr/>
      <dgm:t>
        <a:bodyPr/>
        <a:lstStyle/>
        <a:p>
          <a:endParaRPr lang="zh-CN" altLang="en-US"/>
        </a:p>
      </dgm:t>
    </dgm:pt>
    <dgm:pt modelId="{7B86512C-B2FD-45A0-B292-990CD858C356}" type="pres">
      <dgm:prSet presAssocID="{4F9E8467-C86F-42A0-B4A8-D3B61DCD9D3E}" presName="spaceBetweenRectangles" presStyleCnt="0"/>
      <dgm:spPr/>
    </dgm:pt>
    <dgm:pt modelId="{95DA6088-7999-4E81-A5FC-D81DF4DD648E}" type="pres">
      <dgm:prSet presAssocID="{F81A8415-4E95-4CB4-8B6F-FA0509B9DEA6}" presName="parentLin" presStyleCnt="0"/>
      <dgm:spPr/>
    </dgm:pt>
    <dgm:pt modelId="{193AFBB8-72D9-4081-91EB-38F2202B0158}" type="pres">
      <dgm:prSet presAssocID="{F81A8415-4E95-4CB4-8B6F-FA0509B9DEA6}" presName="parentLeftMargin" presStyleLbl="node1" presStyleIdx="1" presStyleCnt="3"/>
      <dgm:spPr/>
      <dgm:t>
        <a:bodyPr/>
        <a:lstStyle/>
        <a:p>
          <a:endParaRPr lang="zh-CN" altLang="en-US"/>
        </a:p>
      </dgm:t>
    </dgm:pt>
    <dgm:pt modelId="{4820FE4E-58A0-444D-A853-E5C2E4F43926}" type="pres">
      <dgm:prSet presAssocID="{F81A8415-4E95-4CB4-8B6F-FA0509B9DEA6}" presName="parentText" presStyleLbl="node1" presStyleIdx="2" presStyleCnt="3" custScaleX="113272" custLinFactNeighborX="20170" custLinFactNeighborY="-31059">
        <dgm:presLayoutVars>
          <dgm:chMax val="0"/>
          <dgm:bulletEnabled val="1"/>
        </dgm:presLayoutVars>
      </dgm:prSet>
      <dgm:spPr/>
      <dgm:t>
        <a:bodyPr/>
        <a:lstStyle/>
        <a:p>
          <a:endParaRPr lang="zh-CN" altLang="en-US"/>
        </a:p>
      </dgm:t>
    </dgm:pt>
    <dgm:pt modelId="{1F9AAB9D-DC69-4C45-9AEA-9B988017D41D}" type="pres">
      <dgm:prSet presAssocID="{F81A8415-4E95-4CB4-8B6F-FA0509B9DEA6}" presName="negativeSpace" presStyleCnt="0"/>
      <dgm:spPr/>
    </dgm:pt>
    <dgm:pt modelId="{A7DB9B27-D5BB-4DFC-9E20-7A9C9910DB7F}" type="pres">
      <dgm:prSet presAssocID="{F81A8415-4E95-4CB4-8B6F-FA0509B9DEA6}" presName="childText" presStyleLbl="conFgAcc1" presStyleIdx="2" presStyleCnt="3" custLinFactNeighborY="-83471">
        <dgm:presLayoutVars>
          <dgm:bulletEnabled val="1"/>
        </dgm:presLayoutVars>
      </dgm:prSet>
      <dgm:spPr/>
      <dgm:t>
        <a:bodyPr/>
        <a:lstStyle/>
        <a:p>
          <a:endParaRPr lang="zh-CN" altLang="en-US"/>
        </a:p>
      </dgm:t>
    </dgm:pt>
  </dgm:ptLst>
  <dgm:cxnLst>
    <dgm:cxn modelId="{0D6ED9EA-1056-44F4-8F3C-5E1B3CBCBD44}" srcId="{1B4744CF-7097-434E-81EF-F340AB166570}" destId="{EC5D524F-6375-4BB2-A62F-A963E2104415}" srcOrd="1" destOrd="0" parTransId="{5FC46261-915B-4C9A-812F-8474614A2794}" sibTransId="{1A38340C-F913-433A-981A-599F824F5C0E}"/>
    <dgm:cxn modelId="{FE902B1C-DCCF-412F-B120-5E90F4FE86E7}" srcId="{866F2AEA-14A8-4202-9EEA-2373E582E6E6}" destId="{B9081D2F-DC82-4C78-B872-0B5F8E16C2A3}" srcOrd="0" destOrd="0" parTransId="{C865F4D1-996B-4E9F-B080-7342A843EE94}" sibTransId="{B5E01EBA-67F2-42F3-A266-C9B57DAEF8C8}"/>
    <dgm:cxn modelId="{882CB319-0AAE-4D7E-B0BE-0110CE0EF2B8}" srcId="{B9081D2F-DC82-4C78-B872-0B5F8E16C2A3}" destId="{3CE3FFE7-5943-444C-8AFF-54B2273F88F6}" srcOrd="2" destOrd="0" parTransId="{F3AF796D-73AB-4795-8FBF-D4DBD5462386}" sibTransId="{BBDCC037-D268-4581-AFCD-6FCDF30CB84A}"/>
    <dgm:cxn modelId="{252B70A1-3B6C-4728-BE41-41F6FB155377}" srcId="{B9081D2F-DC82-4C78-B872-0B5F8E16C2A3}" destId="{842A1435-8E78-46CD-A4D8-3122A74EAF00}" srcOrd="0" destOrd="0" parTransId="{80F0C2C2-C921-43EB-8D69-8538D7E327EE}" sibTransId="{F59AB3D4-F14A-44B9-BBC5-8C23001582DF}"/>
    <dgm:cxn modelId="{4E8CC413-BF0A-4493-BDBF-D89993962A14}" type="presOf" srcId="{CA6C8366-2C3E-44A8-AA23-6729F0B9CC02}" destId="{98D981F4-3307-4C6E-ADC2-DDFC9540D0A2}" srcOrd="0" destOrd="0" presId="urn:microsoft.com/office/officeart/2005/8/layout/list1"/>
    <dgm:cxn modelId="{4B01C8F4-E9FC-4A92-A541-CD654132D2F2}" srcId="{866F2AEA-14A8-4202-9EEA-2373E582E6E6}" destId="{1B4744CF-7097-434E-81EF-F340AB166570}" srcOrd="1" destOrd="0" parTransId="{22C0468A-56DD-4AE9-ADC9-98DD6728CC86}" sibTransId="{4F9E8467-C86F-42A0-B4A8-D3B61DCD9D3E}"/>
    <dgm:cxn modelId="{BA45A0AB-D235-46B4-8A54-FB36C2CA889D}" srcId="{866F2AEA-14A8-4202-9EEA-2373E582E6E6}" destId="{F81A8415-4E95-4CB4-8B6F-FA0509B9DEA6}" srcOrd="2" destOrd="0" parTransId="{AA069191-7188-4109-906D-30B22C62F014}" sibTransId="{BE9EB2ED-FEFF-415B-9357-F2319BDF1248}"/>
    <dgm:cxn modelId="{167C03D0-CB26-47F6-8D3E-AC8887827724}" type="presOf" srcId="{1B4744CF-7097-434E-81EF-F340AB166570}" destId="{4535E890-AC5A-428D-8B70-67AE4E032D42}" srcOrd="0" destOrd="0" presId="urn:microsoft.com/office/officeart/2005/8/layout/list1"/>
    <dgm:cxn modelId="{32FF9CE8-44BB-4A45-8732-29743018D13A}" type="presOf" srcId="{1B4744CF-7097-434E-81EF-F340AB166570}" destId="{4F416E2E-5F15-4A4E-B169-46EF732E1BB8}" srcOrd="1" destOrd="0" presId="urn:microsoft.com/office/officeart/2005/8/layout/list1"/>
    <dgm:cxn modelId="{C0838545-A770-4640-85B3-F17DB837591B}" type="presOf" srcId="{B9081D2F-DC82-4C78-B872-0B5F8E16C2A3}" destId="{585BE90E-6A66-4EC3-A489-D566B409057F}" srcOrd="0" destOrd="0" presId="urn:microsoft.com/office/officeart/2005/8/layout/list1"/>
    <dgm:cxn modelId="{8DD90E33-BA8C-43A9-9087-0952571D8AEA}" srcId="{F81A8415-4E95-4CB4-8B6F-FA0509B9DEA6}" destId="{3FBD8B75-D4F0-435A-AEA6-193C99656B36}" srcOrd="2" destOrd="0" parTransId="{8A15F722-3EFE-4855-B6DF-1C28B17DA9AE}" sibTransId="{421DEF32-B3D9-4A34-AF28-729CE5F92D3E}"/>
    <dgm:cxn modelId="{95C506CB-9F5C-4290-8240-1196980D003B}" srcId="{B9081D2F-DC82-4C78-B872-0B5F8E16C2A3}" destId="{55100353-93CC-42FE-969B-A337FB81A905}" srcOrd="1" destOrd="0" parTransId="{73606931-1857-401C-AF6E-0FA22975DC44}" sibTransId="{395B0E64-B2C9-4197-AD0A-78313E1C64FC}"/>
    <dgm:cxn modelId="{C06D18CC-73BB-4614-80F5-35D9C301DEBF}" type="presOf" srcId="{2217C566-5261-4EC8-BFC3-C4A4737FDBE8}" destId="{A7DB9B27-D5BB-4DFC-9E20-7A9C9910DB7F}" srcOrd="0" destOrd="1" presId="urn:microsoft.com/office/officeart/2005/8/layout/list1"/>
    <dgm:cxn modelId="{E30A9FF6-A3BD-472A-A658-6CC9B29321DA}" type="presOf" srcId="{E51120E2-6548-45C1-BCBE-EC1CD0AF8BE4}" destId="{A7DB9B27-D5BB-4DFC-9E20-7A9C9910DB7F}" srcOrd="0" destOrd="0" presId="urn:microsoft.com/office/officeart/2005/8/layout/list1"/>
    <dgm:cxn modelId="{601C4E52-A67F-46F1-A67C-9D79C61B7B12}" type="presOf" srcId="{55100353-93CC-42FE-969B-A337FB81A905}" destId="{4EA02651-98CD-450E-9426-F3E8DA163C55}" srcOrd="0" destOrd="1" presId="urn:microsoft.com/office/officeart/2005/8/layout/list1"/>
    <dgm:cxn modelId="{CD209649-34F6-4C28-9D27-731AE5C1126A}" srcId="{F81A8415-4E95-4CB4-8B6F-FA0509B9DEA6}" destId="{E51120E2-6548-45C1-BCBE-EC1CD0AF8BE4}" srcOrd="0" destOrd="0" parTransId="{1D48785C-82CD-4A7D-BC7C-94CD2F533C32}" sibTransId="{843668AA-0409-4D03-A4E3-15DB98246F76}"/>
    <dgm:cxn modelId="{70CED891-AFA2-407E-914B-6F7AFF30B86A}" srcId="{1B4744CF-7097-434E-81EF-F340AB166570}" destId="{CA6C8366-2C3E-44A8-AA23-6729F0B9CC02}" srcOrd="0" destOrd="0" parTransId="{079E87B1-1B83-4A3A-AC55-5B138A877868}" sibTransId="{E095427B-66F0-4CE6-A444-222778602232}"/>
    <dgm:cxn modelId="{748C52EA-2956-4B26-A067-5ABA62FDBB94}" type="presOf" srcId="{EC5D524F-6375-4BB2-A62F-A963E2104415}" destId="{98D981F4-3307-4C6E-ADC2-DDFC9540D0A2}" srcOrd="0" destOrd="1" presId="urn:microsoft.com/office/officeart/2005/8/layout/list1"/>
    <dgm:cxn modelId="{08DD053B-7212-4941-89A5-938C644A6D8A}" type="presOf" srcId="{3FBD8B75-D4F0-435A-AEA6-193C99656B36}" destId="{A7DB9B27-D5BB-4DFC-9E20-7A9C9910DB7F}" srcOrd="0" destOrd="2" presId="urn:microsoft.com/office/officeart/2005/8/layout/list1"/>
    <dgm:cxn modelId="{2D6852FE-3E33-4F7D-86A7-31CB6F057241}" srcId="{F81A8415-4E95-4CB4-8B6F-FA0509B9DEA6}" destId="{2217C566-5261-4EC8-BFC3-C4A4737FDBE8}" srcOrd="1" destOrd="0" parTransId="{649A8E06-10EE-4095-AE9D-4F41446334DC}" sibTransId="{B4496780-2BCC-43E8-A7F1-3E1E21514D3D}"/>
    <dgm:cxn modelId="{F354B1C0-5A45-40B7-8226-E55FE1814497}" type="presOf" srcId="{842A1435-8E78-46CD-A4D8-3122A74EAF00}" destId="{4EA02651-98CD-450E-9426-F3E8DA163C55}" srcOrd="0" destOrd="0" presId="urn:microsoft.com/office/officeart/2005/8/layout/list1"/>
    <dgm:cxn modelId="{3D157FFE-A1FB-4FFA-9086-94539E7BF3A5}" type="presOf" srcId="{B9081D2F-DC82-4C78-B872-0B5F8E16C2A3}" destId="{7A59E150-60AB-41E9-B70B-88A4C7792C29}" srcOrd="1" destOrd="0" presId="urn:microsoft.com/office/officeart/2005/8/layout/list1"/>
    <dgm:cxn modelId="{12018303-AB6F-42E4-883D-CE0974AC4F61}" type="presOf" srcId="{F81A8415-4E95-4CB4-8B6F-FA0509B9DEA6}" destId="{4820FE4E-58A0-444D-A853-E5C2E4F43926}" srcOrd="1" destOrd="0" presId="urn:microsoft.com/office/officeart/2005/8/layout/list1"/>
    <dgm:cxn modelId="{C605AE24-B163-4DD4-B96F-93F1B561C5EB}" type="presOf" srcId="{F81A8415-4E95-4CB4-8B6F-FA0509B9DEA6}" destId="{193AFBB8-72D9-4081-91EB-38F2202B0158}" srcOrd="0" destOrd="0" presId="urn:microsoft.com/office/officeart/2005/8/layout/list1"/>
    <dgm:cxn modelId="{8A6EDF2B-6683-4B42-9BE6-0007C3EB9546}" type="presOf" srcId="{866F2AEA-14A8-4202-9EEA-2373E582E6E6}" destId="{E0087A39-D6A4-4EFC-887A-BBFFAA754056}" srcOrd="0" destOrd="0" presId="urn:microsoft.com/office/officeart/2005/8/layout/list1"/>
    <dgm:cxn modelId="{1B0E6A7B-68AB-48C8-B0DA-51C280F81252}" type="presOf" srcId="{3CE3FFE7-5943-444C-8AFF-54B2273F88F6}" destId="{4EA02651-98CD-450E-9426-F3E8DA163C55}" srcOrd="0" destOrd="2" presId="urn:microsoft.com/office/officeart/2005/8/layout/list1"/>
    <dgm:cxn modelId="{5848018E-6D52-4497-8AC2-5BAF641DF18A}" type="presParOf" srcId="{E0087A39-D6A4-4EFC-887A-BBFFAA754056}" destId="{E1426290-C779-4545-9B80-5F60802F25C2}" srcOrd="0" destOrd="0" presId="urn:microsoft.com/office/officeart/2005/8/layout/list1"/>
    <dgm:cxn modelId="{32DBBF7E-8905-43DF-B431-5CBE66ECFD9E}" type="presParOf" srcId="{E1426290-C779-4545-9B80-5F60802F25C2}" destId="{585BE90E-6A66-4EC3-A489-D566B409057F}" srcOrd="0" destOrd="0" presId="urn:microsoft.com/office/officeart/2005/8/layout/list1"/>
    <dgm:cxn modelId="{90518C19-E330-4475-BB7D-B48AB6ECD0ED}" type="presParOf" srcId="{E1426290-C779-4545-9B80-5F60802F25C2}" destId="{7A59E150-60AB-41E9-B70B-88A4C7792C29}" srcOrd="1" destOrd="0" presId="urn:microsoft.com/office/officeart/2005/8/layout/list1"/>
    <dgm:cxn modelId="{BA092A70-8D49-4AEC-A7D1-D0A178388D51}" type="presParOf" srcId="{E0087A39-D6A4-4EFC-887A-BBFFAA754056}" destId="{9A811BE9-121C-40A1-898D-03397EF6765C}" srcOrd="1" destOrd="0" presId="urn:microsoft.com/office/officeart/2005/8/layout/list1"/>
    <dgm:cxn modelId="{64E394FA-BC31-4480-B827-2135E290E707}" type="presParOf" srcId="{E0087A39-D6A4-4EFC-887A-BBFFAA754056}" destId="{4EA02651-98CD-450E-9426-F3E8DA163C55}" srcOrd="2" destOrd="0" presId="urn:microsoft.com/office/officeart/2005/8/layout/list1"/>
    <dgm:cxn modelId="{3E4BDC73-58AF-4E47-976D-DE87EE876404}" type="presParOf" srcId="{E0087A39-D6A4-4EFC-887A-BBFFAA754056}" destId="{61DCDDCD-F714-4FDF-A022-3F0F6AD15A3F}" srcOrd="3" destOrd="0" presId="urn:microsoft.com/office/officeart/2005/8/layout/list1"/>
    <dgm:cxn modelId="{E011B257-9281-43F2-A00D-321E762BA516}" type="presParOf" srcId="{E0087A39-D6A4-4EFC-887A-BBFFAA754056}" destId="{8B25BC97-AAFB-44C2-B607-14933E0190F5}" srcOrd="4" destOrd="0" presId="urn:microsoft.com/office/officeart/2005/8/layout/list1"/>
    <dgm:cxn modelId="{CB6C2416-A023-4BD2-A6B0-176A79146926}" type="presParOf" srcId="{8B25BC97-AAFB-44C2-B607-14933E0190F5}" destId="{4535E890-AC5A-428D-8B70-67AE4E032D42}" srcOrd="0" destOrd="0" presId="urn:microsoft.com/office/officeart/2005/8/layout/list1"/>
    <dgm:cxn modelId="{3DC61661-0B38-4E2E-9C66-36F76853A813}" type="presParOf" srcId="{8B25BC97-AAFB-44C2-B607-14933E0190F5}" destId="{4F416E2E-5F15-4A4E-B169-46EF732E1BB8}" srcOrd="1" destOrd="0" presId="urn:microsoft.com/office/officeart/2005/8/layout/list1"/>
    <dgm:cxn modelId="{58E87088-2385-4BFC-8A41-40E8E3427250}" type="presParOf" srcId="{E0087A39-D6A4-4EFC-887A-BBFFAA754056}" destId="{67B34B7C-4F42-406A-8224-8D494AC210F1}" srcOrd="5" destOrd="0" presId="urn:microsoft.com/office/officeart/2005/8/layout/list1"/>
    <dgm:cxn modelId="{AB9D7197-E9D0-4393-8592-6103C43752C9}" type="presParOf" srcId="{E0087A39-D6A4-4EFC-887A-BBFFAA754056}" destId="{98D981F4-3307-4C6E-ADC2-DDFC9540D0A2}" srcOrd="6" destOrd="0" presId="urn:microsoft.com/office/officeart/2005/8/layout/list1"/>
    <dgm:cxn modelId="{46B1134B-9133-4CB5-93C0-7D0508441A2B}" type="presParOf" srcId="{E0087A39-D6A4-4EFC-887A-BBFFAA754056}" destId="{7B86512C-B2FD-45A0-B292-990CD858C356}" srcOrd="7" destOrd="0" presId="urn:microsoft.com/office/officeart/2005/8/layout/list1"/>
    <dgm:cxn modelId="{CCBF67AD-D7AB-442B-A492-17A94799809C}" type="presParOf" srcId="{E0087A39-D6A4-4EFC-887A-BBFFAA754056}" destId="{95DA6088-7999-4E81-A5FC-D81DF4DD648E}" srcOrd="8" destOrd="0" presId="urn:microsoft.com/office/officeart/2005/8/layout/list1"/>
    <dgm:cxn modelId="{C9B5BAAA-9F99-4D2B-BA0E-9F0FAB394540}" type="presParOf" srcId="{95DA6088-7999-4E81-A5FC-D81DF4DD648E}" destId="{193AFBB8-72D9-4081-91EB-38F2202B0158}" srcOrd="0" destOrd="0" presId="urn:microsoft.com/office/officeart/2005/8/layout/list1"/>
    <dgm:cxn modelId="{A0257D4E-9CCF-4BC1-8B5E-2496C5940B84}" type="presParOf" srcId="{95DA6088-7999-4E81-A5FC-D81DF4DD648E}" destId="{4820FE4E-58A0-444D-A853-E5C2E4F43926}" srcOrd="1" destOrd="0" presId="urn:microsoft.com/office/officeart/2005/8/layout/list1"/>
    <dgm:cxn modelId="{DE833742-DF32-4A7B-9DDD-3947583BD9D4}" type="presParOf" srcId="{E0087A39-D6A4-4EFC-887A-BBFFAA754056}" destId="{1F9AAB9D-DC69-4C45-9AEA-9B988017D41D}" srcOrd="9" destOrd="0" presId="urn:microsoft.com/office/officeart/2005/8/layout/list1"/>
    <dgm:cxn modelId="{5A6B1413-C3DE-470D-A155-FE842269E2CD}" type="presParOf" srcId="{E0087A39-D6A4-4EFC-887A-BBFFAA754056}" destId="{A7DB9B27-D5BB-4DFC-9E20-7A9C9910DB7F}" srcOrd="10"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DA10C-3B64-4DEC-9015-4318F4F3AF4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6DCD72-33B6-48F9-B0B8-286AC21ADFF0}">
      <dgm:prSet phldrT="[Text]"/>
      <dgm:spPr/>
      <dgm:t>
        <a:bodyPr/>
        <a:lstStyle/>
        <a:p>
          <a:r>
            <a:rPr lang="zh-CN" altLang="en-US" dirty="0" smtClean="0"/>
            <a:t>功能分区</a:t>
          </a:r>
          <a:endParaRPr lang="en-US" dirty="0"/>
        </a:p>
      </dgm:t>
    </dgm:pt>
    <dgm:pt modelId="{2CDE580C-373A-44E1-A9DD-489CAAD9D5D4}" type="parTrans" cxnId="{D95B454D-4226-46A6-8E78-C3145B4B229B}">
      <dgm:prSet/>
      <dgm:spPr/>
      <dgm:t>
        <a:bodyPr/>
        <a:lstStyle/>
        <a:p>
          <a:endParaRPr lang="en-US"/>
        </a:p>
      </dgm:t>
    </dgm:pt>
    <dgm:pt modelId="{1633AAE8-D299-41CD-8E95-1092FD1A69B1}" type="sibTrans" cxnId="{D95B454D-4226-46A6-8E78-C3145B4B229B}">
      <dgm:prSet/>
      <dgm:spPr/>
      <dgm:t>
        <a:bodyPr/>
        <a:lstStyle/>
        <a:p>
          <a:endParaRPr lang="en-US"/>
        </a:p>
      </dgm:t>
    </dgm:pt>
    <dgm:pt modelId="{BA4B1A6D-159B-4B9B-A48A-4E4E5EF138C6}">
      <dgm:prSet phldrT="[Text]"/>
      <dgm:spPr/>
      <dgm:t>
        <a:bodyPr/>
        <a:lstStyle/>
        <a:p>
          <a:r>
            <a:rPr lang="en-US" dirty="0" smtClean="0"/>
            <a:t>User Data – profiles, messaging</a:t>
          </a:r>
          <a:endParaRPr lang="en-US" dirty="0"/>
        </a:p>
      </dgm:t>
    </dgm:pt>
    <dgm:pt modelId="{37B4B346-7B81-4E68-B4B0-1B134C3E2975}" type="parTrans" cxnId="{B13A24E5-9DF2-47C0-89DA-24BD6BF8B8A7}">
      <dgm:prSet/>
      <dgm:spPr/>
      <dgm:t>
        <a:bodyPr/>
        <a:lstStyle/>
        <a:p>
          <a:endParaRPr lang="en-US"/>
        </a:p>
      </dgm:t>
    </dgm:pt>
    <dgm:pt modelId="{A01FA2BA-56A6-45DF-A152-8B9E46E82EA4}" type="sibTrans" cxnId="{B13A24E5-9DF2-47C0-89DA-24BD6BF8B8A7}">
      <dgm:prSet/>
      <dgm:spPr/>
      <dgm:t>
        <a:bodyPr/>
        <a:lstStyle/>
        <a:p>
          <a:endParaRPr lang="en-US"/>
        </a:p>
      </dgm:t>
    </dgm:pt>
    <dgm:pt modelId="{FB0F8FEC-6636-40E8-B320-F79D78EBE382}">
      <dgm:prSet phldrT="[Text]"/>
      <dgm:spPr/>
      <dgm:t>
        <a:bodyPr/>
        <a:lstStyle/>
        <a:p>
          <a:r>
            <a:rPr lang="en-US" dirty="0" smtClean="0"/>
            <a:t>Feature Data – music, videos, IM</a:t>
          </a:r>
          <a:endParaRPr lang="en-US" dirty="0"/>
        </a:p>
      </dgm:t>
    </dgm:pt>
    <dgm:pt modelId="{12AFB385-4CC2-441C-A065-331E3BABF462}" type="parTrans" cxnId="{99051D7F-3C2E-468E-9549-9643026AF193}">
      <dgm:prSet/>
      <dgm:spPr/>
      <dgm:t>
        <a:bodyPr/>
        <a:lstStyle/>
        <a:p>
          <a:endParaRPr lang="en-US"/>
        </a:p>
      </dgm:t>
    </dgm:pt>
    <dgm:pt modelId="{3B82D597-4610-4B26-884A-D00E454106E0}" type="sibTrans" cxnId="{99051D7F-3C2E-468E-9549-9643026AF193}">
      <dgm:prSet/>
      <dgm:spPr/>
      <dgm:t>
        <a:bodyPr/>
        <a:lstStyle/>
        <a:p>
          <a:endParaRPr lang="en-US"/>
        </a:p>
      </dgm:t>
    </dgm:pt>
    <dgm:pt modelId="{41077939-BF7C-4099-9C1D-A649E5210913}">
      <dgm:prSet phldrT="[Text]"/>
      <dgm:spPr/>
      <dgm:t>
        <a:bodyPr/>
        <a:lstStyle/>
        <a:p>
          <a:r>
            <a:rPr lang="zh-CN" altLang="en-US" dirty="0" smtClean="0"/>
            <a:t>用户数据分区</a:t>
          </a:r>
          <a:endParaRPr lang="en-US" dirty="0"/>
        </a:p>
      </dgm:t>
    </dgm:pt>
    <dgm:pt modelId="{B8C46605-C612-457E-AF75-D7C7D5E8893C}" type="parTrans" cxnId="{ABCF6853-B578-4937-894D-92270E059DEA}">
      <dgm:prSet/>
      <dgm:spPr/>
      <dgm:t>
        <a:bodyPr/>
        <a:lstStyle/>
        <a:p>
          <a:endParaRPr lang="en-US"/>
        </a:p>
      </dgm:t>
    </dgm:pt>
    <dgm:pt modelId="{2629D4F9-37C4-46FE-A7B7-6A1137EEA6D5}" type="sibTrans" cxnId="{ABCF6853-B578-4937-894D-92270E059DEA}">
      <dgm:prSet/>
      <dgm:spPr/>
      <dgm:t>
        <a:bodyPr/>
        <a:lstStyle/>
        <a:p>
          <a:endParaRPr lang="en-US"/>
        </a:p>
      </dgm:t>
    </dgm:pt>
    <dgm:pt modelId="{B3180490-3A23-43D4-87F3-FEA21F925D65}">
      <dgm:prSet phldrT="[Text]"/>
      <dgm:spPr/>
      <dgm:t>
        <a:bodyPr/>
        <a:lstStyle/>
        <a:p>
          <a:r>
            <a:rPr lang="zh-CN" altLang="en-US" dirty="0" smtClean="0"/>
            <a:t>根据</a:t>
          </a:r>
          <a:r>
            <a:rPr lang="en-US" dirty="0" err="1" smtClean="0"/>
            <a:t>userID</a:t>
          </a:r>
          <a:r>
            <a:rPr lang="zh-CN" altLang="en-US" dirty="0" smtClean="0"/>
            <a:t>范围</a:t>
          </a:r>
          <a:endParaRPr lang="en-US" dirty="0"/>
        </a:p>
      </dgm:t>
    </dgm:pt>
    <dgm:pt modelId="{3CF685B8-9964-45E6-9523-BBF2588B9797}" type="parTrans" cxnId="{AF0E63B9-D6D9-4E01-B6C8-C44B06F6D3FB}">
      <dgm:prSet/>
      <dgm:spPr/>
      <dgm:t>
        <a:bodyPr/>
        <a:lstStyle/>
        <a:p>
          <a:endParaRPr lang="en-US"/>
        </a:p>
      </dgm:t>
    </dgm:pt>
    <dgm:pt modelId="{9FA56684-9A87-4F8A-B937-125B1A2439B9}" type="sibTrans" cxnId="{AF0E63B9-D6D9-4E01-B6C8-C44B06F6D3FB}">
      <dgm:prSet/>
      <dgm:spPr/>
      <dgm:t>
        <a:bodyPr/>
        <a:lstStyle/>
        <a:p>
          <a:endParaRPr lang="en-US"/>
        </a:p>
      </dgm:t>
    </dgm:pt>
    <dgm:pt modelId="{DE0EA0B3-B3FE-4F39-A64E-74138BFAD3FE}">
      <dgm:prSet phldrT="[Text]"/>
      <dgm:spPr/>
      <dgm:t>
        <a:bodyPr/>
        <a:lstStyle/>
        <a:p>
          <a:r>
            <a:rPr lang="zh-CN" altLang="en-US" sz="3200" dirty="0" smtClean="0"/>
            <a:t>表分区</a:t>
          </a:r>
          <a:endParaRPr lang="en-US" sz="3200" dirty="0"/>
        </a:p>
      </dgm:t>
    </dgm:pt>
    <dgm:pt modelId="{92F45501-F6C6-4188-8E7F-4E62689A1453}" type="parTrans" cxnId="{7DADD1DD-6918-4F59-A7AB-3A68241ADD17}">
      <dgm:prSet/>
      <dgm:spPr/>
      <dgm:t>
        <a:bodyPr/>
        <a:lstStyle/>
        <a:p>
          <a:endParaRPr lang="en-US"/>
        </a:p>
      </dgm:t>
    </dgm:pt>
    <dgm:pt modelId="{2858A5F5-4891-466F-BEA1-C5769B08A8F4}" type="sibTrans" cxnId="{7DADD1DD-6918-4F59-A7AB-3A68241ADD17}">
      <dgm:prSet/>
      <dgm:spPr/>
      <dgm:t>
        <a:bodyPr/>
        <a:lstStyle/>
        <a:p>
          <a:endParaRPr lang="en-US"/>
        </a:p>
      </dgm:t>
    </dgm:pt>
    <dgm:pt modelId="{7BD99C72-249E-4C3B-B47E-A29BFDAECE1F}">
      <dgm:prSet phldrT="[Text]"/>
      <dgm:spPr/>
      <dgm:t>
        <a:bodyPr/>
        <a:lstStyle/>
        <a:p>
          <a:r>
            <a:rPr lang="zh-CN" altLang="en-US" dirty="0" smtClean="0"/>
            <a:t>水平</a:t>
          </a:r>
          <a:r>
            <a:rPr lang="en-US" dirty="0" smtClean="0"/>
            <a:t> </a:t>
          </a:r>
          <a:r>
            <a:rPr lang="zh-CN" altLang="en-US" dirty="0" smtClean="0"/>
            <a:t>表分区</a:t>
          </a:r>
          <a:r>
            <a:rPr lang="en-US" dirty="0" smtClean="0"/>
            <a:t/>
          </a:r>
          <a:br>
            <a:rPr lang="en-US" dirty="0" smtClean="0"/>
          </a:br>
          <a:r>
            <a:rPr lang="zh-CN" altLang="en-US" dirty="0" smtClean="0"/>
            <a:t>垂直</a:t>
          </a:r>
          <a:r>
            <a:rPr lang="en-US" dirty="0" smtClean="0"/>
            <a:t> </a:t>
          </a:r>
          <a:r>
            <a:rPr lang="zh-CN" altLang="en-US" dirty="0" smtClean="0"/>
            <a:t>表分区</a:t>
          </a:r>
          <a:endParaRPr lang="en-US" dirty="0"/>
        </a:p>
      </dgm:t>
    </dgm:pt>
    <dgm:pt modelId="{840AEB58-0C4E-46B8-A8E5-7BE48BF54B52}" type="parTrans" cxnId="{C54184BF-2074-4D02-A796-77C37C7EAD82}">
      <dgm:prSet/>
      <dgm:spPr/>
      <dgm:t>
        <a:bodyPr/>
        <a:lstStyle/>
        <a:p>
          <a:endParaRPr lang="en-US"/>
        </a:p>
      </dgm:t>
    </dgm:pt>
    <dgm:pt modelId="{570F6566-9B57-4F2E-8C35-6DCD8FB18744}" type="sibTrans" cxnId="{C54184BF-2074-4D02-A796-77C37C7EAD82}">
      <dgm:prSet/>
      <dgm:spPr/>
      <dgm:t>
        <a:bodyPr/>
        <a:lstStyle/>
        <a:p>
          <a:endParaRPr lang="en-US"/>
        </a:p>
      </dgm:t>
    </dgm:pt>
    <dgm:pt modelId="{4FAA69DA-811E-477B-953B-938C5DB88A60}">
      <dgm:prSet phldrT="[Text]"/>
      <dgm:spPr/>
      <dgm:t>
        <a:bodyPr/>
        <a:lstStyle/>
        <a:p>
          <a:r>
            <a:rPr lang="en-US" dirty="0" smtClean="0"/>
            <a:t>Read only Data – browse, search</a:t>
          </a:r>
          <a:endParaRPr lang="en-US" dirty="0"/>
        </a:p>
      </dgm:t>
    </dgm:pt>
    <dgm:pt modelId="{F838F1F9-465C-41AE-B589-05FF7B7D0477}" type="parTrans" cxnId="{1FDBB0AD-1191-4F44-8FE8-12465BB611F0}">
      <dgm:prSet/>
      <dgm:spPr/>
      <dgm:t>
        <a:bodyPr/>
        <a:lstStyle/>
        <a:p>
          <a:endParaRPr lang="en-US"/>
        </a:p>
      </dgm:t>
    </dgm:pt>
    <dgm:pt modelId="{27B4510A-3F43-42C2-8EFD-D7D66357418E}" type="sibTrans" cxnId="{1FDBB0AD-1191-4F44-8FE8-12465BB611F0}">
      <dgm:prSet/>
      <dgm:spPr/>
      <dgm:t>
        <a:bodyPr/>
        <a:lstStyle/>
        <a:p>
          <a:endParaRPr lang="en-US"/>
        </a:p>
      </dgm:t>
    </dgm:pt>
    <dgm:pt modelId="{3FAE5FA4-3951-495C-AA37-6EE09E2DBC82}" type="pres">
      <dgm:prSet presAssocID="{BF2DA10C-3B64-4DEC-9015-4318F4F3AF4E}" presName="Name0" presStyleCnt="0">
        <dgm:presLayoutVars>
          <dgm:dir/>
          <dgm:animLvl val="lvl"/>
          <dgm:resizeHandles val="exact"/>
        </dgm:presLayoutVars>
      </dgm:prSet>
      <dgm:spPr/>
      <dgm:t>
        <a:bodyPr/>
        <a:lstStyle/>
        <a:p>
          <a:endParaRPr lang="en-US"/>
        </a:p>
      </dgm:t>
    </dgm:pt>
    <dgm:pt modelId="{44F866D3-2918-4CA7-8BF4-159F61EF265B}" type="pres">
      <dgm:prSet presAssocID="{AD6DCD72-33B6-48F9-B0B8-286AC21ADFF0}" presName="linNode" presStyleCnt="0"/>
      <dgm:spPr/>
    </dgm:pt>
    <dgm:pt modelId="{2CD3E4CE-4724-4320-BC88-92D5576057C2}" type="pres">
      <dgm:prSet presAssocID="{AD6DCD72-33B6-48F9-B0B8-286AC21ADFF0}" presName="parentText" presStyleLbl="node1" presStyleIdx="0" presStyleCnt="3">
        <dgm:presLayoutVars>
          <dgm:chMax val="1"/>
          <dgm:bulletEnabled val="1"/>
        </dgm:presLayoutVars>
      </dgm:prSet>
      <dgm:spPr/>
      <dgm:t>
        <a:bodyPr/>
        <a:lstStyle/>
        <a:p>
          <a:endParaRPr lang="en-US"/>
        </a:p>
      </dgm:t>
    </dgm:pt>
    <dgm:pt modelId="{A87B5DA4-98D2-40E9-91D2-4809575D86D5}" type="pres">
      <dgm:prSet presAssocID="{AD6DCD72-33B6-48F9-B0B8-286AC21ADFF0}" presName="descendantText" presStyleLbl="alignAccFollowNode1" presStyleIdx="0" presStyleCnt="3">
        <dgm:presLayoutVars>
          <dgm:bulletEnabled val="1"/>
        </dgm:presLayoutVars>
      </dgm:prSet>
      <dgm:spPr/>
      <dgm:t>
        <a:bodyPr/>
        <a:lstStyle/>
        <a:p>
          <a:endParaRPr lang="en-US"/>
        </a:p>
      </dgm:t>
    </dgm:pt>
    <dgm:pt modelId="{5E57F075-4790-4896-8ED7-DDCD92DA397D}" type="pres">
      <dgm:prSet presAssocID="{1633AAE8-D299-41CD-8E95-1092FD1A69B1}" presName="sp" presStyleCnt="0"/>
      <dgm:spPr/>
    </dgm:pt>
    <dgm:pt modelId="{AB990D29-EEED-4536-826E-B942AF0FDA2B}" type="pres">
      <dgm:prSet presAssocID="{41077939-BF7C-4099-9C1D-A649E5210913}" presName="linNode" presStyleCnt="0"/>
      <dgm:spPr/>
    </dgm:pt>
    <dgm:pt modelId="{DD4843B7-50F7-4666-A0B3-0241792A7F17}" type="pres">
      <dgm:prSet presAssocID="{41077939-BF7C-4099-9C1D-A649E5210913}" presName="parentText" presStyleLbl="node1" presStyleIdx="1" presStyleCnt="3">
        <dgm:presLayoutVars>
          <dgm:chMax val="1"/>
          <dgm:bulletEnabled val="1"/>
        </dgm:presLayoutVars>
      </dgm:prSet>
      <dgm:spPr/>
      <dgm:t>
        <a:bodyPr/>
        <a:lstStyle/>
        <a:p>
          <a:endParaRPr lang="en-US"/>
        </a:p>
      </dgm:t>
    </dgm:pt>
    <dgm:pt modelId="{29FB4252-0202-4C34-B3CE-99998C2331BD}" type="pres">
      <dgm:prSet presAssocID="{41077939-BF7C-4099-9C1D-A649E5210913}" presName="descendantText" presStyleLbl="alignAccFollowNode1" presStyleIdx="1" presStyleCnt="3">
        <dgm:presLayoutVars>
          <dgm:bulletEnabled val="1"/>
        </dgm:presLayoutVars>
      </dgm:prSet>
      <dgm:spPr/>
      <dgm:t>
        <a:bodyPr/>
        <a:lstStyle/>
        <a:p>
          <a:endParaRPr lang="en-US"/>
        </a:p>
      </dgm:t>
    </dgm:pt>
    <dgm:pt modelId="{19D69D83-AF61-4AD9-A062-04597CD27C91}" type="pres">
      <dgm:prSet presAssocID="{2629D4F9-37C4-46FE-A7B7-6A1137EEA6D5}" presName="sp" presStyleCnt="0"/>
      <dgm:spPr/>
    </dgm:pt>
    <dgm:pt modelId="{908F8F5C-2A4B-4BD4-9CC4-185E4D3259CB}" type="pres">
      <dgm:prSet presAssocID="{DE0EA0B3-B3FE-4F39-A64E-74138BFAD3FE}" presName="linNode" presStyleCnt="0"/>
      <dgm:spPr/>
    </dgm:pt>
    <dgm:pt modelId="{137348DC-F615-4584-B2E5-146E420838A1}" type="pres">
      <dgm:prSet presAssocID="{DE0EA0B3-B3FE-4F39-A64E-74138BFAD3FE}" presName="parentText" presStyleLbl="node1" presStyleIdx="2" presStyleCnt="3">
        <dgm:presLayoutVars>
          <dgm:chMax val="1"/>
          <dgm:bulletEnabled val="1"/>
        </dgm:presLayoutVars>
      </dgm:prSet>
      <dgm:spPr/>
      <dgm:t>
        <a:bodyPr/>
        <a:lstStyle/>
        <a:p>
          <a:endParaRPr lang="en-US"/>
        </a:p>
      </dgm:t>
    </dgm:pt>
    <dgm:pt modelId="{DF50686F-1FE0-4FEB-97B9-20A534156E9D}" type="pres">
      <dgm:prSet presAssocID="{DE0EA0B3-B3FE-4F39-A64E-74138BFAD3FE}" presName="descendantText" presStyleLbl="alignAccFollowNode1" presStyleIdx="2" presStyleCnt="3">
        <dgm:presLayoutVars>
          <dgm:bulletEnabled val="1"/>
        </dgm:presLayoutVars>
      </dgm:prSet>
      <dgm:spPr/>
      <dgm:t>
        <a:bodyPr/>
        <a:lstStyle/>
        <a:p>
          <a:endParaRPr lang="en-US"/>
        </a:p>
      </dgm:t>
    </dgm:pt>
  </dgm:ptLst>
  <dgm:cxnLst>
    <dgm:cxn modelId="{5C79023D-2D09-4875-8036-8BE3309F6633}" type="presOf" srcId="{BF2DA10C-3B64-4DEC-9015-4318F4F3AF4E}" destId="{3FAE5FA4-3951-495C-AA37-6EE09E2DBC82}" srcOrd="0" destOrd="0" presId="urn:microsoft.com/office/officeart/2005/8/layout/vList5"/>
    <dgm:cxn modelId="{ABCF6853-B578-4937-894D-92270E059DEA}" srcId="{BF2DA10C-3B64-4DEC-9015-4318F4F3AF4E}" destId="{41077939-BF7C-4099-9C1D-A649E5210913}" srcOrd="1" destOrd="0" parTransId="{B8C46605-C612-457E-AF75-D7C7D5E8893C}" sibTransId="{2629D4F9-37C4-46FE-A7B7-6A1137EEA6D5}"/>
    <dgm:cxn modelId="{99051D7F-3C2E-468E-9549-9643026AF193}" srcId="{AD6DCD72-33B6-48F9-B0B8-286AC21ADFF0}" destId="{FB0F8FEC-6636-40E8-B320-F79D78EBE382}" srcOrd="1" destOrd="0" parTransId="{12AFB385-4CC2-441C-A065-331E3BABF462}" sibTransId="{3B82D597-4610-4B26-884A-D00E454106E0}"/>
    <dgm:cxn modelId="{7DADD1DD-6918-4F59-A7AB-3A68241ADD17}" srcId="{BF2DA10C-3B64-4DEC-9015-4318F4F3AF4E}" destId="{DE0EA0B3-B3FE-4F39-A64E-74138BFAD3FE}" srcOrd="2" destOrd="0" parTransId="{92F45501-F6C6-4188-8E7F-4E62689A1453}" sibTransId="{2858A5F5-4891-466F-BEA1-C5769B08A8F4}"/>
    <dgm:cxn modelId="{AF0E63B9-D6D9-4E01-B6C8-C44B06F6D3FB}" srcId="{41077939-BF7C-4099-9C1D-A649E5210913}" destId="{B3180490-3A23-43D4-87F3-FEA21F925D65}" srcOrd="0" destOrd="0" parTransId="{3CF685B8-9964-45E6-9523-BBF2588B9797}" sibTransId="{9FA56684-9A87-4F8A-B937-125B1A2439B9}"/>
    <dgm:cxn modelId="{0290AE1C-6794-4D35-8051-74BFCEAC99F7}" type="presOf" srcId="{B3180490-3A23-43D4-87F3-FEA21F925D65}" destId="{29FB4252-0202-4C34-B3CE-99998C2331BD}" srcOrd="0" destOrd="0" presId="urn:microsoft.com/office/officeart/2005/8/layout/vList5"/>
    <dgm:cxn modelId="{F56B216B-0114-4AD4-BEFC-26C6B2B0FEC6}" type="presOf" srcId="{BA4B1A6D-159B-4B9B-A48A-4E4E5EF138C6}" destId="{A87B5DA4-98D2-40E9-91D2-4809575D86D5}" srcOrd="0" destOrd="0" presId="urn:microsoft.com/office/officeart/2005/8/layout/vList5"/>
    <dgm:cxn modelId="{C54184BF-2074-4D02-A796-77C37C7EAD82}" srcId="{DE0EA0B3-B3FE-4F39-A64E-74138BFAD3FE}" destId="{7BD99C72-249E-4C3B-B47E-A29BFDAECE1F}" srcOrd="0" destOrd="0" parTransId="{840AEB58-0C4E-46B8-A8E5-7BE48BF54B52}" sibTransId="{570F6566-9B57-4F2E-8C35-6DCD8FB18744}"/>
    <dgm:cxn modelId="{D95B454D-4226-46A6-8E78-C3145B4B229B}" srcId="{BF2DA10C-3B64-4DEC-9015-4318F4F3AF4E}" destId="{AD6DCD72-33B6-48F9-B0B8-286AC21ADFF0}" srcOrd="0" destOrd="0" parTransId="{2CDE580C-373A-44E1-A9DD-489CAAD9D5D4}" sibTransId="{1633AAE8-D299-41CD-8E95-1092FD1A69B1}"/>
    <dgm:cxn modelId="{D663F2DC-DE86-47A7-AFD7-740BEAA8EB51}" type="presOf" srcId="{4FAA69DA-811E-477B-953B-938C5DB88A60}" destId="{A87B5DA4-98D2-40E9-91D2-4809575D86D5}" srcOrd="0" destOrd="2" presId="urn:microsoft.com/office/officeart/2005/8/layout/vList5"/>
    <dgm:cxn modelId="{1FDBB0AD-1191-4F44-8FE8-12465BB611F0}" srcId="{AD6DCD72-33B6-48F9-B0B8-286AC21ADFF0}" destId="{4FAA69DA-811E-477B-953B-938C5DB88A60}" srcOrd="2" destOrd="0" parTransId="{F838F1F9-465C-41AE-B589-05FF7B7D0477}" sibTransId="{27B4510A-3F43-42C2-8EFD-D7D66357418E}"/>
    <dgm:cxn modelId="{C90AE70D-AFE5-4118-8C4D-6C0CB27BFE52}" type="presOf" srcId="{41077939-BF7C-4099-9C1D-A649E5210913}" destId="{DD4843B7-50F7-4666-A0B3-0241792A7F17}" srcOrd="0" destOrd="0" presId="urn:microsoft.com/office/officeart/2005/8/layout/vList5"/>
    <dgm:cxn modelId="{7F27E483-1039-405A-A11E-096E34AB6A08}" type="presOf" srcId="{DE0EA0B3-B3FE-4F39-A64E-74138BFAD3FE}" destId="{137348DC-F615-4584-B2E5-146E420838A1}" srcOrd="0" destOrd="0" presId="urn:microsoft.com/office/officeart/2005/8/layout/vList5"/>
    <dgm:cxn modelId="{6FF72733-2FE6-4067-B93D-7787D372225C}" type="presOf" srcId="{FB0F8FEC-6636-40E8-B320-F79D78EBE382}" destId="{A87B5DA4-98D2-40E9-91D2-4809575D86D5}" srcOrd="0" destOrd="1" presId="urn:microsoft.com/office/officeart/2005/8/layout/vList5"/>
    <dgm:cxn modelId="{BD2F7D25-E427-45E7-B3CF-13A61E366810}" type="presOf" srcId="{7BD99C72-249E-4C3B-B47E-A29BFDAECE1F}" destId="{DF50686F-1FE0-4FEB-97B9-20A534156E9D}" srcOrd="0" destOrd="0" presId="urn:microsoft.com/office/officeart/2005/8/layout/vList5"/>
    <dgm:cxn modelId="{8DEE6570-BA17-44AE-B2DB-70398E48DC17}" type="presOf" srcId="{AD6DCD72-33B6-48F9-B0B8-286AC21ADFF0}" destId="{2CD3E4CE-4724-4320-BC88-92D5576057C2}" srcOrd="0" destOrd="0" presId="urn:microsoft.com/office/officeart/2005/8/layout/vList5"/>
    <dgm:cxn modelId="{B13A24E5-9DF2-47C0-89DA-24BD6BF8B8A7}" srcId="{AD6DCD72-33B6-48F9-B0B8-286AC21ADFF0}" destId="{BA4B1A6D-159B-4B9B-A48A-4E4E5EF138C6}" srcOrd="0" destOrd="0" parTransId="{37B4B346-7B81-4E68-B4B0-1B134C3E2975}" sibTransId="{A01FA2BA-56A6-45DF-A152-8B9E46E82EA4}"/>
    <dgm:cxn modelId="{C5FFD0C2-C5FB-40B4-99CF-0B22A0DA5A1B}" type="presParOf" srcId="{3FAE5FA4-3951-495C-AA37-6EE09E2DBC82}" destId="{44F866D3-2918-4CA7-8BF4-159F61EF265B}" srcOrd="0" destOrd="0" presId="urn:microsoft.com/office/officeart/2005/8/layout/vList5"/>
    <dgm:cxn modelId="{6C397A1D-5AB0-406F-8575-E6CF89809512}" type="presParOf" srcId="{44F866D3-2918-4CA7-8BF4-159F61EF265B}" destId="{2CD3E4CE-4724-4320-BC88-92D5576057C2}" srcOrd="0" destOrd="0" presId="urn:microsoft.com/office/officeart/2005/8/layout/vList5"/>
    <dgm:cxn modelId="{B93AE025-BA58-41E0-8F73-3AB9B6F37C9E}" type="presParOf" srcId="{44F866D3-2918-4CA7-8BF4-159F61EF265B}" destId="{A87B5DA4-98D2-40E9-91D2-4809575D86D5}" srcOrd="1" destOrd="0" presId="urn:microsoft.com/office/officeart/2005/8/layout/vList5"/>
    <dgm:cxn modelId="{92A30FA1-42E1-4137-BE4F-AE973471E299}" type="presParOf" srcId="{3FAE5FA4-3951-495C-AA37-6EE09E2DBC82}" destId="{5E57F075-4790-4896-8ED7-DDCD92DA397D}" srcOrd="1" destOrd="0" presId="urn:microsoft.com/office/officeart/2005/8/layout/vList5"/>
    <dgm:cxn modelId="{3939E53C-C12A-4D78-9A60-B3B9EE62450D}" type="presParOf" srcId="{3FAE5FA4-3951-495C-AA37-6EE09E2DBC82}" destId="{AB990D29-EEED-4536-826E-B942AF0FDA2B}" srcOrd="2" destOrd="0" presId="urn:microsoft.com/office/officeart/2005/8/layout/vList5"/>
    <dgm:cxn modelId="{0FF477EC-4FDE-4868-B70A-FEAF80E08192}" type="presParOf" srcId="{AB990D29-EEED-4536-826E-B942AF0FDA2B}" destId="{DD4843B7-50F7-4666-A0B3-0241792A7F17}" srcOrd="0" destOrd="0" presId="urn:microsoft.com/office/officeart/2005/8/layout/vList5"/>
    <dgm:cxn modelId="{2F787645-255C-496B-911A-D09CB2B6109A}" type="presParOf" srcId="{AB990D29-EEED-4536-826E-B942AF0FDA2B}" destId="{29FB4252-0202-4C34-B3CE-99998C2331BD}" srcOrd="1" destOrd="0" presId="urn:microsoft.com/office/officeart/2005/8/layout/vList5"/>
    <dgm:cxn modelId="{B0A6E297-F279-4E85-B17D-20870C1A8E0E}" type="presParOf" srcId="{3FAE5FA4-3951-495C-AA37-6EE09E2DBC82}" destId="{19D69D83-AF61-4AD9-A062-04597CD27C91}" srcOrd="3" destOrd="0" presId="urn:microsoft.com/office/officeart/2005/8/layout/vList5"/>
    <dgm:cxn modelId="{E98E1D0C-9134-4E9D-A446-9DAD74D37512}" type="presParOf" srcId="{3FAE5FA4-3951-495C-AA37-6EE09E2DBC82}" destId="{908F8F5C-2A4B-4BD4-9CC4-185E4D3259CB}" srcOrd="4" destOrd="0" presId="urn:microsoft.com/office/officeart/2005/8/layout/vList5"/>
    <dgm:cxn modelId="{73F398C0-856E-41A9-BAA4-1198E0467FC4}" type="presParOf" srcId="{908F8F5C-2A4B-4BD4-9CC4-185E4D3259CB}" destId="{137348DC-F615-4584-B2E5-146E420838A1}" srcOrd="0" destOrd="0" presId="urn:microsoft.com/office/officeart/2005/8/layout/vList5"/>
    <dgm:cxn modelId="{1994DDE4-6C52-4BD7-B49B-61569FEC8757}" type="presParOf" srcId="{908F8F5C-2A4B-4BD4-9CC4-185E4D3259CB}" destId="{DF50686F-1FE0-4FEB-97B9-20A534156E9D}"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02651-98CD-450E-9426-F3E8DA163C55}">
      <dsp:nvSpPr>
        <dsp:cNvPr id="0" name=""/>
        <dsp:cNvSpPr/>
      </dsp:nvSpPr>
      <dsp:spPr>
        <a:xfrm>
          <a:off x="0" y="303332"/>
          <a:ext cx="8375020" cy="166005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9995" tIns="354076" rIns="649995"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用户通过浏览器访问英特网上的软件服务</a:t>
          </a:r>
        </a:p>
        <a:p>
          <a:pPr marL="171450" lvl="1" indent="-171450" algn="l" defTabSz="800100">
            <a:lnSpc>
              <a:spcPct val="90000"/>
            </a:lnSpc>
            <a:spcBef>
              <a:spcPct val="0"/>
            </a:spcBef>
            <a:spcAft>
              <a:spcPct val="15000"/>
            </a:spcAft>
            <a:buChar char="••"/>
          </a:pPr>
          <a:r>
            <a:rPr lang="zh-CN" altLang="en-US" sz="1800" kern="1200" dirty="0" smtClean="0"/>
            <a:t>服务平台支持多租户</a:t>
          </a:r>
        </a:p>
        <a:p>
          <a:pPr marL="171450" lvl="1" indent="-171450" algn="l" defTabSz="800100">
            <a:lnSpc>
              <a:spcPct val="90000"/>
            </a:lnSpc>
            <a:spcBef>
              <a:spcPct val="0"/>
            </a:spcBef>
            <a:spcAft>
              <a:spcPct val="15000"/>
            </a:spcAft>
            <a:buChar char="••"/>
          </a:pPr>
          <a:r>
            <a:rPr lang="zh-CN" altLang="en-US" sz="1800" kern="1200" dirty="0" smtClean="0"/>
            <a:t>用户不用购买软件而是采用</a:t>
          </a:r>
          <a:r>
            <a:rPr lang="en-US" altLang="zh-CN" sz="1800" kern="1200" dirty="0" smtClean="0"/>
            <a:t> “pay-as-you-go” </a:t>
          </a:r>
          <a:r>
            <a:rPr lang="zh-CN" altLang="en-US" sz="1800" kern="1200" dirty="0" smtClean="0"/>
            <a:t>模式或者广告模式</a:t>
          </a:r>
        </a:p>
      </dsp:txBody>
      <dsp:txXfrm>
        <a:off x="0" y="303332"/>
        <a:ext cx="8375020" cy="1660050"/>
      </dsp:txXfrm>
    </dsp:sp>
    <dsp:sp modelId="{7A59E150-60AB-41E9-B70B-88A4C7792C29}">
      <dsp:nvSpPr>
        <dsp:cNvPr id="0" name=""/>
        <dsp:cNvSpPr/>
      </dsp:nvSpPr>
      <dsp:spPr>
        <a:xfrm>
          <a:off x="500064" y="71437"/>
          <a:ext cx="6421446" cy="50184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589" tIns="0" rIns="221589" bIns="0" numCol="1" spcCol="1270" anchor="ctr" anchorCtr="0">
          <a:noAutofit/>
        </a:bodyPr>
        <a:lstStyle/>
        <a:p>
          <a:pPr lvl="0" algn="l" defTabSz="889000">
            <a:lnSpc>
              <a:spcPct val="90000"/>
            </a:lnSpc>
            <a:spcBef>
              <a:spcPct val="0"/>
            </a:spcBef>
            <a:spcAft>
              <a:spcPct val="35000"/>
            </a:spcAft>
          </a:pPr>
          <a:r>
            <a:rPr lang="en-US" altLang="en-US" sz="2000" kern="1200" dirty="0" smtClean="0"/>
            <a:t>Software as a Service (</a:t>
          </a:r>
          <a:r>
            <a:rPr lang="en-US" altLang="en-US" sz="2000" kern="1200" dirty="0" err="1" smtClean="0"/>
            <a:t>SaaS</a:t>
          </a:r>
          <a:r>
            <a:rPr lang="en-US" altLang="en-US" sz="2000" kern="1200" dirty="0" smtClean="0"/>
            <a:t>) –</a:t>
          </a:r>
          <a:r>
            <a:rPr lang="zh-CN" altLang="en-US" sz="2000" kern="1200" dirty="0" smtClean="0"/>
            <a:t>面向 服务架构师</a:t>
          </a:r>
        </a:p>
      </dsp:txBody>
      <dsp:txXfrm>
        <a:off x="500064" y="71437"/>
        <a:ext cx="6421446" cy="501840"/>
      </dsp:txXfrm>
    </dsp:sp>
    <dsp:sp modelId="{98D981F4-3307-4C6E-ADC2-DDFC9540D0A2}">
      <dsp:nvSpPr>
        <dsp:cNvPr id="0" name=""/>
        <dsp:cNvSpPr/>
      </dsp:nvSpPr>
      <dsp:spPr>
        <a:xfrm>
          <a:off x="0" y="2306102"/>
          <a:ext cx="8375020" cy="1258424"/>
        </a:xfrm>
        <a:prstGeom prst="rect">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9995" tIns="354076" rIns="649995"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提供可编程的环境，比如</a:t>
          </a:r>
          <a:r>
            <a:rPr lang="en-US" altLang="zh-CN" sz="1800" kern="1200" dirty="0" smtClean="0"/>
            <a:t>API</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用户在该平台上构建和部署应用</a:t>
          </a:r>
          <a:endParaRPr lang="zh-CN" altLang="en-US" sz="1800" kern="1200" dirty="0"/>
        </a:p>
      </dsp:txBody>
      <dsp:txXfrm>
        <a:off x="0" y="2306102"/>
        <a:ext cx="8375020" cy="1258424"/>
      </dsp:txXfrm>
    </dsp:sp>
    <dsp:sp modelId="{4F416E2E-5F15-4A4E-B169-46EF732E1BB8}">
      <dsp:nvSpPr>
        <dsp:cNvPr id="0" name=""/>
        <dsp:cNvSpPr/>
      </dsp:nvSpPr>
      <dsp:spPr>
        <a:xfrm>
          <a:off x="418751" y="2055182"/>
          <a:ext cx="6523746" cy="501840"/>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589" tIns="0" rIns="221589" bIns="0" numCol="1" spcCol="1270" anchor="ctr" anchorCtr="0">
          <a:noAutofit/>
        </a:bodyPr>
        <a:lstStyle/>
        <a:p>
          <a:pPr lvl="0" algn="l" defTabSz="889000">
            <a:lnSpc>
              <a:spcPct val="90000"/>
            </a:lnSpc>
            <a:spcBef>
              <a:spcPct val="0"/>
            </a:spcBef>
            <a:spcAft>
              <a:spcPct val="35000"/>
            </a:spcAft>
          </a:pPr>
          <a:r>
            <a:rPr lang="en-US" altLang="en-US" sz="2000" kern="1200" dirty="0" smtClean="0"/>
            <a:t>Platform as a Service (</a:t>
          </a:r>
          <a:r>
            <a:rPr lang="en-US" altLang="en-US" sz="2000" kern="1200" dirty="0" err="1" smtClean="0"/>
            <a:t>PaaS</a:t>
          </a:r>
          <a:r>
            <a:rPr lang="en-US" altLang="en-US" sz="2000" kern="1200" dirty="0" smtClean="0"/>
            <a:t>)</a:t>
          </a:r>
          <a:r>
            <a:rPr lang="en-US" altLang="zh-CN" sz="2000" kern="1200" dirty="0" smtClean="0"/>
            <a:t>-</a:t>
          </a:r>
          <a:r>
            <a:rPr lang="zh-CN" altLang="en-US" sz="2000" kern="1200" dirty="0" smtClean="0"/>
            <a:t> 面向</a:t>
          </a:r>
          <a:r>
            <a:rPr lang="en-US" altLang="zh-CN" sz="2000" kern="1200" dirty="0" smtClean="0"/>
            <a:t>IT </a:t>
          </a:r>
          <a:r>
            <a:rPr lang="zh-CN" altLang="en-US" sz="2000" kern="1200" dirty="0" smtClean="0"/>
            <a:t>服务管理员</a:t>
          </a:r>
          <a:endParaRPr lang="zh-CN" altLang="en-US" sz="2000" kern="1200" dirty="0"/>
        </a:p>
      </dsp:txBody>
      <dsp:txXfrm>
        <a:off x="418751" y="2055182"/>
        <a:ext cx="6523746" cy="501840"/>
      </dsp:txXfrm>
    </dsp:sp>
    <dsp:sp modelId="{A7DB9B27-D5BB-4DFC-9E20-7A9C9910DB7F}">
      <dsp:nvSpPr>
        <dsp:cNvPr id="0" name=""/>
        <dsp:cNvSpPr/>
      </dsp:nvSpPr>
      <dsp:spPr>
        <a:xfrm>
          <a:off x="0" y="3697802"/>
          <a:ext cx="8375020" cy="1660050"/>
        </a:xfrm>
        <a:prstGeom prst="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9995" tIns="354076" rIns="649995" bIns="12801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将计算机基础硬件设施作为服务提供</a:t>
          </a:r>
        </a:p>
        <a:p>
          <a:pPr marL="171450" lvl="1" indent="-171450" algn="l" defTabSz="800100">
            <a:lnSpc>
              <a:spcPct val="90000"/>
            </a:lnSpc>
            <a:spcBef>
              <a:spcPct val="0"/>
            </a:spcBef>
            <a:spcAft>
              <a:spcPct val="15000"/>
            </a:spcAft>
            <a:buChar char="••"/>
          </a:pPr>
          <a:r>
            <a:rPr lang="zh-CN" altLang="en-US" sz="1800" kern="1200" dirty="0" smtClean="0"/>
            <a:t>通常采用虚拟化的平台</a:t>
          </a:r>
        </a:p>
        <a:p>
          <a:pPr marL="171450" lvl="1" indent="-171450" algn="l" defTabSz="800100">
            <a:lnSpc>
              <a:spcPct val="90000"/>
            </a:lnSpc>
            <a:spcBef>
              <a:spcPct val="0"/>
            </a:spcBef>
            <a:spcAft>
              <a:spcPct val="15000"/>
            </a:spcAft>
            <a:buChar char="••"/>
          </a:pPr>
          <a:r>
            <a:rPr lang="zh-CN" altLang="en-US" sz="1800" kern="1200" dirty="0" smtClean="0"/>
            <a:t>用户不需要购买硬件</a:t>
          </a:r>
          <a:r>
            <a:rPr lang="en-US" altLang="zh-CN" sz="1800" kern="1200" dirty="0" smtClean="0"/>
            <a:t> (</a:t>
          </a:r>
          <a:r>
            <a:rPr lang="zh-CN" altLang="en-US" sz="1800" kern="1200" dirty="0" smtClean="0"/>
            <a:t>服务器</a:t>
          </a:r>
          <a:r>
            <a:rPr lang="en-US" altLang="zh-CN" sz="1800" kern="1200" dirty="0" smtClean="0"/>
            <a:t>,</a:t>
          </a:r>
          <a:r>
            <a:rPr lang="zh-CN" altLang="en-US" sz="1800" kern="1200" dirty="0" smtClean="0"/>
            <a:t>存储</a:t>
          </a:r>
          <a:r>
            <a:rPr lang="en-US" altLang="zh-CN" sz="1800" kern="1200" dirty="0" smtClean="0"/>
            <a:t>,</a:t>
          </a:r>
          <a:r>
            <a:rPr lang="zh-CN" altLang="en-US" sz="1800" kern="1200" dirty="0" smtClean="0"/>
            <a:t>网络等</a:t>
          </a:r>
          <a:r>
            <a:rPr lang="en-US" altLang="zh-CN" sz="1500" kern="1200" dirty="0" smtClean="0"/>
            <a:t>)</a:t>
          </a:r>
          <a:endParaRPr lang="zh-CN" altLang="en-US" sz="1500" kern="1200" dirty="0" smtClean="0"/>
        </a:p>
      </dsp:txBody>
      <dsp:txXfrm>
        <a:off x="0" y="3697802"/>
        <a:ext cx="8375020" cy="1660050"/>
      </dsp:txXfrm>
    </dsp:sp>
    <dsp:sp modelId="{4820FE4E-58A0-444D-A853-E5C2E4F43926}">
      <dsp:nvSpPr>
        <dsp:cNvPr id="0" name=""/>
        <dsp:cNvSpPr/>
      </dsp:nvSpPr>
      <dsp:spPr>
        <a:xfrm>
          <a:off x="503213" y="3500461"/>
          <a:ext cx="6640586" cy="501840"/>
        </a:xfrm>
        <a:prstGeom prst="round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589" tIns="0" rIns="221589" bIns="0" numCol="1" spcCol="1270" anchor="ctr" anchorCtr="0">
          <a:noAutofit/>
        </a:bodyPr>
        <a:lstStyle/>
        <a:p>
          <a:pPr lvl="0" algn="l" defTabSz="889000">
            <a:lnSpc>
              <a:spcPct val="90000"/>
            </a:lnSpc>
            <a:spcBef>
              <a:spcPct val="0"/>
            </a:spcBef>
            <a:spcAft>
              <a:spcPct val="35000"/>
            </a:spcAft>
          </a:pPr>
          <a:r>
            <a:rPr lang="en-US" altLang="en-US" sz="2000" kern="1200" dirty="0" smtClean="0"/>
            <a:t>Infrastructure as a Service (</a:t>
          </a:r>
          <a:r>
            <a:rPr lang="en-US" altLang="en-US" sz="2000" kern="1200" dirty="0" err="1" smtClean="0"/>
            <a:t>IaaS</a:t>
          </a:r>
          <a:r>
            <a:rPr lang="en-US" altLang="en-US" sz="2000" kern="1200" dirty="0" smtClean="0"/>
            <a:t>) – </a:t>
          </a:r>
          <a:r>
            <a:rPr lang="zh-CN" altLang="en-US" sz="2000" kern="1200" dirty="0" smtClean="0"/>
            <a:t>面向 </a:t>
          </a:r>
          <a:r>
            <a:rPr lang="en-US" altLang="zh-CN" sz="2000" kern="1200" dirty="0" smtClean="0"/>
            <a:t>IT</a:t>
          </a:r>
          <a:r>
            <a:rPr lang="zh-CN" altLang="en-US" sz="2000" kern="1200" dirty="0" smtClean="0"/>
            <a:t> 数据中心管理员</a:t>
          </a:r>
        </a:p>
      </dsp:txBody>
      <dsp:txXfrm>
        <a:off x="503213" y="3500461"/>
        <a:ext cx="6640586" cy="501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F3309C-40B0-400F-9DDF-37D5F192F07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D0CB937C-2F50-4D90-95CC-867111530A3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10/29/2009 9:41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585DDE-1A8F-4B04-BB54-4A45B56BE4F1}" type="slidenum">
              <a:rPr lang="es-AR" smtClean="0"/>
              <a:pPr/>
              <a:t>20</a:t>
            </a:fld>
            <a:endParaRPr lang="es-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6259" name="ノート プレースホルダ 2"/>
          <p:cNvSpPr>
            <a:spLocks noGrp="1"/>
          </p:cNvSpPr>
          <p:nvPr>
            <p:ph type="body" idx="1"/>
          </p:nvPr>
        </p:nvSpPr>
        <p:spPr bwMode="auto">
          <a:noFill/>
        </p:spPr>
        <p:txBody>
          <a:bodyPr/>
          <a:lstStyle/>
          <a:p>
            <a:pPr>
              <a:spcBef>
                <a:spcPct val="0"/>
              </a:spcBef>
            </a:pPr>
            <a:endParaRPr kumimoji="1" lang="ja-JP" altLang="en-US" smtClean="0"/>
          </a:p>
        </p:txBody>
      </p:sp>
      <p:sp>
        <p:nvSpPr>
          <p:cNvPr id="96260" name="日期占位符 3"/>
          <p:cNvSpPr>
            <a:spLocks noGrp="1"/>
          </p:cNvSpPr>
          <p:nvPr>
            <p:ph type="dt" sz="quarter" idx="1"/>
          </p:nvPr>
        </p:nvSpPr>
        <p:spPr bwMode="auto">
          <a:noFill/>
          <a:ln>
            <a:miter lim="800000"/>
            <a:headEnd/>
            <a:tailEnd/>
          </a:ln>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8307" name="ノート プレースホルダ 2"/>
          <p:cNvSpPr>
            <a:spLocks noGrp="1"/>
          </p:cNvSpPr>
          <p:nvPr>
            <p:ph type="body" idx="1"/>
          </p:nvPr>
        </p:nvSpPr>
        <p:spPr bwMode="auto">
          <a:noFill/>
        </p:spPr>
        <p:txBody>
          <a:bodyPr/>
          <a:lstStyle/>
          <a:p>
            <a:pPr>
              <a:spcBef>
                <a:spcPct val="0"/>
              </a:spcBef>
            </a:pPr>
            <a:endParaRPr kumimoji="1" lang="ja-JP" altLang="en-US" smtClean="0"/>
          </a:p>
        </p:txBody>
      </p:sp>
      <p:sp>
        <p:nvSpPr>
          <p:cNvPr id="98308" name="日期占位符 3"/>
          <p:cNvSpPr>
            <a:spLocks noGrp="1"/>
          </p:cNvSpPr>
          <p:nvPr>
            <p:ph type="dt" sz="quarter" idx="1"/>
          </p:nvPr>
        </p:nvSpPr>
        <p:spPr bwMode="auto">
          <a:noFill/>
          <a:ln>
            <a:miter lim="800000"/>
            <a:headEnd/>
            <a:tailEnd/>
          </a:ln>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p:txBody>
          <a:bodyPr/>
          <a:lstStyle/>
          <a:p>
            <a:pPr>
              <a:defRPr/>
            </a:pPr>
            <a:fld id="{1B8A521B-06E0-4D4D-A28E-B1F52644AAFB}" type="datetime8">
              <a:rPr lang="en-US" smtClean="0">
                <a:latin typeface="Times"/>
              </a:rPr>
              <a:pPr>
                <a:defRPr/>
              </a:pPr>
              <a:t>10/29/2009 9:41 AM</a:t>
            </a:fld>
            <a:endParaRPr lang="en-US" smtClean="0">
              <a:latin typeface="Times"/>
            </a:endParaRPr>
          </a:p>
        </p:txBody>
      </p:sp>
      <p:sp>
        <p:nvSpPr>
          <p:cNvPr id="11267" name="Rectangle 6"/>
          <p:cNvSpPr>
            <a:spLocks noGrp="1" noChangeArrowheads="1"/>
          </p:cNvSpPr>
          <p:nvPr>
            <p:ph type="ftr" sz="quarter" idx="4"/>
          </p:nvPr>
        </p:nvSpPr>
        <p:spPr/>
        <p:txBody>
          <a:bodyPr/>
          <a:lstStyle/>
          <a:p>
            <a:pPr eaLnBrk="1" hangingPunct="1">
              <a:defRPr/>
            </a:pPr>
            <a:r>
              <a:rPr lang="en-US" smtClean="0">
                <a:latin typeface="Times"/>
              </a:rPr>
              <a:t>© 2004 Microsoft Corporation. All rights reserved.</a:t>
            </a:r>
          </a:p>
          <a:p>
            <a:pPr>
              <a:defRPr/>
            </a:pPr>
            <a:r>
              <a:rPr lang="en-US" smtClean="0">
                <a:latin typeface="Times"/>
              </a:rPr>
              <a:t>This presentation is for informational purposes only. Microsoft makes no warranties, express or implied, in this summary.</a:t>
            </a:r>
          </a:p>
        </p:txBody>
      </p:sp>
      <p:sp>
        <p:nvSpPr>
          <p:cNvPr id="11268" name="Rectangle 7"/>
          <p:cNvSpPr>
            <a:spLocks noGrp="1" noChangeArrowheads="1"/>
          </p:cNvSpPr>
          <p:nvPr>
            <p:ph type="sldNum" sz="quarter" idx="5"/>
          </p:nvPr>
        </p:nvSpPr>
        <p:spPr/>
        <p:txBody>
          <a:bodyPr/>
          <a:lstStyle/>
          <a:p>
            <a:pPr>
              <a:defRPr/>
            </a:pPr>
            <a:fld id="{E397F625-4589-4B3F-8C9F-BAC91AE7816B}" type="slidenum">
              <a:rPr lang="en-US" smtClean="0">
                <a:latin typeface="Times"/>
              </a:rPr>
              <a:pPr>
                <a:defRPr/>
              </a:pPr>
              <a:t>26</a:t>
            </a:fld>
            <a:endParaRPr lang="en-US" smtClean="0">
              <a:latin typeface="Times"/>
            </a:endParaRPr>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lgn="r" defTabSz="914363" rtl="0"/>
            <a:fld id="{62A13AFB-FE14-4EFE-ADDE-9E54857EB05C}" type="slidenum">
              <a:rPr lang="en-US" sz="1200" kern="1200">
                <a:solidFill>
                  <a:prstClr val="black"/>
                </a:solidFill>
                <a:latin typeface="Calibri"/>
                <a:ea typeface="+mn-ea"/>
                <a:cs typeface="+mn-cs"/>
              </a:rPr>
              <a:pPr algn="r" defTabSz="914363" rtl="0"/>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10/29/2009 9:41 AM</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42</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0" y="396875"/>
            <a:ext cx="2095500" cy="1573213"/>
          </a:xfrm>
        </p:spPr>
      </p:sp>
      <p:sp>
        <p:nvSpPr>
          <p:cNvPr id="3" name="Notes Placeholder 2"/>
          <p:cNvSpPr>
            <a:spLocks noGrp="1"/>
          </p:cNvSpPr>
          <p:nvPr>
            <p:ph type="body" idx="1"/>
          </p:nvPr>
        </p:nvSpPr>
        <p:spPr>
          <a:xfrm>
            <a:off x="805691" y="2282878"/>
            <a:ext cx="5485158" cy="4114488"/>
          </a:xfrm>
        </p:spPr>
        <p:txBody>
          <a:bodyPr>
            <a:normAutofit fontScale="77500" lnSpcReduction="20000"/>
          </a:bodyPr>
          <a:lstStyle/>
          <a:p>
            <a:pPr lvl="1"/>
            <a:endParaRPr lang="en-US" dirty="0"/>
          </a:p>
        </p:txBody>
      </p:sp>
      <p:sp>
        <p:nvSpPr>
          <p:cNvPr id="4" name="Date Placeholder 3"/>
          <p:cNvSpPr>
            <a:spLocks noGrp="1"/>
          </p:cNvSpPr>
          <p:nvPr>
            <p:ph type="dt" idx="10"/>
          </p:nvPr>
        </p:nvSpPr>
        <p:spPr/>
        <p:txBody>
          <a:bodyPr/>
          <a:lstStyle/>
          <a:p>
            <a:fld id="{769A9BAF-2CC5-4EC8-9A1E-5EAE20918728}" type="datetime1">
              <a:rPr lang="en-US" smtClean="0"/>
              <a:pPr/>
              <a:t>10/29/2009</a:t>
            </a:fld>
            <a:endParaRPr lang="en-US" dirty="0"/>
          </a:p>
        </p:txBody>
      </p:sp>
      <p:sp>
        <p:nvSpPr>
          <p:cNvPr id="5" name="Footer Placeholder 4"/>
          <p:cNvSpPr>
            <a:spLocks noGrp="1"/>
          </p:cNvSpPr>
          <p:nvPr>
            <p:ph type="ftr" sz="quarter" idx="11"/>
          </p:nvPr>
        </p:nvSpPr>
        <p:spPr/>
        <p:txBody>
          <a:bodyPr/>
          <a:lstStyle/>
          <a:p>
            <a:r>
              <a:rPr lang="en-US" dirty="0" smtClean="0"/>
              <a:t>©2007 Microsoft Corporation. All rights reserved. 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fld id="{615B59BE-2357-4939-ACEE-86CD14085CC6}"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10/29/2009 9:41 AM</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49</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B937C-2F50-4D90-95CC-867111530A39}"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D2A04AAA-9D01-4E20-AC9D-841D2F6BA4DA}"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B937C-2F50-4D90-95CC-867111530A39}"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FAA277DB-17C6-4D9B-BEE2-86D2B12D44BD}"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C86C3776-AEA9-4C3E-BCC4-63F6F8ED7F82}"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9244C73E-4BA9-426D-890B-FF7C1A7609DA}" type="datetime1">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E29FE41-5406-442C-8871-61873BED280B}" type="slidenum">
              <a:rPr lang="zh-CN" altLang="en-US" smtClean="0"/>
              <a:pPr/>
              <a:t>7</a:t>
            </a:fld>
            <a:endParaRPr lang="zh-CN" altLang="en-US"/>
          </a:p>
        </p:txBody>
      </p:sp>
    </p:spTree>
    <p:extLst>
      <p:ext uri="{BB962C8B-B14F-4D97-AF65-F5344CB8AC3E}">
        <p14:creationId xmlns:p14="http://schemas.microsoft.com/office/powerpoint/2007/7/12/main" xmlns="" val="403752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2769B9-B872-402D-A992-50BAFFD703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7.gi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7.gi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www.microsoft.com/azure/resources.mspx" TargetMode="External"/><Relationship Id="rId7" Type="http://schemas.openxmlformats.org/officeDocument/2006/relationships/hyperlink" Target="http://download.microsoft.com/download/d/9/4/d948f981-926e-40fa-a026-5bfcf076d9b9/SQL2008inHyperV2008.docx"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msdn.microsoft.com/en-us/library/aa479086.aspx" TargetMode="External"/><Relationship Id="rId5" Type="http://schemas.openxmlformats.org/officeDocument/2006/relationships/hyperlink" Target="http://www.codefutures.com/database-sharding/" TargetMode="External"/><Relationship Id="rId4" Type="http://schemas.openxmlformats.org/officeDocument/2006/relationships/hyperlink" Target="http://www.microsoft.com/virtualization/en/us/cloud-computing.aspx"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云存储的六大要素</a:t>
            </a:r>
            <a:endParaRPr lang="en-US" dirty="0"/>
          </a:p>
        </p:txBody>
      </p:sp>
      <p:sp>
        <p:nvSpPr>
          <p:cNvPr id="4" name="Text Placeholder 3"/>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云存储的要素之一</a:t>
            </a:r>
            <a:endParaRPr lang="en-US" dirty="0"/>
          </a:p>
        </p:txBody>
      </p:sp>
      <p:sp>
        <p:nvSpPr>
          <p:cNvPr id="5" name="TextBox 4"/>
          <p:cNvSpPr txBox="1"/>
          <p:nvPr/>
        </p:nvSpPr>
        <p:spPr>
          <a:xfrm>
            <a:off x="0" y="1"/>
            <a:ext cx="9144000" cy="6858000"/>
          </a:xfrm>
          <a:prstGeom prst="rect">
            <a:avLst/>
          </a:prstGeom>
          <a:noFill/>
        </p:spPr>
        <p:txBody>
          <a:bodyPr wrap="square" rtlCol="0" anchor="ctr" anchorCtr="0">
            <a:noAutofit/>
          </a:bodyPr>
          <a:lstStyle/>
          <a:p>
            <a:pPr algn="ctr"/>
            <a:r>
              <a:rPr lang="zh-CN" altLang="en-US" sz="4400" dirty="0" smtClean="0">
                <a:latin typeface="Segoe UI" pitchFamily="34" charset="0"/>
              </a:rPr>
              <a:t>可扩展性</a:t>
            </a:r>
            <a:r>
              <a:rPr lang="en-US" altLang="zh-CN" sz="4400" dirty="0" smtClean="0">
                <a:latin typeface="Segoe UI" pitchFamily="34" charset="0"/>
              </a:rPr>
              <a:t>-Scalability</a:t>
            </a:r>
            <a:endParaRPr lang="en-US" sz="4400" dirty="0" smtClean="0">
              <a:latin typeface="Segoe UI" pitchFamily="34" charset="0"/>
            </a:endParaRPr>
          </a:p>
        </p:txBody>
      </p:sp>
    </p:spTree>
  </p:cSld>
  <p:clrMapOvr>
    <a:masterClrMapping/>
  </p:clrMapOvr>
  <p:transition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sz="4000" dirty="0" smtClean="0"/>
              <a:t>云服务的逻辑架构</a:t>
            </a:r>
            <a:endParaRPr lang="en-US" sz="4000" dirty="0"/>
          </a:p>
        </p:txBody>
      </p:sp>
      <p:sp>
        <p:nvSpPr>
          <p:cNvPr id="3" name="Rectangle 2"/>
          <p:cNvSpPr/>
          <p:nvPr/>
        </p:nvSpPr>
        <p:spPr>
          <a:xfrm>
            <a:off x="3072824" y="4773071"/>
            <a:ext cx="1432011"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Tier</a:t>
            </a:r>
            <a:endParaRPr lang="en-US" sz="2000" dirty="0">
              <a:solidFill>
                <a:schemeClr val="tx1"/>
              </a:solidFill>
              <a:latin typeface="Post human" pitchFamily="2" charset="0"/>
            </a:endParaRPr>
          </a:p>
        </p:txBody>
      </p:sp>
      <p:sp>
        <p:nvSpPr>
          <p:cNvPr id="6" name="Rectangle 5"/>
          <p:cNvSpPr/>
          <p:nvPr/>
        </p:nvSpPr>
        <p:spPr>
          <a:xfrm>
            <a:off x="720301" y="4774082"/>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7" name="Straight Connector 6"/>
          <p:cNvCxnSpPr/>
          <p:nvPr/>
        </p:nvCxnSpPr>
        <p:spPr>
          <a:xfrm>
            <a:off x="2187303" y="4919270"/>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p:nvSpPr>
        <p:spPr>
          <a:xfrm>
            <a:off x="2271539" y="4557549"/>
            <a:ext cx="753731" cy="400110"/>
          </a:xfrm>
          <a:prstGeom prst="rect">
            <a:avLst/>
          </a:prstGeom>
          <a:ln>
            <a:noFill/>
          </a:ln>
        </p:spPr>
        <p:txBody>
          <a:bodyPr wrap="none">
            <a:spAutoFit/>
          </a:bodyPr>
          <a:lstStyle/>
          <a:p>
            <a:pPr lvl="0" algn="ctr"/>
            <a:r>
              <a:rPr lang="en-US" sz="2000" dirty="0" smtClean="0">
                <a:latin typeface="Post human" pitchFamily="2" charset="0"/>
              </a:rPr>
              <a:t>Request</a:t>
            </a:r>
            <a:endParaRPr lang="en-US" sz="2000" dirty="0">
              <a:latin typeface="Post human" pitchFamily="2" charset="0"/>
            </a:endParaRPr>
          </a:p>
        </p:txBody>
      </p:sp>
      <p:sp>
        <p:nvSpPr>
          <p:cNvPr id="17" name="Rectangle 16"/>
          <p:cNvSpPr/>
          <p:nvPr/>
        </p:nvSpPr>
        <p:spPr>
          <a:xfrm>
            <a:off x="5219562" y="4773071"/>
            <a:ext cx="1432011"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B/L Tier</a:t>
            </a:r>
            <a:endParaRPr lang="en-US" sz="2000" dirty="0">
              <a:solidFill>
                <a:schemeClr val="tx1"/>
              </a:solidFill>
              <a:latin typeface="Post human" pitchFamily="2" charset="0"/>
            </a:endParaRPr>
          </a:p>
        </p:txBody>
      </p:sp>
      <p:sp>
        <p:nvSpPr>
          <p:cNvPr id="19" name="Can 18"/>
          <p:cNvSpPr/>
          <p:nvPr/>
        </p:nvSpPr>
        <p:spPr>
          <a:xfrm>
            <a:off x="7405689" y="4438422"/>
            <a:ext cx="1056289" cy="111935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Storage</a:t>
            </a:r>
            <a:endParaRPr lang="en-US" sz="2000" dirty="0">
              <a:solidFill>
                <a:schemeClr val="tx1"/>
              </a:solidFill>
              <a:latin typeface="Post human" pitchFamily="2" charset="0"/>
            </a:endParaRPr>
          </a:p>
        </p:txBody>
      </p:sp>
      <p:cxnSp>
        <p:nvCxnSpPr>
          <p:cNvPr id="20" name="Straight Connector 19"/>
          <p:cNvCxnSpPr/>
          <p:nvPr/>
        </p:nvCxnSpPr>
        <p:spPr>
          <a:xfrm flipV="1">
            <a:off x="4560014" y="4911387"/>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flipV="1">
            <a:off x="6698869" y="4898249"/>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2166277" y="5103202"/>
            <a:ext cx="873373"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flipV="1">
            <a:off x="4538988" y="5095319"/>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flipV="1">
            <a:off x="6677843" y="5082181"/>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5" name="Rectangle 34"/>
          <p:cNvSpPr/>
          <p:nvPr/>
        </p:nvSpPr>
        <p:spPr>
          <a:xfrm>
            <a:off x="2204696" y="5167163"/>
            <a:ext cx="861133" cy="400110"/>
          </a:xfrm>
          <a:prstGeom prst="rect">
            <a:avLst/>
          </a:prstGeom>
          <a:ln>
            <a:noFill/>
          </a:ln>
        </p:spPr>
        <p:txBody>
          <a:bodyPr wrap="none">
            <a:spAutoFit/>
          </a:bodyPr>
          <a:lstStyle/>
          <a:p>
            <a:pPr lvl="0" algn="ctr"/>
            <a:r>
              <a:rPr lang="en-US" sz="2000" dirty="0" smtClean="0">
                <a:latin typeface="Post human" pitchFamily="2" charset="0"/>
              </a:rPr>
              <a:t>Response</a:t>
            </a:r>
            <a:endParaRPr lang="en-US" sz="2000" dirty="0">
              <a:latin typeface="Post human" pitchFamily="2" charset="0"/>
            </a:endParaRPr>
          </a:p>
        </p:txBody>
      </p:sp>
      <p:sp>
        <p:nvSpPr>
          <p:cNvPr id="16" name="TextBox 15"/>
          <p:cNvSpPr txBox="1"/>
          <p:nvPr/>
        </p:nvSpPr>
        <p:spPr>
          <a:xfrm>
            <a:off x="500034" y="1215026"/>
            <a:ext cx="430887" cy="1308863"/>
          </a:xfrm>
          <a:prstGeom prst="rect">
            <a:avLst/>
          </a:prstGeom>
          <a:noFill/>
        </p:spPr>
        <p:txBody>
          <a:bodyPr vert="vert270" wrap="square" rtlCol="0">
            <a:spAutoFit/>
          </a:bodyPr>
          <a:lstStyle/>
          <a:p>
            <a:r>
              <a:rPr lang="zh-CN" altLang="en-US" sz="1600" dirty="0" smtClean="0"/>
              <a:t>云应用服务</a:t>
            </a:r>
            <a:endParaRPr lang="zh-CN" altLang="en-US" sz="1600" dirty="0"/>
          </a:p>
        </p:txBody>
      </p:sp>
      <p:sp>
        <p:nvSpPr>
          <p:cNvPr id="18" name="TextBox 17"/>
          <p:cNvSpPr txBox="1"/>
          <p:nvPr/>
        </p:nvSpPr>
        <p:spPr>
          <a:xfrm>
            <a:off x="542110" y="2617940"/>
            <a:ext cx="430887" cy="1290181"/>
          </a:xfrm>
          <a:prstGeom prst="rect">
            <a:avLst/>
          </a:prstGeom>
          <a:noFill/>
        </p:spPr>
        <p:txBody>
          <a:bodyPr vert="vert270" wrap="square" rtlCol="0">
            <a:spAutoFit/>
          </a:bodyPr>
          <a:lstStyle/>
          <a:p>
            <a:r>
              <a:rPr lang="zh-CN" altLang="en-US" sz="1600" dirty="0" smtClean="0"/>
              <a:t>云存储平台</a:t>
            </a:r>
            <a:endParaRPr lang="en-US" altLang="zh-CN" sz="1600" dirty="0" smtClean="0"/>
          </a:p>
        </p:txBody>
      </p:sp>
      <p:sp>
        <p:nvSpPr>
          <p:cNvPr id="21" name="Rectangle 20"/>
          <p:cNvSpPr/>
          <p:nvPr/>
        </p:nvSpPr>
        <p:spPr>
          <a:xfrm>
            <a:off x="1427366" y="1357134"/>
            <a:ext cx="2781378" cy="2550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02095" y="2855934"/>
            <a:ext cx="2240528" cy="944727"/>
          </a:xfrm>
          <a:prstGeom prst="rect">
            <a:avLst/>
          </a:prstGeom>
          <a:noFill/>
          <a:ln w="9525">
            <a:noFill/>
            <a:miter lim="800000"/>
            <a:headEnd/>
            <a:tailEnd/>
          </a:ln>
        </p:spPr>
      </p:pic>
      <p:sp>
        <p:nvSpPr>
          <p:cNvPr id="23" name="Rounded Rectangle 22"/>
          <p:cNvSpPr/>
          <p:nvPr/>
        </p:nvSpPr>
        <p:spPr>
          <a:xfrm>
            <a:off x="1919617" y="2122347"/>
            <a:ext cx="2036780" cy="4908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Business Logic Layer</a:t>
            </a:r>
            <a:endParaRPr lang="en-US" dirty="0">
              <a:solidFill>
                <a:schemeClr val="tx1"/>
              </a:solidFill>
            </a:endParaRPr>
          </a:p>
        </p:txBody>
      </p:sp>
      <p:sp>
        <p:nvSpPr>
          <p:cNvPr id="24" name="Rounded Rectangle 23"/>
          <p:cNvSpPr/>
          <p:nvPr/>
        </p:nvSpPr>
        <p:spPr>
          <a:xfrm>
            <a:off x="1920124" y="1455373"/>
            <a:ext cx="1981732" cy="57262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Service Layer</a:t>
            </a:r>
            <a:endParaRPr lang="en-US" dirty="0">
              <a:solidFill>
                <a:schemeClr val="tx1"/>
              </a:solidFill>
            </a:endParaRPr>
          </a:p>
        </p:txBody>
      </p:sp>
      <p:cxnSp>
        <p:nvCxnSpPr>
          <p:cNvPr id="25" name="Straight Connector 24"/>
          <p:cNvCxnSpPr/>
          <p:nvPr/>
        </p:nvCxnSpPr>
        <p:spPr>
          <a:xfrm>
            <a:off x="1521177" y="2796401"/>
            <a:ext cx="2470378" cy="1008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96294" y="2582753"/>
            <a:ext cx="1131126" cy="276999"/>
          </a:xfrm>
          <a:prstGeom prst="rect">
            <a:avLst/>
          </a:prstGeom>
          <a:noFill/>
        </p:spPr>
        <p:txBody>
          <a:bodyPr wrap="square" rtlCol="0">
            <a:spAutoFit/>
          </a:bodyPr>
          <a:lstStyle/>
          <a:p>
            <a:r>
              <a:rPr lang="en-US" sz="1200" b="1" dirty="0" smtClean="0">
                <a:solidFill>
                  <a:schemeClr val="tx2">
                    <a:lumMod val="60000"/>
                    <a:lumOff val="40000"/>
                  </a:schemeClr>
                </a:solidFill>
              </a:rPr>
              <a:t>Mid Tier</a:t>
            </a:r>
            <a:endParaRPr lang="en-US" sz="1200" b="1" dirty="0">
              <a:solidFill>
                <a:schemeClr val="tx2">
                  <a:lumMod val="60000"/>
                  <a:lumOff val="40000"/>
                </a:schemeClr>
              </a:solidFill>
            </a:endParaRPr>
          </a:p>
        </p:txBody>
      </p:sp>
      <p:sp>
        <p:nvSpPr>
          <p:cNvPr id="28" name="TextBox 27"/>
          <p:cNvSpPr txBox="1"/>
          <p:nvPr/>
        </p:nvSpPr>
        <p:spPr>
          <a:xfrm>
            <a:off x="1460804" y="2835361"/>
            <a:ext cx="1131126" cy="276999"/>
          </a:xfrm>
          <a:prstGeom prst="rect">
            <a:avLst/>
          </a:prstGeom>
          <a:noFill/>
        </p:spPr>
        <p:txBody>
          <a:bodyPr wrap="square" rtlCol="0">
            <a:spAutoFit/>
          </a:bodyPr>
          <a:lstStyle/>
          <a:p>
            <a:r>
              <a:rPr lang="en-US" sz="1200" b="1" dirty="0" smtClean="0">
                <a:solidFill>
                  <a:schemeClr val="tx2">
                    <a:lumMod val="60000"/>
                    <a:lumOff val="40000"/>
                  </a:schemeClr>
                </a:solidFill>
              </a:rPr>
              <a:t>Back End</a:t>
            </a:r>
            <a:endParaRPr lang="en-US" sz="1200" b="1" dirty="0">
              <a:solidFill>
                <a:schemeClr val="tx2">
                  <a:lumMod val="60000"/>
                  <a:lumOff val="40000"/>
                </a:schemeClr>
              </a:solidFill>
            </a:endParaRPr>
          </a:p>
        </p:txBody>
      </p:sp>
      <p:sp>
        <p:nvSpPr>
          <p:cNvPr id="37" name="Curved Left Arrow 36"/>
          <p:cNvSpPr/>
          <p:nvPr/>
        </p:nvSpPr>
        <p:spPr>
          <a:xfrm>
            <a:off x="4572000" y="2091847"/>
            <a:ext cx="1189973" cy="24676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linds(horizontal)">
                                      <p:cBhvr>
                                        <p:cTn id="33" dur="500"/>
                                        <p:tgtEl>
                                          <p:spTgt spid="27"/>
                                        </p:tgtEl>
                                      </p:cBhvr>
                                    </p:animEffect>
                                  </p:childTnLst>
                                </p:cTn>
                              </p:par>
                              <p:par>
                                <p:cTn id="34" presetID="3" presetClass="entr" presetSubtype="1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3"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par>
                                <p:cTn id="40" presetID="3" presetClass="entr" presetSubtype="1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linds(horizontal)">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p:bldP spid="17" grpId="0" animBg="1"/>
      <p:bldP spid="19" grpId="0" animBg="1"/>
      <p:bldP spid="35"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sz="4000" dirty="0" smtClean="0"/>
              <a:t>瓶颈</a:t>
            </a:r>
            <a:endParaRPr lang="en-US" sz="4000" dirty="0"/>
          </a:p>
        </p:txBody>
      </p:sp>
      <p:sp>
        <p:nvSpPr>
          <p:cNvPr id="3" name="Rectangle 2"/>
          <p:cNvSpPr/>
          <p:nvPr/>
        </p:nvSpPr>
        <p:spPr>
          <a:xfrm>
            <a:off x="2935038" y="3006905"/>
            <a:ext cx="1432011"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Tier</a:t>
            </a:r>
            <a:endParaRPr lang="en-US" sz="2000" dirty="0">
              <a:solidFill>
                <a:schemeClr val="tx1"/>
              </a:solidFill>
              <a:latin typeface="Post human" pitchFamily="2" charset="0"/>
            </a:endParaRPr>
          </a:p>
        </p:txBody>
      </p:sp>
      <p:sp>
        <p:nvSpPr>
          <p:cNvPr id="17" name="Rectangle 16"/>
          <p:cNvSpPr/>
          <p:nvPr/>
        </p:nvSpPr>
        <p:spPr>
          <a:xfrm>
            <a:off x="5081776" y="3006905"/>
            <a:ext cx="1432011"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B/L Tier</a:t>
            </a:r>
            <a:endParaRPr lang="en-US" sz="2000" dirty="0">
              <a:solidFill>
                <a:schemeClr val="tx1"/>
              </a:solidFill>
              <a:latin typeface="Post human" pitchFamily="2" charset="0"/>
            </a:endParaRPr>
          </a:p>
        </p:txBody>
      </p:sp>
      <p:sp>
        <p:nvSpPr>
          <p:cNvPr id="19" name="Can 18"/>
          <p:cNvSpPr/>
          <p:nvPr/>
        </p:nvSpPr>
        <p:spPr>
          <a:xfrm>
            <a:off x="7267903" y="2672256"/>
            <a:ext cx="1056289" cy="111935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Storage</a:t>
            </a:r>
            <a:endParaRPr lang="en-US" sz="2000" dirty="0">
              <a:solidFill>
                <a:schemeClr val="tx1"/>
              </a:solidFill>
              <a:latin typeface="Post human" pitchFamily="2" charset="0"/>
            </a:endParaRPr>
          </a:p>
        </p:txBody>
      </p:sp>
      <p:cxnSp>
        <p:nvCxnSpPr>
          <p:cNvPr id="20" name="Straight Connector 19"/>
          <p:cNvCxnSpPr/>
          <p:nvPr/>
        </p:nvCxnSpPr>
        <p:spPr>
          <a:xfrm flipV="1">
            <a:off x="4422228" y="3145221"/>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flipV="1">
            <a:off x="6561083" y="3132083"/>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flipV="1">
            <a:off x="4401202" y="3329153"/>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flipV="1">
            <a:off x="6540057" y="3316015"/>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p:cNvSpPr/>
          <p:nvPr/>
        </p:nvSpPr>
        <p:spPr>
          <a:xfrm>
            <a:off x="582515" y="3007916"/>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18" name="Straight Connector 17"/>
          <p:cNvCxnSpPr/>
          <p:nvPr/>
        </p:nvCxnSpPr>
        <p:spPr>
          <a:xfrm>
            <a:off x="2049517" y="3153104"/>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rot="5400000" flipH="1" flipV="1">
            <a:off x="1862457" y="3572007"/>
            <a:ext cx="1273765" cy="805050"/>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Rectangle 22"/>
          <p:cNvSpPr/>
          <p:nvPr/>
        </p:nvSpPr>
        <p:spPr>
          <a:xfrm>
            <a:off x="577259" y="2450868"/>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24" name="Rectangle 23"/>
          <p:cNvSpPr/>
          <p:nvPr/>
        </p:nvSpPr>
        <p:spPr>
          <a:xfrm>
            <a:off x="572004" y="1885937"/>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25" name="Rectangle 24"/>
          <p:cNvSpPr/>
          <p:nvPr/>
        </p:nvSpPr>
        <p:spPr>
          <a:xfrm>
            <a:off x="590397" y="3599123"/>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26" name="Rectangle 25"/>
          <p:cNvSpPr/>
          <p:nvPr/>
        </p:nvSpPr>
        <p:spPr>
          <a:xfrm>
            <a:off x="585142" y="4185075"/>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28" name="Straight Connector 27"/>
          <p:cNvCxnSpPr/>
          <p:nvPr/>
        </p:nvCxnSpPr>
        <p:spPr>
          <a:xfrm>
            <a:off x="2081048" y="2664372"/>
            <a:ext cx="820821" cy="484090"/>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16200000" flipH="1">
            <a:off x="1977459" y="2208285"/>
            <a:ext cx="1030627" cy="8392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flipV="1">
            <a:off x="2104697" y="3105806"/>
            <a:ext cx="811924" cy="614856"/>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flipH="1" flipV="1">
            <a:off x="1860331" y="3365938"/>
            <a:ext cx="1245476" cy="804042"/>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4" name="Group 31"/>
          <p:cNvGrpSpPr/>
          <p:nvPr/>
        </p:nvGrpSpPr>
        <p:grpSpPr>
          <a:xfrm>
            <a:off x="2969328" y="2530365"/>
            <a:ext cx="1358065" cy="1420514"/>
            <a:chOff x="2969328" y="2530365"/>
            <a:chExt cx="1358065" cy="1420514"/>
          </a:xfrm>
        </p:grpSpPr>
        <p:sp>
          <p:nvSpPr>
            <p:cNvPr id="22" name="Rectangle 21"/>
            <p:cNvSpPr/>
            <p:nvPr/>
          </p:nvSpPr>
          <p:spPr>
            <a:xfrm>
              <a:off x="2969328" y="3550769"/>
              <a:ext cx="1358065" cy="400110"/>
            </a:xfrm>
            <a:prstGeom prst="rect">
              <a:avLst/>
            </a:prstGeom>
            <a:ln>
              <a:noFill/>
            </a:ln>
          </p:spPr>
          <p:txBody>
            <a:bodyPr wrap="none">
              <a:spAutoFit/>
            </a:bodyPr>
            <a:lstStyle/>
            <a:p>
              <a:pPr lvl="0" algn="ctr"/>
              <a:r>
                <a:rPr lang="en-US" sz="2000" dirty="0" smtClean="0">
                  <a:solidFill>
                    <a:srgbClr val="FF0000"/>
                  </a:solidFill>
                  <a:latin typeface="Post human" pitchFamily="2" charset="0"/>
                </a:rPr>
                <a:t>“</a:t>
              </a:r>
              <a:r>
                <a:rPr lang="zh-CN" altLang="en-US" sz="2000" dirty="0" smtClean="0">
                  <a:solidFill>
                    <a:srgbClr val="FF0000"/>
                  </a:solidFill>
                  <a:latin typeface="Post human" pitchFamily="2" charset="0"/>
                </a:rPr>
                <a:t>服务器忙</a:t>
              </a:r>
              <a:r>
                <a:rPr lang="en-US" sz="2000" dirty="0" smtClean="0">
                  <a:solidFill>
                    <a:srgbClr val="FF0000"/>
                  </a:solidFill>
                  <a:latin typeface="Post human" pitchFamily="2" charset="0"/>
                </a:rPr>
                <a:t>”</a:t>
              </a:r>
              <a:endParaRPr lang="en-US" sz="2000" dirty="0">
                <a:solidFill>
                  <a:srgbClr val="FF0000"/>
                </a:solidFill>
                <a:latin typeface="Post human" pitchFamily="2" charset="0"/>
              </a:endParaRPr>
            </a:p>
          </p:txBody>
        </p:sp>
        <p:sp>
          <p:nvSpPr>
            <p:cNvPr id="42" name="Freeform 41"/>
            <p:cNvSpPr/>
            <p:nvPr/>
          </p:nvSpPr>
          <p:spPr>
            <a:xfrm flipH="1">
              <a:off x="3145221" y="2530366"/>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43" name="Freeform 42"/>
            <p:cNvSpPr/>
            <p:nvPr/>
          </p:nvSpPr>
          <p:spPr>
            <a:xfrm flipH="1">
              <a:off x="3313386" y="2548759"/>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44" name="Freeform 43"/>
            <p:cNvSpPr/>
            <p:nvPr/>
          </p:nvSpPr>
          <p:spPr>
            <a:xfrm flipH="1">
              <a:off x="3938752" y="2535621"/>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45" name="Freeform 44"/>
            <p:cNvSpPr/>
            <p:nvPr/>
          </p:nvSpPr>
          <p:spPr>
            <a:xfrm flipH="1">
              <a:off x="4091152" y="2530365"/>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latin typeface="Post human" pitchFamily="2" charset="0"/>
              </a:endParaRPr>
            </a:p>
          </p:txBody>
        </p:sp>
      </p:grpSp>
      <p:sp>
        <p:nvSpPr>
          <p:cNvPr id="35" name="Rectangle 34"/>
          <p:cNvSpPr/>
          <p:nvPr/>
        </p:nvSpPr>
        <p:spPr>
          <a:xfrm>
            <a:off x="5401450" y="3574417"/>
            <a:ext cx="845104" cy="400110"/>
          </a:xfrm>
          <a:prstGeom prst="rect">
            <a:avLst/>
          </a:prstGeom>
          <a:ln>
            <a:noFill/>
          </a:ln>
        </p:spPr>
        <p:txBody>
          <a:bodyPr wrap="none">
            <a:spAutoFit/>
          </a:bodyPr>
          <a:lstStyle/>
          <a:p>
            <a:pPr lvl="0" algn="ctr"/>
            <a:r>
              <a:rPr lang="en-US" sz="2000" dirty="0" smtClean="0">
                <a:solidFill>
                  <a:srgbClr val="FF0000"/>
                </a:solidFill>
                <a:latin typeface="Post human" pitchFamily="2" charset="0"/>
              </a:rPr>
              <a:t>“</a:t>
            </a:r>
            <a:r>
              <a:rPr lang="zh-CN" altLang="en-US" sz="2000" dirty="0" smtClean="0">
                <a:solidFill>
                  <a:srgbClr val="FF0000"/>
                </a:solidFill>
                <a:latin typeface="Post human" pitchFamily="2" charset="0"/>
              </a:rPr>
              <a:t>超时</a:t>
            </a:r>
            <a:r>
              <a:rPr lang="en-US" sz="2000" dirty="0" smtClean="0">
                <a:solidFill>
                  <a:srgbClr val="FF0000"/>
                </a:solidFill>
                <a:latin typeface="Post human" pitchFamily="2" charset="0"/>
              </a:rPr>
              <a:t>”</a:t>
            </a:r>
            <a:endParaRPr lang="en-US" sz="2000" dirty="0">
              <a:solidFill>
                <a:srgbClr val="FF0000"/>
              </a:solidFill>
              <a:latin typeface="Post human" pitchFamily="2" charset="0"/>
            </a:endParaRPr>
          </a:p>
        </p:txBody>
      </p:sp>
      <p:sp>
        <p:nvSpPr>
          <p:cNvPr id="36" name="Freeform 35"/>
          <p:cNvSpPr/>
          <p:nvPr/>
        </p:nvSpPr>
        <p:spPr>
          <a:xfrm flipH="1">
            <a:off x="5320863" y="2554014"/>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37" name="Freeform 36"/>
          <p:cNvSpPr/>
          <p:nvPr/>
        </p:nvSpPr>
        <p:spPr>
          <a:xfrm flipH="1">
            <a:off x="5489028" y="2572407"/>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38" name="Freeform 37"/>
          <p:cNvSpPr/>
          <p:nvPr/>
        </p:nvSpPr>
        <p:spPr>
          <a:xfrm flipH="1">
            <a:off x="6114394" y="2559269"/>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39" name="Freeform 38"/>
          <p:cNvSpPr/>
          <p:nvPr/>
        </p:nvSpPr>
        <p:spPr>
          <a:xfrm flipH="1">
            <a:off x="6266794" y="2554013"/>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latin typeface="Post human" pitchFamily="2" charset="0"/>
            </a:endParaRPr>
          </a:p>
        </p:txBody>
      </p:sp>
      <p:sp>
        <p:nvSpPr>
          <p:cNvPr id="40" name="Rectangle 39"/>
          <p:cNvSpPr/>
          <p:nvPr/>
        </p:nvSpPr>
        <p:spPr>
          <a:xfrm>
            <a:off x="7147762" y="3780607"/>
            <a:ext cx="1358065" cy="400110"/>
          </a:xfrm>
          <a:prstGeom prst="rect">
            <a:avLst/>
          </a:prstGeom>
          <a:ln>
            <a:noFill/>
          </a:ln>
        </p:spPr>
        <p:txBody>
          <a:bodyPr wrap="none">
            <a:spAutoFit/>
          </a:bodyPr>
          <a:lstStyle/>
          <a:p>
            <a:pPr lvl="0" algn="ctr"/>
            <a:r>
              <a:rPr lang="en-US" sz="2000" dirty="0" smtClean="0">
                <a:solidFill>
                  <a:srgbClr val="FF0000"/>
                </a:solidFill>
                <a:latin typeface="Post human" pitchFamily="2" charset="0"/>
              </a:rPr>
              <a:t>“</a:t>
            </a:r>
            <a:r>
              <a:rPr lang="zh-CN" altLang="en-US" sz="2000" dirty="0" smtClean="0">
                <a:solidFill>
                  <a:srgbClr val="FF0000"/>
                </a:solidFill>
                <a:latin typeface="Post human" pitchFamily="2" charset="0"/>
              </a:rPr>
              <a:t>服务器忙</a:t>
            </a:r>
            <a:r>
              <a:rPr lang="en-US" sz="2000" dirty="0" smtClean="0">
                <a:solidFill>
                  <a:srgbClr val="FF0000"/>
                </a:solidFill>
                <a:latin typeface="Post human" pitchFamily="2" charset="0"/>
              </a:rPr>
              <a:t>”</a:t>
            </a:r>
            <a:endParaRPr lang="en-US" sz="2000" dirty="0">
              <a:solidFill>
                <a:srgbClr val="FF0000"/>
              </a:solidFill>
              <a:latin typeface="Post human" pitchFamily="2" charset="0"/>
            </a:endParaRPr>
          </a:p>
        </p:txBody>
      </p:sp>
      <p:sp>
        <p:nvSpPr>
          <p:cNvPr id="41" name="Freeform 40"/>
          <p:cNvSpPr/>
          <p:nvPr/>
        </p:nvSpPr>
        <p:spPr>
          <a:xfrm flipH="1">
            <a:off x="7438014" y="2326761"/>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46" name="Freeform 45"/>
          <p:cNvSpPr/>
          <p:nvPr/>
        </p:nvSpPr>
        <p:spPr>
          <a:xfrm flipH="1">
            <a:off x="8065168" y="2308367"/>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latin typeface="Post human" pitchFamily="2" charset="0"/>
            </a:endParaRPr>
          </a:p>
        </p:txBody>
      </p:sp>
      <p:sp>
        <p:nvSpPr>
          <p:cNvPr id="47" name="Freeform 46"/>
          <p:cNvSpPr/>
          <p:nvPr/>
        </p:nvSpPr>
        <p:spPr>
          <a:xfrm flipH="1">
            <a:off x="7547382" y="2307033"/>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
        <p:nvSpPr>
          <p:cNvPr id="48" name="Freeform 47"/>
          <p:cNvSpPr/>
          <p:nvPr/>
        </p:nvSpPr>
        <p:spPr>
          <a:xfrm flipH="1">
            <a:off x="7977702" y="2307033"/>
            <a:ext cx="61484" cy="315309"/>
          </a:xfrm>
          <a:custGeom>
            <a:avLst/>
            <a:gdLst>
              <a:gd name="connsiteX0" fmla="*/ 94593 w 197069"/>
              <a:gd name="connsiteY0" fmla="*/ 0 h 1095704"/>
              <a:gd name="connsiteX1" fmla="*/ 31531 w 197069"/>
              <a:gd name="connsiteY1" fmla="*/ 31531 h 1095704"/>
              <a:gd name="connsiteX2" fmla="*/ 15766 w 197069"/>
              <a:gd name="connsiteY2" fmla="*/ 63063 h 1095704"/>
              <a:gd name="connsiteX3" fmla="*/ 0 w 197069"/>
              <a:gd name="connsiteY3" fmla="*/ 86711 h 1095704"/>
              <a:gd name="connsiteX4" fmla="*/ 7883 w 197069"/>
              <a:gd name="connsiteY4" fmla="*/ 165538 h 1095704"/>
              <a:gd name="connsiteX5" fmla="*/ 39414 w 197069"/>
              <a:gd name="connsiteY5" fmla="*/ 220718 h 1095704"/>
              <a:gd name="connsiteX6" fmla="*/ 47297 w 197069"/>
              <a:gd name="connsiteY6" fmla="*/ 244366 h 1095704"/>
              <a:gd name="connsiteX7" fmla="*/ 86711 w 197069"/>
              <a:gd name="connsiteY7" fmla="*/ 307428 h 1095704"/>
              <a:gd name="connsiteX8" fmla="*/ 149773 w 197069"/>
              <a:gd name="connsiteY8" fmla="*/ 370490 h 1095704"/>
              <a:gd name="connsiteX9" fmla="*/ 173421 w 197069"/>
              <a:gd name="connsiteY9" fmla="*/ 394138 h 1095704"/>
              <a:gd name="connsiteX10" fmla="*/ 197069 w 197069"/>
              <a:gd name="connsiteY10" fmla="*/ 425669 h 1095704"/>
              <a:gd name="connsiteX11" fmla="*/ 189187 w 197069"/>
              <a:gd name="connsiteY11" fmla="*/ 606973 h 1095704"/>
              <a:gd name="connsiteX12" fmla="*/ 181304 w 197069"/>
              <a:gd name="connsiteY12" fmla="*/ 646387 h 1095704"/>
              <a:gd name="connsiteX13" fmla="*/ 157655 w 197069"/>
              <a:gd name="connsiteY13" fmla="*/ 670035 h 1095704"/>
              <a:gd name="connsiteX14" fmla="*/ 110359 w 197069"/>
              <a:gd name="connsiteY14" fmla="*/ 717331 h 1095704"/>
              <a:gd name="connsiteX15" fmla="*/ 78828 w 197069"/>
              <a:gd name="connsiteY15" fmla="*/ 772511 h 1095704"/>
              <a:gd name="connsiteX16" fmla="*/ 55180 w 197069"/>
              <a:gd name="connsiteY16" fmla="*/ 851338 h 1095704"/>
              <a:gd name="connsiteX17" fmla="*/ 63062 w 197069"/>
              <a:gd name="connsiteY17" fmla="*/ 898635 h 1095704"/>
              <a:gd name="connsiteX18" fmla="*/ 78828 w 197069"/>
              <a:gd name="connsiteY18" fmla="*/ 922283 h 1095704"/>
              <a:gd name="connsiteX19" fmla="*/ 86711 w 197069"/>
              <a:gd name="connsiteY19" fmla="*/ 945931 h 1095704"/>
              <a:gd name="connsiteX20" fmla="*/ 118242 w 197069"/>
              <a:gd name="connsiteY20" fmla="*/ 1008994 h 1095704"/>
              <a:gd name="connsiteX21" fmla="*/ 126124 w 197069"/>
              <a:gd name="connsiteY21" fmla="*/ 1032642 h 1095704"/>
              <a:gd name="connsiteX22" fmla="*/ 141890 w 197069"/>
              <a:gd name="connsiteY22" fmla="*/ 1056290 h 1095704"/>
              <a:gd name="connsiteX23" fmla="*/ 141890 w 197069"/>
              <a:gd name="connsiteY23" fmla="*/ 1095704 h 109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069" h="1095704">
                <a:moveTo>
                  <a:pt x="94593" y="0"/>
                </a:moveTo>
                <a:cubicBezTo>
                  <a:pt x="81657" y="5174"/>
                  <a:pt x="43336" y="17365"/>
                  <a:pt x="31531" y="31531"/>
                </a:cubicBezTo>
                <a:cubicBezTo>
                  <a:pt x="24008" y="40558"/>
                  <a:pt x="21596" y="52860"/>
                  <a:pt x="15766" y="63063"/>
                </a:cubicBezTo>
                <a:cubicBezTo>
                  <a:pt x="11066" y="71289"/>
                  <a:pt x="5255" y="78828"/>
                  <a:pt x="0" y="86711"/>
                </a:cubicBezTo>
                <a:cubicBezTo>
                  <a:pt x="2628" y="112987"/>
                  <a:pt x="2350" y="139717"/>
                  <a:pt x="7883" y="165538"/>
                </a:cubicBezTo>
                <a:cubicBezTo>
                  <a:pt x="13064" y="189716"/>
                  <a:pt x="29081" y="200051"/>
                  <a:pt x="39414" y="220718"/>
                </a:cubicBezTo>
                <a:cubicBezTo>
                  <a:pt x="43130" y="228150"/>
                  <a:pt x="44024" y="236729"/>
                  <a:pt x="47297" y="244366"/>
                </a:cubicBezTo>
                <a:cubicBezTo>
                  <a:pt x="57776" y="268816"/>
                  <a:pt x="68491" y="287552"/>
                  <a:pt x="86711" y="307428"/>
                </a:cubicBezTo>
                <a:cubicBezTo>
                  <a:pt x="106799" y="329342"/>
                  <a:pt x="128752" y="349469"/>
                  <a:pt x="149773" y="370490"/>
                </a:cubicBezTo>
                <a:cubicBezTo>
                  <a:pt x="157656" y="378373"/>
                  <a:pt x="166732" y="385220"/>
                  <a:pt x="173421" y="394138"/>
                </a:cubicBezTo>
                <a:lnTo>
                  <a:pt x="197069" y="425669"/>
                </a:lnTo>
                <a:cubicBezTo>
                  <a:pt x="194442" y="486104"/>
                  <a:pt x="193497" y="546635"/>
                  <a:pt x="189187" y="606973"/>
                </a:cubicBezTo>
                <a:cubicBezTo>
                  <a:pt x="188232" y="620337"/>
                  <a:pt x="187296" y="634403"/>
                  <a:pt x="181304" y="646387"/>
                </a:cubicBezTo>
                <a:cubicBezTo>
                  <a:pt x="176318" y="656358"/>
                  <a:pt x="164910" y="661571"/>
                  <a:pt x="157655" y="670035"/>
                </a:cubicBezTo>
                <a:cubicBezTo>
                  <a:pt x="118543" y="715664"/>
                  <a:pt x="151990" y="689577"/>
                  <a:pt x="110359" y="717331"/>
                </a:cubicBezTo>
                <a:cubicBezTo>
                  <a:pt x="96137" y="738664"/>
                  <a:pt x="88830" y="747505"/>
                  <a:pt x="78828" y="772511"/>
                </a:cubicBezTo>
                <a:cubicBezTo>
                  <a:pt x="66030" y="804505"/>
                  <a:pt x="62924" y="820361"/>
                  <a:pt x="55180" y="851338"/>
                </a:cubicBezTo>
                <a:cubicBezTo>
                  <a:pt x="57807" y="867104"/>
                  <a:pt x="58008" y="883472"/>
                  <a:pt x="63062" y="898635"/>
                </a:cubicBezTo>
                <a:cubicBezTo>
                  <a:pt x="66058" y="907623"/>
                  <a:pt x="74591" y="913809"/>
                  <a:pt x="78828" y="922283"/>
                </a:cubicBezTo>
                <a:cubicBezTo>
                  <a:pt x="82544" y="929715"/>
                  <a:pt x="83273" y="938367"/>
                  <a:pt x="86711" y="945931"/>
                </a:cubicBezTo>
                <a:cubicBezTo>
                  <a:pt x="96436" y="967327"/>
                  <a:pt x="110811" y="986698"/>
                  <a:pt x="118242" y="1008994"/>
                </a:cubicBezTo>
                <a:cubicBezTo>
                  <a:pt x="120869" y="1016877"/>
                  <a:pt x="122408" y="1025210"/>
                  <a:pt x="126124" y="1032642"/>
                </a:cubicBezTo>
                <a:cubicBezTo>
                  <a:pt x="130361" y="1041116"/>
                  <a:pt x="139592" y="1047099"/>
                  <a:pt x="141890" y="1056290"/>
                </a:cubicBezTo>
                <a:cubicBezTo>
                  <a:pt x="145077" y="1069036"/>
                  <a:pt x="141890" y="1082566"/>
                  <a:pt x="141890" y="1095704"/>
                </a:cubicBezTo>
              </a:path>
            </a:pathLst>
          </a:custGeom>
          <a:noFill/>
          <a:ln>
            <a:solidFill>
              <a:srgbClr val="F42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lt1"/>
              </a:solidFill>
              <a:latin typeface="Post human" pitchFamily="2"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sz="4000" dirty="0" smtClean="0"/>
              <a:t>Windows Azure</a:t>
            </a:r>
            <a:endParaRPr lang="en-US" sz="4000" dirty="0"/>
          </a:p>
        </p:txBody>
      </p:sp>
      <p:sp>
        <p:nvSpPr>
          <p:cNvPr id="3" name="Rectangle 2"/>
          <p:cNvSpPr/>
          <p:nvPr/>
        </p:nvSpPr>
        <p:spPr>
          <a:xfrm>
            <a:off x="3342291" y="3006905"/>
            <a:ext cx="1024758"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Role</a:t>
            </a:r>
            <a:endParaRPr lang="en-US" sz="2000" dirty="0">
              <a:solidFill>
                <a:schemeClr val="tx1"/>
              </a:solidFill>
              <a:latin typeface="Post human" pitchFamily="2" charset="0"/>
            </a:endParaRPr>
          </a:p>
        </p:txBody>
      </p:sp>
      <p:sp>
        <p:nvSpPr>
          <p:cNvPr id="19" name="Can 18"/>
          <p:cNvSpPr/>
          <p:nvPr/>
        </p:nvSpPr>
        <p:spPr>
          <a:xfrm>
            <a:off x="7267903" y="2672256"/>
            <a:ext cx="1056289" cy="111935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Azure</a:t>
            </a:r>
            <a:br>
              <a:rPr lang="en-US" sz="2000" dirty="0" smtClean="0">
                <a:solidFill>
                  <a:schemeClr val="tx1"/>
                </a:solidFill>
                <a:latin typeface="Post human" pitchFamily="2" charset="0"/>
              </a:rPr>
            </a:br>
            <a:r>
              <a:rPr lang="en-US" sz="2000" dirty="0" smtClean="0">
                <a:solidFill>
                  <a:schemeClr val="tx1"/>
                </a:solidFill>
                <a:latin typeface="Post human" pitchFamily="2" charset="0"/>
              </a:rPr>
              <a:t>Storage</a:t>
            </a:r>
            <a:endParaRPr lang="en-US" sz="2000" dirty="0">
              <a:solidFill>
                <a:schemeClr val="tx1"/>
              </a:solidFill>
              <a:latin typeface="Post human" pitchFamily="2" charset="0"/>
            </a:endParaRPr>
          </a:p>
        </p:txBody>
      </p:sp>
      <p:cxnSp>
        <p:nvCxnSpPr>
          <p:cNvPr id="20" name="Straight Connector 19"/>
          <p:cNvCxnSpPr/>
          <p:nvPr/>
        </p:nvCxnSpPr>
        <p:spPr>
          <a:xfrm flipV="1">
            <a:off x="4422228" y="3145221"/>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flipV="1">
            <a:off x="4401202" y="3329153"/>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6" name="Rectangle 15"/>
          <p:cNvSpPr/>
          <p:nvPr/>
        </p:nvSpPr>
        <p:spPr>
          <a:xfrm>
            <a:off x="582515" y="3007916"/>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18" name="Straight Connector 17"/>
          <p:cNvCxnSpPr/>
          <p:nvPr/>
        </p:nvCxnSpPr>
        <p:spPr>
          <a:xfrm>
            <a:off x="2049517" y="3153104"/>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rot="5400000" flipH="1" flipV="1">
            <a:off x="1862457" y="3572007"/>
            <a:ext cx="1273765" cy="805050"/>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Rectangle 22"/>
          <p:cNvSpPr/>
          <p:nvPr/>
        </p:nvSpPr>
        <p:spPr>
          <a:xfrm>
            <a:off x="577259" y="2450868"/>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24" name="Rectangle 23"/>
          <p:cNvSpPr/>
          <p:nvPr/>
        </p:nvSpPr>
        <p:spPr>
          <a:xfrm>
            <a:off x="572004" y="1885937"/>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25" name="Rectangle 24"/>
          <p:cNvSpPr/>
          <p:nvPr/>
        </p:nvSpPr>
        <p:spPr>
          <a:xfrm>
            <a:off x="590397" y="3599123"/>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26" name="Rectangle 25"/>
          <p:cNvSpPr/>
          <p:nvPr/>
        </p:nvSpPr>
        <p:spPr>
          <a:xfrm>
            <a:off x="585142" y="4185075"/>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28" name="Straight Connector 27"/>
          <p:cNvCxnSpPr/>
          <p:nvPr/>
        </p:nvCxnSpPr>
        <p:spPr>
          <a:xfrm>
            <a:off x="2081048" y="2664372"/>
            <a:ext cx="820821" cy="484090"/>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16200000" flipH="1">
            <a:off x="1977459" y="2208285"/>
            <a:ext cx="1030627" cy="8392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flipV="1">
            <a:off x="2104697" y="3105806"/>
            <a:ext cx="811924" cy="614856"/>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rot="5400000" flipH="1" flipV="1">
            <a:off x="1860331" y="3365938"/>
            <a:ext cx="1245476" cy="804042"/>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3342291" y="2426186"/>
            <a:ext cx="1035264"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Role</a:t>
            </a:r>
            <a:endParaRPr lang="en-US" sz="2000" dirty="0">
              <a:solidFill>
                <a:schemeClr val="tx1"/>
              </a:solidFill>
              <a:latin typeface="Post human" pitchFamily="2" charset="0"/>
            </a:endParaRPr>
          </a:p>
        </p:txBody>
      </p:sp>
      <p:sp>
        <p:nvSpPr>
          <p:cNvPr id="35" name="Rectangle 34"/>
          <p:cNvSpPr/>
          <p:nvPr/>
        </p:nvSpPr>
        <p:spPr>
          <a:xfrm>
            <a:off x="3358055" y="3603376"/>
            <a:ext cx="1014239"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Role</a:t>
            </a:r>
            <a:endParaRPr lang="en-US" sz="2000" dirty="0">
              <a:solidFill>
                <a:schemeClr val="tx1"/>
              </a:solidFill>
              <a:latin typeface="Post human" pitchFamily="2" charset="0"/>
            </a:endParaRPr>
          </a:p>
        </p:txBody>
      </p:sp>
      <p:sp>
        <p:nvSpPr>
          <p:cNvPr id="36" name="Rectangle 35"/>
          <p:cNvSpPr/>
          <p:nvPr/>
        </p:nvSpPr>
        <p:spPr>
          <a:xfrm>
            <a:off x="2916613" y="2431474"/>
            <a:ext cx="362615" cy="162814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N L B</a:t>
            </a:r>
            <a:endParaRPr lang="en-US" sz="2000" dirty="0">
              <a:solidFill>
                <a:schemeClr val="tx1"/>
              </a:solidFill>
              <a:latin typeface="Post human" pitchFamily="2" charset="0"/>
            </a:endParaRPr>
          </a:p>
        </p:txBody>
      </p:sp>
      <p:cxnSp>
        <p:nvCxnSpPr>
          <p:cNvPr id="37" name="Straight Connector 36"/>
          <p:cNvCxnSpPr/>
          <p:nvPr/>
        </p:nvCxnSpPr>
        <p:spPr>
          <a:xfrm>
            <a:off x="4445876" y="2577662"/>
            <a:ext cx="641132" cy="570187"/>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p:cNvCxnSpPr/>
          <p:nvPr/>
        </p:nvCxnSpPr>
        <p:spPr>
          <a:xfrm>
            <a:off x="4430110" y="2790497"/>
            <a:ext cx="612223" cy="525519"/>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p:cNvCxnSpPr/>
          <p:nvPr/>
        </p:nvCxnSpPr>
        <p:spPr>
          <a:xfrm flipV="1">
            <a:off x="4422228" y="3342290"/>
            <a:ext cx="614855" cy="599089"/>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flipV="1">
            <a:off x="4453759" y="3134711"/>
            <a:ext cx="580697" cy="522889"/>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8" name="Rectangle 37"/>
          <p:cNvSpPr/>
          <p:nvPr/>
        </p:nvSpPr>
        <p:spPr>
          <a:xfrm>
            <a:off x="5528442" y="3025297"/>
            <a:ext cx="1186697"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Worker Role</a:t>
            </a:r>
            <a:endParaRPr lang="en-US" sz="2000" dirty="0">
              <a:solidFill>
                <a:schemeClr val="tx1"/>
              </a:solidFill>
              <a:latin typeface="Post human" pitchFamily="2" charset="0"/>
            </a:endParaRPr>
          </a:p>
        </p:txBody>
      </p:sp>
      <p:cxnSp>
        <p:nvCxnSpPr>
          <p:cNvPr id="40" name="Straight Connector 39"/>
          <p:cNvCxnSpPr/>
          <p:nvPr/>
        </p:nvCxnSpPr>
        <p:spPr>
          <a:xfrm flipV="1">
            <a:off x="6608380" y="3163613"/>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flipV="1">
            <a:off x="6587354" y="3347545"/>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43" name="Rectangle 42"/>
          <p:cNvSpPr/>
          <p:nvPr/>
        </p:nvSpPr>
        <p:spPr>
          <a:xfrm>
            <a:off x="5528443" y="2444578"/>
            <a:ext cx="1186698"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Worker Role</a:t>
            </a:r>
            <a:endParaRPr lang="en-US" sz="2000" dirty="0">
              <a:solidFill>
                <a:schemeClr val="tx1"/>
              </a:solidFill>
              <a:latin typeface="Post human" pitchFamily="2" charset="0"/>
            </a:endParaRPr>
          </a:p>
        </p:txBody>
      </p:sp>
      <p:sp>
        <p:nvSpPr>
          <p:cNvPr id="44" name="Rectangle 43"/>
          <p:cNvSpPr/>
          <p:nvPr/>
        </p:nvSpPr>
        <p:spPr>
          <a:xfrm>
            <a:off x="5544207" y="3621768"/>
            <a:ext cx="1170933" cy="4500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Worker Role</a:t>
            </a:r>
            <a:endParaRPr lang="en-US" sz="2000" dirty="0">
              <a:solidFill>
                <a:schemeClr val="tx1"/>
              </a:solidFill>
              <a:latin typeface="Post human" pitchFamily="2" charset="0"/>
            </a:endParaRPr>
          </a:p>
        </p:txBody>
      </p:sp>
      <p:sp>
        <p:nvSpPr>
          <p:cNvPr id="45" name="Rectangle 44"/>
          <p:cNvSpPr/>
          <p:nvPr/>
        </p:nvSpPr>
        <p:spPr>
          <a:xfrm>
            <a:off x="5102765" y="2449866"/>
            <a:ext cx="362615" cy="162814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N L B</a:t>
            </a:r>
            <a:endParaRPr lang="en-US" sz="2000" dirty="0">
              <a:solidFill>
                <a:schemeClr val="tx1"/>
              </a:solidFill>
              <a:latin typeface="Post human" pitchFamily="2" charset="0"/>
            </a:endParaRPr>
          </a:p>
        </p:txBody>
      </p:sp>
      <p:cxnSp>
        <p:nvCxnSpPr>
          <p:cNvPr id="46" name="Straight Connector 45"/>
          <p:cNvCxnSpPr/>
          <p:nvPr/>
        </p:nvCxnSpPr>
        <p:spPr>
          <a:xfrm>
            <a:off x="6632028" y="2596054"/>
            <a:ext cx="641132" cy="570187"/>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a:off x="6616262" y="2808889"/>
            <a:ext cx="612223" cy="525519"/>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flipV="1">
            <a:off x="6608380" y="3360682"/>
            <a:ext cx="614855" cy="599089"/>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flipV="1">
            <a:off x="6639911" y="3153103"/>
            <a:ext cx="580697" cy="522889"/>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5400000">
            <a:off x="6692464" y="3255579"/>
            <a:ext cx="1694793" cy="7882"/>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5400000">
            <a:off x="7136535" y="3258202"/>
            <a:ext cx="1694793" cy="7882"/>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3" name="Rectangle 52"/>
          <p:cNvSpPr/>
          <p:nvPr/>
        </p:nvSpPr>
        <p:spPr>
          <a:xfrm>
            <a:off x="7372941" y="2045162"/>
            <a:ext cx="843501" cy="400110"/>
          </a:xfrm>
          <a:prstGeom prst="rect">
            <a:avLst/>
          </a:prstGeom>
          <a:ln>
            <a:noFill/>
          </a:ln>
        </p:spPr>
        <p:txBody>
          <a:bodyPr wrap="none">
            <a:spAutoFit/>
          </a:bodyPr>
          <a:lstStyle/>
          <a:p>
            <a:pPr lvl="0" algn="ctr"/>
            <a:r>
              <a:rPr lang="en-US" sz="2000" dirty="0" smtClean="0">
                <a:latin typeface="Post human" pitchFamily="2" charset="0"/>
              </a:rPr>
              <a:t>p1 p2 p3</a:t>
            </a:r>
            <a:endParaRPr lang="en-US" sz="2000" dirty="0">
              <a:latin typeface="Post human" pitchFamily="2"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Azure</a:t>
            </a:r>
            <a:r>
              <a:rPr lang="zh-CN" altLang="en-US" dirty="0" smtClean="0"/>
              <a:t> </a:t>
            </a:r>
            <a:r>
              <a:rPr dirty="0" smtClean="0"/>
              <a:t>Blob Storage </a:t>
            </a:r>
            <a:r>
              <a:rPr lang="zh-CN" altLang="en-US" dirty="0" smtClean="0"/>
              <a:t> </a:t>
            </a:r>
            <a:endParaRPr lang="en-US" dirty="0"/>
          </a:p>
        </p:txBody>
      </p:sp>
      <p:sp>
        <p:nvSpPr>
          <p:cNvPr id="48" name="Content Placeholder 47"/>
          <p:cNvSpPr>
            <a:spLocks noGrp="1"/>
          </p:cNvSpPr>
          <p:nvPr>
            <p:ph idx="1"/>
          </p:nvPr>
        </p:nvSpPr>
        <p:spPr>
          <a:xfrm>
            <a:off x="357158" y="1285860"/>
            <a:ext cx="8229600" cy="4525963"/>
          </a:xfrm>
        </p:spPr>
        <p:txBody>
          <a:bodyPr/>
          <a:lstStyle/>
          <a:p>
            <a:r>
              <a:rPr lang="en-US" dirty="0" smtClean="0"/>
              <a:t>Account</a:t>
            </a:r>
            <a:r>
              <a:rPr lang="zh-CN" altLang="en-US" dirty="0" smtClean="0"/>
              <a:t>下可以有许多 </a:t>
            </a:r>
            <a:r>
              <a:rPr lang="en-US" dirty="0" smtClean="0"/>
              <a:t>Container</a:t>
            </a:r>
          </a:p>
          <a:p>
            <a:r>
              <a:rPr lang="en-US" dirty="0" smtClean="0"/>
              <a:t>Container</a:t>
            </a:r>
            <a:r>
              <a:rPr lang="zh-CN" altLang="en-US" dirty="0" smtClean="0"/>
              <a:t>下可以有许多</a:t>
            </a:r>
            <a:r>
              <a:rPr lang="en-US" dirty="0" smtClean="0"/>
              <a:t>Blob</a:t>
            </a:r>
          </a:p>
          <a:p>
            <a:r>
              <a:rPr lang="zh-CN" altLang="en-US" dirty="0" smtClean="0"/>
              <a:t>每个</a:t>
            </a:r>
            <a:r>
              <a:rPr lang="en-US" dirty="0" smtClean="0"/>
              <a:t>Blob</a:t>
            </a:r>
            <a:r>
              <a:rPr lang="zh-CN" altLang="en-US" dirty="0" smtClean="0"/>
              <a:t>最大</a:t>
            </a:r>
            <a:r>
              <a:rPr lang="en-US" altLang="zh-CN" dirty="0" smtClean="0"/>
              <a:t>50</a:t>
            </a:r>
            <a:r>
              <a:rPr lang="en-US" dirty="0" smtClean="0"/>
              <a:t>GB.</a:t>
            </a:r>
          </a:p>
          <a:p>
            <a:r>
              <a:rPr lang="zh-CN" altLang="en-US" dirty="0" smtClean="0"/>
              <a:t>不同</a:t>
            </a:r>
            <a:r>
              <a:rPr lang="en-US" dirty="0" smtClean="0"/>
              <a:t>Container</a:t>
            </a:r>
            <a:r>
              <a:rPr lang="zh-CN" altLang="en-US" dirty="0" smtClean="0"/>
              <a:t>可以位于不同的存储节点？</a:t>
            </a:r>
          </a:p>
          <a:p>
            <a:endParaRPr lang="en-US" dirty="0"/>
          </a:p>
        </p:txBody>
      </p:sp>
      <p:grpSp>
        <p:nvGrpSpPr>
          <p:cNvPr id="3" name="Group 4"/>
          <p:cNvGrpSpPr/>
          <p:nvPr/>
        </p:nvGrpSpPr>
        <p:grpSpPr>
          <a:xfrm>
            <a:off x="6658841" y="2071678"/>
            <a:ext cx="1270745" cy="4398731"/>
            <a:chOff x="5685541" y="0"/>
            <a:chExt cx="2303725" cy="4800599"/>
          </a:xfrm>
        </p:grpSpPr>
        <p:sp>
          <p:nvSpPr>
            <p:cNvPr id="45" name="Rounded Rectangle 44"/>
            <p:cNvSpPr/>
            <p:nvPr/>
          </p:nvSpPr>
          <p:spPr>
            <a:xfrm>
              <a:off x="5685541"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6" name="Rounded Rectangle 4"/>
            <p:cNvSpPr/>
            <p:nvPr/>
          </p:nvSpPr>
          <p:spPr>
            <a:xfrm>
              <a:off x="5685541" y="0"/>
              <a:ext cx="2303725"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kern="1200" dirty="0" smtClean="0">
                  <a:solidFill>
                    <a:schemeClr val="tx1"/>
                  </a:solidFill>
                </a:rPr>
                <a:t>Blob</a:t>
              </a:r>
              <a:endParaRPr lang="en-US" sz="1200" kern="1200" dirty="0">
                <a:solidFill>
                  <a:schemeClr val="tx1"/>
                </a:solidFill>
              </a:endParaRPr>
            </a:p>
          </p:txBody>
        </p:sp>
      </p:grpSp>
      <p:grpSp>
        <p:nvGrpSpPr>
          <p:cNvPr id="4" name="Group 5"/>
          <p:cNvGrpSpPr/>
          <p:nvPr/>
        </p:nvGrpSpPr>
        <p:grpSpPr>
          <a:xfrm>
            <a:off x="3786183" y="3022899"/>
            <a:ext cx="1428760" cy="3447510"/>
            <a:chOff x="2997862" y="556252"/>
            <a:chExt cx="2323228" cy="4244347"/>
          </a:xfrm>
        </p:grpSpPr>
        <p:sp>
          <p:nvSpPr>
            <p:cNvPr id="43" name="Rounded Rectangle 42"/>
            <p:cNvSpPr/>
            <p:nvPr/>
          </p:nvSpPr>
          <p:spPr>
            <a:xfrm>
              <a:off x="2997862" y="768157"/>
              <a:ext cx="2303725" cy="4032442"/>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4" name="Rounded Rectangle 6"/>
            <p:cNvSpPr/>
            <p:nvPr/>
          </p:nvSpPr>
          <p:spPr>
            <a:xfrm>
              <a:off x="3017365" y="556252"/>
              <a:ext cx="2303725" cy="14401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dirty="0" smtClean="0">
                  <a:solidFill>
                    <a:schemeClr val="tx1"/>
                  </a:solidFill>
                </a:rPr>
                <a:t>Container</a:t>
              </a:r>
              <a:endParaRPr lang="en-US" sz="1200" dirty="0">
                <a:solidFill>
                  <a:schemeClr val="tx1"/>
                </a:solidFill>
              </a:endParaRPr>
            </a:p>
          </p:txBody>
        </p:sp>
      </p:grpSp>
      <p:grpSp>
        <p:nvGrpSpPr>
          <p:cNvPr id="5" name="Group 6"/>
          <p:cNvGrpSpPr/>
          <p:nvPr/>
        </p:nvGrpSpPr>
        <p:grpSpPr>
          <a:xfrm>
            <a:off x="1285852" y="3137020"/>
            <a:ext cx="1281503" cy="3124780"/>
            <a:chOff x="202746" y="953576"/>
            <a:chExt cx="2323228" cy="3847023"/>
          </a:xfrm>
        </p:grpSpPr>
        <p:sp>
          <p:nvSpPr>
            <p:cNvPr id="41" name="Rounded Rectangle 40"/>
            <p:cNvSpPr/>
            <p:nvPr/>
          </p:nvSpPr>
          <p:spPr>
            <a:xfrm>
              <a:off x="222249" y="953576"/>
              <a:ext cx="2303725" cy="3847023"/>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2" name="Rounded Rectangle 8"/>
            <p:cNvSpPr/>
            <p:nvPr/>
          </p:nvSpPr>
          <p:spPr>
            <a:xfrm>
              <a:off x="202746" y="1072773"/>
              <a:ext cx="2303725" cy="14401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dirty="0" smtClean="0">
                  <a:solidFill>
                    <a:schemeClr val="tx1"/>
                  </a:solidFill>
                </a:rPr>
                <a:t>Account</a:t>
              </a:r>
              <a:endParaRPr lang="en-US" dirty="0">
                <a:solidFill>
                  <a:schemeClr val="tx1"/>
                </a:solidFill>
              </a:endParaRPr>
            </a:p>
          </p:txBody>
        </p:sp>
      </p:grpSp>
      <p:sp>
        <p:nvSpPr>
          <p:cNvPr id="39" name="Rounded Rectangle 38"/>
          <p:cNvSpPr/>
          <p:nvPr/>
        </p:nvSpPr>
        <p:spPr>
          <a:xfrm>
            <a:off x="1343584" y="4402720"/>
            <a:ext cx="1058954" cy="77967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0" name="Rounded Rectangle 10"/>
          <p:cNvSpPr/>
          <p:nvPr/>
        </p:nvSpPr>
        <p:spPr>
          <a:xfrm>
            <a:off x="1308907" y="4457855"/>
            <a:ext cx="1027939" cy="734004"/>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dirty="0" smtClean="0">
                <a:solidFill>
                  <a:srgbClr val="FFFFFF"/>
                </a:solidFill>
              </a:rPr>
              <a:t>sally</a:t>
            </a:r>
            <a:endParaRPr lang="en-US" sz="1200" dirty="0">
              <a:solidFill>
                <a:srgbClr val="FFFFFF"/>
              </a:solidFill>
            </a:endParaRPr>
          </a:p>
        </p:txBody>
      </p:sp>
      <p:grpSp>
        <p:nvGrpSpPr>
          <p:cNvPr id="6" name="Group 8"/>
          <p:cNvGrpSpPr/>
          <p:nvPr/>
        </p:nvGrpSpPr>
        <p:grpSpPr>
          <a:xfrm rot="1090361">
            <a:off x="2671806" y="4578545"/>
            <a:ext cx="894667" cy="756658"/>
            <a:chOff x="2740453" y="2552742"/>
            <a:chExt cx="1327418" cy="1246537"/>
          </a:xfrm>
          <a:solidFill>
            <a:schemeClr val="accent4">
              <a:lumMod val="50000"/>
            </a:schemeClr>
          </a:solidFill>
        </p:grpSpPr>
        <p:sp>
          <p:nvSpPr>
            <p:cNvPr id="37" name="Straight Connector 11"/>
            <p:cNvSpPr/>
            <p:nvPr/>
          </p:nvSpPr>
          <p:spPr>
            <a:xfrm rot="18603934">
              <a:off x="2869300" y="2600709"/>
              <a:ext cx="1246537" cy="1150604"/>
            </a:xfrm>
            <a:custGeom>
              <a:avLst/>
              <a:gdLst/>
              <a:ahLst/>
              <a:cxnLst/>
              <a:rect l="0" t="0" r="0" b="0"/>
              <a:pathLst>
                <a:path>
                  <a:moveTo>
                    <a:pt x="0" y="17995"/>
                  </a:moveTo>
                  <a:lnTo>
                    <a:pt x="1295687"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2"/>
            <p:cNvSpPr/>
            <p:nvPr/>
          </p:nvSpPr>
          <p:spPr>
            <a:xfrm rot="18603934">
              <a:off x="2740453" y="2772152"/>
              <a:ext cx="64784" cy="64784"/>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1200" kern="1200"/>
            </a:p>
          </p:txBody>
        </p:sp>
      </p:grpSp>
      <p:sp>
        <p:nvSpPr>
          <p:cNvPr id="35" name="Rounded Rectangle 34"/>
          <p:cNvSpPr/>
          <p:nvPr/>
        </p:nvSpPr>
        <p:spPr>
          <a:xfrm>
            <a:off x="4059764" y="4083420"/>
            <a:ext cx="1058954" cy="77967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14"/>
          <p:cNvSpPr/>
          <p:nvPr/>
        </p:nvSpPr>
        <p:spPr>
          <a:xfrm>
            <a:off x="4062665" y="4100977"/>
            <a:ext cx="1027939" cy="734004"/>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dirty="0" smtClean="0">
                <a:solidFill>
                  <a:srgbClr val="FFFFFF"/>
                </a:solidFill>
              </a:rPr>
              <a:t>pictures</a:t>
            </a:r>
            <a:endParaRPr lang="en-US" dirty="0">
              <a:solidFill>
                <a:srgbClr val="FFFFFF"/>
              </a:solidFill>
            </a:endParaRPr>
          </a:p>
        </p:txBody>
      </p:sp>
      <p:grpSp>
        <p:nvGrpSpPr>
          <p:cNvPr id="7" name="Group 10"/>
          <p:cNvGrpSpPr/>
          <p:nvPr/>
        </p:nvGrpSpPr>
        <p:grpSpPr>
          <a:xfrm>
            <a:off x="5300178" y="3811896"/>
            <a:ext cx="1512797" cy="409279"/>
            <a:chOff x="5469053" y="1589606"/>
            <a:chExt cx="2742537" cy="438847"/>
          </a:xfrm>
          <a:solidFill>
            <a:schemeClr val="accent4">
              <a:lumMod val="50000"/>
            </a:schemeClr>
          </a:solidFill>
        </p:grpSpPr>
        <p:sp>
          <p:nvSpPr>
            <p:cNvPr id="33" name="Straight Connector 15"/>
            <p:cNvSpPr/>
            <p:nvPr/>
          </p:nvSpPr>
          <p:spPr>
            <a:xfrm rot="19293342">
              <a:off x="5493935" y="1589606"/>
              <a:ext cx="2717655" cy="62369"/>
            </a:xfrm>
            <a:custGeom>
              <a:avLst/>
              <a:gdLst/>
              <a:ahLst/>
              <a:cxnLst/>
              <a:rect l="0" t="0" r="0" b="0"/>
              <a:pathLst>
                <a:path>
                  <a:moveTo>
                    <a:pt x="0" y="17995"/>
                  </a:moveTo>
                  <a:lnTo>
                    <a:pt x="980459"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16"/>
            <p:cNvSpPr/>
            <p:nvPr/>
          </p:nvSpPr>
          <p:spPr>
            <a:xfrm rot="19293342">
              <a:off x="5469053" y="1979431"/>
              <a:ext cx="49022" cy="49022"/>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1200" kern="1200"/>
            </a:p>
          </p:txBody>
        </p:sp>
      </p:grpSp>
      <p:sp>
        <p:nvSpPr>
          <p:cNvPr id="31" name="Rounded Rectangle 30"/>
          <p:cNvSpPr/>
          <p:nvPr/>
        </p:nvSpPr>
        <p:spPr>
          <a:xfrm>
            <a:off x="6736687" y="3118792"/>
            <a:ext cx="1058954" cy="77967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18"/>
          <p:cNvSpPr/>
          <p:nvPr/>
        </p:nvSpPr>
        <p:spPr>
          <a:xfrm>
            <a:off x="6750345" y="3071810"/>
            <a:ext cx="1027939" cy="734004"/>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dirty="0" smtClean="0">
                <a:solidFill>
                  <a:srgbClr val="FFFFFF"/>
                </a:solidFill>
              </a:rPr>
              <a:t>IMG01.JPG</a:t>
            </a:r>
            <a:endParaRPr lang="en-US" dirty="0">
              <a:solidFill>
                <a:srgbClr val="FFFFFF"/>
              </a:solidFill>
            </a:endParaRPr>
          </a:p>
        </p:txBody>
      </p:sp>
      <p:grpSp>
        <p:nvGrpSpPr>
          <p:cNvPr id="8" name="Group 12"/>
          <p:cNvGrpSpPr/>
          <p:nvPr/>
        </p:nvGrpSpPr>
        <p:grpSpPr>
          <a:xfrm>
            <a:off x="5465181" y="4562941"/>
            <a:ext cx="515742" cy="45719"/>
            <a:chOff x="5026072" y="2552069"/>
            <a:chExt cx="934985" cy="46749"/>
          </a:xfrm>
          <a:solidFill>
            <a:schemeClr val="accent4">
              <a:lumMod val="50000"/>
            </a:schemeClr>
          </a:solidFill>
        </p:grpSpPr>
        <p:sp>
          <p:nvSpPr>
            <p:cNvPr id="29" name="Straight Connector 19"/>
            <p:cNvSpPr/>
            <p:nvPr/>
          </p:nvSpPr>
          <p:spPr>
            <a:xfrm rot="21127922">
              <a:off x="5026072" y="2557448"/>
              <a:ext cx="934985" cy="35991"/>
            </a:xfrm>
            <a:custGeom>
              <a:avLst/>
              <a:gdLst/>
              <a:ahLst/>
              <a:cxnLst/>
              <a:rect l="0" t="0" r="0" b="0"/>
              <a:pathLst>
                <a:path>
                  <a:moveTo>
                    <a:pt x="0" y="17995"/>
                  </a:moveTo>
                  <a:lnTo>
                    <a:pt x="934985"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0"/>
            <p:cNvSpPr/>
            <p:nvPr/>
          </p:nvSpPr>
          <p:spPr>
            <a:xfrm rot="2087060">
              <a:off x="5470190" y="2552069"/>
              <a:ext cx="46749" cy="46749"/>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1200" kern="1200"/>
            </a:p>
          </p:txBody>
        </p:sp>
      </p:grpSp>
      <p:sp>
        <p:nvSpPr>
          <p:cNvPr id="27" name="Rounded Rectangle 26"/>
          <p:cNvSpPr/>
          <p:nvPr/>
        </p:nvSpPr>
        <p:spPr>
          <a:xfrm>
            <a:off x="6747444" y="4154224"/>
            <a:ext cx="1058954" cy="77967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2"/>
          <p:cNvSpPr/>
          <p:nvPr/>
        </p:nvSpPr>
        <p:spPr>
          <a:xfrm>
            <a:off x="6771860" y="4139502"/>
            <a:ext cx="1027939" cy="734004"/>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dirty="0" smtClean="0">
                <a:solidFill>
                  <a:srgbClr val="FFFFFF"/>
                </a:solidFill>
              </a:rPr>
              <a:t>IMG02.JPG</a:t>
            </a:r>
            <a:endParaRPr lang="en-US" dirty="0">
              <a:solidFill>
                <a:srgbClr val="FFFFFF"/>
              </a:solidFill>
            </a:endParaRPr>
          </a:p>
        </p:txBody>
      </p:sp>
      <p:grpSp>
        <p:nvGrpSpPr>
          <p:cNvPr id="9" name="Group 14"/>
          <p:cNvGrpSpPr/>
          <p:nvPr/>
        </p:nvGrpSpPr>
        <p:grpSpPr>
          <a:xfrm rot="20755571">
            <a:off x="2721311" y="5135634"/>
            <a:ext cx="648212" cy="47726"/>
            <a:chOff x="2185275" y="3684917"/>
            <a:chExt cx="1175140" cy="58757"/>
          </a:xfrm>
          <a:solidFill>
            <a:schemeClr val="accent4">
              <a:lumMod val="50000"/>
            </a:schemeClr>
          </a:solidFill>
        </p:grpSpPr>
        <p:sp>
          <p:nvSpPr>
            <p:cNvPr id="25" name="Straight Connector 23"/>
            <p:cNvSpPr/>
            <p:nvPr/>
          </p:nvSpPr>
          <p:spPr>
            <a:xfrm rot="2687411">
              <a:off x="2185275" y="3696300"/>
              <a:ext cx="1175140" cy="35991"/>
            </a:xfrm>
            <a:custGeom>
              <a:avLst/>
              <a:gdLst/>
              <a:ahLst/>
              <a:cxnLst/>
              <a:rect l="0" t="0" r="0" b="0"/>
              <a:pathLst>
                <a:path>
                  <a:moveTo>
                    <a:pt x="0" y="17995"/>
                  </a:moveTo>
                  <a:lnTo>
                    <a:pt x="1175140"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2687411">
              <a:off x="2743467" y="3684917"/>
              <a:ext cx="58757" cy="58757"/>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1200" kern="1200"/>
            </a:p>
          </p:txBody>
        </p:sp>
      </p:grpSp>
      <p:sp>
        <p:nvSpPr>
          <p:cNvPr id="23" name="Rounded Rectangle 22"/>
          <p:cNvSpPr/>
          <p:nvPr/>
        </p:nvSpPr>
        <p:spPr>
          <a:xfrm>
            <a:off x="4059764" y="5268199"/>
            <a:ext cx="1058954" cy="77967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6"/>
          <p:cNvSpPr/>
          <p:nvPr/>
        </p:nvSpPr>
        <p:spPr>
          <a:xfrm>
            <a:off x="4062665" y="5285756"/>
            <a:ext cx="1027939" cy="734004"/>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dirty="0" smtClean="0">
                <a:solidFill>
                  <a:srgbClr val="FFFFFF"/>
                </a:solidFill>
              </a:rPr>
              <a:t>movies</a:t>
            </a:r>
            <a:endParaRPr lang="en-US" dirty="0">
              <a:solidFill>
                <a:srgbClr val="FFFFFF"/>
              </a:solidFill>
            </a:endParaRPr>
          </a:p>
        </p:txBody>
      </p:sp>
      <p:grpSp>
        <p:nvGrpSpPr>
          <p:cNvPr id="10" name="Group 16"/>
          <p:cNvGrpSpPr/>
          <p:nvPr/>
        </p:nvGrpSpPr>
        <p:grpSpPr>
          <a:xfrm>
            <a:off x="5463044" y="5541410"/>
            <a:ext cx="423581" cy="45719"/>
            <a:chOff x="5109610" y="4109048"/>
            <a:chExt cx="767908" cy="38395"/>
          </a:xfrm>
          <a:solidFill>
            <a:schemeClr val="accent4">
              <a:lumMod val="50000"/>
            </a:schemeClr>
          </a:solidFill>
        </p:grpSpPr>
        <p:sp>
          <p:nvSpPr>
            <p:cNvPr id="21" name="Straight Connector 27"/>
            <p:cNvSpPr/>
            <p:nvPr/>
          </p:nvSpPr>
          <p:spPr>
            <a:xfrm>
              <a:off x="5109610" y="4110250"/>
              <a:ext cx="767908" cy="35991"/>
            </a:xfrm>
            <a:custGeom>
              <a:avLst/>
              <a:gdLst/>
              <a:ahLst/>
              <a:cxnLst/>
              <a:rect l="0" t="0" r="0" b="0"/>
              <a:pathLst>
                <a:path>
                  <a:moveTo>
                    <a:pt x="0" y="17995"/>
                  </a:moveTo>
                  <a:lnTo>
                    <a:pt x="767908"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8"/>
            <p:cNvSpPr/>
            <p:nvPr/>
          </p:nvSpPr>
          <p:spPr>
            <a:xfrm>
              <a:off x="5474367" y="4109048"/>
              <a:ext cx="38395" cy="38395"/>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1200" kern="1200"/>
            </a:p>
          </p:txBody>
        </p:sp>
      </p:grpSp>
      <p:grpSp>
        <p:nvGrpSpPr>
          <p:cNvPr id="11" name="Group 17"/>
          <p:cNvGrpSpPr/>
          <p:nvPr/>
        </p:nvGrpSpPr>
        <p:grpSpPr>
          <a:xfrm>
            <a:off x="6747444" y="5268199"/>
            <a:ext cx="1058954" cy="779675"/>
            <a:chOff x="5877519" y="3648303"/>
            <a:chExt cx="1919771" cy="959885"/>
          </a:xfrm>
        </p:grpSpPr>
        <p:sp>
          <p:nvSpPr>
            <p:cNvPr id="19" name="Rounded Rectangle 18"/>
            <p:cNvSpPr/>
            <p:nvPr/>
          </p:nvSpPr>
          <p:spPr>
            <a:xfrm>
              <a:off x="5877519" y="364830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30"/>
            <p:cNvSpPr/>
            <p:nvPr/>
          </p:nvSpPr>
          <p:spPr>
            <a:xfrm>
              <a:off x="5905633" y="3676417"/>
              <a:ext cx="1863543" cy="9036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dirty="0" smtClean="0">
                  <a:solidFill>
                    <a:srgbClr val="FFFFFF"/>
                  </a:solidFill>
                </a:rPr>
                <a:t>MOV1.AVI</a:t>
              </a:r>
              <a:endParaRPr lang="en-US" dirty="0">
                <a:solidFill>
                  <a:srgbClr val="FFFFFF"/>
                </a:solidFill>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altLang="zh-CN" sz="4400" dirty="0" smtClean="0"/>
              <a:t>Azure Table Storage</a:t>
            </a:r>
            <a:r>
              <a:rPr lang="en-US" altLang="zh-CN" dirty="0" smtClean="0"/>
              <a:t/>
            </a:r>
            <a:br>
              <a:rPr lang="en-US" altLang="zh-CN" dirty="0" smtClean="0"/>
            </a:br>
            <a:r>
              <a:rPr lang="en-US" altLang="zh-CN" sz="3300" dirty="0" smtClean="0"/>
              <a:t>-</a:t>
            </a:r>
            <a:r>
              <a:rPr lang="zh-CN" altLang="en-US" sz="3300" dirty="0" smtClean="0"/>
              <a:t>特性</a:t>
            </a:r>
            <a:endParaRPr lang="en-US" sz="3300" dirty="0"/>
          </a:p>
        </p:txBody>
      </p:sp>
      <p:sp>
        <p:nvSpPr>
          <p:cNvPr id="3" name="Content Placeholder 2"/>
          <p:cNvSpPr>
            <a:spLocks noGrp="1"/>
          </p:cNvSpPr>
          <p:nvPr>
            <p:ph idx="1"/>
          </p:nvPr>
        </p:nvSpPr>
        <p:spPr>
          <a:prstGeom prst="rect">
            <a:avLst/>
          </a:prstGeom>
        </p:spPr>
        <p:txBody>
          <a:bodyPr>
            <a:noAutofit/>
          </a:bodyPr>
          <a:lstStyle/>
          <a:p>
            <a:r>
              <a:rPr lang="en-US" dirty="0" smtClean="0"/>
              <a:t>Account</a:t>
            </a:r>
            <a:r>
              <a:rPr lang="zh-CN" altLang="en-US" dirty="0" smtClean="0"/>
              <a:t>下可以有许多</a:t>
            </a:r>
            <a:r>
              <a:rPr lang="en-US" dirty="0" smtClean="0"/>
              <a:t>Table</a:t>
            </a:r>
          </a:p>
          <a:p>
            <a:r>
              <a:rPr lang="en-US" dirty="0" smtClean="0"/>
              <a:t>Table</a:t>
            </a:r>
            <a:r>
              <a:rPr lang="zh-CN" altLang="en-US" dirty="0" smtClean="0"/>
              <a:t>可以划分为无限多的</a:t>
            </a:r>
            <a:r>
              <a:rPr lang="en-US" dirty="0" smtClean="0"/>
              <a:t>Partition，</a:t>
            </a:r>
            <a:r>
              <a:rPr lang="zh-CN" altLang="en-US" dirty="0" smtClean="0"/>
              <a:t>通过</a:t>
            </a:r>
            <a:r>
              <a:rPr lang="en-US" dirty="0" smtClean="0"/>
              <a:t>partition</a:t>
            </a:r>
            <a:r>
              <a:rPr lang="zh-CN" altLang="en-US" dirty="0" smtClean="0"/>
              <a:t>来扩展</a:t>
            </a:r>
          </a:p>
          <a:p>
            <a:pPr lvl="1"/>
            <a:r>
              <a:rPr lang="zh-CN" altLang="en-US" sz="2000" dirty="0" smtClean="0"/>
              <a:t>不同</a:t>
            </a:r>
            <a:r>
              <a:rPr lang="en-US" sz="2000" dirty="0" smtClean="0"/>
              <a:t>Partition</a:t>
            </a:r>
            <a:r>
              <a:rPr lang="zh-CN" altLang="en-US" sz="2000" dirty="0" smtClean="0"/>
              <a:t>可以位于不同的存储节点</a:t>
            </a:r>
          </a:p>
          <a:p>
            <a:r>
              <a:rPr lang="en-US" dirty="0" smtClean="0"/>
              <a:t>Table</a:t>
            </a:r>
            <a:r>
              <a:rPr lang="zh-CN" altLang="en-US" dirty="0" smtClean="0"/>
              <a:t>是</a:t>
            </a:r>
            <a:r>
              <a:rPr lang="en-US" dirty="0" smtClean="0"/>
              <a:t>Entity</a:t>
            </a:r>
            <a:r>
              <a:rPr lang="zh-CN" altLang="en-US" dirty="0" smtClean="0"/>
              <a:t>的集合，</a:t>
            </a:r>
            <a:r>
              <a:rPr lang="en-US" dirty="0" smtClean="0"/>
              <a:t>Entity</a:t>
            </a:r>
            <a:r>
              <a:rPr lang="zh-CN" altLang="en-US" dirty="0" smtClean="0"/>
              <a:t>是属性的集合</a:t>
            </a:r>
          </a:p>
          <a:p>
            <a:pPr lvl="1"/>
            <a:r>
              <a:rPr lang="zh-CN" altLang="en-US" sz="2000" dirty="0" smtClean="0"/>
              <a:t>两个关键属性</a:t>
            </a:r>
          </a:p>
          <a:p>
            <a:pPr lvl="2"/>
            <a:r>
              <a:rPr lang="en-US" dirty="0" err="1" smtClean="0"/>
              <a:t>PartitionKey</a:t>
            </a:r>
            <a:r>
              <a:rPr lang="en-US" dirty="0" smtClean="0"/>
              <a:t> </a:t>
            </a:r>
            <a:r>
              <a:rPr lang="en-US" altLang="zh-CN" dirty="0" smtClean="0"/>
              <a:t>-</a:t>
            </a:r>
            <a:r>
              <a:rPr lang="zh-CN" altLang="en-US" dirty="0" smtClean="0"/>
              <a:t>提供可扩展性</a:t>
            </a:r>
            <a:endParaRPr lang="en-US" dirty="0" smtClean="0"/>
          </a:p>
          <a:p>
            <a:pPr lvl="2"/>
            <a:r>
              <a:rPr lang="en-US" dirty="0" err="1" smtClean="0"/>
              <a:t>RowKey</a:t>
            </a:r>
            <a:r>
              <a:rPr lang="en-US" dirty="0" smtClean="0"/>
              <a:t> – </a:t>
            </a:r>
            <a:r>
              <a:rPr lang="zh-CN" altLang="en-US" dirty="0" smtClean="0"/>
              <a:t>唯一标示该</a:t>
            </a:r>
            <a:r>
              <a:rPr lang="en-US" dirty="0" smtClean="0"/>
              <a:t>partition</a:t>
            </a:r>
            <a:r>
              <a:rPr lang="zh-CN" altLang="en-US" dirty="0" smtClean="0"/>
              <a:t>中的</a:t>
            </a:r>
            <a:r>
              <a:rPr lang="en-US" altLang="zh-CN" dirty="0" smtClean="0"/>
              <a:t>Entity</a:t>
            </a:r>
            <a:endParaRPr lang="en-US" dirty="0" smtClean="0"/>
          </a:p>
          <a:p>
            <a:pPr lvl="1"/>
            <a:r>
              <a:rPr lang="zh-CN" altLang="en-US" sz="2000" dirty="0" smtClean="0"/>
              <a:t>相同</a:t>
            </a:r>
            <a:r>
              <a:rPr lang="en-US" sz="2000" dirty="0" err="1" smtClean="0"/>
              <a:t>PartitionKey</a:t>
            </a:r>
            <a:r>
              <a:rPr lang="zh-CN" altLang="en-US" sz="2000" dirty="0" smtClean="0"/>
              <a:t>的</a:t>
            </a:r>
            <a:r>
              <a:rPr lang="en-US" sz="2000" dirty="0" smtClean="0"/>
              <a:t>Entity</a:t>
            </a:r>
            <a:r>
              <a:rPr lang="zh-CN" altLang="en-US" sz="2000" dirty="0" smtClean="0"/>
              <a:t>存在同个存储节点，使数据操作更有效</a:t>
            </a:r>
          </a:p>
          <a:p>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rmAutofit fontScale="90000"/>
          </a:bodyPr>
          <a:lstStyle/>
          <a:p>
            <a:r>
              <a:rPr lang="en-US" altLang="zh-CN" sz="4400" dirty="0" smtClean="0"/>
              <a:t>Azure Table Storage</a:t>
            </a:r>
            <a:r>
              <a:rPr lang="en-US" altLang="zh-CN" dirty="0" smtClean="0"/>
              <a:t/>
            </a:r>
            <a:br>
              <a:rPr lang="en-US" altLang="zh-CN" dirty="0" smtClean="0"/>
            </a:br>
            <a:r>
              <a:rPr lang="en-US" altLang="zh-CN" sz="3300" dirty="0" smtClean="0"/>
              <a:t>-</a:t>
            </a:r>
            <a:r>
              <a:rPr lang="zh-CN" altLang="en-US" sz="3300" dirty="0" smtClean="0"/>
              <a:t>例子</a:t>
            </a:r>
            <a:r>
              <a:rPr lang="en-US" dirty="0" smtClean="0">
                <a:latin typeface="Post human"/>
              </a:rPr>
              <a:t/>
            </a:r>
            <a:br>
              <a:rPr lang="en-US" dirty="0" smtClean="0">
                <a:latin typeface="Post human"/>
              </a:rPr>
            </a:br>
            <a:endParaRPr lang="en-US" dirty="0"/>
          </a:p>
        </p:txBody>
      </p:sp>
      <p:sp>
        <p:nvSpPr>
          <p:cNvPr id="14" name="Content Placeholder 13"/>
          <p:cNvSpPr>
            <a:spLocks noGrp="1"/>
          </p:cNvSpPr>
          <p:nvPr>
            <p:ph idx="1"/>
          </p:nvPr>
        </p:nvSpPr>
        <p:spPr>
          <a:xfrm>
            <a:off x="457200" y="4714884"/>
            <a:ext cx="8686800" cy="1411279"/>
          </a:xfrm>
        </p:spPr>
        <p:txBody>
          <a:bodyPr/>
          <a:lstStyle/>
          <a:p>
            <a:pPr>
              <a:buFont typeface="Arial" pitchFamily="34" charset="0"/>
              <a:buChar char="•"/>
            </a:pPr>
            <a:r>
              <a:rPr lang="en-US" sz="2000" dirty="0" smtClean="0"/>
              <a:t>Table Partition – </a:t>
            </a:r>
            <a:r>
              <a:rPr lang="zh-CN" altLang="en-US" sz="2000" dirty="0" smtClean="0"/>
              <a:t>拥有相同</a:t>
            </a:r>
            <a:r>
              <a:rPr lang="en-US" sz="2000" dirty="0" smtClean="0"/>
              <a:t>partition </a:t>
            </a:r>
            <a:r>
              <a:rPr lang="zh-CN" altLang="en-US" sz="2000" dirty="0" smtClean="0"/>
              <a:t>键值的所有</a:t>
            </a:r>
            <a:r>
              <a:rPr lang="en-US" altLang="zh-CN" sz="2000" dirty="0" smtClean="0"/>
              <a:t>Entity</a:t>
            </a:r>
            <a:r>
              <a:rPr lang="zh-CN" altLang="en-US" sz="2000" dirty="0" smtClean="0"/>
              <a:t>的集合</a:t>
            </a:r>
            <a:endParaRPr lang="en-US" sz="2000" dirty="0" smtClean="0"/>
          </a:p>
          <a:p>
            <a:pPr>
              <a:buFont typeface="Arial" pitchFamily="34" charset="0"/>
              <a:buChar char="•"/>
            </a:pPr>
            <a:r>
              <a:rPr lang="zh-CN" altLang="en-US" sz="2000" dirty="0" smtClean="0"/>
              <a:t>高效地获取所有版本的</a:t>
            </a:r>
            <a:r>
              <a:rPr lang="en-US" sz="2000" dirty="0" smtClean="0"/>
              <a:t>FAQ Doc</a:t>
            </a:r>
            <a:r>
              <a:rPr lang="zh-CN" altLang="en-US" sz="2000" dirty="0" smtClean="0"/>
              <a:t>文档</a:t>
            </a:r>
            <a:r>
              <a:rPr lang="en-US" sz="2000" dirty="0" smtClean="0"/>
              <a:t> (</a:t>
            </a:r>
            <a:r>
              <a:rPr lang="zh-CN" altLang="en-US" sz="2000" dirty="0" smtClean="0"/>
              <a:t>单一</a:t>
            </a:r>
            <a:r>
              <a:rPr lang="en-US" sz="2000" dirty="0" smtClean="0"/>
              <a:t> Partition</a:t>
            </a:r>
            <a:r>
              <a:rPr lang="zh-CN" altLang="en-US" sz="2000" dirty="0" smtClean="0"/>
              <a:t>查询</a:t>
            </a:r>
            <a:r>
              <a:rPr lang="en-US" sz="2000" dirty="0" smtClean="0"/>
              <a:t>) </a:t>
            </a:r>
          </a:p>
          <a:p>
            <a:pPr>
              <a:buFont typeface="Arial" pitchFamily="34" charset="0"/>
              <a:buChar char="•"/>
            </a:pPr>
            <a:r>
              <a:rPr lang="zh-CN" altLang="en-US" sz="2000" dirty="0" smtClean="0"/>
              <a:t>该两个</a:t>
            </a:r>
            <a:r>
              <a:rPr lang="en-US" sz="2000" dirty="0" smtClean="0"/>
              <a:t>partition</a:t>
            </a:r>
            <a:r>
              <a:rPr lang="zh-CN" altLang="en-US" sz="2000" dirty="0" smtClean="0"/>
              <a:t>可以由不同服务器提供，实现高扩展的访问性能</a:t>
            </a:r>
            <a:endParaRPr lang="en-US" sz="2000" dirty="0" smtClean="0"/>
          </a:p>
          <a:p>
            <a:pPr>
              <a:buFont typeface="Arial" pitchFamily="34" charset="0"/>
              <a:buChar char="•"/>
            </a:pPr>
            <a:endParaRPr lang="en-US" sz="2000" dirty="0"/>
          </a:p>
        </p:txBody>
      </p:sp>
      <p:sp>
        <p:nvSpPr>
          <p:cNvPr id="12" name="Content Placeholder 2"/>
          <p:cNvSpPr txBox="1">
            <a:spLocks/>
          </p:cNvSpPr>
          <p:nvPr/>
        </p:nvSpPr>
        <p:spPr>
          <a:xfrm>
            <a:off x="745958" y="4871530"/>
            <a:ext cx="8398042" cy="2362200"/>
          </a:xfrm>
          <a:prstGeom prst="rect">
            <a:avLst/>
          </a:prstGeom>
        </p:spPr>
        <p:txBody>
          <a:bodyPr vert="horz" wrap="square" lIns="0" tIns="0" rIns="0" bIns="0" rtlCol="0">
            <a:normAutofit/>
          </a:bodyPr>
          <a:lstStyle/>
          <a:p>
            <a:pPr marL="461963" marR="0" lvl="0" indent="-461963" algn="l" defTabSz="914363" rtl="0" eaLnBrk="1" fontAlgn="auto" latinLnBrk="0" hangingPunct="1">
              <a:lnSpc>
                <a:spcPct val="78000"/>
              </a:lnSpc>
              <a:spcBef>
                <a:spcPct val="20000"/>
              </a:spcBef>
              <a:spcAft>
                <a:spcPts val="800"/>
              </a:spcAft>
              <a:buClr>
                <a:schemeClr val="tx1"/>
              </a:buClr>
              <a:buSzPct val="80000"/>
              <a:tabLst/>
              <a:defRPr/>
            </a:pP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p:txBody>
      </p:sp>
      <p:graphicFrame>
        <p:nvGraphicFramePr>
          <p:cNvPr id="16" name="表格 6"/>
          <p:cNvGraphicFramePr>
            <a:graphicFrameLocks noGrp="1"/>
          </p:cNvGraphicFramePr>
          <p:nvPr/>
        </p:nvGraphicFramePr>
        <p:xfrm>
          <a:off x="642910" y="1500174"/>
          <a:ext cx="7786742" cy="2987040"/>
        </p:xfrm>
        <a:graphic>
          <a:graphicData uri="http://schemas.openxmlformats.org/drawingml/2006/table">
            <a:tbl>
              <a:tblPr firstRow="1" bandRow="1">
                <a:tableStyleId>{5C22544A-7EE6-4342-B048-85BDC9FD1C3A}</a:tableStyleId>
              </a:tblPr>
              <a:tblGrid>
                <a:gridCol w="1928146"/>
                <a:gridCol w="1186551"/>
                <a:gridCol w="1557348"/>
                <a:gridCol w="444957"/>
                <a:gridCol w="2669740"/>
              </a:tblGrid>
              <a:tr h="813912">
                <a:tc>
                  <a:txBody>
                    <a:bodyPr/>
                    <a:lstStyle/>
                    <a:p>
                      <a:pPr marL="0" algn="l" defTabSz="914363" rtl="0" eaLnBrk="1" latinLnBrk="0" hangingPunct="1"/>
                      <a:r>
                        <a:rPr lang="en-US" sz="2000" b="1" kern="1200" dirty="0" smtClean="0">
                          <a:solidFill>
                            <a:schemeClr val="accent4">
                              <a:lumMod val="60000"/>
                              <a:lumOff val="40000"/>
                            </a:schemeClr>
                          </a:solidFill>
                          <a:latin typeface="+mn-lt"/>
                          <a:ea typeface="+mn-ea"/>
                          <a:cs typeface="+mn-cs"/>
                        </a:rPr>
                        <a:t>Partition Key</a:t>
                      </a:r>
                    </a:p>
                    <a:p>
                      <a:r>
                        <a:rPr lang="en-US" sz="2000" dirty="0" smtClean="0">
                          <a:solidFill>
                            <a:schemeClr val="bg1"/>
                          </a:solidFill>
                        </a:rPr>
                        <a:t>Document Name</a:t>
                      </a:r>
                      <a:endParaRPr lang="en-US" sz="2000" dirty="0">
                        <a:solidFill>
                          <a:schemeClr val="bg1"/>
                        </a:solidFill>
                      </a:endParaRPr>
                    </a:p>
                  </a:txBody>
                  <a:tcPr/>
                </a:tc>
                <a:tc>
                  <a:txBody>
                    <a:bodyPr/>
                    <a:lstStyle/>
                    <a:p>
                      <a:pPr marL="0" algn="l" defTabSz="914363" rtl="0" eaLnBrk="1" latinLnBrk="0" hangingPunct="1"/>
                      <a:r>
                        <a:rPr lang="en-US" sz="2000" b="1" kern="1200" dirty="0" smtClean="0">
                          <a:solidFill>
                            <a:schemeClr val="accent4">
                              <a:lumMod val="60000"/>
                              <a:lumOff val="40000"/>
                            </a:schemeClr>
                          </a:solidFill>
                          <a:latin typeface="+mn-lt"/>
                          <a:ea typeface="+mn-ea"/>
                          <a:cs typeface="+mn-cs"/>
                        </a:rPr>
                        <a:t>Row Key</a:t>
                      </a:r>
                    </a:p>
                    <a:p>
                      <a:pPr marL="0" algn="l" defTabSz="914363" rtl="0" eaLnBrk="1" latinLnBrk="0" hangingPunct="1"/>
                      <a:r>
                        <a:rPr lang="en-US" sz="2000" b="1" kern="1200" dirty="0" smtClean="0">
                          <a:solidFill>
                            <a:schemeClr val="bg1"/>
                          </a:solidFill>
                          <a:latin typeface="+mn-lt"/>
                          <a:ea typeface="+mn-ea"/>
                          <a:cs typeface="+mn-cs"/>
                        </a:rPr>
                        <a:t>Version</a:t>
                      </a:r>
                      <a:endParaRPr lang="en-US" sz="2000" b="1" kern="1200" dirty="0">
                        <a:solidFill>
                          <a:schemeClr val="bg1"/>
                        </a:solidFill>
                        <a:latin typeface="+mn-lt"/>
                        <a:ea typeface="+mn-ea"/>
                        <a:cs typeface="+mn-cs"/>
                      </a:endParaRPr>
                    </a:p>
                  </a:txBody>
                  <a:tcPr/>
                </a:tc>
                <a:tc>
                  <a:txBody>
                    <a:bodyPr/>
                    <a:lstStyle/>
                    <a:p>
                      <a:pPr marL="0" algn="l" defTabSz="914363" rtl="0" eaLnBrk="1" latinLnBrk="0" hangingPunct="1"/>
                      <a:r>
                        <a:rPr lang="en-US" sz="2000" b="1" kern="1200" dirty="0" smtClean="0">
                          <a:solidFill>
                            <a:schemeClr val="accent4">
                              <a:lumMod val="60000"/>
                              <a:lumOff val="40000"/>
                            </a:schemeClr>
                          </a:solidFill>
                          <a:latin typeface="+mn-lt"/>
                          <a:ea typeface="+mn-ea"/>
                          <a:cs typeface="+mn-cs"/>
                        </a:rPr>
                        <a:t>Property 3</a:t>
                      </a:r>
                    </a:p>
                    <a:p>
                      <a:pPr marL="0" algn="l" defTabSz="914363" rtl="0" eaLnBrk="1" latinLnBrk="0" hangingPunct="1"/>
                      <a:r>
                        <a:rPr lang="en-US" sz="2000" b="1" kern="1200" dirty="0" smtClean="0">
                          <a:solidFill>
                            <a:schemeClr val="bg1"/>
                          </a:solidFill>
                          <a:latin typeface="+mn-lt"/>
                          <a:ea typeface="+mn-ea"/>
                          <a:cs typeface="+mn-cs"/>
                        </a:rPr>
                        <a:t>Modification Time</a:t>
                      </a:r>
                      <a:endParaRPr lang="en-US" sz="2000" b="1" kern="1200" dirty="0">
                        <a:solidFill>
                          <a:schemeClr val="bg1"/>
                        </a:solidFill>
                        <a:latin typeface="+mn-lt"/>
                        <a:ea typeface="+mn-ea"/>
                        <a:cs typeface="+mn-cs"/>
                      </a:endParaRPr>
                    </a:p>
                  </a:txBody>
                  <a:tcPr/>
                </a:tc>
                <a:tc>
                  <a:txBody>
                    <a:bodyPr/>
                    <a:lstStyle/>
                    <a:p>
                      <a:pPr marL="0" algn="l" defTabSz="914363" rtl="0" eaLnBrk="1" latinLnBrk="0" hangingPunct="1"/>
                      <a:r>
                        <a:rPr lang="en-US" sz="2000" b="1" kern="1200" dirty="0" smtClean="0">
                          <a:solidFill>
                            <a:schemeClr val="tx1"/>
                          </a:solidFill>
                          <a:latin typeface="+mn-lt"/>
                          <a:ea typeface="+mn-ea"/>
                          <a:cs typeface="+mn-cs"/>
                        </a:rPr>
                        <a:t>…..</a:t>
                      </a:r>
                      <a:endParaRPr lang="en-US" sz="2000" b="1" kern="1200" dirty="0">
                        <a:solidFill>
                          <a:schemeClr val="tx1"/>
                        </a:solidFill>
                        <a:latin typeface="+mn-lt"/>
                        <a:ea typeface="+mn-ea"/>
                        <a:cs typeface="+mn-cs"/>
                      </a:endParaRPr>
                    </a:p>
                  </a:txBody>
                  <a:tcPr/>
                </a:tc>
                <a:tc>
                  <a:txBody>
                    <a:bodyPr/>
                    <a:lstStyle/>
                    <a:p>
                      <a:r>
                        <a:rPr lang="en-US" sz="2000" b="1" kern="1200" dirty="0" smtClean="0">
                          <a:solidFill>
                            <a:schemeClr val="accent4">
                              <a:lumMod val="60000"/>
                              <a:lumOff val="40000"/>
                            </a:schemeClr>
                          </a:solidFill>
                          <a:latin typeface="+mn-lt"/>
                          <a:ea typeface="+mn-ea"/>
                          <a:cs typeface="+mn-cs"/>
                        </a:rPr>
                        <a:t>Property N</a:t>
                      </a:r>
                    </a:p>
                    <a:p>
                      <a:pPr marL="0" algn="l" defTabSz="914363" rtl="0" eaLnBrk="1" latinLnBrk="0" hangingPunct="1"/>
                      <a:r>
                        <a:rPr lang="en-US" sz="2000" b="1" kern="1200" dirty="0" smtClean="0">
                          <a:solidFill>
                            <a:schemeClr val="bg1"/>
                          </a:solidFill>
                          <a:latin typeface="+mn-lt"/>
                          <a:ea typeface="+mn-ea"/>
                          <a:cs typeface="+mn-cs"/>
                        </a:rPr>
                        <a:t>Description</a:t>
                      </a:r>
                      <a:endParaRPr lang="en-US" sz="2000" b="1" kern="1200" dirty="0">
                        <a:solidFill>
                          <a:schemeClr val="bg1"/>
                        </a:solidFill>
                        <a:latin typeface="+mn-lt"/>
                        <a:ea typeface="+mn-ea"/>
                        <a:cs typeface="+mn-cs"/>
                      </a:endParaRPr>
                    </a:p>
                  </a:txBody>
                  <a:tcPr/>
                </a:tc>
              </a:tr>
              <a:tr h="375310">
                <a:tc>
                  <a:txBody>
                    <a:bodyPr/>
                    <a:lstStyle/>
                    <a:p>
                      <a:r>
                        <a:rPr lang="en-US" sz="2000" dirty="0" smtClean="0">
                          <a:solidFill>
                            <a:schemeClr val="tx1"/>
                          </a:solidFill>
                        </a:rPr>
                        <a:t>Examples</a:t>
                      </a:r>
                      <a:r>
                        <a:rPr lang="en-US" sz="2000" baseline="0" dirty="0" smtClean="0">
                          <a:solidFill>
                            <a:schemeClr val="tx1"/>
                          </a:solidFill>
                        </a:rPr>
                        <a:t> Doc</a:t>
                      </a:r>
                      <a:endParaRPr lang="en-US" sz="2000" dirty="0">
                        <a:solidFill>
                          <a:schemeClr val="tx1"/>
                        </a:solidFill>
                      </a:endParaRPr>
                    </a:p>
                  </a:txBody>
                  <a:tcPr/>
                </a:tc>
                <a:tc>
                  <a:txBody>
                    <a:bodyPr/>
                    <a:lstStyle/>
                    <a:p>
                      <a:r>
                        <a:rPr lang="en-US" sz="2000" dirty="0" smtClean="0">
                          <a:solidFill>
                            <a:schemeClr val="tx1"/>
                          </a:solidFill>
                        </a:rPr>
                        <a:t>V1.0</a:t>
                      </a:r>
                      <a:endParaRPr lang="en-US" sz="2000" dirty="0">
                        <a:solidFill>
                          <a:schemeClr val="tx1"/>
                        </a:solidFill>
                      </a:endParaRPr>
                    </a:p>
                  </a:txBody>
                  <a:tcPr/>
                </a:tc>
                <a:tc>
                  <a:txBody>
                    <a:bodyPr/>
                    <a:lstStyle/>
                    <a:p>
                      <a:r>
                        <a:rPr lang="en-US" sz="2000" dirty="0" smtClean="0">
                          <a:solidFill>
                            <a:schemeClr val="tx1"/>
                          </a:solidFill>
                        </a:rPr>
                        <a:t>8/2/2007</a:t>
                      </a:r>
                      <a:endParaRPr lang="en-US" sz="2000" dirty="0">
                        <a:solidFill>
                          <a:schemeClr val="tx1"/>
                        </a:solidFill>
                      </a:endParaRPr>
                    </a:p>
                  </a:txBody>
                  <a:tcPr/>
                </a:tc>
                <a:tc>
                  <a:txBody>
                    <a:bodyPr/>
                    <a:lstStyle/>
                    <a:p>
                      <a:r>
                        <a:rPr lang="en-US" sz="2000" dirty="0" smtClean="0">
                          <a:solidFill>
                            <a:schemeClr val="tx1"/>
                          </a:solidFill>
                        </a:rPr>
                        <a:t>….</a:t>
                      </a:r>
                      <a:endParaRPr lang="en-US" sz="2000" dirty="0">
                        <a:solidFill>
                          <a:schemeClr val="tx1"/>
                        </a:solidFill>
                      </a:endParaRPr>
                    </a:p>
                  </a:txBody>
                  <a:tcPr/>
                </a:tc>
                <a:tc>
                  <a:txBody>
                    <a:bodyPr/>
                    <a:lstStyle/>
                    <a:p>
                      <a:r>
                        <a:rPr lang="en-US" sz="2000" baseline="0" dirty="0" smtClean="0">
                          <a:solidFill>
                            <a:schemeClr val="tx1"/>
                          </a:solidFill>
                        </a:rPr>
                        <a:t>Committed version</a:t>
                      </a:r>
                      <a:endParaRPr lang="en-US" sz="2000" dirty="0">
                        <a:solidFill>
                          <a:schemeClr val="tx1"/>
                        </a:solidFill>
                      </a:endParaRPr>
                    </a:p>
                  </a:txBody>
                  <a:tcPr/>
                </a:tc>
              </a:tr>
              <a:tr h="375310">
                <a:tc>
                  <a:txBody>
                    <a:bodyPr/>
                    <a:lstStyle/>
                    <a:p>
                      <a:r>
                        <a:rPr lang="en-US" sz="2000" dirty="0" smtClean="0">
                          <a:solidFill>
                            <a:schemeClr val="tx1"/>
                          </a:solidFill>
                        </a:rPr>
                        <a:t>Examples</a:t>
                      </a:r>
                      <a:r>
                        <a:rPr lang="en-US" sz="2000" baseline="0" dirty="0" smtClean="0">
                          <a:solidFill>
                            <a:schemeClr val="tx1"/>
                          </a:solidFill>
                        </a:rPr>
                        <a:t> Doc</a:t>
                      </a:r>
                      <a:endParaRPr lang="en-US" sz="2000" dirty="0">
                        <a:solidFill>
                          <a:schemeClr val="tx1"/>
                        </a:solidFill>
                      </a:endParaRPr>
                    </a:p>
                  </a:txBody>
                  <a:tcPr/>
                </a:tc>
                <a:tc>
                  <a:txBody>
                    <a:bodyPr/>
                    <a:lstStyle/>
                    <a:p>
                      <a:r>
                        <a:rPr lang="en-US" sz="2000" dirty="0" smtClean="0">
                          <a:solidFill>
                            <a:schemeClr val="tx1"/>
                          </a:solidFill>
                        </a:rPr>
                        <a:t>V2.0.1</a:t>
                      </a:r>
                      <a:endParaRPr lang="en-US" sz="2000" dirty="0">
                        <a:solidFill>
                          <a:schemeClr val="tx1"/>
                        </a:solidFill>
                      </a:endParaRPr>
                    </a:p>
                  </a:txBody>
                  <a:tcPr/>
                </a:tc>
                <a:tc>
                  <a:txBody>
                    <a:bodyPr/>
                    <a:lstStyle/>
                    <a:p>
                      <a:r>
                        <a:rPr lang="en-US" sz="2000" dirty="0" smtClean="0">
                          <a:solidFill>
                            <a:schemeClr val="tx1"/>
                          </a:solidFill>
                        </a:rPr>
                        <a:t>9/28/2007</a:t>
                      </a:r>
                      <a:endParaRPr lang="en-US" sz="2000" dirty="0">
                        <a:solidFill>
                          <a:schemeClr val="tx1"/>
                        </a:solidFill>
                      </a:endParaRPr>
                    </a:p>
                  </a:txBody>
                  <a:tcPr/>
                </a:tc>
                <a:tc>
                  <a:txBody>
                    <a:bodyPr/>
                    <a:lstStyle/>
                    <a:p>
                      <a:endParaRPr lang="en-US" sz="2000" dirty="0">
                        <a:solidFill>
                          <a:schemeClr val="tx1"/>
                        </a:solidFill>
                      </a:endParaRPr>
                    </a:p>
                  </a:txBody>
                  <a:tcPr/>
                </a:tc>
                <a:tc>
                  <a:txBody>
                    <a:bodyPr/>
                    <a:lstStyle/>
                    <a:p>
                      <a:r>
                        <a:rPr lang="en-US" sz="2000" dirty="0" smtClean="0">
                          <a:solidFill>
                            <a:schemeClr val="tx1"/>
                          </a:solidFill>
                        </a:rPr>
                        <a:t>Alice’s working </a:t>
                      </a:r>
                      <a:r>
                        <a:rPr lang="en-US" sz="2000" baseline="0" dirty="0" smtClean="0">
                          <a:solidFill>
                            <a:schemeClr val="tx1"/>
                          </a:solidFill>
                        </a:rPr>
                        <a:t>version</a:t>
                      </a:r>
                      <a:endParaRPr lang="en-US" sz="2000" dirty="0">
                        <a:solidFill>
                          <a:schemeClr val="tx1"/>
                        </a:solidFill>
                      </a:endParaRPr>
                    </a:p>
                  </a:txBody>
                  <a:tcPr/>
                </a:tc>
              </a:tr>
              <a:tr h="320632">
                <a:tc>
                  <a:txBody>
                    <a:bodyPr/>
                    <a:lstStyle/>
                    <a:p>
                      <a:r>
                        <a:rPr lang="en-US" sz="2000" dirty="0" smtClean="0">
                          <a:solidFill>
                            <a:schemeClr val="tx1"/>
                          </a:solidFill>
                        </a:rPr>
                        <a:t>FAQ</a:t>
                      </a:r>
                      <a:r>
                        <a:rPr lang="en-US" sz="2000" baseline="0" dirty="0" smtClean="0">
                          <a:solidFill>
                            <a:schemeClr val="tx1"/>
                          </a:solidFill>
                        </a:rPr>
                        <a:t> Doc</a:t>
                      </a:r>
                      <a:endParaRPr lang="en-US" sz="2000" dirty="0">
                        <a:solidFill>
                          <a:schemeClr val="tx1"/>
                        </a:solidFill>
                      </a:endParaRPr>
                    </a:p>
                  </a:txBody>
                  <a:tcPr/>
                </a:tc>
                <a:tc>
                  <a:txBody>
                    <a:bodyPr/>
                    <a:lstStyle/>
                    <a:p>
                      <a:r>
                        <a:rPr lang="en-US" sz="2000" dirty="0" smtClean="0">
                          <a:solidFill>
                            <a:schemeClr val="tx1"/>
                          </a:solidFill>
                        </a:rPr>
                        <a:t>V1.0</a:t>
                      </a:r>
                      <a:endParaRPr lang="en-US" sz="2000" dirty="0">
                        <a:solidFill>
                          <a:schemeClr val="tx1"/>
                        </a:solidFill>
                      </a:endParaRPr>
                    </a:p>
                  </a:txBody>
                  <a:tcPr/>
                </a:tc>
                <a:tc>
                  <a:txBody>
                    <a:bodyPr/>
                    <a:lstStyle/>
                    <a:p>
                      <a:r>
                        <a:rPr lang="en-US" sz="2000" dirty="0" smtClean="0">
                          <a:solidFill>
                            <a:schemeClr val="tx1"/>
                          </a:solidFill>
                        </a:rPr>
                        <a:t>5/2/2007</a:t>
                      </a:r>
                      <a:endParaRPr lang="en-US" sz="2000" dirty="0">
                        <a:solidFill>
                          <a:schemeClr val="tx1"/>
                        </a:solidFill>
                      </a:endParaRPr>
                    </a:p>
                  </a:txBody>
                  <a:tcPr/>
                </a:tc>
                <a:tc>
                  <a:txBody>
                    <a:bodyPr/>
                    <a:lstStyle/>
                    <a:p>
                      <a:endParaRPr lang="en-US" sz="2000" dirty="0">
                        <a:solidFill>
                          <a:schemeClr val="tx1"/>
                        </a:solidFill>
                      </a:endParaRPr>
                    </a:p>
                  </a:txBody>
                  <a:tcPr/>
                </a:tc>
                <a:tc>
                  <a:txBody>
                    <a:bodyPr/>
                    <a:lstStyle/>
                    <a:p>
                      <a:r>
                        <a:rPr lang="en-US" sz="2000" dirty="0" smtClean="0">
                          <a:solidFill>
                            <a:schemeClr val="tx1"/>
                          </a:solidFill>
                        </a:rPr>
                        <a:t>Committed version</a:t>
                      </a:r>
                      <a:endParaRPr lang="en-US" sz="2000" dirty="0">
                        <a:solidFill>
                          <a:schemeClr val="tx1"/>
                        </a:solidFill>
                      </a:endParaRPr>
                    </a:p>
                  </a:txBody>
                  <a:tcPr/>
                </a:tc>
              </a:tr>
              <a:tr h="375310">
                <a:tc>
                  <a:txBody>
                    <a:bodyPr/>
                    <a:lstStyle/>
                    <a:p>
                      <a:r>
                        <a:rPr lang="en-US" sz="2000" dirty="0" smtClean="0">
                          <a:solidFill>
                            <a:schemeClr val="tx1"/>
                          </a:solidFill>
                        </a:rPr>
                        <a:t>FAQ</a:t>
                      </a:r>
                      <a:r>
                        <a:rPr lang="en-US" sz="2000" baseline="0" dirty="0" smtClean="0">
                          <a:solidFill>
                            <a:schemeClr val="tx1"/>
                          </a:solidFill>
                        </a:rPr>
                        <a:t> Doc</a:t>
                      </a:r>
                      <a:endParaRPr lang="en-US" sz="2000" dirty="0">
                        <a:solidFill>
                          <a:schemeClr val="tx1"/>
                        </a:solidFill>
                      </a:endParaRPr>
                    </a:p>
                  </a:txBody>
                  <a:tcPr/>
                </a:tc>
                <a:tc>
                  <a:txBody>
                    <a:bodyPr/>
                    <a:lstStyle/>
                    <a:p>
                      <a:r>
                        <a:rPr lang="en-US" sz="2000" dirty="0" smtClean="0">
                          <a:solidFill>
                            <a:schemeClr val="tx1"/>
                          </a:solidFill>
                        </a:rPr>
                        <a:t>V1.0.1</a:t>
                      </a:r>
                      <a:endParaRPr lang="en-US" sz="2000" dirty="0">
                        <a:solidFill>
                          <a:schemeClr val="tx1"/>
                        </a:solidFill>
                      </a:endParaRPr>
                    </a:p>
                  </a:txBody>
                  <a:tcPr/>
                </a:tc>
                <a:tc>
                  <a:txBody>
                    <a:bodyPr/>
                    <a:lstStyle/>
                    <a:p>
                      <a:r>
                        <a:rPr lang="en-US" sz="2000" dirty="0" smtClean="0">
                          <a:solidFill>
                            <a:schemeClr val="tx1"/>
                          </a:solidFill>
                        </a:rPr>
                        <a:t>7/6/2007</a:t>
                      </a:r>
                      <a:endParaRPr lang="en-US" sz="2000" dirty="0">
                        <a:solidFill>
                          <a:schemeClr val="tx1"/>
                        </a:solidFill>
                      </a:endParaRPr>
                    </a:p>
                  </a:txBody>
                  <a:tcPr/>
                </a:tc>
                <a:tc>
                  <a:txBody>
                    <a:bodyPr/>
                    <a:lstStyle/>
                    <a:p>
                      <a:endParaRPr lang="en-US" sz="2000" dirty="0">
                        <a:solidFill>
                          <a:schemeClr val="tx1"/>
                        </a:solidFill>
                      </a:endParaRPr>
                    </a:p>
                  </a:txBody>
                  <a:tcPr/>
                </a:tc>
                <a:tc>
                  <a:txBody>
                    <a:bodyPr/>
                    <a:lstStyle/>
                    <a:p>
                      <a:r>
                        <a:rPr lang="en-US" sz="2000" dirty="0" smtClean="0">
                          <a:solidFill>
                            <a:schemeClr val="tx1"/>
                          </a:solidFill>
                        </a:rPr>
                        <a:t>Alice’s working version</a:t>
                      </a:r>
                      <a:endParaRPr lang="en-US" sz="2000" dirty="0">
                        <a:solidFill>
                          <a:schemeClr val="tx1"/>
                        </a:solidFill>
                      </a:endParaRPr>
                    </a:p>
                  </a:txBody>
                  <a:tcPr/>
                </a:tc>
              </a:tr>
              <a:tr h="320632">
                <a:tc>
                  <a:txBody>
                    <a:bodyPr/>
                    <a:lstStyle/>
                    <a:p>
                      <a:r>
                        <a:rPr lang="en-US" sz="2000" dirty="0" smtClean="0">
                          <a:solidFill>
                            <a:schemeClr val="tx1"/>
                          </a:solidFill>
                        </a:rPr>
                        <a:t>FAQ</a:t>
                      </a:r>
                      <a:r>
                        <a:rPr lang="en-US" sz="2000" baseline="0" dirty="0" smtClean="0">
                          <a:solidFill>
                            <a:schemeClr val="tx1"/>
                          </a:solidFill>
                        </a:rPr>
                        <a:t> Doc</a:t>
                      </a:r>
                      <a:endParaRPr lang="en-US" sz="2000" dirty="0">
                        <a:solidFill>
                          <a:schemeClr val="tx1"/>
                        </a:solidFill>
                      </a:endParaRPr>
                    </a:p>
                  </a:txBody>
                  <a:tcPr/>
                </a:tc>
                <a:tc>
                  <a:txBody>
                    <a:bodyPr/>
                    <a:lstStyle/>
                    <a:p>
                      <a:r>
                        <a:rPr lang="en-US" sz="2000" dirty="0" smtClean="0">
                          <a:solidFill>
                            <a:schemeClr val="tx1"/>
                          </a:solidFill>
                        </a:rPr>
                        <a:t>V1.0.2</a:t>
                      </a:r>
                      <a:endParaRPr lang="en-US" sz="2000" dirty="0">
                        <a:solidFill>
                          <a:schemeClr val="tx1"/>
                        </a:solidFill>
                      </a:endParaRPr>
                    </a:p>
                  </a:txBody>
                  <a:tcPr/>
                </a:tc>
                <a:tc>
                  <a:txBody>
                    <a:bodyPr/>
                    <a:lstStyle/>
                    <a:p>
                      <a:r>
                        <a:rPr lang="en-US" sz="2000" dirty="0" smtClean="0">
                          <a:solidFill>
                            <a:schemeClr val="tx1"/>
                          </a:solidFill>
                        </a:rPr>
                        <a:t>8/1/2007</a:t>
                      </a:r>
                      <a:endParaRPr lang="en-US" sz="2000" dirty="0">
                        <a:solidFill>
                          <a:schemeClr val="tx1"/>
                        </a:solidFill>
                      </a:endParaRPr>
                    </a:p>
                  </a:txBody>
                  <a:tcPr/>
                </a:tc>
                <a:tc>
                  <a:txBody>
                    <a:bodyPr/>
                    <a:lstStyle/>
                    <a:p>
                      <a:endParaRPr lang="en-US" sz="2000" dirty="0">
                        <a:solidFill>
                          <a:schemeClr val="tx1"/>
                        </a:solidFill>
                      </a:endParaRPr>
                    </a:p>
                  </a:txBody>
                  <a:tcPr/>
                </a:tc>
                <a:tc>
                  <a:txBody>
                    <a:bodyPr/>
                    <a:lstStyle/>
                    <a:p>
                      <a:r>
                        <a:rPr lang="en-US" sz="2000" dirty="0" smtClean="0">
                          <a:solidFill>
                            <a:schemeClr val="tx1"/>
                          </a:solidFill>
                        </a:rPr>
                        <a:t>Sally’s working version</a:t>
                      </a:r>
                      <a:endParaRPr lang="en-US" sz="2000" dirty="0">
                        <a:solidFill>
                          <a:schemeClr val="tx1"/>
                        </a:solidFill>
                      </a:endParaRPr>
                    </a:p>
                  </a:txBody>
                  <a:tcPr/>
                </a:tc>
              </a:tr>
            </a:tbl>
          </a:graphicData>
        </a:graphic>
      </p:graphicFrame>
      <p:grpSp>
        <p:nvGrpSpPr>
          <p:cNvPr id="17" name="Group 20"/>
          <p:cNvGrpSpPr/>
          <p:nvPr/>
        </p:nvGrpSpPr>
        <p:grpSpPr>
          <a:xfrm>
            <a:off x="428596" y="3286124"/>
            <a:ext cx="8778837" cy="1295400"/>
            <a:chOff x="152400" y="2590800"/>
            <a:chExt cx="8580804" cy="1066800"/>
          </a:xfrm>
        </p:grpSpPr>
        <p:sp>
          <p:nvSpPr>
            <p:cNvPr id="18" name="Rounded Rectangle 17"/>
            <p:cNvSpPr/>
            <p:nvPr/>
          </p:nvSpPr>
          <p:spPr>
            <a:xfrm>
              <a:off x="152400" y="2590800"/>
              <a:ext cx="7924800" cy="1066800"/>
            </a:xfrm>
            <a:prstGeom prst="roundRect">
              <a:avLst/>
            </a:prstGeom>
            <a:noFill/>
            <a:ln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685927" y="2890421"/>
              <a:ext cx="1047277" cy="532273"/>
            </a:xfrm>
            <a:prstGeom prst="rect">
              <a:avLst/>
            </a:prstGeom>
            <a:noFill/>
            <a:ln cmpd="sng">
              <a:noFill/>
            </a:ln>
          </p:spPr>
          <p:txBody>
            <a:bodyPr wrap="none" rtlCol="0">
              <a:spAutoFit/>
            </a:bodyPr>
            <a:lstStyle/>
            <a:p>
              <a:pPr algn="ctr"/>
              <a:r>
                <a:rPr lang="en-US" b="1" dirty="0" smtClean="0">
                  <a:solidFill>
                    <a:schemeClr val="accent1">
                      <a:lumMod val="60000"/>
                      <a:lumOff val="40000"/>
                    </a:schemeClr>
                  </a:solidFill>
                  <a:effectLst>
                    <a:outerShdw blurRad="38100" dist="38100" dir="2700000" algn="tl">
                      <a:srgbClr val="000000">
                        <a:alpha val="43137"/>
                      </a:srgbClr>
                    </a:outerShdw>
                  </a:effectLst>
                </a:rPr>
                <a:t>Partition </a:t>
              </a:r>
              <a:br>
                <a:rPr lang="en-US" b="1" dirty="0" smtClean="0">
                  <a:solidFill>
                    <a:schemeClr val="accent1">
                      <a:lumMod val="60000"/>
                      <a:lumOff val="40000"/>
                    </a:schemeClr>
                  </a:solidFill>
                  <a:effectLst>
                    <a:outerShdw blurRad="38100" dist="38100" dir="2700000" algn="tl">
                      <a:srgbClr val="000000">
                        <a:alpha val="43137"/>
                      </a:srgbClr>
                    </a:outerShdw>
                  </a:effectLst>
                </a:rPr>
              </a:br>
              <a:r>
                <a:rPr lang="en-US" b="1" dirty="0" smtClean="0">
                  <a:solidFill>
                    <a:schemeClr val="accent1">
                      <a:lumMod val="60000"/>
                      <a:lumOff val="40000"/>
                    </a:schemeClr>
                  </a:solidFill>
                  <a:effectLst>
                    <a:outerShdw blurRad="38100" dist="38100" dir="2700000" algn="tl">
                      <a:srgbClr val="000000">
                        <a:alpha val="43137"/>
                      </a:srgbClr>
                    </a:outerShdw>
                  </a:effectLst>
                </a:rPr>
                <a:t>2</a:t>
              </a:r>
            </a:p>
          </p:txBody>
        </p:sp>
      </p:grpSp>
      <p:grpSp>
        <p:nvGrpSpPr>
          <p:cNvPr id="23" name="Group 18"/>
          <p:cNvGrpSpPr/>
          <p:nvPr/>
        </p:nvGrpSpPr>
        <p:grpSpPr>
          <a:xfrm>
            <a:off x="453692" y="2519362"/>
            <a:ext cx="8699238" cy="766762"/>
            <a:chOff x="152400" y="1628775"/>
            <a:chExt cx="8555835" cy="609600"/>
          </a:xfrm>
        </p:grpSpPr>
        <p:sp>
          <p:nvSpPr>
            <p:cNvPr id="26" name="Rounded Rectangle 25"/>
            <p:cNvSpPr/>
            <p:nvPr/>
          </p:nvSpPr>
          <p:spPr>
            <a:xfrm>
              <a:off x="152400" y="1628775"/>
              <a:ext cx="7924800" cy="609600"/>
            </a:xfrm>
            <a:prstGeom prst="roundRect">
              <a:avLst/>
            </a:prstGeom>
            <a:noFill/>
            <a:ln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654450" y="1716643"/>
              <a:ext cx="1053785" cy="470059"/>
            </a:xfrm>
            <a:prstGeom prst="rect">
              <a:avLst/>
            </a:prstGeom>
            <a:noFill/>
            <a:ln cmpd="sng">
              <a:noFill/>
            </a:ln>
          </p:spPr>
          <p:txBody>
            <a:bodyPr wrap="none" rtlCol="0">
              <a:spAutoFit/>
            </a:bodyPr>
            <a:lstStyle/>
            <a:p>
              <a:pPr algn="ctr"/>
              <a:r>
                <a:rPr lang="en-US" b="1" dirty="0" smtClean="0">
                  <a:solidFill>
                    <a:schemeClr val="accent1">
                      <a:lumMod val="60000"/>
                      <a:lumOff val="40000"/>
                    </a:schemeClr>
                  </a:solidFill>
                  <a:effectLst>
                    <a:outerShdw blurRad="38100" dist="38100" dir="2700000" algn="tl">
                      <a:srgbClr val="000000">
                        <a:alpha val="43137"/>
                      </a:srgbClr>
                    </a:outerShdw>
                  </a:effectLst>
                </a:rPr>
                <a:t>Partition </a:t>
              </a:r>
              <a:br>
                <a:rPr lang="en-US" b="1" dirty="0" smtClean="0">
                  <a:solidFill>
                    <a:schemeClr val="accent1">
                      <a:lumMod val="60000"/>
                      <a:lumOff val="40000"/>
                    </a:schemeClr>
                  </a:solidFill>
                  <a:effectLst>
                    <a:outerShdw blurRad="38100" dist="38100" dir="2700000" algn="tl">
                      <a:srgbClr val="000000">
                        <a:alpha val="43137"/>
                      </a:srgbClr>
                    </a:outerShdw>
                  </a:effectLst>
                </a:rPr>
              </a:br>
              <a:r>
                <a:rPr lang="en-US" b="1" dirty="0" smtClean="0">
                  <a:solidFill>
                    <a:schemeClr val="accent1">
                      <a:lumMod val="60000"/>
                      <a:lumOff val="40000"/>
                    </a:schemeClr>
                  </a:solidFill>
                  <a:effectLst>
                    <a:outerShdw blurRad="38100" dist="38100" dir="2700000" algn="tl">
                      <a:srgbClr val="000000">
                        <a:alpha val="43137"/>
                      </a:srgbClr>
                    </a:outerShdw>
                  </a:effectLst>
                </a:rPr>
                <a:t>1</a:t>
              </a:r>
              <a:endParaRPr lang="en-US" b="1" dirty="0">
                <a:solidFill>
                  <a:schemeClr val="accent1">
                    <a:lumMod val="60000"/>
                    <a:lumOff val="40000"/>
                  </a:schemeClr>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own Arrow 44"/>
          <p:cNvSpPr/>
          <p:nvPr/>
        </p:nvSpPr>
        <p:spPr>
          <a:xfrm flipV="1">
            <a:off x="639829" y="5773881"/>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pPr algn="l"/>
            <a:r>
              <a:rPr lang="en-US" sz="4000" dirty="0" smtClean="0"/>
              <a:t>SQL Azure</a:t>
            </a:r>
            <a:br>
              <a:rPr lang="en-US" sz="4000" dirty="0" smtClean="0"/>
            </a:br>
            <a:r>
              <a:rPr lang="en-US" altLang="zh-CN" sz="3000" dirty="0" smtClean="0"/>
              <a:t>-</a:t>
            </a:r>
            <a:r>
              <a:rPr lang="en-US" sz="3000" dirty="0" smtClean="0"/>
              <a:t> </a:t>
            </a:r>
            <a:r>
              <a:rPr lang="zh-CN" altLang="en-US" sz="3000" dirty="0" smtClean="0"/>
              <a:t>网络拓扑图</a:t>
            </a:r>
            <a:endParaRPr lang="en-US" sz="3000" dirty="0"/>
          </a:p>
        </p:txBody>
      </p:sp>
      <p:sp>
        <p:nvSpPr>
          <p:cNvPr id="3" name="Rounded Rectangle 2"/>
          <p:cNvSpPr/>
          <p:nvPr/>
        </p:nvSpPr>
        <p:spPr>
          <a:xfrm>
            <a:off x="3810000" y="1359332"/>
            <a:ext cx="1371600" cy="381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dirty="0" smtClean="0"/>
              <a:t>应用</a:t>
            </a:r>
            <a:endParaRPr lang="en-US" dirty="0"/>
          </a:p>
        </p:txBody>
      </p:sp>
      <p:cxnSp>
        <p:nvCxnSpPr>
          <p:cNvPr id="8" name="Straight Arrow Connector 7"/>
          <p:cNvCxnSpPr>
            <a:stCxn id="3" idx="2"/>
            <a:endCxn id="14" idx="0"/>
          </p:cNvCxnSpPr>
          <p:nvPr/>
        </p:nvCxnSpPr>
        <p:spPr>
          <a:xfrm rot="5400000">
            <a:off x="3879348" y="2355348"/>
            <a:ext cx="1231468" cy="1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886200" y="1951614"/>
            <a:ext cx="1143000" cy="6096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Rectangle 13"/>
          <p:cNvSpPr/>
          <p:nvPr/>
        </p:nvSpPr>
        <p:spPr>
          <a:xfrm>
            <a:off x="3717985" y="2971800"/>
            <a:ext cx="1552755"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1600" b="1" dirty="0" smtClean="0"/>
              <a:t>负载均衡设备</a:t>
            </a:r>
            <a:endParaRPr lang="en-US" sz="1600" b="1" dirty="0"/>
          </a:p>
        </p:txBody>
      </p:sp>
      <p:cxnSp>
        <p:nvCxnSpPr>
          <p:cNvPr id="19" name="Straight Connector 18"/>
          <p:cNvCxnSpPr/>
          <p:nvPr/>
        </p:nvCxnSpPr>
        <p:spPr>
          <a:xfrm>
            <a:off x="1143000" y="3810000"/>
            <a:ext cx="7543800"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2"/>
          </p:cNvCxnSpPr>
          <p:nvPr/>
        </p:nvCxnSpPr>
        <p:spPr>
          <a:xfrm rot="16200000" flipH="1">
            <a:off x="4113286" y="3810077"/>
            <a:ext cx="762796" cy="6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04996" y="2566802"/>
            <a:ext cx="1117165" cy="276999"/>
          </a:xfrm>
          <a:prstGeom prst="rect">
            <a:avLst/>
          </a:prstGeom>
          <a:noFill/>
        </p:spPr>
        <p:txBody>
          <a:bodyPr wrap="none" rtlCol="0">
            <a:spAutoFit/>
          </a:bodyPr>
          <a:lstStyle/>
          <a:p>
            <a:r>
              <a:rPr lang="en-US" sz="1200" b="1" dirty="0" smtClean="0"/>
              <a:t>TDS (tcp:1433)</a:t>
            </a:r>
            <a:endParaRPr lang="en-US" sz="1200" b="1" dirty="0"/>
          </a:p>
        </p:txBody>
      </p:sp>
      <p:sp>
        <p:nvSpPr>
          <p:cNvPr id="49" name="TextBox 48"/>
          <p:cNvSpPr txBox="1"/>
          <p:nvPr/>
        </p:nvSpPr>
        <p:spPr>
          <a:xfrm>
            <a:off x="374073" y="3626427"/>
            <a:ext cx="1152431" cy="276999"/>
          </a:xfrm>
          <a:prstGeom prst="rect">
            <a:avLst/>
          </a:prstGeom>
          <a:noFill/>
        </p:spPr>
        <p:txBody>
          <a:bodyPr wrap="none" rtlCol="0">
            <a:spAutoFit/>
          </a:bodyPr>
          <a:lstStyle/>
          <a:p>
            <a:r>
              <a:rPr lang="en-US" sz="1200" b="1" dirty="0" smtClean="0"/>
              <a:t>TDS (tcp: 1433)</a:t>
            </a:r>
            <a:endParaRPr lang="en-US" sz="1200" b="1" dirty="0"/>
          </a:p>
        </p:txBody>
      </p:sp>
      <p:grpSp>
        <p:nvGrpSpPr>
          <p:cNvPr id="7" name="Group 69"/>
          <p:cNvGrpSpPr/>
          <p:nvPr/>
        </p:nvGrpSpPr>
        <p:grpSpPr>
          <a:xfrm>
            <a:off x="353291" y="4841020"/>
            <a:ext cx="8333509" cy="276999"/>
            <a:chOff x="353291" y="5476009"/>
            <a:chExt cx="8333509" cy="276999"/>
          </a:xfrm>
        </p:grpSpPr>
        <p:cxnSp>
          <p:nvCxnSpPr>
            <p:cNvPr id="21" name="Straight Connector 20"/>
            <p:cNvCxnSpPr/>
            <p:nvPr/>
          </p:nvCxnSpPr>
          <p:spPr>
            <a:xfrm>
              <a:off x="1143000" y="5638800"/>
              <a:ext cx="7543800" cy="158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3291" y="5476009"/>
              <a:ext cx="1152431" cy="276999"/>
            </a:xfrm>
            <a:prstGeom prst="rect">
              <a:avLst/>
            </a:prstGeom>
            <a:noFill/>
          </p:spPr>
          <p:txBody>
            <a:bodyPr wrap="none" rtlCol="0">
              <a:spAutoFit/>
            </a:bodyPr>
            <a:lstStyle/>
            <a:p>
              <a:r>
                <a:rPr lang="en-US" sz="1200" b="1" dirty="0" smtClean="0"/>
                <a:t>TDS (tcp: 1433)</a:t>
              </a:r>
              <a:endParaRPr lang="en-US" sz="1200" b="1" dirty="0"/>
            </a:p>
          </p:txBody>
        </p:sp>
      </p:grpSp>
      <p:sp>
        <p:nvSpPr>
          <p:cNvPr id="55" name="Left Brace 54"/>
          <p:cNvSpPr/>
          <p:nvPr/>
        </p:nvSpPr>
        <p:spPr>
          <a:xfrm>
            <a:off x="5226001" y="1021775"/>
            <a:ext cx="381000" cy="10668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p:cNvSpPr txBox="1"/>
          <p:nvPr/>
        </p:nvSpPr>
        <p:spPr>
          <a:xfrm>
            <a:off x="5618018" y="1267595"/>
            <a:ext cx="3200400" cy="584775"/>
          </a:xfrm>
          <a:prstGeom prst="rect">
            <a:avLst/>
          </a:prstGeom>
          <a:noFill/>
        </p:spPr>
        <p:txBody>
          <a:bodyPr wrap="square" rtlCol="0">
            <a:spAutoFit/>
          </a:bodyPr>
          <a:lstStyle/>
          <a:p>
            <a:r>
              <a:rPr lang="zh-CN" altLang="en-US" sz="1600" dirty="0" smtClean="0"/>
              <a:t>应用采用标准</a:t>
            </a:r>
            <a:r>
              <a:rPr lang="en-US" altLang="zh-CN" sz="1600" dirty="0" smtClean="0"/>
              <a:t>SQL </a:t>
            </a:r>
            <a:r>
              <a:rPr lang="en-US" sz="1600" dirty="0" smtClean="0"/>
              <a:t>client libraries: ODBC, </a:t>
            </a:r>
            <a:r>
              <a:rPr lang="en-US" sz="1600" dirty="0" err="1" smtClean="0"/>
              <a:t>ADO.Net</a:t>
            </a:r>
            <a:r>
              <a:rPr lang="en-US" sz="1600" dirty="0" smtClean="0"/>
              <a:t>, …</a:t>
            </a:r>
            <a:endParaRPr lang="en-US" sz="1600" dirty="0"/>
          </a:p>
        </p:txBody>
      </p:sp>
      <p:sp>
        <p:nvSpPr>
          <p:cNvPr id="4" name="Rectangle 3"/>
          <p:cNvSpPr/>
          <p:nvPr/>
        </p:nvSpPr>
        <p:spPr>
          <a:xfrm>
            <a:off x="1932788" y="5334000"/>
            <a:ext cx="976349"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24" name="Rectangle 23"/>
          <p:cNvSpPr/>
          <p:nvPr/>
        </p:nvSpPr>
        <p:spPr>
          <a:xfrm>
            <a:off x="3418767" y="5334000"/>
            <a:ext cx="976349"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1" name="Rectangle 30"/>
          <p:cNvSpPr/>
          <p:nvPr/>
        </p:nvSpPr>
        <p:spPr>
          <a:xfrm>
            <a:off x="4904746" y="5334000"/>
            <a:ext cx="976349"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2" name="Rectangle 31"/>
          <p:cNvSpPr/>
          <p:nvPr/>
        </p:nvSpPr>
        <p:spPr>
          <a:xfrm>
            <a:off x="6390725" y="5334000"/>
            <a:ext cx="976349"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3" name="Rectangle 32"/>
          <p:cNvSpPr/>
          <p:nvPr/>
        </p:nvSpPr>
        <p:spPr>
          <a:xfrm>
            <a:off x="7876706" y="5334000"/>
            <a:ext cx="976349"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4" name="Rectangle 33"/>
          <p:cNvSpPr/>
          <p:nvPr/>
        </p:nvSpPr>
        <p:spPr>
          <a:xfrm>
            <a:off x="446809" y="5334000"/>
            <a:ext cx="976349"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grpSp>
        <p:nvGrpSpPr>
          <p:cNvPr id="9" name="Group 60"/>
          <p:cNvGrpSpPr/>
          <p:nvPr/>
        </p:nvGrpSpPr>
        <p:grpSpPr>
          <a:xfrm>
            <a:off x="565892" y="4191000"/>
            <a:ext cx="7870634" cy="457200"/>
            <a:chOff x="548640" y="4191000"/>
            <a:chExt cx="7870634" cy="457200"/>
          </a:xfrm>
        </p:grpSpPr>
        <p:sp>
          <p:nvSpPr>
            <p:cNvPr id="5" name="Rectangle 4"/>
            <p:cNvSpPr/>
            <p:nvPr/>
          </p:nvSpPr>
          <p:spPr>
            <a:xfrm>
              <a:off x="548640"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6" name="Rectangle 25"/>
            <p:cNvSpPr/>
            <p:nvPr/>
          </p:nvSpPr>
          <p:spPr>
            <a:xfrm>
              <a:off x="1891963"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7" name="Rectangle 26"/>
            <p:cNvSpPr/>
            <p:nvPr/>
          </p:nvSpPr>
          <p:spPr>
            <a:xfrm>
              <a:off x="3235286"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8" name="Rectangle 27"/>
            <p:cNvSpPr/>
            <p:nvPr/>
          </p:nvSpPr>
          <p:spPr>
            <a:xfrm>
              <a:off x="4578609"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9" name="Rectangle 28"/>
            <p:cNvSpPr/>
            <p:nvPr/>
          </p:nvSpPr>
          <p:spPr>
            <a:xfrm>
              <a:off x="5921932"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30" name="Rectangle 29"/>
            <p:cNvSpPr/>
            <p:nvPr/>
          </p:nvSpPr>
          <p:spPr>
            <a:xfrm>
              <a:off x="7265257"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grpSp>
      <p:sp>
        <p:nvSpPr>
          <p:cNvPr id="46" name="Down Arrow 45"/>
          <p:cNvSpPr/>
          <p:nvPr/>
        </p:nvSpPr>
        <p:spPr>
          <a:xfrm flipV="1">
            <a:off x="2135979" y="5773881"/>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7" name="Down Arrow 46"/>
          <p:cNvSpPr/>
          <p:nvPr/>
        </p:nvSpPr>
        <p:spPr>
          <a:xfrm flipV="1">
            <a:off x="3632129" y="5773881"/>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0" name="Down Arrow 49"/>
          <p:cNvSpPr/>
          <p:nvPr/>
        </p:nvSpPr>
        <p:spPr>
          <a:xfrm flipV="1">
            <a:off x="5128279" y="5773881"/>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1" name="Down Arrow 50"/>
          <p:cNvSpPr/>
          <p:nvPr/>
        </p:nvSpPr>
        <p:spPr>
          <a:xfrm flipV="1">
            <a:off x="6624429" y="5773881"/>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Down Arrow 52"/>
          <p:cNvSpPr/>
          <p:nvPr/>
        </p:nvSpPr>
        <p:spPr>
          <a:xfrm flipV="1">
            <a:off x="8120581" y="5773881"/>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4" name="Rectangle 43"/>
          <p:cNvSpPr/>
          <p:nvPr/>
        </p:nvSpPr>
        <p:spPr>
          <a:xfrm>
            <a:off x="633844" y="6154881"/>
            <a:ext cx="7994107" cy="304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dirty="0" smtClean="0">
                <a:solidFill>
                  <a:schemeClr val="bg1"/>
                </a:solidFill>
              </a:rPr>
              <a:t>高扩展及可用性</a:t>
            </a:r>
            <a:r>
              <a:rPr lang="en-US" dirty="0" smtClean="0">
                <a:solidFill>
                  <a:schemeClr val="bg1"/>
                </a:solidFill>
              </a:rPr>
              <a:t>: Fabric, Failover, Replication and Load balancing</a:t>
            </a:r>
            <a:endParaRPr lang="en-US" dirty="0">
              <a:solidFill>
                <a:schemeClr val="bg1"/>
              </a:solidFill>
            </a:endParaRPr>
          </a:p>
        </p:txBody>
      </p:sp>
      <p:cxnSp>
        <p:nvCxnSpPr>
          <p:cNvPr id="16" name="Straight Arrow Connector 15"/>
          <p:cNvCxnSpPr>
            <a:stCxn id="14" idx="2"/>
            <a:endCxn id="5" idx="0"/>
          </p:cNvCxnSpPr>
          <p:nvPr/>
        </p:nvCxnSpPr>
        <p:spPr>
          <a:xfrm rot="5400000">
            <a:off x="2437632" y="2134269"/>
            <a:ext cx="762000" cy="3351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2"/>
            <a:endCxn id="30" idx="0"/>
          </p:cNvCxnSpPr>
          <p:nvPr/>
        </p:nvCxnSpPr>
        <p:spPr>
          <a:xfrm rot="16200000" flipH="1">
            <a:off x="5795940" y="2127422"/>
            <a:ext cx="762000" cy="33651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a:off x="4187384" y="4981013"/>
            <a:ext cx="619718" cy="114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4" idx="0"/>
          </p:cNvCxnSpPr>
          <p:nvPr/>
        </p:nvCxnSpPr>
        <p:spPr>
          <a:xfrm rot="10800000" flipV="1">
            <a:off x="2420963" y="4676900"/>
            <a:ext cx="2070540" cy="657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32" idx="0"/>
          </p:cNvCxnSpPr>
          <p:nvPr/>
        </p:nvCxnSpPr>
        <p:spPr>
          <a:xfrm>
            <a:off x="4491494" y="4676902"/>
            <a:ext cx="2387406" cy="6570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400" dirty="0" smtClean="0"/>
              <a:t>SQL</a:t>
            </a:r>
            <a:r>
              <a:rPr lang="zh-CN" altLang="en-US" sz="4400" dirty="0" smtClean="0"/>
              <a:t> </a:t>
            </a:r>
            <a:r>
              <a:rPr lang="en-US" altLang="zh-CN" sz="4400" dirty="0" smtClean="0"/>
              <a:t>Azure</a:t>
            </a:r>
            <a:r>
              <a:rPr lang="en-US" altLang="zh-CN" dirty="0" smtClean="0"/>
              <a:t/>
            </a:r>
            <a:br>
              <a:rPr lang="en-US" altLang="zh-CN" dirty="0" smtClean="0"/>
            </a:br>
            <a:r>
              <a:rPr lang="en-US" altLang="zh-CN" sz="3300" dirty="0" smtClean="0"/>
              <a:t>-</a:t>
            </a:r>
            <a:r>
              <a:rPr lang="zh-CN" altLang="en-US" sz="3300" dirty="0" smtClean="0"/>
              <a:t>特性</a:t>
            </a:r>
            <a:endParaRPr lang="en-US" sz="3300" dirty="0"/>
          </a:p>
        </p:txBody>
      </p:sp>
      <p:sp>
        <p:nvSpPr>
          <p:cNvPr id="3" name="Content Placeholder 2"/>
          <p:cNvSpPr>
            <a:spLocks noGrp="1"/>
          </p:cNvSpPr>
          <p:nvPr>
            <p:ph idx="1"/>
          </p:nvPr>
        </p:nvSpPr>
        <p:spPr>
          <a:xfrm>
            <a:off x="457200" y="1600200"/>
            <a:ext cx="8686800" cy="4525963"/>
          </a:xfrm>
          <a:prstGeom prst="rect">
            <a:avLst/>
          </a:prstGeom>
        </p:spPr>
        <p:txBody>
          <a:bodyPr>
            <a:normAutofit/>
          </a:bodyPr>
          <a:lstStyle/>
          <a:p>
            <a:r>
              <a:rPr lang="zh-CN" altLang="en-US" dirty="0" smtClean="0"/>
              <a:t>目前单个数据库最大</a:t>
            </a:r>
            <a:r>
              <a:rPr lang="en-US" altLang="zh-CN" dirty="0" smtClean="0"/>
              <a:t>10GB</a:t>
            </a:r>
          </a:p>
          <a:p>
            <a:r>
              <a:rPr lang="zh-CN" altLang="en-US" dirty="0" smtClean="0"/>
              <a:t>采用</a:t>
            </a:r>
            <a:r>
              <a:rPr lang="en-US" altLang="zh-CN" dirty="0" smtClean="0"/>
              <a:t>DB </a:t>
            </a:r>
            <a:r>
              <a:rPr lang="en-US" altLang="zh-CN" dirty="0" err="1" smtClean="0"/>
              <a:t>Sharding</a:t>
            </a:r>
            <a:r>
              <a:rPr lang="en-US" altLang="zh-CN" dirty="0" smtClean="0"/>
              <a:t> </a:t>
            </a:r>
            <a:r>
              <a:rPr lang="zh-CN" altLang="en-US" dirty="0" smtClean="0"/>
              <a:t>技术来</a:t>
            </a:r>
            <a:r>
              <a:rPr lang="en-US" altLang="zh-CN" dirty="0" smtClean="0"/>
              <a:t>Partition</a:t>
            </a:r>
            <a:r>
              <a:rPr lang="zh-CN" altLang="en-US" dirty="0" smtClean="0"/>
              <a:t>数据，实现高度可扩展性。</a:t>
            </a:r>
          </a:p>
          <a:p>
            <a:pPr lvl="1"/>
            <a:r>
              <a:rPr lang="zh-CN" altLang="en-US" sz="2000" dirty="0" smtClean="0"/>
              <a:t>利用几个数据库来存储一套应用数据</a:t>
            </a:r>
            <a:r>
              <a:rPr lang="en-US" sz="2000" dirty="0" smtClean="0"/>
              <a:t/>
            </a:r>
            <a:br>
              <a:rPr lang="en-US" sz="2000" dirty="0" smtClean="0"/>
            </a:br>
            <a:endParaRPr lang="en-US" sz="2000" dirty="0" smtClean="0"/>
          </a:p>
          <a:p>
            <a:pPr lvl="1"/>
            <a:r>
              <a:rPr lang="zh-CN" altLang="en-US" sz="2000" dirty="0" smtClean="0"/>
              <a:t>相同的数据库结构</a:t>
            </a:r>
            <a:r>
              <a:rPr lang="en-US" sz="2000" dirty="0" smtClean="0"/>
              <a:t/>
            </a:r>
            <a:br>
              <a:rPr lang="en-US" sz="2000" dirty="0" smtClean="0"/>
            </a:br>
            <a:endParaRPr lang="en-US" sz="2000" dirty="0" smtClean="0"/>
          </a:p>
          <a:p>
            <a:pPr lvl="1"/>
            <a:r>
              <a:rPr lang="zh-CN" altLang="en-US" sz="2000" dirty="0" smtClean="0"/>
              <a:t>数据被在各个数据库中基于一定规则（地理信息，客户）水平分割</a:t>
            </a:r>
            <a:r>
              <a:rPr lang="en-US" sz="2000" dirty="0" smtClean="0"/>
              <a:t>(shards)</a:t>
            </a:r>
          </a:p>
          <a:p>
            <a:pPr lvl="1"/>
            <a:endParaRPr lang="en-US" sz="2000" dirty="0" smtClean="0"/>
          </a:p>
          <a:p>
            <a:pPr lvl="1"/>
            <a:r>
              <a:rPr lang="zh-CN" altLang="en-US" sz="2000" dirty="0" smtClean="0"/>
              <a:t>未来将对自动分区提供进一步的支持</a:t>
            </a:r>
            <a:endParaRPr lang="en-US" sz="2000" dirty="0" smtClean="0"/>
          </a:p>
          <a:p>
            <a:endParaRPr lang="en-US" sz="28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800" dirty="0" smtClean="0"/>
              <a:t>云计算中的数据存储方案</a:t>
            </a:r>
            <a:endParaRPr lang="en-US" sz="4800" dirty="0"/>
          </a:p>
        </p:txBody>
      </p:sp>
      <p:sp>
        <p:nvSpPr>
          <p:cNvPr id="3" name="Text Placeholder 2"/>
          <p:cNvSpPr>
            <a:spLocks noGrp="1"/>
          </p:cNvSpPr>
          <p:nvPr>
            <p:ph type="body" sz="quarter" idx="10"/>
          </p:nvPr>
        </p:nvSpPr>
        <p:spPr/>
        <p:txBody>
          <a:bodyPr/>
          <a:lstStyle/>
          <a:p>
            <a:r>
              <a:rPr lang="en-US" dirty="0" smtClean="0"/>
              <a:t>ARC203</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400" dirty="0" smtClean="0"/>
              <a:t>SQL</a:t>
            </a:r>
            <a:r>
              <a:rPr lang="zh-CN" altLang="en-US" sz="4400" dirty="0" smtClean="0"/>
              <a:t> </a:t>
            </a:r>
            <a:r>
              <a:rPr lang="en-US" altLang="zh-CN" sz="4400" dirty="0" smtClean="0"/>
              <a:t>Azure</a:t>
            </a:r>
            <a:r>
              <a:rPr lang="en-US" altLang="zh-CN" dirty="0" smtClean="0"/>
              <a:t/>
            </a:r>
            <a:br>
              <a:rPr lang="en-US" altLang="zh-CN" dirty="0" smtClean="0"/>
            </a:br>
            <a:r>
              <a:rPr lang="en-US" altLang="zh-CN" sz="3300" dirty="0" smtClean="0"/>
              <a:t>-</a:t>
            </a:r>
            <a:r>
              <a:rPr lang="zh-CN" altLang="en-US" sz="3300" dirty="0" smtClean="0"/>
              <a:t>分析</a:t>
            </a:r>
            <a:r>
              <a:rPr lang="en-US" altLang="zh-CN" sz="3300" dirty="0" err="1" smtClean="0"/>
              <a:t>Sharding</a:t>
            </a:r>
            <a:r>
              <a:rPr lang="zh-CN" altLang="en-US" sz="3300" dirty="0" smtClean="0"/>
              <a:t>模型</a:t>
            </a:r>
            <a:endParaRPr lang="en-US" sz="3300" dirty="0"/>
          </a:p>
        </p:txBody>
      </p:sp>
      <p:pic>
        <p:nvPicPr>
          <p:cNvPr id="2050" name="Picture 2"/>
          <p:cNvPicPr>
            <a:picLocks noChangeAspect="1" noChangeArrowheads="1"/>
          </p:cNvPicPr>
          <p:nvPr/>
        </p:nvPicPr>
        <p:blipFill>
          <a:blip r:embed="rId3" cstate="print"/>
          <a:srcRect/>
          <a:stretch>
            <a:fillRect/>
          </a:stretch>
        </p:blipFill>
        <p:spPr bwMode="auto">
          <a:xfrm>
            <a:off x="190500" y="1364672"/>
            <a:ext cx="8620408" cy="4419600"/>
          </a:xfrm>
          <a:prstGeom prst="rect">
            <a:avLst/>
          </a:prstGeom>
          <a:noFill/>
          <a:ln w="9525">
            <a:noFill/>
            <a:miter lim="800000"/>
            <a:headEnd/>
            <a:tailEnd/>
          </a:ln>
        </p:spPr>
      </p:pic>
      <p:sp>
        <p:nvSpPr>
          <p:cNvPr id="5" name="Line Callout 1 4"/>
          <p:cNvSpPr/>
          <p:nvPr/>
        </p:nvSpPr>
        <p:spPr bwMode="auto">
          <a:xfrm>
            <a:off x="4281055" y="1454730"/>
            <a:ext cx="1905000" cy="533400"/>
          </a:xfrm>
          <a:prstGeom prst="borderCallout1">
            <a:avLst>
              <a:gd name="adj1" fmla="val 48972"/>
              <a:gd name="adj2" fmla="val -6282"/>
              <a:gd name="adj3" fmla="val 167611"/>
              <a:gd name="adj4" fmla="val -2832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smtClean="0">
                <a:solidFill>
                  <a:sysClr val="windowText" lastClr="000000"/>
                </a:solidFill>
                <a:effectLst>
                  <a:outerShdw blurRad="38100" dist="38100" dir="2700000" algn="tl">
                    <a:srgbClr val="000000">
                      <a:alpha val="43137"/>
                    </a:srgbClr>
                  </a:outerShdw>
                </a:effectLst>
                <a:latin typeface="Calibri" pitchFamily="34" charset="0"/>
              </a:rPr>
              <a:t>Primary Shard</a:t>
            </a:r>
            <a:endParaRPr lang="en-US" sz="2000" dirty="0" smtClean="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6" name="Line Callout 1 5"/>
          <p:cNvSpPr/>
          <p:nvPr/>
        </p:nvSpPr>
        <p:spPr bwMode="auto">
          <a:xfrm>
            <a:off x="5486400" y="5334000"/>
            <a:ext cx="1828800" cy="533400"/>
          </a:xfrm>
          <a:prstGeom prst="borderCallout1">
            <a:avLst>
              <a:gd name="adj1" fmla="val -21377"/>
              <a:gd name="adj2" fmla="val 46709"/>
              <a:gd name="adj3" fmla="val -85595"/>
              <a:gd name="adj4" fmla="val 37308"/>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smtClean="0">
                <a:solidFill>
                  <a:sysClr val="windowText" lastClr="000000"/>
                </a:solidFill>
                <a:effectLst>
                  <a:outerShdw blurRad="38100" dist="38100" dir="2700000" algn="tl">
                    <a:srgbClr val="000000">
                      <a:alpha val="43137"/>
                    </a:srgbClr>
                  </a:outerShdw>
                </a:effectLst>
                <a:latin typeface="Calibri" pitchFamily="34" charset="0"/>
              </a:rPr>
              <a:t>Shard Child</a:t>
            </a:r>
            <a:endParaRPr lang="en-US" sz="2000" dirty="0" smtClean="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7" name="Line Callout 1 6"/>
          <p:cNvSpPr/>
          <p:nvPr/>
        </p:nvSpPr>
        <p:spPr bwMode="auto">
          <a:xfrm>
            <a:off x="6400800" y="1212273"/>
            <a:ext cx="1828800" cy="533400"/>
          </a:xfrm>
          <a:prstGeom prst="borderCallout1">
            <a:avLst>
              <a:gd name="adj1" fmla="val 123385"/>
              <a:gd name="adj2" fmla="val 56709"/>
              <a:gd name="adj3" fmla="val 199611"/>
              <a:gd name="adj4" fmla="val 72265"/>
            </a:avLst>
          </a:prstGeom>
          <a:ln>
            <a:solidFill>
              <a:schemeClr val="accent2">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smtClean="0">
                <a:solidFill>
                  <a:sysClr val="windowText" lastClr="000000"/>
                </a:solidFill>
                <a:effectLst>
                  <a:outerShdw blurRad="38100" dist="38100" dir="2700000" algn="tl">
                    <a:srgbClr val="000000">
                      <a:alpha val="43137"/>
                    </a:srgbClr>
                  </a:outerShdw>
                </a:effectLst>
                <a:latin typeface="Calibri" pitchFamily="34" charset="0"/>
              </a:rPr>
              <a:t>Global</a:t>
            </a:r>
            <a:endParaRPr lang="en-US" sz="2000" dirty="0" smtClean="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8" name="Line Callout 1 7"/>
          <p:cNvSpPr/>
          <p:nvPr/>
        </p:nvSpPr>
        <p:spPr bwMode="auto">
          <a:xfrm>
            <a:off x="609600" y="5867400"/>
            <a:ext cx="1828800" cy="533400"/>
          </a:xfrm>
          <a:prstGeom prst="borderCallout1">
            <a:avLst>
              <a:gd name="adj1" fmla="val -6139"/>
              <a:gd name="adj2" fmla="val 57820"/>
              <a:gd name="adj3" fmla="val -44199"/>
              <a:gd name="adj4" fmla="val 45598"/>
            </a:avLst>
          </a:prstGeom>
          <a:ln>
            <a:solidFill>
              <a:schemeClr val="accent2">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smtClean="0">
                <a:solidFill>
                  <a:sysClr val="windowText" lastClr="000000"/>
                </a:solidFill>
                <a:effectLst>
                  <a:outerShdw blurRad="38100" dist="38100" dir="2700000" algn="tl">
                    <a:srgbClr val="000000">
                      <a:alpha val="43137"/>
                    </a:srgbClr>
                  </a:outerShdw>
                </a:effectLst>
                <a:latin typeface="Calibri" pitchFamily="34" charset="0"/>
              </a:rPr>
              <a:t>Global</a:t>
            </a:r>
            <a:endParaRPr lang="en-US" sz="2000" dirty="0" smtClean="0">
              <a:solidFill>
                <a:sysClr val="windowText" lastClr="000000"/>
              </a:solidFill>
              <a:effectLst>
                <a:outerShdw blurRad="38100" dist="38100" dir="2700000" algn="tl">
                  <a:srgbClr val="000000">
                    <a:alpha val="43137"/>
                  </a:srgbClr>
                </a:outerShdw>
              </a:effectLst>
              <a:latin typeface="Calibri" pitchFamily="34" charset="0"/>
            </a:endParaRPr>
          </a:p>
        </p:txBody>
      </p:sp>
      <p:sp>
        <p:nvSpPr>
          <p:cNvPr id="9" name="Line Callout 1 8"/>
          <p:cNvSpPr/>
          <p:nvPr/>
        </p:nvSpPr>
        <p:spPr bwMode="auto">
          <a:xfrm>
            <a:off x="2895599" y="6019800"/>
            <a:ext cx="3307773" cy="838200"/>
          </a:xfrm>
          <a:prstGeom prst="borderCallout1">
            <a:avLst>
              <a:gd name="adj1" fmla="val -21377"/>
              <a:gd name="adj2" fmla="val 46709"/>
              <a:gd name="adj3" fmla="val -192262"/>
              <a:gd name="adj4" fmla="val 16189"/>
            </a:avLst>
          </a:prstGeom>
          <a:ln>
            <a:solidFill>
              <a:srgbClr val="FFFF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ysClr val="windowText" lastClr="000000"/>
                </a:solidFill>
                <a:effectLst>
                  <a:outerShdw blurRad="38100" dist="38100" dir="2700000" algn="tl">
                    <a:srgbClr val="000000">
                      <a:alpha val="43137"/>
                    </a:srgbClr>
                  </a:outerShdw>
                </a:effectLst>
                <a:latin typeface="Calibri" pitchFamily="34" charset="0"/>
              </a:rPr>
              <a:t>Country, </a:t>
            </a:r>
            <a:r>
              <a:rPr lang="en-US" sz="2000" dirty="0" err="1" smtClean="0">
                <a:solidFill>
                  <a:sysClr val="windowText" lastClr="000000"/>
                </a:solidFill>
                <a:effectLst>
                  <a:outerShdw blurRad="38100" dist="38100" dir="2700000" algn="tl">
                    <a:srgbClr val="000000">
                      <a:alpha val="43137"/>
                    </a:srgbClr>
                  </a:outerShdw>
                </a:effectLst>
                <a:latin typeface="Calibri" pitchFamily="34" charset="0"/>
              </a:rPr>
              <a:t>OrderDate</a:t>
            </a:r>
            <a:r>
              <a:rPr lang="en-US" sz="2000" dirty="0" smtClean="0">
                <a:solidFill>
                  <a:sysClr val="windowText" lastClr="000000"/>
                </a:solidFill>
                <a:effectLst>
                  <a:outerShdw blurRad="38100" dist="38100" dir="2700000" algn="tl">
                    <a:srgbClr val="000000">
                      <a:alpha val="43137"/>
                    </a:srgbClr>
                  </a:outerShdw>
                </a:effectLst>
                <a:latin typeface="Calibri" pitchFamily="34" charset="0"/>
              </a:rPr>
              <a:t> </a:t>
            </a:r>
            <a:r>
              <a:rPr lang="en-US" sz="2000" dirty="0" err="1" smtClean="0">
                <a:solidFill>
                  <a:sysClr val="windowText" lastClr="000000"/>
                </a:solidFill>
                <a:effectLst>
                  <a:outerShdw blurRad="38100" dist="38100" dir="2700000" algn="tl">
                    <a:srgbClr val="000000">
                      <a:alpha val="43137"/>
                    </a:srgbClr>
                  </a:outerShdw>
                </a:effectLst>
                <a:latin typeface="Calibri" pitchFamily="34" charset="0"/>
              </a:rPr>
              <a:t>ContactID</a:t>
            </a:r>
            <a:r>
              <a:rPr lang="en-US" sz="2000" dirty="0" smtClean="0">
                <a:solidFill>
                  <a:sysClr val="windowText" lastClr="000000"/>
                </a:solidFill>
                <a:effectLst>
                  <a:outerShdw blurRad="38100" dist="38100" dir="2700000" algn="tl">
                    <a:srgbClr val="000000">
                      <a:alpha val="43137"/>
                    </a:srgbClr>
                  </a:outerShdw>
                </a:effectLst>
                <a:latin typeface="Calibri" pitchFamily="34" charset="0"/>
              </a:rPr>
              <a:t> </a:t>
            </a:r>
            <a:r>
              <a:rPr lang="zh-CN" altLang="en-US" sz="2000" dirty="0" smtClean="0">
                <a:solidFill>
                  <a:sysClr val="windowText" lastClr="000000"/>
                </a:solidFill>
                <a:effectLst>
                  <a:outerShdw blurRad="38100" dist="38100" dir="2700000" algn="tl">
                    <a:srgbClr val="000000">
                      <a:alpha val="43137"/>
                    </a:srgbClr>
                  </a:outerShdw>
                </a:effectLst>
                <a:latin typeface="Calibri" pitchFamily="34" charset="0"/>
              </a:rPr>
              <a:t>可作为</a:t>
            </a:r>
            <a:r>
              <a:rPr lang="en-US" sz="2000" dirty="0" smtClean="0">
                <a:solidFill>
                  <a:sysClr val="windowText" lastClr="000000"/>
                </a:solidFill>
                <a:effectLst>
                  <a:outerShdw blurRad="38100" dist="38100" dir="2700000" algn="tl">
                    <a:srgbClr val="000000">
                      <a:alpha val="43137"/>
                    </a:srgbClr>
                  </a:outerShdw>
                </a:effectLst>
                <a:latin typeface="Calibri" pitchFamily="34" charset="0"/>
              </a:rPr>
              <a:t> partition field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On Premises SQL Server</a:t>
            </a:r>
            <a:br>
              <a:rPr lang="en-US" altLang="zh-CN" dirty="0" smtClean="0"/>
            </a:br>
            <a:r>
              <a:rPr lang="en-US" altLang="zh-CN" dirty="0" smtClean="0"/>
              <a:t>-</a:t>
            </a:r>
            <a:r>
              <a:rPr lang="zh-CN" altLang="en-US" dirty="0" smtClean="0"/>
              <a:t>扩展模式</a:t>
            </a:r>
            <a:endParaRPr lang="en-US" dirty="0"/>
          </a:p>
        </p:txBody>
      </p:sp>
      <p:sp>
        <p:nvSpPr>
          <p:cNvPr id="5" name="Content Placeholder 4"/>
          <p:cNvSpPr>
            <a:spLocks noGrp="1"/>
          </p:cNvSpPr>
          <p:nvPr>
            <p:ph idx="1"/>
          </p:nvPr>
        </p:nvSpPr>
        <p:spPr/>
        <p:txBody>
          <a:bodyPr/>
          <a:lstStyle/>
          <a:p>
            <a:r>
              <a:rPr lang="zh-CN" altLang="en-US" dirty="0" smtClean="0"/>
              <a:t>功能性分区</a:t>
            </a:r>
            <a:endParaRPr lang="en-US" altLang="zh-CN" dirty="0" smtClean="0"/>
          </a:p>
          <a:p>
            <a:pPr lvl="1"/>
            <a:r>
              <a:rPr lang="zh-CN" altLang="en-US" sz="2000" dirty="0" smtClean="0"/>
              <a:t>案例</a:t>
            </a:r>
            <a:r>
              <a:rPr lang="en-US" sz="2000" dirty="0" smtClean="0"/>
              <a:t>1 – </a:t>
            </a:r>
            <a:r>
              <a:rPr lang="zh-CN" altLang="en-US" sz="2000" dirty="0" smtClean="0"/>
              <a:t>一家美国大型证交所</a:t>
            </a:r>
            <a:endParaRPr lang="en-US" altLang="zh-CN" sz="2000" dirty="0" smtClean="0"/>
          </a:p>
          <a:p>
            <a:r>
              <a:rPr lang="en-US" altLang="zh-CN" dirty="0" smtClean="0"/>
              <a:t>Message Queue</a:t>
            </a:r>
            <a:r>
              <a:rPr lang="zh-CN" altLang="en-US" dirty="0" smtClean="0"/>
              <a:t>连接各功能模块</a:t>
            </a:r>
            <a:endParaRPr lang="en-US" dirty="0" smtClean="0"/>
          </a:p>
          <a:p>
            <a:pPr lvl="1"/>
            <a:r>
              <a:rPr lang="zh-CN" altLang="en-US" sz="2000" dirty="0" smtClean="0"/>
              <a:t>案例</a:t>
            </a:r>
            <a:r>
              <a:rPr lang="en-US" sz="2000" dirty="0" smtClean="0"/>
              <a:t>2 – </a:t>
            </a:r>
            <a:r>
              <a:rPr lang="zh-CN" altLang="en-US" sz="2000" dirty="0" smtClean="0"/>
              <a:t>北京奥林匹克网站监控模块</a:t>
            </a:r>
            <a:endParaRPr lang="en-US" altLang="zh-CN" sz="2000" dirty="0" smtClean="0"/>
          </a:p>
          <a:p>
            <a:r>
              <a:rPr lang="zh-CN" altLang="en-US" dirty="0" smtClean="0"/>
              <a:t>数据分区</a:t>
            </a:r>
            <a:endParaRPr lang="en-US" dirty="0" smtClean="0"/>
          </a:p>
          <a:p>
            <a:pPr lvl="1"/>
            <a:r>
              <a:rPr lang="zh-CN" altLang="en-US" sz="2000" dirty="0" smtClean="0"/>
              <a:t>案例</a:t>
            </a:r>
            <a:r>
              <a:rPr lang="en-US" sz="2000" dirty="0" smtClean="0"/>
              <a:t>3 – MySpace.com</a:t>
            </a:r>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pPr defTabSz="914363" fontAlgn="auto">
              <a:spcAft>
                <a:spcPts val="0"/>
              </a:spcAft>
              <a:defRPr/>
            </a:pPr>
            <a:r>
              <a:rPr lang="zh-CN" altLang="en-US" sz="4400" dirty="0" smtClean="0"/>
              <a:t>功能分区</a:t>
            </a:r>
            <a:r>
              <a:rPr lang="en-US" sz="2800" dirty="0" smtClean="0"/>
              <a:t/>
            </a:r>
            <a:br>
              <a:rPr lang="en-US" sz="2800" dirty="0" smtClean="0"/>
            </a:br>
            <a:r>
              <a:rPr lang="en-US" sz="3300" dirty="0" smtClean="0"/>
              <a:t>-</a:t>
            </a:r>
            <a:r>
              <a:rPr lang="zh-CN" altLang="en-US" sz="3300" dirty="0" smtClean="0"/>
              <a:t>初始设计</a:t>
            </a:r>
            <a:endParaRPr sz="3300" dirty="0"/>
          </a:p>
        </p:txBody>
      </p:sp>
      <p:sp>
        <p:nvSpPr>
          <p:cNvPr id="3" name="Flowchart: Process 2"/>
          <p:cNvSpPr/>
          <p:nvPr/>
        </p:nvSpPr>
        <p:spPr bwMode="auto">
          <a:xfrm>
            <a:off x="1066800" y="1447800"/>
            <a:ext cx="1143000" cy="76200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Access Series</a:t>
            </a:r>
          </a:p>
        </p:txBody>
      </p:sp>
      <p:sp>
        <p:nvSpPr>
          <p:cNvPr id="4" name="Right Arrow 3"/>
          <p:cNvSpPr/>
          <p:nvPr/>
        </p:nvSpPr>
        <p:spPr bwMode="auto">
          <a:xfrm>
            <a:off x="2667000" y="1600200"/>
            <a:ext cx="38862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5" name="Right Arrow 4"/>
          <p:cNvSpPr/>
          <p:nvPr/>
        </p:nvSpPr>
        <p:spPr bwMode="auto">
          <a:xfrm rot="1437749">
            <a:off x="2291126" y="2152806"/>
            <a:ext cx="16764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6" name="Flowchart: Process 5"/>
          <p:cNvSpPr/>
          <p:nvPr/>
        </p:nvSpPr>
        <p:spPr bwMode="auto">
          <a:xfrm>
            <a:off x="4038600" y="2209800"/>
            <a:ext cx="1143000" cy="76200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Order Maker</a:t>
            </a:r>
          </a:p>
        </p:txBody>
      </p:sp>
      <p:sp>
        <p:nvSpPr>
          <p:cNvPr id="8" name="Striped Right Arrow 7"/>
          <p:cNvSpPr/>
          <p:nvPr/>
        </p:nvSpPr>
        <p:spPr bwMode="auto">
          <a:xfrm rot="1620662">
            <a:off x="2012022" y="4218582"/>
            <a:ext cx="1890784"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9" name="Flowchart: Process 8"/>
          <p:cNvSpPr/>
          <p:nvPr/>
        </p:nvSpPr>
        <p:spPr bwMode="auto">
          <a:xfrm>
            <a:off x="6858000" y="1447800"/>
            <a:ext cx="1143000" cy="76200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Matching Engine</a:t>
            </a:r>
          </a:p>
        </p:txBody>
      </p:sp>
      <p:sp>
        <p:nvSpPr>
          <p:cNvPr id="12" name="Flowchart: Magnetic Disk 11"/>
          <p:cNvSpPr/>
          <p:nvPr/>
        </p:nvSpPr>
        <p:spPr bwMode="auto">
          <a:xfrm>
            <a:off x="3962400" y="4648200"/>
            <a:ext cx="1295400" cy="1371600"/>
          </a:xfrm>
          <a:prstGeom prst="flowChartMagneticDisk">
            <a:avLst/>
          </a:prstGeom>
          <a:ln w="12700">
            <a:solidFill>
              <a:srgbClr val="FFFFFF"/>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Journal</a:t>
            </a:r>
          </a:p>
          <a:p>
            <a:pPr algn="ctr" defTabSz="914099">
              <a:defRPr/>
            </a:pPr>
            <a:r>
              <a:rPr lang="en-US" b="1" dirty="0">
                <a:solidFill>
                  <a:srgbClr val="FFFFFF"/>
                </a:solidFill>
                <a:effectLst>
                  <a:outerShdw blurRad="38100" dist="38100" dir="2700000" algn="tl">
                    <a:srgbClr val="000000">
                      <a:alpha val="43137"/>
                    </a:srgbClr>
                  </a:outerShdw>
                </a:effectLst>
              </a:rPr>
              <a:t>Participant </a:t>
            </a:r>
          </a:p>
          <a:p>
            <a:pPr algn="ctr" defTabSz="914099">
              <a:defRPr/>
            </a:pPr>
            <a:r>
              <a:rPr lang="en-US" b="1" dirty="0">
                <a:solidFill>
                  <a:srgbClr val="FFFFFF"/>
                </a:solidFill>
                <a:effectLst>
                  <a:outerShdw blurRad="38100" dist="38100" dir="2700000" algn="tl">
                    <a:srgbClr val="000000">
                      <a:alpha val="43137"/>
                    </a:srgbClr>
                  </a:outerShdw>
                </a:effectLst>
              </a:rPr>
              <a:t>Instrument</a:t>
            </a:r>
          </a:p>
        </p:txBody>
      </p:sp>
      <p:sp>
        <p:nvSpPr>
          <p:cNvPr id="14" name="Left-Right Arrow 13"/>
          <p:cNvSpPr/>
          <p:nvPr/>
        </p:nvSpPr>
        <p:spPr bwMode="auto">
          <a:xfrm rot="20259967">
            <a:off x="5257310" y="2178743"/>
            <a:ext cx="1588201" cy="3810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19" name="Flowchart: Direct Access Storage 18"/>
          <p:cNvSpPr/>
          <p:nvPr/>
        </p:nvSpPr>
        <p:spPr bwMode="auto">
          <a:xfrm>
            <a:off x="2760663" y="2236788"/>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0" name="Flowchart: Direct Access Storage 19"/>
          <p:cNvSpPr/>
          <p:nvPr/>
        </p:nvSpPr>
        <p:spPr bwMode="auto">
          <a:xfrm>
            <a:off x="5638800" y="22860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1" name="Flowchart: Direct Access Storage 20"/>
          <p:cNvSpPr/>
          <p:nvPr/>
        </p:nvSpPr>
        <p:spPr bwMode="auto">
          <a:xfrm>
            <a:off x="4267200" y="37338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2" name="Flowchart: Direct Access Storage 21"/>
          <p:cNvSpPr/>
          <p:nvPr/>
        </p:nvSpPr>
        <p:spPr bwMode="auto">
          <a:xfrm>
            <a:off x="7086600" y="37338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3" name="Flowchart: Direct Access Storage 22"/>
          <p:cNvSpPr/>
          <p:nvPr/>
        </p:nvSpPr>
        <p:spPr bwMode="auto">
          <a:xfrm>
            <a:off x="4267200" y="16764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4" name="Flowchart: Direct Access Storage 23"/>
          <p:cNvSpPr/>
          <p:nvPr/>
        </p:nvSpPr>
        <p:spPr bwMode="auto">
          <a:xfrm>
            <a:off x="1295400" y="37338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5" name="Right Arrow 24"/>
          <p:cNvSpPr/>
          <p:nvPr/>
        </p:nvSpPr>
        <p:spPr bwMode="auto">
          <a:xfrm rot="5400000">
            <a:off x="952500" y="2781300"/>
            <a:ext cx="13716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6" name="Striped Right Arrow 25"/>
          <p:cNvSpPr/>
          <p:nvPr/>
        </p:nvSpPr>
        <p:spPr bwMode="auto">
          <a:xfrm rot="5400000">
            <a:off x="4305300" y="4152900"/>
            <a:ext cx="609600"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8" name="Right Arrow 27"/>
          <p:cNvSpPr/>
          <p:nvPr/>
        </p:nvSpPr>
        <p:spPr bwMode="auto">
          <a:xfrm rot="5400000">
            <a:off x="4305300" y="3162300"/>
            <a:ext cx="6096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9" name="Right Arrow 28"/>
          <p:cNvSpPr/>
          <p:nvPr/>
        </p:nvSpPr>
        <p:spPr bwMode="auto">
          <a:xfrm rot="5400000">
            <a:off x="6743699" y="2781300"/>
            <a:ext cx="13716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30" name="Striped Right Arrow 29"/>
          <p:cNvSpPr/>
          <p:nvPr/>
        </p:nvSpPr>
        <p:spPr bwMode="auto">
          <a:xfrm rot="9030040">
            <a:off x="5300770" y="4239618"/>
            <a:ext cx="1890784"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49192" name="TextBox 30"/>
          <p:cNvSpPr txBox="1">
            <a:spLocks noChangeArrowheads="1"/>
          </p:cNvSpPr>
          <p:nvPr/>
        </p:nvSpPr>
        <p:spPr bwMode="auto">
          <a:xfrm>
            <a:off x="6037263" y="4724400"/>
            <a:ext cx="2146742" cy="923330"/>
          </a:xfrm>
          <a:prstGeom prst="rect">
            <a:avLst/>
          </a:prstGeom>
          <a:noFill/>
          <a:ln w="9525">
            <a:noFill/>
            <a:miter lim="800000"/>
            <a:headEnd/>
            <a:tailEnd/>
          </a:ln>
        </p:spPr>
        <p:txBody>
          <a:bodyPr wrap="none">
            <a:spAutoFit/>
          </a:bodyPr>
          <a:lstStyle/>
          <a:p>
            <a:pPr marL="114300" indent="-114300">
              <a:buFont typeface="Arial" pitchFamily="34" charset="0"/>
              <a:buChar char="•"/>
            </a:pPr>
            <a:r>
              <a:rPr lang="zh-CN" altLang="en-US" dirty="0" smtClean="0"/>
              <a:t>单个数据库实例</a:t>
            </a:r>
            <a:endParaRPr lang="en-US" altLang="zh-CN" dirty="0" smtClean="0"/>
          </a:p>
          <a:p>
            <a:pPr marL="114300" indent="-114300">
              <a:buFont typeface="Arial" pitchFamily="34" charset="0"/>
              <a:buChar char="•"/>
            </a:pPr>
            <a:r>
              <a:rPr lang="zh-CN" altLang="en-US" dirty="0" smtClean="0"/>
              <a:t>单个数据库</a:t>
            </a:r>
            <a:endParaRPr lang="en-US" altLang="zh-CN" dirty="0" smtClean="0"/>
          </a:p>
          <a:p>
            <a:pPr marL="114300" indent="-114300">
              <a:buFont typeface="Arial" pitchFamily="34" charset="0"/>
              <a:buChar char="•"/>
            </a:pPr>
            <a:r>
              <a:rPr lang="zh-CN" altLang="en-US" dirty="0" smtClean="0"/>
              <a:t>服务器硬件要求高</a:t>
            </a:r>
            <a:endParaRPr lang="en-US" altLang="zh-CN" dirty="0"/>
          </a:p>
        </p:txBody>
      </p:sp>
      <p:sp>
        <p:nvSpPr>
          <p:cNvPr id="49193" name="TextBox 31"/>
          <p:cNvSpPr txBox="1">
            <a:spLocks noChangeArrowheads="1"/>
          </p:cNvSpPr>
          <p:nvPr/>
        </p:nvSpPr>
        <p:spPr bwMode="auto">
          <a:xfrm>
            <a:off x="541867" y="4622800"/>
            <a:ext cx="1915909" cy="1200329"/>
          </a:xfrm>
          <a:prstGeom prst="rect">
            <a:avLst/>
          </a:prstGeom>
          <a:noFill/>
          <a:ln w="9525">
            <a:noFill/>
            <a:miter lim="800000"/>
            <a:headEnd/>
            <a:tailEnd/>
          </a:ln>
        </p:spPr>
        <p:txBody>
          <a:bodyPr wrap="none">
            <a:spAutoFit/>
          </a:bodyPr>
          <a:lstStyle/>
          <a:p>
            <a:pPr marL="114300" indent="-114300">
              <a:buFont typeface="Arial" pitchFamily="34" charset="0"/>
              <a:buChar char="•"/>
            </a:pPr>
            <a:r>
              <a:rPr lang="zh-CN" altLang="en-US" dirty="0" smtClean="0"/>
              <a:t>提供向上扩展</a:t>
            </a:r>
            <a:endParaRPr lang="en-US" altLang="zh-CN" dirty="0" smtClean="0"/>
          </a:p>
          <a:p>
            <a:pPr marL="114300" indent="-114300">
              <a:buFont typeface="Arial" pitchFamily="34" charset="0"/>
              <a:buChar char="•"/>
            </a:pPr>
            <a:r>
              <a:rPr lang="zh-CN" altLang="en-US" dirty="0" smtClean="0"/>
              <a:t>有限的性能</a:t>
            </a:r>
            <a:endParaRPr lang="en-US" altLang="zh-CN" dirty="0" smtClean="0"/>
          </a:p>
          <a:p>
            <a:pPr marL="114300" indent="-114300">
              <a:buFont typeface="Arial" pitchFamily="34" charset="0"/>
              <a:buChar char="•"/>
            </a:pPr>
            <a:r>
              <a:rPr lang="zh-CN" altLang="en-US" dirty="0" smtClean="0"/>
              <a:t>有限的可扩展性</a:t>
            </a:r>
            <a:endParaRPr lang="en-US" altLang="zh-CN" dirty="0"/>
          </a:p>
          <a:p>
            <a:pPr marL="114300" indent="-114300">
              <a:buFont typeface="Arial" pitchFamily="34" charset="0"/>
              <a:buChar char="•"/>
            </a:pPr>
            <a:r>
              <a:rPr lang="zh-CN" altLang="en-US" dirty="0" smtClean="0"/>
              <a:t>易于开发</a:t>
            </a:r>
            <a:endParaRPr lang="en-US" altLang="zh-CN" dirty="0"/>
          </a:p>
        </p:txBody>
      </p:sp>
      <p:sp>
        <p:nvSpPr>
          <p:cNvPr id="49194" name="TextBox 32"/>
          <p:cNvSpPr txBox="1">
            <a:spLocks noChangeArrowheads="1"/>
          </p:cNvSpPr>
          <p:nvPr/>
        </p:nvSpPr>
        <p:spPr bwMode="auto">
          <a:xfrm>
            <a:off x="863600" y="2353734"/>
            <a:ext cx="1544012" cy="369332"/>
          </a:xfrm>
          <a:prstGeom prst="rect">
            <a:avLst/>
          </a:prstGeom>
          <a:noFill/>
          <a:ln w="9525">
            <a:noFill/>
            <a:miter lim="800000"/>
            <a:headEnd/>
            <a:tailEnd/>
          </a:ln>
        </p:spPr>
        <p:txBody>
          <a:bodyPr wrap="none">
            <a:spAutoFit/>
          </a:bodyPr>
          <a:lstStyle/>
          <a:p>
            <a:r>
              <a:rPr lang="en-US" altLang="zh-CN" dirty="0"/>
              <a:t>Access Journal</a:t>
            </a:r>
          </a:p>
        </p:txBody>
      </p:sp>
      <p:sp>
        <p:nvSpPr>
          <p:cNvPr id="49195" name="TextBox 33"/>
          <p:cNvSpPr txBox="1">
            <a:spLocks noChangeArrowheads="1"/>
          </p:cNvSpPr>
          <p:nvPr/>
        </p:nvSpPr>
        <p:spPr bwMode="auto">
          <a:xfrm>
            <a:off x="3742271" y="3068108"/>
            <a:ext cx="1687513" cy="369332"/>
          </a:xfrm>
          <a:prstGeom prst="rect">
            <a:avLst/>
          </a:prstGeom>
          <a:noFill/>
          <a:ln w="9525">
            <a:noFill/>
            <a:miter lim="800000"/>
            <a:headEnd/>
            <a:tailEnd/>
          </a:ln>
        </p:spPr>
        <p:txBody>
          <a:bodyPr wrap="none">
            <a:spAutoFit/>
          </a:bodyPr>
          <a:lstStyle/>
          <a:p>
            <a:r>
              <a:rPr lang="en-US" altLang="zh-CN" dirty="0"/>
              <a:t>Participant Data</a:t>
            </a:r>
          </a:p>
        </p:txBody>
      </p:sp>
      <p:sp>
        <p:nvSpPr>
          <p:cNvPr id="49196" name="TextBox 34"/>
          <p:cNvSpPr txBox="1">
            <a:spLocks noChangeArrowheads="1"/>
          </p:cNvSpPr>
          <p:nvPr/>
        </p:nvSpPr>
        <p:spPr bwMode="auto">
          <a:xfrm>
            <a:off x="6561667" y="2353733"/>
            <a:ext cx="1715534" cy="369332"/>
          </a:xfrm>
          <a:prstGeom prst="rect">
            <a:avLst/>
          </a:prstGeom>
          <a:noFill/>
          <a:ln w="9525">
            <a:noFill/>
            <a:miter lim="800000"/>
            <a:headEnd/>
            <a:tailEnd/>
          </a:ln>
        </p:spPr>
        <p:txBody>
          <a:bodyPr wrap="none">
            <a:spAutoFit/>
          </a:bodyPr>
          <a:lstStyle/>
          <a:p>
            <a:r>
              <a:rPr lang="en-US" altLang="zh-CN" dirty="0"/>
              <a:t>Instrument Data</a:t>
            </a:r>
          </a:p>
        </p:txBody>
      </p:sp>
      <p:sp>
        <p:nvSpPr>
          <p:cNvPr id="36" name="TextBox 35"/>
          <p:cNvSpPr txBox="1"/>
          <p:nvPr/>
        </p:nvSpPr>
        <p:spPr>
          <a:xfrm>
            <a:off x="3512897" y="1078468"/>
            <a:ext cx="2097049" cy="40011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none">
            <a:spAutoFit/>
          </a:bodyPr>
          <a:lstStyle/>
          <a:p>
            <a:pPr algn="ctr" fontAlgn="auto">
              <a:spcBef>
                <a:spcPts val="0"/>
              </a:spcBef>
              <a:spcAft>
                <a:spcPts val="0"/>
              </a:spcAft>
              <a:defRPr/>
            </a:pPr>
            <a:r>
              <a:rPr lang="en-US" sz="2000" b="1" dirty="0">
                <a:solidFill>
                  <a:srgbClr val="080808"/>
                </a:solidFill>
              </a:rPr>
              <a:t>50,000 Trades/sec</a:t>
            </a:r>
          </a:p>
        </p:txBody>
      </p:sp>
      <p:sp>
        <p:nvSpPr>
          <p:cNvPr id="37" name="Right Arrow 36"/>
          <p:cNvSpPr/>
          <p:nvPr/>
        </p:nvSpPr>
        <p:spPr bwMode="auto">
          <a:xfrm>
            <a:off x="1156583" y="6185416"/>
            <a:ext cx="7620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38" name="Striped Right Arrow 37"/>
          <p:cNvSpPr/>
          <p:nvPr/>
        </p:nvSpPr>
        <p:spPr bwMode="auto">
          <a:xfrm>
            <a:off x="5499983" y="6185416"/>
            <a:ext cx="762000"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49206" name="TextBox 38"/>
          <p:cNvSpPr txBox="1">
            <a:spLocks noChangeArrowheads="1"/>
          </p:cNvSpPr>
          <p:nvPr/>
        </p:nvSpPr>
        <p:spPr bwMode="auto">
          <a:xfrm>
            <a:off x="1912938" y="6191250"/>
            <a:ext cx="3208635" cy="369332"/>
          </a:xfrm>
          <a:prstGeom prst="rect">
            <a:avLst/>
          </a:prstGeom>
          <a:noFill/>
          <a:ln w="9525">
            <a:noFill/>
            <a:miter lim="800000"/>
            <a:headEnd/>
            <a:tailEnd/>
          </a:ln>
        </p:spPr>
        <p:txBody>
          <a:bodyPr wrap="none">
            <a:spAutoFit/>
          </a:bodyPr>
          <a:lstStyle/>
          <a:p>
            <a:r>
              <a:rPr lang="en-US" altLang="zh-CN" b="1" dirty="0"/>
              <a:t>Transactional Messaging Queue</a:t>
            </a:r>
          </a:p>
        </p:txBody>
      </p:sp>
      <p:sp>
        <p:nvSpPr>
          <p:cNvPr id="49207" name="TextBox 39"/>
          <p:cNvSpPr txBox="1">
            <a:spLocks noChangeArrowheads="1"/>
          </p:cNvSpPr>
          <p:nvPr/>
        </p:nvSpPr>
        <p:spPr bwMode="auto">
          <a:xfrm>
            <a:off x="6243639" y="6191250"/>
            <a:ext cx="2731027" cy="369332"/>
          </a:xfrm>
          <a:prstGeom prst="rect">
            <a:avLst/>
          </a:prstGeom>
          <a:noFill/>
          <a:ln w="9525">
            <a:noFill/>
            <a:miter lim="800000"/>
            <a:headEnd/>
            <a:tailEnd/>
          </a:ln>
        </p:spPr>
        <p:txBody>
          <a:bodyPr wrap="square">
            <a:spAutoFit/>
          </a:bodyPr>
          <a:lstStyle/>
          <a:p>
            <a:r>
              <a:rPr lang="en-US" altLang="zh-CN" b="1" dirty="0"/>
              <a:t>Batch Messaging Queue</a:t>
            </a:r>
          </a:p>
        </p:txBody>
      </p:sp>
      <p:sp>
        <p:nvSpPr>
          <p:cNvPr id="33" name="TextBox 32"/>
          <p:cNvSpPr txBox="1"/>
          <p:nvPr/>
        </p:nvSpPr>
        <p:spPr>
          <a:xfrm>
            <a:off x="6143636" y="214290"/>
            <a:ext cx="1399822" cy="307777"/>
          </a:xfrm>
          <a:prstGeom prst="rect">
            <a:avLst/>
          </a:prstGeom>
          <a:noFill/>
        </p:spPr>
        <p:txBody>
          <a:bodyPr wrap="square" rtlCol="0">
            <a:spAutoFit/>
          </a:bodyPr>
          <a:lstStyle/>
          <a:p>
            <a:r>
              <a:rPr lang="zh-CN" altLang="en-US" sz="1400" dirty="0" smtClean="0"/>
              <a:t>美国证交所</a:t>
            </a:r>
            <a:endParaRPr lang="en-US" sz="1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pPr defTabSz="914363" fontAlgn="auto">
              <a:spcAft>
                <a:spcPts val="0"/>
              </a:spcAft>
              <a:defRPr/>
            </a:pPr>
            <a:r>
              <a:rPr lang="zh-CN" altLang="en-US" sz="4400" dirty="0" smtClean="0"/>
              <a:t>功能分区</a:t>
            </a:r>
            <a:r>
              <a:rPr lang="en-US" sz="3500" dirty="0" smtClean="0"/>
              <a:t/>
            </a:r>
            <a:br>
              <a:rPr lang="en-US" sz="3500" dirty="0" smtClean="0"/>
            </a:br>
            <a:r>
              <a:rPr lang="en-US" sz="3300" dirty="0" smtClean="0"/>
              <a:t>- </a:t>
            </a:r>
            <a:r>
              <a:rPr lang="zh-CN" altLang="en-US" sz="3300" dirty="0" smtClean="0"/>
              <a:t>目前设计</a:t>
            </a:r>
            <a:endParaRPr sz="3300" dirty="0"/>
          </a:p>
        </p:txBody>
      </p:sp>
      <p:sp>
        <p:nvSpPr>
          <p:cNvPr id="3" name="Flowchart: Process 2"/>
          <p:cNvSpPr/>
          <p:nvPr/>
        </p:nvSpPr>
        <p:spPr bwMode="auto">
          <a:xfrm>
            <a:off x="1066800" y="1447800"/>
            <a:ext cx="1143000" cy="76200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Access Series</a:t>
            </a:r>
          </a:p>
        </p:txBody>
      </p:sp>
      <p:sp>
        <p:nvSpPr>
          <p:cNvPr id="4" name="Right Arrow 3"/>
          <p:cNvSpPr/>
          <p:nvPr/>
        </p:nvSpPr>
        <p:spPr bwMode="auto">
          <a:xfrm>
            <a:off x="2667000" y="1600200"/>
            <a:ext cx="38862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5" name="Right Arrow 4"/>
          <p:cNvSpPr/>
          <p:nvPr/>
        </p:nvSpPr>
        <p:spPr bwMode="auto">
          <a:xfrm rot="1437749">
            <a:off x="2291126" y="2152806"/>
            <a:ext cx="16764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6" name="Flowchart: Process 5"/>
          <p:cNvSpPr/>
          <p:nvPr/>
        </p:nvSpPr>
        <p:spPr bwMode="auto">
          <a:xfrm>
            <a:off x="4038600" y="2209800"/>
            <a:ext cx="1143000" cy="76200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Order Maker</a:t>
            </a:r>
          </a:p>
        </p:txBody>
      </p:sp>
      <p:sp>
        <p:nvSpPr>
          <p:cNvPr id="8" name="Striped Right Arrow 7"/>
          <p:cNvSpPr/>
          <p:nvPr/>
        </p:nvSpPr>
        <p:spPr bwMode="auto">
          <a:xfrm rot="5400000">
            <a:off x="1333500" y="4152900"/>
            <a:ext cx="609600"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9" name="Flowchart: Process 8"/>
          <p:cNvSpPr/>
          <p:nvPr/>
        </p:nvSpPr>
        <p:spPr bwMode="auto">
          <a:xfrm>
            <a:off x="6858000" y="1447800"/>
            <a:ext cx="1143000" cy="762000"/>
          </a:xfrm>
          <a:prstGeom prst="flowChart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effectLst>
                  <a:outerShdw blurRad="38100" dist="38100" dir="2700000" algn="tl">
                    <a:srgbClr val="000000">
                      <a:alpha val="43137"/>
                    </a:srgbClr>
                  </a:outerShdw>
                </a:effectLst>
              </a:rPr>
              <a:t>Matching Engine</a:t>
            </a:r>
          </a:p>
        </p:txBody>
      </p:sp>
      <p:sp>
        <p:nvSpPr>
          <p:cNvPr id="10" name="Flowchart: Magnetic Disk 9"/>
          <p:cNvSpPr/>
          <p:nvPr/>
        </p:nvSpPr>
        <p:spPr bwMode="auto">
          <a:xfrm>
            <a:off x="990600" y="46482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rPr>
              <a:t>Journal data</a:t>
            </a:r>
          </a:p>
          <a:p>
            <a:pPr algn="ctr" defTabSz="914099">
              <a:defRPr/>
            </a:pPr>
            <a:r>
              <a:rPr lang="en-US" sz="1400" dirty="0">
                <a:solidFill>
                  <a:srgbClr val="FFFFFF"/>
                </a:solidFill>
                <a:effectLst>
                  <a:outerShdw blurRad="38100" dist="38100" dir="2700000" algn="tl">
                    <a:srgbClr val="000000">
                      <a:alpha val="43137"/>
                    </a:srgbClr>
                  </a:outerShdw>
                </a:effectLst>
              </a:rPr>
              <a:t>Partitions</a:t>
            </a:r>
          </a:p>
        </p:txBody>
      </p:sp>
      <p:sp>
        <p:nvSpPr>
          <p:cNvPr id="12" name="Flowchart: Magnetic Disk 11"/>
          <p:cNvSpPr/>
          <p:nvPr/>
        </p:nvSpPr>
        <p:spPr bwMode="auto">
          <a:xfrm>
            <a:off x="3962400" y="46482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rPr>
              <a:t>Participant Data</a:t>
            </a:r>
          </a:p>
          <a:p>
            <a:pPr algn="ctr" defTabSz="914099">
              <a:defRPr/>
            </a:pPr>
            <a:r>
              <a:rPr lang="en-US" sz="1400" dirty="0">
                <a:solidFill>
                  <a:srgbClr val="FFFFFF"/>
                </a:solidFill>
                <a:effectLst>
                  <a:outerShdw blurRad="38100" dist="38100" dir="2700000" algn="tl">
                    <a:srgbClr val="000000">
                      <a:alpha val="43137"/>
                    </a:srgbClr>
                  </a:outerShdw>
                </a:effectLst>
              </a:rPr>
              <a:t>Partitions</a:t>
            </a:r>
          </a:p>
        </p:txBody>
      </p:sp>
      <p:sp>
        <p:nvSpPr>
          <p:cNvPr id="13" name="Flowchart: Magnetic Disk 12"/>
          <p:cNvSpPr/>
          <p:nvPr/>
        </p:nvSpPr>
        <p:spPr bwMode="auto">
          <a:xfrm>
            <a:off x="6781800" y="46482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rPr>
              <a:t>Instrument Data</a:t>
            </a:r>
          </a:p>
          <a:p>
            <a:pPr algn="ctr" defTabSz="914099">
              <a:defRPr/>
            </a:pPr>
            <a:r>
              <a:rPr lang="en-US" sz="1400" dirty="0">
                <a:solidFill>
                  <a:srgbClr val="FFFFFF"/>
                </a:solidFill>
                <a:effectLst>
                  <a:outerShdw blurRad="38100" dist="38100" dir="2700000" algn="tl">
                    <a:srgbClr val="000000">
                      <a:alpha val="43137"/>
                    </a:srgbClr>
                  </a:outerShdw>
                </a:effectLst>
              </a:rPr>
              <a:t>Partitions</a:t>
            </a:r>
          </a:p>
        </p:txBody>
      </p:sp>
      <p:sp>
        <p:nvSpPr>
          <p:cNvPr id="14" name="Left-Right Arrow 13"/>
          <p:cNvSpPr/>
          <p:nvPr/>
        </p:nvSpPr>
        <p:spPr bwMode="auto">
          <a:xfrm rot="20259967">
            <a:off x="5257310" y="2178743"/>
            <a:ext cx="1588201" cy="3810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19" name="Flowchart: Direct Access Storage 18"/>
          <p:cNvSpPr/>
          <p:nvPr/>
        </p:nvSpPr>
        <p:spPr bwMode="auto">
          <a:xfrm>
            <a:off x="2760663" y="2236788"/>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0" name="Flowchart: Direct Access Storage 19"/>
          <p:cNvSpPr/>
          <p:nvPr/>
        </p:nvSpPr>
        <p:spPr bwMode="auto">
          <a:xfrm>
            <a:off x="5638800" y="22860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1" name="Flowchart: Direct Access Storage 20"/>
          <p:cNvSpPr/>
          <p:nvPr/>
        </p:nvSpPr>
        <p:spPr bwMode="auto">
          <a:xfrm>
            <a:off x="4267200" y="37338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2" name="Flowchart: Direct Access Storage 21"/>
          <p:cNvSpPr/>
          <p:nvPr/>
        </p:nvSpPr>
        <p:spPr bwMode="auto">
          <a:xfrm>
            <a:off x="7086600" y="37338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3" name="Flowchart: Direct Access Storage 22"/>
          <p:cNvSpPr/>
          <p:nvPr/>
        </p:nvSpPr>
        <p:spPr bwMode="auto">
          <a:xfrm>
            <a:off x="4267200" y="16764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4" name="Flowchart: Direct Access Storage 23"/>
          <p:cNvSpPr/>
          <p:nvPr/>
        </p:nvSpPr>
        <p:spPr bwMode="auto">
          <a:xfrm>
            <a:off x="1295400" y="3733800"/>
            <a:ext cx="685800" cy="2286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000000"/>
                </a:outerShdw>
              </a:effectLst>
            </a:endParaRPr>
          </a:p>
        </p:txBody>
      </p:sp>
      <p:sp>
        <p:nvSpPr>
          <p:cNvPr id="25" name="Right Arrow 24"/>
          <p:cNvSpPr/>
          <p:nvPr/>
        </p:nvSpPr>
        <p:spPr bwMode="auto">
          <a:xfrm rot="5400000">
            <a:off x="952500" y="2781300"/>
            <a:ext cx="13716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6" name="Striped Right Arrow 25"/>
          <p:cNvSpPr/>
          <p:nvPr/>
        </p:nvSpPr>
        <p:spPr bwMode="auto">
          <a:xfrm rot="5400000">
            <a:off x="4305300" y="4152900"/>
            <a:ext cx="609600"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7" name="Striped Right Arrow 26"/>
          <p:cNvSpPr/>
          <p:nvPr/>
        </p:nvSpPr>
        <p:spPr bwMode="auto">
          <a:xfrm rot="5400000">
            <a:off x="7124699" y="4152900"/>
            <a:ext cx="609600"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8" name="Right Arrow 27"/>
          <p:cNvSpPr/>
          <p:nvPr/>
        </p:nvSpPr>
        <p:spPr bwMode="auto">
          <a:xfrm rot="5400000">
            <a:off x="4305300" y="3162300"/>
            <a:ext cx="6096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29" name="Right Arrow 28"/>
          <p:cNvSpPr/>
          <p:nvPr/>
        </p:nvSpPr>
        <p:spPr bwMode="auto">
          <a:xfrm rot="5400000">
            <a:off x="6743699" y="2781300"/>
            <a:ext cx="13716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51250" name="TextBox 29"/>
          <p:cNvSpPr txBox="1">
            <a:spLocks noChangeArrowheads="1"/>
          </p:cNvSpPr>
          <p:nvPr/>
        </p:nvSpPr>
        <p:spPr bwMode="auto">
          <a:xfrm>
            <a:off x="821267" y="2362200"/>
            <a:ext cx="1814920" cy="646331"/>
          </a:xfrm>
          <a:prstGeom prst="rect">
            <a:avLst/>
          </a:prstGeom>
          <a:noFill/>
          <a:ln w="9525">
            <a:noFill/>
            <a:miter lim="800000"/>
            <a:headEnd/>
            <a:tailEnd/>
          </a:ln>
        </p:spPr>
        <p:txBody>
          <a:bodyPr wrap="none">
            <a:spAutoFit/>
          </a:bodyPr>
          <a:lstStyle/>
          <a:p>
            <a:pPr algn="ctr"/>
            <a:r>
              <a:rPr lang="en-US" altLang="zh-CN" dirty="0"/>
              <a:t>Access Journal</a:t>
            </a:r>
          </a:p>
          <a:p>
            <a:pPr algn="ctr"/>
            <a:r>
              <a:rPr lang="en-US" altLang="zh-CN" dirty="0"/>
              <a:t>Multi-queue Pipe</a:t>
            </a:r>
          </a:p>
        </p:txBody>
      </p:sp>
      <p:sp>
        <p:nvSpPr>
          <p:cNvPr id="51251" name="TextBox 30"/>
          <p:cNvSpPr txBox="1">
            <a:spLocks noChangeArrowheads="1"/>
          </p:cNvSpPr>
          <p:nvPr/>
        </p:nvSpPr>
        <p:spPr bwMode="auto">
          <a:xfrm>
            <a:off x="3699933" y="3034242"/>
            <a:ext cx="1814920" cy="646331"/>
          </a:xfrm>
          <a:prstGeom prst="rect">
            <a:avLst/>
          </a:prstGeom>
          <a:noFill/>
          <a:ln w="9525">
            <a:noFill/>
            <a:miter lim="800000"/>
            <a:headEnd/>
            <a:tailEnd/>
          </a:ln>
        </p:spPr>
        <p:txBody>
          <a:bodyPr wrap="none">
            <a:spAutoFit/>
          </a:bodyPr>
          <a:lstStyle/>
          <a:p>
            <a:pPr algn="ctr"/>
            <a:r>
              <a:rPr lang="en-US" altLang="zh-CN" dirty="0"/>
              <a:t>Participant Data</a:t>
            </a:r>
          </a:p>
          <a:p>
            <a:pPr algn="ctr"/>
            <a:r>
              <a:rPr lang="en-US" altLang="zh-CN" dirty="0"/>
              <a:t>Multi-queue Pipe</a:t>
            </a:r>
          </a:p>
        </p:txBody>
      </p:sp>
      <p:sp>
        <p:nvSpPr>
          <p:cNvPr id="51252" name="TextBox 31"/>
          <p:cNvSpPr txBox="1">
            <a:spLocks noChangeArrowheads="1"/>
          </p:cNvSpPr>
          <p:nvPr/>
        </p:nvSpPr>
        <p:spPr bwMode="auto">
          <a:xfrm>
            <a:off x="6544734" y="2370666"/>
            <a:ext cx="1814920" cy="646331"/>
          </a:xfrm>
          <a:prstGeom prst="rect">
            <a:avLst/>
          </a:prstGeom>
          <a:noFill/>
          <a:ln w="9525">
            <a:noFill/>
            <a:miter lim="800000"/>
            <a:headEnd/>
            <a:tailEnd/>
          </a:ln>
        </p:spPr>
        <p:txBody>
          <a:bodyPr wrap="none">
            <a:spAutoFit/>
          </a:bodyPr>
          <a:lstStyle/>
          <a:p>
            <a:pPr algn="ctr"/>
            <a:r>
              <a:rPr lang="en-US" altLang="zh-CN" dirty="0"/>
              <a:t>Instrument Data</a:t>
            </a:r>
          </a:p>
          <a:p>
            <a:pPr algn="ctr"/>
            <a:r>
              <a:rPr lang="en-US" altLang="zh-CN" dirty="0"/>
              <a:t>Multi-queue Pipe</a:t>
            </a:r>
          </a:p>
        </p:txBody>
      </p:sp>
      <p:sp>
        <p:nvSpPr>
          <p:cNvPr id="51253" name="TextBox 32"/>
          <p:cNvSpPr txBox="1">
            <a:spLocks noChangeArrowheads="1"/>
          </p:cNvSpPr>
          <p:nvPr/>
        </p:nvSpPr>
        <p:spPr bwMode="auto">
          <a:xfrm>
            <a:off x="4927600" y="3850746"/>
            <a:ext cx="1915909" cy="923330"/>
          </a:xfrm>
          <a:prstGeom prst="rect">
            <a:avLst/>
          </a:prstGeom>
          <a:noFill/>
          <a:ln w="9525">
            <a:noFill/>
            <a:miter lim="800000"/>
            <a:headEnd/>
            <a:tailEnd/>
          </a:ln>
        </p:spPr>
        <p:txBody>
          <a:bodyPr wrap="none">
            <a:spAutoFit/>
          </a:bodyPr>
          <a:lstStyle/>
          <a:p>
            <a:pPr marL="114300" indent="-114300">
              <a:buFont typeface="Arial" pitchFamily="34" charset="0"/>
              <a:buChar char="•"/>
            </a:pPr>
            <a:r>
              <a:rPr lang="zh-CN" altLang="en-US" dirty="0" smtClean="0"/>
              <a:t>增强的性能</a:t>
            </a:r>
            <a:endParaRPr lang="en-US" altLang="zh-CN" dirty="0" smtClean="0"/>
          </a:p>
          <a:p>
            <a:pPr marL="114300" indent="-114300">
              <a:buFont typeface="Arial" pitchFamily="34" charset="0"/>
              <a:buChar char="•"/>
            </a:pPr>
            <a:r>
              <a:rPr lang="zh-CN" altLang="en-US" dirty="0" smtClean="0"/>
              <a:t>无限的可扩展性</a:t>
            </a:r>
            <a:endParaRPr lang="en-US" altLang="zh-CN" dirty="0" smtClean="0"/>
          </a:p>
          <a:p>
            <a:pPr marL="114300" indent="-114300">
              <a:buFont typeface="Arial" pitchFamily="34" charset="0"/>
              <a:buChar char="•"/>
            </a:pPr>
            <a:r>
              <a:rPr lang="zh-CN" altLang="en-US" dirty="0" smtClean="0"/>
              <a:t>需要修改应用</a:t>
            </a:r>
            <a:endParaRPr lang="en-US" altLang="zh-CN" dirty="0"/>
          </a:p>
        </p:txBody>
      </p:sp>
      <p:sp>
        <p:nvSpPr>
          <p:cNvPr id="51254" name="TextBox 33"/>
          <p:cNvSpPr txBox="1">
            <a:spLocks noChangeArrowheads="1"/>
          </p:cNvSpPr>
          <p:nvPr/>
        </p:nvSpPr>
        <p:spPr bwMode="auto">
          <a:xfrm>
            <a:off x="1871133" y="3867680"/>
            <a:ext cx="2734733" cy="923330"/>
          </a:xfrm>
          <a:prstGeom prst="rect">
            <a:avLst/>
          </a:prstGeom>
          <a:noFill/>
          <a:ln w="9525">
            <a:noFill/>
            <a:miter lim="800000"/>
            <a:headEnd/>
            <a:tailEnd/>
          </a:ln>
        </p:spPr>
        <p:txBody>
          <a:bodyPr wrap="square">
            <a:spAutoFit/>
          </a:bodyPr>
          <a:lstStyle/>
          <a:p>
            <a:pPr marL="114300" indent="-114300">
              <a:buFont typeface="Arial" pitchFamily="34" charset="0"/>
              <a:buChar char="•"/>
            </a:pPr>
            <a:r>
              <a:rPr lang="zh-CN" altLang="en-US" dirty="0" smtClean="0"/>
              <a:t>三个以上的数据库实例</a:t>
            </a:r>
            <a:endParaRPr lang="en-US" altLang="zh-CN" dirty="0" smtClean="0"/>
          </a:p>
          <a:p>
            <a:pPr marL="114300" indent="-114300">
              <a:buFont typeface="Arial" pitchFamily="34" charset="0"/>
              <a:buChar char="•"/>
            </a:pPr>
            <a:r>
              <a:rPr lang="zh-CN" altLang="en-US" dirty="0" smtClean="0"/>
              <a:t>三个以上的数据库</a:t>
            </a:r>
            <a:endParaRPr lang="en-US" altLang="zh-CN" dirty="0"/>
          </a:p>
          <a:p>
            <a:pPr marL="114300" indent="-114300">
              <a:buFont typeface="Arial" pitchFamily="34" charset="0"/>
              <a:buChar char="•"/>
            </a:pPr>
            <a:r>
              <a:rPr lang="zh-CN" altLang="en-US" dirty="0" smtClean="0"/>
              <a:t>向上和向外的扩展</a:t>
            </a:r>
            <a:endParaRPr lang="en-US" altLang="zh-CN" dirty="0"/>
          </a:p>
        </p:txBody>
      </p:sp>
      <p:sp>
        <p:nvSpPr>
          <p:cNvPr id="35" name="Flowchart: Magnetic Disk 34"/>
          <p:cNvSpPr/>
          <p:nvPr/>
        </p:nvSpPr>
        <p:spPr bwMode="auto">
          <a:xfrm>
            <a:off x="4038600" y="47244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rPr>
              <a:t>Participant Data</a:t>
            </a:r>
          </a:p>
          <a:p>
            <a:pPr algn="ctr" defTabSz="914099">
              <a:defRPr/>
            </a:pPr>
            <a:r>
              <a:rPr lang="en-US" sz="1400" dirty="0">
                <a:solidFill>
                  <a:srgbClr val="FFFFFF"/>
                </a:solidFill>
                <a:effectLst>
                  <a:outerShdw blurRad="38100" dist="38100" dir="2700000" algn="tl">
                    <a:srgbClr val="000000">
                      <a:alpha val="43137"/>
                    </a:srgbClr>
                  </a:outerShdw>
                </a:effectLst>
              </a:rPr>
              <a:t>Partitions</a:t>
            </a:r>
          </a:p>
        </p:txBody>
      </p:sp>
      <p:sp>
        <p:nvSpPr>
          <p:cNvPr id="36" name="Flowchart: Magnetic Disk 35"/>
          <p:cNvSpPr/>
          <p:nvPr/>
        </p:nvSpPr>
        <p:spPr bwMode="auto">
          <a:xfrm>
            <a:off x="4114800" y="48006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rPr>
              <a:t>Participant Data</a:t>
            </a:r>
          </a:p>
          <a:p>
            <a:pPr algn="ctr" defTabSz="914099">
              <a:defRPr/>
            </a:pPr>
            <a:r>
              <a:rPr lang="en-US" b="1" dirty="0">
                <a:solidFill>
                  <a:srgbClr val="FFFFFF"/>
                </a:solidFill>
              </a:rPr>
              <a:t>Partitions</a:t>
            </a:r>
          </a:p>
        </p:txBody>
      </p:sp>
      <p:sp>
        <p:nvSpPr>
          <p:cNvPr id="37" name="Flowchart: Magnetic Disk 36"/>
          <p:cNvSpPr/>
          <p:nvPr/>
        </p:nvSpPr>
        <p:spPr bwMode="auto">
          <a:xfrm>
            <a:off x="6858000" y="47244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rPr>
              <a:t>Instrument Data</a:t>
            </a:r>
          </a:p>
          <a:p>
            <a:pPr algn="ctr" defTabSz="914099">
              <a:defRPr/>
            </a:pPr>
            <a:r>
              <a:rPr lang="en-US" sz="1400" dirty="0">
                <a:solidFill>
                  <a:srgbClr val="FFFFFF"/>
                </a:solidFill>
                <a:effectLst>
                  <a:outerShdw blurRad="38100" dist="38100" dir="2700000" algn="tl">
                    <a:srgbClr val="000000">
                      <a:alpha val="43137"/>
                    </a:srgbClr>
                  </a:outerShdw>
                </a:effectLst>
              </a:rPr>
              <a:t>Partitions</a:t>
            </a:r>
          </a:p>
        </p:txBody>
      </p:sp>
      <p:sp>
        <p:nvSpPr>
          <p:cNvPr id="38" name="Flowchart: Magnetic Disk 37"/>
          <p:cNvSpPr/>
          <p:nvPr/>
        </p:nvSpPr>
        <p:spPr bwMode="auto">
          <a:xfrm>
            <a:off x="6934200" y="48006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rPr>
              <a:t>Instrument Data</a:t>
            </a:r>
          </a:p>
          <a:p>
            <a:pPr algn="ctr" defTabSz="914099">
              <a:defRPr/>
            </a:pPr>
            <a:r>
              <a:rPr lang="en-US" b="1" dirty="0">
                <a:solidFill>
                  <a:srgbClr val="FFFFFF"/>
                </a:solidFill>
              </a:rPr>
              <a:t>Partitions</a:t>
            </a:r>
          </a:p>
        </p:txBody>
      </p:sp>
      <p:sp>
        <p:nvSpPr>
          <p:cNvPr id="41" name="Flowchart: Magnetic Disk 40"/>
          <p:cNvSpPr/>
          <p:nvPr/>
        </p:nvSpPr>
        <p:spPr bwMode="auto">
          <a:xfrm>
            <a:off x="1066800" y="47244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a:solidFill>
                  <a:srgbClr val="FFFFFF"/>
                </a:solidFill>
                <a:effectLst>
                  <a:outerShdw blurRad="38100" dist="38100" dir="2700000" algn="tl">
                    <a:srgbClr val="000000">
                      <a:alpha val="43137"/>
                    </a:srgbClr>
                  </a:outerShdw>
                </a:effectLst>
              </a:rPr>
              <a:t>Journal data</a:t>
            </a:r>
          </a:p>
          <a:p>
            <a:pPr algn="ctr" defTabSz="914099">
              <a:defRPr/>
            </a:pPr>
            <a:r>
              <a:rPr lang="en-US" sz="1400" dirty="0">
                <a:solidFill>
                  <a:srgbClr val="FFFFFF"/>
                </a:solidFill>
                <a:effectLst>
                  <a:outerShdw blurRad="38100" dist="38100" dir="2700000" algn="tl">
                    <a:srgbClr val="000000">
                      <a:alpha val="43137"/>
                    </a:srgbClr>
                  </a:outerShdw>
                </a:effectLst>
              </a:rPr>
              <a:t>Partitions</a:t>
            </a:r>
          </a:p>
        </p:txBody>
      </p:sp>
      <p:sp>
        <p:nvSpPr>
          <p:cNvPr id="42" name="Flowchart: Magnetic Disk 41"/>
          <p:cNvSpPr/>
          <p:nvPr/>
        </p:nvSpPr>
        <p:spPr bwMode="auto">
          <a:xfrm>
            <a:off x="1143000" y="4800600"/>
            <a:ext cx="1295400" cy="1371600"/>
          </a:xfrm>
          <a:prstGeom prst="flowChartMagneticDisk">
            <a:avLst/>
          </a:prstGeom>
          <a:ln w="12700">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b="1" dirty="0">
                <a:solidFill>
                  <a:srgbClr val="FFFFFF"/>
                </a:solidFill>
              </a:rPr>
              <a:t>Journal </a:t>
            </a:r>
            <a:r>
              <a:rPr lang="en-US" b="1" dirty="0" smtClean="0">
                <a:solidFill>
                  <a:srgbClr val="FFFFFF"/>
                </a:solidFill>
              </a:rPr>
              <a:t>Data</a:t>
            </a:r>
            <a:endParaRPr lang="en-US" b="1" dirty="0">
              <a:solidFill>
                <a:srgbClr val="FFFFFF"/>
              </a:solidFill>
            </a:endParaRPr>
          </a:p>
          <a:p>
            <a:pPr algn="ctr" defTabSz="914099">
              <a:defRPr/>
            </a:pPr>
            <a:r>
              <a:rPr lang="en-US" b="1" dirty="0">
                <a:solidFill>
                  <a:srgbClr val="FFFFFF"/>
                </a:solidFill>
              </a:rPr>
              <a:t>Partitions</a:t>
            </a:r>
          </a:p>
        </p:txBody>
      </p:sp>
      <p:sp>
        <p:nvSpPr>
          <p:cNvPr id="43" name="TextBox 42"/>
          <p:cNvSpPr txBox="1"/>
          <p:nvPr/>
        </p:nvSpPr>
        <p:spPr>
          <a:xfrm>
            <a:off x="3480624" y="1218317"/>
            <a:ext cx="2226892" cy="400110"/>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none">
            <a:spAutoFit/>
          </a:bodyPr>
          <a:lstStyle/>
          <a:p>
            <a:pPr algn="ctr">
              <a:defRPr/>
            </a:pPr>
            <a:r>
              <a:rPr lang="en-US" sz="2000" b="1" dirty="0" smtClean="0">
                <a:solidFill>
                  <a:srgbClr val="080808"/>
                </a:solidFill>
              </a:rPr>
              <a:t>125,000 </a:t>
            </a:r>
            <a:r>
              <a:rPr lang="en-US" sz="2000" b="1" dirty="0">
                <a:solidFill>
                  <a:srgbClr val="080808"/>
                </a:solidFill>
              </a:rPr>
              <a:t>Trades/sec</a:t>
            </a:r>
          </a:p>
        </p:txBody>
      </p:sp>
      <p:sp>
        <p:nvSpPr>
          <p:cNvPr id="40" name="Right Arrow 39"/>
          <p:cNvSpPr/>
          <p:nvPr/>
        </p:nvSpPr>
        <p:spPr bwMode="auto">
          <a:xfrm>
            <a:off x="1156583" y="6328296"/>
            <a:ext cx="762000"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44" name="Striped Right Arrow 43"/>
          <p:cNvSpPr/>
          <p:nvPr/>
        </p:nvSpPr>
        <p:spPr bwMode="auto">
          <a:xfrm>
            <a:off x="5499983" y="6328296"/>
            <a:ext cx="762000" cy="381000"/>
          </a:xfrm>
          <a:prstGeom prst="striped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2813"/>
            <a:endParaRPr lang="en-US" altLang="zh-CN" sz="2300">
              <a:solidFill>
                <a:srgbClr val="FFFFFF"/>
              </a:solidFill>
              <a:effectLst>
                <a:outerShdw blurRad="38100" dist="38100" dir="2700000" algn="tl">
                  <a:srgbClr val="663474"/>
                </a:outerShdw>
              </a:effectLst>
            </a:endParaRPr>
          </a:p>
        </p:txBody>
      </p:sp>
      <p:sp>
        <p:nvSpPr>
          <p:cNvPr id="45" name="TextBox 38"/>
          <p:cNvSpPr txBox="1">
            <a:spLocks noChangeArrowheads="1"/>
          </p:cNvSpPr>
          <p:nvPr/>
        </p:nvSpPr>
        <p:spPr bwMode="auto">
          <a:xfrm>
            <a:off x="1912938" y="6334130"/>
            <a:ext cx="3208635" cy="369332"/>
          </a:xfrm>
          <a:prstGeom prst="rect">
            <a:avLst/>
          </a:prstGeom>
          <a:noFill/>
          <a:ln w="9525">
            <a:noFill/>
            <a:miter lim="800000"/>
            <a:headEnd/>
            <a:tailEnd/>
          </a:ln>
        </p:spPr>
        <p:txBody>
          <a:bodyPr wrap="none">
            <a:spAutoFit/>
          </a:bodyPr>
          <a:lstStyle/>
          <a:p>
            <a:r>
              <a:rPr lang="en-US" altLang="zh-CN" b="1" dirty="0"/>
              <a:t>Transactional Messaging Queue</a:t>
            </a:r>
          </a:p>
        </p:txBody>
      </p:sp>
      <p:sp>
        <p:nvSpPr>
          <p:cNvPr id="46" name="TextBox 39"/>
          <p:cNvSpPr txBox="1">
            <a:spLocks noChangeArrowheads="1"/>
          </p:cNvSpPr>
          <p:nvPr/>
        </p:nvSpPr>
        <p:spPr bwMode="auto">
          <a:xfrm>
            <a:off x="6243640" y="6334130"/>
            <a:ext cx="2900360" cy="369332"/>
          </a:xfrm>
          <a:prstGeom prst="rect">
            <a:avLst/>
          </a:prstGeom>
          <a:noFill/>
          <a:ln w="9525">
            <a:noFill/>
            <a:miter lim="800000"/>
            <a:headEnd/>
            <a:tailEnd/>
          </a:ln>
        </p:spPr>
        <p:txBody>
          <a:bodyPr wrap="square">
            <a:spAutoFit/>
          </a:bodyPr>
          <a:lstStyle/>
          <a:p>
            <a:r>
              <a:rPr lang="en-US" altLang="zh-CN" dirty="0"/>
              <a:t>Batch Messaging Queue</a:t>
            </a:r>
          </a:p>
        </p:txBody>
      </p:sp>
      <p:sp>
        <p:nvSpPr>
          <p:cNvPr id="48" name="TextBox 47"/>
          <p:cNvSpPr txBox="1"/>
          <p:nvPr/>
        </p:nvSpPr>
        <p:spPr>
          <a:xfrm>
            <a:off x="6215074" y="192265"/>
            <a:ext cx="1399822" cy="307777"/>
          </a:xfrm>
          <a:prstGeom prst="rect">
            <a:avLst/>
          </a:prstGeom>
          <a:noFill/>
        </p:spPr>
        <p:txBody>
          <a:bodyPr wrap="square" rtlCol="0">
            <a:spAutoFit/>
          </a:bodyPr>
          <a:lstStyle/>
          <a:p>
            <a:r>
              <a:rPr lang="zh-CN" altLang="en-US" sz="1400" dirty="0" smtClean="0"/>
              <a:t>美国证交所</a:t>
            </a:r>
            <a:endParaRPr lang="en-US" sz="1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93512" y="1388533"/>
            <a:ext cx="3883378" cy="508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altLang="zh-CN" dirty="0" smtClean="0"/>
              <a:t>Message Queue</a:t>
            </a:r>
            <a:r>
              <a:rPr lang="zh-CN" altLang="en-US" dirty="0" smtClean="0"/>
              <a:t>连接功能模块</a:t>
            </a:r>
            <a:r>
              <a:rPr lang="en-US" dirty="0" smtClean="0"/>
              <a:t/>
            </a:r>
            <a:br>
              <a:rPr lang="en-US" dirty="0" smtClean="0"/>
            </a:br>
            <a:r>
              <a:rPr lang="en-US" sz="3000" dirty="0" smtClean="0"/>
              <a:t>-</a:t>
            </a:r>
            <a:r>
              <a:rPr lang="zh-CN" altLang="en-US" sz="3000" dirty="0" smtClean="0"/>
              <a:t>物理架构</a:t>
            </a:r>
            <a:endParaRPr lang="en-US" sz="3000" dirty="0"/>
          </a:p>
        </p:txBody>
      </p:sp>
      <p:graphicFrame>
        <p:nvGraphicFramePr>
          <p:cNvPr id="4" name="Content Placeholder 3"/>
          <p:cNvGraphicFramePr>
            <a:graphicFrameLocks noChangeAspect="1"/>
          </p:cNvGraphicFramePr>
          <p:nvPr>
            <p:ph idx="4294967295"/>
          </p:nvPr>
        </p:nvGraphicFramePr>
        <p:xfrm>
          <a:off x="566734" y="1600200"/>
          <a:ext cx="3505200" cy="4525963"/>
        </p:xfrm>
        <a:graphic>
          <a:graphicData uri="http://schemas.openxmlformats.org/presentationml/2006/ole">
            <p:oleObj spid="_x0000_s1026" name="Visio" r:id="rId4" imgW="4808799" imgH="6208409" progId="">
              <p:embed/>
            </p:oleObj>
          </a:graphicData>
        </a:graphic>
      </p:graphicFrame>
      <p:sp>
        <p:nvSpPr>
          <p:cNvPr id="5" name="Line Callout 1 4"/>
          <p:cNvSpPr/>
          <p:nvPr/>
        </p:nvSpPr>
        <p:spPr>
          <a:xfrm>
            <a:off x="4376057" y="1295400"/>
            <a:ext cx="4561114" cy="838200"/>
          </a:xfrm>
          <a:prstGeom prst="borderCallout1">
            <a:avLst>
              <a:gd name="adj1" fmla="val 43851"/>
              <a:gd name="adj2" fmla="val -318"/>
              <a:gd name="adj3" fmla="val 75412"/>
              <a:gd name="adj4" fmla="val -1540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Silverlight 2.0 </a:t>
            </a:r>
            <a:r>
              <a:rPr lang="zh-CN" altLang="en-US" dirty="0" smtClean="0"/>
              <a:t>客户端</a:t>
            </a:r>
            <a:endParaRPr lang="en-US" dirty="0" smtClean="0"/>
          </a:p>
          <a:p>
            <a:pPr marL="228600" indent="-228600">
              <a:buFont typeface="Arial" pitchFamily="34" charset="0"/>
              <a:buChar char="•"/>
            </a:pPr>
            <a:r>
              <a:rPr lang="en-US" dirty="0" smtClean="0"/>
              <a:t>60% IE, 40% </a:t>
            </a:r>
            <a:r>
              <a:rPr lang="zh-CN" altLang="en-US" dirty="0" smtClean="0"/>
              <a:t>其他浏览器</a:t>
            </a:r>
            <a:endParaRPr lang="en-US" dirty="0" smtClean="0"/>
          </a:p>
        </p:txBody>
      </p:sp>
      <p:sp>
        <p:nvSpPr>
          <p:cNvPr id="6" name="Line Callout 1 5"/>
          <p:cNvSpPr/>
          <p:nvPr/>
        </p:nvSpPr>
        <p:spPr>
          <a:xfrm>
            <a:off x="4376057" y="2362200"/>
            <a:ext cx="4539343" cy="838200"/>
          </a:xfrm>
          <a:prstGeom prst="borderCallout1">
            <a:avLst>
              <a:gd name="adj1" fmla="val 43851"/>
              <a:gd name="adj2" fmla="val -318"/>
              <a:gd name="adj3" fmla="val 24246"/>
              <a:gd name="adj4" fmla="val -4368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IP Load Balancer (Redundant Pair)</a:t>
            </a:r>
          </a:p>
          <a:p>
            <a:pPr marL="228600" indent="-228600">
              <a:buFont typeface="Arial" pitchFamily="34" charset="0"/>
              <a:buChar char="•"/>
            </a:pPr>
            <a:r>
              <a:rPr lang="zh-CN" altLang="en-US" dirty="0" smtClean="0"/>
              <a:t>高峰期</a:t>
            </a:r>
            <a:r>
              <a:rPr lang="en-US" dirty="0" smtClean="0"/>
              <a:t>54</a:t>
            </a:r>
            <a:r>
              <a:rPr lang="en-US" altLang="zh-CN" dirty="0" smtClean="0"/>
              <a:t>0</a:t>
            </a:r>
            <a:r>
              <a:rPr lang="zh-CN" altLang="en-US" dirty="0" smtClean="0"/>
              <a:t>万次点击</a:t>
            </a:r>
            <a:endParaRPr lang="en-US" dirty="0" smtClean="0"/>
          </a:p>
          <a:p>
            <a:pPr marL="228600" indent="-228600">
              <a:buFont typeface="Arial" pitchFamily="34" charset="0"/>
              <a:buChar char="•"/>
            </a:pPr>
            <a:r>
              <a:rPr lang="en-US" dirty="0" smtClean="0"/>
              <a:t>4</a:t>
            </a:r>
            <a:r>
              <a:rPr lang="zh-CN" altLang="en-US" dirty="0" smtClean="0"/>
              <a:t>千万用户</a:t>
            </a:r>
            <a:endParaRPr lang="en-US" dirty="0" smtClean="0"/>
          </a:p>
        </p:txBody>
      </p:sp>
      <p:sp>
        <p:nvSpPr>
          <p:cNvPr id="7" name="Line Callout 1 6"/>
          <p:cNvSpPr/>
          <p:nvPr/>
        </p:nvSpPr>
        <p:spPr>
          <a:xfrm>
            <a:off x="4376057" y="3429000"/>
            <a:ext cx="4539343" cy="838200"/>
          </a:xfrm>
          <a:prstGeom prst="borderCallout1">
            <a:avLst>
              <a:gd name="adj1" fmla="val 43851"/>
              <a:gd name="adj2" fmla="val -318"/>
              <a:gd name="adj3" fmla="val 25545"/>
              <a:gd name="adj4" fmla="val -1049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Web Tier (15 Web Servers)</a:t>
            </a:r>
          </a:p>
          <a:p>
            <a:pPr marL="228600" indent="-228600">
              <a:buFont typeface="Arial" pitchFamily="34" charset="0"/>
              <a:buChar char="•"/>
            </a:pPr>
            <a:r>
              <a:rPr lang="en-US" dirty="0" smtClean="0"/>
              <a:t>WS2K8, IIS 7.0, ASP.NET, WCF</a:t>
            </a:r>
          </a:p>
          <a:p>
            <a:pPr marL="228600" indent="-228600">
              <a:buFont typeface="Arial" pitchFamily="34" charset="0"/>
              <a:buChar char="•"/>
            </a:pPr>
            <a:r>
              <a:rPr lang="en-US" dirty="0" smtClean="0"/>
              <a:t>SQL2K8 SSB Initiator Queues</a:t>
            </a:r>
          </a:p>
        </p:txBody>
      </p:sp>
      <p:sp>
        <p:nvSpPr>
          <p:cNvPr id="8" name="Line Callout 1 7"/>
          <p:cNvSpPr/>
          <p:nvPr/>
        </p:nvSpPr>
        <p:spPr>
          <a:xfrm>
            <a:off x="4376057" y="4495800"/>
            <a:ext cx="4539344" cy="838200"/>
          </a:xfrm>
          <a:prstGeom prst="borderCallout1">
            <a:avLst>
              <a:gd name="adj1" fmla="val 43851"/>
              <a:gd name="adj2" fmla="val -318"/>
              <a:gd name="adj3" fmla="val 31567"/>
              <a:gd name="adj4" fmla="val -44127"/>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Data Tier (Write Only)</a:t>
            </a:r>
          </a:p>
          <a:p>
            <a:pPr marL="228600" indent="-228600">
              <a:buFont typeface="Arial" pitchFamily="34" charset="0"/>
              <a:buChar char="•"/>
            </a:pPr>
            <a:r>
              <a:rPr lang="en-US" dirty="0" smtClean="0"/>
              <a:t>WS2K8, SQL2K8</a:t>
            </a:r>
          </a:p>
          <a:p>
            <a:pPr marL="228600" indent="-228600">
              <a:buFont typeface="Arial" pitchFamily="34" charset="0"/>
              <a:buChar char="•"/>
            </a:pPr>
            <a:r>
              <a:rPr lang="en-US" dirty="0" smtClean="0"/>
              <a:t>SQL2K8 SSB Target Queue, </a:t>
            </a:r>
            <a:r>
              <a:rPr lang="en-US" dirty="0" err="1" smtClean="0"/>
              <a:t>RawLog</a:t>
            </a:r>
            <a:r>
              <a:rPr lang="en-US" dirty="0" smtClean="0"/>
              <a:t> Table</a:t>
            </a:r>
          </a:p>
        </p:txBody>
      </p:sp>
      <p:sp>
        <p:nvSpPr>
          <p:cNvPr id="9" name="Line Callout 1 8"/>
          <p:cNvSpPr/>
          <p:nvPr/>
        </p:nvSpPr>
        <p:spPr>
          <a:xfrm>
            <a:off x="4376057" y="5562600"/>
            <a:ext cx="4539343" cy="838200"/>
          </a:xfrm>
          <a:prstGeom prst="borderCallout1">
            <a:avLst>
              <a:gd name="adj1" fmla="val 43851"/>
              <a:gd name="adj2" fmla="val -318"/>
              <a:gd name="adj3" fmla="val 3571"/>
              <a:gd name="adj4" fmla="val -4384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Data Warehouse (Read Only)</a:t>
            </a:r>
          </a:p>
          <a:p>
            <a:pPr marL="228600" indent="-228600">
              <a:buFont typeface="Arial" pitchFamily="34" charset="0"/>
              <a:buChar char="•"/>
            </a:pPr>
            <a:r>
              <a:rPr lang="en-US" dirty="0" smtClean="0"/>
              <a:t>WS2K8, SQL2K8, SSIS, SSRS, SSAS</a:t>
            </a:r>
          </a:p>
          <a:p>
            <a:pPr marL="228600" indent="-228600">
              <a:buFont typeface="Arial" pitchFamily="34" charset="0"/>
              <a:buChar char="•"/>
            </a:pPr>
            <a:r>
              <a:rPr lang="en-US" dirty="0" err="1" smtClean="0"/>
              <a:t>RawLog</a:t>
            </a:r>
            <a:r>
              <a:rPr lang="en-US" dirty="0" smtClean="0"/>
              <a:t> Dimensional Model</a:t>
            </a:r>
          </a:p>
        </p:txBody>
      </p:sp>
      <p:pic>
        <p:nvPicPr>
          <p:cNvPr id="11" name="Picture 10" descr="nbc_beijing.gif"/>
          <p:cNvPicPr>
            <a:picLocks noChangeAspect="1"/>
          </p:cNvPicPr>
          <p:nvPr/>
        </p:nvPicPr>
        <p:blipFill>
          <a:blip r:embed="rId5" cstate="print"/>
          <a:stretch>
            <a:fillRect/>
          </a:stretch>
        </p:blipFill>
        <p:spPr>
          <a:xfrm>
            <a:off x="6929454" y="285728"/>
            <a:ext cx="712126" cy="785794"/>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Callout 1 13"/>
          <p:cNvSpPr/>
          <p:nvPr/>
        </p:nvSpPr>
        <p:spPr bwMode="auto">
          <a:xfrm>
            <a:off x="665180" y="2404633"/>
            <a:ext cx="1905000" cy="2096407"/>
          </a:xfrm>
          <a:prstGeom prst="borderCallout1">
            <a:avLst>
              <a:gd name="adj1" fmla="val 47260"/>
              <a:gd name="adj2" fmla="val 99398"/>
              <a:gd name="adj3" fmla="val 89900"/>
              <a:gd name="adj4" fmla="val 18243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accent4">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solidFill>
                  <a:srgbClr val="FFFFFF"/>
                </a:solidFill>
              </a:rPr>
              <a:t>初始服务将消息存储在转换队列</a:t>
            </a:r>
            <a:r>
              <a:rPr lang="en-US" dirty="0" smtClean="0">
                <a:solidFill>
                  <a:srgbClr val="FFFFFF"/>
                </a:solidFill>
              </a:rPr>
              <a:t> </a:t>
            </a:r>
            <a:r>
              <a:rPr lang="zh-CN" altLang="en-US" dirty="0" smtClean="0">
                <a:solidFill>
                  <a:srgbClr val="FFFFFF"/>
                </a:solidFill>
              </a:rPr>
              <a:t>直到</a:t>
            </a:r>
            <a:r>
              <a:rPr lang="en-US" dirty="0" smtClean="0">
                <a:solidFill>
                  <a:srgbClr val="FFFFFF"/>
                </a:solidFill>
              </a:rPr>
              <a:t> service broker </a:t>
            </a:r>
            <a:r>
              <a:rPr lang="zh-CN" altLang="en-US" dirty="0" smtClean="0">
                <a:solidFill>
                  <a:srgbClr val="FFFFFF"/>
                </a:solidFill>
              </a:rPr>
              <a:t>可以发送到目标服务端</a:t>
            </a:r>
            <a:endParaRPr lang="en-US" dirty="0" smtClean="0">
              <a:solidFill>
                <a:srgbClr val="FFFFFF"/>
              </a:solidFill>
            </a:endParaRPr>
          </a:p>
        </p:txBody>
      </p:sp>
      <p:sp>
        <p:nvSpPr>
          <p:cNvPr id="15" name="Line Callout 1 14"/>
          <p:cNvSpPr/>
          <p:nvPr/>
        </p:nvSpPr>
        <p:spPr bwMode="auto">
          <a:xfrm>
            <a:off x="670171" y="2404633"/>
            <a:ext cx="1905000" cy="960120"/>
          </a:xfrm>
          <a:prstGeom prst="borderCallout1">
            <a:avLst>
              <a:gd name="adj1" fmla="val 50495"/>
              <a:gd name="adj2" fmla="val 100770"/>
              <a:gd name="adj3" fmla="val -25641"/>
              <a:gd name="adj4" fmla="val 278406"/>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accent4">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solidFill>
                  <a:srgbClr val="FFFFFF"/>
                </a:solidFill>
              </a:rPr>
              <a:t>目标服务将消息加入队列</a:t>
            </a:r>
            <a:endParaRPr lang="en-US" dirty="0" smtClean="0">
              <a:solidFill>
                <a:srgbClr val="FFFFFF"/>
              </a:solidFill>
            </a:endParaRPr>
          </a:p>
        </p:txBody>
      </p:sp>
      <p:sp>
        <p:nvSpPr>
          <p:cNvPr id="9" name="Line Callout 1 8"/>
          <p:cNvSpPr/>
          <p:nvPr/>
        </p:nvSpPr>
        <p:spPr bwMode="auto">
          <a:xfrm>
            <a:off x="672211" y="2592843"/>
            <a:ext cx="1905000" cy="1121909"/>
          </a:xfrm>
          <a:prstGeom prst="borderCallout1">
            <a:avLst>
              <a:gd name="adj1" fmla="val 82190"/>
              <a:gd name="adj2" fmla="val 100541"/>
              <a:gd name="adj3" fmla="val -25186"/>
              <a:gd name="adj4" fmla="val 18072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accent4">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Logging service </a:t>
            </a:r>
            <a:r>
              <a:rPr lang="zh-CN" altLang="en-US" dirty="0" smtClean="0">
                <a:solidFill>
                  <a:srgbClr val="FFFFFF"/>
                </a:solidFill>
              </a:rPr>
              <a:t>调用发送消息存储过程发送收到的消息</a:t>
            </a:r>
            <a:endParaRPr lang="en-US" dirty="0" smtClean="0">
              <a:solidFill>
                <a:srgbClr val="FFFFFF"/>
              </a:solidFill>
            </a:endParaRPr>
          </a:p>
        </p:txBody>
      </p:sp>
      <p:sp>
        <p:nvSpPr>
          <p:cNvPr id="6" name="Line Callout 1 5"/>
          <p:cNvSpPr/>
          <p:nvPr/>
        </p:nvSpPr>
        <p:spPr bwMode="auto">
          <a:xfrm>
            <a:off x="672211" y="2393747"/>
            <a:ext cx="1905000" cy="957943"/>
          </a:xfrm>
          <a:prstGeom prst="borderCallout1">
            <a:avLst>
              <a:gd name="adj1" fmla="val -3838"/>
              <a:gd name="adj2" fmla="val 23999"/>
              <a:gd name="adj3" fmla="val -45408"/>
              <a:gd name="adj4" fmla="val 110066"/>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accent4">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solidFill>
                  <a:srgbClr val="FFFFFF"/>
                </a:solidFill>
              </a:rPr>
              <a:t>客户端构建消息并调用</a:t>
            </a:r>
            <a:r>
              <a:rPr lang="en-US" dirty="0" smtClean="0">
                <a:solidFill>
                  <a:srgbClr val="FFFFFF"/>
                </a:solidFill>
              </a:rPr>
              <a:t> logging service</a:t>
            </a:r>
          </a:p>
        </p:txBody>
      </p:sp>
      <p:sp>
        <p:nvSpPr>
          <p:cNvPr id="16" name="Line Callout 1 15"/>
          <p:cNvSpPr/>
          <p:nvPr/>
        </p:nvSpPr>
        <p:spPr bwMode="auto">
          <a:xfrm>
            <a:off x="682189" y="2735930"/>
            <a:ext cx="1905000" cy="2550458"/>
          </a:xfrm>
          <a:prstGeom prst="borderCallout1">
            <a:avLst>
              <a:gd name="adj1" fmla="val 51068"/>
              <a:gd name="adj2" fmla="val 100198"/>
              <a:gd name="adj3" fmla="val 74317"/>
              <a:gd name="adj4" fmla="val 27803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accent4">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dirty="0" smtClean="0">
                <a:solidFill>
                  <a:srgbClr val="FFFFFF"/>
                </a:solidFill>
              </a:rPr>
              <a:t>队列上的存储过程被激活，获取队列消息，将记录插入</a:t>
            </a:r>
            <a:r>
              <a:rPr lang="en-US" altLang="zh-CN" dirty="0" err="1" smtClean="0">
                <a:solidFill>
                  <a:srgbClr val="FFFFFF"/>
                </a:solidFill>
              </a:rPr>
              <a:t>RawLog</a:t>
            </a:r>
            <a:r>
              <a:rPr lang="en-US" dirty="0" smtClean="0">
                <a:solidFill>
                  <a:srgbClr val="FFFFFF"/>
                </a:solidFill>
              </a:rPr>
              <a:t> </a:t>
            </a:r>
            <a:r>
              <a:rPr lang="en-US" dirty="0" err="1" smtClean="0">
                <a:solidFill>
                  <a:srgbClr val="FFFFFF"/>
                </a:solidFill>
              </a:rPr>
              <a:t>RawLog</a:t>
            </a:r>
            <a:r>
              <a:rPr lang="en-US" dirty="0" smtClean="0">
                <a:solidFill>
                  <a:srgbClr val="FFFFFF"/>
                </a:solidFill>
              </a:rPr>
              <a:t> table </a:t>
            </a:r>
          </a:p>
        </p:txBody>
      </p:sp>
      <p:sp>
        <p:nvSpPr>
          <p:cNvPr id="2" name="Title 1"/>
          <p:cNvSpPr>
            <a:spLocks noGrp="1"/>
          </p:cNvSpPr>
          <p:nvPr>
            <p:ph type="title"/>
          </p:nvPr>
        </p:nvSpPr>
        <p:spPr>
          <a:prstGeom prst="rect">
            <a:avLst/>
          </a:prstGeom>
        </p:spPr>
        <p:txBody>
          <a:bodyPr>
            <a:noAutofit/>
          </a:bodyPr>
          <a:lstStyle/>
          <a:p>
            <a:r>
              <a:rPr lang="en-US" altLang="zh-CN" dirty="0" smtClean="0"/>
              <a:t>Message Queue</a:t>
            </a:r>
            <a:r>
              <a:rPr lang="zh-CN" altLang="en-US" dirty="0" smtClean="0"/>
              <a:t>连接功能模块</a:t>
            </a:r>
            <a:r>
              <a:rPr lang="en-US" sz="3000" dirty="0" smtClean="0"/>
              <a:t/>
            </a:r>
            <a:br>
              <a:rPr lang="en-US" sz="3000" dirty="0" smtClean="0"/>
            </a:br>
            <a:r>
              <a:rPr lang="en-US" sz="3000" dirty="0" smtClean="0"/>
              <a:t> -Logging Service </a:t>
            </a:r>
            <a:r>
              <a:rPr lang="zh-CN" altLang="en-US" sz="3000" dirty="0" smtClean="0"/>
              <a:t>设计</a:t>
            </a:r>
            <a:endParaRPr lang="en-US" sz="3000" dirty="0"/>
          </a:p>
        </p:txBody>
      </p:sp>
      <p:graphicFrame>
        <p:nvGraphicFramePr>
          <p:cNvPr id="17" name="Content Placeholder 16"/>
          <p:cNvGraphicFramePr>
            <a:graphicFrameLocks/>
          </p:cNvGraphicFramePr>
          <p:nvPr>
            <p:ph idx="1"/>
          </p:nvPr>
        </p:nvGraphicFramePr>
        <p:xfrm>
          <a:off x="3317901" y="1428736"/>
          <a:ext cx="4968875" cy="4525963"/>
        </p:xfrm>
        <a:graphic>
          <a:graphicData uri="http://schemas.openxmlformats.org/presentationml/2006/ole">
            <p:oleObj spid="_x0000_s2050" name="Visio" r:id="rId4" imgW="6813470" imgH="6206043" progId="">
              <p:embed/>
            </p:oleObj>
          </a:graphicData>
        </a:graphic>
      </p:graphicFrame>
      <p:pic>
        <p:nvPicPr>
          <p:cNvPr id="70659" name="Picture 3" descr="C:\Users\rdoherty\AppData\Local\Microsoft\Windows\Temporary Internet Files\Content.IE5\YLP7X7JT\MCj02335230000[1].wmf"/>
          <p:cNvPicPr>
            <a:picLocks noChangeAspect="1" noChangeArrowheads="1"/>
          </p:cNvPicPr>
          <p:nvPr/>
        </p:nvPicPr>
        <p:blipFill>
          <a:blip r:embed="rId5" cstate="print"/>
          <a:srcRect/>
          <a:stretch>
            <a:fillRect/>
          </a:stretch>
        </p:blipFill>
        <p:spPr bwMode="auto">
          <a:xfrm>
            <a:off x="2948954" y="1846548"/>
            <a:ext cx="513857" cy="365157"/>
          </a:xfrm>
          <a:prstGeom prst="rect">
            <a:avLst/>
          </a:prstGeom>
          <a:noFill/>
        </p:spPr>
      </p:pic>
      <p:pic>
        <p:nvPicPr>
          <p:cNvPr id="70661" name="Picture 5" descr="C:\Users\rdoherty\AppData\Local\Microsoft\Windows\Temporary Internet Files\Content.IE5\1IZAR9NC\MCj04338370000[1].png"/>
          <p:cNvPicPr>
            <a:picLocks noChangeAspect="1" noChangeArrowheads="1"/>
          </p:cNvPicPr>
          <p:nvPr/>
        </p:nvPicPr>
        <p:blipFill>
          <a:blip r:embed="rId6" cstate="print"/>
          <a:srcRect/>
          <a:stretch>
            <a:fillRect/>
          </a:stretch>
        </p:blipFill>
        <p:spPr bwMode="auto">
          <a:xfrm>
            <a:off x="6199746" y="5002395"/>
            <a:ext cx="609600" cy="609600"/>
          </a:xfrm>
          <a:prstGeom prst="rect">
            <a:avLst/>
          </a:prstGeom>
          <a:noFill/>
        </p:spPr>
      </p:pic>
      <p:pic>
        <p:nvPicPr>
          <p:cNvPr id="13" name="Picture 12" descr="nbc_beijing.gif"/>
          <p:cNvPicPr>
            <a:picLocks noChangeAspect="1"/>
          </p:cNvPicPr>
          <p:nvPr/>
        </p:nvPicPr>
        <p:blipFill>
          <a:blip r:embed="rId7" cstate="print"/>
          <a:stretch>
            <a:fillRect/>
          </a:stretch>
        </p:blipFill>
        <p:spPr>
          <a:xfrm>
            <a:off x="6929454" y="142852"/>
            <a:ext cx="809271" cy="892988"/>
          </a:xfrm>
          <a:prstGeom prst="rect">
            <a:avLst/>
          </a:prstGeom>
        </p:spPr>
      </p:pic>
      <p:sp>
        <p:nvSpPr>
          <p:cNvPr id="12" name="Line Callout 1 11"/>
          <p:cNvSpPr/>
          <p:nvPr/>
        </p:nvSpPr>
        <p:spPr bwMode="auto">
          <a:xfrm>
            <a:off x="642910" y="2404633"/>
            <a:ext cx="1928858" cy="2891067"/>
          </a:xfrm>
          <a:prstGeom prst="borderCallout1">
            <a:avLst>
              <a:gd name="adj1" fmla="val 47260"/>
              <a:gd name="adj2" fmla="val 99398"/>
              <a:gd name="adj3" fmla="val 24199"/>
              <a:gd name="adj4" fmla="val 18323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solidFill>
              <a:schemeClr val="accent4">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rPr>
              <a:t>发送消息的存储过程开始在初始</a:t>
            </a:r>
            <a:r>
              <a:rPr lang="en-US" sz="2000" dirty="0" smtClean="0">
                <a:solidFill>
                  <a:srgbClr val="FFFFFF"/>
                </a:solidFill>
              </a:rPr>
              <a:t> </a:t>
            </a:r>
            <a:r>
              <a:rPr lang="zh-CN" altLang="en-US" sz="2000" dirty="0" smtClean="0">
                <a:solidFill>
                  <a:srgbClr val="FFFFFF"/>
                </a:solidFill>
              </a:rPr>
              <a:t>和</a:t>
            </a:r>
            <a:r>
              <a:rPr lang="en-US" sz="2000" dirty="0" smtClean="0">
                <a:solidFill>
                  <a:srgbClr val="FFFFFF"/>
                </a:solidFill>
              </a:rPr>
              <a:t> </a:t>
            </a:r>
            <a:r>
              <a:rPr lang="zh-CN" altLang="en-US" sz="2000" dirty="0" smtClean="0">
                <a:solidFill>
                  <a:srgbClr val="FFFFFF"/>
                </a:solidFill>
              </a:rPr>
              <a:t>目标服务间发起对话并发送消息</a:t>
            </a:r>
            <a:endParaRPr lang="en-US" sz="2000" dirty="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0659"/>
                                        </p:tgtEl>
                                        <p:attrNameLst>
                                          <p:attrName>style.visibility</p:attrName>
                                        </p:attrNameLst>
                                      </p:cBhvr>
                                      <p:to>
                                        <p:strVal val="visible"/>
                                      </p:to>
                                    </p:set>
                                    <p:animEffect transition="in" filter="fade">
                                      <p:cBhvr>
                                        <p:cTn id="10" dur="2000"/>
                                        <p:tgtEl>
                                          <p:spTgt spid="70659"/>
                                        </p:tgtEl>
                                      </p:cBhvr>
                                    </p:animEffect>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2.5E-6 -3.33333E-6 L 0.18004 -3.33333E-6 " pathEditMode="relative" rAng="0" ptsTypes="AA">
                                      <p:cBhvr>
                                        <p:cTn id="13" dur="2000" fill="hold"/>
                                        <p:tgtEl>
                                          <p:spTgt spid="70659"/>
                                        </p:tgtEl>
                                        <p:attrNameLst>
                                          <p:attrName>ppt_x</p:attrName>
                                          <p:attrName>ppt_y</p:attrName>
                                        </p:attrNameLst>
                                      </p:cBhvr>
                                      <p:rCtr x="90" y="0"/>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par>
                          <p:cTn id="23" fill="hold">
                            <p:stCondLst>
                              <p:cond delay="4000"/>
                            </p:stCondLst>
                            <p:childTnLst>
                              <p:par>
                                <p:cTn id="24" presetID="0" presetClass="path" presetSubtype="0" accel="50000" decel="50000" fill="hold" nodeType="afterEffect">
                                  <p:stCondLst>
                                    <p:cond delay="0"/>
                                  </p:stCondLst>
                                  <p:childTnLst>
                                    <p:animMotion origin="layout" path="M 0.17916 0.00301 L 0.18194 0.16065 " pathEditMode="relative" rAng="0" ptsTypes="AA">
                                      <p:cBhvr>
                                        <p:cTn id="25" dur="2000" fill="hold"/>
                                        <p:tgtEl>
                                          <p:spTgt spid="70659"/>
                                        </p:tgtEl>
                                        <p:attrNameLst>
                                          <p:attrName>ppt_x</p:attrName>
                                          <p:attrName>ppt_y</p:attrName>
                                        </p:attrNameLst>
                                      </p:cBhvr>
                                      <p:rCtr x="1" y="79"/>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9"/>
                                        </p:tgtEl>
                                      </p:cBhvr>
                                    </p:animEffect>
                                    <p:set>
                                      <p:cBhvr>
                                        <p:cTn id="30" dur="1" fill="hold">
                                          <p:stCondLst>
                                            <p:cond delay="1999"/>
                                          </p:stCondLst>
                                        </p:cTn>
                                        <p:tgtEl>
                                          <p:spTgt spid="9"/>
                                        </p:tgtEl>
                                        <p:attrNameLst>
                                          <p:attrName>style.visibility</p:attrName>
                                        </p:attrNameLst>
                                      </p:cBhvr>
                                      <p:to>
                                        <p:strVal val="hidden"/>
                                      </p:to>
                                    </p:se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18194 0.16065 L 0.18055 0.32269 " pathEditMode="relative" rAng="0" ptsTypes="AA">
                                      <p:cBhvr>
                                        <p:cTn id="37" dur="2000" fill="hold"/>
                                        <p:tgtEl>
                                          <p:spTgt spid="70659"/>
                                        </p:tgtEl>
                                        <p:attrNameLst>
                                          <p:attrName>ppt_x</p:attrName>
                                          <p:attrName>ppt_y</p:attrName>
                                        </p:attrNameLst>
                                      </p:cBhvr>
                                      <p:rCtr x="-1" y="81"/>
                                    </p:animMotion>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par>
                          <p:cTn id="47" fill="hold">
                            <p:stCondLst>
                              <p:cond delay="4000"/>
                            </p:stCondLst>
                            <p:childTnLst>
                              <p:par>
                                <p:cTn id="48" presetID="0" presetClass="path" presetSubtype="0" accel="50000" decel="50000" fill="hold" nodeType="afterEffect">
                                  <p:stCondLst>
                                    <p:cond delay="0"/>
                                  </p:stCondLst>
                                  <p:childTnLst>
                                    <p:animMotion origin="layout" path="M 0.18055 0.32269 L 0.18055 0.54028 " pathEditMode="relative" rAng="0" ptsTypes="AA">
                                      <p:cBhvr>
                                        <p:cTn id="49" dur="2000" fill="hold"/>
                                        <p:tgtEl>
                                          <p:spTgt spid="70659"/>
                                        </p:tgtEl>
                                        <p:attrNameLst>
                                          <p:attrName>ppt_x</p:attrName>
                                          <p:attrName>ppt_y</p:attrName>
                                        </p:attrNameLst>
                                      </p:cBhvr>
                                      <p:rCtr x="0" y="109"/>
                                    </p:animMotion>
                                  </p:childTnLst>
                                </p:cTn>
                              </p:par>
                            </p:childTnLst>
                          </p:cTn>
                        </p:par>
                        <p:par>
                          <p:cTn id="50" fill="hold">
                            <p:stCondLst>
                              <p:cond delay="6000"/>
                            </p:stCondLst>
                            <p:childTnLst>
                              <p:par>
                                <p:cTn id="51" presetID="0" presetClass="path" presetSubtype="0" accel="50000" decel="50000" fill="hold" nodeType="afterEffect">
                                  <p:stCondLst>
                                    <p:cond delay="0"/>
                                  </p:stCondLst>
                                  <p:childTnLst>
                                    <p:animMotion origin="layout" path="M 0.18316 0.54306 L 0.40052 -3.33333E-6 " pathEditMode="relative" rAng="0" ptsTypes="AA">
                                      <p:cBhvr>
                                        <p:cTn id="52" dur="2000" fill="hold"/>
                                        <p:tgtEl>
                                          <p:spTgt spid="70659"/>
                                        </p:tgtEl>
                                        <p:attrNameLst>
                                          <p:attrName>ppt_x</p:attrName>
                                          <p:attrName>ppt_y</p:attrName>
                                        </p:attrNameLst>
                                      </p:cBhvr>
                                      <p:rCtr x="109" y="-272"/>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2000"/>
                                        <p:tgtEl>
                                          <p:spTgt spid="14"/>
                                        </p:tgtEl>
                                      </p:cBhvr>
                                    </p:animEffect>
                                    <p:set>
                                      <p:cBhvr>
                                        <p:cTn id="57" dur="1" fill="hold">
                                          <p:stCondLst>
                                            <p:cond delay="1999"/>
                                          </p:stCondLst>
                                        </p:cTn>
                                        <p:tgtEl>
                                          <p:spTgt spid="14"/>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childTnLst>
                                </p:cTn>
                              </p:par>
                            </p:childTnLst>
                          </p:cTn>
                        </p:par>
                        <p:par>
                          <p:cTn id="62" fill="hold">
                            <p:stCondLst>
                              <p:cond delay="4000"/>
                            </p:stCondLst>
                            <p:childTnLst>
                              <p:par>
                                <p:cTn id="63" presetID="0" presetClass="path" presetSubtype="0" accel="50000" decel="50000" fill="hold" nodeType="afterEffect">
                                  <p:stCondLst>
                                    <p:cond delay="0"/>
                                  </p:stCondLst>
                                  <p:childTnLst>
                                    <p:animMotion origin="layout" path="M 0.40052 -3.33333E-6 L 0.39219 0.19607 " pathEditMode="relative" rAng="0" ptsTypes="AA">
                                      <p:cBhvr>
                                        <p:cTn id="64" dur="2000" fill="hold"/>
                                        <p:tgtEl>
                                          <p:spTgt spid="70659"/>
                                        </p:tgtEl>
                                        <p:attrNameLst>
                                          <p:attrName>ppt_x</p:attrName>
                                          <p:attrName>ppt_y</p:attrName>
                                        </p:attrNameLst>
                                      </p:cBhvr>
                                      <p:rCtr x="-4" y="98"/>
                                    </p:animMotion>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15"/>
                                        </p:tgtEl>
                                      </p:cBhvr>
                                    </p:animEffect>
                                    <p:set>
                                      <p:cBhvr>
                                        <p:cTn id="69" dur="1" fill="hold">
                                          <p:stCondLst>
                                            <p:cond delay="1999"/>
                                          </p:stCondLst>
                                        </p:cTn>
                                        <p:tgtEl>
                                          <p:spTgt spid="15"/>
                                        </p:tgtEl>
                                        <p:attrNameLst>
                                          <p:attrName>style.visibility</p:attrName>
                                        </p:attrNameLst>
                                      </p:cBhvr>
                                      <p:to>
                                        <p:strVal val="hidden"/>
                                      </p:to>
                                    </p:se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2000"/>
                                        <p:tgtEl>
                                          <p:spTgt spid="16"/>
                                        </p:tgtEl>
                                      </p:cBhvr>
                                    </p:animEffect>
                                  </p:childTnLst>
                                </p:cTn>
                              </p:par>
                            </p:childTnLst>
                          </p:cTn>
                        </p:par>
                        <p:par>
                          <p:cTn id="74" fill="hold">
                            <p:stCondLst>
                              <p:cond delay="4000"/>
                            </p:stCondLst>
                            <p:childTnLst>
                              <p:par>
                                <p:cTn id="75" presetID="0" presetClass="path" presetSubtype="0" accel="50000" decel="50000" fill="hold" nodeType="afterEffect">
                                  <p:stCondLst>
                                    <p:cond delay="0"/>
                                  </p:stCondLst>
                                  <p:childTnLst>
                                    <p:animMotion origin="layout" path="M 0.39219 0.19607 L 0.3934 0.35556 " pathEditMode="relative" rAng="0" ptsTypes="AA">
                                      <p:cBhvr>
                                        <p:cTn id="76" dur="2000" fill="hold"/>
                                        <p:tgtEl>
                                          <p:spTgt spid="70659"/>
                                        </p:tgtEl>
                                        <p:attrNameLst>
                                          <p:attrName>ppt_x</p:attrName>
                                          <p:attrName>ppt_y</p:attrName>
                                        </p:attrNameLst>
                                      </p:cBhvr>
                                      <p:rCtr x="1" y="80"/>
                                    </p:animMotion>
                                  </p:childTnLst>
                                </p:cTn>
                              </p:par>
                            </p:childTnLst>
                          </p:cTn>
                        </p:par>
                        <p:par>
                          <p:cTn id="77" fill="hold">
                            <p:stCondLst>
                              <p:cond delay="6000"/>
                            </p:stCondLst>
                            <p:childTnLst>
                              <p:par>
                                <p:cTn id="78" presetID="0" presetClass="path" presetSubtype="0" accel="50000" decel="50000" fill="hold" nodeType="afterEffect">
                                  <p:stCondLst>
                                    <p:cond delay="0"/>
                                  </p:stCondLst>
                                  <p:childTnLst>
                                    <p:animMotion origin="layout" path="M 0.3934 0.35556 L 0.39462 0.53334 " pathEditMode="relative" rAng="0" ptsTypes="AA">
                                      <p:cBhvr>
                                        <p:cTn id="79" dur="2000" fill="hold"/>
                                        <p:tgtEl>
                                          <p:spTgt spid="70659"/>
                                        </p:tgtEl>
                                        <p:attrNameLst>
                                          <p:attrName>ppt_x</p:attrName>
                                          <p:attrName>ppt_y</p:attrName>
                                        </p:attrNameLst>
                                      </p:cBhvr>
                                      <p:rCtr x="1" y="89"/>
                                    </p:animMotion>
                                  </p:childTnLst>
                                </p:cTn>
                              </p:par>
                            </p:childTnLst>
                          </p:cTn>
                        </p:par>
                        <p:par>
                          <p:cTn id="80" fill="hold">
                            <p:stCondLst>
                              <p:cond delay="8000"/>
                            </p:stCondLst>
                            <p:childTnLst>
                              <p:par>
                                <p:cTn id="81" presetID="10" presetClass="exit" presetSubtype="0" fill="hold" nodeType="afterEffect">
                                  <p:stCondLst>
                                    <p:cond delay="0"/>
                                  </p:stCondLst>
                                  <p:childTnLst>
                                    <p:animEffect transition="out" filter="fade">
                                      <p:cBhvr>
                                        <p:cTn id="82" dur="2000"/>
                                        <p:tgtEl>
                                          <p:spTgt spid="70659"/>
                                        </p:tgtEl>
                                      </p:cBhvr>
                                    </p:animEffect>
                                    <p:set>
                                      <p:cBhvr>
                                        <p:cTn id="83" dur="1" fill="hold">
                                          <p:stCondLst>
                                            <p:cond delay="1999"/>
                                          </p:stCondLst>
                                        </p:cTn>
                                        <p:tgtEl>
                                          <p:spTgt spid="70659"/>
                                        </p:tgtEl>
                                        <p:attrNameLst>
                                          <p:attrName>style.visibility</p:attrName>
                                        </p:attrNameLst>
                                      </p:cBhvr>
                                      <p:to>
                                        <p:strVal val="hidden"/>
                                      </p:to>
                                    </p:se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0661"/>
                                        </p:tgtEl>
                                        <p:attrNameLst>
                                          <p:attrName>style.visibility</p:attrName>
                                        </p:attrNameLst>
                                      </p:cBhvr>
                                      <p:to>
                                        <p:strVal val="visible"/>
                                      </p:to>
                                    </p:set>
                                    <p:animEffect transition="in" filter="fade">
                                      <p:cBhvr>
                                        <p:cTn id="87" dur="2000"/>
                                        <p:tgtEl>
                                          <p:spTgt spid="70661"/>
                                        </p:tgtEl>
                                      </p:cBhvr>
                                    </p:animEffect>
                                  </p:childTnLst>
                                </p:cTn>
                              </p:par>
                            </p:childTnLst>
                          </p:cTn>
                        </p:par>
                        <p:par>
                          <p:cTn id="88" fill="hold">
                            <p:stCondLst>
                              <p:cond delay="12000"/>
                            </p:stCondLst>
                            <p:childTnLst>
                              <p:par>
                                <p:cTn id="89" presetID="0" presetClass="path" presetSubtype="0" accel="50000" decel="50000" fill="hold" nodeType="afterEffect">
                                  <p:stCondLst>
                                    <p:cond delay="0"/>
                                  </p:stCondLst>
                                  <p:childTnLst>
                                    <p:animMotion origin="layout" path="M 0.00121 -0.00162 L 0.00364 0.12708 " pathEditMode="relative" rAng="0" ptsTypes="AA">
                                      <p:cBhvr>
                                        <p:cTn id="90" dur="2000" fill="hold"/>
                                        <p:tgtEl>
                                          <p:spTgt spid="70661"/>
                                        </p:tgtEl>
                                        <p:attrNameLst>
                                          <p:attrName>ppt_x</p:attrName>
                                          <p:attrName>ppt_y</p:attrName>
                                        </p:attrNameLst>
                                      </p:cBhvr>
                                      <p:rCtr x="1" y="64"/>
                                    </p:animMotion>
                                  </p:childTnLst>
                                </p:cTn>
                              </p:par>
                            </p:childTnLst>
                          </p:cTn>
                        </p:par>
                        <p:par>
                          <p:cTn id="91" fill="hold">
                            <p:stCondLst>
                              <p:cond delay="14000"/>
                            </p:stCondLst>
                            <p:childTnLst>
                              <p:par>
                                <p:cTn id="92" presetID="0" presetClass="path" presetSubtype="0" accel="50000" decel="50000" fill="hold" nodeType="afterEffect">
                                  <p:stCondLst>
                                    <p:cond delay="0"/>
                                  </p:stCondLst>
                                  <p:childTnLst>
                                    <p:animMotion origin="layout" path="M 2.77778E-6 0.12222 L 0.17986 0.12546 " pathEditMode="relative" rAng="0" ptsTypes="AA">
                                      <p:cBhvr>
                                        <p:cTn id="93" dur="2000" fill="hold"/>
                                        <p:tgtEl>
                                          <p:spTgt spid="70661"/>
                                        </p:tgtEl>
                                        <p:attrNameLst>
                                          <p:attrName>ppt_x</p:attrName>
                                          <p:attrName>ppt_y</p:attrName>
                                        </p:attrNameLst>
                                      </p:cBhvr>
                                      <p:rCtr x="90" y="2"/>
                                    </p:animMotion>
                                  </p:childTnLst>
                                </p:cTn>
                              </p:par>
                            </p:childTnLst>
                          </p:cTn>
                        </p:par>
                        <p:par>
                          <p:cTn id="94" fill="hold">
                            <p:stCondLst>
                              <p:cond delay="16000"/>
                            </p:stCondLst>
                            <p:childTnLst>
                              <p:par>
                                <p:cTn id="95" presetID="10" presetClass="exit" presetSubtype="0" fill="hold" nodeType="afterEffect">
                                  <p:stCondLst>
                                    <p:cond delay="0"/>
                                  </p:stCondLst>
                                  <p:childTnLst>
                                    <p:animEffect transition="out" filter="fade">
                                      <p:cBhvr>
                                        <p:cTn id="96" dur="2000"/>
                                        <p:tgtEl>
                                          <p:spTgt spid="70661"/>
                                        </p:tgtEl>
                                      </p:cBhvr>
                                    </p:animEffect>
                                    <p:set>
                                      <p:cBhvr>
                                        <p:cTn id="97" dur="1" fill="hold">
                                          <p:stCondLst>
                                            <p:cond delay="1999"/>
                                          </p:stCondLst>
                                        </p:cTn>
                                        <p:tgtEl>
                                          <p:spTgt spid="706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9" grpId="0" animBg="1"/>
      <p:bldP spid="9" grpId="1" animBg="1"/>
      <p:bldP spid="6" grpId="0" animBg="1"/>
      <p:bldP spid="6" grpId="1" animBg="1"/>
      <p:bldP spid="16" grpId="0"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normAutofit fontScale="90000"/>
          </a:bodyPr>
          <a:lstStyle/>
          <a:p>
            <a:pPr>
              <a:defRPr/>
            </a:pPr>
            <a:r>
              <a:rPr lang="zh-CN" altLang="en-US" sz="4400" dirty="0" smtClean="0"/>
              <a:t>数据分区</a:t>
            </a:r>
            <a:r>
              <a:rPr lang="en-US" sz="3300" dirty="0" smtClean="0"/>
              <a:t/>
            </a:r>
            <a:br>
              <a:rPr lang="en-US" sz="3300" dirty="0" smtClean="0"/>
            </a:br>
            <a:r>
              <a:rPr lang="en-US" sz="3300" dirty="0" smtClean="0"/>
              <a:t>-</a:t>
            </a:r>
            <a:r>
              <a:rPr lang="zh-CN" altLang="en-US" sz="3300" dirty="0" smtClean="0"/>
              <a:t>功能需求</a:t>
            </a:r>
            <a:endParaRPr sz="3300" dirty="0">
              <a:solidFill>
                <a:schemeClr val="accent4">
                  <a:lumMod val="75000"/>
                </a:schemeClr>
              </a:solidFill>
            </a:endParaRPr>
          </a:p>
        </p:txBody>
      </p:sp>
      <p:grpSp>
        <p:nvGrpSpPr>
          <p:cNvPr id="2" name="Group 10"/>
          <p:cNvGrpSpPr/>
          <p:nvPr/>
        </p:nvGrpSpPr>
        <p:grpSpPr>
          <a:xfrm>
            <a:off x="5357818" y="214290"/>
            <a:ext cx="1877154" cy="666766"/>
            <a:chOff x="6772274" y="152400"/>
            <a:chExt cx="1984375" cy="704850"/>
          </a:xfrm>
        </p:grpSpPr>
        <p:sp>
          <p:nvSpPr>
            <p:cNvPr id="12" name="Rounded Rectangle 11"/>
            <p:cNvSpPr/>
            <p:nvPr/>
          </p:nvSpPr>
          <p:spPr bwMode="auto">
            <a:xfrm>
              <a:off x="6772274" y="152400"/>
              <a:ext cx="1984375" cy="704850"/>
            </a:xfrm>
            <a:prstGeom prst="roundRect">
              <a:avLst/>
            </a:prstGeom>
            <a:solidFill>
              <a:srgbClr val="FFFFFF"/>
            </a:solidFill>
            <a:ln>
              <a:noFill/>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13" name="Picture 12" descr="MySpaceLogo (color).jpg"/>
            <p:cNvPicPr>
              <a:picLocks noChangeAspect="1"/>
            </p:cNvPicPr>
            <p:nvPr/>
          </p:nvPicPr>
          <p:blipFill>
            <a:blip r:embed="rId3" cstate="print"/>
            <a:stretch>
              <a:fillRect/>
            </a:stretch>
          </p:blipFill>
          <p:spPr>
            <a:xfrm>
              <a:off x="6884751" y="266704"/>
              <a:ext cx="1757595" cy="457200"/>
            </a:xfrm>
            <a:prstGeom prst="rect">
              <a:avLst/>
            </a:prstGeom>
          </p:spPr>
        </p:pic>
      </p:grpSp>
      <p:graphicFrame>
        <p:nvGraphicFramePr>
          <p:cNvPr id="10" name="表格 6"/>
          <p:cNvGraphicFramePr>
            <a:graphicFrameLocks noGrp="1"/>
          </p:cNvGraphicFramePr>
          <p:nvPr/>
        </p:nvGraphicFramePr>
        <p:xfrm>
          <a:off x="714347" y="1357299"/>
          <a:ext cx="7500990" cy="4142405"/>
        </p:xfrm>
        <a:graphic>
          <a:graphicData uri="http://schemas.openxmlformats.org/drawingml/2006/table">
            <a:tbl>
              <a:tblPr firstRow="1" bandRow="1">
                <a:tableStyleId>{5C22544A-7EE6-4342-B048-85BDC9FD1C3A}</a:tableStyleId>
              </a:tblPr>
              <a:tblGrid>
                <a:gridCol w="2500330"/>
                <a:gridCol w="2500330"/>
                <a:gridCol w="2500330"/>
              </a:tblGrid>
              <a:tr h="465470">
                <a:tc>
                  <a:txBody>
                    <a:bodyPr/>
                    <a:lstStyle/>
                    <a:p>
                      <a:pPr algn="ctr" rtl="0" fontAlgn="t"/>
                      <a:r>
                        <a:rPr lang="en-US" sz="2000" u="none" strike="noStrike" dirty="0"/>
                        <a:t> </a:t>
                      </a:r>
                      <a:r>
                        <a:rPr lang="en-US" sz="2000" u="none" strike="noStrike" dirty="0" smtClean="0"/>
                        <a:t>MySpace </a:t>
                      </a:r>
                      <a:r>
                        <a:rPr lang="en-US" sz="2000" u="none" strike="noStrike" dirty="0"/>
                        <a:t>DB  </a:t>
                      </a:r>
                      <a:endParaRPr lang="en-US" sz="2000" b="1" i="0" u="none" strike="noStrike" dirty="0">
                        <a:solidFill>
                          <a:srgbClr val="000000"/>
                        </a:solidFill>
                        <a:latin typeface="Segoe"/>
                      </a:endParaRPr>
                    </a:p>
                  </a:txBody>
                  <a:tcPr marL="9525" marR="9525" marT="9525" marB="0" anchor="ctr"/>
                </a:tc>
                <a:tc>
                  <a:txBody>
                    <a:bodyPr/>
                    <a:lstStyle/>
                    <a:p>
                      <a:pPr algn="ctr" rtl="0" fontAlgn="t"/>
                      <a:r>
                        <a:rPr lang="en-US" sz="2000" u="none" strike="noStrike" dirty="0"/>
                        <a:t>Average</a:t>
                      </a:r>
                    </a:p>
                    <a:p>
                      <a:pPr algn="ctr" rtl="0" fontAlgn="t"/>
                      <a:r>
                        <a:rPr lang="en-US" sz="2000" u="none" strike="noStrike" dirty="0"/>
                        <a:t>Connections/Server  </a:t>
                      </a:r>
                      <a:endParaRPr lang="en-US" sz="2000" b="1" i="0" u="none" strike="noStrike" dirty="0">
                        <a:solidFill>
                          <a:srgbClr val="000000"/>
                        </a:solidFill>
                        <a:latin typeface="Segoe"/>
                      </a:endParaRPr>
                    </a:p>
                  </a:txBody>
                  <a:tcPr marL="9525" marR="9525" marT="9525" marB="0" anchor="ctr"/>
                </a:tc>
                <a:tc>
                  <a:txBody>
                    <a:bodyPr/>
                    <a:lstStyle/>
                    <a:p>
                      <a:pPr algn="ctr" rtl="0" fontAlgn="t"/>
                      <a:r>
                        <a:rPr lang="en-US" sz="2000" u="none" strike="noStrike" dirty="0"/>
                        <a:t>Average</a:t>
                      </a:r>
                    </a:p>
                    <a:p>
                      <a:pPr algn="ctr" rtl="0" fontAlgn="t"/>
                      <a:r>
                        <a:rPr lang="en-US" sz="2000" u="none" strike="noStrike" dirty="0"/>
                        <a:t>Requests/sec/Server  </a:t>
                      </a:r>
                      <a:endParaRPr lang="en-US" sz="2000" b="1" i="0" u="none" strike="noStrike" dirty="0">
                        <a:solidFill>
                          <a:srgbClr val="000000"/>
                        </a:solidFill>
                        <a:latin typeface="Segoe"/>
                      </a:endParaRPr>
                    </a:p>
                  </a:txBody>
                  <a:tcPr marL="9525" marR="9525" marT="9525" marB="0" anchor="ctr"/>
                </a:tc>
              </a:tr>
              <a:tr h="440410">
                <a:tc>
                  <a:txBody>
                    <a:bodyPr/>
                    <a:lstStyle/>
                    <a:p>
                      <a:pPr algn="l" rtl="0" fontAlgn="t"/>
                      <a:r>
                        <a:rPr lang="en-US" sz="2000" u="none" strike="noStrike" dirty="0"/>
                        <a:t> Profile </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a:t>6,800</a:t>
                      </a:r>
                      <a:endParaRPr lang="en-US" sz="2000" b="1" i="0" u="none" strike="noStrike">
                        <a:solidFill>
                          <a:srgbClr val="000000"/>
                        </a:solidFill>
                        <a:latin typeface="Calibri"/>
                      </a:endParaRPr>
                    </a:p>
                  </a:txBody>
                  <a:tcPr marL="9525" marR="9525" marT="9525" marB="0" anchor="ctr"/>
                </a:tc>
                <a:tc>
                  <a:txBody>
                    <a:bodyPr/>
                    <a:lstStyle/>
                    <a:p>
                      <a:pPr algn="ctr" rtl="0" fontAlgn="t"/>
                      <a:r>
                        <a:rPr lang="en-US" sz="2000" u="none" strike="noStrike" dirty="0"/>
                        <a:t>1,100</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a:t> Mail</a:t>
                      </a:r>
                      <a:endParaRPr lang="en-US" sz="2000" b="1" i="0" u="none" strike="noStrike">
                        <a:solidFill>
                          <a:srgbClr val="000000"/>
                        </a:solidFill>
                        <a:latin typeface="Calibri"/>
                      </a:endParaRPr>
                    </a:p>
                  </a:txBody>
                  <a:tcPr marL="9525" marR="9525" marT="9525" marB="0" anchor="ctr"/>
                </a:tc>
                <a:tc>
                  <a:txBody>
                    <a:bodyPr/>
                    <a:lstStyle/>
                    <a:p>
                      <a:pPr algn="ctr" rtl="0" fontAlgn="t"/>
                      <a:r>
                        <a:rPr lang="en-US" sz="2000" u="none" strike="noStrike"/>
                        <a:t>4,400</a:t>
                      </a:r>
                      <a:endParaRPr lang="en-US" sz="2000" b="1" i="0" u="none" strike="noStrike">
                        <a:solidFill>
                          <a:srgbClr val="000000"/>
                        </a:solidFill>
                        <a:latin typeface="Calibri"/>
                      </a:endParaRPr>
                    </a:p>
                  </a:txBody>
                  <a:tcPr marL="9525" marR="9525" marT="9525" marB="0" anchor="ctr"/>
                </a:tc>
                <a:tc>
                  <a:txBody>
                    <a:bodyPr/>
                    <a:lstStyle/>
                    <a:p>
                      <a:pPr algn="ctr" rtl="0" fontAlgn="t"/>
                      <a:r>
                        <a:rPr lang="en-US" sz="2000" u="none" strike="noStrike" dirty="0"/>
                        <a:t>775</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dirty="0"/>
                        <a:t> Shared</a:t>
                      </a:r>
                      <a:endParaRPr lang="en-US" sz="2000" b="1" i="0" u="none" strike="noStrike" dirty="0">
                        <a:solidFill>
                          <a:srgbClr val="993300"/>
                        </a:solidFill>
                        <a:latin typeface="Calibri"/>
                      </a:endParaRPr>
                    </a:p>
                  </a:txBody>
                  <a:tcPr marL="9525" marR="9525" marT="9525" marB="0" anchor="ctr"/>
                </a:tc>
                <a:tc>
                  <a:txBody>
                    <a:bodyPr/>
                    <a:lstStyle/>
                    <a:p>
                      <a:pPr algn="ctr" rtl="0" fontAlgn="t"/>
                      <a:r>
                        <a:rPr lang="en-US" sz="2000" u="none" strike="noStrike" dirty="0"/>
                        <a:t>2,000</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1,600</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dirty="0"/>
                        <a:t> Features  </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a:t>800</a:t>
                      </a:r>
                      <a:endParaRPr lang="en-US" sz="2000" b="1" i="0" u="none" strike="noStrike">
                        <a:solidFill>
                          <a:srgbClr val="000000"/>
                        </a:solidFill>
                        <a:latin typeface="Calibri"/>
                      </a:endParaRPr>
                    </a:p>
                  </a:txBody>
                  <a:tcPr marL="9525" marR="9525" marT="9525" marB="0" anchor="ctr"/>
                </a:tc>
                <a:tc>
                  <a:txBody>
                    <a:bodyPr/>
                    <a:lstStyle/>
                    <a:p>
                      <a:pPr algn="ctr" rtl="0" fontAlgn="t"/>
                      <a:r>
                        <a:rPr lang="en-US" sz="2000" u="none" strike="noStrike" dirty="0"/>
                        <a:t>400</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dirty="0"/>
                        <a:t> Security  </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4,800</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3,700</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dirty="0"/>
                        <a:t> Search  </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300</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500</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dirty="0"/>
                        <a:t> Browse</a:t>
                      </a:r>
                      <a:endParaRPr lang="en-US" sz="2000" b="1" i="0" u="none" strike="noStrike" dirty="0">
                        <a:solidFill>
                          <a:srgbClr val="993300"/>
                        </a:solidFill>
                        <a:latin typeface="Calibri"/>
                      </a:endParaRPr>
                    </a:p>
                  </a:txBody>
                  <a:tcPr marL="9525" marR="9525" marT="9525" marB="0" anchor="ctr"/>
                </a:tc>
                <a:tc>
                  <a:txBody>
                    <a:bodyPr/>
                    <a:lstStyle/>
                    <a:p>
                      <a:pPr algn="ctr" rtl="0" fontAlgn="t"/>
                      <a:r>
                        <a:rPr lang="en-US" sz="2000" u="none" strike="noStrike" dirty="0"/>
                        <a:t>80</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500</a:t>
                      </a:r>
                      <a:endParaRPr lang="en-US" sz="2000" b="1" i="0" u="none" strike="noStrike" dirty="0">
                        <a:solidFill>
                          <a:srgbClr val="000000"/>
                        </a:solidFill>
                        <a:latin typeface="Calibri"/>
                      </a:endParaRPr>
                    </a:p>
                  </a:txBody>
                  <a:tcPr marL="9525" marR="9525" marT="9525" marB="0" anchor="ctr"/>
                </a:tc>
              </a:tr>
              <a:tr h="440410">
                <a:tc>
                  <a:txBody>
                    <a:bodyPr/>
                    <a:lstStyle/>
                    <a:p>
                      <a:pPr algn="l" rtl="0" fontAlgn="t"/>
                      <a:r>
                        <a:rPr lang="en-US" sz="2000" u="none" strike="noStrike" dirty="0"/>
                        <a:t> Dispatcher</a:t>
                      </a:r>
                      <a:endParaRPr lang="en-US" sz="2000" b="1" i="0" u="none" strike="noStrike" dirty="0">
                        <a:solidFill>
                          <a:srgbClr val="993300"/>
                        </a:solidFill>
                        <a:latin typeface="Calibri"/>
                      </a:endParaRPr>
                    </a:p>
                  </a:txBody>
                  <a:tcPr marL="9525" marR="9525" marT="9525" marB="0" anchor="ctr"/>
                </a:tc>
                <a:tc>
                  <a:txBody>
                    <a:bodyPr/>
                    <a:lstStyle/>
                    <a:p>
                      <a:pPr algn="ctr" rtl="0" fontAlgn="t"/>
                      <a:r>
                        <a:rPr lang="en-US" sz="2000" u="none" strike="noStrike" dirty="0"/>
                        <a:t>6</a:t>
                      </a:r>
                      <a:endParaRPr lang="en-US" sz="2000" b="1" i="0" u="none" strike="noStrike" dirty="0">
                        <a:solidFill>
                          <a:srgbClr val="000000"/>
                        </a:solidFill>
                        <a:latin typeface="Calibri"/>
                      </a:endParaRPr>
                    </a:p>
                  </a:txBody>
                  <a:tcPr marL="9525" marR="9525" marT="9525" marB="0" anchor="ctr"/>
                </a:tc>
                <a:tc>
                  <a:txBody>
                    <a:bodyPr/>
                    <a:lstStyle/>
                    <a:p>
                      <a:pPr algn="ctr" rtl="0" fontAlgn="t"/>
                      <a:r>
                        <a:rPr lang="en-US" sz="2000" u="none" strike="noStrike" dirty="0"/>
                        <a:t>1200</a:t>
                      </a:r>
                      <a:endParaRPr lang="en-US" sz="2000" b="1" i="0" u="none" strike="noStrike" dirty="0">
                        <a:solidFill>
                          <a:srgbClr val="000000"/>
                        </a:solidFill>
                        <a:latin typeface="Calibri"/>
                      </a:endParaRPr>
                    </a:p>
                  </a:txBody>
                  <a:tcPr marL="9525" marR="9525" marT="9525" marB="0" anchor="ctr"/>
                </a:tc>
              </a:tr>
            </a:tbl>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zh-CN" altLang="en-US" sz="3800" dirty="0" smtClean="0"/>
              <a:t>数据分区</a:t>
            </a:r>
            <a:r>
              <a:rPr lang="en-US" sz="3800" dirty="0" smtClean="0"/>
              <a:t/>
            </a:r>
            <a:br>
              <a:rPr lang="en-US" sz="3800" dirty="0" smtClean="0"/>
            </a:br>
            <a:r>
              <a:rPr lang="en-US" sz="3800" dirty="0" smtClean="0"/>
              <a:t>-MySpace </a:t>
            </a:r>
            <a:r>
              <a:rPr lang="zh-CN" altLang="en-US" sz="3800" dirty="0" smtClean="0"/>
              <a:t>分区设计</a:t>
            </a:r>
            <a:endParaRPr lang="en-US" sz="3800" dirty="0"/>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8"/>
          <p:cNvGrpSpPr/>
          <p:nvPr/>
        </p:nvGrpSpPr>
        <p:grpSpPr>
          <a:xfrm>
            <a:off x="5643570" y="214290"/>
            <a:ext cx="1877154" cy="666766"/>
            <a:chOff x="6772274" y="152400"/>
            <a:chExt cx="1984375" cy="704850"/>
          </a:xfrm>
        </p:grpSpPr>
        <p:sp>
          <p:nvSpPr>
            <p:cNvPr id="10" name="Rounded Rectangle 9"/>
            <p:cNvSpPr/>
            <p:nvPr/>
          </p:nvSpPr>
          <p:spPr bwMode="auto">
            <a:xfrm>
              <a:off x="6772274" y="152400"/>
              <a:ext cx="1984375" cy="704850"/>
            </a:xfrm>
            <a:prstGeom prst="roundRect">
              <a:avLst/>
            </a:prstGeom>
            <a:solidFill>
              <a:srgbClr val="FFFFFF"/>
            </a:solidFill>
            <a:ln>
              <a:noFill/>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11" name="Picture 10" descr="MySpaceLogo (color).jpg"/>
            <p:cNvPicPr>
              <a:picLocks noChangeAspect="1"/>
            </p:cNvPicPr>
            <p:nvPr/>
          </p:nvPicPr>
          <p:blipFill>
            <a:blip r:embed="rId7" cstate="print"/>
            <a:stretch>
              <a:fillRect/>
            </a:stretch>
          </p:blipFill>
          <p:spPr>
            <a:xfrm>
              <a:off x="6884751" y="266704"/>
              <a:ext cx="1757595" cy="4572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2CD3E4CE-4724-4320-BC88-92D5576057C2}"/>
                                            </p:graphicEl>
                                          </p:spTgt>
                                        </p:tgtEl>
                                        <p:attrNameLst>
                                          <p:attrName>style.visibility</p:attrName>
                                        </p:attrNameLst>
                                      </p:cBhvr>
                                      <p:to>
                                        <p:strVal val="visible"/>
                                      </p:to>
                                    </p:set>
                                    <p:anim calcmode="lin" valueType="num">
                                      <p:cBhvr additive="base">
                                        <p:cTn id="7" dur="500" fill="hold"/>
                                        <p:tgtEl>
                                          <p:spTgt spid="8">
                                            <p:graphicEl>
                                              <a:dgm id="{2CD3E4CE-4724-4320-BC88-92D5576057C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2CD3E4CE-4724-4320-BC88-92D5576057C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A87B5DA4-98D2-40E9-91D2-4809575D86D5}"/>
                                            </p:graphicEl>
                                          </p:spTgt>
                                        </p:tgtEl>
                                        <p:attrNameLst>
                                          <p:attrName>style.visibility</p:attrName>
                                        </p:attrNameLst>
                                      </p:cBhvr>
                                      <p:to>
                                        <p:strVal val="visible"/>
                                      </p:to>
                                    </p:set>
                                    <p:anim calcmode="lin" valueType="num">
                                      <p:cBhvr additive="base">
                                        <p:cTn id="13" dur="500" fill="hold"/>
                                        <p:tgtEl>
                                          <p:spTgt spid="8">
                                            <p:graphicEl>
                                              <a:dgm id="{A87B5DA4-98D2-40E9-91D2-4809575D86D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A87B5DA4-98D2-40E9-91D2-4809575D86D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DD4843B7-50F7-4666-A0B3-0241792A7F17}"/>
                                            </p:graphicEl>
                                          </p:spTgt>
                                        </p:tgtEl>
                                        <p:attrNameLst>
                                          <p:attrName>style.visibility</p:attrName>
                                        </p:attrNameLst>
                                      </p:cBhvr>
                                      <p:to>
                                        <p:strVal val="visible"/>
                                      </p:to>
                                    </p:set>
                                    <p:anim calcmode="lin" valueType="num">
                                      <p:cBhvr additive="base">
                                        <p:cTn id="19" dur="500" fill="hold"/>
                                        <p:tgtEl>
                                          <p:spTgt spid="8">
                                            <p:graphicEl>
                                              <a:dgm id="{DD4843B7-50F7-4666-A0B3-0241792A7F1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DD4843B7-50F7-4666-A0B3-0241792A7F1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29FB4252-0202-4C34-B3CE-99998C2331BD}"/>
                                            </p:graphicEl>
                                          </p:spTgt>
                                        </p:tgtEl>
                                        <p:attrNameLst>
                                          <p:attrName>style.visibility</p:attrName>
                                        </p:attrNameLst>
                                      </p:cBhvr>
                                      <p:to>
                                        <p:strVal val="visible"/>
                                      </p:to>
                                    </p:set>
                                    <p:anim calcmode="lin" valueType="num">
                                      <p:cBhvr additive="base">
                                        <p:cTn id="25" dur="500" fill="hold"/>
                                        <p:tgtEl>
                                          <p:spTgt spid="8">
                                            <p:graphicEl>
                                              <a:dgm id="{29FB4252-0202-4C34-B3CE-99998C2331B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29FB4252-0202-4C34-B3CE-99998C2331BD}"/>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137348DC-F615-4584-B2E5-146E420838A1}"/>
                                            </p:graphicEl>
                                          </p:spTgt>
                                        </p:tgtEl>
                                        <p:attrNameLst>
                                          <p:attrName>style.visibility</p:attrName>
                                        </p:attrNameLst>
                                      </p:cBhvr>
                                      <p:to>
                                        <p:strVal val="visible"/>
                                      </p:to>
                                    </p:set>
                                    <p:anim calcmode="lin" valueType="num">
                                      <p:cBhvr additive="base">
                                        <p:cTn id="31" dur="500" fill="hold"/>
                                        <p:tgtEl>
                                          <p:spTgt spid="8">
                                            <p:graphicEl>
                                              <a:dgm id="{137348DC-F615-4584-B2E5-146E420838A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137348DC-F615-4584-B2E5-146E420838A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DF50686F-1FE0-4FEB-97B9-20A534156E9D}"/>
                                            </p:graphicEl>
                                          </p:spTgt>
                                        </p:tgtEl>
                                        <p:attrNameLst>
                                          <p:attrName>style.visibility</p:attrName>
                                        </p:attrNameLst>
                                      </p:cBhvr>
                                      <p:to>
                                        <p:strVal val="visible"/>
                                      </p:to>
                                    </p:set>
                                    <p:anim calcmode="lin" valueType="num">
                                      <p:cBhvr additive="base">
                                        <p:cTn id="37" dur="500" fill="hold"/>
                                        <p:tgtEl>
                                          <p:spTgt spid="8">
                                            <p:graphicEl>
                                              <a:dgm id="{DF50686F-1FE0-4FEB-97B9-20A534156E9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DF50686F-1FE0-4FEB-97B9-20A534156E9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dirty="0" smtClean="0">
                <a:solidFill>
                  <a:schemeClr val="tx2">
                    <a:lumMod val="60000"/>
                    <a:lumOff val="40000"/>
                  </a:schemeClr>
                </a:solidFill>
              </a:rPr>
              <a:t>DB </a:t>
            </a:r>
            <a:r>
              <a:rPr lang="en-US" dirty="0" err="1" smtClean="0">
                <a:solidFill>
                  <a:schemeClr val="tx2">
                    <a:lumMod val="60000"/>
                    <a:lumOff val="40000"/>
                  </a:schemeClr>
                </a:solidFill>
              </a:rPr>
              <a:t>Sharding</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云存储的要素之二</a:t>
            </a:r>
            <a:endParaRPr lang="en-US" dirty="0"/>
          </a:p>
        </p:txBody>
      </p:sp>
      <p:sp>
        <p:nvSpPr>
          <p:cNvPr id="5" name="TextBox 4"/>
          <p:cNvSpPr txBox="1"/>
          <p:nvPr/>
        </p:nvSpPr>
        <p:spPr>
          <a:xfrm>
            <a:off x="0" y="1"/>
            <a:ext cx="9144000" cy="6858000"/>
          </a:xfrm>
          <a:prstGeom prst="rect">
            <a:avLst/>
          </a:prstGeom>
          <a:noFill/>
        </p:spPr>
        <p:txBody>
          <a:bodyPr wrap="square" rtlCol="0" anchor="ctr" anchorCtr="0">
            <a:noAutofit/>
          </a:bodyPr>
          <a:lstStyle/>
          <a:p>
            <a:pPr algn="ctr"/>
            <a:r>
              <a:rPr lang="zh-CN" altLang="en-US" sz="4400" b="1" dirty="0" smtClean="0">
                <a:latin typeface="Segoe UI" pitchFamily="34" charset="0"/>
              </a:rPr>
              <a:t>多租户</a:t>
            </a:r>
            <a:r>
              <a:rPr lang="en-US" altLang="zh-CN" sz="4400" b="1" dirty="0" smtClean="0">
                <a:latin typeface="Segoe UI" pitchFamily="34" charset="0"/>
              </a:rPr>
              <a:t>-</a:t>
            </a:r>
            <a:r>
              <a:rPr lang="en-US" sz="4400" b="1" dirty="0" smtClean="0">
                <a:latin typeface="Segoe UI" pitchFamily="34" charset="0"/>
              </a:rPr>
              <a:t>Multi Tenancy</a:t>
            </a:r>
            <a:endParaRPr lang="en-US" sz="4400" b="1" dirty="0">
              <a:latin typeface="Segoe U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503434" y="1276349"/>
            <a:ext cx="8640566" cy="1179175"/>
            <a:chOff x="409574" y="1276349"/>
            <a:chExt cx="8534401" cy="1447801"/>
          </a:xfrm>
        </p:grpSpPr>
        <p:pic>
          <p:nvPicPr>
            <p:cNvPr id="3081" name="Picture 9" descr="C:\Users\sguest.REDMOND\AppData\Local\Microsoft\Windows\Temporary Internet Files\Content.IE5\6QUUK8P2\MPj03995400000[1].jpg"/>
            <p:cNvPicPr>
              <a:picLocks noChangeAspect="1" noChangeArrowheads="1"/>
            </p:cNvPicPr>
            <p:nvPr/>
          </p:nvPicPr>
          <p:blipFill>
            <a:blip r:embed="rId4" cstate="print"/>
            <a:srcRect/>
            <a:stretch>
              <a:fillRect/>
            </a:stretch>
          </p:blipFill>
          <p:spPr bwMode="auto">
            <a:xfrm>
              <a:off x="409574" y="1276349"/>
              <a:ext cx="1657351" cy="14478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233612" y="1285875"/>
              <a:ext cx="6710363" cy="1419225"/>
            </a:xfrm>
            <a:prstGeom prst="rect">
              <a:avLst/>
            </a:prstGeom>
            <a:noFill/>
          </p:spPr>
          <p:txBody>
            <a:bodyPr wrap="square" rtlCol="0" anchor="ctr" anchorCtr="0">
              <a:noAutofit/>
            </a:bodyPr>
            <a:lstStyle/>
            <a:p>
              <a:pPr algn="ctr"/>
              <a:r>
                <a:rPr lang="zh-CN" altLang="en-US" sz="3200" dirty="0" smtClean="0">
                  <a:latin typeface="Segoe UI" pitchFamily="34" charset="0"/>
                </a:rPr>
                <a:t>什么是云计算中的数据存储</a:t>
              </a:r>
              <a:endParaRPr lang="en-US" sz="3200" dirty="0" smtClean="0">
                <a:latin typeface="Segoe UI" pitchFamily="34" charset="0"/>
              </a:endParaRPr>
            </a:p>
          </p:txBody>
        </p:sp>
      </p:grpSp>
      <p:grpSp>
        <p:nvGrpSpPr>
          <p:cNvPr id="3" name="Group 22"/>
          <p:cNvGrpSpPr/>
          <p:nvPr/>
        </p:nvGrpSpPr>
        <p:grpSpPr>
          <a:xfrm>
            <a:off x="647271" y="2637034"/>
            <a:ext cx="8331057" cy="1082211"/>
            <a:chOff x="438150" y="3048000"/>
            <a:chExt cx="8591550" cy="1457325"/>
          </a:xfrm>
        </p:grpSpPr>
        <p:grpSp>
          <p:nvGrpSpPr>
            <p:cNvPr id="4" name="Group 20"/>
            <p:cNvGrpSpPr/>
            <p:nvPr/>
          </p:nvGrpSpPr>
          <p:grpSpPr>
            <a:xfrm>
              <a:off x="438150" y="3086100"/>
              <a:ext cx="1619250" cy="1419225"/>
              <a:chOff x="438150" y="3086100"/>
              <a:chExt cx="1619250" cy="1419225"/>
            </a:xfrm>
          </p:grpSpPr>
          <p:sp>
            <p:nvSpPr>
              <p:cNvPr id="13" name="Rectangle 8"/>
              <p:cNvSpPr/>
              <p:nvPr/>
            </p:nvSpPr>
            <p:spPr>
              <a:xfrm>
                <a:off x="438150" y="3086100"/>
                <a:ext cx="1619250" cy="1419225"/>
              </a:xfrm>
              <a:prstGeom prst="rect">
                <a:avLst/>
              </a:prstGeom>
              <a:solidFill>
                <a:schemeClr val="tx1"/>
              </a:solidFill>
              <a:ln>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3077" name="Picture 5" descr="C:\Users\sguest.REDMOND\AppData\Local\Microsoft\Windows\Temporary Internet Files\Content.IE5\SMTMGXMK\MPj03857550000[1].jpg"/>
              <p:cNvPicPr>
                <a:picLocks noChangeAspect="1" noChangeArrowheads="1"/>
              </p:cNvPicPr>
              <p:nvPr/>
            </p:nvPicPr>
            <p:blipFill>
              <a:blip r:embed="rId5" cstate="print"/>
              <a:srcRect/>
              <a:stretch>
                <a:fillRect/>
              </a:stretch>
            </p:blipFill>
            <p:spPr bwMode="auto">
              <a:xfrm>
                <a:off x="714375" y="3086101"/>
                <a:ext cx="1066800" cy="1409700"/>
              </a:xfrm>
              <a:prstGeom prst="rect">
                <a:avLst/>
              </a:prstGeom>
              <a:noFill/>
            </p:spPr>
          </p:pic>
        </p:grpSp>
        <p:sp>
          <p:nvSpPr>
            <p:cNvPr id="9" name="TextBox 8"/>
            <p:cNvSpPr txBox="1"/>
            <p:nvPr/>
          </p:nvSpPr>
          <p:spPr>
            <a:xfrm>
              <a:off x="2319337" y="3048000"/>
              <a:ext cx="6710363" cy="1419225"/>
            </a:xfrm>
            <a:prstGeom prst="rect">
              <a:avLst/>
            </a:prstGeom>
            <a:noFill/>
          </p:spPr>
          <p:txBody>
            <a:bodyPr wrap="square" rtlCol="0" anchor="ctr" anchorCtr="0">
              <a:noAutofit/>
            </a:bodyPr>
            <a:lstStyle/>
            <a:p>
              <a:pPr algn="ctr"/>
              <a:r>
                <a:rPr lang="zh-CN" altLang="en-US" sz="3200" dirty="0" smtClean="0">
                  <a:latin typeface="Segoe UI" pitchFamily="34" charset="0"/>
                </a:rPr>
                <a:t>给出</a:t>
              </a:r>
              <a:r>
                <a:rPr lang="en-US" altLang="zh-CN" sz="3200" dirty="0" smtClean="0">
                  <a:latin typeface="Segoe UI" pitchFamily="34" charset="0"/>
                </a:rPr>
                <a:t>6</a:t>
              </a:r>
              <a:r>
                <a:rPr lang="zh-CN" altLang="en-US" sz="3200" dirty="0" smtClean="0">
                  <a:latin typeface="Segoe UI" pitchFamily="34" charset="0"/>
                </a:rPr>
                <a:t>个云存储的要素</a:t>
              </a:r>
              <a:endParaRPr lang="en-US" sz="3200" dirty="0" smtClean="0">
                <a:latin typeface="Segoe UI" pitchFamily="34" charset="0"/>
              </a:endParaRPr>
            </a:p>
          </p:txBody>
        </p:sp>
      </p:grpSp>
      <p:grpSp>
        <p:nvGrpSpPr>
          <p:cNvPr id="5" name="Group 23"/>
          <p:cNvGrpSpPr/>
          <p:nvPr/>
        </p:nvGrpSpPr>
        <p:grpSpPr>
          <a:xfrm>
            <a:off x="678093" y="3862655"/>
            <a:ext cx="8310509" cy="1151134"/>
            <a:chOff x="437310" y="4838700"/>
            <a:chExt cx="8592390" cy="1428750"/>
          </a:xfrm>
        </p:grpSpPr>
        <p:pic>
          <p:nvPicPr>
            <p:cNvPr id="3080" name="Picture 8" descr="C:\Users\sguest.REDMOND\AppData\Local\Microsoft\Windows\Temporary Internet Files\Content.IE5\6QUUK8P2\MPj04068300000[1].jpg"/>
            <p:cNvPicPr>
              <a:picLocks noChangeAspect="1" noChangeArrowheads="1"/>
            </p:cNvPicPr>
            <p:nvPr/>
          </p:nvPicPr>
          <p:blipFill>
            <a:blip r:embed="rId6" cstate="print"/>
            <a:srcRect/>
            <a:stretch>
              <a:fillRect/>
            </a:stretch>
          </p:blipFill>
          <p:spPr bwMode="auto">
            <a:xfrm>
              <a:off x="437310" y="4838700"/>
              <a:ext cx="1620090" cy="142875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319337" y="4848225"/>
              <a:ext cx="6710363" cy="1419225"/>
            </a:xfrm>
            <a:prstGeom prst="rect">
              <a:avLst/>
            </a:prstGeom>
            <a:noFill/>
          </p:spPr>
          <p:txBody>
            <a:bodyPr wrap="square" rtlCol="0" anchor="ctr" anchorCtr="0">
              <a:noAutofit/>
            </a:bodyPr>
            <a:lstStyle/>
            <a:p>
              <a:pPr algn="ctr"/>
              <a:r>
                <a:rPr lang="zh-CN" altLang="en-US" sz="3200" dirty="0" smtClean="0">
                  <a:latin typeface="Segoe UI" pitchFamily="34" charset="0"/>
                </a:rPr>
                <a:t>微软平台下各个要素的实现方式</a:t>
              </a:r>
              <a:endParaRPr lang="en-US" sz="3200" dirty="0" smtClean="0">
                <a:latin typeface="Segoe UI" pitchFamily="34" charset="0"/>
              </a:endParaRPr>
            </a:p>
          </p:txBody>
        </p:sp>
      </p:grpSp>
      <p:sp>
        <p:nvSpPr>
          <p:cNvPr id="15" name="TextBox 14"/>
          <p:cNvSpPr txBox="1"/>
          <p:nvPr/>
        </p:nvSpPr>
        <p:spPr>
          <a:xfrm>
            <a:off x="2558312" y="5204239"/>
            <a:ext cx="6490224" cy="1143460"/>
          </a:xfrm>
          <a:prstGeom prst="rect">
            <a:avLst/>
          </a:prstGeom>
          <a:noFill/>
        </p:spPr>
        <p:txBody>
          <a:bodyPr wrap="square" rtlCol="0" anchor="ctr" anchorCtr="0">
            <a:noAutofit/>
          </a:bodyPr>
          <a:lstStyle/>
          <a:p>
            <a:pPr algn="ctr"/>
            <a:r>
              <a:rPr lang="zh-CN" altLang="en-US" sz="3200" dirty="0" smtClean="0">
                <a:latin typeface="Segoe UI" pitchFamily="34" charset="0"/>
              </a:rPr>
              <a:t>比较其他云存储</a:t>
            </a:r>
            <a:endParaRPr lang="en-US" sz="3200" dirty="0" smtClean="0">
              <a:latin typeface="Segoe UI" pitchFamily="34" charset="0"/>
            </a:endParaRPr>
          </a:p>
        </p:txBody>
      </p:sp>
      <p:sp>
        <p:nvSpPr>
          <p:cNvPr id="17" name="Flowchart: Magnetic Disk 16"/>
          <p:cNvSpPr/>
          <p:nvPr/>
        </p:nvSpPr>
        <p:spPr>
          <a:xfrm>
            <a:off x="676406" y="5549030"/>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853858" y="5551118"/>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1029222" y="5563644"/>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1242165" y="5563644"/>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703546" y="5713956"/>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880998" y="5716044"/>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1056362" y="5728570"/>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1269305" y="5728570"/>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1592892" y="5576170"/>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795396" y="5578258"/>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2008338" y="5590784"/>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2221281" y="5590784"/>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1682662" y="5741096"/>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gnetic Disk 34"/>
          <p:cNvSpPr/>
          <p:nvPr/>
        </p:nvSpPr>
        <p:spPr>
          <a:xfrm>
            <a:off x="1860114" y="5743184"/>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gnetic Disk 35"/>
          <p:cNvSpPr/>
          <p:nvPr/>
        </p:nvSpPr>
        <p:spPr>
          <a:xfrm>
            <a:off x="2035478" y="5755710"/>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p:cNvSpPr/>
          <p:nvPr/>
        </p:nvSpPr>
        <p:spPr>
          <a:xfrm>
            <a:off x="2248421" y="5755710"/>
            <a:ext cx="250520" cy="413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40"/>
          <p:cNvSpPr>
            <a:spLocks noGrp="1"/>
          </p:cNvSpPr>
          <p:nvPr>
            <p:ph type="title"/>
          </p:nvPr>
        </p:nvSpPr>
        <p:spPr/>
        <p:txBody>
          <a:bodyPr/>
          <a:lstStyle/>
          <a:p>
            <a:r>
              <a:rPr lang="zh-CN" altLang="en-US" dirty="0" smtClean="0"/>
              <a:t>讲座目标</a:t>
            </a:r>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简介</a:t>
            </a:r>
            <a:endParaRPr lang="en-US" dirty="0"/>
          </a:p>
        </p:txBody>
      </p:sp>
      <p:grpSp>
        <p:nvGrpSpPr>
          <p:cNvPr id="3" name="Group 14"/>
          <p:cNvGrpSpPr/>
          <p:nvPr/>
        </p:nvGrpSpPr>
        <p:grpSpPr>
          <a:xfrm>
            <a:off x="2437670" y="3431822"/>
            <a:ext cx="4036508" cy="1672213"/>
            <a:chOff x="2240115" y="1143000"/>
            <a:chExt cx="4036508" cy="1672213"/>
          </a:xfrm>
        </p:grpSpPr>
        <p:cxnSp>
          <p:nvCxnSpPr>
            <p:cNvPr id="51" name="Straight Connector 50"/>
            <p:cNvCxnSpPr>
              <a:stCxn id="54" idx="4"/>
              <a:endCxn id="55" idx="0"/>
            </p:cNvCxnSpPr>
            <p:nvPr/>
          </p:nvCxnSpPr>
          <p:spPr>
            <a:xfrm rot="5400000">
              <a:off x="3408152" y="1422764"/>
              <a:ext cx="605413" cy="111268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4" idx="4"/>
              <a:endCxn id="56" idx="0"/>
            </p:cNvCxnSpPr>
            <p:nvPr/>
          </p:nvCxnSpPr>
          <p:spPr>
            <a:xfrm rot="16200000" flipH="1">
              <a:off x="4521200" y="1422399"/>
              <a:ext cx="587022" cy="109502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352800" y="1143000"/>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Account</a:t>
              </a:r>
              <a:endParaRPr lang="en-US" sz="2300" dirty="0">
                <a:solidFill>
                  <a:srgbClr val="FFFFFF"/>
                </a:solidFill>
                <a:latin typeface="Calibri"/>
              </a:endParaRPr>
            </a:p>
          </p:txBody>
        </p:sp>
        <p:sp>
          <p:nvSpPr>
            <p:cNvPr id="55" name="Oval 54"/>
            <p:cNvSpPr/>
            <p:nvPr/>
          </p:nvSpPr>
          <p:spPr>
            <a:xfrm>
              <a:off x="2240115" y="2281813"/>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Blob</a:t>
              </a:r>
              <a:endParaRPr lang="en-US" sz="2300" dirty="0">
                <a:solidFill>
                  <a:srgbClr val="FFFFFF"/>
                </a:solidFill>
                <a:latin typeface="Calibri"/>
              </a:endParaRPr>
            </a:p>
          </p:txBody>
        </p:sp>
        <p:sp>
          <p:nvSpPr>
            <p:cNvPr id="56" name="Oval 55"/>
            <p:cNvSpPr/>
            <p:nvPr/>
          </p:nvSpPr>
          <p:spPr>
            <a:xfrm>
              <a:off x="4447823" y="2263422"/>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Table</a:t>
              </a:r>
              <a:endParaRPr lang="en-US" sz="2300" dirty="0">
                <a:solidFill>
                  <a:srgbClr val="FFFFFF"/>
                </a:solidFill>
                <a:latin typeface="Calibri"/>
              </a:endParaRPr>
            </a:p>
          </p:txBody>
        </p:sp>
      </p:grpSp>
      <p:sp>
        <p:nvSpPr>
          <p:cNvPr id="11" name="Content Placeholder 10"/>
          <p:cNvSpPr>
            <a:spLocks noGrp="1"/>
          </p:cNvSpPr>
          <p:nvPr>
            <p:ph idx="1"/>
          </p:nvPr>
        </p:nvSpPr>
        <p:spPr/>
        <p:txBody>
          <a:bodyPr/>
          <a:lstStyle/>
          <a:p>
            <a:r>
              <a:rPr lang="en-US" dirty="0" smtClean="0"/>
              <a:t>Windows Azure</a:t>
            </a:r>
            <a:r>
              <a:rPr lang="zh-CN" altLang="en-US" dirty="0" smtClean="0"/>
              <a:t>的</a:t>
            </a:r>
            <a:r>
              <a:rPr lang="en-US" dirty="0" smtClean="0"/>
              <a:t>Table </a:t>
            </a:r>
            <a:r>
              <a:rPr lang="zh-CN" altLang="en-US" dirty="0" smtClean="0"/>
              <a:t>及</a:t>
            </a:r>
            <a:r>
              <a:rPr lang="en-US" dirty="0" smtClean="0"/>
              <a:t>Blob</a:t>
            </a:r>
            <a:r>
              <a:rPr lang="zh-CN" altLang="en-US" dirty="0" smtClean="0"/>
              <a:t>存储通过</a:t>
            </a:r>
            <a:r>
              <a:rPr lang="en-US" dirty="0" smtClean="0"/>
              <a:t>Account</a:t>
            </a:r>
            <a:r>
              <a:rPr lang="zh-CN" altLang="en-US" dirty="0" smtClean="0"/>
              <a:t>自然实现</a:t>
            </a:r>
          </a:p>
          <a:p>
            <a:r>
              <a:rPr lang="zh-CN" altLang="en-US" dirty="0" smtClean="0"/>
              <a:t>主要讨论</a:t>
            </a:r>
            <a:r>
              <a:rPr lang="en-US" dirty="0" smtClean="0"/>
              <a:t>SQL Azure</a:t>
            </a:r>
            <a:r>
              <a:rPr lang="zh-CN" altLang="en-US" dirty="0" smtClean="0"/>
              <a:t>及</a:t>
            </a:r>
            <a:r>
              <a:rPr lang="en-US" dirty="0" smtClean="0"/>
              <a:t>On-premises  SQL Server</a:t>
            </a:r>
            <a:r>
              <a:rPr lang="zh-CN" altLang="en-US" dirty="0" smtClean="0"/>
              <a:t>下的实现</a:t>
            </a:r>
          </a:p>
          <a:p>
            <a:pPr lvl="1"/>
            <a:r>
              <a:rPr lang="zh-CN" altLang="en-US" dirty="0" smtClean="0"/>
              <a:t>三种数据设计模式</a:t>
            </a:r>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5038" y="2714621"/>
            <a:ext cx="1432011" cy="742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Tier</a:t>
            </a:r>
          </a:p>
          <a:p>
            <a:pPr algn="ctr"/>
            <a:r>
              <a:rPr lang="en-US" altLang="zh-CN" sz="2000" dirty="0" smtClean="0">
                <a:solidFill>
                  <a:schemeClr val="tx1"/>
                </a:solidFill>
                <a:latin typeface="Post human" pitchFamily="2" charset="0"/>
              </a:rPr>
              <a:t>/Web</a:t>
            </a:r>
            <a:r>
              <a:rPr lang="zh-CN" altLang="en-US" sz="2000" dirty="0" smtClean="0">
                <a:solidFill>
                  <a:schemeClr val="tx1"/>
                </a:solidFill>
                <a:latin typeface="Post human" pitchFamily="2" charset="0"/>
              </a:rPr>
              <a:t> </a:t>
            </a:r>
            <a:r>
              <a:rPr lang="en-US" altLang="zh-CN" sz="2000" dirty="0" smtClean="0">
                <a:solidFill>
                  <a:schemeClr val="tx1"/>
                </a:solidFill>
                <a:latin typeface="Post human" pitchFamily="2" charset="0"/>
              </a:rPr>
              <a:t>Role</a:t>
            </a:r>
            <a:endParaRPr lang="en-US" sz="2000" dirty="0">
              <a:solidFill>
                <a:schemeClr val="tx1"/>
              </a:solidFill>
              <a:latin typeface="Post human" pitchFamily="2" charset="0"/>
            </a:endParaRPr>
          </a:p>
        </p:txBody>
      </p:sp>
      <p:sp>
        <p:nvSpPr>
          <p:cNvPr id="4" name="Rectangle 3"/>
          <p:cNvSpPr/>
          <p:nvPr/>
        </p:nvSpPr>
        <p:spPr>
          <a:xfrm>
            <a:off x="582515" y="3007916"/>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5" name="Straight Connector 4"/>
          <p:cNvCxnSpPr/>
          <p:nvPr/>
        </p:nvCxnSpPr>
        <p:spPr>
          <a:xfrm>
            <a:off x="2049517" y="3153104"/>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5081776" y="2714620"/>
            <a:ext cx="1432011" cy="742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B/L Tier</a:t>
            </a:r>
          </a:p>
          <a:p>
            <a:pPr algn="ctr"/>
            <a:r>
              <a:rPr lang="en-US" altLang="zh-CN" sz="2000" dirty="0" smtClean="0">
                <a:solidFill>
                  <a:schemeClr val="tx1"/>
                </a:solidFill>
                <a:latin typeface="Post human" pitchFamily="2" charset="0"/>
              </a:rPr>
              <a:t>/Worker</a:t>
            </a:r>
            <a:r>
              <a:rPr lang="zh-CN" altLang="en-US" sz="2000" dirty="0" smtClean="0">
                <a:solidFill>
                  <a:schemeClr val="tx1"/>
                </a:solidFill>
                <a:latin typeface="Post human" pitchFamily="2" charset="0"/>
              </a:rPr>
              <a:t> </a:t>
            </a:r>
            <a:r>
              <a:rPr lang="en-US" altLang="zh-CN" sz="2000" dirty="0" smtClean="0">
                <a:solidFill>
                  <a:schemeClr val="tx1"/>
                </a:solidFill>
                <a:latin typeface="Post human" pitchFamily="2" charset="0"/>
              </a:rPr>
              <a:t>Role</a:t>
            </a:r>
            <a:endParaRPr lang="en-US" sz="2000" dirty="0">
              <a:solidFill>
                <a:schemeClr val="tx1"/>
              </a:solidFill>
              <a:latin typeface="Post human" pitchFamily="2" charset="0"/>
            </a:endParaRPr>
          </a:p>
        </p:txBody>
      </p:sp>
      <p:sp>
        <p:nvSpPr>
          <p:cNvPr id="8" name="Can 7"/>
          <p:cNvSpPr/>
          <p:nvPr/>
        </p:nvSpPr>
        <p:spPr>
          <a:xfrm>
            <a:off x="7267903" y="2571744"/>
            <a:ext cx="1056289" cy="121986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Database</a:t>
            </a:r>
            <a:endParaRPr lang="en-US" sz="2000" dirty="0">
              <a:solidFill>
                <a:schemeClr val="tx1"/>
              </a:solidFill>
              <a:latin typeface="Post human" pitchFamily="2" charset="0"/>
            </a:endParaRPr>
          </a:p>
        </p:txBody>
      </p:sp>
      <p:cxnSp>
        <p:nvCxnSpPr>
          <p:cNvPr id="9" name="Straight Connector 8"/>
          <p:cNvCxnSpPr/>
          <p:nvPr/>
        </p:nvCxnSpPr>
        <p:spPr>
          <a:xfrm flipV="1">
            <a:off x="4422228" y="3145221"/>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V="1">
            <a:off x="6561083" y="3132083"/>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2028491" y="3337036"/>
            <a:ext cx="873373"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V="1">
            <a:off x="4401202" y="3329153"/>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540057" y="3316015"/>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85138" y="2064579"/>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Post human" pitchFamily="2" charset="0"/>
              </a:rPr>
              <a:t>Browser</a:t>
            </a:r>
            <a:endParaRPr lang="en-US" dirty="0">
              <a:solidFill>
                <a:schemeClr val="tx1"/>
              </a:solidFill>
              <a:latin typeface="Post human" pitchFamily="2" charset="0"/>
            </a:endParaRPr>
          </a:p>
        </p:txBody>
      </p:sp>
      <p:sp>
        <p:nvSpPr>
          <p:cNvPr id="18" name="Rectangle 17"/>
          <p:cNvSpPr/>
          <p:nvPr/>
        </p:nvSpPr>
        <p:spPr>
          <a:xfrm>
            <a:off x="587766" y="4022130"/>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19" name="Straight Connector 18"/>
          <p:cNvCxnSpPr/>
          <p:nvPr/>
        </p:nvCxnSpPr>
        <p:spPr>
          <a:xfrm rot="16200000" flipH="1">
            <a:off x="2032638" y="2263465"/>
            <a:ext cx="972821" cy="82870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rot="16200000" flipH="1">
            <a:off x="2036576" y="2464479"/>
            <a:ext cx="920270" cy="815560"/>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5400000" flipH="1" flipV="1">
            <a:off x="1978573" y="3452651"/>
            <a:ext cx="1024758" cy="804037"/>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flipH="1" flipV="1">
            <a:off x="2002221" y="3231932"/>
            <a:ext cx="993227" cy="756745"/>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p:nvSpPr>
        <p:spPr>
          <a:xfrm>
            <a:off x="577980" y="251285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altLang="zh-CN" sz="2000" dirty="0" smtClean="0">
                <a:solidFill>
                  <a:srgbClr val="92D050"/>
                </a:solidFill>
                <a:latin typeface="Post human" pitchFamily="2" charset="0"/>
              </a:rPr>
              <a:t>#1</a:t>
            </a:r>
            <a:endParaRPr lang="en-US" sz="2000" dirty="0">
              <a:solidFill>
                <a:srgbClr val="92D050"/>
              </a:solidFill>
              <a:latin typeface="Post human" pitchFamily="2" charset="0"/>
            </a:endParaRPr>
          </a:p>
        </p:txBody>
      </p:sp>
      <p:sp>
        <p:nvSpPr>
          <p:cNvPr id="31" name="Rectangle 30"/>
          <p:cNvSpPr/>
          <p:nvPr/>
        </p:nvSpPr>
        <p:spPr>
          <a:xfrm>
            <a:off x="580603" y="345355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 #2</a:t>
            </a:r>
            <a:endParaRPr lang="en-US" sz="2000" dirty="0">
              <a:solidFill>
                <a:srgbClr val="92D050"/>
              </a:solidFill>
              <a:latin typeface="Post human" pitchFamily="2" charset="0"/>
            </a:endParaRPr>
          </a:p>
        </p:txBody>
      </p:sp>
      <p:sp>
        <p:nvSpPr>
          <p:cNvPr id="32" name="Rectangle 31"/>
          <p:cNvSpPr/>
          <p:nvPr/>
        </p:nvSpPr>
        <p:spPr>
          <a:xfrm>
            <a:off x="591113" y="4480943"/>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 #3</a:t>
            </a:r>
            <a:endParaRPr lang="en-US" sz="2000" dirty="0">
              <a:solidFill>
                <a:srgbClr val="92D050"/>
              </a:solidFill>
              <a:latin typeface="Post human" pitchFamily="2" charset="0"/>
            </a:endParaRPr>
          </a:p>
        </p:txBody>
      </p:sp>
      <p:sp>
        <p:nvSpPr>
          <p:cNvPr id="25" name="Rectangle 24"/>
          <p:cNvSpPr/>
          <p:nvPr/>
        </p:nvSpPr>
        <p:spPr>
          <a:xfrm>
            <a:off x="6858016" y="2231705"/>
            <a:ext cx="1857388"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固定的表结构</a:t>
            </a:r>
            <a:endParaRPr lang="en-US" sz="2000" dirty="0">
              <a:solidFill>
                <a:srgbClr val="92D050"/>
              </a:solidFill>
              <a:latin typeface="Post human" pitchFamily="2" charset="0"/>
            </a:endParaRPr>
          </a:p>
        </p:txBody>
      </p:sp>
      <p:sp>
        <p:nvSpPr>
          <p:cNvPr id="24" name="Rectangle 23"/>
          <p:cNvSpPr/>
          <p:nvPr/>
        </p:nvSpPr>
        <p:spPr>
          <a:xfrm>
            <a:off x="2285984" y="4929198"/>
            <a:ext cx="7013375" cy="707886"/>
          </a:xfrm>
          <a:prstGeom prst="rect">
            <a:avLst/>
          </a:prstGeom>
        </p:spPr>
        <p:txBody>
          <a:bodyPr wrap="square">
            <a:spAutoFit/>
          </a:bodyPr>
          <a:lstStyle/>
          <a:p>
            <a:pPr lvl="0"/>
            <a:r>
              <a:rPr lang="zh-CN" altLang="en-US" sz="2000" dirty="0" smtClean="0">
                <a:latin typeface="Post human" pitchFamily="2" charset="0"/>
              </a:rPr>
              <a:t>优点</a:t>
            </a:r>
            <a:r>
              <a:rPr lang="en-US" sz="2000" dirty="0" smtClean="0">
                <a:latin typeface="Post human" pitchFamily="2" charset="0"/>
              </a:rPr>
              <a:t>:  </a:t>
            </a:r>
            <a:r>
              <a:rPr lang="zh-CN" altLang="en-US" sz="2000" dirty="0" smtClean="0">
                <a:latin typeface="Post human" pitchFamily="2" charset="0"/>
              </a:rPr>
              <a:t>最简单的方式，容易维护及升级</a:t>
            </a:r>
            <a:endParaRPr lang="en-US" altLang="zh-CN" sz="2000" dirty="0" smtClean="0">
              <a:latin typeface="Post human" pitchFamily="2" charset="0"/>
            </a:endParaRPr>
          </a:p>
          <a:p>
            <a:pPr lvl="0"/>
            <a:r>
              <a:rPr lang="zh-CN" altLang="en-US" sz="2000" dirty="0" smtClean="0">
                <a:latin typeface="Post human" pitchFamily="2" charset="0"/>
              </a:rPr>
              <a:t>缺点</a:t>
            </a:r>
            <a:r>
              <a:rPr lang="en-US" sz="2000" dirty="0" smtClean="0">
                <a:latin typeface="Post human" pitchFamily="2" charset="0"/>
              </a:rPr>
              <a:t>: </a:t>
            </a:r>
            <a:r>
              <a:rPr lang="zh-CN" altLang="en-US" sz="2000" dirty="0" smtClean="0">
                <a:latin typeface="Post human" pitchFamily="2" charset="0"/>
              </a:rPr>
              <a:t>不可自定义数据结构，难以基于租户恢复数据</a:t>
            </a:r>
            <a:endParaRPr lang="en-US" sz="2000" dirty="0">
              <a:solidFill>
                <a:srgbClr val="00B0F0"/>
              </a:solidFill>
              <a:latin typeface="Post human" pitchFamily="2" charset="0"/>
            </a:endParaRPr>
          </a:p>
        </p:txBody>
      </p:sp>
      <p:sp>
        <p:nvSpPr>
          <p:cNvPr id="28" name="Title 1"/>
          <p:cNvSpPr txBox="1">
            <a:spLocks/>
          </p:cNvSpPr>
          <p:nvPr/>
        </p:nvSpPr>
        <p:spPr>
          <a:xfrm>
            <a:off x="609600" y="427038"/>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29" name="Title 28"/>
          <p:cNvSpPr>
            <a:spLocks noGrp="1"/>
          </p:cNvSpPr>
          <p:nvPr>
            <p:ph type="title"/>
          </p:nvPr>
        </p:nvSpPr>
        <p:spPr>
          <a:xfrm>
            <a:off x="285720" y="285728"/>
            <a:ext cx="8229600" cy="1143000"/>
          </a:xfrm>
        </p:spPr>
        <p:txBody>
          <a:bodyPr>
            <a:normAutofit fontScale="90000"/>
          </a:bodyPr>
          <a:lstStyle/>
          <a:p>
            <a:pPr lvl="0">
              <a:defRPr/>
            </a:pPr>
            <a:r>
              <a:rPr lang="zh-CN" altLang="en-US" sz="4400" dirty="0" smtClean="0"/>
              <a:t>方式一</a:t>
            </a:r>
            <a:r>
              <a:rPr lang="en-US" altLang="zh-CN" dirty="0" smtClean="0"/>
              <a:t/>
            </a:r>
            <a:br>
              <a:rPr lang="en-US" altLang="zh-CN" dirty="0" smtClean="0"/>
            </a:br>
            <a:r>
              <a:rPr lang="en-US" altLang="zh-CN" dirty="0" smtClean="0"/>
              <a:t>-</a:t>
            </a:r>
            <a:r>
              <a:rPr lang="zh-CN" altLang="en-US" sz="3300" dirty="0" smtClean="0"/>
              <a:t>共享数据库，不可自定义数据结构</a:t>
            </a:r>
            <a:r>
              <a:rPr lang="en-US" dirty="0" smtClean="0"/>
              <a:t/>
            </a:r>
            <a:br>
              <a:rPr lang="en-US" dirty="0" smtClean="0"/>
            </a:b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5038" y="2786058"/>
            <a:ext cx="1432011" cy="6709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Tier</a:t>
            </a:r>
          </a:p>
          <a:p>
            <a:pPr algn="ctr"/>
            <a:r>
              <a:rPr lang="en-US" sz="2000" dirty="0" smtClean="0">
                <a:solidFill>
                  <a:schemeClr val="tx1"/>
                </a:solidFill>
                <a:latin typeface="Post human" pitchFamily="2" charset="0"/>
              </a:rPr>
              <a:t>/Web Role</a:t>
            </a:r>
            <a:endParaRPr lang="en-US" sz="2000" dirty="0">
              <a:solidFill>
                <a:schemeClr val="tx1"/>
              </a:solidFill>
              <a:latin typeface="Post human" pitchFamily="2" charset="0"/>
            </a:endParaRPr>
          </a:p>
        </p:txBody>
      </p:sp>
      <p:sp>
        <p:nvSpPr>
          <p:cNvPr id="4" name="Rectangle 3"/>
          <p:cNvSpPr/>
          <p:nvPr/>
        </p:nvSpPr>
        <p:spPr>
          <a:xfrm>
            <a:off x="582515" y="3007916"/>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5" name="Straight Connector 4"/>
          <p:cNvCxnSpPr/>
          <p:nvPr/>
        </p:nvCxnSpPr>
        <p:spPr>
          <a:xfrm>
            <a:off x="2049517" y="3153104"/>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5081776" y="2786058"/>
            <a:ext cx="1432011" cy="6709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B/L Tier</a:t>
            </a:r>
          </a:p>
          <a:p>
            <a:pPr algn="ctr"/>
            <a:r>
              <a:rPr lang="en-US" sz="2000" dirty="0" smtClean="0">
                <a:solidFill>
                  <a:schemeClr val="tx1"/>
                </a:solidFill>
                <a:latin typeface="Post human" pitchFamily="2" charset="0"/>
              </a:rPr>
              <a:t>/Worker Role</a:t>
            </a:r>
            <a:endParaRPr lang="en-US" sz="2000" dirty="0">
              <a:solidFill>
                <a:schemeClr val="tx1"/>
              </a:solidFill>
              <a:latin typeface="Post human" pitchFamily="2" charset="0"/>
            </a:endParaRPr>
          </a:p>
        </p:txBody>
      </p:sp>
      <p:sp>
        <p:nvSpPr>
          <p:cNvPr id="8" name="Can 7"/>
          <p:cNvSpPr/>
          <p:nvPr/>
        </p:nvSpPr>
        <p:spPr>
          <a:xfrm>
            <a:off x="7291551" y="1954926"/>
            <a:ext cx="1119352" cy="606971"/>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Database</a:t>
            </a:r>
            <a:endParaRPr lang="en-US" sz="2000" dirty="0">
              <a:solidFill>
                <a:schemeClr val="tx1"/>
              </a:solidFill>
              <a:latin typeface="Post human" pitchFamily="2" charset="0"/>
            </a:endParaRPr>
          </a:p>
        </p:txBody>
      </p:sp>
      <p:cxnSp>
        <p:nvCxnSpPr>
          <p:cNvPr id="9" name="Straight Connector 8"/>
          <p:cNvCxnSpPr/>
          <p:nvPr/>
        </p:nvCxnSpPr>
        <p:spPr>
          <a:xfrm flipV="1">
            <a:off x="4422228" y="3145221"/>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V="1">
            <a:off x="6561083" y="3132083"/>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2028491" y="3337036"/>
            <a:ext cx="873373"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V="1">
            <a:off x="4401202" y="3329153"/>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540057" y="3316015"/>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85138" y="2064579"/>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18" name="Rectangle 17"/>
          <p:cNvSpPr/>
          <p:nvPr/>
        </p:nvSpPr>
        <p:spPr>
          <a:xfrm>
            <a:off x="587766" y="4022130"/>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19" name="Straight Connector 18"/>
          <p:cNvCxnSpPr/>
          <p:nvPr/>
        </p:nvCxnSpPr>
        <p:spPr>
          <a:xfrm rot="16200000" flipH="1">
            <a:off x="2032638" y="2263465"/>
            <a:ext cx="972821" cy="82870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rot="16200000" flipH="1">
            <a:off x="2036576" y="2464479"/>
            <a:ext cx="920270" cy="815560"/>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5400000" flipH="1" flipV="1">
            <a:off x="1978573" y="3452651"/>
            <a:ext cx="1024758" cy="804037"/>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flipH="1" flipV="1">
            <a:off x="2002221" y="3231932"/>
            <a:ext cx="993227" cy="756745"/>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p:nvSpPr>
        <p:spPr>
          <a:xfrm>
            <a:off x="577980" y="251285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 #1</a:t>
            </a:r>
            <a:endParaRPr lang="en-US" sz="2000" dirty="0">
              <a:solidFill>
                <a:srgbClr val="92D050"/>
              </a:solidFill>
              <a:latin typeface="Post human" pitchFamily="2" charset="0"/>
            </a:endParaRPr>
          </a:p>
        </p:txBody>
      </p:sp>
      <p:sp>
        <p:nvSpPr>
          <p:cNvPr id="31" name="Rectangle 30"/>
          <p:cNvSpPr/>
          <p:nvPr/>
        </p:nvSpPr>
        <p:spPr>
          <a:xfrm>
            <a:off x="580603" y="345355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#2</a:t>
            </a:r>
            <a:endParaRPr lang="en-US" sz="2000" dirty="0">
              <a:solidFill>
                <a:srgbClr val="92D050"/>
              </a:solidFill>
              <a:latin typeface="Post human" pitchFamily="2" charset="0"/>
            </a:endParaRPr>
          </a:p>
        </p:txBody>
      </p:sp>
      <p:sp>
        <p:nvSpPr>
          <p:cNvPr id="32" name="Rectangle 31"/>
          <p:cNvSpPr/>
          <p:nvPr/>
        </p:nvSpPr>
        <p:spPr>
          <a:xfrm>
            <a:off x="591113" y="4480943"/>
            <a:ext cx="1458399" cy="369332"/>
          </a:xfrm>
          <a:prstGeom prst="rect">
            <a:avLst/>
          </a:prstGeom>
          <a:ln>
            <a:noFill/>
          </a:ln>
        </p:spPr>
        <p:txBody>
          <a:bodyPr wrap="square">
            <a:spAutoFit/>
          </a:bodyPr>
          <a:lstStyle/>
          <a:p>
            <a:pPr lvl="0" algn="ctr"/>
            <a:r>
              <a:rPr lang="zh-CN" altLang="en-US" dirty="0" smtClean="0">
                <a:solidFill>
                  <a:srgbClr val="92D050"/>
                </a:solidFill>
                <a:latin typeface="Post human" pitchFamily="2" charset="0"/>
              </a:rPr>
              <a:t>客户</a:t>
            </a:r>
            <a:r>
              <a:rPr lang="en-US" dirty="0" smtClean="0">
                <a:solidFill>
                  <a:srgbClr val="92D050"/>
                </a:solidFill>
                <a:latin typeface="Post human" pitchFamily="2" charset="0"/>
              </a:rPr>
              <a:t>#3</a:t>
            </a:r>
            <a:endParaRPr lang="en-US" dirty="0">
              <a:solidFill>
                <a:srgbClr val="92D050"/>
              </a:solidFill>
              <a:latin typeface="Post human" pitchFamily="2" charset="0"/>
            </a:endParaRPr>
          </a:p>
        </p:txBody>
      </p:sp>
      <p:sp>
        <p:nvSpPr>
          <p:cNvPr id="25" name="Rectangle 24"/>
          <p:cNvSpPr/>
          <p:nvPr/>
        </p:nvSpPr>
        <p:spPr>
          <a:xfrm>
            <a:off x="7146945" y="2539132"/>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#1</a:t>
            </a:r>
            <a:endParaRPr lang="en-US" sz="2000" dirty="0">
              <a:solidFill>
                <a:srgbClr val="92D050"/>
              </a:solidFill>
              <a:latin typeface="Post human" pitchFamily="2" charset="0"/>
            </a:endParaRPr>
          </a:p>
        </p:txBody>
      </p:sp>
      <p:sp>
        <p:nvSpPr>
          <p:cNvPr id="24" name="Can 23"/>
          <p:cNvSpPr/>
          <p:nvPr/>
        </p:nvSpPr>
        <p:spPr>
          <a:xfrm>
            <a:off x="7294174" y="2935041"/>
            <a:ext cx="1119352" cy="606971"/>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Database</a:t>
            </a:r>
            <a:endParaRPr lang="en-US" sz="2000" dirty="0">
              <a:solidFill>
                <a:schemeClr val="tx1"/>
              </a:solidFill>
              <a:latin typeface="Post human" pitchFamily="2" charset="0"/>
            </a:endParaRPr>
          </a:p>
        </p:txBody>
      </p:sp>
      <p:sp>
        <p:nvSpPr>
          <p:cNvPr id="26" name="Can 25"/>
          <p:cNvSpPr/>
          <p:nvPr/>
        </p:nvSpPr>
        <p:spPr>
          <a:xfrm>
            <a:off x="7288914" y="3875741"/>
            <a:ext cx="1119352" cy="606971"/>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Database</a:t>
            </a:r>
            <a:endParaRPr lang="en-US" sz="2000" dirty="0">
              <a:solidFill>
                <a:schemeClr val="tx1"/>
              </a:solidFill>
              <a:latin typeface="Post human" pitchFamily="2" charset="0"/>
            </a:endParaRPr>
          </a:p>
        </p:txBody>
      </p:sp>
      <p:cxnSp>
        <p:nvCxnSpPr>
          <p:cNvPr id="28" name="Straight Connector 27"/>
          <p:cNvCxnSpPr/>
          <p:nvPr/>
        </p:nvCxnSpPr>
        <p:spPr>
          <a:xfrm rot="16200000" flipH="1">
            <a:off x="6459920" y="3472354"/>
            <a:ext cx="898635" cy="654269"/>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16200000" flipH="1">
            <a:off x="6463862" y="3231931"/>
            <a:ext cx="890752" cy="685800"/>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p:cNvCxnSpPr/>
          <p:nvPr/>
        </p:nvCxnSpPr>
        <p:spPr>
          <a:xfrm rot="5400000" flipH="1" flipV="1">
            <a:off x="6420508" y="2297824"/>
            <a:ext cx="993227" cy="685800"/>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flipH="1" flipV="1">
            <a:off x="6436269" y="2550072"/>
            <a:ext cx="922286" cy="693688"/>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42" name="Rectangle 41"/>
          <p:cNvSpPr/>
          <p:nvPr/>
        </p:nvSpPr>
        <p:spPr>
          <a:xfrm>
            <a:off x="7141685" y="351924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#2</a:t>
            </a:r>
            <a:endParaRPr lang="en-US" sz="2000" dirty="0">
              <a:solidFill>
                <a:srgbClr val="92D050"/>
              </a:solidFill>
              <a:latin typeface="Post human" pitchFamily="2" charset="0"/>
            </a:endParaRPr>
          </a:p>
        </p:txBody>
      </p:sp>
      <p:sp>
        <p:nvSpPr>
          <p:cNvPr id="43" name="Rectangle 42"/>
          <p:cNvSpPr/>
          <p:nvPr/>
        </p:nvSpPr>
        <p:spPr>
          <a:xfrm>
            <a:off x="7128542" y="4459947"/>
            <a:ext cx="1458399" cy="369332"/>
          </a:xfrm>
          <a:prstGeom prst="rect">
            <a:avLst/>
          </a:prstGeom>
          <a:ln>
            <a:noFill/>
          </a:ln>
        </p:spPr>
        <p:txBody>
          <a:bodyPr wrap="square">
            <a:spAutoFit/>
          </a:bodyPr>
          <a:lstStyle/>
          <a:p>
            <a:pPr lvl="0" algn="ctr"/>
            <a:r>
              <a:rPr lang="zh-CN" altLang="en-US" dirty="0" smtClean="0">
                <a:solidFill>
                  <a:srgbClr val="92D050"/>
                </a:solidFill>
                <a:latin typeface="Post human" pitchFamily="2" charset="0"/>
              </a:rPr>
              <a:t>客户</a:t>
            </a:r>
            <a:r>
              <a:rPr lang="en-US" dirty="0" smtClean="0">
                <a:solidFill>
                  <a:srgbClr val="92D050"/>
                </a:solidFill>
                <a:latin typeface="Post human" pitchFamily="2" charset="0"/>
              </a:rPr>
              <a:t>#3</a:t>
            </a:r>
            <a:endParaRPr lang="en-US" dirty="0">
              <a:solidFill>
                <a:srgbClr val="92D050"/>
              </a:solidFill>
              <a:latin typeface="Post human" pitchFamily="2" charset="0"/>
            </a:endParaRPr>
          </a:p>
        </p:txBody>
      </p:sp>
      <p:sp>
        <p:nvSpPr>
          <p:cNvPr id="33" name="Rectangle 32"/>
          <p:cNvSpPr/>
          <p:nvPr/>
        </p:nvSpPr>
        <p:spPr>
          <a:xfrm>
            <a:off x="2476499" y="5373979"/>
            <a:ext cx="6124575" cy="707886"/>
          </a:xfrm>
          <a:prstGeom prst="rect">
            <a:avLst/>
          </a:prstGeom>
        </p:spPr>
        <p:txBody>
          <a:bodyPr wrap="square">
            <a:spAutoFit/>
          </a:bodyPr>
          <a:lstStyle/>
          <a:p>
            <a:pPr lvl="0"/>
            <a:r>
              <a:rPr lang="zh-CN" altLang="en-US" sz="2000" dirty="0" smtClean="0">
                <a:latin typeface="Post human" pitchFamily="2" charset="0"/>
              </a:rPr>
              <a:t>优点</a:t>
            </a:r>
            <a:r>
              <a:rPr lang="en-US" sz="2000" dirty="0" smtClean="0">
                <a:latin typeface="Post human" pitchFamily="2" charset="0"/>
              </a:rPr>
              <a:t>:  </a:t>
            </a:r>
            <a:r>
              <a:rPr lang="zh-CN" altLang="en-US" sz="2000" dirty="0" smtClean="0">
                <a:latin typeface="Post human" pitchFamily="2" charset="0"/>
              </a:rPr>
              <a:t>灵活</a:t>
            </a:r>
            <a:r>
              <a:rPr lang="en-US" sz="2000" dirty="0" smtClean="0">
                <a:latin typeface="Post human" pitchFamily="2" charset="0"/>
              </a:rPr>
              <a:t>.  </a:t>
            </a:r>
            <a:r>
              <a:rPr lang="zh-CN" altLang="en-US" sz="2000" dirty="0" smtClean="0">
                <a:latin typeface="Post human" pitchFamily="2" charset="0"/>
              </a:rPr>
              <a:t>容易恢复租户信息</a:t>
            </a:r>
            <a:r>
              <a:rPr lang="en-US" sz="2000" dirty="0" smtClean="0">
                <a:latin typeface="Post human" pitchFamily="2" charset="0"/>
              </a:rPr>
              <a:t>.</a:t>
            </a:r>
            <a:r>
              <a:rPr lang="zh-CN" altLang="en-US" sz="2000" dirty="0" smtClean="0">
                <a:latin typeface="Post human" pitchFamily="2" charset="0"/>
              </a:rPr>
              <a:t>高度隔离</a:t>
            </a:r>
            <a:r>
              <a:rPr lang="en-US" sz="2000" dirty="0" smtClean="0">
                <a:latin typeface="Post human" pitchFamily="2" charset="0"/>
              </a:rPr>
              <a:t>  </a:t>
            </a:r>
            <a:r>
              <a:rPr lang="zh-CN" altLang="en-US" sz="2000" dirty="0" smtClean="0">
                <a:latin typeface="Post human" pitchFamily="2" charset="0"/>
              </a:rPr>
              <a:t> </a:t>
            </a:r>
            <a:r>
              <a:rPr lang="en-US" sz="2000" dirty="0" smtClean="0">
                <a:solidFill>
                  <a:srgbClr val="00B0F0"/>
                </a:solidFill>
                <a:latin typeface="Post human" pitchFamily="2" charset="0"/>
              </a:rPr>
              <a:t>.</a:t>
            </a:r>
          </a:p>
          <a:p>
            <a:pPr lvl="0"/>
            <a:r>
              <a:rPr lang="zh-CN" altLang="en-US" sz="2000" dirty="0" smtClean="0">
                <a:latin typeface="Post human" pitchFamily="2" charset="0"/>
              </a:rPr>
              <a:t>缺点</a:t>
            </a:r>
            <a:r>
              <a:rPr lang="en-US" sz="2000" dirty="0" smtClean="0">
                <a:latin typeface="Post human" pitchFamily="2" charset="0"/>
              </a:rPr>
              <a:t>:  </a:t>
            </a:r>
            <a:r>
              <a:rPr lang="zh-CN" altLang="en-US" sz="2000" dirty="0" smtClean="0">
                <a:latin typeface="Post human" pitchFamily="2" charset="0"/>
              </a:rPr>
              <a:t>花费高，难以升级数据结构</a:t>
            </a:r>
            <a:endParaRPr lang="en-US" sz="2000" dirty="0">
              <a:solidFill>
                <a:srgbClr val="00B0F0"/>
              </a:solidFill>
              <a:latin typeface="Post human" pitchFamily="2" charset="0"/>
            </a:endParaRPr>
          </a:p>
        </p:txBody>
      </p:sp>
      <p:sp>
        <p:nvSpPr>
          <p:cNvPr id="36" name="Title 35"/>
          <p:cNvSpPr>
            <a:spLocks noGrp="1"/>
          </p:cNvSpPr>
          <p:nvPr>
            <p:ph type="title"/>
          </p:nvPr>
        </p:nvSpPr>
        <p:spPr>
          <a:xfrm>
            <a:off x="457200" y="357174"/>
            <a:ext cx="8229600" cy="1143000"/>
          </a:xfrm>
        </p:spPr>
        <p:txBody>
          <a:bodyPr>
            <a:normAutofit fontScale="90000"/>
          </a:bodyPr>
          <a:lstStyle/>
          <a:p>
            <a:r>
              <a:rPr lang="zh-CN" altLang="en-US" sz="4400" dirty="0" smtClean="0"/>
              <a:t>方式二</a:t>
            </a:r>
            <a:r>
              <a:rPr lang="en-US" altLang="zh-CN" dirty="0" smtClean="0"/>
              <a:t/>
            </a:r>
            <a:br>
              <a:rPr lang="en-US" altLang="zh-CN" dirty="0" smtClean="0"/>
            </a:br>
            <a:r>
              <a:rPr lang="en-US" altLang="zh-CN" sz="3300" dirty="0" smtClean="0"/>
              <a:t>-</a:t>
            </a:r>
            <a:r>
              <a:rPr lang="zh-CN" altLang="en-US" sz="3300" dirty="0" smtClean="0"/>
              <a:t>不共享数据库，自定义数据结构</a:t>
            </a:r>
            <a:endParaRPr lang="en-US" sz="33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5038" y="2786059"/>
            <a:ext cx="1432011" cy="670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Web Tier</a:t>
            </a:r>
          </a:p>
          <a:p>
            <a:pPr algn="ctr"/>
            <a:r>
              <a:rPr lang="en-US" sz="2000" dirty="0" smtClean="0">
                <a:solidFill>
                  <a:schemeClr val="tx1"/>
                </a:solidFill>
                <a:latin typeface="Post human" pitchFamily="2" charset="0"/>
              </a:rPr>
              <a:t>/Web Role</a:t>
            </a:r>
            <a:endParaRPr lang="en-US" sz="2000" dirty="0">
              <a:solidFill>
                <a:schemeClr val="tx1"/>
              </a:solidFill>
              <a:latin typeface="Post human" pitchFamily="2" charset="0"/>
            </a:endParaRPr>
          </a:p>
        </p:txBody>
      </p:sp>
      <p:sp>
        <p:nvSpPr>
          <p:cNvPr id="4" name="Rectangle 3"/>
          <p:cNvSpPr/>
          <p:nvPr/>
        </p:nvSpPr>
        <p:spPr>
          <a:xfrm>
            <a:off x="582515" y="3007916"/>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5" name="Straight Connector 4"/>
          <p:cNvCxnSpPr/>
          <p:nvPr/>
        </p:nvCxnSpPr>
        <p:spPr>
          <a:xfrm>
            <a:off x="2049517" y="3153104"/>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5081776" y="2714621"/>
            <a:ext cx="1432011" cy="742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B/L Tier</a:t>
            </a:r>
          </a:p>
          <a:p>
            <a:pPr algn="ctr"/>
            <a:r>
              <a:rPr lang="en-US" sz="2000" dirty="0" smtClean="0">
                <a:solidFill>
                  <a:schemeClr val="tx1"/>
                </a:solidFill>
                <a:latin typeface="Post human" pitchFamily="2" charset="0"/>
              </a:rPr>
              <a:t>/Worker Role</a:t>
            </a:r>
            <a:endParaRPr lang="en-US" sz="2000" dirty="0">
              <a:solidFill>
                <a:schemeClr val="tx1"/>
              </a:solidFill>
              <a:latin typeface="Post human" pitchFamily="2" charset="0"/>
            </a:endParaRPr>
          </a:p>
        </p:txBody>
      </p:sp>
      <p:sp>
        <p:nvSpPr>
          <p:cNvPr id="8" name="Can 7"/>
          <p:cNvSpPr/>
          <p:nvPr/>
        </p:nvSpPr>
        <p:spPr>
          <a:xfrm>
            <a:off x="7267903" y="2672256"/>
            <a:ext cx="1056289" cy="111935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Database</a:t>
            </a:r>
            <a:endParaRPr lang="en-US" sz="2000" dirty="0">
              <a:solidFill>
                <a:schemeClr val="tx1"/>
              </a:solidFill>
              <a:latin typeface="Post human" pitchFamily="2" charset="0"/>
            </a:endParaRPr>
          </a:p>
        </p:txBody>
      </p:sp>
      <p:cxnSp>
        <p:nvCxnSpPr>
          <p:cNvPr id="9" name="Straight Connector 8"/>
          <p:cNvCxnSpPr/>
          <p:nvPr/>
        </p:nvCxnSpPr>
        <p:spPr>
          <a:xfrm flipV="1">
            <a:off x="4422228" y="3145221"/>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V="1">
            <a:off x="6561083" y="3132083"/>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2028491" y="3337036"/>
            <a:ext cx="873373"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V="1">
            <a:off x="4401202" y="3329153"/>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540057" y="3316015"/>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85138" y="2064579"/>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sp>
        <p:nvSpPr>
          <p:cNvPr id="18" name="Rectangle 17"/>
          <p:cNvSpPr/>
          <p:nvPr/>
        </p:nvSpPr>
        <p:spPr>
          <a:xfrm>
            <a:off x="587766" y="4022130"/>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Browser</a:t>
            </a:r>
            <a:endParaRPr lang="en-US" sz="2000" dirty="0">
              <a:solidFill>
                <a:schemeClr val="tx1"/>
              </a:solidFill>
              <a:latin typeface="Post human" pitchFamily="2" charset="0"/>
            </a:endParaRPr>
          </a:p>
        </p:txBody>
      </p:sp>
      <p:cxnSp>
        <p:nvCxnSpPr>
          <p:cNvPr id="19" name="Straight Connector 18"/>
          <p:cNvCxnSpPr/>
          <p:nvPr/>
        </p:nvCxnSpPr>
        <p:spPr>
          <a:xfrm rot="16200000" flipH="1">
            <a:off x="2032638" y="2263465"/>
            <a:ext cx="972821" cy="82870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rot="16200000" flipH="1">
            <a:off x="2036576" y="2464479"/>
            <a:ext cx="920270" cy="815560"/>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5400000" flipH="1" flipV="1">
            <a:off x="1978573" y="3452651"/>
            <a:ext cx="1024758" cy="804037"/>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rot="5400000" flipH="1" flipV="1">
            <a:off x="2002221" y="3231932"/>
            <a:ext cx="993227" cy="756745"/>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p:nvSpPr>
        <p:spPr>
          <a:xfrm>
            <a:off x="577980" y="251285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#1</a:t>
            </a:r>
            <a:endParaRPr lang="en-US" sz="2000" dirty="0">
              <a:solidFill>
                <a:srgbClr val="92D050"/>
              </a:solidFill>
              <a:latin typeface="Post human" pitchFamily="2" charset="0"/>
            </a:endParaRPr>
          </a:p>
        </p:txBody>
      </p:sp>
      <p:sp>
        <p:nvSpPr>
          <p:cNvPr id="31" name="Rectangle 30"/>
          <p:cNvSpPr/>
          <p:nvPr/>
        </p:nvSpPr>
        <p:spPr>
          <a:xfrm>
            <a:off x="580603" y="3453557"/>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#2</a:t>
            </a:r>
            <a:endParaRPr lang="en-US" sz="2000" dirty="0">
              <a:solidFill>
                <a:srgbClr val="92D050"/>
              </a:solidFill>
              <a:latin typeface="Post human" pitchFamily="2" charset="0"/>
            </a:endParaRPr>
          </a:p>
        </p:txBody>
      </p:sp>
      <p:sp>
        <p:nvSpPr>
          <p:cNvPr id="32" name="Rectangle 31"/>
          <p:cNvSpPr/>
          <p:nvPr/>
        </p:nvSpPr>
        <p:spPr>
          <a:xfrm>
            <a:off x="591113" y="4480943"/>
            <a:ext cx="1458399" cy="400110"/>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客户</a:t>
            </a:r>
            <a:r>
              <a:rPr lang="en-US" sz="2000" dirty="0" smtClean="0">
                <a:solidFill>
                  <a:srgbClr val="92D050"/>
                </a:solidFill>
                <a:latin typeface="Post human" pitchFamily="2" charset="0"/>
              </a:rPr>
              <a:t>#3</a:t>
            </a:r>
            <a:endParaRPr lang="en-US" sz="2000" dirty="0">
              <a:solidFill>
                <a:srgbClr val="92D050"/>
              </a:solidFill>
              <a:latin typeface="Post human" pitchFamily="2" charset="0"/>
            </a:endParaRPr>
          </a:p>
        </p:txBody>
      </p:sp>
      <p:sp>
        <p:nvSpPr>
          <p:cNvPr id="25" name="Rectangle 24"/>
          <p:cNvSpPr/>
          <p:nvPr/>
        </p:nvSpPr>
        <p:spPr>
          <a:xfrm>
            <a:off x="6723994" y="2003105"/>
            <a:ext cx="2128344" cy="707886"/>
          </a:xfrm>
          <a:prstGeom prst="rect">
            <a:avLst/>
          </a:prstGeom>
          <a:ln>
            <a:noFill/>
          </a:ln>
        </p:spPr>
        <p:txBody>
          <a:bodyPr wrap="square">
            <a:spAutoFit/>
          </a:bodyPr>
          <a:lstStyle/>
          <a:p>
            <a:pPr lvl="0" algn="ctr"/>
            <a:r>
              <a:rPr lang="zh-CN" altLang="en-US" sz="2000" dirty="0" smtClean="0">
                <a:solidFill>
                  <a:srgbClr val="92D050"/>
                </a:solidFill>
                <a:latin typeface="Post human" pitchFamily="2" charset="0"/>
              </a:rPr>
              <a:t>固定表结构，自定义数据结构</a:t>
            </a:r>
            <a:endParaRPr lang="en-US" sz="2000" dirty="0">
              <a:solidFill>
                <a:srgbClr val="92D050"/>
              </a:solidFill>
              <a:latin typeface="Post human" pitchFamily="2" charset="0"/>
            </a:endParaRPr>
          </a:p>
        </p:txBody>
      </p:sp>
      <p:sp>
        <p:nvSpPr>
          <p:cNvPr id="24" name="Rectangle 23"/>
          <p:cNvSpPr/>
          <p:nvPr/>
        </p:nvSpPr>
        <p:spPr>
          <a:xfrm>
            <a:off x="2809875" y="4761637"/>
            <a:ext cx="5791200" cy="707886"/>
          </a:xfrm>
          <a:prstGeom prst="rect">
            <a:avLst/>
          </a:prstGeom>
        </p:spPr>
        <p:txBody>
          <a:bodyPr wrap="square">
            <a:spAutoFit/>
          </a:bodyPr>
          <a:lstStyle/>
          <a:p>
            <a:pPr lvl="0"/>
            <a:r>
              <a:rPr lang="zh-CN" altLang="en-US" sz="2000" dirty="0" smtClean="0">
                <a:latin typeface="Post human" pitchFamily="2" charset="0"/>
              </a:rPr>
              <a:t>优点</a:t>
            </a:r>
            <a:r>
              <a:rPr lang="en-US" sz="2000" dirty="0" smtClean="0">
                <a:latin typeface="Post human" pitchFamily="2" charset="0"/>
              </a:rPr>
              <a:t>:</a:t>
            </a:r>
            <a:r>
              <a:rPr lang="zh-CN" altLang="en-US" sz="2000" dirty="0" smtClean="0">
                <a:latin typeface="Post human" pitchFamily="2" charset="0"/>
              </a:rPr>
              <a:t>客户可以灵活定制字段</a:t>
            </a:r>
            <a:endParaRPr lang="en-US" sz="2000" dirty="0" smtClean="0">
              <a:solidFill>
                <a:srgbClr val="00B0F0"/>
              </a:solidFill>
              <a:latin typeface="Post human" pitchFamily="2" charset="0"/>
            </a:endParaRPr>
          </a:p>
          <a:p>
            <a:r>
              <a:rPr lang="zh-CN" altLang="en-US" sz="2000" dirty="0" smtClean="0">
                <a:latin typeface="Post human" pitchFamily="2" charset="0"/>
              </a:rPr>
              <a:t>缺点</a:t>
            </a:r>
            <a:r>
              <a:rPr lang="en-US" sz="2000" dirty="0" smtClean="0">
                <a:latin typeface="Post human" pitchFamily="2" charset="0"/>
              </a:rPr>
              <a:t>: </a:t>
            </a:r>
            <a:r>
              <a:rPr lang="zh-CN" altLang="en-US" sz="2000" dirty="0" smtClean="0">
                <a:latin typeface="Post human" pitchFamily="2" charset="0"/>
              </a:rPr>
              <a:t>难以基于租户恢复数据</a:t>
            </a:r>
            <a:endParaRPr lang="en-US" sz="2000" dirty="0" smtClean="0">
              <a:solidFill>
                <a:srgbClr val="00B0F0"/>
              </a:solidFill>
              <a:latin typeface="Post human" pitchFamily="2" charset="0"/>
            </a:endParaRPr>
          </a:p>
        </p:txBody>
      </p:sp>
      <p:sp>
        <p:nvSpPr>
          <p:cNvPr id="28" name="Title 27"/>
          <p:cNvSpPr>
            <a:spLocks noGrp="1"/>
          </p:cNvSpPr>
          <p:nvPr>
            <p:ph type="title"/>
          </p:nvPr>
        </p:nvSpPr>
        <p:spPr/>
        <p:txBody>
          <a:bodyPr>
            <a:normAutofit fontScale="90000"/>
          </a:bodyPr>
          <a:lstStyle/>
          <a:p>
            <a:r>
              <a:rPr lang="zh-CN" altLang="en-US" sz="4400" dirty="0" smtClean="0"/>
              <a:t>方式三</a:t>
            </a:r>
            <a:r>
              <a:rPr lang="en-US" altLang="zh-CN" dirty="0" smtClean="0"/>
              <a:t/>
            </a:r>
            <a:br>
              <a:rPr lang="en-US" altLang="zh-CN" dirty="0" smtClean="0"/>
            </a:br>
            <a:r>
              <a:rPr lang="en-US" altLang="zh-CN" sz="3300" dirty="0" smtClean="0"/>
              <a:t>-</a:t>
            </a:r>
            <a:r>
              <a:rPr lang="zh-CN" altLang="en-US" sz="3300" dirty="0" smtClean="0"/>
              <a:t>共享数据库，自定义数据结构</a:t>
            </a:r>
            <a:endParaRPr lang="en-US" sz="33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示意图</a:t>
            </a:r>
            <a:endParaRPr lang="en-US" dirty="0"/>
          </a:p>
        </p:txBody>
      </p:sp>
      <p:sp>
        <p:nvSpPr>
          <p:cNvPr id="24" name="Rectangle 23"/>
          <p:cNvSpPr/>
          <p:nvPr/>
        </p:nvSpPr>
        <p:spPr>
          <a:xfrm>
            <a:off x="3318642" y="1143001"/>
            <a:ext cx="2215055" cy="1355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3" name="Straight Connector 32"/>
          <p:cNvCxnSpPr/>
          <p:nvPr/>
        </p:nvCxnSpPr>
        <p:spPr>
          <a:xfrm>
            <a:off x="3334407" y="1631731"/>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rot="16200000" flipH="1">
            <a:off x="4099035" y="2057399"/>
            <a:ext cx="827690" cy="7883"/>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7" name="Rectangle 36"/>
          <p:cNvSpPr/>
          <p:nvPr/>
        </p:nvSpPr>
        <p:spPr>
          <a:xfrm>
            <a:off x="3463253" y="1675665"/>
            <a:ext cx="893193" cy="400110"/>
          </a:xfrm>
          <a:prstGeom prst="rect">
            <a:avLst/>
          </a:prstGeom>
        </p:spPr>
        <p:txBody>
          <a:bodyPr wrap="none">
            <a:spAutoFit/>
          </a:bodyPr>
          <a:lstStyle/>
          <a:p>
            <a:pPr algn="ctr"/>
            <a:r>
              <a:rPr lang="en-US" sz="2000" dirty="0" err="1" smtClean="0">
                <a:latin typeface="Post human" pitchFamily="2" charset="0"/>
              </a:rPr>
              <a:t>TenantID</a:t>
            </a:r>
            <a:endParaRPr lang="en-US" sz="2000" dirty="0">
              <a:latin typeface="Post human" pitchFamily="2" charset="0"/>
            </a:endParaRPr>
          </a:p>
        </p:txBody>
      </p:sp>
      <p:sp>
        <p:nvSpPr>
          <p:cNvPr id="38" name="Rectangle 37"/>
          <p:cNvSpPr/>
          <p:nvPr/>
        </p:nvSpPr>
        <p:spPr>
          <a:xfrm>
            <a:off x="4047430" y="1221093"/>
            <a:ext cx="817916" cy="369332"/>
          </a:xfrm>
          <a:prstGeom prst="rect">
            <a:avLst/>
          </a:prstGeom>
        </p:spPr>
        <p:txBody>
          <a:bodyPr wrap="none">
            <a:spAutoFit/>
          </a:bodyPr>
          <a:lstStyle/>
          <a:p>
            <a:pPr algn="ctr"/>
            <a:r>
              <a:rPr lang="en-US" dirty="0" smtClean="0">
                <a:latin typeface="Post human" pitchFamily="2" charset="0"/>
              </a:rPr>
              <a:t>Tenant</a:t>
            </a:r>
            <a:endParaRPr lang="en-US" dirty="0">
              <a:latin typeface="Post human" pitchFamily="2" charset="0"/>
            </a:endParaRPr>
          </a:p>
        </p:txBody>
      </p:sp>
      <p:sp>
        <p:nvSpPr>
          <p:cNvPr id="40" name="Rectangle 39"/>
          <p:cNvSpPr/>
          <p:nvPr/>
        </p:nvSpPr>
        <p:spPr>
          <a:xfrm>
            <a:off x="4889134" y="1670410"/>
            <a:ext cx="269625" cy="400110"/>
          </a:xfrm>
          <a:prstGeom prst="rect">
            <a:avLst/>
          </a:prstGeom>
        </p:spPr>
        <p:txBody>
          <a:bodyPr wrap="none">
            <a:spAutoFit/>
          </a:bodyPr>
          <a:lstStyle/>
          <a:p>
            <a:pPr algn="ctr"/>
            <a:r>
              <a:rPr lang="en-US" sz="2000" dirty="0" smtClean="0">
                <a:solidFill>
                  <a:srgbClr val="00B0F0"/>
                </a:solidFill>
                <a:latin typeface="Post human" pitchFamily="2" charset="0"/>
              </a:rPr>
              <a:t>2</a:t>
            </a:r>
            <a:endParaRPr lang="en-US" sz="2000" dirty="0">
              <a:solidFill>
                <a:srgbClr val="00B0F0"/>
              </a:solidFill>
              <a:latin typeface="Post human" pitchFamily="2" charset="0"/>
            </a:endParaRPr>
          </a:p>
        </p:txBody>
      </p:sp>
      <p:cxnSp>
        <p:nvCxnSpPr>
          <p:cNvPr id="42" name="Straight Connector 41"/>
          <p:cNvCxnSpPr/>
          <p:nvPr/>
        </p:nvCxnSpPr>
        <p:spPr>
          <a:xfrm>
            <a:off x="3321269" y="2067910"/>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3" name="Rectangle 42"/>
          <p:cNvSpPr/>
          <p:nvPr/>
        </p:nvSpPr>
        <p:spPr>
          <a:xfrm>
            <a:off x="3354338" y="2127610"/>
            <a:ext cx="1132040" cy="400110"/>
          </a:xfrm>
          <a:prstGeom prst="rect">
            <a:avLst/>
          </a:prstGeom>
        </p:spPr>
        <p:txBody>
          <a:bodyPr wrap="none">
            <a:spAutoFit/>
          </a:bodyPr>
          <a:lstStyle/>
          <a:p>
            <a:pPr algn="ctr"/>
            <a:r>
              <a:rPr lang="en-US" sz="2000" dirty="0" err="1" smtClean="0">
                <a:latin typeface="Post human" pitchFamily="2" charset="0"/>
              </a:rPr>
              <a:t>TenantName</a:t>
            </a:r>
            <a:endParaRPr lang="en-US" sz="2000" dirty="0">
              <a:latin typeface="Post human" pitchFamily="2" charset="0"/>
            </a:endParaRPr>
          </a:p>
        </p:txBody>
      </p:sp>
      <p:sp>
        <p:nvSpPr>
          <p:cNvPr id="44" name="Rectangle 43"/>
          <p:cNvSpPr/>
          <p:nvPr/>
        </p:nvSpPr>
        <p:spPr>
          <a:xfrm>
            <a:off x="4528016" y="2114472"/>
            <a:ext cx="981358" cy="400110"/>
          </a:xfrm>
          <a:prstGeom prst="rect">
            <a:avLst/>
          </a:prstGeom>
        </p:spPr>
        <p:txBody>
          <a:bodyPr wrap="none">
            <a:spAutoFit/>
          </a:bodyPr>
          <a:lstStyle/>
          <a:p>
            <a:pPr algn="ctr"/>
            <a:r>
              <a:rPr lang="en-US" sz="2000" dirty="0" smtClean="0">
                <a:solidFill>
                  <a:srgbClr val="00B0F0"/>
                </a:solidFill>
                <a:latin typeface="Post human" pitchFamily="2" charset="0"/>
              </a:rPr>
              <a:t>US Branch</a:t>
            </a:r>
            <a:endParaRPr lang="en-US" sz="2000" dirty="0">
              <a:solidFill>
                <a:srgbClr val="00B0F0"/>
              </a:solidFill>
              <a:latin typeface="Post human" pitchFamily="2" charset="0"/>
            </a:endParaRPr>
          </a:p>
        </p:txBody>
      </p:sp>
      <p:sp>
        <p:nvSpPr>
          <p:cNvPr id="46" name="Rectangle 45"/>
          <p:cNvSpPr/>
          <p:nvPr/>
        </p:nvSpPr>
        <p:spPr>
          <a:xfrm>
            <a:off x="940677" y="2769477"/>
            <a:ext cx="2215055" cy="1763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47" name="Straight Connector 46"/>
          <p:cNvCxnSpPr/>
          <p:nvPr/>
        </p:nvCxnSpPr>
        <p:spPr>
          <a:xfrm>
            <a:off x="956442" y="3258207"/>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16200000" flipH="1">
            <a:off x="1512178" y="3892767"/>
            <a:ext cx="1250731" cy="1314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9" name="Rectangle 48"/>
          <p:cNvSpPr/>
          <p:nvPr/>
        </p:nvSpPr>
        <p:spPr>
          <a:xfrm>
            <a:off x="1008348" y="3302141"/>
            <a:ext cx="1047082" cy="400110"/>
          </a:xfrm>
          <a:prstGeom prst="rect">
            <a:avLst/>
          </a:prstGeom>
        </p:spPr>
        <p:txBody>
          <a:bodyPr wrap="none">
            <a:spAutoFit/>
          </a:bodyPr>
          <a:lstStyle/>
          <a:p>
            <a:pPr algn="ctr"/>
            <a:r>
              <a:rPr lang="en-US" sz="2000" dirty="0" err="1" smtClean="0">
                <a:latin typeface="Post human" pitchFamily="2" charset="0"/>
              </a:rPr>
              <a:t>EmployeeId</a:t>
            </a:r>
            <a:endParaRPr lang="en-US" sz="2000" dirty="0">
              <a:latin typeface="Post human" pitchFamily="2" charset="0"/>
            </a:endParaRPr>
          </a:p>
        </p:txBody>
      </p:sp>
      <p:sp>
        <p:nvSpPr>
          <p:cNvPr id="50" name="Rectangle 49"/>
          <p:cNvSpPr/>
          <p:nvPr/>
        </p:nvSpPr>
        <p:spPr>
          <a:xfrm>
            <a:off x="1631027" y="2847569"/>
            <a:ext cx="894796" cy="400110"/>
          </a:xfrm>
          <a:prstGeom prst="rect">
            <a:avLst/>
          </a:prstGeom>
        </p:spPr>
        <p:txBody>
          <a:bodyPr wrap="none">
            <a:spAutoFit/>
          </a:bodyPr>
          <a:lstStyle/>
          <a:p>
            <a:pPr algn="ctr"/>
            <a:r>
              <a:rPr lang="en-US" sz="2000" dirty="0" smtClean="0">
                <a:latin typeface="Post human" pitchFamily="2" charset="0"/>
              </a:rPr>
              <a:t>Employee</a:t>
            </a:r>
            <a:endParaRPr lang="en-US" sz="2000" dirty="0">
              <a:latin typeface="Post human" pitchFamily="2" charset="0"/>
            </a:endParaRPr>
          </a:p>
        </p:txBody>
      </p:sp>
      <p:sp>
        <p:nvSpPr>
          <p:cNvPr id="51" name="Rectangle 50"/>
          <p:cNvSpPr/>
          <p:nvPr/>
        </p:nvSpPr>
        <p:spPr>
          <a:xfrm>
            <a:off x="2511169" y="3296886"/>
            <a:ext cx="269625" cy="400110"/>
          </a:xfrm>
          <a:prstGeom prst="rect">
            <a:avLst/>
          </a:prstGeom>
        </p:spPr>
        <p:txBody>
          <a:bodyPr wrap="none">
            <a:spAutoFit/>
          </a:bodyPr>
          <a:lstStyle/>
          <a:p>
            <a:pPr algn="ctr"/>
            <a:r>
              <a:rPr lang="en-US" sz="2000" dirty="0" smtClean="0">
                <a:solidFill>
                  <a:srgbClr val="00B0F0"/>
                </a:solidFill>
                <a:latin typeface="Post human" pitchFamily="2" charset="0"/>
              </a:rPr>
              <a:t>2</a:t>
            </a:r>
            <a:endParaRPr lang="en-US" sz="2000" dirty="0">
              <a:solidFill>
                <a:srgbClr val="00B0F0"/>
              </a:solidFill>
              <a:latin typeface="Post human" pitchFamily="2" charset="0"/>
            </a:endParaRPr>
          </a:p>
        </p:txBody>
      </p:sp>
      <p:cxnSp>
        <p:nvCxnSpPr>
          <p:cNvPr id="52" name="Straight Connector 51"/>
          <p:cNvCxnSpPr/>
          <p:nvPr/>
        </p:nvCxnSpPr>
        <p:spPr>
          <a:xfrm>
            <a:off x="943304" y="3694386"/>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3" name="Rectangle 52"/>
          <p:cNvSpPr/>
          <p:nvPr/>
        </p:nvSpPr>
        <p:spPr>
          <a:xfrm>
            <a:off x="1070952" y="3754086"/>
            <a:ext cx="942887" cy="400110"/>
          </a:xfrm>
          <a:prstGeom prst="rect">
            <a:avLst/>
          </a:prstGeom>
        </p:spPr>
        <p:txBody>
          <a:bodyPr wrap="none">
            <a:spAutoFit/>
          </a:bodyPr>
          <a:lstStyle/>
          <a:p>
            <a:pPr algn="ctr"/>
            <a:r>
              <a:rPr lang="en-US" sz="2000" dirty="0" err="1" smtClean="0">
                <a:latin typeface="Post human" pitchFamily="2" charset="0"/>
              </a:rPr>
              <a:t>FirstName</a:t>
            </a:r>
            <a:endParaRPr lang="en-US" sz="2000" dirty="0">
              <a:latin typeface="Post human" pitchFamily="2" charset="0"/>
            </a:endParaRPr>
          </a:p>
        </p:txBody>
      </p:sp>
      <p:sp>
        <p:nvSpPr>
          <p:cNvPr id="54" name="Rectangle 53"/>
          <p:cNvSpPr/>
          <p:nvPr/>
        </p:nvSpPr>
        <p:spPr>
          <a:xfrm>
            <a:off x="2303939" y="3740948"/>
            <a:ext cx="673582" cy="400110"/>
          </a:xfrm>
          <a:prstGeom prst="rect">
            <a:avLst/>
          </a:prstGeom>
        </p:spPr>
        <p:txBody>
          <a:bodyPr wrap="none">
            <a:spAutoFit/>
          </a:bodyPr>
          <a:lstStyle/>
          <a:p>
            <a:pPr algn="ctr"/>
            <a:r>
              <a:rPr lang="en-US" sz="2000" dirty="0" smtClean="0">
                <a:solidFill>
                  <a:srgbClr val="00B0F0"/>
                </a:solidFill>
                <a:latin typeface="Post human" pitchFamily="2" charset="0"/>
              </a:rPr>
              <a:t>Barack</a:t>
            </a:r>
            <a:endParaRPr lang="en-US" sz="2000" dirty="0">
              <a:solidFill>
                <a:srgbClr val="00B0F0"/>
              </a:solidFill>
              <a:latin typeface="Post human" pitchFamily="2" charset="0"/>
            </a:endParaRPr>
          </a:p>
        </p:txBody>
      </p:sp>
      <p:cxnSp>
        <p:nvCxnSpPr>
          <p:cNvPr id="55" name="Straight Connector 54"/>
          <p:cNvCxnSpPr/>
          <p:nvPr/>
        </p:nvCxnSpPr>
        <p:spPr>
          <a:xfrm>
            <a:off x="938049" y="4106917"/>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7" name="Rectangle 56"/>
          <p:cNvSpPr/>
          <p:nvPr/>
        </p:nvSpPr>
        <p:spPr>
          <a:xfrm>
            <a:off x="1088003" y="4174508"/>
            <a:ext cx="914033" cy="400110"/>
          </a:xfrm>
          <a:prstGeom prst="rect">
            <a:avLst/>
          </a:prstGeom>
        </p:spPr>
        <p:txBody>
          <a:bodyPr wrap="none">
            <a:spAutoFit/>
          </a:bodyPr>
          <a:lstStyle/>
          <a:p>
            <a:pPr algn="ctr"/>
            <a:r>
              <a:rPr lang="en-US" sz="2000" dirty="0" err="1" smtClean="0">
                <a:latin typeface="Post human" pitchFamily="2" charset="0"/>
              </a:rPr>
              <a:t>LastName</a:t>
            </a:r>
            <a:endParaRPr lang="en-US" sz="2000" dirty="0">
              <a:latin typeface="Post human" pitchFamily="2" charset="0"/>
            </a:endParaRPr>
          </a:p>
        </p:txBody>
      </p:sp>
      <p:sp>
        <p:nvSpPr>
          <p:cNvPr id="58" name="Rectangle 57"/>
          <p:cNvSpPr/>
          <p:nvPr/>
        </p:nvSpPr>
        <p:spPr>
          <a:xfrm>
            <a:off x="2294407" y="4145604"/>
            <a:ext cx="713657" cy="400110"/>
          </a:xfrm>
          <a:prstGeom prst="rect">
            <a:avLst/>
          </a:prstGeom>
        </p:spPr>
        <p:txBody>
          <a:bodyPr wrap="none">
            <a:spAutoFit/>
          </a:bodyPr>
          <a:lstStyle/>
          <a:p>
            <a:pPr algn="ctr"/>
            <a:r>
              <a:rPr lang="en-US" sz="2000" dirty="0" smtClean="0">
                <a:solidFill>
                  <a:srgbClr val="00B0F0"/>
                </a:solidFill>
                <a:latin typeface="Post human" pitchFamily="2" charset="0"/>
              </a:rPr>
              <a:t>Obama</a:t>
            </a:r>
            <a:endParaRPr lang="en-US" sz="2000" dirty="0">
              <a:solidFill>
                <a:srgbClr val="00B0F0"/>
              </a:solidFill>
              <a:latin typeface="Post human" pitchFamily="2" charset="0"/>
            </a:endParaRPr>
          </a:p>
        </p:txBody>
      </p:sp>
      <p:sp>
        <p:nvSpPr>
          <p:cNvPr id="59" name="Rectangle 58"/>
          <p:cNvSpPr/>
          <p:nvPr/>
        </p:nvSpPr>
        <p:spPr>
          <a:xfrm>
            <a:off x="3360682" y="4803229"/>
            <a:ext cx="2215055" cy="1355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76447" y="5291959"/>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rot="16200000" flipH="1">
            <a:off x="4141075" y="5717627"/>
            <a:ext cx="827690" cy="7883"/>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62" name="Rectangle 61"/>
          <p:cNvSpPr/>
          <p:nvPr/>
        </p:nvSpPr>
        <p:spPr>
          <a:xfrm>
            <a:off x="3238265" y="5367425"/>
            <a:ext cx="1443024" cy="400110"/>
          </a:xfrm>
          <a:prstGeom prst="rect">
            <a:avLst/>
          </a:prstGeom>
        </p:spPr>
        <p:txBody>
          <a:bodyPr wrap="none">
            <a:spAutoFit/>
          </a:bodyPr>
          <a:lstStyle/>
          <a:p>
            <a:pPr algn="ctr"/>
            <a:r>
              <a:rPr lang="en-US" sz="2000" dirty="0" err="1" smtClean="0">
                <a:latin typeface="Post human" pitchFamily="2" charset="0"/>
              </a:rPr>
              <a:t>CustomizationID</a:t>
            </a:r>
            <a:endParaRPr lang="en-US" sz="2000" dirty="0">
              <a:latin typeface="Post human" pitchFamily="2" charset="0"/>
            </a:endParaRPr>
          </a:p>
        </p:txBody>
      </p:sp>
      <p:sp>
        <p:nvSpPr>
          <p:cNvPr id="63" name="Rectangle 62"/>
          <p:cNvSpPr/>
          <p:nvPr/>
        </p:nvSpPr>
        <p:spPr>
          <a:xfrm>
            <a:off x="3874702" y="4881321"/>
            <a:ext cx="1247457" cy="400110"/>
          </a:xfrm>
          <a:prstGeom prst="rect">
            <a:avLst/>
          </a:prstGeom>
        </p:spPr>
        <p:txBody>
          <a:bodyPr wrap="none">
            <a:spAutoFit/>
          </a:bodyPr>
          <a:lstStyle/>
          <a:p>
            <a:pPr algn="ctr"/>
            <a:r>
              <a:rPr lang="en-US" sz="2000" dirty="0" smtClean="0">
                <a:latin typeface="Post human" pitchFamily="2" charset="0"/>
              </a:rPr>
              <a:t>Customization</a:t>
            </a:r>
            <a:endParaRPr lang="en-US" sz="2000" dirty="0">
              <a:latin typeface="Post human" pitchFamily="2" charset="0"/>
            </a:endParaRPr>
          </a:p>
        </p:txBody>
      </p:sp>
      <p:sp>
        <p:nvSpPr>
          <p:cNvPr id="64" name="Rectangle 63"/>
          <p:cNvSpPr/>
          <p:nvPr/>
        </p:nvSpPr>
        <p:spPr>
          <a:xfrm>
            <a:off x="4931174" y="5330638"/>
            <a:ext cx="269625" cy="400110"/>
          </a:xfrm>
          <a:prstGeom prst="rect">
            <a:avLst/>
          </a:prstGeom>
        </p:spPr>
        <p:txBody>
          <a:bodyPr wrap="none">
            <a:spAutoFit/>
          </a:bodyPr>
          <a:lstStyle/>
          <a:p>
            <a:pPr algn="ctr"/>
            <a:r>
              <a:rPr lang="en-US" sz="2000" dirty="0" smtClean="0">
                <a:solidFill>
                  <a:srgbClr val="00B0F0"/>
                </a:solidFill>
                <a:latin typeface="Post human" pitchFamily="2" charset="0"/>
              </a:rPr>
              <a:t>2</a:t>
            </a:r>
            <a:endParaRPr lang="en-US" sz="2000" dirty="0">
              <a:solidFill>
                <a:srgbClr val="00B0F0"/>
              </a:solidFill>
              <a:latin typeface="Post human" pitchFamily="2" charset="0"/>
            </a:endParaRPr>
          </a:p>
        </p:txBody>
      </p:sp>
      <p:cxnSp>
        <p:nvCxnSpPr>
          <p:cNvPr id="65" name="Straight Connector 64"/>
          <p:cNvCxnSpPr/>
          <p:nvPr/>
        </p:nvCxnSpPr>
        <p:spPr>
          <a:xfrm>
            <a:off x="3363309" y="5728138"/>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66" name="Rectangle 65"/>
          <p:cNvSpPr/>
          <p:nvPr/>
        </p:nvSpPr>
        <p:spPr>
          <a:xfrm>
            <a:off x="3663277" y="5787838"/>
            <a:ext cx="598241" cy="400110"/>
          </a:xfrm>
          <a:prstGeom prst="rect">
            <a:avLst/>
          </a:prstGeom>
        </p:spPr>
        <p:txBody>
          <a:bodyPr wrap="none">
            <a:spAutoFit/>
          </a:bodyPr>
          <a:lstStyle/>
          <a:p>
            <a:pPr algn="ctr"/>
            <a:r>
              <a:rPr lang="en-US" sz="2000" dirty="0" smtClean="0">
                <a:latin typeface="Post human" pitchFamily="2" charset="0"/>
              </a:rPr>
              <a:t>Value</a:t>
            </a:r>
            <a:endParaRPr lang="en-US" sz="2000" dirty="0">
              <a:latin typeface="Post human" pitchFamily="2" charset="0"/>
            </a:endParaRPr>
          </a:p>
        </p:txBody>
      </p:sp>
      <p:sp>
        <p:nvSpPr>
          <p:cNvPr id="67" name="Rectangle 66"/>
          <p:cNvSpPr/>
          <p:nvPr/>
        </p:nvSpPr>
        <p:spPr>
          <a:xfrm>
            <a:off x="4756003" y="5774700"/>
            <a:ext cx="609461" cy="400110"/>
          </a:xfrm>
          <a:prstGeom prst="rect">
            <a:avLst/>
          </a:prstGeom>
        </p:spPr>
        <p:txBody>
          <a:bodyPr wrap="none">
            <a:spAutoFit/>
          </a:bodyPr>
          <a:lstStyle/>
          <a:p>
            <a:pPr algn="ctr"/>
            <a:r>
              <a:rPr lang="en-US" sz="2000" dirty="0" smtClean="0">
                <a:solidFill>
                  <a:srgbClr val="00B0F0"/>
                </a:solidFill>
                <a:latin typeface="Post human" pitchFamily="2" charset="0"/>
              </a:rPr>
              <a:t>20500</a:t>
            </a:r>
            <a:endParaRPr lang="en-US" sz="2000" dirty="0">
              <a:solidFill>
                <a:srgbClr val="00B0F0"/>
              </a:solidFill>
              <a:latin typeface="Post human" pitchFamily="2" charset="0"/>
            </a:endParaRPr>
          </a:p>
        </p:txBody>
      </p:sp>
      <p:sp>
        <p:nvSpPr>
          <p:cNvPr id="68" name="Rectangle 67"/>
          <p:cNvSpPr/>
          <p:nvPr/>
        </p:nvSpPr>
        <p:spPr>
          <a:xfrm>
            <a:off x="5799084" y="2748456"/>
            <a:ext cx="2215055" cy="1763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a:off x="5814849" y="3237186"/>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rot="16200000" flipH="1">
            <a:off x="6370585" y="3871746"/>
            <a:ext cx="1250731" cy="1314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1" name="Rectangle 70"/>
          <p:cNvSpPr/>
          <p:nvPr/>
        </p:nvSpPr>
        <p:spPr>
          <a:xfrm>
            <a:off x="6005253" y="3281120"/>
            <a:ext cx="770083" cy="400110"/>
          </a:xfrm>
          <a:prstGeom prst="rect">
            <a:avLst/>
          </a:prstGeom>
        </p:spPr>
        <p:txBody>
          <a:bodyPr wrap="none">
            <a:spAutoFit/>
          </a:bodyPr>
          <a:lstStyle/>
          <a:p>
            <a:pPr algn="ctr"/>
            <a:r>
              <a:rPr lang="en-US" sz="2000" dirty="0" err="1" smtClean="0">
                <a:latin typeface="Post human" pitchFamily="2" charset="0"/>
              </a:rPr>
              <a:t>TypeID</a:t>
            </a:r>
            <a:r>
              <a:rPr lang="en-US" sz="2000" dirty="0" smtClean="0">
                <a:latin typeface="Post human" pitchFamily="2" charset="0"/>
              </a:rPr>
              <a:t>	</a:t>
            </a:r>
            <a:endParaRPr lang="en-US" sz="2000" dirty="0">
              <a:latin typeface="Post human" pitchFamily="2" charset="0"/>
            </a:endParaRPr>
          </a:p>
        </p:txBody>
      </p:sp>
      <p:sp>
        <p:nvSpPr>
          <p:cNvPr id="72" name="Rectangle 71"/>
          <p:cNvSpPr/>
          <p:nvPr/>
        </p:nvSpPr>
        <p:spPr>
          <a:xfrm>
            <a:off x="6612030" y="2826548"/>
            <a:ext cx="649601" cy="369332"/>
          </a:xfrm>
          <a:prstGeom prst="rect">
            <a:avLst/>
          </a:prstGeom>
        </p:spPr>
        <p:txBody>
          <a:bodyPr wrap="none">
            <a:spAutoFit/>
          </a:bodyPr>
          <a:lstStyle/>
          <a:p>
            <a:pPr algn="ctr"/>
            <a:r>
              <a:rPr lang="en-US" dirty="0" smtClean="0">
                <a:latin typeface="Post human" pitchFamily="2" charset="0"/>
              </a:rPr>
              <a:t>Type</a:t>
            </a:r>
            <a:endParaRPr lang="en-US" dirty="0">
              <a:latin typeface="Post human" pitchFamily="2" charset="0"/>
            </a:endParaRPr>
          </a:p>
        </p:txBody>
      </p:sp>
      <p:sp>
        <p:nvSpPr>
          <p:cNvPr id="73" name="Rectangle 72"/>
          <p:cNvSpPr/>
          <p:nvPr/>
        </p:nvSpPr>
        <p:spPr>
          <a:xfrm>
            <a:off x="7369576" y="3275865"/>
            <a:ext cx="269625" cy="400110"/>
          </a:xfrm>
          <a:prstGeom prst="rect">
            <a:avLst/>
          </a:prstGeom>
        </p:spPr>
        <p:txBody>
          <a:bodyPr wrap="none">
            <a:spAutoFit/>
          </a:bodyPr>
          <a:lstStyle/>
          <a:p>
            <a:pPr algn="ctr"/>
            <a:r>
              <a:rPr lang="en-US" sz="2000" dirty="0" smtClean="0">
                <a:solidFill>
                  <a:srgbClr val="00B0F0"/>
                </a:solidFill>
                <a:latin typeface="Post human" pitchFamily="2" charset="0"/>
              </a:rPr>
              <a:t>2</a:t>
            </a:r>
            <a:endParaRPr lang="en-US" sz="2000" dirty="0">
              <a:solidFill>
                <a:srgbClr val="00B0F0"/>
              </a:solidFill>
              <a:latin typeface="Post human" pitchFamily="2" charset="0"/>
            </a:endParaRPr>
          </a:p>
        </p:txBody>
      </p:sp>
      <p:cxnSp>
        <p:nvCxnSpPr>
          <p:cNvPr id="74" name="Straight Connector 73"/>
          <p:cNvCxnSpPr/>
          <p:nvPr/>
        </p:nvCxnSpPr>
        <p:spPr>
          <a:xfrm>
            <a:off x="5801711" y="3673365"/>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5" name="Rectangle 74"/>
          <p:cNvSpPr/>
          <p:nvPr/>
        </p:nvSpPr>
        <p:spPr>
          <a:xfrm>
            <a:off x="6091264" y="3733065"/>
            <a:ext cx="619079" cy="400110"/>
          </a:xfrm>
          <a:prstGeom prst="rect">
            <a:avLst/>
          </a:prstGeom>
        </p:spPr>
        <p:txBody>
          <a:bodyPr wrap="none">
            <a:spAutoFit/>
          </a:bodyPr>
          <a:lstStyle/>
          <a:p>
            <a:pPr algn="ctr"/>
            <a:r>
              <a:rPr lang="en-US" sz="2000" dirty="0" smtClean="0">
                <a:latin typeface="Post human" pitchFamily="2" charset="0"/>
              </a:rPr>
              <a:t>Name</a:t>
            </a:r>
            <a:endParaRPr lang="en-US" sz="2000" dirty="0">
              <a:latin typeface="Post human" pitchFamily="2" charset="0"/>
            </a:endParaRPr>
          </a:p>
        </p:txBody>
      </p:sp>
      <p:sp>
        <p:nvSpPr>
          <p:cNvPr id="76" name="Rectangle 75"/>
          <p:cNvSpPr/>
          <p:nvPr/>
        </p:nvSpPr>
        <p:spPr>
          <a:xfrm>
            <a:off x="7088610" y="3719927"/>
            <a:ext cx="821059" cy="400110"/>
          </a:xfrm>
          <a:prstGeom prst="rect">
            <a:avLst/>
          </a:prstGeom>
        </p:spPr>
        <p:txBody>
          <a:bodyPr wrap="none">
            <a:spAutoFit/>
          </a:bodyPr>
          <a:lstStyle/>
          <a:p>
            <a:pPr algn="ctr"/>
            <a:r>
              <a:rPr lang="en-US" sz="2000" dirty="0" err="1" smtClean="0">
                <a:solidFill>
                  <a:srgbClr val="00B0F0"/>
                </a:solidFill>
                <a:latin typeface="Post human" pitchFamily="2" charset="0"/>
              </a:rPr>
              <a:t>ZipCode</a:t>
            </a:r>
            <a:endParaRPr lang="en-US" sz="2000" dirty="0">
              <a:solidFill>
                <a:srgbClr val="00B0F0"/>
              </a:solidFill>
              <a:latin typeface="Post human" pitchFamily="2" charset="0"/>
            </a:endParaRPr>
          </a:p>
        </p:txBody>
      </p:sp>
      <p:cxnSp>
        <p:nvCxnSpPr>
          <p:cNvPr id="77" name="Straight Connector 76"/>
          <p:cNvCxnSpPr/>
          <p:nvPr/>
        </p:nvCxnSpPr>
        <p:spPr>
          <a:xfrm>
            <a:off x="5796456" y="4085896"/>
            <a:ext cx="219929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8" name="Rectangle 77"/>
          <p:cNvSpPr/>
          <p:nvPr/>
        </p:nvSpPr>
        <p:spPr>
          <a:xfrm>
            <a:off x="5960836" y="4153487"/>
            <a:ext cx="885179" cy="400110"/>
          </a:xfrm>
          <a:prstGeom prst="rect">
            <a:avLst/>
          </a:prstGeom>
        </p:spPr>
        <p:txBody>
          <a:bodyPr wrap="none">
            <a:spAutoFit/>
          </a:bodyPr>
          <a:lstStyle/>
          <a:p>
            <a:pPr algn="ctr"/>
            <a:r>
              <a:rPr lang="en-US" sz="2000" dirty="0" err="1" smtClean="0">
                <a:latin typeface="Post human" pitchFamily="2" charset="0"/>
              </a:rPr>
              <a:t>CLRType</a:t>
            </a:r>
            <a:endParaRPr lang="en-US" sz="2000" dirty="0">
              <a:latin typeface="Post human" pitchFamily="2" charset="0"/>
            </a:endParaRPr>
          </a:p>
        </p:txBody>
      </p:sp>
      <p:sp>
        <p:nvSpPr>
          <p:cNvPr id="79" name="Rectangle 78"/>
          <p:cNvSpPr/>
          <p:nvPr/>
        </p:nvSpPr>
        <p:spPr>
          <a:xfrm>
            <a:off x="7210521" y="4124583"/>
            <a:ext cx="598241" cy="400110"/>
          </a:xfrm>
          <a:prstGeom prst="rect">
            <a:avLst/>
          </a:prstGeom>
        </p:spPr>
        <p:txBody>
          <a:bodyPr wrap="none">
            <a:spAutoFit/>
          </a:bodyPr>
          <a:lstStyle/>
          <a:p>
            <a:pPr algn="ctr"/>
            <a:r>
              <a:rPr lang="en-US" sz="2000" dirty="0" smtClean="0">
                <a:solidFill>
                  <a:srgbClr val="00B0F0"/>
                </a:solidFill>
                <a:latin typeface="Post human" pitchFamily="2" charset="0"/>
              </a:rPr>
              <a:t>string</a:t>
            </a:r>
            <a:endParaRPr lang="en-US" sz="2000" dirty="0">
              <a:solidFill>
                <a:srgbClr val="00B0F0"/>
              </a:solidFill>
              <a:latin typeface="Post human" pitchFamily="2" charset="0"/>
            </a:endParaRPr>
          </a:p>
        </p:txBody>
      </p:sp>
      <p:cxnSp>
        <p:nvCxnSpPr>
          <p:cNvPr id="81" name="Straight Connector 80"/>
          <p:cNvCxnSpPr/>
          <p:nvPr/>
        </p:nvCxnSpPr>
        <p:spPr>
          <a:xfrm rot="16200000" flipH="1">
            <a:off x="1651438" y="2234761"/>
            <a:ext cx="906519" cy="1"/>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flipV="1">
            <a:off x="2099442" y="1789386"/>
            <a:ext cx="1156137" cy="2626"/>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rot="16200000" flipH="1">
            <a:off x="6509845" y="2229506"/>
            <a:ext cx="906519" cy="1"/>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rot="10800000" flipV="1">
            <a:off x="5599391" y="1773621"/>
            <a:ext cx="1368968" cy="10508"/>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rot="10800000">
            <a:off x="5636173" y="5502166"/>
            <a:ext cx="1395249" cy="0"/>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rot="16200000" flipV="1">
            <a:off x="6566339" y="5044966"/>
            <a:ext cx="938047" cy="7882"/>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p:nvPr/>
        </p:nvCxnSpPr>
        <p:spPr>
          <a:xfrm>
            <a:off x="2167759" y="5502166"/>
            <a:ext cx="1119351" cy="0"/>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p:cNvCxnSpPr/>
          <p:nvPr/>
        </p:nvCxnSpPr>
        <p:spPr>
          <a:xfrm rot="16200000" flipV="1">
            <a:off x="1714502" y="5041025"/>
            <a:ext cx="890751" cy="15765"/>
          </a:xfrm>
          <a:prstGeom prst="line">
            <a:avLst/>
          </a:prstGeom>
          <a:noFill/>
          <a:ln>
            <a:solidFill>
              <a:srgbClr val="92D050"/>
            </a:solidFill>
            <a:headEnd type="none" w="lg" len="lg"/>
            <a:tailEnd type="diamond" w="lg" len="lg"/>
          </a:ln>
        </p:spPr>
        <p:style>
          <a:lnRef idx="2">
            <a:schemeClr val="accent1">
              <a:shade val="50000"/>
            </a:schemeClr>
          </a:lnRef>
          <a:fillRef idx="1">
            <a:schemeClr val="accent1"/>
          </a:fillRef>
          <a:effectRef idx="0">
            <a:schemeClr val="accent1"/>
          </a:effectRef>
          <a:fontRef idx="minor">
            <a:schemeClr val="lt1"/>
          </a:fontRef>
        </p:style>
      </p:cxnSp>
      <p:sp>
        <p:nvSpPr>
          <p:cNvPr id="103" name="Rectangle 102"/>
          <p:cNvSpPr/>
          <p:nvPr/>
        </p:nvSpPr>
        <p:spPr>
          <a:xfrm>
            <a:off x="3082553" y="1423418"/>
            <a:ext cx="312906" cy="369332"/>
          </a:xfrm>
          <a:prstGeom prst="rect">
            <a:avLst/>
          </a:prstGeom>
        </p:spPr>
        <p:txBody>
          <a:bodyPr wrap="none">
            <a:spAutoFit/>
          </a:bodyPr>
          <a:lstStyle/>
          <a:p>
            <a:r>
              <a:rPr lang="en-US" dirty="0" smtClean="0">
                <a:solidFill>
                  <a:srgbClr val="92D050"/>
                </a:solidFill>
                <a:latin typeface="Post human" pitchFamily="2" charset="0"/>
              </a:rPr>
              <a:t>1</a:t>
            </a:r>
            <a:endParaRPr lang="en-US" dirty="0">
              <a:solidFill>
                <a:srgbClr val="92D050"/>
              </a:solidFill>
            </a:endParaRPr>
          </a:p>
        </p:txBody>
      </p:sp>
      <p:sp>
        <p:nvSpPr>
          <p:cNvPr id="104" name="Rectangle 103"/>
          <p:cNvSpPr/>
          <p:nvPr/>
        </p:nvSpPr>
        <p:spPr>
          <a:xfrm>
            <a:off x="1752994" y="2387743"/>
            <a:ext cx="250390" cy="400110"/>
          </a:xfrm>
          <a:prstGeom prst="rect">
            <a:avLst/>
          </a:prstGeom>
        </p:spPr>
        <p:txBody>
          <a:bodyPr wrap="none">
            <a:spAutoFit/>
          </a:bodyPr>
          <a:lstStyle/>
          <a:p>
            <a:r>
              <a:rPr lang="en-US" sz="2000" dirty="0" smtClean="0">
                <a:solidFill>
                  <a:srgbClr val="92D050"/>
                </a:solidFill>
                <a:latin typeface="Post human" pitchFamily="2" charset="0"/>
              </a:rPr>
              <a:t>*</a:t>
            </a:r>
            <a:endParaRPr lang="en-US" sz="2000" dirty="0">
              <a:solidFill>
                <a:srgbClr val="92D050"/>
              </a:solidFill>
            </a:endParaRPr>
          </a:p>
        </p:txBody>
      </p:sp>
      <p:sp>
        <p:nvSpPr>
          <p:cNvPr id="105" name="Rectangle 104"/>
          <p:cNvSpPr/>
          <p:nvPr/>
        </p:nvSpPr>
        <p:spPr>
          <a:xfrm>
            <a:off x="3016864" y="5535591"/>
            <a:ext cx="369012" cy="1107996"/>
          </a:xfrm>
          <a:prstGeom prst="rect">
            <a:avLst/>
          </a:prstGeom>
        </p:spPr>
        <p:txBody>
          <a:bodyPr wrap="none">
            <a:spAutoFit/>
          </a:bodyPr>
          <a:lstStyle/>
          <a:p>
            <a:r>
              <a:rPr lang="en-US" sz="6600" dirty="0" smtClean="0">
                <a:solidFill>
                  <a:srgbClr val="92D050"/>
                </a:solidFill>
                <a:latin typeface="Post human" pitchFamily="2" charset="0"/>
              </a:rPr>
              <a:t>*</a:t>
            </a:r>
            <a:endParaRPr lang="en-US" sz="6600" dirty="0">
              <a:solidFill>
                <a:srgbClr val="92D050"/>
              </a:solidFill>
            </a:endParaRPr>
          </a:p>
        </p:txBody>
      </p:sp>
      <p:sp>
        <p:nvSpPr>
          <p:cNvPr id="106" name="Rectangle 105"/>
          <p:cNvSpPr/>
          <p:nvPr/>
        </p:nvSpPr>
        <p:spPr>
          <a:xfrm>
            <a:off x="1847587" y="4555501"/>
            <a:ext cx="269626" cy="400110"/>
          </a:xfrm>
          <a:prstGeom prst="rect">
            <a:avLst/>
          </a:prstGeom>
        </p:spPr>
        <p:txBody>
          <a:bodyPr wrap="none">
            <a:spAutoFit/>
          </a:bodyPr>
          <a:lstStyle/>
          <a:p>
            <a:r>
              <a:rPr lang="en-US" sz="2000" dirty="0" smtClean="0">
                <a:solidFill>
                  <a:srgbClr val="92D050"/>
                </a:solidFill>
                <a:latin typeface="Post human" pitchFamily="2" charset="0"/>
              </a:rPr>
              <a:t>1</a:t>
            </a:r>
            <a:endParaRPr lang="en-US" sz="2000" dirty="0">
              <a:solidFill>
                <a:srgbClr val="92D050"/>
              </a:solidFill>
            </a:endParaRPr>
          </a:p>
        </p:txBody>
      </p:sp>
      <p:sp>
        <p:nvSpPr>
          <p:cNvPr id="108" name="Rectangle 107"/>
          <p:cNvSpPr/>
          <p:nvPr/>
        </p:nvSpPr>
        <p:spPr>
          <a:xfrm>
            <a:off x="6984519" y="2408762"/>
            <a:ext cx="369012" cy="1107996"/>
          </a:xfrm>
          <a:prstGeom prst="rect">
            <a:avLst/>
          </a:prstGeom>
        </p:spPr>
        <p:txBody>
          <a:bodyPr wrap="none">
            <a:spAutoFit/>
          </a:bodyPr>
          <a:lstStyle/>
          <a:p>
            <a:r>
              <a:rPr lang="en-US" sz="6600" dirty="0" smtClean="0">
                <a:solidFill>
                  <a:srgbClr val="92D050"/>
                </a:solidFill>
                <a:latin typeface="Post human" pitchFamily="2" charset="0"/>
              </a:rPr>
              <a:t>*</a:t>
            </a:r>
            <a:endParaRPr lang="en-US" sz="6600" dirty="0">
              <a:solidFill>
                <a:srgbClr val="92D050"/>
              </a:solidFill>
            </a:endParaRPr>
          </a:p>
        </p:txBody>
      </p:sp>
      <p:sp>
        <p:nvSpPr>
          <p:cNvPr id="109" name="Rectangle 108"/>
          <p:cNvSpPr/>
          <p:nvPr/>
        </p:nvSpPr>
        <p:spPr>
          <a:xfrm>
            <a:off x="7071229" y="4529225"/>
            <a:ext cx="312906" cy="369332"/>
          </a:xfrm>
          <a:prstGeom prst="rect">
            <a:avLst/>
          </a:prstGeom>
        </p:spPr>
        <p:txBody>
          <a:bodyPr wrap="none">
            <a:spAutoFit/>
          </a:bodyPr>
          <a:lstStyle/>
          <a:p>
            <a:r>
              <a:rPr lang="en-US" dirty="0" smtClean="0">
                <a:solidFill>
                  <a:srgbClr val="92D050"/>
                </a:solidFill>
                <a:latin typeface="Post human" pitchFamily="2" charset="0"/>
              </a:rPr>
              <a:t>1</a:t>
            </a:r>
            <a:endParaRPr lang="en-US" dirty="0">
              <a:solidFill>
                <a:srgbClr val="92D050"/>
              </a:solidFill>
            </a:endParaRPr>
          </a:p>
        </p:txBody>
      </p:sp>
      <p:sp>
        <p:nvSpPr>
          <p:cNvPr id="110" name="Rectangle 109"/>
          <p:cNvSpPr/>
          <p:nvPr/>
        </p:nvSpPr>
        <p:spPr>
          <a:xfrm>
            <a:off x="5536719" y="1449693"/>
            <a:ext cx="369012" cy="1107996"/>
          </a:xfrm>
          <a:prstGeom prst="rect">
            <a:avLst/>
          </a:prstGeom>
        </p:spPr>
        <p:txBody>
          <a:bodyPr wrap="none">
            <a:spAutoFit/>
          </a:bodyPr>
          <a:lstStyle/>
          <a:p>
            <a:r>
              <a:rPr lang="en-US" sz="6600" dirty="0" smtClean="0">
                <a:solidFill>
                  <a:srgbClr val="92D050"/>
                </a:solidFill>
                <a:latin typeface="Post human" pitchFamily="2" charset="0"/>
              </a:rPr>
              <a:t>*</a:t>
            </a:r>
            <a:endParaRPr lang="en-US" sz="6600" dirty="0">
              <a:solidFill>
                <a:srgbClr val="92D050"/>
              </a:solidFill>
            </a:endParaRPr>
          </a:p>
        </p:txBody>
      </p:sp>
      <p:sp>
        <p:nvSpPr>
          <p:cNvPr id="111" name="Rectangle 110"/>
          <p:cNvSpPr/>
          <p:nvPr/>
        </p:nvSpPr>
        <p:spPr>
          <a:xfrm>
            <a:off x="5581388" y="5506688"/>
            <a:ext cx="369012" cy="1107996"/>
          </a:xfrm>
          <a:prstGeom prst="rect">
            <a:avLst/>
          </a:prstGeom>
        </p:spPr>
        <p:txBody>
          <a:bodyPr wrap="none">
            <a:spAutoFit/>
          </a:bodyPr>
          <a:lstStyle/>
          <a:p>
            <a:r>
              <a:rPr lang="en-US" sz="6600" dirty="0" smtClean="0">
                <a:solidFill>
                  <a:srgbClr val="92D050"/>
                </a:solidFill>
                <a:latin typeface="Post human" pitchFamily="2" charset="0"/>
              </a:rPr>
              <a:t>*</a:t>
            </a:r>
            <a:endParaRPr lang="en-US" sz="6600" dirty="0">
              <a:solidFill>
                <a:srgbClr val="92D050"/>
              </a:solidFill>
            </a:endParaRPr>
          </a:p>
        </p:txBody>
      </p:sp>
      <p:sp>
        <p:nvSpPr>
          <p:cNvPr id="80" name="Oval 79"/>
          <p:cNvSpPr/>
          <p:nvPr/>
        </p:nvSpPr>
        <p:spPr>
          <a:xfrm>
            <a:off x="701565" y="2483069"/>
            <a:ext cx="2680137" cy="230964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p:cNvSpPr/>
          <p:nvPr/>
        </p:nvSpPr>
        <p:spPr>
          <a:xfrm>
            <a:off x="300745" y="1699314"/>
            <a:ext cx="1764536" cy="646331"/>
          </a:xfrm>
          <a:prstGeom prst="rect">
            <a:avLst/>
          </a:prstGeom>
        </p:spPr>
        <p:txBody>
          <a:bodyPr wrap="square">
            <a:spAutoFit/>
          </a:bodyPr>
          <a:lstStyle/>
          <a:p>
            <a:pPr algn="ctr"/>
            <a:r>
              <a:rPr lang="zh-CN" altLang="en-US" dirty="0" smtClean="0">
                <a:solidFill>
                  <a:srgbClr val="FF0000"/>
                </a:solidFill>
                <a:latin typeface="Post human" pitchFamily="2" charset="0"/>
              </a:rPr>
              <a:t>固定的表结构针对所有租户</a:t>
            </a:r>
            <a:endParaRPr lang="en-US" dirty="0">
              <a:solidFill>
                <a:srgbClr val="FF0000"/>
              </a:solidFill>
              <a:latin typeface="Post human" pitchFamily="2" charset="0"/>
            </a:endParaRPr>
          </a:p>
        </p:txBody>
      </p:sp>
      <p:sp>
        <p:nvSpPr>
          <p:cNvPr id="87" name="Rectangle 86"/>
          <p:cNvSpPr/>
          <p:nvPr/>
        </p:nvSpPr>
        <p:spPr>
          <a:xfrm>
            <a:off x="3574717" y="3491327"/>
            <a:ext cx="1764536" cy="1015663"/>
          </a:xfrm>
          <a:prstGeom prst="rect">
            <a:avLst/>
          </a:prstGeom>
        </p:spPr>
        <p:txBody>
          <a:bodyPr wrap="square">
            <a:spAutoFit/>
          </a:bodyPr>
          <a:lstStyle/>
          <a:p>
            <a:pPr algn="ctr"/>
            <a:r>
              <a:rPr lang="en-US" sz="2000" dirty="0" smtClean="0">
                <a:solidFill>
                  <a:srgbClr val="FF0000"/>
                </a:solidFill>
                <a:latin typeface="Post human" pitchFamily="2" charset="0"/>
              </a:rPr>
              <a:t>Customizable</a:t>
            </a:r>
          </a:p>
          <a:p>
            <a:pPr algn="ctr"/>
            <a:r>
              <a:rPr lang="en-US" sz="2000" dirty="0" smtClean="0">
                <a:solidFill>
                  <a:srgbClr val="FF0000"/>
                </a:solidFill>
                <a:latin typeface="Post human" pitchFamily="2" charset="0"/>
              </a:rPr>
              <a:t>Tenant by Tenant Basis</a:t>
            </a:r>
            <a:endParaRPr lang="en-US" sz="2000" dirty="0">
              <a:solidFill>
                <a:srgbClr val="FF0000"/>
              </a:solidFill>
              <a:latin typeface="Post human" pitchFamily="2" charset="0"/>
            </a:endParaRPr>
          </a:p>
        </p:txBody>
      </p:sp>
      <p:sp>
        <p:nvSpPr>
          <p:cNvPr id="88" name="Oval 87"/>
          <p:cNvSpPr/>
          <p:nvPr/>
        </p:nvSpPr>
        <p:spPr>
          <a:xfrm>
            <a:off x="3124200" y="4377558"/>
            <a:ext cx="2680137" cy="230964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641428" y="2409496"/>
            <a:ext cx="2680137" cy="239110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例子</a:t>
            </a:r>
            <a:endParaRPr lang="en-US" dirty="0"/>
          </a:p>
        </p:txBody>
      </p:sp>
      <p:sp>
        <p:nvSpPr>
          <p:cNvPr id="4" name="Content Placeholder 3"/>
          <p:cNvSpPr>
            <a:spLocks noGrp="1"/>
          </p:cNvSpPr>
          <p:nvPr>
            <p:ph idx="1"/>
          </p:nvPr>
        </p:nvSpPr>
        <p:spPr/>
        <p:txBody>
          <a:bodyPr/>
          <a:lstStyle/>
          <a:p>
            <a:endParaRPr lang="en-US"/>
          </a:p>
        </p:txBody>
      </p:sp>
      <p:pic>
        <p:nvPicPr>
          <p:cNvPr id="80" name="Picture 79" descr="multitenantdb.gif"/>
          <p:cNvPicPr>
            <a:picLocks noChangeAspect="1"/>
          </p:cNvPicPr>
          <p:nvPr/>
        </p:nvPicPr>
        <p:blipFill>
          <a:blip r:embed="rId3" cstate="print"/>
          <a:stretch>
            <a:fillRect/>
          </a:stretch>
        </p:blipFill>
        <p:spPr>
          <a:xfrm>
            <a:off x="441772" y="1240078"/>
            <a:ext cx="8401603" cy="4133589"/>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云存储要素之三</a:t>
            </a:r>
            <a:endParaRPr lang="en-US" dirty="0"/>
          </a:p>
        </p:txBody>
      </p:sp>
      <p:sp>
        <p:nvSpPr>
          <p:cNvPr id="5" name="TextBox 4"/>
          <p:cNvSpPr txBox="1"/>
          <p:nvPr/>
        </p:nvSpPr>
        <p:spPr>
          <a:xfrm>
            <a:off x="0" y="1"/>
            <a:ext cx="9144000" cy="6858000"/>
          </a:xfrm>
          <a:prstGeom prst="rect">
            <a:avLst/>
          </a:prstGeom>
          <a:noFill/>
        </p:spPr>
        <p:txBody>
          <a:bodyPr wrap="square" rtlCol="0" anchor="ctr" anchorCtr="0">
            <a:noAutofit/>
          </a:bodyPr>
          <a:lstStyle/>
          <a:p>
            <a:pPr algn="ctr"/>
            <a:r>
              <a:rPr lang="zh-CN" altLang="en-US" sz="4400" b="1" dirty="0" smtClean="0">
                <a:latin typeface="Segoe UI" pitchFamily="34" charset="0"/>
              </a:rPr>
              <a:t>高可用性</a:t>
            </a:r>
            <a:r>
              <a:rPr lang="en-US" altLang="zh-CN" sz="4400" b="1" dirty="0" smtClean="0">
                <a:latin typeface="Segoe UI" pitchFamily="34" charset="0"/>
              </a:rPr>
              <a:t>- High Availability</a:t>
            </a:r>
            <a:endParaRPr lang="en-US" sz="4400" b="1" dirty="0">
              <a:latin typeface="Segoe UI"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Azure Blob &amp; Table</a:t>
            </a:r>
            <a:endParaRPr lang="en-US" dirty="0"/>
          </a:p>
        </p:txBody>
      </p:sp>
      <p:sp>
        <p:nvSpPr>
          <p:cNvPr id="4" name="Content Placeholder 3"/>
          <p:cNvSpPr>
            <a:spLocks noGrp="1"/>
          </p:cNvSpPr>
          <p:nvPr>
            <p:ph idx="1"/>
          </p:nvPr>
        </p:nvSpPr>
        <p:spPr/>
        <p:txBody>
          <a:bodyPr/>
          <a:lstStyle/>
          <a:p>
            <a:r>
              <a:rPr lang="zh-CN" altLang="en-US" dirty="0" smtClean="0"/>
              <a:t>所有数据至少被复制</a:t>
            </a:r>
            <a:r>
              <a:rPr lang="en-US" altLang="zh-CN" dirty="0" smtClean="0"/>
              <a:t>3</a:t>
            </a:r>
            <a:r>
              <a:rPr lang="zh-CN" altLang="en-US" dirty="0" smtClean="0"/>
              <a:t>遍</a:t>
            </a:r>
            <a:endParaRPr lang="en-US" dirty="0" smtClean="0"/>
          </a:p>
          <a:p>
            <a:r>
              <a:rPr lang="zh-CN" altLang="en-US" dirty="0" smtClean="0"/>
              <a:t>动态的复制机制以保证复制备份的有效性</a:t>
            </a:r>
            <a:endParaRPr lang="en-US" dirty="0" smtClean="0"/>
          </a:p>
          <a:p>
            <a:r>
              <a:rPr lang="zh-CN" altLang="en-US" dirty="0" smtClean="0"/>
              <a:t>高效率的</a:t>
            </a:r>
            <a:r>
              <a:rPr lang="en-US" dirty="0" smtClean="0"/>
              <a:t>Failover</a:t>
            </a:r>
            <a:r>
              <a:rPr lang="zh-CN" altLang="en-US" dirty="0" smtClean="0"/>
              <a:t>切换</a:t>
            </a:r>
            <a:endParaRPr lang="en-US" dirty="0" smtClean="0"/>
          </a:p>
          <a:p>
            <a:r>
              <a:rPr lang="zh-CN" altLang="en-US" dirty="0" smtClean="0"/>
              <a:t>对过热数据进行自动化的负载均衡</a:t>
            </a:r>
            <a:endParaRPr lang="en-US" dirty="0" smtClean="0"/>
          </a:p>
          <a:p>
            <a:r>
              <a:rPr lang="zh-CN" altLang="en-US" dirty="0" smtClean="0"/>
              <a:t>对过热的</a:t>
            </a:r>
            <a:r>
              <a:rPr lang="en-US" dirty="0" smtClean="0"/>
              <a:t>Blobs, Entities </a:t>
            </a:r>
            <a:r>
              <a:rPr lang="zh-CN" altLang="en-US" dirty="0" smtClean="0"/>
              <a:t>进行缓存</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400" dirty="0" smtClean="0"/>
              <a:t>SQL</a:t>
            </a:r>
            <a:r>
              <a:rPr lang="zh-CN" altLang="en-US" sz="4400" dirty="0" smtClean="0"/>
              <a:t> </a:t>
            </a:r>
            <a:r>
              <a:rPr lang="en-US" altLang="zh-CN" sz="4400" dirty="0" smtClean="0"/>
              <a:t>Azure</a:t>
            </a:r>
            <a:r>
              <a:rPr lang="en-US" altLang="zh-CN" dirty="0" smtClean="0"/>
              <a:t/>
            </a:r>
            <a:br>
              <a:rPr lang="en-US" altLang="zh-CN" dirty="0" smtClean="0"/>
            </a:br>
            <a:r>
              <a:rPr lang="en-US" altLang="zh-CN" sz="3300" dirty="0" smtClean="0"/>
              <a:t>-</a:t>
            </a:r>
            <a:r>
              <a:rPr lang="zh-CN" altLang="en-US" sz="3300" dirty="0" smtClean="0"/>
              <a:t>逻辑架构</a:t>
            </a:r>
            <a:endParaRPr lang="en-US" sz="3300" dirty="0"/>
          </a:p>
        </p:txBody>
      </p:sp>
      <p:sp>
        <p:nvSpPr>
          <p:cNvPr id="3" name="Rounded Rectangle 2"/>
          <p:cNvSpPr/>
          <p:nvPr/>
        </p:nvSpPr>
        <p:spPr bwMode="auto">
          <a:xfrm>
            <a:off x="425302" y="2232836"/>
            <a:ext cx="8718698" cy="2470293"/>
          </a:xfrm>
          <a:prstGeom prst="roundRect">
            <a:avLst>
              <a:gd name="adj" fmla="val 7567"/>
            </a:avLst>
          </a:prstGeom>
          <a:gradFill rotWithShape="1">
            <a:gsLst>
              <a:gs pos="0">
                <a:srgbClr val="94B6D2">
                  <a:lumMod val="60000"/>
                  <a:lumOff val="40000"/>
                </a:srgbClr>
              </a:gs>
              <a:gs pos="35000">
                <a:srgbClr val="94B6D2">
                  <a:lumMod val="20000"/>
                  <a:lumOff val="80000"/>
                </a:srgbClr>
              </a:gs>
              <a:gs pos="100000">
                <a:srgbClr val="D8B25C">
                  <a:tint val="15000"/>
                  <a:satMod val="350000"/>
                  <a:alpha val="46000"/>
                </a:srgbClr>
              </a:gs>
            </a:gsLst>
            <a:lin ang="16200000" scaled="1"/>
          </a:gra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mn-ea"/>
              <a:cs typeface="+mn-cs"/>
            </a:endParaRPr>
          </a:p>
        </p:txBody>
      </p:sp>
      <p:grpSp>
        <p:nvGrpSpPr>
          <p:cNvPr id="4" name="Group 64"/>
          <p:cNvGrpSpPr/>
          <p:nvPr/>
        </p:nvGrpSpPr>
        <p:grpSpPr>
          <a:xfrm>
            <a:off x="3383297" y="2798130"/>
            <a:ext cx="2590800" cy="1143000"/>
            <a:chOff x="533400" y="2819400"/>
            <a:chExt cx="3657600" cy="2590800"/>
          </a:xfrm>
        </p:grpSpPr>
        <p:sp>
          <p:nvSpPr>
            <p:cNvPr id="5" name="Rectangle 4"/>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Machine 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38"/>
          <p:cNvGrpSpPr/>
          <p:nvPr/>
        </p:nvGrpSpPr>
        <p:grpSpPr>
          <a:xfrm>
            <a:off x="3124215" y="3932658"/>
            <a:ext cx="5700808" cy="618071"/>
            <a:chOff x="407894" y="5867400"/>
            <a:chExt cx="8175812" cy="1112528"/>
          </a:xfrm>
        </p:grpSpPr>
        <p:sp>
          <p:nvSpPr>
            <p:cNvPr id="13" name="Down Arrow 12"/>
            <p:cNvSpPr/>
            <p:nvPr/>
          </p:nvSpPr>
          <p:spPr>
            <a:xfrm flipV="1">
              <a:off x="914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Down Arrow 13"/>
            <p:cNvSpPr/>
            <p:nvPr/>
          </p:nvSpPr>
          <p:spPr>
            <a:xfrm flipV="1">
              <a:off x="1752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Down Arrow 14"/>
            <p:cNvSpPr/>
            <p:nvPr/>
          </p:nvSpPr>
          <p:spPr>
            <a:xfrm flipV="1">
              <a:off x="2590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Down Arrow 15"/>
            <p:cNvSpPr/>
            <p:nvPr/>
          </p:nvSpPr>
          <p:spPr>
            <a:xfrm flipV="1">
              <a:off x="34290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Down Arrow 16"/>
            <p:cNvSpPr/>
            <p:nvPr/>
          </p:nvSpPr>
          <p:spPr>
            <a:xfrm flipV="1">
              <a:off x="50292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Down Arrow 17"/>
            <p:cNvSpPr/>
            <p:nvPr/>
          </p:nvSpPr>
          <p:spPr>
            <a:xfrm flipV="1">
              <a:off x="5867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Down Arrow 18"/>
            <p:cNvSpPr/>
            <p:nvPr/>
          </p:nvSpPr>
          <p:spPr>
            <a:xfrm flipV="1">
              <a:off x="6705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Down Arrow 19"/>
            <p:cNvSpPr/>
            <p:nvPr/>
          </p:nvSpPr>
          <p:spPr>
            <a:xfrm flipV="1">
              <a:off x="7543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p:cNvSpPr/>
            <p:nvPr/>
          </p:nvSpPr>
          <p:spPr>
            <a:xfrm>
              <a:off x="407894" y="6431288"/>
              <a:ext cx="8175812"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Scalability and Availability: Fabric, Failover, Replication, and  Load balancing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 name="Group 145"/>
          <p:cNvGrpSpPr/>
          <p:nvPr/>
        </p:nvGrpSpPr>
        <p:grpSpPr>
          <a:xfrm>
            <a:off x="414669" y="2147768"/>
            <a:ext cx="8410353" cy="691120"/>
            <a:chOff x="-228602" y="4267201"/>
            <a:chExt cx="9443592" cy="609601"/>
          </a:xfrm>
        </p:grpSpPr>
        <p:sp>
          <p:nvSpPr>
            <p:cNvPr id="23" name="Down Arrow 22"/>
            <p:cNvSpPr/>
            <p:nvPr/>
          </p:nvSpPr>
          <p:spPr>
            <a:xfrm rot="10800000" flipV="1">
              <a:off x="1155374" y="4419600"/>
              <a:ext cx="269875" cy="381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4" name="Group 48"/>
            <p:cNvGrpSpPr/>
            <p:nvPr/>
          </p:nvGrpSpPr>
          <p:grpSpPr>
            <a:xfrm>
              <a:off x="-228604" y="4267201"/>
              <a:ext cx="9443592" cy="609601"/>
              <a:chOff x="116532" y="5745474"/>
              <a:chExt cx="13332129" cy="1097280"/>
            </a:xfrm>
          </p:grpSpPr>
          <p:sp>
            <p:nvSpPr>
              <p:cNvPr id="25" name="Down Arrow 24"/>
              <p:cNvSpPr/>
              <p:nvPr/>
            </p:nvSpPr>
            <p:spPr>
              <a:xfrm rot="10800000" flipV="1">
                <a:off x="6667663" y="6156955"/>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Down Arrow 25"/>
              <p:cNvSpPr/>
              <p:nvPr/>
            </p:nvSpPr>
            <p:spPr>
              <a:xfrm rot="10800000" flipV="1">
                <a:off x="11724676" y="6019794"/>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116532" y="5745474"/>
                <a:ext cx="13332129" cy="41147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mn-ea"/>
                    <a:cs typeface="+mn-cs"/>
                  </a:rPr>
                  <a:t>SDS Provisioning (databases,  </a:t>
                </a:r>
                <a:r>
                  <a:rPr kumimoji="0" lang="en-US"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rPr>
                  <a:t>a</a:t>
                </a:r>
                <a:r>
                  <a:rPr kumimoji="0" lang="en-US"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mn-ea"/>
                    <a:cs typeface="+mn-cs"/>
                  </a:rPr>
                  <a:t>ccounts,  roles, …, Metering, Billing</a:t>
                </a:r>
                <a:endParaRPr kumimoji="0" lang="en-US"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endParaRPr>
              </a:p>
            </p:txBody>
          </p:sp>
        </p:grpSp>
      </p:grpSp>
      <p:grpSp>
        <p:nvGrpSpPr>
          <p:cNvPr id="28" name="Group 64"/>
          <p:cNvGrpSpPr/>
          <p:nvPr/>
        </p:nvGrpSpPr>
        <p:grpSpPr>
          <a:xfrm>
            <a:off x="6176105" y="2798130"/>
            <a:ext cx="2590800" cy="1143000"/>
            <a:chOff x="533400" y="2819400"/>
            <a:chExt cx="3657600" cy="2590800"/>
          </a:xfrm>
        </p:grpSpPr>
        <p:sp>
          <p:nvSpPr>
            <p:cNvPr id="29" name="Rectangle 28"/>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Rectangle 32"/>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34"/>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6" name="Group 64"/>
          <p:cNvGrpSpPr/>
          <p:nvPr/>
        </p:nvGrpSpPr>
        <p:grpSpPr>
          <a:xfrm>
            <a:off x="503656" y="2798130"/>
            <a:ext cx="2590800" cy="1143000"/>
            <a:chOff x="533400" y="2819400"/>
            <a:chExt cx="3657600" cy="2590800"/>
          </a:xfrm>
        </p:grpSpPr>
        <p:sp>
          <p:nvSpPr>
            <p:cNvPr id="37" name="Rectangle 36"/>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4</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Rectangle 39"/>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ctangle 40"/>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Rectangle 42"/>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4" name="Group 167"/>
          <p:cNvGrpSpPr/>
          <p:nvPr/>
        </p:nvGrpSpPr>
        <p:grpSpPr>
          <a:xfrm>
            <a:off x="361508" y="3941130"/>
            <a:ext cx="8431618" cy="609600"/>
            <a:chOff x="5078" y="5943600"/>
            <a:chExt cx="9133841" cy="609600"/>
          </a:xfrm>
        </p:grpSpPr>
        <p:sp>
          <p:nvSpPr>
            <p:cNvPr id="45" name="Down Arrow 44"/>
            <p:cNvSpPr/>
            <p:nvPr/>
          </p:nvSpPr>
          <p:spPr>
            <a:xfrm flipV="1">
              <a:off x="152400"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Down Arrow 45"/>
            <p:cNvSpPr/>
            <p:nvPr/>
          </p:nvSpPr>
          <p:spPr>
            <a:xfrm flipV="1">
              <a:off x="746125"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Rectangle 46"/>
            <p:cNvSpPr/>
            <p:nvPr/>
          </p:nvSpPr>
          <p:spPr>
            <a:xfrm>
              <a:off x="5078" y="6248400"/>
              <a:ext cx="9133841"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mn-ea"/>
                  <a:cs typeface="+mn-cs"/>
                </a:rPr>
                <a:t>高扩展及可用性</a:t>
              </a:r>
              <a:r>
                <a:rPr kumimoji="0" lang="en-US"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a:ea typeface="+mn-ea"/>
                  <a:cs typeface="+mn-cs"/>
                </a:rPr>
                <a:t>: Fabric, Failover, Replication,   Load balancing</a:t>
              </a:r>
              <a:endParaRPr kumimoji="0" lang="en-US"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mn-cs"/>
              </a:endParaRPr>
            </a:p>
          </p:txBody>
        </p:sp>
      </p:grpSp>
      <p:sp>
        <p:nvSpPr>
          <p:cNvPr id="48" name="Down Arrow 47"/>
          <p:cNvSpPr/>
          <p:nvPr/>
        </p:nvSpPr>
        <p:spPr>
          <a:xfrm flipV="1">
            <a:off x="2209800" y="394113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Down Arrow 48"/>
          <p:cNvSpPr/>
          <p:nvPr/>
        </p:nvSpPr>
        <p:spPr>
          <a:xfrm flipV="1">
            <a:off x="1600200" y="394113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daiken\AppData\Local\Microsoft\Windows\Temporary Internet Files\Content.IE5\UWY6LG0D\MCj04348450000[1].png"/>
          <p:cNvPicPr>
            <a:picLocks noChangeAspect="1" noChangeArrowheads="1"/>
          </p:cNvPicPr>
          <p:nvPr/>
        </p:nvPicPr>
        <p:blipFill>
          <a:blip r:embed="rId3" cstate="print"/>
          <a:srcRect/>
          <a:stretch>
            <a:fillRect/>
          </a:stretch>
        </p:blipFill>
        <p:spPr bwMode="auto">
          <a:xfrm>
            <a:off x="4724400" y="4343400"/>
            <a:ext cx="1145231" cy="1145231"/>
          </a:xfrm>
          <a:prstGeom prst="rect">
            <a:avLst/>
          </a:prstGeom>
          <a:noFill/>
        </p:spPr>
      </p:pic>
      <p:pic>
        <p:nvPicPr>
          <p:cNvPr id="21" name="Picture 2" descr="C:\Users\daiken\AppData\Local\Microsoft\Windows\Temporary Internet Files\Content.IE5\UWY6LG0D\MCj04348450000[1].png"/>
          <p:cNvPicPr>
            <a:picLocks noChangeAspect="1" noChangeArrowheads="1"/>
          </p:cNvPicPr>
          <p:nvPr/>
        </p:nvPicPr>
        <p:blipFill>
          <a:blip r:embed="rId3" cstate="print"/>
          <a:srcRect/>
          <a:stretch>
            <a:fillRect/>
          </a:stretch>
        </p:blipFill>
        <p:spPr bwMode="auto">
          <a:xfrm>
            <a:off x="4800600" y="3048000"/>
            <a:ext cx="1145231" cy="1145231"/>
          </a:xfrm>
          <a:prstGeom prst="rect">
            <a:avLst/>
          </a:prstGeom>
          <a:noFill/>
        </p:spPr>
      </p:pic>
      <p:pic>
        <p:nvPicPr>
          <p:cNvPr id="20" name="Picture 2" descr="C:\Users\daiken\AppData\Local\Microsoft\Windows\Temporary Internet Files\Content.IE5\UWY6LG0D\MCj04348450000[1].png"/>
          <p:cNvPicPr>
            <a:picLocks noChangeAspect="1" noChangeArrowheads="1"/>
          </p:cNvPicPr>
          <p:nvPr/>
        </p:nvPicPr>
        <p:blipFill>
          <a:blip r:embed="rId3" cstate="print"/>
          <a:srcRect/>
          <a:stretch>
            <a:fillRect/>
          </a:stretch>
        </p:blipFill>
        <p:spPr bwMode="auto">
          <a:xfrm>
            <a:off x="4800600" y="1752600"/>
            <a:ext cx="1145231" cy="1145231"/>
          </a:xfrm>
          <a:prstGeom prst="rect">
            <a:avLst/>
          </a:prstGeom>
          <a:noFill/>
        </p:spPr>
      </p:pic>
      <p:sp>
        <p:nvSpPr>
          <p:cNvPr id="2" name="Title 1"/>
          <p:cNvSpPr>
            <a:spLocks noGrp="1"/>
          </p:cNvSpPr>
          <p:nvPr>
            <p:ph type="title"/>
          </p:nvPr>
        </p:nvSpPr>
        <p:spPr/>
        <p:txBody>
          <a:bodyPr>
            <a:normAutofit fontScale="90000"/>
          </a:bodyPr>
          <a:lstStyle/>
          <a:p>
            <a:r>
              <a:rPr lang="en-US" altLang="zh-CN" sz="4400" dirty="0" smtClean="0"/>
              <a:t>SQL Azure</a:t>
            </a:r>
            <a:r>
              <a:rPr lang="en-US" altLang="zh-CN" dirty="0" smtClean="0"/>
              <a:t/>
            </a:r>
            <a:br>
              <a:rPr lang="en-US" altLang="zh-CN" dirty="0" smtClean="0"/>
            </a:br>
            <a:r>
              <a:rPr lang="en-US" altLang="zh-CN" sz="3300" dirty="0" smtClean="0"/>
              <a:t>-</a:t>
            </a:r>
            <a:r>
              <a:rPr lang="zh-CN" altLang="en-US" sz="3300" dirty="0" smtClean="0"/>
              <a:t>示意图</a:t>
            </a:r>
            <a:endParaRPr lang="en-US" sz="3300" dirty="0"/>
          </a:p>
        </p:txBody>
      </p:sp>
      <p:pic>
        <p:nvPicPr>
          <p:cNvPr id="5" name="Picture 2" descr="C:\Users\daiken\AppData\Local\Microsoft\Windows\Temporary Internet Files\Content.IE5\UWY6LG0D\MCj04348450000[1].png"/>
          <p:cNvPicPr>
            <a:picLocks noChangeAspect="1" noChangeArrowheads="1"/>
          </p:cNvPicPr>
          <p:nvPr/>
        </p:nvPicPr>
        <p:blipFill>
          <a:blip r:embed="rId3" cstate="print"/>
          <a:srcRect/>
          <a:stretch>
            <a:fillRect/>
          </a:stretch>
        </p:blipFill>
        <p:spPr bwMode="auto">
          <a:xfrm>
            <a:off x="2895600" y="2743200"/>
            <a:ext cx="1145231" cy="1145231"/>
          </a:xfrm>
          <a:prstGeom prst="rect">
            <a:avLst/>
          </a:prstGeom>
          <a:noFill/>
        </p:spPr>
      </p:pic>
      <p:sp>
        <p:nvSpPr>
          <p:cNvPr id="6" name="Can 5"/>
          <p:cNvSpPr/>
          <p:nvPr/>
        </p:nvSpPr>
        <p:spPr bwMode="auto">
          <a:xfrm>
            <a:off x="5410200" y="19050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Replica 1</a:t>
            </a:r>
          </a:p>
        </p:txBody>
      </p:sp>
      <p:sp>
        <p:nvSpPr>
          <p:cNvPr id="7" name="Can 6"/>
          <p:cNvSpPr/>
          <p:nvPr/>
        </p:nvSpPr>
        <p:spPr bwMode="auto">
          <a:xfrm>
            <a:off x="5410200" y="32004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solidFill>
              </a:rPr>
              <a:t>Replica </a:t>
            </a:r>
            <a:r>
              <a:rPr lang="en-US" sz="1600" dirty="0" smtClean="0">
                <a:solidFill>
                  <a:schemeClr val="tx1"/>
                </a:solidFill>
              </a:rPr>
              <a:t>2</a:t>
            </a:r>
            <a:endParaRPr lang="en-US" sz="1600" dirty="0">
              <a:solidFill>
                <a:schemeClr val="tx1"/>
              </a:solidFill>
            </a:endParaRPr>
          </a:p>
        </p:txBody>
      </p:sp>
      <p:sp>
        <p:nvSpPr>
          <p:cNvPr id="8" name="Can 7"/>
          <p:cNvSpPr/>
          <p:nvPr/>
        </p:nvSpPr>
        <p:spPr bwMode="auto">
          <a:xfrm>
            <a:off x="5410200" y="44958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solidFill>
              </a:rPr>
              <a:t>Replica </a:t>
            </a:r>
            <a:r>
              <a:rPr lang="en-US" sz="1600" dirty="0" smtClean="0">
                <a:solidFill>
                  <a:schemeClr val="tx1"/>
                </a:solidFill>
              </a:rPr>
              <a:t>3</a:t>
            </a:r>
            <a:endParaRPr lang="en-US" sz="1600" dirty="0">
              <a:solidFill>
                <a:schemeClr val="tx1"/>
              </a:solidFill>
            </a:endParaRPr>
          </a:p>
        </p:txBody>
      </p:sp>
      <p:sp>
        <p:nvSpPr>
          <p:cNvPr id="9" name="Can 8"/>
          <p:cNvSpPr/>
          <p:nvPr/>
        </p:nvSpPr>
        <p:spPr bwMode="auto">
          <a:xfrm>
            <a:off x="3429000" y="3429000"/>
            <a:ext cx="762000" cy="762000"/>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DB</a:t>
            </a:r>
          </a:p>
        </p:txBody>
      </p:sp>
      <p:cxnSp>
        <p:nvCxnSpPr>
          <p:cNvPr id="11" name="Straight Arrow Connector 10"/>
          <p:cNvCxnSpPr>
            <a:endCxn id="6" idx="2"/>
          </p:cNvCxnSpPr>
          <p:nvPr/>
        </p:nvCxnSpPr>
        <p:spPr>
          <a:xfrm rot="5400000" flipH="1" flipV="1">
            <a:off x="4057650" y="2457450"/>
            <a:ext cx="14859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stCxn id="6" idx="3"/>
            <a:endCxn id="7" idx="1"/>
          </p:cNvCxnSpPr>
          <p:nvPr/>
        </p:nvCxnSpPr>
        <p:spPr>
          <a:xfrm rot="5400000">
            <a:off x="5676900" y="2971800"/>
            <a:ext cx="457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Right Arrow 16"/>
          <p:cNvSpPr/>
          <p:nvPr/>
        </p:nvSpPr>
        <p:spPr bwMode="auto">
          <a:xfrm>
            <a:off x="914400" y="3124200"/>
            <a:ext cx="1676400" cy="6096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TextBox 17"/>
          <p:cNvSpPr txBox="1"/>
          <p:nvPr/>
        </p:nvSpPr>
        <p:spPr>
          <a:xfrm>
            <a:off x="2743200" y="1447800"/>
            <a:ext cx="1154162" cy="276999"/>
          </a:xfrm>
          <a:prstGeom prst="rect">
            <a:avLst/>
          </a:prstGeom>
          <a:noFill/>
        </p:spPr>
        <p:txBody>
          <a:bodyPr wrap="none" lIns="0" tIns="0" rIns="0" bIns="0" rtlCol="0">
            <a:spAutoFit/>
          </a:bodyPr>
          <a:lstStyle/>
          <a:p>
            <a:r>
              <a:rPr lang="zh-CN" altLang="en-US" dirty="0" smtClean="0">
                <a:gradFill>
                  <a:gsLst>
                    <a:gs pos="0">
                      <a:schemeClr val="tx1"/>
                    </a:gs>
                    <a:gs pos="86000">
                      <a:schemeClr val="tx1"/>
                    </a:gs>
                  </a:gsLst>
                  <a:lin ang="5400000" scaled="0"/>
                </a:gradFill>
              </a:rPr>
              <a:t>单个数据库</a:t>
            </a:r>
            <a:endParaRPr lang="en-US" dirty="0" smtClean="0">
              <a:gradFill>
                <a:gsLst>
                  <a:gs pos="0">
                    <a:schemeClr val="tx1"/>
                  </a:gs>
                  <a:gs pos="86000">
                    <a:schemeClr val="tx1"/>
                  </a:gs>
                </a:gsLst>
                <a:lin ang="5400000" scaled="0"/>
              </a:gradFill>
            </a:endParaRPr>
          </a:p>
        </p:txBody>
      </p:sp>
      <p:sp>
        <p:nvSpPr>
          <p:cNvPr id="19" name="TextBox 18"/>
          <p:cNvSpPr txBox="1"/>
          <p:nvPr/>
        </p:nvSpPr>
        <p:spPr>
          <a:xfrm>
            <a:off x="5029200" y="1447800"/>
            <a:ext cx="923330" cy="276999"/>
          </a:xfrm>
          <a:prstGeom prst="rect">
            <a:avLst/>
          </a:prstGeom>
          <a:noFill/>
        </p:spPr>
        <p:txBody>
          <a:bodyPr wrap="none" lIns="0" tIns="0" rIns="0" bIns="0" rtlCol="0">
            <a:spAutoFit/>
          </a:bodyPr>
          <a:lstStyle/>
          <a:p>
            <a:r>
              <a:rPr lang="zh-CN" altLang="en-US" dirty="0" smtClean="0">
                <a:gradFill>
                  <a:gsLst>
                    <a:gs pos="0">
                      <a:schemeClr val="tx1"/>
                    </a:gs>
                    <a:gs pos="86000">
                      <a:schemeClr val="tx1"/>
                    </a:gs>
                  </a:gsLst>
                  <a:lin ang="5400000" scaled="0"/>
                </a:gradFill>
              </a:rPr>
              <a:t>多份复制</a:t>
            </a:r>
            <a:endParaRPr lang="en-US" dirty="0" smtClean="0">
              <a:gradFill>
                <a:gsLst>
                  <a:gs pos="0">
                    <a:schemeClr val="tx1"/>
                  </a:gs>
                  <a:gs pos="86000">
                    <a:schemeClr val="tx1"/>
                  </a:gs>
                </a:gsLst>
                <a:lin ang="5400000" scaled="0"/>
              </a:gradFill>
            </a:endParaRPr>
          </a:p>
        </p:txBody>
      </p:sp>
      <p:cxnSp>
        <p:nvCxnSpPr>
          <p:cNvPr id="27" name="Curved Connector 26"/>
          <p:cNvCxnSpPr>
            <a:stCxn id="6" idx="4"/>
            <a:endCxn id="8" idx="4"/>
          </p:cNvCxnSpPr>
          <p:nvPr/>
        </p:nvCxnSpPr>
        <p:spPr>
          <a:xfrm>
            <a:off x="6400800" y="2324100"/>
            <a:ext cx="1588" cy="2590800"/>
          </a:xfrm>
          <a:prstGeom prst="curvedConnector3">
            <a:avLst>
              <a:gd name="adj1" fmla="val 34423929"/>
            </a:avLst>
          </a:prstGeom>
          <a:ln>
            <a:tailEnd type="arrow"/>
          </a:ln>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a:off x="6477000" y="1981200"/>
            <a:ext cx="1538883" cy="369332"/>
          </a:xfrm>
          <a:prstGeom prst="rect">
            <a:avLst/>
          </a:prstGeom>
          <a:noFill/>
        </p:spPr>
        <p:txBody>
          <a:bodyPr wrap="none" lIns="0" tIns="0" rIns="0" bIns="0" rtlCol="0">
            <a:spAutoFit/>
          </a:bodyPr>
          <a:lstStyle/>
          <a:p>
            <a:r>
              <a:rPr lang="zh-CN" altLang="en-US" sz="2400" b="1" dirty="0" smtClean="0">
                <a:gradFill>
                  <a:gsLst>
                    <a:gs pos="0">
                      <a:schemeClr val="tx1"/>
                    </a:gs>
                    <a:gs pos="86000">
                      <a:schemeClr val="tx1"/>
                    </a:gs>
                  </a:gsLst>
                  <a:lin ang="5400000" scaled="0"/>
                </a:gradFill>
              </a:rPr>
              <a:t>单一主备份</a:t>
            </a:r>
            <a:endParaRPr lang="en-US" sz="2400" b="1" dirty="0" smtClean="0">
              <a:gradFill>
                <a:gsLst>
                  <a:gs pos="0">
                    <a:schemeClr val="tx1"/>
                  </a:gs>
                  <a:gs pos="86000">
                    <a:schemeClr val="tx1"/>
                  </a:gs>
                </a:gsLst>
                <a:lin ang="5400000" scaled="0"/>
              </a:gradFill>
            </a:endParaRPr>
          </a:p>
        </p:txBody>
      </p:sp>
    </p:spTree>
    <p:extLst>
      <p:ext uri="{BB962C8B-B14F-4D97-AF65-F5344CB8AC3E}">
        <p14:creationId xmlns="" xmlns:p14="http://schemas.microsoft.com/office/powerpoint/2007/7/12/main" val="9418921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什么是云存储</a:t>
            </a:r>
            <a:endParaRPr lang="en-US" dirty="0"/>
          </a:p>
        </p:txBody>
      </p:sp>
      <p:sp>
        <p:nvSpPr>
          <p:cNvPr id="4" name="Text Placeholder 3"/>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400" dirty="0" smtClean="0"/>
              <a:t>On premises SQL Server</a:t>
            </a:r>
            <a:r>
              <a:rPr lang="en-US" altLang="zh-CN" dirty="0" smtClean="0"/>
              <a:t/>
            </a:r>
            <a:br>
              <a:rPr lang="en-US" altLang="zh-CN" dirty="0" smtClean="0"/>
            </a:br>
            <a:r>
              <a:rPr lang="en-US" altLang="zh-CN" sz="3300" dirty="0" smtClean="0"/>
              <a:t>-</a:t>
            </a:r>
            <a:r>
              <a:rPr lang="zh-CN" altLang="en-US" sz="3300" dirty="0" smtClean="0"/>
              <a:t>方法</a:t>
            </a:r>
            <a:endParaRPr lang="en-US" sz="3300" dirty="0"/>
          </a:p>
        </p:txBody>
      </p:sp>
      <p:sp>
        <p:nvSpPr>
          <p:cNvPr id="4" name="Content Placeholder 3"/>
          <p:cNvSpPr>
            <a:spLocks noGrp="1"/>
          </p:cNvSpPr>
          <p:nvPr>
            <p:ph idx="1"/>
          </p:nvPr>
        </p:nvSpPr>
        <p:spPr/>
        <p:txBody>
          <a:bodyPr/>
          <a:lstStyle/>
          <a:p>
            <a:r>
              <a:rPr lang="zh-CN" altLang="en-US" dirty="0" smtClean="0"/>
              <a:t>数据库复制（</a:t>
            </a:r>
            <a:r>
              <a:rPr lang="en-US" dirty="0" smtClean="0"/>
              <a:t>Replication</a:t>
            </a:r>
            <a:r>
              <a:rPr lang="zh-CN" altLang="en-US" dirty="0" smtClean="0"/>
              <a:t>）</a:t>
            </a:r>
            <a:endParaRPr lang="en-US" dirty="0" smtClean="0"/>
          </a:p>
          <a:p>
            <a:r>
              <a:rPr lang="zh-CN" altLang="en-US" dirty="0" smtClean="0"/>
              <a:t>数据库镜像（</a:t>
            </a:r>
            <a:r>
              <a:rPr lang="en-US" dirty="0" smtClean="0"/>
              <a:t>DB Mirroring</a:t>
            </a:r>
            <a:r>
              <a:rPr lang="zh-CN" altLang="en-US" dirty="0" smtClean="0"/>
              <a:t>）</a:t>
            </a:r>
            <a:endParaRPr lang="en-US" dirty="0" smtClean="0"/>
          </a:p>
          <a:p>
            <a:r>
              <a:rPr lang="zh-CN" altLang="en-US" dirty="0" smtClean="0"/>
              <a:t>日志传送（</a:t>
            </a:r>
            <a:r>
              <a:rPr lang="en-US" dirty="0" smtClean="0"/>
              <a:t>Log shipping</a:t>
            </a:r>
            <a:r>
              <a:rPr lang="zh-CN" altLang="en-US" dirty="0" smtClean="0"/>
              <a:t>）</a:t>
            </a:r>
            <a:endParaRPr lang="en-US" dirty="0" smtClean="0"/>
          </a:p>
          <a:p>
            <a:r>
              <a:rPr lang="en-US" altLang="zh-CN" dirty="0" smtClean="0"/>
              <a:t>SQL</a:t>
            </a:r>
            <a:r>
              <a:rPr lang="zh-CN" altLang="en-US" dirty="0" smtClean="0"/>
              <a:t> 集群（</a:t>
            </a:r>
            <a:r>
              <a:rPr lang="en-US" dirty="0" smtClean="0"/>
              <a:t>SQL Clustering</a:t>
            </a:r>
            <a:r>
              <a:rPr lang="zh-CN" altLang="en-US" dirty="0" smtClean="0"/>
              <a:t>）</a:t>
            </a:r>
            <a:endParaRPr lang="en-US" dirty="0" smtClean="0"/>
          </a:p>
          <a:p>
            <a:r>
              <a:rPr lang="en-US" dirty="0" smtClean="0"/>
              <a:t>SQL Server </a:t>
            </a:r>
            <a:r>
              <a:rPr lang="zh-CN" altLang="en-US" dirty="0" smtClean="0"/>
              <a:t>虚拟化</a:t>
            </a:r>
            <a:r>
              <a:rPr lang="en-US" dirty="0" smtClean="0"/>
              <a:t>(VM Clustering)</a:t>
            </a: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normAutofit/>
          </a:bodyPr>
          <a:lstStyle/>
          <a:p>
            <a:pPr algn="l"/>
            <a:r>
              <a:rPr lang="en-US" altLang="zh-CN" sz="4000" dirty="0" smtClean="0"/>
              <a:t>SQL Server</a:t>
            </a:r>
            <a:r>
              <a:rPr lang="zh-CN" altLang="en-US" sz="4000" dirty="0" smtClean="0"/>
              <a:t> 虚拟化架构</a:t>
            </a:r>
            <a:r>
              <a:rPr lang="en-US" altLang="zh-CN" sz="4000" dirty="0" smtClean="0"/>
              <a:t> </a:t>
            </a:r>
            <a:endParaRPr lang="en-US" sz="4000" dirty="0">
              <a:solidFill>
                <a:schemeClr val="tx1"/>
              </a:solidFill>
            </a:endParaRPr>
          </a:p>
        </p:txBody>
      </p:sp>
      <p:pic>
        <p:nvPicPr>
          <p:cNvPr id="3" name="Picture 2"/>
          <p:cNvPicPr>
            <a:picLocks noChangeAspect="1" noChangeArrowheads="1"/>
          </p:cNvPicPr>
          <p:nvPr/>
        </p:nvPicPr>
        <p:blipFill>
          <a:blip r:embed="rId3" cstate="print"/>
          <a:srcRect/>
          <a:stretch>
            <a:fillRect/>
          </a:stretch>
        </p:blipFill>
        <p:spPr bwMode="auto">
          <a:xfrm>
            <a:off x="619902" y="1357299"/>
            <a:ext cx="7523998" cy="4088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396768" y="5915852"/>
            <a:ext cx="8379370" cy="847558"/>
          </a:xfrm>
          <a:prstGeom prst="roundRect">
            <a:avLst>
              <a:gd name="adj" fmla="val 20921"/>
            </a:avLst>
          </a:prstGeom>
          <a:gradFill flip="none" rotWithShape="1">
            <a:gsLst>
              <a:gs pos="0">
                <a:schemeClr val="bg1"/>
              </a:gs>
              <a:gs pos="50000">
                <a:schemeClr val="bg1">
                  <a:alpha val="61000"/>
                </a:schemeClr>
              </a:gs>
              <a:gs pos="100000">
                <a:schemeClr val="bg2">
                  <a:alpha val="0"/>
                </a:schemeClr>
              </a:gs>
            </a:gsLst>
            <a:path path="circl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bwMode="auto">
          <a:xfrm>
            <a:off x="770021" y="983093"/>
            <a:ext cx="7820526" cy="1143162"/>
          </a:xfrm>
          <a:prstGeom prst="roundRect">
            <a:avLst>
              <a:gd name="adj" fmla="val 20921"/>
            </a:avLst>
          </a:prstGeom>
          <a:gradFill flip="none" rotWithShape="1">
            <a:gsLst>
              <a:gs pos="0">
                <a:schemeClr val="bg1"/>
              </a:gs>
              <a:gs pos="50000">
                <a:schemeClr val="bg1">
                  <a:alpha val="61000"/>
                </a:schemeClr>
              </a:gs>
              <a:gs pos="100000">
                <a:schemeClr val="bg2">
                  <a:alpha val="0"/>
                </a:schemeClr>
              </a:gs>
            </a:gsLst>
            <a:path path="circl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Title 38"/>
          <p:cNvSpPr>
            <a:spLocks noGrp="1"/>
          </p:cNvSpPr>
          <p:nvPr>
            <p:ph type="title"/>
          </p:nvPr>
        </p:nvSpPr>
        <p:spPr/>
        <p:txBody>
          <a:bodyPr/>
          <a:lstStyle/>
          <a:p>
            <a:r>
              <a:rPr lang="en-US" altLang="zh-CN" dirty="0" smtClean="0"/>
              <a:t>SQL Server</a:t>
            </a:r>
            <a:r>
              <a:rPr lang="zh-CN" altLang="en-US" dirty="0" smtClean="0"/>
              <a:t>虚拟化的优越性</a:t>
            </a:r>
            <a:endParaRPr lang="en-US" dirty="0"/>
          </a:p>
        </p:txBody>
      </p:sp>
      <p:sp>
        <p:nvSpPr>
          <p:cNvPr id="16" name="Content Placeholder 15"/>
          <p:cNvSpPr>
            <a:spLocks noGrp="1"/>
          </p:cNvSpPr>
          <p:nvPr>
            <p:ph idx="1"/>
          </p:nvPr>
        </p:nvSpPr>
        <p:spPr>
          <a:xfrm>
            <a:off x="285720" y="1142984"/>
            <a:ext cx="8572560" cy="4525963"/>
          </a:xfrm>
        </p:spPr>
        <p:txBody>
          <a:bodyPr/>
          <a:lstStyle/>
          <a:p>
            <a:r>
              <a:rPr lang="zh-CN" altLang="en-US" dirty="0" smtClean="0"/>
              <a:t>通过</a:t>
            </a:r>
            <a:r>
              <a:rPr lang="en-US" dirty="0" smtClean="0"/>
              <a:t>VM Clustering</a:t>
            </a:r>
            <a:r>
              <a:rPr lang="zh-CN" altLang="en-US" dirty="0" smtClean="0"/>
              <a:t>提供进一步的高可用性</a:t>
            </a:r>
            <a:r>
              <a:rPr lang="en-US" dirty="0" smtClean="0"/>
              <a:t> (</a:t>
            </a:r>
            <a:r>
              <a:rPr lang="zh-CN" altLang="en-US" dirty="0" smtClean="0"/>
              <a:t>非</a:t>
            </a:r>
            <a:r>
              <a:rPr lang="en-US" dirty="0" smtClean="0"/>
              <a:t> </a:t>
            </a:r>
            <a:r>
              <a:rPr lang="en-US" altLang="zh-CN" dirty="0" smtClean="0"/>
              <a:t>SQL</a:t>
            </a:r>
            <a:r>
              <a:rPr lang="en-US" dirty="0" smtClean="0"/>
              <a:t> clustering)</a:t>
            </a:r>
          </a:p>
          <a:p>
            <a:r>
              <a:rPr lang="zh-CN" altLang="en-US" dirty="0" smtClean="0"/>
              <a:t>根据需要在线迁移</a:t>
            </a:r>
            <a:r>
              <a:rPr lang="en-US" altLang="zh-CN" dirty="0" smtClean="0"/>
              <a:t>VM</a:t>
            </a:r>
          </a:p>
          <a:p>
            <a:r>
              <a:rPr lang="zh-CN" altLang="en-US" dirty="0" smtClean="0"/>
              <a:t>可基于</a:t>
            </a:r>
            <a:r>
              <a:rPr lang="en-US" altLang="zh-CN" dirty="0" smtClean="0"/>
              <a:t>VM</a:t>
            </a:r>
            <a:r>
              <a:rPr lang="zh-CN" altLang="en-US" dirty="0" smtClean="0"/>
              <a:t>优化硬件资源管理</a:t>
            </a:r>
            <a:endParaRPr lang="en-US" dirty="0" smtClean="0"/>
          </a:p>
          <a:p>
            <a:r>
              <a:rPr lang="zh-CN" altLang="en-US" dirty="0" smtClean="0"/>
              <a:t>通过</a:t>
            </a:r>
            <a:r>
              <a:rPr lang="en-US" altLang="zh-CN" dirty="0" smtClean="0"/>
              <a:t>VM</a:t>
            </a:r>
            <a:r>
              <a:rPr lang="zh-CN" altLang="en-US" dirty="0" smtClean="0"/>
              <a:t>提高隔离级别，减少攻击引起的宕机风险</a:t>
            </a:r>
            <a:endParaRPr lang="en-US" dirty="0" smtClean="0"/>
          </a:p>
          <a:p>
            <a:endParaRPr lang="en-US" dirty="0"/>
          </a:p>
        </p:txBody>
      </p:sp>
      <p:sp>
        <p:nvSpPr>
          <p:cNvPr id="14" name="Slide Number Placeholder 13"/>
          <p:cNvSpPr>
            <a:spLocks noGrp="1"/>
          </p:cNvSpPr>
          <p:nvPr>
            <p:ph type="sldNum" sz="quarter" idx="4294967295"/>
          </p:nvPr>
        </p:nvSpPr>
        <p:spPr>
          <a:xfrm>
            <a:off x="7010400" y="6492875"/>
            <a:ext cx="2133600" cy="365125"/>
          </a:xfrm>
          <a:prstGeom prst="rect">
            <a:avLst/>
          </a:prstGeom>
        </p:spPr>
        <p:txBody>
          <a:bodyPr/>
          <a:lstStyle/>
          <a:p>
            <a:fld id="{B6F15528-21DE-4FAA-801E-634DDDAF4B2B}" type="slidenum">
              <a:rPr lang="en-US" smtClean="0"/>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云存储要素之四</a:t>
            </a:r>
            <a:endParaRPr lang="en-US" dirty="0"/>
          </a:p>
        </p:txBody>
      </p:sp>
      <p:sp>
        <p:nvSpPr>
          <p:cNvPr id="5" name="TextBox 4"/>
          <p:cNvSpPr txBox="1"/>
          <p:nvPr/>
        </p:nvSpPr>
        <p:spPr>
          <a:xfrm>
            <a:off x="0" y="1"/>
            <a:ext cx="9144000" cy="6858000"/>
          </a:xfrm>
          <a:prstGeom prst="rect">
            <a:avLst/>
          </a:prstGeom>
          <a:noFill/>
        </p:spPr>
        <p:txBody>
          <a:bodyPr wrap="square" rtlCol="0" anchor="ctr" anchorCtr="0">
            <a:noAutofit/>
          </a:bodyPr>
          <a:lstStyle/>
          <a:p>
            <a:pPr algn="ctr"/>
            <a:r>
              <a:rPr lang="zh-CN" altLang="en-US" sz="4400" b="1" dirty="0" smtClean="0">
                <a:latin typeface="Segoe UI" pitchFamily="34" charset="0"/>
              </a:rPr>
              <a:t>安全性</a:t>
            </a:r>
            <a:r>
              <a:rPr lang="en-US" altLang="zh-CN" sz="4400" b="1" dirty="0" smtClean="0">
                <a:latin typeface="Segoe UI" pitchFamily="34" charset="0"/>
              </a:rPr>
              <a:t>-Security</a:t>
            </a:r>
            <a:endParaRPr lang="en-US" sz="4400" b="1" dirty="0" smtClean="0">
              <a:latin typeface="Segoe UI"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143000"/>
          </a:xfrm>
        </p:spPr>
        <p:txBody>
          <a:bodyPr>
            <a:normAutofit/>
          </a:bodyPr>
          <a:lstStyle/>
          <a:p>
            <a:r>
              <a:rPr lang="en-US" altLang="zh-CN" dirty="0" smtClean="0"/>
              <a:t>Windows Azure Blob/Table Storage</a:t>
            </a:r>
            <a:endParaRPr lang="en-US" dirty="0"/>
          </a:p>
        </p:txBody>
      </p:sp>
      <p:sp>
        <p:nvSpPr>
          <p:cNvPr id="4" name="Content Placeholder 3"/>
          <p:cNvSpPr>
            <a:spLocks noGrp="1"/>
          </p:cNvSpPr>
          <p:nvPr>
            <p:ph idx="1"/>
          </p:nvPr>
        </p:nvSpPr>
        <p:spPr/>
        <p:txBody>
          <a:bodyPr/>
          <a:lstStyle/>
          <a:p>
            <a:r>
              <a:rPr lang="zh-CN" altLang="en-US" dirty="0" smtClean="0"/>
              <a:t>目前为止是单一管理员权限</a:t>
            </a:r>
          </a:p>
          <a:p>
            <a:pPr lvl="1"/>
            <a:r>
              <a:rPr lang="en-US" dirty="0" smtClean="0"/>
              <a:t>Create, Update, Delete,</a:t>
            </a:r>
            <a:r>
              <a:rPr lang="zh-CN" altLang="en-US" dirty="0" smtClean="0"/>
              <a:t> </a:t>
            </a:r>
            <a:r>
              <a:rPr lang="en-US" dirty="0" smtClean="0"/>
              <a:t>Query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SQL</a:t>
            </a:r>
            <a:r>
              <a:rPr lang="zh-CN" altLang="en-US" dirty="0" smtClean="0"/>
              <a:t> </a:t>
            </a:r>
            <a:r>
              <a:rPr lang="en-US" altLang="zh-CN" dirty="0" smtClean="0"/>
              <a:t>Azure</a:t>
            </a:r>
            <a:r>
              <a:rPr lang="zh-CN" altLang="en-US" dirty="0" smtClean="0"/>
              <a:t> 安全模型</a:t>
            </a:r>
            <a:endParaRPr lang="en-US" dirty="0"/>
          </a:p>
        </p:txBody>
      </p:sp>
      <p:sp>
        <p:nvSpPr>
          <p:cNvPr id="3" name="Content Placeholder 2"/>
          <p:cNvSpPr>
            <a:spLocks noGrp="1"/>
          </p:cNvSpPr>
          <p:nvPr>
            <p:ph idx="1"/>
          </p:nvPr>
        </p:nvSpPr>
        <p:spPr>
          <a:prstGeom prst="rect">
            <a:avLst/>
          </a:prstGeom>
        </p:spPr>
        <p:txBody>
          <a:bodyPr/>
          <a:lstStyle/>
          <a:p>
            <a:r>
              <a:rPr lang="zh-CN" altLang="en-US" dirty="0" smtClean="0"/>
              <a:t>采用常规的</a:t>
            </a:r>
            <a:r>
              <a:rPr lang="en-US" dirty="0" smtClean="0"/>
              <a:t>SQL </a:t>
            </a:r>
            <a:r>
              <a:rPr lang="zh-CN" altLang="en-US" dirty="0" smtClean="0"/>
              <a:t>安全模型</a:t>
            </a:r>
            <a:endParaRPr lang="en-US" altLang="zh-CN" dirty="0" smtClean="0"/>
          </a:p>
          <a:p>
            <a:pPr lvl="1"/>
            <a:r>
              <a:rPr lang="zh-CN" altLang="en-US" dirty="0" smtClean="0"/>
              <a:t>验证登录（</a:t>
            </a:r>
            <a:r>
              <a:rPr lang="en-US" dirty="0" smtClean="0"/>
              <a:t>login</a:t>
            </a:r>
            <a:r>
              <a:rPr lang="zh-CN" altLang="en-US" dirty="0" smtClean="0"/>
              <a:t>）</a:t>
            </a:r>
            <a:r>
              <a:rPr lang="en-US" dirty="0" smtClean="0"/>
              <a:t>, </a:t>
            </a:r>
            <a:r>
              <a:rPr lang="zh-CN" altLang="en-US" dirty="0" smtClean="0"/>
              <a:t>映像到用户或角色</a:t>
            </a:r>
            <a:endParaRPr lang="en-US" altLang="zh-CN" dirty="0" smtClean="0"/>
          </a:p>
          <a:p>
            <a:pPr lvl="1"/>
            <a:r>
              <a:rPr lang="zh-CN" altLang="en-US" dirty="0" smtClean="0"/>
              <a:t>授权用户或角色针对</a:t>
            </a:r>
            <a:r>
              <a:rPr lang="en-US" altLang="zh-CN" dirty="0" smtClean="0"/>
              <a:t>SQL</a:t>
            </a:r>
            <a:r>
              <a:rPr lang="zh-CN" altLang="en-US" dirty="0" smtClean="0"/>
              <a:t>对象的操作权限</a:t>
            </a:r>
            <a:endParaRPr lang="en-US" dirty="0" smtClean="0"/>
          </a:p>
          <a:p>
            <a:r>
              <a:rPr lang="zh-CN" altLang="en-US" dirty="0" smtClean="0"/>
              <a:t>局限于</a:t>
            </a:r>
            <a:r>
              <a:rPr lang="en-US" dirty="0" smtClean="0"/>
              <a:t>SQL</a:t>
            </a:r>
            <a:r>
              <a:rPr lang="zh-CN" altLang="en-US" dirty="0" smtClean="0"/>
              <a:t> 内置的</a:t>
            </a:r>
            <a:r>
              <a:rPr lang="en-US" dirty="0" smtClean="0"/>
              <a:t> </a:t>
            </a:r>
            <a:r>
              <a:rPr lang="zh-CN" altLang="en-US" dirty="0" smtClean="0"/>
              <a:t>验证方式</a:t>
            </a:r>
            <a:endParaRPr lang="en-US" dirty="0" smtClean="0"/>
          </a:p>
          <a:p>
            <a:pPr lvl="1"/>
            <a:r>
              <a:rPr lang="zh-CN" altLang="en-US" dirty="0" smtClean="0"/>
              <a:t>用户名</a:t>
            </a:r>
            <a:r>
              <a:rPr lang="en-US" dirty="0" smtClean="0"/>
              <a:t> + </a:t>
            </a:r>
            <a:r>
              <a:rPr lang="zh-CN" altLang="en-US" dirty="0" smtClean="0"/>
              <a:t>密码</a:t>
            </a:r>
            <a:r>
              <a:rPr lang="en-US" dirty="0" smtClean="0"/>
              <a:t> </a:t>
            </a:r>
          </a:p>
          <a:p>
            <a:pPr lvl="1"/>
            <a:r>
              <a:rPr lang="zh-CN" altLang="en-US" dirty="0" smtClean="0"/>
              <a:t>将来会提供</a:t>
            </a:r>
            <a:r>
              <a:rPr lang="en-US" dirty="0" smtClean="0"/>
              <a:t>AD </a:t>
            </a:r>
            <a:r>
              <a:rPr lang="zh-CN" altLang="en-US" dirty="0" smtClean="0"/>
              <a:t>集成验证，</a:t>
            </a:r>
            <a:r>
              <a:rPr lang="en-US" dirty="0" smtClean="0"/>
              <a:t> WLID, </a:t>
            </a:r>
            <a:r>
              <a:rPr lang="zh-CN" altLang="en-US" dirty="0" smtClean="0"/>
              <a:t>等其他多种验证方式</a:t>
            </a:r>
            <a:endParaRPr lang="en-US" dirty="0" smtClean="0"/>
          </a:p>
          <a:p>
            <a:endParaRPr lang="en-US" dirty="0"/>
          </a:p>
        </p:txBody>
      </p:sp>
      <p:sp>
        <p:nvSpPr>
          <p:cNvPr id="4" name="Rectangle 3"/>
          <p:cNvSpPr/>
          <p:nvPr/>
        </p:nvSpPr>
        <p:spPr>
          <a:xfrm>
            <a:off x="357158" y="5286388"/>
            <a:ext cx="8382000" cy="838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None/>
            </a:pPr>
            <a:r>
              <a:rPr lang="zh-CN" altLang="en-US" sz="2400" i="1" dirty="0" smtClean="0">
                <a:solidFill>
                  <a:schemeClr val="tx1"/>
                </a:solidFill>
              </a:rPr>
              <a:t>安全模型和</a:t>
            </a:r>
            <a:r>
              <a:rPr lang="en-US" sz="2400" i="1" dirty="0" smtClean="0">
                <a:solidFill>
                  <a:schemeClr val="tx1"/>
                </a:solidFill>
              </a:rPr>
              <a:t>on-premises SQL </a:t>
            </a:r>
            <a:r>
              <a:rPr lang="zh-CN" altLang="en-US" sz="2400" i="1" dirty="0" smtClean="0">
                <a:solidFill>
                  <a:schemeClr val="tx1"/>
                </a:solidFill>
              </a:rPr>
              <a:t>百分百兼容</a:t>
            </a:r>
            <a:endParaRPr lang="en-US" sz="2400" i="1" dirty="0" smtClean="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400" dirty="0" smtClean="0"/>
              <a:t>On</a:t>
            </a:r>
            <a:r>
              <a:rPr lang="zh-CN" altLang="en-US" sz="4400" dirty="0" smtClean="0"/>
              <a:t> </a:t>
            </a:r>
            <a:r>
              <a:rPr lang="en-US" altLang="zh-CN" sz="4400" dirty="0" smtClean="0"/>
              <a:t>premises SQL Server</a:t>
            </a:r>
            <a:br>
              <a:rPr lang="en-US" altLang="zh-CN" sz="4400" dirty="0" smtClean="0"/>
            </a:br>
            <a:r>
              <a:rPr lang="en-US" altLang="zh-CN" sz="4400" dirty="0" smtClean="0"/>
              <a:t>-SQL2008</a:t>
            </a:r>
            <a:r>
              <a:rPr lang="zh-CN" altLang="en-US" sz="4400" dirty="0" smtClean="0"/>
              <a:t>安全新特性</a:t>
            </a:r>
            <a:endParaRPr lang="en-US" sz="4400" dirty="0"/>
          </a:p>
        </p:txBody>
      </p:sp>
      <p:sp>
        <p:nvSpPr>
          <p:cNvPr id="3" name="Text Placeholder 2"/>
          <p:cNvSpPr>
            <a:spLocks noGrp="1"/>
          </p:cNvSpPr>
          <p:nvPr>
            <p:ph idx="1"/>
          </p:nvPr>
        </p:nvSpPr>
        <p:spPr>
          <a:prstGeom prst="rect">
            <a:avLst/>
          </a:prstGeom>
        </p:spPr>
        <p:txBody>
          <a:bodyPr/>
          <a:lstStyle/>
          <a:p>
            <a:r>
              <a:rPr lang="zh-CN" altLang="en-US" dirty="0" smtClean="0"/>
              <a:t>数据保护</a:t>
            </a:r>
            <a:endParaRPr lang="en-US" altLang="zh-CN" dirty="0" smtClean="0"/>
          </a:p>
          <a:p>
            <a:pPr lvl="1"/>
            <a:r>
              <a:rPr lang="zh-CN" altLang="en-US" dirty="0" smtClean="0"/>
              <a:t>高度安全的验证协议（</a:t>
            </a:r>
            <a:r>
              <a:rPr lang="en-US" dirty="0" smtClean="0"/>
              <a:t> Kerberos, ADFS</a:t>
            </a:r>
            <a:r>
              <a:rPr lang="zh-CN" altLang="en-US" dirty="0" smtClean="0"/>
              <a:t>）</a:t>
            </a:r>
            <a:endParaRPr lang="en-US" dirty="0" smtClean="0"/>
          </a:p>
          <a:p>
            <a:pPr lvl="1"/>
            <a:r>
              <a:rPr lang="zh-CN" altLang="en-US" dirty="0" smtClean="0"/>
              <a:t>高粒度的授权访问</a:t>
            </a:r>
            <a:endParaRPr lang="en-US" dirty="0" smtClean="0"/>
          </a:p>
          <a:p>
            <a:pPr lvl="1"/>
            <a:r>
              <a:rPr lang="en-US" dirty="0" smtClean="0"/>
              <a:t>DDL Triggers</a:t>
            </a:r>
          </a:p>
          <a:p>
            <a:pPr lvl="1"/>
            <a:r>
              <a:rPr lang="zh-CN" altLang="en-US" dirty="0" smtClean="0"/>
              <a:t>加密</a:t>
            </a:r>
            <a:endParaRPr lang="en-US" dirty="0" smtClean="0"/>
          </a:p>
          <a:p>
            <a:pPr lvl="2"/>
            <a:r>
              <a:rPr lang="zh-CN" altLang="en-US" dirty="0" smtClean="0"/>
              <a:t>连接</a:t>
            </a:r>
            <a:r>
              <a:rPr lang="en-US" dirty="0" smtClean="0"/>
              <a:t>, </a:t>
            </a:r>
            <a:r>
              <a:rPr lang="zh-CN" altLang="en-US" dirty="0" smtClean="0"/>
              <a:t>数据</a:t>
            </a:r>
            <a:endParaRPr lang="en-US" dirty="0" smtClean="0"/>
          </a:p>
          <a:p>
            <a:pPr lvl="2"/>
            <a:r>
              <a:rPr lang="zh-CN" altLang="en-US" dirty="0" smtClean="0"/>
              <a:t>新增的透明数据加密（</a:t>
            </a:r>
            <a:r>
              <a:rPr lang="en-US" dirty="0" smtClean="0"/>
              <a:t>Transparent Data Encryption</a:t>
            </a:r>
            <a:r>
              <a:rPr lang="zh-CN" altLang="en-US" dirty="0" smtClean="0"/>
              <a:t>）</a:t>
            </a:r>
            <a:endParaRPr lang="en-US" dirty="0" smtClean="0"/>
          </a:p>
          <a:p>
            <a:pPr lvl="2"/>
            <a:r>
              <a:rPr lang="zh-CN" altLang="en-US" dirty="0" smtClean="0"/>
              <a:t>新增</a:t>
            </a:r>
            <a:r>
              <a:rPr lang="en-US" dirty="0" smtClean="0"/>
              <a:t> </a:t>
            </a:r>
            <a:r>
              <a:rPr lang="zh-CN" altLang="en-US" dirty="0" smtClean="0"/>
              <a:t>外部键值管理（</a:t>
            </a:r>
            <a:r>
              <a:rPr lang="en-US" dirty="0" smtClean="0"/>
              <a:t>External Key Management</a:t>
            </a:r>
            <a:r>
              <a:rPr lang="zh-CN" altLang="en-US" dirty="0" smtClean="0"/>
              <a:t>）</a:t>
            </a:r>
            <a:endParaRPr lang="en-US" dirty="0" smtClean="0"/>
          </a:p>
          <a:p>
            <a:r>
              <a:rPr lang="zh-CN" altLang="en-US" dirty="0" smtClean="0"/>
              <a:t>审计和合规性</a:t>
            </a:r>
            <a:endParaRPr lang="en-US" altLang="zh-CN" dirty="0" smtClean="0"/>
          </a:p>
          <a:p>
            <a:pPr lvl="1"/>
            <a:r>
              <a:rPr lang="zh-CN" altLang="en-US" dirty="0" smtClean="0"/>
              <a:t>新的基于策略的管理</a:t>
            </a:r>
            <a:r>
              <a:rPr lang="en-US" dirty="0" smtClean="0"/>
              <a:t> (DMF)</a:t>
            </a:r>
          </a:p>
          <a:p>
            <a:pPr lvl="1"/>
            <a:r>
              <a:rPr lang="zh-CN" altLang="en-US" dirty="0" smtClean="0"/>
              <a:t>新增的数据审计功能</a:t>
            </a:r>
            <a:endParaRPr lang="en-US" dirty="0" smtClean="0"/>
          </a:p>
          <a:p>
            <a:endParaRPr lang="en-US" dirty="0" smtClean="0"/>
          </a:p>
          <a:p>
            <a:pPr lvl="1"/>
            <a:endParaRPr lang="en-US" dirty="0" smtClean="0"/>
          </a:p>
          <a:p>
            <a:endParaRPr lang="en-US" dirty="0" smtClean="0"/>
          </a:p>
          <a:p>
            <a:endParaRPr lang="en-US" dirty="0" smtClean="0"/>
          </a:p>
          <a:p>
            <a:pPr lvl="1"/>
            <a:endParaRPr lang="en-US" dirty="0"/>
          </a:p>
        </p:txBody>
      </p:sp>
      <p:grpSp>
        <p:nvGrpSpPr>
          <p:cNvPr id="4" name="Group 9"/>
          <p:cNvGrpSpPr/>
          <p:nvPr/>
        </p:nvGrpSpPr>
        <p:grpSpPr>
          <a:xfrm>
            <a:off x="7944593" y="209167"/>
            <a:ext cx="1029911" cy="579193"/>
            <a:chOff x="-1793357" y="2304378"/>
            <a:chExt cx="1029911" cy="579193"/>
          </a:xfrm>
        </p:grpSpPr>
        <p:pic>
          <p:nvPicPr>
            <p:cNvPr id="11"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3" cstate="print"/>
            <a:srcRect/>
            <a:stretch>
              <a:fillRect/>
            </a:stretch>
          </p:blipFill>
          <p:spPr bwMode="ltGray">
            <a:xfrm>
              <a:off x="-1793357" y="2392236"/>
              <a:ext cx="477632" cy="417075"/>
            </a:xfrm>
            <a:prstGeom prst="rect">
              <a:avLst/>
            </a:prstGeom>
            <a:noFill/>
            <a:effectLst>
              <a:outerShdw blurRad="76200" dist="12700" dir="8100000" sy="-23000" kx="800400" algn="br" rotWithShape="0">
                <a:prstClr val="black">
                  <a:alpha val="20000"/>
                </a:prstClr>
              </a:outerShdw>
            </a:effectLst>
          </p:spPr>
        </p:pic>
        <p:pic>
          <p:nvPicPr>
            <p:cNvPr id="12" name="Picture 11" descr="C:\Program Files\Microsoft Resource DVD Artwork\DVD_ART\Artwork_Imagery\Shapes and Graphics\Arrows - arrow\Curved\orange and yellow shadowed bottom arrow.png"/>
            <p:cNvPicPr>
              <a:picLocks noChangeAspect="1" noChangeArrowheads="1"/>
            </p:cNvPicPr>
            <p:nvPr/>
          </p:nvPicPr>
          <p:blipFill>
            <a:blip r:embed="rId4" cstate="print"/>
            <a:srcRect/>
            <a:stretch>
              <a:fillRect/>
            </a:stretch>
          </p:blipFill>
          <p:spPr bwMode="ltGray">
            <a:xfrm rot="8281635">
              <a:off x="-1645018" y="2375781"/>
              <a:ext cx="466956" cy="219575"/>
            </a:xfrm>
            <a:prstGeom prst="rect">
              <a:avLst/>
            </a:prstGeom>
            <a:noFill/>
            <a:effectLst>
              <a:outerShdw blurRad="76200" dist="12700" dir="8100000" sy="-23000" kx="800400" algn="br" rotWithShape="0">
                <a:prstClr val="black">
                  <a:alpha val="20000"/>
                </a:prstClr>
              </a:outerShdw>
            </a:effectLst>
          </p:spPr>
        </p:pic>
        <p:pic>
          <p:nvPicPr>
            <p:cNvPr id="13" name="Picture 12" descr="C:\Program Files\Microsoft Resource DVD Artwork\DVD_ART\Artwork_Imagery\Shapes and Graphics\Arrows - arrow\Curved\orange and yellow shadowed bottom arrow.png"/>
            <p:cNvPicPr>
              <a:picLocks noChangeAspect="1" noChangeArrowheads="1"/>
            </p:cNvPicPr>
            <p:nvPr/>
          </p:nvPicPr>
          <p:blipFill>
            <a:blip r:embed="rId4" cstate="print"/>
            <a:srcRect/>
            <a:stretch>
              <a:fillRect/>
            </a:stretch>
          </p:blipFill>
          <p:spPr bwMode="ltGray">
            <a:xfrm rot="19920978">
              <a:off x="-1532035" y="2663996"/>
              <a:ext cx="466956" cy="219575"/>
            </a:xfrm>
            <a:prstGeom prst="rect">
              <a:avLst/>
            </a:prstGeom>
            <a:noFill/>
          </p:spPr>
        </p:pic>
        <p:pic>
          <p:nvPicPr>
            <p:cNvPr id="14"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5" cstate="print"/>
            <a:srcRect/>
            <a:stretch>
              <a:fillRect/>
            </a:stretch>
          </p:blipFill>
          <p:spPr bwMode="ltGray">
            <a:xfrm>
              <a:off x="-1356927" y="2426992"/>
              <a:ext cx="476398" cy="401869"/>
            </a:xfrm>
            <a:prstGeom prst="rect">
              <a:avLst/>
            </a:prstGeom>
            <a:noFill/>
            <a:effectLst>
              <a:outerShdw blurRad="76200" dist="12700" dir="8100000" sy="-23000" kx="800400" algn="br" rotWithShape="0">
                <a:prstClr val="black">
                  <a:alpha val="20000"/>
                </a:prstClr>
              </a:outerShdw>
            </a:effectLst>
          </p:spPr>
        </p:pic>
        <p:pic>
          <p:nvPicPr>
            <p:cNvPr id="15"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1242313" y="2304378"/>
              <a:ext cx="478867" cy="345196"/>
            </a:xfrm>
            <a:prstGeom prst="rect">
              <a:avLst/>
            </a:prstGeom>
            <a:noFill/>
            <a:effectLst>
              <a:outerShdw blurRad="76200" dist="12700" dir="8100000" sy="-23000" kx="800400" algn="br" rotWithShape="0">
                <a:prstClr val="black">
                  <a:alpha val="20000"/>
                </a:prstClr>
              </a:outerShdw>
            </a:effectLst>
          </p:spPr>
        </p:pic>
        <p:pic>
          <p:nvPicPr>
            <p:cNvPr id="16" name="Picture 3" descr="C:\Work\Katmai Marketing\PAG_icon library\PAG_icon library\Security Threat Detected.png"/>
            <p:cNvPicPr>
              <a:picLocks noChangeAspect="1" noChangeArrowheads="1"/>
            </p:cNvPicPr>
            <p:nvPr/>
          </p:nvPicPr>
          <p:blipFill>
            <a:blip r:embed="rId7" cstate="print"/>
            <a:srcRect/>
            <a:stretch>
              <a:fillRect/>
            </a:stretch>
          </p:blipFill>
          <p:spPr bwMode="auto">
            <a:xfrm>
              <a:off x="-1450412" y="2492483"/>
              <a:ext cx="215972" cy="202983"/>
            </a:xfrm>
            <a:prstGeom prst="rect">
              <a:avLst/>
            </a:prstGeom>
            <a:noFill/>
          </p:spPr>
        </p:pic>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云存储要素之五</a:t>
            </a:r>
            <a:endParaRPr lang="en-US" dirty="0"/>
          </a:p>
        </p:txBody>
      </p:sp>
      <p:sp>
        <p:nvSpPr>
          <p:cNvPr id="3" name="Rectangle 2"/>
          <p:cNvSpPr/>
          <p:nvPr/>
        </p:nvSpPr>
        <p:spPr>
          <a:xfrm>
            <a:off x="1472434" y="3244334"/>
            <a:ext cx="6199134" cy="769441"/>
          </a:xfrm>
          <a:prstGeom prst="rect">
            <a:avLst/>
          </a:prstGeom>
        </p:spPr>
        <p:txBody>
          <a:bodyPr wrap="none">
            <a:spAutoFit/>
          </a:bodyPr>
          <a:lstStyle/>
          <a:p>
            <a:pPr algn="ctr"/>
            <a:r>
              <a:rPr lang="zh-CN" altLang="en-US" sz="4400" b="1" dirty="0" smtClean="0">
                <a:latin typeface="Segoe UI" pitchFamily="34" charset="0"/>
              </a:rPr>
              <a:t>易管理性</a:t>
            </a:r>
            <a:r>
              <a:rPr lang="en-US" altLang="zh-CN" sz="4400" b="1" dirty="0" smtClean="0">
                <a:latin typeface="Segoe UI" pitchFamily="34" charset="0"/>
              </a:rPr>
              <a:t>-Management</a:t>
            </a:r>
            <a:endParaRPr lang="en-US" sz="4400" b="1" dirty="0" smtClean="0">
              <a:latin typeface="Segoe U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概览*</a:t>
            </a:r>
            <a:endParaRPr lang="en-US" dirty="0"/>
          </a:p>
        </p:txBody>
      </p:sp>
      <p:sp>
        <p:nvSpPr>
          <p:cNvPr id="33" name="TextBox 32"/>
          <p:cNvSpPr txBox="1"/>
          <p:nvPr/>
        </p:nvSpPr>
        <p:spPr>
          <a:xfrm>
            <a:off x="1142976" y="5357826"/>
            <a:ext cx="6463430" cy="923330"/>
          </a:xfrm>
          <a:prstGeom prst="rect">
            <a:avLst/>
          </a:prstGeom>
          <a:noFill/>
        </p:spPr>
        <p:txBody>
          <a:bodyPr wrap="square" rtlCol="0">
            <a:spAutoFit/>
          </a:bodyPr>
          <a:lstStyle/>
          <a:p>
            <a:r>
              <a:rPr lang="zh-CN" altLang="en-US" dirty="0" smtClean="0"/>
              <a:t>*不包含由</a:t>
            </a:r>
            <a:r>
              <a:rPr lang="en-US" altLang="zh-CN" dirty="0" smtClean="0"/>
              <a:t>IAAS/PAAS</a:t>
            </a:r>
            <a:r>
              <a:rPr lang="zh-CN" altLang="en-US" dirty="0" smtClean="0"/>
              <a:t>层面提供的对</a:t>
            </a:r>
            <a:r>
              <a:rPr lang="en-US" altLang="zh-CN" dirty="0" smtClean="0"/>
              <a:t>Storage</a:t>
            </a:r>
            <a:r>
              <a:rPr lang="zh-CN" altLang="en-US" dirty="0" smtClean="0"/>
              <a:t>资源的初始化配置和释放分配，比如从</a:t>
            </a:r>
            <a:r>
              <a:rPr lang="en-US" altLang="zh-CN" dirty="0" smtClean="0"/>
              <a:t>Cloud</a:t>
            </a:r>
            <a:r>
              <a:rPr lang="zh-CN" altLang="en-US" dirty="0" smtClean="0"/>
              <a:t>的</a:t>
            </a:r>
            <a:r>
              <a:rPr lang="en-US" altLang="zh-CN" dirty="0" smtClean="0"/>
              <a:t>Storage</a:t>
            </a:r>
            <a:r>
              <a:rPr lang="zh-CN" altLang="en-US" dirty="0" smtClean="0"/>
              <a:t> </a:t>
            </a:r>
            <a:r>
              <a:rPr lang="en-US" altLang="zh-CN" dirty="0" smtClean="0"/>
              <a:t>Server</a:t>
            </a:r>
            <a:r>
              <a:rPr lang="zh-CN" altLang="en-US" dirty="0" smtClean="0"/>
              <a:t>上为特定的</a:t>
            </a:r>
            <a:r>
              <a:rPr lang="en-US" altLang="zh-CN" dirty="0" smtClean="0"/>
              <a:t>Cloud Service</a:t>
            </a:r>
            <a:r>
              <a:rPr lang="zh-CN" altLang="en-US" dirty="0" smtClean="0"/>
              <a:t>申请和释放</a:t>
            </a:r>
            <a:r>
              <a:rPr lang="en-US" altLang="zh-CN" dirty="0" smtClean="0"/>
              <a:t>Storage.</a:t>
            </a:r>
            <a:endParaRPr lang="en-US" dirty="0"/>
          </a:p>
        </p:txBody>
      </p:sp>
      <p:graphicFrame>
        <p:nvGraphicFramePr>
          <p:cNvPr id="34" name="表格 6"/>
          <p:cNvGraphicFramePr>
            <a:graphicFrameLocks noGrp="1"/>
          </p:cNvGraphicFramePr>
          <p:nvPr/>
        </p:nvGraphicFramePr>
        <p:xfrm>
          <a:off x="500034" y="1285860"/>
          <a:ext cx="8072496" cy="3677616"/>
        </p:xfrm>
        <a:graphic>
          <a:graphicData uri="http://schemas.openxmlformats.org/drawingml/2006/table">
            <a:tbl>
              <a:tblPr firstRow="1" bandRow="1">
                <a:tableStyleId>{5C22544A-7EE6-4342-B048-85BDC9FD1C3A}</a:tableStyleId>
              </a:tblPr>
              <a:tblGrid>
                <a:gridCol w="2018124"/>
                <a:gridCol w="2018124"/>
                <a:gridCol w="2018124"/>
                <a:gridCol w="2018124"/>
              </a:tblGrid>
              <a:tr h="585792">
                <a:tc gridSpan="4">
                  <a:txBody>
                    <a:bodyPr/>
                    <a:lstStyle/>
                    <a:p>
                      <a:pPr algn="ctr"/>
                      <a:r>
                        <a:rPr lang="zh-CN" altLang="en-US" sz="2800" b="0" dirty="0" smtClean="0">
                          <a:effectLst>
                            <a:outerShdw blurRad="38100" dist="38100" dir="2700000" algn="tl">
                              <a:srgbClr val="000000">
                                <a:alpha val="43137"/>
                              </a:srgbClr>
                            </a:outerShdw>
                          </a:effectLst>
                        </a:rPr>
                        <a:t>易管理性</a:t>
                      </a:r>
                      <a:endParaRPr lang="zh-CN" altLang="en-US" sz="2800" b="0" dirty="0">
                        <a:effectLst>
                          <a:outerShdw blurRad="38100" dist="38100" dir="2700000" algn="tl">
                            <a:srgbClr val="000000">
                              <a:alpha val="43137"/>
                            </a:srgbClr>
                          </a:outerShdw>
                        </a:effectLst>
                      </a:endParaRPr>
                    </a:p>
                  </a:txBody>
                  <a:tcPr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85792">
                <a:tc>
                  <a:txBody>
                    <a:bodyPr/>
                    <a:lstStyle/>
                    <a:p>
                      <a:pPr algn="ctr"/>
                      <a:endParaRPr lang="zh-CN" altLang="en-US" dirty="0"/>
                    </a:p>
                  </a:txBody>
                  <a:tcPr anchor="ctr"/>
                </a:tc>
                <a:tc>
                  <a:txBody>
                    <a:bodyPr/>
                    <a:lstStyle/>
                    <a:p>
                      <a:pPr algn="ctr"/>
                      <a:r>
                        <a:rPr lang="en-US" altLang="zh-CN" sz="1800" b="1" dirty="0" smtClean="0"/>
                        <a:t>Windows</a:t>
                      </a:r>
                      <a:r>
                        <a:rPr lang="zh-CN" altLang="en-US" sz="1800" b="1" dirty="0" smtClean="0"/>
                        <a:t> </a:t>
                      </a:r>
                      <a:r>
                        <a:rPr lang="en-US" altLang="zh-CN" sz="1800" b="1" dirty="0" smtClean="0"/>
                        <a:t>Azure</a:t>
                      </a:r>
                      <a:r>
                        <a:rPr lang="zh-CN" altLang="en-US" sz="1800" b="1" dirty="0" smtClean="0"/>
                        <a:t> </a:t>
                      </a:r>
                      <a:r>
                        <a:rPr lang="en-US" altLang="zh-CN" sz="1800" b="1" dirty="0" smtClean="0"/>
                        <a:t>Blob/Table</a:t>
                      </a:r>
                    </a:p>
                  </a:txBody>
                  <a:tcPr anchor="ctr"/>
                </a:tc>
                <a:tc>
                  <a:txBody>
                    <a:bodyPr/>
                    <a:lstStyle/>
                    <a:p>
                      <a:pPr algn="ctr"/>
                      <a:r>
                        <a:rPr lang="en-US" altLang="zh-CN" b="1" dirty="0" smtClean="0"/>
                        <a:t>SQL Azure</a:t>
                      </a:r>
                      <a:endParaRPr lang="zh-CN" altLang="en-US" b="1" dirty="0"/>
                    </a:p>
                  </a:txBody>
                  <a:tcPr anchor="ctr"/>
                </a:tc>
                <a:tc>
                  <a:txBody>
                    <a:bodyPr/>
                    <a:lstStyle/>
                    <a:p>
                      <a:pPr algn="ctr"/>
                      <a:r>
                        <a:rPr lang="en-US" altLang="zh-CN" b="1" dirty="0" smtClean="0"/>
                        <a:t>On-premises</a:t>
                      </a:r>
                      <a:r>
                        <a:rPr lang="en-US" altLang="zh-CN" b="1" baseline="0" dirty="0" smtClean="0"/>
                        <a:t> SQL Server</a:t>
                      </a:r>
                      <a:endParaRPr lang="zh-CN" altLang="en-US" b="1" dirty="0"/>
                    </a:p>
                  </a:txBody>
                  <a:tcPr anchor="ctr"/>
                </a:tc>
              </a:tr>
              <a:tr h="585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i="1" dirty="0" smtClean="0"/>
                        <a:t>用户帐号管理</a:t>
                      </a:r>
                      <a:endParaRPr lang="en-US" sz="1800" b="1" i="1" dirty="0" smtClean="0"/>
                    </a:p>
                  </a:txBody>
                  <a:tcPr anchor="ctr"/>
                </a:tc>
                <a:tc>
                  <a:txBody>
                    <a:bodyPr/>
                    <a:lstStyle/>
                    <a:p>
                      <a:pPr algn="ctr"/>
                      <a:r>
                        <a:rPr lang="zh-CN" altLang="en-US" dirty="0" smtClean="0"/>
                        <a:t>微软数据中心</a:t>
                      </a:r>
                      <a:endParaRPr lang="zh-CN" altLang="en-US" dirty="0"/>
                    </a:p>
                  </a:txBody>
                  <a:tcPr anchor="ctr"/>
                </a:tc>
                <a:tc>
                  <a:txBody>
                    <a:bodyPr/>
                    <a:lstStyle/>
                    <a:p>
                      <a:pPr algn="ctr"/>
                      <a:r>
                        <a:rPr lang="en-US" altLang="zh-CN" dirty="0" smtClean="0"/>
                        <a:t>SSMS</a:t>
                      </a:r>
                      <a:endParaRPr lang="zh-CN" altLang="en-US" dirty="0"/>
                    </a:p>
                  </a:txBody>
                  <a:tcPr anchor="ctr"/>
                </a:tc>
                <a:tc>
                  <a:txBody>
                    <a:bodyPr/>
                    <a:lstStyle/>
                    <a:p>
                      <a:pPr algn="ctr"/>
                      <a:r>
                        <a:rPr lang="en-US" altLang="zh-CN" dirty="0" smtClean="0"/>
                        <a:t>SSMS/VMM</a:t>
                      </a:r>
                      <a:endParaRPr lang="zh-CN" altLang="en-US" dirty="0"/>
                    </a:p>
                  </a:txBody>
                  <a:tcPr anchor="ctr"/>
                </a:tc>
              </a:tr>
              <a:tr h="585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i="1" dirty="0" smtClean="0"/>
                        <a:t>健康状态监控</a:t>
                      </a:r>
                      <a:endParaRPr lang="zh-CN" altLang="en-US" dirty="0"/>
                    </a:p>
                  </a:txBody>
                  <a:tcPr anchor="ctr"/>
                </a:tc>
                <a:tc>
                  <a:txBody>
                    <a:bodyPr/>
                    <a:lstStyle/>
                    <a:p>
                      <a:pPr algn="ctr"/>
                      <a:r>
                        <a:rPr lang="zh-CN" altLang="en-US" dirty="0" smtClean="0"/>
                        <a:t>微软数据中心</a:t>
                      </a: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微软数据中心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SSMS/VMM</a:t>
                      </a:r>
                      <a:endParaRPr lang="zh-CN" altLang="en-US" dirty="0" smtClean="0"/>
                    </a:p>
                  </a:txBody>
                  <a:tcPr anchor="ctr"/>
                </a:tc>
              </a:tr>
              <a:tr h="585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i="1" dirty="0" smtClean="0"/>
                        <a:t>数据操作</a:t>
                      </a:r>
                      <a:endParaRPr lang="en-US" sz="1800" b="1" i="1" dirty="0" smtClean="0"/>
                    </a:p>
                  </a:txBody>
                  <a:tcPr anchor="ctr"/>
                </a:tc>
                <a:tc>
                  <a:txBody>
                    <a:bodyPr/>
                    <a:lstStyle/>
                    <a:p>
                      <a:pPr algn="ctr"/>
                      <a:r>
                        <a:rPr lang="en-US" altLang="zh-CN" dirty="0" smtClean="0"/>
                        <a:t>Windows</a:t>
                      </a:r>
                      <a:r>
                        <a:rPr lang="zh-CN" altLang="en-US" dirty="0" smtClean="0"/>
                        <a:t> </a:t>
                      </a:r>
                      <a:r>
                        <a:rPr lang="en-US" altLang="zh-CN" dirty="0" smtClean="0"/>
                        <a:t>Azure</a:t>
                      </a:r>
                      <a:r>
                        <a:rPr lang="zh-CN" altLang="en-US" dirty="0" smtClean="0"/>
                        <a:t>  </a:t>
                      </a:r>
                      <a:r>
                        <a:rPr lang="en-US" altLang="zh-CN" dirty="0" smtClean="0"/>
                        <a:t>SDK</a:t>
                      </a:r>
                      <a:r>
                        <a:rPr lang="zh-CN" altLang="en-US" dirty="0" smtClean="0"/>
                        <a:t> </a:t>
                      </a:r>
                      <a:r>
                        <a:rPr lang="en-US" altLang="zh-CN" dirty="0" smtClean="0"/>
                        <a:t>Tools</a:t>
                      </a:r>
                      <a:endParaRPr lang="zh-CN" altLang="en-US" dirty="0"/>
                    </a:p>
                  </a:txBody>
                  <a:tcPr anchor="ctr"/>
                </a:tc>
                <a:tc>
                  <a:txBody>
                    <a:bodyPr/>
                    <a:lstStyle/>
                    <a:p>
                      <a:pPr algn="ctr"/>
                      <a:r>
                        <a:rPr lang="en-US" altLang="zh-CN" dirty="0" smtClean="0"/>
                        <a:t>SSMS</a:t>
                      </a: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SSMS/VMM</a:t>
                      </a:r>
                      <a:endParaRPr lang="zh-CN" altLang="en-US" dirty="0" smtClean="0"/>
                    </a:p>
                  </a:txBody>
                  <a:tcPr anchor="ctr"/>
                </a:tc>
              </a:tr>
              <a:tr h="585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i="1" dirty="0" smtClean="0"/>
                        <a:t>数据备份</a:t>
                      </a:r>
                      <a:r>
                        <a:rPr lang="en-US" altLang="zh-CN" sz="1800" b="1" i="1" dirty="0" smtClean="0"/>
                        <a:t>/</a:t>
                      </a:r>
                      <a:r>
                        <a:rPr lang="zh-CN" altLang="en-US" sz="1800" b="1" i="1" dirty="0" smtClean="0"/>
                        <a:t>恢复</a:t>
                      </a: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微软数据中心</a:t>
                      </a:r>
                    </a:p>
                    <a:p>
                      <a:pPr algn="ctr"/>
                      <a:endParaRPr lang="zh-CN" altLang="en-US" dirty="0"/>
                    </a:p>
                  </a:txBody>
                  <a:tcPr anchor="ctr"/>
                </a:tc>
                <a:tc>
                  <a:txBody>
                    <a:bodyPr/>
                    <a:lstStyle/>
                    <a:p>
                      <a:pPr algn="ctr"/>
                      <a:r>
                        <a:rPr lang="en-US" altLang="zh-CN" dirty="0" smtClean="0"/>
                        <a:t>SSMS</a:t>
                      </a: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SSMS/VMM</a:t>
                      </a:r>
                      <a:endParaRPr lang="zh-CN" altLang="en-US" dirty="0" smtClean="0"/>
                    </a:p>
                  </a:txBody>
                  <a:tcPr anchor="ct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96768" y="5915852"/>
            <a:ext cx="8379370" cy="847558"/>
          </a:xfrm>
          <a:prstGeom prst="roundRect">
            <a:avLst>
              <a:gd name="adj" fmla="val 20921"/>
            </a:avLst>
          </a:prstGeom>
          <a:gradFill flip="none" rotWithShape="1">
            <a:gsLst>
              <a:gs pos="0">
                <a:schemeClr val="bg1"/>
              </a:gs>
              <a:gs pos="50000">
                <a:schemeClr val="bg1">
                  <a:alpha val="61000"/>
                </a:schemeClr>
              </a:gs>
              <a:gs pos="100000">
                <a:schemeClr val="bg2">
                  <a:alpha val="0"/>
                </a:schemeClr>
              </a:gs>
            </a:gsLst>
            <a:path path="circl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428596" y="5500702"/>
            <a:ext cx="8715404" cy="800219"/>
          </a:xfrm>
          <a:prstGeom prst="rect">
            <a:avLst/>
          </a:prstGeom>
          <a:noFill/>
        </p:spPr>
        <p:txBody>
          <a:bodyPr wrap="square" rtlCol="0">
            <a:spAutoFit/>
          </a:bodyPr>
          <a:lstStyle/>
          <a:p>
            <a:pPr algn="ctr">
              <a:spcBef>
                <a:spcPct val="30000"/>
              </a:spcBef>
              <a:buClr>
                <a:srgbClr val="C00000"/>
              </a:buClr>
              <a:buSzPct val="100000"/>
              <a:defRPr/>
            </a:pPr>
            <a:r>
              <a:rPr lang="en-US" altLang="zh-CN"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VM</a:t>
            </a:r>
            <a:r>
              <a:rPr lang="zh-CN" alt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的数目越多节省越多</a:t>
            </a:r>
            <a:r>
              <a:rPr 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 </a:t>
            </a:r>
            <a:r>
              <a:rPr lang="zh-CN" alt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企业版</a:t>
            </a:r>
            <a:r>
              <a:rPr lang="en-US" altLang="zh-CN"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SQL Server</a:t>
            </a:r>
            <a:r>
              <a:rPr lang="zh-CN" alt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 </a:t>
            </a:r>
            <a:r>
              <a:rPr lang="en-US" altLang="zh-CN"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VM</a:t>
            </a:r>
            <a:r>
              <a:rPr lang="zh-CN" alt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的许可数量不受限制，</a:t>
            </a:r>
            <a:endParaRPr lang="en-US" altLang="zh-CN"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endParaRPr>
          </a:p>
          <a:p>
            <a:pPr algn="ctr">
              <a:spcBef>
                <a:spcPct val="30000"/>
              </a:spcBef>
              <a:buClr>
                <a:srgbClr val="C00000"/>
              </a:buClr>
              <a:buSzPct val="100000"/>
              <a:defRPr/>
            </a:pPr>
            <a:r>
              <a:rPr lang="zh-CN" alt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按照物理机器的</a:t>
            </a:r>
            <a:r>
              <a:rPr lang="en-US" altLang="zh-CN"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CPU</a:t>
            </a:r>
            <a:r>
              <a:rPr lang="zh-CN" alt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rPr>
              <a:t>计算</a:t>
            </a:r>
            <a:endParaRPr lang="en-US" sz="2000" kern="0" dirty="0" smtClean="0">
              <a:gradFill flip="none" rotWithShape="1">
                <a:gsLst>
                  <a:gs pos="0">
                    <a:schemeClr val="accent5">
                      <a:lumMod val="60000"/>
                      <a:lumOff val="40000"/>
                    </a:schemeClr>
                  </a:gs>
                  <a:gs pos="50000">
                    <a:schemeClr val="accent5"/>
                  </a:gs>
                  <a:gs pos="70000">
                    <a:schemeClr val="accent5">
                      <a:lumMod val="75000"/>
                    </a:schemeClr>
                  </a:gs>
                </a:gsLst>
                <a:lin ang="5400000" scaled="1"/>
                <a:tileRect/>
              </a:gradFill>
            </a:endParaRPr>
          </a:p>
        </p:txBody>
      </p:sp>
      <p:sp>
        <p:nvSpPr>
          <p:cNvPr id="20" name="Rounded Rectangle 19"/>
          <p:cNvSpPr/>
          <p:nvPr/>
        </p:nvSpPr>
        <p:spPr bwMode="auto">
          <a:xfrm>
            <a:off x="0" y="983093"/>
            <a:ext cx="9144000" cy="1143162"/>
          </a:xfrm>
          <a:prstGeom prst="roundRect">
            <a:avLst>
              <a:gd name="adj" fmla="val 20921"/>
            </a:avLst>
          </a:prstGeom>
          <a:gradFill flip="none" rotWithShape="1">
            <a:gsLst>
              <a:gs pos="0">
                <a:schemeClr val="bg1"/>
              </a:gs>
              <a:gs pos="50000">
                <a:schemeClr val="bg1">
                  <a:alpha val="61000"/>
                </a:schemeClr>
              </a:gs>
              <a:gs pos="100000">
                <a:schemeClr val="bg2">
                  <a:alpha val="0"/>
                </a:schemeClr>
              </a:gs>
            </a:gsLst>
            <a:path path="circl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4" descr="C:\Program Files\Microsoft Resource DVD Artwork\DVD_ART\Artwork_Imagery\HARDWARE_IMAGERY\Photos - OEM Hardware\Server Computer\HP UPS R1 2000 XR.png"/>
          <p:cNvPicPr>
            <a:picLocks noChangeAspect="1" noChangeArrowheads="1"/>
          </p:cNvPicPr>
          <p:nvPr/>
        </p:nvPicPr>
        <p:blipFill>
          <a:blip r:embed="rId3" cstate="print"/>
          <a:stretch>
            <a:fillRect/>
          </a:stretch>
        </p:blipFill>
        <p:spPr bwMode="auto">
          <a:xfrm>
            <a:off x="5715008" y="1571612"/>
            <a:ext cx="2765013" cy="2765013"/>
          </a:xfrm>
          <a:prstGeom prst="rect">
            <a:avLst/>
          </a:prstGeom>
          <a:noFill/>
          <a:ln>
            <a:noFill/>
          </a:ln>
        </p:spPr>
      </p:pic>
      <p:sp>
        <p:nvSpPr>
          <p:cNvPr id="24" name="Title 23"/>
          <p:cNvSpPr>
            <a:spLocks noGrp="1"/>
          </p:cNvSpPr>
          <p:nvPr>
            <p:ph type="title"/>
          </p:nvPr>
        </p:nvSpPr>
        <p:spPr>
          <a:xfrm>
            <a:off x="214282" y="285728"/>
            <a:ext cx="8229600" cy="1143000"/>
          </a:xfrm>
        </p:spPr>
        <p:txBody>
          <a:bodyPr/>
          <a:lstStyle/>
          <a:p>
            <a:pPr algn="l"/>
            <a:r>
              <a:rPr lang="en-US" sz="4000" dirty="0" smtClean="0"/>
              <a:t>SQL Server </a:t>
            </a:r>
            <a:r>
              <a:rPr lang="zh-CN" altLang="en-US" sz="4000" dirty="0" smtClean="0"/>
              <a:t>虚拟化的优越性</a:t>
            </a:r>
            <a:endParaRPr lang="en-US" sz="4000" dirty="0"/>
          </a:p>
        </p:txBody>
      </p:sp>
      <p:sp>
        <p:nvSpPr>
          <p:cNvPr id="18" name="Content Placeholder 17"/>
          <p:cNvSpPr>
            <a:spLocks noGrp="1"/>
          </p:cNvSpPr>
          <p:nvPr>
            <p:ph sz="half" idx="1"/>
          </p:nvPr>
        </p:nvSpPr>
        <p:spPr>
          <a:xfrm>
            <a:off x="457200" y="1600200"/>
            <a:ext cx="5114932" cy="4525963"/>
          </a:xfrm>
        </p:spPr>
        <p:txBody>
          <a:bodyPr/>
          <a:lstStyle/>
          <a:p>
            <a:pPr>
              <a:buClr>
                <a:schemeClr val="accent1"/>
              </a:buClr>
            </a:pPr>
            <a:r>
              <a:rPr lang="zh-CN" altLang="en-US" sz="2400" dirty="0" smtClean="0">
                <a:solidFill>
                  <a:schemeClr val="accent1"/>
                </a:solidFill>
              </a:rPr>
              <a:t>节省资源成本</a:t>
            </a:r>
          </a:p>
          <a:p>
            <a:pPr lvl="1"/>
            <a:r>
              <a:rPr lang="zh-CN" altLang="en-US" sz="2000" dirty="0" smtClean="0"/>
              <a:t>硬件，电源，空调，许可证等</a:t>
            </a:r>
          </a:p>
          <a:p>
            <a:pPr>
              <a:buClr>
                <a:schemeClr val="accent1"/>
              </a:buClr>
            </a:pPr>
            <a:r>
              <a:rPr lang="zh-CN" altLang="en-US" sz="2400" dirty="0" smtClean="0">
                <a:solidFill>
                  <a:schemeClr val="accent1"/>
                </a:solidFill>
              </a:rPr>
              <a:t>节省管理成本</a:t>
            </a:r>
          </a:p>
          <a:p>
            <a:pPr lvl="1"/>
            <a:r>
              <a:rPr lang="zh-CN" altLang="en-US" sz="2000" dirty="0" smtClean="0"/>
              <a:t> 数据库标准化</a:t>
            </a:r>
          </a:p>
          <a:p>
            <a:pPr lvl="1"/>
            <a:r>
              <a:rPr lang="zh-CN" altLang="en-US" sz="2000" dirty="0" smtClean="0"/>
              <a:t>基于</a:t>
            </a:r>
            <a:r>
              <a:rPr lang="en-US" altLang="zh-CN" sz="2000" dirty="0" smtClean="0"/>
              <a:t>VM</a:t>
            </a:r>
            <a:r>
              <a:rPr lang="zh-CN" altLang="en-US" sz="2000" dirty="0" smtClean="0"/>
              <a:t>的集中化管理 </a:t>
            </a:r>
            <a:endParaRPr lang="en-US" sz="2000" dirty="0"/>
          </a:p>
        </p:txBody>
      </p:sp>
      <p:sp>
        <p:nvSpPr>
          <p:cNvPr id="16" name="Slide Number Placeholder 15"/>
          <p:cNvSpPr>
            <a:spLocks noGrp="1"/>
          </p:cNvSpPr>
          <p:nvPr>
            <p:ph type="sldNum" sz="quarter" idx="4294967295"/>
          </p:nvPr>
        </p:nvSpPr>
        <p:spPr>
          <a:xfrm>
            <a:off x="7010400" y="6492875"/>
            <a:ext cx="2133600" cy="365125"/>
          </a:xfrm>
          <a:prstGeom prst="rect">
            <a:avLst/>
          </a:prstGeom>
        </p:spPr>
        <p:txBody>
          <a:bodyPr/>
          <a:lstStyle/>
          <a:p>
            <a:fld id="{B6F15528-21DE-4FAA-801E-634DDDAF4B2B}" type="slidenum">
              <a:rPr lang="en-US" smtClean="0"/>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3383" y="1447799"/>
            <a:ext cx="2524370" cy="5093678"/>
            <a:chOff x="703383" y="1447799"/>
            <a:chExt cx="2524370" cy="5093678"/>
          </a:xfrm>
        </p:grpSpPr>
        <p:sp>
          <p:nvSpPr>
            <p:cNvPr id="7" name="Rounded Rectangle 6"/>
            <p:cNvSpPr/>
            <p:nvPr/>
          </p:nvSpPr>
          <p:spPr>
            <a:xfrm>
              <a:off x="752705" y="1447799"/>
              <a:ext cx="2466286" cy="5093678"/>
            </a:xfrm>
            <a:prstGeom prst="roundRect">
              <a:avLst/>
            </a:prstGeom>
            <a:solidFill>
              <a:schemeClr val="accent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smtClean="0">
                  <a:solidFill>
                    <a:prstClr val="white"/>
                  </a:solidFill>
                  <a:latin typeface="Segoe UI" pitchFamily="34" charset="0"/>
                </a:rPr>
                <a:t>Application runs </a:t>
              </a:r>
            </a:p>
            <a:p>
              <a:pPr algn="ctr"/>
              <a:r>
                <a:rPr lang="en-US" b="1" dirty="0" smtClean="0">
                  <a:solidFill>
                    <a:prstClr val="white"/>
                  </a:solidFill>
                  <a:latin typeface="Segoe UI" pitchFamily="34" charset="0"/>
                </a:rPr>
                <a:t>on-premises</a:t>
              </a:r>
              <a:endParaRPr lang="en-US" sz="1600" b="1"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r>
                <a:rPr lang="en-US" dirty="0" smtClean="0">
                  <a:solidFill>
                    <a:prstClr val="white"/>
                  </a:solidFill>
                  <a:latin typeface="Segoe UI" pitchFamily="34" charset="0"/>
                </a:rPr>
                <a:t>Buy my own hardware, and manage my own data center</a:t>
              </a:r>
              <a:endParaRPr lang="en-US" dirty="0">
                <a:solidFill>
                  <a:prstClr val="white"/>
                </a:solidFill>
                <a:latin typeface="Segoe UI" pitchFamily="34" charset="0"/>
              </a:endParaRPr>
            </a:p>
          </p:txBody>
        </p:sp>
        <p:pic>
          <p:nvPicPr>
            <p:cNvPr id="8" name="Picture 7" descr="server-room-purple.png"/>
            <p:cNvPicPr>
              <a:picLocks noChangeAspect="1"/>
            </p:cNvPicPr>
            <p:nvPr/>
          </p:nvPicPr>
          <p:blipFill>
            <a:blip r:embed="rId4" cstate="print"/>
            <a:srcRect b="2380"/>
            <a:stretch>
              <a:fillRect/>
            </a:stretch>
          </p:blipFill>
          <p:spPr>
            <a:xfrm>
              <a:off x="703383" y="2301631"/>
              <a:ext cx="2524370" cy="1603793"/>
            </a:xfrm>
            <a:prstGeom prst="rect">
              <a:avLst/>
            </a:prstGeom>
            <a:noFill/>
            <a:ln>
              <a:noFill/>
            </a:ln>
          </p:spPr>
        </p:pic>
      </p:grpSp>
      <p:grpSp>
        <p:nvGrpSpPr>
          <p:cNvPr id="3" name="Group 8"/>
          <p:cNvGrpSpPr/>
          <p:nvPr/>
        </p:nvGrpSpPr>
        <p:grpSpPr>
          <a:xfrm>
            <a:off x="3369512" y="1447799"/>
            <a:ext cx="2466286" cy="5093678"/>
            <a:chOff x="3369512" y="1447799"/>
            <a:chExt cx="2466286" cy="5093678"/>
          </a:xfrm>
        </p:grpSpPr>
        <p:sp>
          <p:nvSpPr>
            <p:cNvPr id="10" name="Rounded Rectangle 9"/>
            <p:cNvSpPr/>
            <p:nvPr/>
          </p:nvSpPr>
          <p:spPr>
            <a:xfrm>
              <a:off x="3369512" y="1447799"/>
              <a:ext cx="2466286" cy="5093678"/>
            </a:xfrm>
            <a:prstGeom prst="roundRect">
              <a:avLst/>
            </a:prstGeom>
            <a:solidFill>
              <a:schemeClr val="accent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smtClean="0">
                  <a:solidFill>
                    <a:prstClr val="white"/>
                  </a:solidFill>
                  <a:latin typeface="Segoe UI" pitchFamily="34" charset="0"/>
                </a:rPr>
                <a:t>Application runs at a </a:t>
              </a:r>
              <a:r>
                <a:rPr lang="en-US" b="1" dirty="0" smtClean="0">
                  <a:solidFill>
                    <a:prstClr val="white"/>
                  </a:solidFill>
                  <a:latin typeface="Segoe UI" pitchFamily="34" charset="0"/>
                </a:rPr>
                <a:t>hoster</a:t>
              </a:r>
              <a:endParaRPr lang="en-US" sz="1600" b="1"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1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r>
                <a:rPr lang="en-US" dirty="0" smtClean="0">
                  <a:solidFill>
                    <a:prstClr val="white"/>
                  </a:solidFill>
                  <a:latin typeface="Segoe UI" pitchFamily="34" charset="0"/>
                </a:rPr>
                <a:t>Pay someone to host my application using hardware that I specify</a:t>
              </a:r>
              <a:endParaRPr lang="en-US" dirty="0">
                <a:solidFill>
                  <a:prstClr val="white"/>
                </a:solidFill>
                <a:latin typeface="Segoe UI" pitchFamily="34" charset="0"/>
              </a:endParaRPr>
            </a:p>
          </p:txBody>
        </p:sp>
        <p:pic>
          <p:nvPicPr>
            <p:cNvPr id="11" name="Picture 2" descr="C:\Program Files\Microsoft Resource DVD Artwork\DVD_ART\Artwork_Imagery\HARDWARE_IMAGERY\Photos - OEM Hardware\Server Computer\HP AlphaServer SC4.png"/>
            <p:cNvPicPr>
              <a:picLocks noChangeAspect="1" noChangeArrowheads="1"/>
            </p:cNvPicPr>
            <p:nvPr/>
          </p:nvPicPr>
          <p:blipFill>
            <a:blip r:embed="rId5" cstate="email"/>
            <a:srcRect/>
            <a:stretch>
              <a:fillRect/>
            </a:stretch>
          </p:blipFill>
          <p:spPr bwMode="auto">
            <a:xfrm>
              <a:off x="3891501" y="2265526"/>
              <a:ext cx="1592945" cy="1285328"/>
            </a:xfrm>
            <a:prstGeom prst="rect">
              <a:avLst/>
            </a:prstGeom>
            <a:noFill/>
            <a:effectLst>
              <a:outerShdw blurRad="76200" dir="18900000" sy="23000" kx="-1200000" algn="bl" rotWithShape="0">
                <a:prstClr val="black">
                  <a:alpha val="20000"/>
                </a:prstClr>
              </a:outerShdw>
              <a:reflection blurRad="6350" stA="52000" endA="300" endPos="35000" dir="5400000" sy="-100000" algn="bl" rotWithShape="0"/>
            </a:effectLst>
          </p:spPr>
        </p:pic>
      </p:grpSp>
      <p:grpSp>
        <p:nvGrpSpPr>
          <p:cNvPr id="5" name="Group 14"/>
          <p:cNvGrpSpPr/>
          <p:nvPr/>
        </p:nvGrpSpPr>
        <p:grpSpPr>
          <a:xfrm>
            <a:off x="699483" y="1428736"/>
            <a:ext cx="2524370" cy="5093678"/>
            <a:chOff x="703383" y="1447799"/>
            <a:chExt cx="2524370" cy="5093678"/>
          </a:xfrm>
        </p:grpSpPr>
        <p:sp>
          <p:nvSpPr>
            <p:cNvPr id="16" name="Rounded Rectangle 15"/>
            <p:cNvSpPr/>
            <p:nvPr/>
          </p:nvSpPr>
          <p:spPr>
            <a:xfrm>
              <a:off x="752705" y="1447799"/>
              <a:ext cx="2466286" cy="5093678"/>
            </a:xfrm>
            <a:prstGeom prst="roundRect">
              <a:avLst/>
            </a:prstGeom>
            <a:solidFill>
              <a:schemeClr val="accent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prstClr val="white"/>
                  </a:solidFill>
                  <a:latin typeface="Segoe UI" pitchFamily="34" charset="0"/>
                </a:rPr>
                <a:t>应用运行在</a:t>
              </a:r>
              <a:r>
                <a:rPr lang="en-US" sz="1600" dirty="0" smtClean="0">
                  <a:solidFill>
                    <a:prstClr val="white"/>
                  </a:solidFill>
                  <a:latin typeface="Segoe UI" pitchFamily="34" charset="0"/>
                </a:rPr>
                <a:t> </a:t>
              </a:r>
            </a:p>
            <a:p>
              <a:pPr algn="ctr"/>
              <a:r>
                <a:rPr lang="en-US" b="1" dirty="0" smtClean="0">
                  <a:solidFill>
                    <a:prstClr val="white"/>
                  </a:solidFill>
                  <a:latin typeface="Segoe UI" pitchFamily="34" charset="0"/>
                </a:rPr>
                <a:t>on-premises</a:t>
              </a:r>
              <a:r>
                <a:rPr lang="zh-CN" altLang="en-US" sz="1600" dirty="0" smtClean="0">
                  <a:solidFill>
                    <a:prstClr val="white"/>
                  </a:solidFill>
                  <a:latin typeface="Segoe UI" pitchFamily="34" charset="0"/>
                </a:rPr>
                <a:t>环境下</a:t>
              </a: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algn="ctr"/>
              <a:endParaRPr lang="en-US" sz="2000" dirty="0" smtClean="0">
                <a:solidFill>
                  <a:prstClr val="white"/>
                </a:solidFill>
                <a:latin typeface="Segoe UI" pitchFamily="34" charset="0"/>
              </a:endParaRPr>
            </a:p>
            <a:p>
              <a:pPr marL="223838" indent="-223838">
                <a:buFont typeface="Arial" pitchFamily="34" charset="0"/>
                <a:buChar char="•"/>
              </a:pPr>
              <a:endParaRPr lang="en-US" sz="1600" dirty="0" smtClean="0">
                <a:solidFill>
                  <a:prstClr val="white"/>
                </a:solidFill>
                <a:latin typeface="Segoe UI" pitchFamily="34" charset="0"/>
              </a:endParaRPr>
            </a:p>
            <a:p>
              <a:pPr marL="223838" indent="-223838">
                <a:buFont typeface="Arial" pitchFamily="34" charset="0"/>
                <a:buChar char="•"/>
              </a:pPr>
              <a:endParaRPr lang="en-US"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自提供的机器，网络连接，软件等。</a:t>
              </a:r>
              <a:endParaRPr lang="en-US"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完全的控制和责任</a:t>
              </a:r>
              <a:endParaRPr lang="en-US" altLang="zh-CN"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预先投入基础架构的资金成本</a:t>
              </a:r>
              <a:endParaRPr lang="en-US" sz="1600" dirty="0" smtClean="0">
                <a:solidFill>
                  <a:prstClr val="white"/>
                </a:solidFill>
                <a:latin typeface="Segoe UI" pitchFamily="34" charset="0"/>
              </a:endParaRPr>
            </a:p>
          </p:txBody>
        </p:sp>
        <p:pic>
          <p:nvPicPr>
            <p:cNvPr id="17" name="Picture 16" descr="server-room-purple.png"/>
            <p:cNvPicPr>
              <a:picLocks noChangeAspect="1"/>
            </p:cNvPicPr>
            <p:nvPr/>
          </p:nvPicPr>
          <p:blipFill>
            <a:blip r:embed="rId4" cstate="print"/>
            <a:srcRect b="2380"/>
            <a:stretch>
              <a:fillRect/>
            </a:stretch>
          </p:blipFill>
          <p:spPr>
            <a:xfrm>
              <a:off x="703383" y="2301631"/>
              <a:ext cx="2524370" cy="1603793"/>
            </a:xfrm>
            <a:prstGeom prst="rect">
              <a:avLst/>
            </a:prstGeom>
            <a:noFill/>
            <a:ln>
              <a:noFill/>
            </a:ln>
          </p:spPr>
        </p:pic>
      </p:grpSp>
      <p:grpSp>
        <p:nvGrpSpPr>
          <p:cNvPr id="6" name="Group 17"/>
          <p:cNvGrpSpPr/>
          <p:nvPr/>
        </p:nvGrpSpPr>
        <p:grpSpPr>
          <a:xfrm>
            <a:off x="3365612" y="1428736"/>
            <a:ext cx="2466286" cy="5093678"/>
            <a:chOff x="3369512" y="1447799"/>
            <a:chExt cx="2466286" cy="5093678"/>
          </a:xfrm>
        </p:grpSpPr>
        <p:sp>
          <p:nvSpPr>
            <p:cNvPr id="19" name="Rounded Rectangle 18"/>
            <p:cNvSpPr/>
            <p:nvPr/>
          </p:nvSpPr>
          <p:spPr>
            <a:xfrm>
              <a:off x="3369512" y="1447799"/>
              <a:ext cx="2466286" cy="5093678"/>
            </a:xfrm>
            <a:prstGeom prst="roundRect">
              <a:avLst/>
            </a:prstGeom>
            <a:solidFill>
              <a:schemeClr val="accent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prstClr val="white"/>
                  </a:solidFill>
                  <a:latin typeface="Segoe UI" pitchFamily="34" charset="0"/>
                </a:rPr>
                <a:t>应用运行在</a:t>
              </a:r>
              <a:endParaRPr lang="en-US" altLang="zh-CN" sz="1600" dirty="0" smtClean="0">
                <a:solidFill>
                  <a:prstClr val="white"/>
                </a:solidFill>
                <a:latin typeface="Segoe UI" pitchFamily="34" charset="0"/>
              </a:endParaRPr>
            </a:p>
            <a:p>
              <a:pPr algn="ctr"/>
              <a:r>
                <a:rPr lang="en-US" sz="1600" dirty="0" smtClean="0">
                  <a:solidFill>
                    <a:prstClr val="white"/>
                  </a:solidFill>
                  <a:latin typeface="Segoe UI" pitchFamily="34" charset="0"/>
                </a:rPr>
                <a:t> </a:t>
              </a:r>
              <a:r>
                <a:rPr lang="en-US" b="1" dirty="0" err="1" smtClean="0">
                  <a:solidFill>
                    <a:prstClr val="white"/>
                  </a:solidFill>
                  <a:latin typeface="Segoe UI" pitchFamily="34" charset="0"/>
                </a:rPr>
                <a:t>hoster</a:t>
              </a:r>
              <a:r>
                <a:rPr lang="zh-CN" altLang="en-US" sz="1600" dirty="0" smtClean="0">
                  <a:solidFill>
                    <a:prstClr val="white"/>
                  </a:solidFill>
                  <a:latin typeface="Segoe UI" pitchFamily="34" charset="0"/>
                </a:rPr>
                <a:t>环境下</a:t>
              </a: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1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marL="223838" indent="-223838"/>
              <a:endParaRPr lang="en-US" sz="1600" dirty="0" smtClean="0">
                <a:solidFill>
                  <a:prstClr val="white"/>
                </a:solidFill>
                <a:latin typeface="Segoe UI" pitchFamily="34" charset="0"/>
              </a:endParaRPr>
            </a:p>
            <a:p>
              <a:pPr marL="223838" indent="-223838">
                <a:buFont typeface="Arial" pitchFamily="34" charset="0"/>
                <a:buChar char="•"/>
              </a:pPr>
              <a:endParaRPr lang="en-US" sz="1600" dirty="0" smtClean="0">
                <a:solidFill>
                  <a:prstClr val="white"/>
                </a:solidFill>
                <a:latin typeface="Segoe UI" pitchFamily="34" charset="0"/>
              </a:endParaRPr>
            </a:p>
            <a:p>
              <a:pPr marL="223838" indent="-223838">
                <a:buFont typeface="Arial" pitchFamily="34" charset="0"/>
                <a:buChar char="•"/>
              </a:pPr>
              <a:endParaRPr lang="en-US"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租借机器，网络连接，软件等</a:t>
              </a:r>
              <a:endParaRPr lang="en-US"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较少控制，较少的责任</a:t>
              </a:r>
              <a:endParaRPr lang="en-US"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降低资金投入，但是仍需投入空闲设备的固定资本</a:t>
              </a:r>
              <a:endParaRPr lang="en-US" dirty="0" smtClean="0">
                <a:solidFill>
                  <a:prstClr val="white"/>
                </a:solidFill>
                <a:latin typeface="Segoe UI" pitchFamily="34" charset="0"/>
              </a:endParaRPr>
            </a:p>
          </p:txBody>
        </p:sp>
        <p:pic>
          <p:nvPicPr>
            <p:cNvPr id="20" name="Picture 2" descr="C:\Program Files\Microsoft Resource DVD Artwork\DVD_ART\Artwork_Imagery\HARDWARE_IMAGERY\Photos - OEM Hardware\Server Computer\HP AlphaServer SC4.png"/>
            <p:cNvPicPr>
              <a:picLocks noChangeAspect="1" noChangeArrowheads="1"/>
            </p:cNvPicPr>
            <p:nvPr/>
          </p:nvPicPr>
          <p:blipFill>
            <a:blip r:embed="rId5" cstate="email"/>
            <a:srcRect/>
            <a:stretch>
              <a:fillRect/>
            </a:stretch>
          </p:blipFill>
          <p:spPr bwMode="auto">
            <a:xfrm>
              <a:off x="3891501" y="2265526"/>
              <a:ext cx="1592945" cy="1285328"/>
            </a:xfrm>
            <a:prstGeom prst="rect">
              <a:avLst/>
            </a:prstGeom>
            <a:noFill/>
            <a:effectLst>
              <a:outerShdw blurRad="76200" dir="18900000" sy="23000" kx="-1200000" algn="bl" rotWithShape="0">
                <a:prstClr val="black">
                  <a:alpha val="20000"/>
                </a:prstClr>
              </a:outerShdw>
              <a:reflection blurRad="6350" stA="52000" endA="300" endPos="35000" dir="5400000" sy="-100000" algn="bl" rotWithShape="0"/>
            </a:effectLst>
          </p:spPr>
        </p:pic>
      </p:grpSp>
      <p:grpSp>
        <p:nvGrpSpPr>
          <p:cNvPr id="9" name="Group 20"/>
          <p:cNvGrpSpPr/>
          <p:nvPr/>
        </p:nvGrpSpPr>
        <p:grpSpPr>
          <a:xfrm>
            <a:off x="6000760" y="1407156"/>
            <a:ext cx="2466286" cy="5093678"/>
            <a:chOff x="5975192" y="1447799"/>
            <a:chExt cx="2466286" cy="5093678"/>
          </a:xfrm>
        </p:grpSpPr>
        <p:sp>
          <p:nvSpPr>
            <p:cNvPr id="22" name="Rounded Rectangle 21"/>
            <p:cNvSpPr/>
            <p:nvPr/>
          </p:nvSpPr>
          <p:spPr>
            <a:xfrm>
              <a:off x="5975192" y="1447799"/>
              <a:ext cx="2466286" cy="5093678"/>
            </a:xfrm>
            <a:prstGeom prst="roundRect">
              <a:avLst/>
            </a:prstGeom>
            <a:solidFill>
              <a:schemeClr val="accent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1600" dirty="0" smtClean="0">
                  <a:solidFill>
                    <a:prstClr val="white"/>
                  </a:solidFill>
                  <a:latin typeface="Segoe UI" pitchFamily="34" charset="0"/>
                </a:rPr>
                <a:t>应用运行在</a:t>
              </a:r>
              <a:r>
                <a:rPr lang="en-US" sz="1600" dirty="0" smtClean="0">
                  <a:solidFill>
                    <a:prstClr val="white"/>
                  </a:solidFill>
                  <a:latin typeface="Segoe UI" pitchFamily="34" charset="0"/>
                </a:rPr>
                <a:t> </a:t>
              </a:r>
            </a:p>
            <a:p>
              <a:pPr algn="ctr"/>
              <a:r>
                <a:rPr lang="en-US" b="1" dirty="0" smtClean="0">
                  <a:solidFill>
                    <a:prstClr val="white"/>
                  </a:solidFill>
                  <a:latin typeface="Segoe UI" pitchFamily="34" charset="0"/>
                </a:rPr>
                <a:t>cloud </a:t>
              </a:r>
              <a:r>
                <a:rPr lang="zh-CN" altLang="en-US" sz="1600" dirty="0" smtClean="0">
                  <a:solidFill>
                    <a:prstClr val="white"/>
                  </a:solidFill>
                  <a:latin typeface="Segoe UI" pitchFamily="34" charset="0"/>
                </a:rPr>
                <a:t>平台下</a:t>
              </a: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sz="1600"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algn="ctr"/>
              <a:endParaRPr lang="en-US"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共享的多租户的运行环境</a:t>
              </a:r>
              <a:endParaRPr lang="en-US" altLang="zh-CN"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提供抽象于基础架构的计算资源池</a:t>
              </a:r>
              <a:endParaRPr lang="en-US" altLang="zh-CN" sz="1600" dirty="0" smtClean="0">
                <a:solidFill>
                  <a:prstClr val="white"/>
                </a:solidFill>
                <a:latin typeface="Segoe UI" pitchFamily="34" charset="0"/>
              </a:endParaRPr>
            </a:p>
            <a:p>
              <a:pPr marL="223838" indent="-223838">
                <a:buFont typeface="Arial" pitchFamily="34" charset="0"/>
                <a:buChar char="•"/>
              </a:pPr>
              <a:r>
                <a:rPr lang="zh-CN" altLang="en-US" sz="1600" dirty="0" smtClean="0">
                  <a:solidFill>
                    <a:prstClr val="white"/>
                  </a:solidFill>
                  <a:latin typeface="Segoe UI" pitchFamily="34" charset="0"/>
                </a:rPr>
                <a:t>所用即所付（</a:t>
              </a:r>
              <a:r>
                <a:rPr lang="en-US" altLang="zh-CN" sz="1600" dirty="0" smtClean="0">
                  <a:solidFill>
                    <a:prstClr val="white"/>
                  </a:solidFill>
                  <a:latin typeface="Segoe UI" pitchFamily="34" charset="0"/>
                </a:rPr>
                <a:t>Pay-as-you-go</a:t>
              </a:r>
              <a:r>
                <a:rPr lang="zh-CN" altLang="en-US" sz="1600" dirty="0" smtClean="0">
                  <a:solidFill>
                    <a:prstClr val="white"/>
                  </a:solidFill>
                  <a:latin typeface="Segoe UI" pitchFamily="34" charset="0"/>
                </a:rPr>
                <a:t>）</a:t>
              </a:r>
              <a:endParaRPr lang="en-US" sz="1600" dirty="0" smtClean="0">
                <a:solidFill>
                  <a:prstClr val="white"/>
                </a:solidFill>
                <a:latin typeface="Segoe UI" pitchFamily="34" charset="0"/>
              </a:endParaRPr>
            </a:p>
          </p:txBody>
        </p:sp>
        <p:pic>
          <p:nvPicPr>
            <p:cNvPr id="23" name="Picture 2" descr="C:\Program Files\Microsoft Resource DVD Artwork\DVD_ART\Artwork_Imagery\Shapes and Graphics\Internet Cloud\cloud 1.png"/>
            <p:cNvPicPr>
              <a:picLocks noChangeAspect="1" noChangeArrowheads="1"/>
            </p:cNvPicPr>
            <p:nvPr/>
          </p:nvPicPr>
          <p:blipFill>
            <a:blip r:embed="rId6" cstate="print"/>
            <a:srcRect/>
            <a:stretch>
              <a:fillRect/>
            </a:stretch>
          </p:blipFill>
          <p:spPr bwMode="auto">
            <a:xfrm>
              <a:off x="6018700" y="2198077"/>
              <a:ext cx="2388677" cy="1797811"/>
            </a:xfrm>
            <a:prstGeom prst="rect">
              <a:avLst/>
            </a:prstGeom>
            <a:noFill/>
          </p:spPr>
        </p:pic>
      </p:grpSp>
      <p:sp>
        <p:nvSpPr>
          <p:cNvPr id="24" name="Title 23"/>
          <p:cNvSpPr>
            <a:spLocks noGrp="1"/>
          </p:cNvSpPr>
          <p:nvPr>
            <p:ph type="title"/>
          </p:nvPr>
        </p:nvSpPr>
        <p:spPr/>
        <p:txBody>
          <a:bodyPr/>
          <a:lstStyle/>
          <a:p>
            <a:pPr algn="l"/>
            <a:r>
              <a:rPr lang="zh-CN" altLang="en-US" sz="4000" dirty="0" smtClean="0"/>
              <a:t>应用的变革</a:t>
            </a:r>
            <a:endParaRPr lang="en-US" sz="40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n-US" sz="4400" spc="-150" dirty="0" smtClean="0">
                <a:ln w="3175">
                  <a:noFill/>
                </a:ln>
                <a:cs typeface="Arial" charset="0"/>
              </a:rPr>
              <a:t>SQL Server 2008 R2 </a:t>
            </a:r>
            <a:br>
              <a:rPr lang="en-US" sz="4400" spc="-150" dirty="0" smtClean="0">
                <a:ln w="3175">
                  <a:noFill/>
                </a:ln>
                <a:cs typeface="Arial" charset="0"/>
              </a:rPr>
            </a:br>
            <a:r>
              <a:rPr lang="en-US" sz="4400" spc="-150" dirty="0" smtClean="0">
                <a:ln w="3175">
                  <a:noFill/>
                </a:ln>
                <a:cs typeface="Arial" charset="0"/>
              </a:rPr>
              <a:t> </a:t>
            </a:r>
            <a:r>
              <a:rPr lang="zh-CN" altLang="en-US" sz="4400" spc="-150" dirty="0" smtClean="0">
                <a:ln w="3175">
                  <a:noFill/>
                </a:ln>
                <a:cs typeface="Arial" charset="0"/>
              </a:rPr>
              <a:t>应用</a:t>
            </a:r>
            <a:r>
              <a:rPr lang="en-US" sz="4400" spc="-150" dirty="0" smtClean="0">
                <a:ln w="3175">
                  <a:noFill/>
                </a:ln>
                <a:cs typeface="Arial" charset="0"/>
              </a:rPr>
              <a:t>&amp; </a:t>
            </a:r>
            <a:r>
              <a:rPr lang="zh-CN" altLang="en-US" sz="4400" spc="-150" dirty="0" smtClean="0">
                <a:ln w="3175">
                  <a:noFill/>
                </a:ln>
                <a:cs typeface="Arial" charset="0"/>
              </a:rPr>
              <a:t>多服务器管理</a:t>
            </a:r>
            <a:r>
              <a:rPr lang="en-US" sz="4400" spc="-150" dirty="0" smtClean="0">
                <a:ln w="3175">
                  <a:noFill/>
                </a:ln>
                <a:cs typeface="Arial" charset="0"/>
              </a:rPr>
              <a:t> </a:t>
            </a:r>
            <a:r>
              <a:rPr lang="en-US" spc="-150" dirty="0" smtClean="0">
                <a:ln w="3175">
                  <a:noFill/>
                </a:ln>
                <a:cs typeface="Arial" charset="0"/>
              </a:rPr>
              <a:t/>
            </a:r>
            <a:br>
              <a:rPr lang="en-US" spc="-150" dirty="0" smtClean="0">
                <a:ln w="3175">
                  <a:noFill/>
                </a:ln>
                <a:cs typeface="Arial" charset="0"/>
              </a:rPr>
            </a:br>
            <a:endParaRPr lang="en-US" dirty="0"/>
          </a:p>
        </p:txBody>
      </p:sp>
      <p:sp>
        <p:nvSpPr>
          <p:cNvPr id="41" name="Content Placeholder 2"/>
          <p:cNvSpPr>
            <a:spLocks noGrp="1"/>
          </p:cNvSpPr>
          <p:nvPr>
            <p:ph sz="half" idx="1"/>
          </p:nvPr>
        </p:nvSpPr>
        <p:spPr>
          <a:prstGeom prst="rect">
            <a:avLst/>
          </a:prstGeom>
        </p:spPr>
        <p:txBody>
          <a:bodyPr>
            <a:normAutofit/>
          </a:bodyPr>
          <a:lstStyle/>
          <a:p>
            <a:pPr>
              <a:buNone/>
            </a:pPr>
            <a:endParaRPr lang="en-US" sz="2000" dirty="0" smtClean="0"/>
          </a:p>
          <a:p>
            <a:pPr lvl="1">
              <a:buNone/>
            </a:pPr>
            <a:endParaRPr lang="en-US" sz="2400" dirty="0" smtClean="0"/>
          </a:p>
          <a:p>
            <a:pPr>
              <a:buNone/>
            </a:pPr>
            <a:endParaRPr lang="en-US" dirty="0"/>
          </a:p>
        </p:txBody>
      </p:sp>
      <p:sp>
        <p:nvSpPr>
          <p:cNvPr id="37" name="Content Placeholder 36"/>
          <p:cNvSpPr>
            <a:spLocks noGrp="1"/>
          </p:cNvSpPr>
          <p:nvPr>
            <p:ph sz="half" idx="2"/>
          </p:nvPr>
        </p:nvSpPr>
        <p:spPr>
          <a:xfrm>
            <a:off x="642910" y="1643050"/>
            <a:ext cx="3929090" cy="4525963"/>
          </a:xfrm>
        </p:spPr>
        <p:txBody>
          <a:bodyPr/>
          <a:lstStyle/>
          <a:p>
            <a:pPr>
              <a:buClr>
                <a:schemeClr val="accent1"/>
              </a:buClr>
            </a:pPr>
            <a:r>
              <a:rPr lang="en-US" sz="2400" dirty="0" smtClean="0">
                <a:solidFill>
                  <a:schemeClr val="accent1"/>
                </a:solidFill>
              </a:rPr>
              <a:t>SQL Server Utility</a:t>
            </a:r>
          </a:p>
          <a:p>
            <a:pPr lvl="1"/>
            <a:r>
              <a:rPr lang="en-US" sz="2000" dirty="0" smtClean="0"/>
              <a:t>SQL </a:t>
            </a:r>
            <a:r>
              <a:rPr lang="zh-CN" altLang="en-US" sz="2000" dirty="0" smtClean="0"/>
              <a:t>实例及应用数据的集中化部署和管理</a:t>
            </a:r>
            <a:endParaRPr lang="en-US" sz="2000" dirty="0" smtClean="0"/>
          </a:p>
          <a:p>
            <a:pPr>
              <a:buClr>
                <a:schemeClr val="accent1"/>
              </a:buClr>
            </a:pPr>
            <a:r>
              <a:rPr lang="en-US" sz="2400" dirty="0" smtClean="0">
                <a:solidFill>
                  <a:schemeClr val="accent1"/>
                </a:solidFill>
              </a:rPr>
              <a:t>Utility Control Point (UCP) </a:t>
            </a:r>
          </a:p>
          <a:p>
            <a:pPr lvl="1"/>
            <a:r>
              <a:rPr lang="zh-CN" altLang="en-US" sz="2000" dirty="0" smtClean="0"/>
              <a:t>集中化的管理控制台</a:t>
            </a:r>
            <a:r>
              <a:rPr lang="en-US" sz="2000" dirty="0" smtClean="0"/>
              <a:t> </a:t>
            </a:r>
          </a:p>
          <a:p>
            <a:pPr lvl="1"/>
            <a:r>
              <a:rPr lang="zh-CN" altLang="en-US" sz="2000" dirty="0" smtClean="0"/>
              <a:t>监控资源使用率</a:t>
            </a:r>
            <a:endParaRPr lang="en-US" sz="2000" dirty="0" smtClean="0"/>
          </a:p>
          <a:p>
            <a:pPr>
              <a:buClr>
                <a:schemeClr val="accent1"/>
              </a:buClr>
            </a:pPr>
            <a:r>
              <a:rPr lang="zh-CN" altLang="en-US" sz="2400" dirty="0" smtClean="0">
                <a:solidFill>
                  <a:schemeClr val="accent1"/>
                </a:solidFill>
              </a:rPr>
              <a:t>数据层应用组件</a:t>
            </a:r>
            <a:r>
              <a:rPr lang="en-US" sz="2400" dirty="0" smtClean="0">
                <a:solidFill>
                  <a:schemeClr val="accent1"/>
                </a:solidFill>
              </a:rPr>
              <a:t> (DAC)</a:t>
            </a:r>
          </a:p>
          <a:p>
            <a:pPr lvl="1"/>
            <a:r>
              <a:rPr lang="zh-CN" altLang="en-US" sz="2000" dirty="0" smtClean="0"/>
              <a:t>应用数据库对象及策略的部署容器</a:t>
            </a:r>
            <a:endParaRPr lang="en-US" sz="2000" dirty="0" smtClean="0"/>
          </a:p>
          <a:p>
            <a:pPr>
              <a:buClr>
                <a:schemeClr val="accent1"/>
              </a:buClr>
            </a:pPr>
            <a:r>
              <a:rPr lang="zh-CN" altLang="en-US" sz="2400" dirty="0" smtClean="0">
                <a:solidFill>
                  <a:schemeClr val="accent1"/>
                </a:solidFill>
              </a:rPr>
              <a:t>连接虚拟化</a:t>
            </a:r>
            <a:endParaRPr lang="en-US" sz="2400" dirty="0" smtClean="0">
              <a:solidFill>
                <a:schemeClr val="accent1"/>
              </a:solidFill>
            </a:endParaRPr>
          </a:p>
          <a:p>
            <a:pPr lvl="1"/>
            <a:r>
              <a:rPr lang="zh-CN" altLang="en-US" sz="2000" dirty="0" smtClean="0"/>
              <a:t>使应用和物理实例解耦化</a:t>
            </a:r>
            <a:endParaRPr lang="en-US" sz="2000" dirty="0"/>
          </a:p>
        </p:txBody>
      </p:sp>
      <p:cxnSp>
        <p:nvCxnSpPr>
          <p:cNvPr id="9" name="Straight Arrow Connector 8"/>
          <p:cNvCxnSpPr/>
          <p:nvPr/>
        </p:nvCxnSpPr>
        <p:spPr>
          <a:xfrm rot="5400000" flipH="1" flipV="1">
            <a:off x="5743103" y="3344184"/>
            <a:ext cx="1053571" cy="363819"/>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202278" y="2947979"/>
            <a:ext cx="1143002" cy="106680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16579" y="4357680"/>
            <a:ext cx="1524000" cy="304798"/>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113"/>
          <p:cNvGrpSpPr/>
          <p:nvPr/>
        </p:nvGrpSpPr>
        <p:grpSpPr>
          <a:xfrm>
            <a:off x="4576117" y="3890148"/>
            <a:ext cx="902262" cy="1431686"/>
            <a:chOff x="2666997" y="4241884"/>
            <a:chExt cx="1295403" cy="1614012"/>
          </a:xfrm>
        </p:grpSpPr>
        <p:pic>
          <p:nvPicPr>
            <p:cNvPr id="13" name="Picture 3" descr="E:\DVD27\Artwork_Imagery\HARDWARE_IMAGERY\Illustration - Misc Hardware\XML Icons\User yellow.png"/>
            <p:cNvPicPr>
              <a:picLocks noChangeAspect="1" noChangeArrowheads="1"/>
            </p:cNvPicPr>
            <p:nvPr/>
          </p:nvPicPr>
          <p:blipFill>
            <a:blip r:embed="rId3" cstate="print"/>
            <a:srcRect/>
            <a:stretch>
              <a:fillRect/>
            </a:stretch>
          </p:blipFill>
          <p:spPr bwMode="auto">
            <a:xfrm>
              <a:off x="2819400" y="4597316"/>
              <a:ext cx="479210" cy="649422"/>
            </a:xfrm>
            <a:prstGeom prst="rect">
              <a:avLst/>
            </a:prstGeom>
            <a:noFill/>
          </p:spPr>
        </p:pic>
        <p:grpSp>
          <p:nvGrpSpPr>
            <p:cNvPr id="3" name="Group 30"/>
            <p:cNvGrpSpPr/>
            <p:nvPr/>
          </p:nvGrpSpPr>
          <p:grpSpPr>
            <a:xfrm>
              <a:off x="2666997" y="5332183"/>
              <a:ext cx="1289642" cy="523713"/>
              <a:chOff x="6356877" y="5181600"/>
              <a:chExt cx="2249641" cy="981318"/>
            </a:xfrm>
          </p:grpSpPr>
          <p:pic>
            <p:nvPicPr>
              <p:cNvPr id="17" name="Picture 3" descr="E:\DVD27\BoxShots_Logos\SQL Server - (generic)\sql server generic logo bl.png"/>
              <p:cNvPicPr>
                <a:picLocks noChangeAspect="1" noChangeArrowheads="1"/>
              </p:cNvPicPr>
              <p:nvPr/>
            </p:nvPicPr>
            <p:blipFill>
              <a:blip r:embed="rId4" cstate="print"/>
              <a:srcRect/>
              <a:stretch>
                <a:fillRect/>
              </a:stretch>
            </p:blipFill>
            <p:spPr bwMode="auto">
              <a:xfrm>
                <a:off x="6459487" y="5181600"/>
                <a:ext cx="1275892" cy="356616"/>
              </a:xfrm>
              <a:prstGeom prst="rect">
                <a:avLst/>
              </a:prstGeom>
              <a:noFill/>
            </p:spPr>
          </p:pic>
          <p:sp>
            <p:nvSpPr>
              <p:cNvPr id="18" name="TextBox 17"/>
              <p:cNvSpPr txBox="1"/>
              <p:nvPr/>
            </p:nvSpPr>
            <p:spPr>
              <a:xfrm>
                <a:off x="6356877" y="5447758"/>
                <a:ext cx="2249641" cy="715160"/>
              </a:xfrm>
              <a:prstGeom prst="rect">
                <a:avLst/>
              </a:prstGeom>
              <a:noFill/>
            </p:spPr>
            <p:txBody>
              <a:bodyPr wrap="square" rtlCol="0">
                <a:spAutoFit/>
              </a:bodyPr>
              <a:lstStyle/>
              <a:p>
                <a:r>
                  <a:rPr lang="en-US" sz="800" dirty="0" smtClean="0">
                    <a:latin typeface="+mj-lt"/>
                  </a:rPr>
                  <a:t>Management Studio</a:t>
                </a:r>
                <a:endParaRPr lang="en-US" sz="800" dirty="0">
                  <a:latin typeface="+mj-lt"/>
                </a:endParaRPr>
              </a:p>
            </p:txBody>
          </p:sp>
        </p:grpSp>
        <p:sp>
          <p:nvSpPr>
            <p:cNvPr id="15" name="TextBox 14"/>
            <p:cNvSpPr txBox="1"/>
            <p:nvPr/>
          </p:nvSpPr>
          <p:spPr>
            <a:xfrm>
              <a:off x="2819400" y="4241884"/>
              <a:ext cx="461986" cy="253916"/>
            </a:xfrm>
            <a:prstGeom prst="rect">
              <a:avLst/>
            </a:prstGeom>
            <a:noFill/>
          </p:spPr>
          <p:txBody>
            <a:bodyPr wrap="none" rtlCol="0">
              <a:spAutoFit/>
            </a:bodyPr>
            <a:lstStyle/>
            <a:p>
              <a:pPr algn="ctr"/>
              <a:r>
                <a:rPr lang="en-US" sz="1050" dirty="0" smtClean="0"/>
                <a:t>DBA</a:t>
              </a:r>
              <a:endParaRPr lang="en-US" sz="1050" dirty="0"/>
            </a:p>
          </p:txBody>
        </p:sp>
        <p:pic>
          <p:nvPicPr>
            <p:cNvPr id="16" name="Picture 3" descr="E:\DVD27\Artwork_Imagery\HARDWARE_IMAGERY\Illustration - Misc Hardware\XML Icons\LCD flat panel and keyboard.png"/>
            <p:cNvPicPr>
              <a:picLocks noChangeAspect="1" noChangeArrowheads="1"/>
            </p:cNvPicPr>
            <p:nvPr/>
          </p:nvPicPr>
          <p:blipFill>
            <a:blip r:embed="rId5" cstate="print"/>
            <a:srcRect/>
            <a:stretch>
              <a:fillRect/>
            </a:stretch>
          </p:blipFill>
          <p:spPr bwMode="auto">
            <a:xfrm>
              <a:off x="3352800" y="4343400"/>
              <a:ext cx="609600" cy="803787"/>
            </a:xfrm>
            <a:prstGeom prst="rect">
              <a:avLst/>
            </a:prstGeom>
            <a:noFill/>
          </p:spPr>
        </p:pic>
      </p:grpSp>
      <p:cxnSp>
        <p:nvCxnSpPr>
          <p:cNvPr id="19" name="Straight Arrow Connector 18"/>
          <p:cNvCxnSpPr/>
          <p:nvPr/>
        </p:nvCxnSpPr>
        <p:spPr>
          <a:xfrm flipV="1">
            <a:off x="6316579" y="3748078"/>
            <a:ext cx="990600" cy="38100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6856666" y="2369792"/>
            <a:ext cx="506870" cy="215444"/>
          </a:xfrm>
          <a:prstGeom prst="rect">
            <a:avLst/>
          </a:prstGeom>
          <a:noFill/>
        </p:spPr>
        <p:txBody>
          <a:bodyPr wrap="none" rtlCol="0">
            <a:spAutoFit/>
          </a:bodyPr>
          <a:lstStyle/>
          <a:p>
            <a:r>
              <a:rPr lang="en-US" sz="800" dirty="0" smtClean="0"/>
              <a:t>SQL02</a:t>
            </a:r>
            <a:endParaRPr lang="en-US" sz="800" dirty="0"/>
          </a:p>
        </p:txBody>
      </p:sp>
      <p:sp>
        <p:nvSpPr>
          <p:cNvPr id="21" name="TextBox 20"/>
          <p:cNvSpPr txBox="1"/>
          <p:nvPr/>
        </p:nvSpPr>
        <p:spPr>
          <a:xfrm rot="16200000">
            <a:off x="7009066" y="3360392"/>
            <a:ext cx="506870" cy="215444"/>
          </a:xfrm>
          <a:prstGeom prst="rect">
            <a:avLst/>
          </a:prstGeom>
          <a:noFill/>
        </p:spPr>
        <p:txBody>
          <a:bodyPr wrap="none" rtlCol="0">
            <a:spAutoFit/>
          </a:bodyPr>
          <a:lstStyle/>
          <a:p>
            <a:r>
              <a:rPr lang="en-US" sz="800" dirty="0" smtClean="0"/>
              <a:t>SQL03</a:t>
            </a:r>
            <a:endParaRPr lang="en-US" sz="800" dirty="0"/>
          </a:p>
        </p:txBody>
      </p:sp>
      <p:sp>
        <p:nvSpPr>
          <p:cNvPr id="22" name="TextBox 21"/>
          <p:cNvSpPr txBox="1"/>
          <p:nvPr/>
        </p:nvSpPr>
        <p:spPr>
          <a:xfrm rot="16200000">
            <a:off x="7618666" y="4350992"/>
            <a:ext cx="506870" cy="215444"/>
          </a:xfrm>
          <a:prstGeom prst="rect">
            <a:avLst/>
          </a:prstGeom>
          <a:noFill/>
        </p:spPr>
        <p:txBody>
          <a:bodyPr wrap="none" rtlCol="0">
            <a:spAutoFit/>
          </a:bodyPr>
          <a:lstStyle/>
          <a:p>
            <a:r>
              <a:rPr lang="en-US" sz="800" dirty="0" smtClean="0"/>
              <a:t>SQL04</a:t>
            </a:r>
            <a:endParaRPr lang="en-US" sz="800" dirty="0"/>
          </a:p>
        </p:txBody>
      </p:sp>
      <p:sp>
        <p:nvSpPr>
          <p:cNvPr id="23" name="TextBox 22"/>
          <p:cNvSpPr txBox="1"/>
          <p:nvPr/>
        </p:nvSpPr>
        <p:spPr>
          <a:xfrm rot="16200000">
            <a:off x="5866066" y="2445991"/>
            <a:ext cx="506870" cy="215444"/>
          </a:xfrm>
          <a:prstGeom prst="rect">
            <a:avLst/>
          </a:prstGeom>
          <a:noFill/>
        </p:spPr>
        <p:txBody>
          <a:bodyPr wrap="none" rtlCol="0">
            <a:spAutoFit/>
          </a:bodyPr>
          <a:lstStyle/>
          <a:p>
            <a:r>
              <a:rPr lang="en-US" sz="800" dirty="0" smtClean="0"/>
              <a:t>SQL01</a:t>
            </a:r>
            <a:endParaRPr lang="en-US" sz="800" dirty="0"/>
          </a:p>
        </p:txBody>
      </p:sp>
      <p:sp>
        <p:nvSpPr>
          <p:cNvPr id="24" name="TextBox 23"/>
          <p:cNvSpPr txBox="1"/>
          <p:nvPr/>
        </p:nvSpPr>
        <p:spPr>
          <a:xfrm>
            <a:off x="7535779" y="4967278"/>
            <a:ext cx="1087157" cy="215444"/>
          </a:xfrm>
          <a:prstGeom prst="rect">
            <a:avLst/>
          </a:prstGeom>
          <a:noFill/>
        </p:spPr>
        <p:txBody>
          <a:bodyPr wrap="none" rtlCol="0">
            <a:spAutoFit/>
          </a:bodyPr>
          <a:lstStyle/>
          <a:p>
            <a:r>
              <a:rPr lang="en-US" sz="800" dirty="0" smtClean="0"/>
              <a:t>Managed Instances</a:t>
            </a:r>
            <a:endParaRPr lang="en-US" sz="800" dirty="0"/>
          </a:p>
        </p:txBody>
      </p:sp>
      <p:cxnSp>
        <p:nvCxnSpPr>
          <p:cNvPr id="25" name="Straight Connector 24"/>
          <p:cNvCxnSpPr/>
          <p:nvPr/>
        </p:nvCxnSpPr>
        <p:spPr>
          <a:xfrm>
            <a:off x="5379223" y="4499748"/>
            <a:ext cx="327756" cy="11918"/>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 descr="\\eventsql\dvd\Online_ART\DVD_ART35\Artwork_Imagery\Icons - Illustrations\_XML ICONS\Servers SQL database computer.png"/>
          <p:cNvPicPr>
            <a:picLocks noChangeAspect="1" noChangeArrowheads="1"/>
          </p:cNvPicPr>
          <p:nvPr/>
        </p:nvPicPr>
        <p:blipFill>
          <a:blip r:embed="rId6" cstate="print"/>
          <a:stretch>
            <a:fillRect/>
          </a:stretch>
        </p:blipFill>
        <p:spPr bwMode="auto">
          <a:xfrm>
            <a:off x="6164179" y="2147878"/>
            <a:ext cx="575238" cy="851428"/>
          </a:xfrm>
          <a:prstGeom prst="rect">
            <a:avLst/>
          </a:prstGeom>
          <a:noFill/>
        </p:spPr>
      </p:pic>
      <p:pic>
        <p:nvPicPr>
          <p:cNvPr id="27" name="Picture 2" descr="\\eventsql\dvd\Online_ART\DVD_ART35\Artwork_Imagery\Icons - Illustrations\_XML ICONS\Servers SQL database computer.png"/>
          <p:cNvPicPr>
            <a:picLocks noChangeAspect="1" noChangeArrowheads="1"/>
          </p:cNvPicPr>
          <p:nvPr/>
        </p:nvPicPr>
        <p:blipFill>
          <a:blip r:embed="rId6" cstate="print"/>
          <a:stretch>
            <a:fillRect/>
          </a:stretch>
        </p:blipFill>
        <p:spPr bwMode="auto">
          <a:xfrm>
            <a:off x="7154779" y="2071678"/>
            <a:ext cx="575238" cy="851428"/>
          </a:xfrm>
          <a:prstGeom prst="rect">
            <a:avLst/>
          </a:prstGeom>
          <a:noFill/>
        </p:spPr>
      </p:pic>
      <p:pic>
        <p:nvPicPr>
          <p:cNvPr id="28" name="Picture 2" descr="\\eventsql\dvd\Online_ART\DVD_ART35\Artwork_Imagery\Icons - Illustrations\_XML ICONS\Servers SQL database computer.png"/>
          <p:cNvPicPr>
            <a:picLocks noChangeAspect="1" noChangeArrowheads="1"/>
          </p:cNvPicPr>
          <p:nvPr/>
        </p:nvPicPr>
        <p:blipFill>
          <a:blip r:embed="rId6" cstate="print"/>
          <a:stretch>
            <a:fillRect/>
          </a:stretch>
        </p:blipFill>
        <p:spPr bwMode="auto">
          <a:xfrm>
            <a:off x="7307179" y="3062278"/>
            <a:ext cx="575238" cy="851428"/>
          </a:xfrm>
          <a:prstGeom prst="rect">
            <a:avLst/>
          </a:prstGeom>
          <a:noFill/>
        </p:spPr>
      </p:pic>
      <p:pic>
        <p:nvPicPr>
          <p:cNvPr id="29" name="Picture 2" descr="\\eventsql\dvd\Online_ART\DVD_ART35\Artwork_Imagery\Icons - Illustrations\_XML ICONS\Servers SQL database computer.png"/>
          <p:cNvPicPr>
            <a:picLocks noChangeAspect="1" noChangeArrowheads="1"/>
          </p:cNvPicPr>
          <p:nvPr/>
        </p:nvPicPr>
        <p:blipFill>
          <a:blip r:embed="rId6" cstate="print"/>
          <a:stretch>
            <a:fillRect/>
          </a:stretch>
        </p:blipFill>
        <p:spPr bwMode="auto">
          <a:xfrm>
            <a:off x="7916779" y="4052878"/>
            <a:ext cx="575238" cy="851428"/>
          </a:xfrm>
          <a:prstGeom prst="rect">
            <a:avLst/>
          </a:prstGeom>
          <a:noFill/>
        </p:spPr>
      </p:pic>
      <p:sp>
        <p:nvSpPr>
          <p:cNvPr id="30" name="TextBox 29"/>
          <p:cNvSpPr txBox="1"/>
          <p:nvPr/>
        </p:nvSpPr>
        <p:spPr>
          <a:xfrm rot="16200000">
            <a:off x="8034028" y="3423363"/>
            <a:ext cx="506870" cy="215444"/>
          </a:xfrm>
          <a:prstGeom prst="rect">
            <a:avLst/>
          </a:prstGeom>
          <a:noFill/>
        </p:spPr>
        <p:txBody>
          <a:bodyPr wrap="none" rtlCol="0">
            <a:spAutoFit/>
          </a:bodyPr>
          <a:lstStyle/>
          <a:p>
            <a:r>
              <a:rPr lang="en-US" sz="800" dirty="0" smtClean="0"/>
              <a:t>SQL05</a:t>
            </a:r>
            <a:endParaRPr lang="en-US" sz="800" dirty="0"/>
          </a:p>
        </p:txBody>
      </p:sp>
      <p:pic>
        <p:nvPicPr>
          <p:cNvPr id="31" name="Picture 2" descr="\\eventsql\dvd\Online_ART\DVD_ART35\Artwork_Imagery\Icons - Illustrations\_XML ICONS\Servers SQL database computer.png"/>
          <p:cNvPicPr>
            <a:picLocks noChangeAspect="1" noChangeArrowheads="1"/>
          </p:cNvPicPr>
          <p:nvPr/>
        </p:nvPicPr>
        <p:blipFill>
          <a:blip r:embed="rId6" cstate="print"/>
          <a:stretch>
            <a:fillRect/>
          </a:stretch>
        </p:blipFill>
        <p:spPr bwMode="auto">
          <a:xfrm>
            <a:off x="8332141" y="3076518"/>
            <a:ext cx="575238" cy="851428"/>
          </a:xfrm>
          <a:prstGeom prst="rect">
            <a:avLst/>
          </a:prstGeom>
          <a:noFill/>
        </p:spPr>
      </p:pic>
      <p:cxnSp>
        <p:nvCxnSpPr>
          <p:cNvPr id="32" name="Straight Arrow Connector 31"/>
          <p:cNvCxnSpPr/>
          <p:nvPr/>
        </p:nvCxnSpPr>
        <p:spPr>
          <a:xfrm flipV="1">
            <a:off x="6316579" y="3900478"/>
            <a:ext cx="2057400" cy="381000"/>
          </a:xfrm>
          <a:prstGeom prst="straightConnector1">
            <a:avLst/>
          </a:prstGeom>
          <a:ln w="6350">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53017" y="4891078"/>
            <a:ext cx="484428" cy="261610"/>
          </a:xfrm>
          <a:prstGeom prst="rect">
            <a:avLst/>
          </a:prstGeom>
          <a:noFill/>
        </p:spPr>
        <p:txBody>
          <a:bodyPr wrap="none" rtlCol="0">
            <a:spAutoFit/>
          </a:bodyPr>
          <a:lstStyle/>
          <a:p>
            <a:r>
              <a:rPr lang="en-US" sz="1100" b="1" dirty="0" smtClean="0"/>
              <a:t>UCP</a:t>
            </a:r>
            <a:endParaRPr lang="en-US" sz="1100" b="1" dirty="0"/>
          </a:p>
        </p:txBody>
      </p:sp>
      <p:pic>
        <p:nvPicPr>
          <p:cNvPr id="34" name="Picture 2" descr="\\eventsql\dvd\Online_ART\DVD_ART35\Artwork_Imagery\Icons - Illustrations\_XML ICONS\Servers computer.png"/>
          <p:cNvPicPr>
            <a:picLocks noChangeAspect="1" noChangeArrowheads="1"/>
          </p:cNvPicPr>
          <p:nvPr/>
        </p:nvPicPr>
        <p:blipFill>
          <a:blip r:embed="rId7" cstate="print"/>
          <a:stretch>
            <a:fillRect/>
          </a:stretch>
        </p:blipFill>
        <p:spPr bwMode="auto">
          <a:xfrm>
            <a:off x="5706979" y="4052878"/>
            <a:ext cx="576503" cy="850391"/>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SQL</a:t>
            </a:r>
            <a:r>
              <a:rPr lang="zh-CN" altLang="en-US" dirty="0" smtClean="0"/>
              <a:t> </a:t>
            </a:r>
            <a:r>
              <a:rPr lang="en-US" altLang="zh-CN" dirty="0" smtClean="0"/>
              <a:t>Server 2008 R2 </a:t>
            </a:r>
            <a:r>
              <a:rPr lang="zh-CN" altLang="en-US" dirty="0" smtClean="0"/>
              <a:t>多服务器管理</a:t>
            </a:r>
            <a:endParaRPr lang="zh-CN"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云存储要素之六</a:t>
            </a:r>
            <a:endParaRPr lang="en-US" dirty="0"/>
          </a:p>
        </p:txBody>
      </p:sp>
      <p:sp>
        <p:nvSpPr>
          <p:cNvPr id="3" name="Rectangle 2"/>
          <p:cNvSpPr/>
          <p:nvPr/>
        </p:nvSpPr>
        <p:spPr>
          <a:xfrm>
            <a:off x="1452747" y="3244334"/>
            <a:ext cx="6238503" cy="769441"/>
          </a:xfrm>
          <a:prstGeom prst="rect">
            <a:avLst/>
          </a:prstGeom>
        </p:spPr>
        <p:txBody>
          <a:bodyPr wrap="none">
            <a:spAutoFit/>
          </a:bodyPr>
          <a:lstStyle/>
          <a:p>
            <a:pPr algn="ctr"/>
            <a:r>
              <a:rPr lang="zh-CN" altLang="en-US" sz="4400" b="1" dirty="0" smtClean="0">
                <a:latin typeface="Segoe UI" pitchFamily="34" charset="0"/>
              </a:rPr>
              <a:t>易开发性</a:t>
            </a:r>
            <a:r>
              <a:rPr lang="en-US" altLang="zh-CN" sz="4400" b="1" dirty="0" smtClean="0">
                <a:latin typeface="Segoe UI" pitchFamily="34" charset="0"/>
              </a:rPr>
              <a:t>-Development</a:t>
            </a:r>
            <a:endParaRPr lang="en-US" sz="4400" b="1" dirty="0" smtClean="0">
              <a:latin typeface="Segoe U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Windows</a:t>
            </a:r>
            <a:r>
              <a:rPr lang="zh-CN" altLang="en-US" dirty="0" smtClean="0"/>
              <a:t> </a:t>
            </a:r>
            <a:r>
              <a:rPr lang="en-US" altLang="zh-CN" dirty="0" smtClean="0"/>
              <a:t>Azure</a:t>
            </a:r>
            <a:r>
              <a:rPr lang="zh-CN" altLang="en-US" dirty="0" smtClean="0"/>
              <a:t> </a:t>
            </a:r>
            <a:r>
              <a:rPr lang="en-US" altLang="zh-CN" dirty="0" smtClean="0"/>
              <a:t>Blob</a:t>
            </a:r>
            <a:endParaRPr lang="en-US" dirty="0"/>
          </a:p>
        </p:txBody>
      </p:sp>
      <p:sp>
        <p:nvSpPr>
          <p:cNvPr id="5" name="Content Placeholder 4"/>
          <p:cNvSpPr>
            <a:spLocks noGrp="1"/>
          </p:cNvSpPr>
          <p:nvPr>
            <p:ph idx="1"/>
          </p:nvPr>
        </p:nvSpPr>
        <p:spPr/>
        <p:txBody>
          <a:bodyPr/>
          <a:lstStyle/>
          <a:p>
            <a:r>
              <a:rPr lang="zh-CN" altLang="en-US" dirty="0" smtClean="0"/>
              <a:t>标准的</a:t>
            </a:r>
            <a:r>
              <a:rPr lang="en-US" dirty="0" smtClean="0"/>
              <a:t> REST PUT/GET </a:t>
            </a:r>
            <a:r>
              <a:rPr lang="zh-CN" altLang="en-US" dirty="0" smtClean="0"/>
              <a:t>接口</a:t>
            </a:r>
            <a:endParaRPr lang="en-US" dirty="0" smtClean="0"/>
          </a:p>
          <a:p>
            <a:pPr>
              <a:buNone/>
            </a:pPr>
            <a:r>
              <a:rPr lang="en-US" dirty="0" smtClean="0"/>
              <a:t>http://&lt;Account&gt;.blob.core.windows.net/&lt;Container&gt;/&lt;BlobName&gt;</a:t>
            </a:r>
          </a:p>
          <a:p>
            <a:pPr lvl="1"/>
            <a:r>
              <a:rPr lang="en-US" dirty="0" err="1" smtClean="0"/>
              <a:t>PutBlob</a:t>
            </a:r>
            <a:endParaRPr lang="en-US" dirty="0" smtClean="0"/>
          </a:p>
          <a:p>
            <a:pPr lvl="2"/>
            <a:r>
              <a:rPr lang="zh-CN" altLang="en-US" dirty="0" smtClean="0"/>
              <a:t>插入一个新的</a:t>
            </a:r>
            <a:r>
              <a:rPr lang="en-US" dirty="0" smtClean="0"/>
              <a:t>blob</a:t>
            </a:r>
            <a:r>
              <a:rPr lang="zh-CN" altLang="en-US" dirty="0" smtClean="0"/>
              <a:t>或者覆盖已有的</a:t>
            </a:r>
            <a:r>
              <a:rPr lang="en-US" dirty="0" smtClean="0"/>
              <a:t>blob</a:t>
            </a:r>
          </a:p>
          <a:p>
            <a:pPr lvl="1"/>
            <a:r>
              <a:rPr lang="en-US" dirty="0" err="1" smtClean="0"/>
              <a:t>GetBlob</a:t>
            </a:r>
            <a:endParaRPr lang="en-US" dirty="0" smtClean="0"/>
          </a:p>
          <a:p>
            <a:pPr lvl="2"/>
            <a:r>
              <a:rPr lang="zh-CN" altLang="en-US" dirty="0" smtClean="0"/>
              <a:t>获取整个</a:t>
            </a:r>
            <a:r>
              <a:rPr lang="en-US" dirty="0" smtClean="0"/>
              <a:t>blob</a:t>
            </a:r>
            <a:r>
              <a:rPr lang="zh-CN" altLang="en-US" dirty="0" smtClean="0"/>
              <a:t>或者根据偏移位置及长度获取部分</a:t>
            </a:r>
            <a:r>
              <a:rPr lang="en-US" altLang="zh-CN" dirty="0" smtClean="0"/>
              <a:t>Blob</a:t>
            </a:r>
            <a:endParaRPr lang="en-US" dirty="0" smtClean="0"/>
          </a:p>
          <a:p>
            <a:pPr lvl="1"/>
            <a:r>
              <a:rPr lang="en-US" dirty="0" err="1" smtClean="0"/>
              <a:t>DeleteBlob</a:t>
            </a:r>
            <a:endParaRPr lang="en-US" dirty="0" smtClean="0"/>
          </a:p>
          <a:p>
            <a:pPr lvl="2"/>
            <a:r>
              <a:rPr lang="zh-CN" altLang="en-US" dirty="0" smtClean="0"/>
              <a:t>删除</a:t>
            </a:r>
            <a:r>
              <a:rPr lang="en-US" altLang="zh-CN" dirty="0" smtClean="0"/>
              <a:t>Blob</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 Azure Table</a:t>
            </a:r>
            <a:endParaRPr lang="en-US" dirty="0"/>
          </a:p>
        </p:txBody>
      </p:sp>
      <p:sp>
        <p:nvSpPr>
          <p:cNvPr id="3" name="Content Placeholder 2"/>
          <p:cNvSpPr>
            <a:spLocks noGrp="1"/>
          </p:cNvSpPr>
          <p:nvPr>
            <p:ph idx="1"/>
          </p:nvPr>
        </p:nvSpPr>
        <p:spPr>
          <a:prstGeom prst="rect">
            <a:avLst/>
          </a:prstGeom>
        </p:spPr>
        <p:txBody>
          <a:bodyPr>
            <a:noAutofit/>
          </a:bodyPr>
          <a:lstStyle/>
          <a:p>
            <a:pPr lvl="2">
              <a:buNone/>
            </a:pPr>
            <a:endParaRPr lang="en-US" sz="2000" dirty="0" smtClean="0"/>
          </a:p>
          <a:p>
            <a:r>
              <a:rPr lang="en-US" dirty="0" smtClean="0"/>
              <a:t>Table Entities</a:t>
            </a:r>
            <a:r>
              <a:rPr lang="zh-CN" altLang="en-US" dirty="0" smtClean="0"/>
              <a:t>通过</a:t>
            </a:r>
            <a:r>
              <a:rPr lang="en-US" dirty="0" smtClean="0"/>
              <a:t> ADO.NET Data Services </a:t>
            </a:r>
            <a:r>
              <a:rPr lang="zh-CN" altLang="en-US" dirty="0" smtClean="0"/>
              <a:t>访问</a:t>
            </a:r>
            <a:r>
              <a:rPr lang="en-US" dirty="0" smtClean="0"/>
              <a:t>– .NET 3.5 SP1</a:t>
            </a:r>
          </a:p>
          <a:p>
            <a:pPr lvl="1"/>
            <a:r>
              <a:rPr lang="en-US" dirty="0" smtClean="0"/>
              <a:t>LINQ – Language Integrated Query</a:t>
            </a:r>
          </a:p>
          <a:p>
            <a:pPr lvl="1"/>
            <a:r>
              <a:rPr lang="zh-CN" altLang="en-US" dirty="0" smtClean="0"/>
              <a:t>基于</a:t>
            </a:r>
            <a:r>
              <a:rPr lang="en-US" dirty="0" smtClean="0"/>
              <a:t>REST</a:t>
            </a:r>
            <a:r>
              <a:rPr lang="zh-CN" altLang="en-US" dirty="0" smtClean="0"/>
              <a:t>的访问方式不受限于任何平台及语言</a:t>
            </a:r>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例子</a:t>
            </a:r>
            <a:endParaRPr lang="en-US" dirty="0"/>
          </a:p>
        </p:txBody>
      </p:sp>
      <p:sp>
        <p:nvSpPr>
          <p:cNvPr id="4" name="Rectangle 3"/>
          <p:cNvSpPr/>
          <p:nvPr/>
        </p:nvSpPr>
        <p:spPr>
          <a:xfrm>
            <a:off x="2346623" y="3364401"/>
            <a:ext cx="1443354" cy="448033"/>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Worker Role</a:t>
            </a:r>
            <a:endParaRPr lang="en-US" sz="2000" dirty="0">
              <a:solidFill>
                <a:schemeClr val="tx1"/>
              </a:solidFill>
              <a:latin typeface="Post human" pitchFamily="2" charset="0"/>
            </a:endParaRPr>
          </a:p>
        </p:txBody>
      </p:sp>
      <p:cxnSp>
        <p:nvCxnSpPr>
          <p:cNvPr id="5" name="Straight Connector 4"/>
          <p:cNvCxnSpPr/>
          <p:nvPr/>
        </p:nvCxnSpPr>
        <p:spPr>
          <a:xfrm>
            <a:off x="3800475" y="3500062"/>
            <a:ext cx="1140373" cy="0"/>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V="1">
            <a:off x="3800475" y="3689248"/>
            <a:ext cx="1140373" cy="1314"/>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9" name="Can 18"/>
          <p:cNvSpPr/>
          <p:nvPr/>
        </p:nvSpPr>
        <p:spPr>
          <a:xfrm>
            <a:off x="4996026" y="3050748"/>
            <a:ext cx="1355836" cy="113511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Post human" pitchFamily="2" charset="0"/>
              </a:rPr>
              <a:t>Azure</a:t>
            </a:r>
          </a:p>
          <a:p>
            <a:pPr algn="ctr"/>
            <a:r>
              <a:rPr lang="en-US" sz="2000" dirty="0" smtClean="0">
                <a:solidFill>
                  <a:schemeClr val="tx1"/>
                </a:solidFill>
                <a:latin typeface="Post human" pitchFamily="2" charset="0"/>
              </a:rPr>
              <a:t>Table Storage</a:t>
            </a:r>
            <a:endParaRPr lang="en-US" sz="2000" dirty="0">
              <a:solidFill>
                <a:schemeClr val="tx1"/>
              </a:solidFill>
              <a:latin typeface="Post human" pitchFamily="2" charset="0"/>
            </a:endParaRPr>
          </a:p>
        </p:txBody>
      </p:sp>
      <p:sp>
        <p:nvSpPr>
          <p:cNvPr id="10" name="Cloud 9"/>
          <p:cNvSpPr/>
          <p:nvPr/>
        </p:nvSpPr>
        <p:spPr>
          <a:xfrm>
            <a:off x="4594006" y="2711786"/>
            <a:ext cx="2262352" cy="1899745"/>
          </a:xfrm>
          <a:prstGeom prst="cloud">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Post human" pitchFamily="2" charset="0"/>
            </a:endParaRPr>
          </a:p>
        </p:txBody>
      </p:sp>
      <p:sp>
        <p:nvSpPr>
          <p:cNvPr id="14" name="Rectangle 13"/>
          <p:cNvSpPr/>
          <p:nvPr/>
        </p:nvSpPr>
        <p:spPr>
          <a:xfrm>
            <a:off x="3962400" y="4681847"/>
            <a:ext cx="4572000" cy="461665"/>
          </a:xfrm>
          <a:prstGeom prst="rect">
            <a:avLst/>
          </a:prstGeom>
        </p:spPr>
        <p:txBody>
          <a:bodyPr>
            <a:spAutoFit/>
          </a:bodyPr>
          <a:lstStyle/>
          <a:p>
            <a:pPr algn="ctr"/>
            <a:r>
              <a:rPr lang="en-US" sz="2400" dirty="0" smtClean="0">
                <a:latin typeface="Post human" pitchFamily="2" charset="0"/>
              </a:rPr>
              <a:t>http://</a:t>
            </a:r>
            <a:r>
              <a:rPr lang="en-US" sz="2400" dirty="0" smtClean="0">
                <a:solidFill>
                  <a:srgbClr val="FF0000"/>
                </a:solidFill>
                <a:latin typeface="Post human" pitchFamily="2" charset="0"/>
              </a:rPr>
              <a:t>account</a:t>
            </a:r>
            <a:r>
              <a:rPr lang="en-US" sz="2400" dirty="0" smtClean="0">
                <a:latin typeface="Post human" pitchFamily="2" charset="0"/>
              </a:rPr>
              <a:t>.table.core.windows.net</a:t>
            </a:r>
            <a:endParaRPr lang="en-US" sz="2400" dirty="0">
              <a:latin typeface="Post human" pitchFamily="2" charset="0"/>
            </a:endParaRPr>
          </a:p>
        </p:txBody>
      </p:sp>
      <p:sp>
        <p:nvSpPr>
          <p:cNvPr id="15" name="Rectangle 14"/>
          <p:cNvSpPr/>
          <p:nvPr/>
        </p:nvSpPr>
        <p:spPr>
          <a:xfrm>
            <a:off x="500034" y="1000108"/>
            <a:ext cx="8181975" cy="1877437"/>
          </a:xfrm>
          <a:prstGeom prst="rect">
            <a:avLst/>
          </a:prstGeom>
        </p:spPr>
        <p:txBody>
          <a:bodyPr wrap="square">
            <a:spAutoFit/>
          </a:bodyPr>
          <a:lstStyle/>
          <a:p>
            <a:r>
              <a:rPr lang="en-US" sz="2000" dirty="0" smtClean="0">
                <a:solidFill>
                  <a:schemeClr val="accent1"/>
                </a:solidFill>
                <a:latin typeface="Courier New" pitchFamily="49" charset="0"/>
                <a:cs typeface="Courier New" pitchFamily="49" charset="0"/>
              </a:rPr>
              <a:t>REST:  </a:t>
            </a:r>
          </a:p>
          <a:p>
            <a:r>
              <a:rPr lang="en-US" sz="2000" dirty="0" smtClean="0">
                <a:solidFill>
                  <a:schemeClr val="accent1"/>
                </a:solidFill>
                <a:latin typeface="Courier New" pitchFamily="49" charset="0"/>
                <a:cs typeface="Courier New" pitchFamily="49" charset="0"/>
              </a:rPr>
              <a:t>LINQ:</a:t>
            </a:r>
          </a:p>
          <a:p>
            <a:r>
              <a:rPr lang="en-US" sz="2000" dirty="0" err="1" smtClean="0">
                <a:latin typeface="Courier New" pitchFamily="49" charset="0"/>
                <a:cs typeface="Courier New" pitchFamily="49" charset="0"/>
              </a:rPr>
              <a:t>var</a:t>
            </a:r>
            <a:r>
              <a:rPr lang="en-US" sz="2000" dirty="0" smtClean="0">
                <a:latin typeface="Courier New" pitchFamily="49" charset="0"/>
                <a:cs typeface="Courier New" pitchFamily="49" charset="0"/>
              </a:rPr>
              <a:t> customers = from o in </a:t>
            </a:r>
            <a:r>
              <a:rPr lang="en-US" sz="2000" dirty="0" err="1" smtClean="0">
                <a:latin typeface="Courier New" pitchFamily="49" charset="0"/>
                <a:cs typeface="Courier New" pitchFamily="49" charset="0"/>
              </a:rPr>
              <a:t>context.CreateQuery</a:t>
            </a:r>
            <a:r>
              <a:rPr lang="en-US" sz="2000" dirty="0" smtClean="0">
                <a:latin typeface="Courier New" pitchFamily="49" charset="0"/>
                <a:cs typeface="Courier New" pitchFamily="49" charset="0"/>
              </a:rPr>
              <a:t>&lt;customer&gt;(“Customer”) where </a:t>
            </a:r>
            <a:r>
              <a:rPr lang="en-US" sz="2000" dirty="0" err="1" smtClean="0">
                <a:latin typeface="Courier New" pitchFamily="49" charset="0"/>
                <a:cs typeface="Courier New" pitchFamily="49" charset="0"/>
              </a:rPr>
              <a:t>o.PartitionKey</a:t>
            </a:r>
            <a:r>
              <a:rPr lang="en-US" sz="2000" dirty="0" smtClean="0">
                <a:latin typeface="Courier New" pitchFamily="49" charset="0"/>
                <a:cs typeface="Courier New" pitchFamily="49" charset="0"/>
              </a:rPr>
              <a:t> == value select o;</a:t>
            </a:r>
          </a:p>
          <a:p>
            <a:endParaRPr lang="en-US" sz="1600" dirty="0" smtClean="0">
              <a:solidFill>
                <a:srgbClr val="00B0F0"/>
              </a:solidFill>
              <a:latin typeface="Post human" pitchFamily="2"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SQL Azure</a:t>
            </a:r>
            <a:endParaRPr lang="en-US" dirty="0"/>
          </a:p>
        </p:txBody>
      </p:sp>
      <p:sp>
        <p:nvSpPr>
          <p:cNvPr id="113" name="Right Arrow 112"/>
          <p:cNvSpPr/>
          <p:nvPr/>
        </p:nvSpPr>
        <p:spPr bwMode="auto">
          <a:xfrm>
            <a:off x="3209264" y="1219200"/>
            <a:ext cx="1066800" cy="4876800"/>
          </a:xfrm>
          <a:prstGeom prst="rightArrow">
            <a:avLst/>
          </a:prstGeom>
          <a:solidFill>
            <a:schemeClr val="accent1">
              <a:lumMod val="20000"/>
              <a:lumOff val="80000"/>
              <a:alpha val="73000"/>
            </a:schemeClr>
          </a:solidFill>
          <a:ln w="12700">
            <a:solidFill>
              <a:schemeClr val="accent1">
                <a:lumMod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4800" dirty="0" smtClean="0">
                <a:solidFill>
                  <a:srgbClr val="FFFFFF"/>
                </a:solidFill>
              </a:rPr>
              <a:t>Evolves</a:t>
            </a:r>
          </a:p>
        </p:txBody>
      </p:sp>
      <p:grpSp>
        <p:nvGrpSpPr>
          <p:cNvPr id="3" name="Group 120"/>
          <p:cNvGrpSpPr/>
          <p:nvPr/>
        </p:nvGrpSpPr>
        <p:grpSpPr>
          <a:xfrm>
            <a:off x="4419600" y="1219200"/>
            <a:ext cx="3657600" cy="5613975"/>
            <a:chOff x="4953000" y="1219200"/>
            <a:chExt cx="3657600" cy="5613975"/>
          </a:xfrm>
        </p:grpSpPr>
        <p:sp>
          <p:nvSpPr>
            <p:cNvPr id="68" name="Rectangle 67"/>
            <p:cNvSpPr/>
            <p:nvPr/>
          </p:nvSpPr>
          <p:spPr>
            <a:xfrm>
              <a:off x="4953000" y="3733800"/>
              <a:ext cx="3363686" cy="230777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76" name="Straight Arrow Connector 75"/>
            <p:cNvCxnSpPr/>
            <p:nvPr/>
          </p:nvCxnSpPr>
          <p:spPr>
            <a:xfrm rot="16200000" flipH="1">
              <a:off x="5677876" y="4852964"/>
              <a:ext cx="274322" cy="3126"/>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6737838" y="4871524"/>
              <a:ext cx="236807" cy="3517"/>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497286" y="5091289"/>
              <a:ext cx="2590800" cy="756355"/>
            </a:xfrm>
            <a:prstGeom prst="rect">
              <a:avLst/>
            </a:prstGeom>
          </p:spPr>
          <p:style>
            <a:lnRef idx="1">
              <a:schemeClr val="accent4"/>
            </a:lnRef>
            <a:fillRef idx="2">
              <a:schemeClr val="accent4"/>
            </a:fillRef>
            <a:effectRef idx="1">
              <a:schemeClr val="accent4"/>
            </a:effectRef>
            <a:fontRef idx="minor">
              <a:schemeClr val="dk1"/>
            </a:fontRef>
          </p:style>
          <p:txBody>
            <a:bodyPr rtlCol="0" anchor="b" anchorCtr="0"/>
            <a:lstStyle/>
            <a:p>
              <a:pPr algn="ctr"/>
              <a:r>
                <a:rPr lang="en-US" sz="2000" dirty="0" smtClean="0"/>
                <a:t>SQL Azure</a:t>
              </a:r>
            </a:p>
          </p:txBody>
        </p:sp>
        <p:sp>
          <p:nvSpPr>
            <p:cNvPr id="70" name="Rectangle 69"/>
            <p:cNvSpPr/>
            <p:nvPr/>
          </p:nvSpPr>
          <p:spPr>
            <a:xfrm>
              <a:off x="5497286" y="4991100"/>
              <a:ext cx="2590800" cy="283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t>TDS + TSQL Model</a:t>
              </a:r>
              <a:endParaRPr lang="en-US" sz="1050" b="1" dirty="0"/>
            </a:p>
          </p:txBody>
        </p:sp>
        <p:sp>
          <p:nvSpPr>
            <p:cNvPr id="72" name="Rounded Rectangle 71"/>
            <p:cNvSpPr/>
            <p:nvPr/>
          </p:nvSpPr>
          <p:spPr>
            <a:xfrm>
              <a:off x="5397640" y="3910817"/>
              <a:ext cx="2096536" cy="81592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3" name="Rounded Rectangle 72"/>
            <p:cNvSpPr/>
            <p:nvPr/>
          </p:nvSpPr>
          <p:spPr>
            <a:xfrm>
              <a:off x="6456330" y="4122416"/>
              <a:ext cx="985285" cy="2233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Web App</a:t>
              </a:r>
              <a:endParaRPr lang="en-US" sz="900" dirty="0"/>
            </a:p>
          </p:txBody>
        </p:sp>
        <p:sp>
          <p:nvSpPr>
            <p:cNvPr id="74" name="Rounded Rectangle 73"/>
            <p:cNvSpPr/>
            <p:nvPr/>
          </p:nvSpPr>
          <p:spPr>
            <a:xfrm>
              <a:off x="6456330" y="4381495"/>
              <a:ext cx="985285" cy="2233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SQL Client</a:t>
              </a:r>
              <a:r>
                <a:rPr lang="en-US" sz="900" baseline="30000" dirty="0" smtClean="0"/>
                <a:t>*</a:t>
              </a:r>
              <a:endParaRPr lang="en-US" sz="900" baseline="30000" dirty="0"/>
            </a:p>
          </p:txBody>
        </p:sp>
        <p:sp>
          <p:nvSpPr>
            <p:cNvPr id="75" name="TextBox 74"/>
            <p:cNvSpPr txBox="1"/>
            <p:nvPr/>
          </p:nvSpPr>
          <p:spPr>
            <a:xfrm>
              <a:off x="5476118" y="3895257"/>
              <a:ext cx="1849967" cy="230832"/>
            </a:xfrm>
            <a:prstGeom prst="rect">
              <a:avLst/>
            </a:prstGeom>
            <a:noFill/>
          </p:spPr>
          <p:txBody>
            <a:bodyPr wrap="square" rtlCol="0">
              <a:spAutoFit/>
            </a:bodyPr>
            <a:lstStyle/>
            <a:p>
              <a:pPr algn="ctr"/>
              <a:r>
                <a:rPr lang="en-US" sz="900" dirty="0" smtClean="0">
                  <a:solidFill>
                    <a:schemeClr val="bg1"/>
                  </a:solidFill>
                </a:rPr>
                <a:t>Windows Azure</a:t>
              </a:r>
              <a:endParaRPr lang="en-US" sz="900" dirty="0">
                <a:solidFill>
                  <a:schemeClr val="bg1"/>
                </a:solidFill>
              </a:endParaRPr>
            </a:p>
          </p:txBody>
        </p:sp>
        <p:sp>
          <p:nvSpPr>
            <p:cNvPr id="77" name="Rounded Rectangle 76"/>
            <p:cNvSpPr/>
            <p:nvPr/>
          </p:nvSpPr>
          <p:spPr>
            <a:xfrm>
              <a:off x="6366933" y="1219200"/>
              <a:ext cx="948267"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b="1" dirty="0" smtClean="0"/>
                <a:t>Browser</a:t>
              </a:r>
              <a:br>
                <a:rPr lang="en-US" sz="1000" b="1" dirty="0" smtClean="0"/>
              </a:br>
              <a:r>
                <a:rPr lang="en-US" sz="1000" b="1" dirty="0" smtClean="0"/>
                <a:t>Application</a:t>
              </a:r>
              <a:endParaRPr lang="en-US" sz="700" b="1" dirty="0"/>
            </a:p>
          </p:txBody>
        </p:sp>
        <p:cxnSp>
          <p:nvCxnSpPr>
            <p:cNvPr id="78" name="Straight Arrow Connector 77"/>
            <p:cNvCxnSpPr/>
            <p:nvPr/>
          </p:nvCxnSpPr>
          <p:spPr>
            <a:xfrm rot="5400000">
              <a:off x="6240780" y="3276600"/>
              <a:ext cx="1219200" cy="1588"/>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5351930" y="1219200"/>
              <a:ext cx="948267" cy="228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50" b="1" dirty="0" smtClean="0"/>
                <a:t>Application</a:t>
              </a:r>
              <a:endParaRPr lang="en-US" sz="800" b="1" dirty="0"/>
            </a:p>
          </p:txBody>
        </p:sp>
        <p:sp>
          <p:nvSpPr>
            <p:cNvPr id="80" name="Rounded Rectangle 79"/>
            <p:cNvSpPr/>
            <p:nvPr/>
          </p:nvSpPr>
          <p:spPr>
            <a:xfrm>
              <a:off x="5351930" y="1524000"/>
              <a:ext cx="948267"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solidFill>
                    <a:schemeClr val="dk1"/>
                  </a:solidFill>
                </a:rPr>
                <a:t>REST Client</a:t>
              </a:r>
              <a:endParaRPr lang="en-US" sz="900" dirty="0">
                <a:solidFill>
                  <a:schemeClr val="dk1"/>
                </a:solidFill>
              </a:endParaRPr>
            </a:p>
          </p:txBody>
        </p:sp>
        <p:cxnSp>
          <p:nvCxnSpPr>
            <p:cNvPr id="81" name="Straight Arrow Connector 80"/>
            <p:cNvCxnSpPr/>
            <p:nvPr/>
          </p:nvCxnSpPr>
          <p:spPr>
            <a:xfrm rot="5400000">
              <a:off x="5223237" y="3298613"/>
              <a:ext cx="1173480" cy="1694"/>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466230" y="2094706"/>
              <a:ext cx="685800" cy="1588"/>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7" idx="2"/>
            </p:cNvCxnSpPr>
            <p:nvPr/>
          </p:nvCxnSpPr>
          <p:spPr>
            <a:xfrm rot="16200000" flipH="1">
              <a:off x="6502823" y="2090843"/>
              <a:ext cx="685800" cy="9313"/>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93"/>
            <p:cNvGrpSpPr/>
            <p:nvPr/>
          </p:nvGrpSpPr>
          <p:grpSpPr>
            <a:xfrm>
              <a:off x="5447715" y="4127102"/>
              <a:ext cx="985285" cy="477720"/>
              <a:chOff x="-1029931" y="2706189"/>
              <a:chExt cx="1364242" cy="591466"/>
            </a:xfrm>
          </p:grpSpPr>
          <p:sp>
            <p:nvSpPr>
              <p:cNvPr id="96" name="Rounded Rectangle 95"/>
              <p:cNvSpPr/>
              <p:nvPr/>
            </p:nvSpPr>
            <p:spPr>
              <a:xfrm>
                <a:off x="-1029931" y="2706189"/>
                <a:ext cx="1364242" cy="2765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REST </a:t>
                </a:r>
              </a:p>
            </p:txBody>
          </p:sp>
          <p:sp>
            <p:nvSpPr>
              <p:cNvPr id="97" name="Rounded Rectangle 96"/>
              <p:cNvSpPr/>
              <p:nvPr/>
            </p:nvSpPr>
            <p:spPr>
              <a:xfrm>
                <a:off x="-1029931" y="3021151"/>
                <a:ext cx="1364241" cy="2765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ADO.Net + EF</a:t>
                </a:r>
                <a:endParaRPr lang="en-US" sz="900" baseline="30000" dirty="0"/>
              </a:p>
            </p:txBody>
          </p:sp>
        </p:grpSp>
        <p:sp>
          <p:nvSpPr>
            <p:cNvPr id="100" name="Rounded Rectangle 99"/>
            <p:cNvSpPr/>
            <p:nvPr/>
          </p:nvSpPr>
          <p:spPr>
            <a:xfrm>
              <a:off x="7368419" y="1219200"/>
              <a:ext cx="948267" cy="228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50" b="1" dirty="0" smtClean="0"/>
                <a:t>Application</a:t>
              </a:r>
              <a:endParaRPr lang="en-US" sz="800" b="1" dirty="0"/>
            </a:p>
          </p:txBody>
        </p:sp>
        <p:sp>
          <p:nvSpPr>
            <p:cNvPr id="101" name="Rounded Rectangle 100"/>
            <p:cNvSpPr/>
            <p:nvPr/>
          </p:nvSpPr>
          <p:spPr>
            <a:xfrm>
              <a:off x="7368419" y="1524000"/>
              <a:ext cx="948267"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solidFill>
                    <a:schemeClr val="dk1"/>
                  </a:solidFill>
                </a:rPr>
                <a:t>SQL Client</a:t>
              </a:r>
              <a:r>
                <a:rPr lang="en-US" sz="900" baseline="30000" dirty="0" smtClean="0">
                  <a:solidFill>
                    <a:schemeClr val="dk1"/>
                  </a:solidFill>
                </a:rPr>
                <a:t>*</a:t>
              </a:r>
              <a:endParaRPr lang="en-US" sz="900" baseline="30000" dirty="0">
                <a:solidFill>
                  <a:schemeClr val="dk1"/>
                </a:solidFill>
              </a:endParaRPr>
            </a:p>
          </p:txBody>
        </p:sp>
        <p:cxnSp>
          <p:nvCxnSpPr>
            <p:cNvPr id="102" name="Straight Arrow Connector 101"/>
            <p:cNvCxnSpPr/>
            <p:nvPr/>
          </p:nvCxnSpPr>
          <p:spPr>
            <a:xfrm rot="5400000">
              <a:off x="6685843" y="3815693"/>
              <a:ext cx="2322339" cy="2495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7515792" y="2094706"/>
              <a:ext cx="685800" cy="1588"/>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Cloud 81"/>
            <p:cNvSpPr/>
            <p:nvPr/>
          </p:nvSpPr>
          <p:spPr>
            <a:xfrm>
              <a:off x="5268686" y="2286000"/>
              <a:ext cx="3200400" cy="495302"/>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Cloud</a:t>
              </a:r>
              <a:endParaRPr lang="en-US" dirty="0"/>
            </a:p>
          </p:txBody>
        </p:sp>
        <p:sp>
          <p:nvSpPr>
            <p:cNvPr id="110" name="TextBox 109"/>
            <p:cNvSpPr txBox="1"/>
            <p:nvPr/>
          </p:nvSpPr>
          <p:spPr>
            <a:xfrm rot="16200000">
              <a:off x="6540136" y="3397913"/>
              <a:ext cx="433132" cy="230832"/>
            </a:xfrm>
            <a:prstGeom prst="rect">
              <a:avLst/>
            </a:prstGeom>
            <a:noFill/>
          </p:spPr>
          <p:txBody>
            <a:bodyPr wrap="none" rtlCol="0">
              <a:spAutoFit/>
            </a:bodyPr>
            <a:lstStyle/>
            <a:p>
              <a:r>
                <a:rPr lang="en-US" sz="900" b="1" dirty="0" smtClean="0"/>
                <a:t>HTTP</a:t>
              </a:r>
              <a:endParaRPr lang="en-US" sz="900" b="1" dirty="0"/>
            </a:p>
          </p:txBody>
        </p:sp>
        <p:sp>
          <p:nvSpPr>
            <p:cNvPr id="111" name="TextBox 110"/>
            <p:cNvSpPr txBox="1"/>
            <p:nvPr/>
          </p:nvSpPr>
          <p:spPr>
            <a:xfrm rot="16200000">
              <a:off x="5359364" y="3295024"/>
              <a:ext cx="724878" cy="230832"/>
            </a:xfrm>
            <a:prstGeom prst="rect">
              <a:avLst/>
            </a:prstGeom>
            <a:noFill/>
          </p:spPr>
          <p:txBody>
            <a:bodyPr wrap="none" rtlCol="0">
              <a:spAutoFit/>
            </a:bodyPr>
            <a:lstStyle/>
            <a:p>
              <a:r>
                <a:rPr lang="en-US" sz="900" b="1" dirty="0" smtClean="0"/>
                <a:t>HTTP+REST</a:t>
              </a:r>
              <a:endParaRPr lang="en-US" sz="900" b="1" dirty="0"/>
            </a:p>
          </p:txBody>
        </p:sp>
        <p:sp>
          <p:nvSpPr>
            <p:cNvPr id="112" name="TextBox 111"/>
            <p:cNvSpPr txBox="1"/>
            <p:nvPr/>
          </p:nvSpPr>
          <p:spPr>
            <a:xfrm rot="16200000">
              <a:off x="7594002" y="3435765"/>
              <a:ext cx="369012" cy="230832"/>
            </a:xfrm>
            <a:prstGeom prst="rect">
              <a:avLst/>
            </a:prstGeom>
            <a:noFill/>
          </p:spPr>
          <p:txBody>
            <a:bodyPr wrap="none" rtlCol="0">
              <a:spAutoFit/>
            </a:bodyPr>
            <a:lstStyle/>
            <a:p>
              <a:r>
                <a:rPr lang="en-US" sz="900" b="1" dirty="0" smtClean="0"/>
                <a:t>TDS</a:t>
              </a:r>
              <a:endParaRPr lang="en-US" sz="900" b="1" dirty="0"/>
            </a:p>
          </p:txBody>
        </p:sp>
        <p:sp>
          <p:nvSpPr>
            <p:cNvPr id="117" name="TextBox 116"/>
            <p:cNvSpPr txBox="1"/>
            <p:nvPr/>
          </p:nvSpPr>
          <p:spPr>
            <a:xfrm>
              <a:off x="4962524" y="6248400"/>
              <a:ext cx="3648076" cy="584775"/>
            </a:xfrm>
            <a:prstGeom prst="rect">
              <a:avLst/>
            </a:prstGeom>
            <a:noFill/>
          </p:spPr>
          <p:txBody>
            <a:bodyPr wrap="square" rtlCol="0">
              <a:spAutoFit/>
            </a:bodyPr>
            <a:lstStyle/>
            <a:p>
              <a:r>
                <a:rPr lang="en-US" sz="1600" b="1" dirty="0" smtClean="0"/>
                <a:t>* </a:t>
              </a:r>
              <a:r>
                <a:rPr lang="zh-CN" altLang="en-US" sz="1600" b="1" dirty="0" smtClean="0"/>
                <a:t>客户端访问可基于</a:t>
              </a:r>
              <a:r>
                <a:rPr lang="en-US" sz="1600" b="1" dirty="0" smtClean="0"/>
                <a:t>TDS</a:t>
              </a:r>
              <a:r>
                <a:rPr lang="zh-CN" altLang="en-US" sz="1600" b="1" dirty="0" smtClean="0"/>
                <a:t>通过</a:t>
              </a:r>
              <a:r>
                <a:rPr lang="en-US" sz="1600" b="1" dirty="0" smtClean="0"/>
                <a:t>ODBC, </a:t>
              </a:r>
              <a:br>
                <a:rPr lang="en-US" sz="1600" b="1" dirty="0" smtClean="0"/>
              </a:br>
              <a:r>
                <a:rPr lang="en-US" sz="1600" b="1" dirty="0" smtClean="0"/>
                <a:t>   ADO.Net, OLEDB, PHP-SQL, Ruby, …</a:t>
              </a:r>
              <a:r>
                <a:rPr lang="zh-CN" altLang="en-US" sz="1600" b="1" dirty="0" smtClean="0"/>
                <a:t>等</a:t>
              </a:r>
              <a:endParaRPr lang="en-US" sz="1600" b="1" dirty="0"/>
            </a:p>
          </p:txBody>
        </p:sp>
        <p:sp>
          <p:nvSpPr>
            <p:cNvPr id="119" name="TextBox 118"/>
            <p:cNvSpPr txBox="1"/>
            <p:nvPr/>
          </p:nvSpPr>
          <p:spPr>
            <a:xfrm rot="16200000">
              <a:off x="4040833" y="4676745"/>
              <a:ext cx="2286000" cy="400110"/>
            </a:xfrm>
            <a:prstGeom prst="rect">
              <a:avLst/>
            </a:prstGeom>
            <a:noFill/>
          </p:spPr>
          <p:txBody>
            <a:bodyPr wrap="square" rtlCol="0">
              <a:spAutoFit/>
            </a:bodyPr>
            <a:lstStyle/>
            <a:p>
              <a:pPr algn="ctr"/>
              <a:r>
                <a:rPr lang="en-US" sz="2000" dirty="0" smtClean="0">
                  <a:solidFill>
                    <a:schemeClr val="tx2">
                      <a:lumMod val="10000"/>
                    </a:schemeClr>
                  </a:solidFill>
                </a:rPr>
                <a:t>Data Center</a:t>
              </a:r>
              <a:endParaRPr lang="en-US" sz="2000" dirty="0">
                <a:solidFill>
                  <a:schemeClr val="tx2">
                    <a:lumMod val="10000"/>
                  </a:schemeClr>
                </a:solidFill>
              </a:endParaRPr>
            </a:p>
          </p:txBody>
        </p:sp>
      </p:grpSp>
      <p:grpSp>
        <p:nvGrpSpPr>
          <p:cNvPr id="5" name="Group 61"/>
          <p:cNvGrpSpPr/>
          <p:nvPr/>
        </p:nvGrpSpPr>
        <p:grpSpPr>
          <a:xfrm>
            <a:off x="7839075" y="1071546"/>
            <a:ext cx="1304925" cy="1146096"/>
            <a:chOff x="7848600" y="1314450"/>
            <a:chExt cx="1304925" cy="1146096"/>
          </a:xfrm>
        </p:grpSpPr>
        <p:sp>
          <p:nvSpPr>
            <p:cNvPr id="60" name="Left Brace 59"/>
            <p:cNvSpPr/>
            <p:nvPr/>
          </p:nvSpPr>
          <p:spPr>
            <a:xfrm>
              <a:off x="7848600" y="1314450"/>
              <a:ext cx="228600" cy="6096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19050">
                  <a:solidFill>
                    <a:schemeClr val="tx1"/>
                  </a:solidFill>
                </a:ln>
              </a:endParaRPr>
            </a:p>
          </p:txBody>
        </p:sp>
        <p:sp>
          <p:nvSpPr>
            <p:cNvPr id="61" name="TextBox 60"/>
            <p:cNvSpPr txBox="1"/>
            <p:nvPr/>
          </p:nvSpPr>
          <p:spPr>
            <a:xfrm>
              <a:off x="7991475" y="1352550"/>
              <a:ext cx="1162050" cy="1107996"/>
            </a:xfrm>
            <a:prstGeom prst="rect">
              <a:avLst/>
            </a:prstGeom>
            <a:noFill/>
          </p:spPr>
          <p:txBody>
            <a:bodyPr wrap="square" rtlCol="0">
              <a:spAutoFit/>
            </a:bodyPr>
            <a:lstStyle/>
            <a:p>
              <a:r>
                <a:rPr lang="en-US" sz="1400" b="1" dirty="0" smtClean="0">
                  <a:solidFill>
                    <a:srgbClr val="FF0000"/>
                  </a:solidFill>
                </a:rPr>
                <a:t>ODBC, OLEDB, ADO.Net PHP, Ruby, …</a:t>
              </a:r>
            </a:p>
            <a:p>
              <a:endParaRPr lang="en-US" sz="1000" b="1" dirty="0"/>
            </a:p>
          </p:txBody>
        </p:sp>
      </p:grpSp>
      <p:grpSp>
        <p:nvGrpSpPr>
          <p:cNvPr id="6" name="Group 119"/>
          <p:cNvGrpSpPr/>
          <p:nvPr/>
        </p:nvGrpSpPr>
        <p:grpSpPr>
          <a:xfrm>
            <a:off x="459636" y="1219200"/>
            <a:ext cx="2617075" cy="4822374"/>
            <a:chOff x="365611" y="1219200"/>
            <a:chExt cx="2617075" cy="4822374"/>
          </a:xfrm>
        </p:grpSpPr>
        <p:sp>
          <p:nvSpPr>
            <p:cNvPr id="38" name="Rectangle 37"/>
            <p:cNvSpPr/>
            <p:nvPr/>
          </p:nvSpPr>
          <p:spPr>
            <a:xfrm>
              <a:off x="381000" y="3733800"/>
              <a:ext cx="2601686" cy="230777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4" name="Rectangle 33"/>
            <p:cNvSpPr/>
            <p:nvPr/>
          </p:nvSpPr>
          <p:spPr>
            <a:xfrm>
              <a:off x="925286" y="5102578"/>
              <a:ext cx="1905000" cy="780344"/>
            </a:xfrm>
            <a:prstGeom prst="rect">
              <a:avLst/>
            </a:prstGeom>
          </p:spPr>
          <p:style>
            <a:lnRef idx="1">
              <a:schemeClr val="accent4"/>
            </a:lnRef>
            <a:fillRef idx="2">
              <a:schemeClr val="accent4"/>
            </a:fillRef>
            <a:effectRef idx="1">
              <a:schemeClr val="accent4"/>
            </a:effectRef>
            <a:fontRef idx="minor">
              <a:schemeClr val="dk1"/>
            </a:fontRef>
          </p:style>
          <p:txBody>
            <a:bodyPr rtlCol="0" anchor="b" anchorCtr="0"/>
            <a:lstStyle/>
            <a:p>
              <a:pPr algn="ctr"/>
              <a:r>
                <a:rPr lang="en-US" sz="2000" dirty="0" smtClean="0"/>
                <a:t>OLD SDS</a:t>
              </a:r>
            </a:p>
          </p:txBody>
        </p:sp>
        <p:sp>
          <p:nvSpPr>
            <p:cNvPr id="36" name="Rectangle 35"/>
            <p:cNvSpPr/>
            <p:nvPr/>
          </p:nvSpPr>
          <p:spPr>
            <a:xfrm>
              <a:off x="925286" y="4991100"/>
              <a:ext cx="1905000" cy="283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t>REST/SOAP + ACE Model</a:t>
              </a:r>
              <a:endParaRPr lang="en-US" sz="1050" b="1" dirty="0"/>
            </a:p>
          </p:txBody>
        </p:sp>
        <p:grpSp>
          <p:nvGrpSpPr>
            <p:cNvPr id="7" name="Group 45"/>
            <p:cNvGrpSpPr/>
            <p:nvPr/>
          </p:nvGrpSpPr>
          <p:grpSpPr>
            <a:xfrm>
              <a:off x="1706433" y="3910815"/>
              <a:ext cx="1143000" cy="813582"/>
              <a:chOff x="1559497" y="2438398"/>
              <a:chExt cx="1469570" cy="1007293"/>
            </a:xfrm>
          </p:grpSpPr>
          <p:sp>
            <p:nvSpPr>
              <p:cNvPr id="40" name="Rounded Rectangle 39"/>
              <p:cNvSpPr/>
              <p:nvPr/>
            </p:nvSpPr>
            <p:spPr>
              <a:xfrm>
                <a:off x="1559497" y="2438398"/>
                <a:ext cx="1469570" cy="100729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Rounded Rectangle 40"/>
              <p:cNvSpPr/>
              <p:nvPr/>
            </p:nvSpPr>
            <p:spPr>
              <a:xfrm>
                <a:off x="1657468" y="2730863"/>
                <a:ext cx="1219199" cy="2830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solidFill>
                      <a:schemeClr val="bg1"/>
                    </a:solidFill>
                  </a:rPr>
                  <a:t>Web App</a:t>
                </a:r>
                <a:endParaRPr lang="en-US" sz="900" dirty="0">
                  <a:solidFill>
                    <a:schemeClr val="bg1"/>
                  </a:solidFill>
                </a:endParaRPr>
              </a:p>
            </p:txBody>
          </p:sp>
          <p:sp>
            <p:nvSpPr>
              <p:cNvPr id="44" name="Rounded Rectangle 43"/>
              <p:cNvSpPr/>
              <p:nvPr/>
            </p:nvSpPr>
            <p:spPr>
              <a:xfrm>
                <a:off x="1657468" y="3068322"/>
                <a:ext cx="1219199" cy="2830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solidFill>
                      <a:schemeClr val="dk1"/>
                    </a:solidFill>
                  </a:rPr>
                  <a:t>REST Client</a:t>
                </a:r>
                <a:endParaRPr lang="en-US" sz="900" dirty="0">
                  <a:solidFill>
                    <a:schemeClr val="dk1"/>
                  </a:solidFill>
                </a:endParaRPr>
              </a:p>
            </p:txBody>
          </p:sp>
          <p:sp>
            <p:nvSpPr>
              <p:cNvPr id="45" name="TextBox 44"/>
              <p:cNvSpPr txBox="1"/>
              <p:nvPr/>
            </p:nvSpPr>
            <p:spPr>
              <a:xfrm>
                <a:off x="1657468" y="2448609"/>
                <a:ext cx="1257675" cy="285792"/>
              </a:xfrm>
              <a:prstGeom prst="rect">
                <a:avLst/>
              </a:prstGeom>
              <a:noFill/>
            </p:spPr>
            <p:txBody>
              <a:bodyPr wrap="square" rtlCol="0">
                <a:spAutoFit/>
              </a:bodyPr>
              <a:lstStyle/>
              <a:p>
                <a:pPr algn="ctr"/>
                <a:r>
                  <a:rPr lang="en-US" sz="900" dirty="0" smtClean="0">
                    <a:solidFill>
                      <a:schemeClr val="bg1"/>
                    </a:solidFill>
                  </a:rPr>
                  <a:t>Windows Azure</a:t>
                </a:r>
                <a:endParaRPr lang="en-US" sz="900" dirty="0">
                  <a:solidFill>
                    <a:schemeClr val="bg1"/>
                  </a:solidFill>
                </a:endParaRPr>
              </a:p>
            </p:txBody>
          </p:sp>
        </p:grpSp>
        <p:cxnSp>
          <p:nvCxnSpPr>
            <p:cNvPr id="48" name="Straight Arrow Connector 47"/>
            <p:cNvCxnSpPr/>
            <p:nvPr/>
          </p:nvCxnSpPr>
          <p:spPr>
            <a:xfrm rot="16200000" flipH="1">
              <a:off x="2156271" y="4862892"/>
              <a:ext cx="279559" cy="2574"/>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832586" y="1219200"/>
              <a:ext cx="948267"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b="1" dirty="0" smtClean="0"/>
                <a:t>Browser</a:t>
              </a:r>
              <a:br>
                <a:rPr lang="en-US" sz="1000" b="1" dirty="0" smtClean="0"/>
              </a:br>
              <a:r>
                <a:rPr lang="en-US" sz="1000" b="1" dirty="0" smtClean="0"/>
                <a:t>Application</a:t>
              </a:r>
              <a:endParaRPr lang="en-US" sz="700" b="1" dirty="0" smtClean="0"/>
            </a:p>
          </p:txBody>
        </p:sp>
        <p:cxnSp>
          <p:nvCxnSpPr>
            <p:cNvPr id="54" name="Straight Arrow Connector 53"/>
            <p:cNvCxnSpPr/>
            <p:nvPr/>
          </p:nvCxnSpPr>
          <p:spPr>
            <a:xfrm rot="5400000">
              <a:off x="1745327" y="3313906"/>
              <a:ext cx="1143000" cy="1588"/>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792033" y="1219200"/>
              <a:ext cx="948267" cy="228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50" b="1" dirty="0" smtClean="0"/>
                <a:t>Application</a:t>
              </a:r>
              <a:endParaRPr lang="en-US" sz="900" b="1" dirty="0"/>
            </a:p>
          </p:txBody>
        </p:sp>
        <p:sp>
          <p:nvSpPr>
            <p:cNvPr id="57" name="Rounded Rectangle 56"/>
            <p:cNvSpPr/>
            <p:nvPr/>
          </p:nvSpPr>
          <p:spPr>
            <a:xfrm>
              <a:off x="792033" y="1524000"/>
              <a:ext cx="948267"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solidFill>
                    <a:schemeClr val="dk1"/>
                  </a:solidFill>
                </a:rPr>
                <a:t>REST Client</a:t>
              </a:r>
              <a:endParaRPr lang="en-US" sz="900" dirty="0">
                <a:solidFill>
                  <a:schemeClr val="dk1"/>
                </a:solidFill>
              </a:endParaRPr>
            </a:p>
          </p:txBody>
        </p:sp>
        <p:cxnSp>
          <p:nvCxnSpPr>
            <p:cNvPr id="59" name="Straight Arrow Connector 58"/>
            <p:cNvCxnSpPr/>
            <p:nvPr/>
          </p:nvCxnSpPr>
          <p:spPr>
            <a:xfrm rot="5400000">
              <a:off x="129940" y="3832013"/>
              <a:ext cx="2240280" cy="1694"/>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906333" y="2094706"/>
              <a:ext cx="685800" cy="1588"/>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9" idx="2"/>
            </p:cNvCxnSpPr>
            <p:nvPr/>
          </p:nvCxnSpPr>
          <p:spPr>
            <a:xfrm rot="16200000" flipH="1">
              <a:off x="1968476" y="2090843"/>
              <a:ext cx="685800" cy="9313"/>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16200000">
              <a:off x="2001672" y="3455609"/>
              <a:ext cx="433132" cy="230832"/>
            </a:xfrm>
            <a:prstGeom prst="rect">
              <a:avLst/>
            </a:prstGeom>
            <a:noFill/>
          </p:spPr>
          <p:txBody>
            <a:bodyPr wrap="none" rtlCol="0">
              <a:spAutoFit/>
            </a:bodyPr>
            <a:lstStyle/>
            <a:p>
              <a:r>
                <a:rPr lang="en-US" sz="900" b="1" dirty="0" smtClean="0"/>
                <a:t>HTTP</a:t>
              </a:r>
              <a:endParaRPr lang="en-US" sz="900" b="1" dirty="0"/>
            </a:p>
          </p:txBody>
        </p:sp>
        <p:sp>
          <p:nvSpPr>
            <p:cNvPr id="109" name="TextBox 108"/>
            <p:cNvSpPr txBox="1"/>
            <p:nvPr/>
          </p:nvSpPr>
          <p:spPr>
            <a:xfrm rot="16200000">
              <a:off x="789001" y="3311111"/>
              <a:ext cx="724878" cy="230832"/>
            </a:xfrm>
            <a:prstGeom prst="rect">
              <a:avLst/>
            </a:prstGeom>
            <a:noFill/>
          </p:spPr>
          <p:txBody>
            <a:bodyPr wrap="none" rtlCol="0">
              <a:spAutoFit/>
            </a:bodyPr>
            <a:lstStyle/>
            <a:p>
              <a:r>
                <a:rPr lang="en-US" sz="900" b="1" dirty="0" smtClean="0"/>
                <a:t>HTTP+REST</a:t>
              </a:r>
              <a:endParaRPr lang="en-US" sz="900" b="1" dirty="0"/>
            </a:p>
          </p:txBody>
        </p:sp>
        <p:sp>
          <p:nvSpPr>
            <p:cNvPr id="118" name="TextBox 117"/>
            <p:cNvSpPr txBox="1"/>
            <p:nvPr/>
          </p:nvSpPr>
          <p:spPr>
            <a:xfrm rot="16200000">
              <a:off x="-577334" y="4676745"/>
              <a:ext cx="2286000" cy="400110"/>
            </a:xfrm>
            <a:prstGeom prst="rect">
              <a:avLst/>
            </a:prstGeom>
            <a:noFill/>
          </p:spPr>
          <p:txBody>
            <a:bodyPr wrap="square" rtlCol="0">
              <a:spAutoFit/>
            </a:bodyPr>
            <a:lstStyle/>
            <a:p>
              <a:pPr algn="ctr"/>
              <a:r>
                <a:rPr lang="en-US" sz="2000" dirty="0" smtClean="0">
                  <a:solidFill>
                    <a:schemeClr val="tx2">
                      <a:lumMod val="10000"/>
                    </a:schemeClr>
                  </a:solidFill>
                </a:rPr>
                <a:t>Data Center</a:t>
              </a:r>
              <a:endParaRPr lang="en-US" sz="2000" dirty="0">
                <a:solidFill>
                  <a:schemeClr val="tx2">
                    <a:lumMod val="10000"/>
                  </a:schemeClr>
                </a:solidFill>
              </a:endParaRPr>
            </a:p>
          </p:txBody>
        </p:sp>
        <p:sp>
          <p:nvSpPr>
            <p:cNvPr id="18" name="Cloud 17"/>
            <p:cNvSpPr/>
            <p:nvPr/>
          </p:nvSpPr>
          <p:spPr>
            <a:xfrm>
              <a:off x="849086" y="2286000"/>
              <a:ext cx="2133600" cy="495302"/>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Cloud</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
                                            <p:bg/>
                                          </p:spTgt>
                                        </p:tgtEl>
                                        <p:attrNameLst>
                                          <p:attrName>style.visibility</p:attrName>
                                        </p:attrNameLst>
                                      </p:cBhvr>
                                      <p:to>
                                        <p:strVal val="visible"/>
                                      </p:to>
                                    </p:set>
                                    <p:animEffect transition="in" filter="wipe(left)">
                                      <p:cBhvr>
                                        <p:cTn id="12" dur="500"/>
                                        <p:tgtEl>
                                          <p:spTgt spid="11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3">
                                            <p:txEl>
                                              <p:pRg st="0" end="0"/>
                                            </p:txEl>
                                          </p:spTgt>
                                        </p:tgtEl>
                                        <p:attrNameLst>
                                          <p:attrName>style.visibility</p:attrName>
                                        </p:attrNameLst>
                                      </p:cBhvr>
                                      <p:to>
                                        <p:strVal val="visible"/>
                                      </p:to>
                                    </p:set>
                                    <p:animEffect transition="in" filter="wipe(left)">
                                      <p:cBhvr>
                                        <p:cTn id="15" dur="500"/>
                                        <p:tgtEl>
                                          <p:spTgt spid="113">
                                            <p:txEl>
                                              <p:pRg st="0" end="0"/>
                                            </p:txEl>
                                          </p:spTgt>
                                        </p:tgtEl>
                                      </p:cBhvr>
                                    </p:animEffect>
                                  </p:childTnLst>
                                </p:cTn>
                              </p:par>
                              <p:par>
                                <p:cTn id="16" presetID="9" presetClass="emph" presetSubtype="0" nodeType="withEffect">
                                  <p:stCondLst>
                                    <p:cond delay="500"/>
                                  </p:stCondLst>
                                  <p:childTnLst>
                                    <p:set>
                                      <p:cBhvr rctx="PPT">
                                        <p:cTn id="17" dur="indefinite"/>
                                        <p:tgtEl>
                                          <p:spTgt spid="6"/>
                                        </p:tgtEl>
                                        <p:attrNameLst>
                                          <p:attrName>style.opacity</p:attrName>
                                        </p:attrNameLst>
                                      </p:cBhvr>
                                      <p:to>
                                        <p:strVal val="0.25"/>
                                      </p:to>
                                    </p:set>
                                    <p:animEffect filter="image" prLst="opacity: 0.25">
                                      <p:cBhvr rctx="IE">
                                        <p:cTn id="18" dur="indefinite"/>
                                        <p:tgtEl>
                                          <p:spTgt spid="6"/>
                                        </p:tgtEl>
                                      </p:cBhvr>
                                    </p:animEffect>
                                  </p:childTnLst>
                                </p:cTn>
                              </p:par>
                              <p:par>
                                <p:cTn id="19" presetID="10" presetClass="entr" presetSubtype="0"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par>
                                <p:cTn id="22" presetID="10" presetClass="entr" presetSubtype="0"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uild="allAtOnce"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On premises SQL Server</a:t>
            </a:r>
            <a:endParaRPr lang="en-US" dirty="0"/>
          </a:p>
        </p:txBody>
      </p:sp>
      <p:grpSp>
        <p:nvGrpSpPr>
          <p:cNvPr id="3" name="Group 120"/>
          <p:cNvGrpSpPr/>
          <p:nvPr/>
        </p:nvGrpSpPr>
        <p:grpSpPr>
          <a:xfrm>
            <a:off x="2453110" y="1086852"/>
            <a:ext cx="3674950" cy="5460087"/>
            <a:chOff x="4935650" y="1219200"/>
            <a:chExt cx="3674950" cy="5460087"/>
          </a:xfrm>
        </p:grpSpPr>
        <p:sp>
          <p:nvSpPr>
            <p:cNvPr id="68" name="Rectangle 67"/>
            <p:cNvSpPr/>
            <p:nvPr/>
          </p:nvSpPr>
          <p:spPr>
            <a:xfrm>
              <a:off x="4985113" y="3733800"/>
              <a:ext cx="3451893" cy="230777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cxnSp>
          <p:nvCxnSpPr>
            <p:cNvPr id="76" name="Straight Arrow Connector 75"/>
            <p:cNvCxnSpPr/>
            <p:nvPr/>
          </p:nvCxnSpPr>
          <p:spPr>
            <a:xfrm rot="16200000" flipH="1">
              <a:off x="5677876" y="4852964"/>
              <a:ext cx="274322" cy="3126"/>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6737838" y="4871524"/>
              <a:ext cx="236807" cy="3517"/>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485254" y="5043163"/>
              <a:ext cx="2590800" cy="756355"/>
            </a:xfrm>
            <a:prstGeom prst="rect">
              <a:avLst/>
            </a:prstGeom>
          </p:spPr>
          <p:style>
            <a:lnRef idx="1">
              <a:schemeClr val="accent4"/>
            </a:lnRef>
            <a:fillRef idx="2">
              <a:schemeClr val="accent4"/>
            </a:fillRef>
            <a:effectRef idx="1">
              <a:schemeClr val="accent4"/>
            </a:effectRef>
            <a:fontRef idx="minor">
              <a:schemeClr val="dk1"/>
            </a:fontRef>
          </p:style>
          <p:txBody>
            <a:bodyPr rtlCol="0" anchor="b" anchorCtr="0"/>
            <a:lstStyle/>
            <a:p>
              <a:pPr algn="ctr"/>
              <a:r>
                <a:rPr lang="en-US" sz="2000" dirty="0" smtClean="0"/>
                <a:t>SQL Server</a:t>
              </a:r>
            </a:p>
          </p:txBody>
        </p:sp>
        <p:sp>
          <p:nvSpPr>
            <p:cNvPr id="70" name="Rectangle 69"/>
            <p:cNvSpPr/>
            <p:nvPr/>
          </p:nvSpPr>
          <p:spPr>
            <a:xfrm>
              <a:off x="5497286" y="4991100"/>
              <a:ext cx="2590800" cy="283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t>TDS + TSQL Model</a:t>
              </a:r>
              <a:endParaRPr lang="en-US" sz="1050" b="1" dirty="0"/>
            </a:p>
          </p:txBody>
        </p:sp>
        <p:sp>
          <p:nvSpPr>
            <p:cNvPr id="72" name="Rounded Rectangle 71"/>
            <p:cNvSpPr/>
            <p:nvPr/>
          </p:nvSpPr>
          <p:spPr>
            <a:xfrm>
              <a:off x="5397640" y="3910817"/>
              <a:ext cx="2096536" cy="81592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5" name="TextBox 74"/>
            <p:cNvSpPr txBox="1"/>
            <p:nvPr/>
          </p:nvSpPr>
          <p:spPr>
            <a:xfrm>
              <a:off x="5476118" y="3895257"/>
              <a:ext cx="1849967" cy="230832"/>
            </a:xfrm>
            <a:prstGeom prst="rect">
              <a:avLst/>
            </a:prstGeom>
            <a:noFill/>
          </p:spPr>
          <p:txBody>
            <a:bodyPr wrap="square" rtlCol="0">
              <a:spAutoFit/>
            </a:bodyPr>
            <a:lstStyle/>
            <a:p>
              <a:pPr algn="ctr"/>
              <a:r>
                <a:rPr lang="en-US" sz="900" dirty="0" err="1" smtClean="0">
                  <a:solidFill>
                    <a:schemeClr val="bg1"/>
                  </a:solidFill>
                </a:rPr>
                <a:t>ADO.Net</a:t>
              </a:r>
              <a:r>
                <a:rPr lang="en-US" sz="900" dirty="0" smtClean="0">
                  <a:solidFill>
                    <a:schemeClr val="bg1"/>
                  </a:solidFill>
                </a:rPr>
                <a:t> Data Services</a:t>
              </a:r>
              <a:endParaRPr lang="en-US" sz="900" dirty="0">
                <a:solidFill>
                  <a:schemeClr val="bg1"/>
                </a:solidFill>
              </a:endParaRPr>
            </a:p>
          </p:txBody>
        </p:sp>
        <p:sp>
          <p:nvSpPr>
            <p:cNvPr id="77" name="Rounded Rectangle 76"/>
            <p:cNvSpPr/>
            <p:nvPr/>
          </p:nvSpPr>
          <p:spPr>
            <a:xfrm>
              <a:off x="6366933" y="1219200"/>
              <a:ext cx="948267" cy="533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b="1" dirty="0" smtClean="0"/>
                <a:t>Browser</a:t>
              </a:r>
              <a:br>
                <a:rPr lang="en-US" sz="1000" b="1" dirty="0" smtClean="0"/>
              </a:br>
              <a:r>
                <a:rPr lang="en-US" sz="1000" b="1" dirty="0" smtClean="0"/>
                <a:t>Application</a:t>
              </a:r>
              <a:endParaRPr lang="en-US" sz="700" b="1" dirty="0"/>
            </a:p>
          </p:txBody>
        </p:sp>
        <p:cxnSp>
          <p:nvCxnSpPr>
            <p:cNvPr id="78" name="Straight Arrow Connector 77"/>
            <p:cNvCxnSpPr/>
            <p:nvPr/>
          </p:nvCxnSpPr>
          <p:spPr>
            <a:xfrm rot="5400000">
              <a:off x="6240780" y="3276600"/>
              <a:ext cx="1219200" cy="1588"/>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5351930" y="1219200"/>
              <a:ext cx="948267" cy="228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50" b="1" dirty="0" smtClean="0"/>
                <a:t>Application</a:t>
              </a:r>
              <a:endParaRPr lang="en-US" sz="800" b="1" dirty="0"/>
            </a:p>
          </p:txBody>
        </p:sp>
        <p:sp>
          <p:nvSpPr>
            <p:cNvPr id="80" name="Rounded Rectangle 79"/>
            <p:cNvSpPr/>
            <p:nvPr/>
          </p:nvSpPr>
          <p:spPr>
            <a:xfrm>
              <a:off x="5351930" y="1524000"/>
              <a:ext cx="948267" cy="228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solidFill>
                    <a:schemeClr val="dk1"/>
                  </a:solidFill>
                </a:rPr>
                <a:t>REST Client</a:t>
              </a:r>
              <a:endParaRPr lang="en-US" sz="900" dirty="0">
                <a:solidFill>
                  <a:schemeClr val="dk1"/>
                </a:solidFill>
              </a:endParaRPr>
            </a:p>
          </p:txBody>
        </p:sp>
        <p:cxnSp>
          <p:nvCxnSpPr>
            <p:cNvPr id="81" name="Straight Arrow Connector 80"/>
            <p:cNvCxnSpPr/>
            <p:nvPr/>
          </p:nvCxnSpPr>
          <p:spPr>
            <a:xfrm rot="5400000">
              <a:off x="5223237" y="3298613"/>
              <a:ext cx="1173480" cy="1694"/>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466230" y="2094706"/>
              <a:ext cx="685800" cy="1588"/>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7" idx="2"/>
            </p:cNvCxnSpPr>
            <p:nvPr/>
          </p:nvCxnSpPr>
          <p:spPr>
            <a:xfrm rot="16200000" flipH="1">
              <a:off x="6502823" y="2090843"/>
              <a:ext cx="685800" cy="9313"/>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5892899" y="4285237"/>
              <a:ext cx="985284" cy="2233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ADO.Net + EF</a:t>
              </a:r>
              <a:endParaRPr lang="en-US" sz="900" baseline="30000" dirty="0"/>
            </a:p>
          </p:txBody>
        </p:sp>
        <p:sp>
          <p:nvSpPr>
            <p:cNvPr id="100" name="Rounded Rectangle 99"/>
            <p:cNvSpPr/>
            <p:nvPr/>
          </p:nvSpPr>
          <p:spPr>
            <a:xfrm>
              <a:off x="7368419" y="1219200"/>
              <a:ext cx="948267" cy="228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50" b="1" dirty="0" smtClean="0"/>
                <a:t>Application</a:t>
              </a:r>
              <a:endParaRPr lang="en-US" sz="800" b="1" dirty="0"/>
            </a:p>
          </p:txBody>
        </p:sp>
        <p:sp>
          <p:nvSpPr>
            <p:cNvPr id="101" name="Rounded Rectangle 100"/>
            <p:cNvSpPr/>
            <p:nvPr/>
          </p:nvSpPr>
          <p:spPr>
            <a:xfrm>
              <a:off x="7368419" y="1524000"/>
              <a:ext cx="948267"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solidFill>
                    <a:schemeClr val="dk1"/>
                  </a:solidFill>
                </a:rPr>
                <a:t>SQL Client</a:t>
              </a:r>
              <a:r>
                <a:rPr lang="en-US" sz="900" baseline="30000" dirty="0" smtClean="0">
                  <a:solidFill>
                    <a:schemeClr val="dk1"/>
                  </a:solidFill>
                </a:rPr>
                <a:t>*</a:t>
              </a:r>
              <a:endParaRPr lang="en-US" sz="900" baseline="30000" dirty="0">
                <a:solidFill>
                  <a:schemeClr val="dk1"/>
                </a:solidFill>
              </a:endParaRPr>
            </a:p>
          </p:txBody>
        </p:sp>
        <p:cxnSp>
          <p:nvCxnSpPr>
            <p:cNvPr id="102" name="Straight Arrow Connector 101"/>
            <p:cNvCxnSpPr/>
            <p:nvPr/>
          </p:nvCxnSpPr>
          <p:spPr>
            <a:xfrm rot="5400000">
              <a:off x="6685843" y="3815693"/>
              <a:ext cx="2322339" cy="2495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7515792" y="2094706"/>
              <a:ext cx="685800" cy="1588"/>
            </a:xfrm>
            <a:prstGeom prst="straightConnector1">
              <a:avLst/>
            </a:prstGeom>
            <a:ln w="1905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Cloud 81"/>
            <p:cNvSpPr/>
            <p:nvPr/>
          </p:nvSpPr>
          <p:spPr>
            <a:xfrm>
              <a:off x="5268686" y="2286000"/>
              <a:ext cx="3200400" cy="495302"/>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Cloud</a:t>
              </a:r>
              <a:endParaRPr lang="en-US" dirty="0"/>
            </a:p>
          </p:txBody>
        </p:sp>
        <p:sp>
          <p:nvSpPr>
            <p:cNvPr id="110" name="TextBox 109"/>
            <p:cNvSpPr txBox="1"/>
            <p:nvPr/>
          </p:nvSpPr>
          <p:spPr>
            <a:xfrm rot="16200000">
              <a:off x="6540136" y="3397913"/>
              <a:ext cx="433132" cy="230832"/>
            </a:xfrm>
            <a:prstGeom prst="rect">
              <a:avLst/>
            </a:prstGeom>
            <a:noFill/>
          </p:spPr>
          <p:txBody>
            <a:bodyPr wrap="none" rtlCol="0">
              <a:spAutoFit/>
            </a:bodyPr>
            <a:lstStyle/>
            <a:p>
              <a:r>
                <a:rPr lang="en-US" sz="900" b="1" dirty="0" smtClean="0"/>
                <a:t>HTTP</a:t>
              </a:r>
              <a:endParaRPr lang="en-US" sz="900" b="1" dirty="0"/>
            </a:p>
          </p:txBody>
        </p:sp>
        <p:sp>
          <p:nvSpPr>
            <p:cNvPr id="111" name="TextBox 110"/>
            <p:cNvSpPr txBox="1"/>
            <p:nvPr/>
          </p:nvSpPr>
          <p:spPr>
            <a:xfrm rot="16200000">
              <a:off x="5359364" y="3295024"/>
              <a:ext cx="724878" cy="230832"/>
            </a:xfrm>
            <a:prstGeom prst="rect">
              <a:avLst/>
            </a:prstGeom>
            <a:noFill/>
          </p:spPr>
          <p:txBody>
            <a:bodyPr wrap="none" rtlCol="0">
              <a:spAutoFit/>
            </a:bodyPr>
            <a:lstStyle/>
            <a:p>
              <a:r>
                <a:rPr lang="en-US" sz="900" b="1" dirty="0" smtClean="0"/>
                <a:t>HTTP+REST</a:t>
              </a:r>
              <a:endParaRPr lang="en-US" sz="900" b="1" dirty="0"/>
            </a:p>
          </p:txBody>
        </p:sp>
        <p:sp>
          <p:nvSpPr>
            <p:cNvPr id="112" name="TextBox 111"/>
            <p:cNvSpPr txBox="1"/>
            <p:nvPr/>
          </p:nvSpPr>
          <p:spPr>
            <a:xfrm rot="16200000">
              <a:off x="7594002" y="3435765"/>
              <a:ext cx="369012" cy="230832"/>
            </a:xfrm>
            <a:prstGeom prst="rect">
              <a:avLst/>
            </a:prstGeom>
            <a:noFill/>
          </p:spPr>
          <p:txBody>
            <a:bodyPr wrap="none" rtlCol="0">
              <a:spAutoFit/>
            </a:bodyPr>
            <a:lstStyle/>
            <a:p>
              <a:r>
                <a:rPr lang="en-US" sz="900" b="1" dirty="0" smtClean="0"/>
                <a:t>TDS</a:t>
              </a:r>
              <a:endParaRPr lang="en-US" sz="900" b="1" dirty="0"/>
            </a:p>
          </p:txBody>
        </p:sp>
        <p:sp>
          <p:nvSpPr>
            <p:cNvPr id="117" name="TextBox 116"/>
            <p:cNvSpPr txBox="1"/>
            <p:nvPr/>
          </p:nvSpPr>
          <p:spPr>
            <a:xfrm>
              <a:off x="5334000" y="6248400"/>
              <a:ext cx="3276600" cy="430887"/>
            </a:xfrm>
            <a:prstGeom prst="rect">
              <a:avLst/>
            </a:prstGeom>
            <a:noFill/>
          </p:spPr>
          <p:txBody>
            <a:bodyPr wrap="square" rtlCol="0">
              <a:spAutoFit/>
            </a:bodyPr>
            <a:lstStyle/>
            <a:p>
              <a:r>
                <a:rPr lang="en-US" sz="1100" b="1" dirty="0" smtClean="0"/>
                <a:t>* </a:t>
              </a:r>
              <a:r>
                <a:rPr lang="zh-CN" altLang="en-US" sz="1100" b="1" dirty="0" smtClean="0"/>
                <a:t>客户端访问可基于</a:t>
              </a:r>
              <a:r>
                <a:rPr lang="en-US" sz="1100" b="1" dirty="0" smtClean="0"/>
                <a:t>TDS</a:t>
              </a:r>
              <a:r>
                <a:rPr lang="zh-CN" altLang="en-US" sz="1100" b="1" dirty="0" smtClean="0"/>
                <a:t>通过</a:t>
              </a:r>
              <a:r>
                <a:rPr lang="en-US" sz="1100" b="1" dirty="0" smtClean="0"/>
                <a:t>ODBC, </a:t>
              </a:r>
              <a:br>
                <a:rPr lang="en-US" sz="1100" b="1" dirty="0" smtClean="0"/>
              </a:br>
              <a:r>
                <a:rPr lang="en-US" sz="1100" b="1" dirty="0" smtClean="0"/>
                <a:t>   </a:t>
              </a:r>
              <a:r>
                <a:rPr lang="en-US" sz="1100" b="1" dirty="0" err="1" smtClean="0"/>
                <a:t>ADO.Net</a:t>
              </a:r>
              <a:r>
                <a:rPr lang="en-US" sz="1100" b="1" dirty="0" smtClean="0"/>
                <a:t>, OLEDB, PHP-SQL, Ruby, …</a:t>
              </a:r>
              <a:r>
                <a:rPr lang="zh-CN" altLang="en-US" sz="1100" b="1" dirty="0" smtClean="0"/>
                <a:t>等</a:t>
              </a:r>
              <a:endParaRPr lang="en-US" sz="1100" b="1" dirty="0"/>
            </a:p>
          </p:txBody>
        </p:sp>
        <p:sp>
          <p:nvSpPr>
            <p:cNvPr id="119" name="TextBox 118"/>
            <p:cNvSpPr txBox="1"/>
            <p:nvPr/>
          </p:nvSpPr>
          <p:spPr>
            <a:xfrm rot="16200000">
              <a:off x="3992705" y="4676745"/>
              <a:ext cx="2286000" cy="400110"/>
            </a:xfrm>
            <a:prstGeom prst="rect">
              <a:avLst/>
            </a:prstGeom>
            <a:noFill/>
          </p:spPr>
          <p:txBody>
            <a:bodyPr wrap="square" rtlCol="0">
              <a:spAutoFit/>
            </a:bodyPr>
            <a:lstStyle/>
            <a:p>
              <a:pPr algn="ctr"/>
              <a:r>
                <a:rPr lang="en-US" sz="2000" dirty="0" smtClean="0">
                  <a:solidFill>
                    <a:schemeClr val="tx2">
                      <a:lumMod val="10000"/>
                    </a:schemeClr>
                  </a:solidFill>
                </a:rPr>
                <a:t>Data Center</a:t>
              </a:r>
              <a:endParaRPr lang="en-US" sz="2000" dirty="0">
                <a:solidFill>
                  <a:schemeClr val="tx2">
                    <a:lumMod val="10000"/>
                  </a:schemeClr>
                </a:solidFill>
              </a:endParaRPr>
            </a:p>
          </p:txBody>
        </p:sp>
      </p:grpSp>
      <p:grpSp>
        <p:nvGrpSpPr>
          <p:cNvPr id="4" name="Group 61"/>
          <p:cNvGrpSpPr/>
          <p:nvPr/>
        </p:nvGrpSpPr>
        <p:grpSpPr>
          <a:xfrm>
            <a:off x="5832308" y="1227722"/>
            <a:ext cx="1304925" cy="745986"/>
            <a:chOff x="7848600" y="1314450"/>
            <a:chExt cx="1304925" cy="745986"/>
          </a:xfrm>
        </p:grpSpPr>
        <p:sp>
          <p:nvSpPr>
            <p:cNvPr id="60" name="Left Brace 59"/>
            <p:cNvSpPr/>
            <p:nvPr/>
          </p:nvSpPr>
          <p:spPr>
            <a:xfrm>
              <a:off x="7848600" y="1314450"/>
              <a:ext cx="228600" cy="6096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19050">
                  <a:solidFill>
                    <a:schemeClr val="tx1"/>
                  </a:solidFill>
                </a:ln>
              </a:endParaRPr>
            </a:p>
          </p:txBody>
        </p:sp>
        <p:sp>
          <p:nvSpPr>
            <p:cNvPr id="61" name="TextBox 60"/>
            <p:cNvSpPr txBox="1"/>
            <p:nvPr/>
          </p:nvSpPr>
          <p:spPr>
            <a:xfrm>
              <a:off x="7991475" y="1352550"/>
              <a:ext cx="1162050" cy="707886"/>
            </a:xfrm>
            <a:prstGeom prst="rect">
              <a:avLst/>
            </a:prstGeom>
            <a:noFill/>
          </p:spPr>
          <p:txBody>
            <a:bodyPr wrap="square" rtlCol="0">
              <a:spAutoFit/>
            </a:bodyPr>
            <a:lstStyle/>
            <a:p>
              <a:r>
                <a:rPr lang="en-US" sz="1000" b="1" dirty="0" smtClean="0"/>
                <a:t>ODBC, OLEDB, ADO.Net PHP, Ruby, …</a:t>
              </a:r>
            </a:p>
            <a:p>
              <a:endParaRPr lang="en-US" sz="1000" b="1" dirty="0"/>
            </a:p>
          </p:txBody>
        </p:sp>
      </p:grpSp>
      <p:cxnSp>
        <p:nvCxnSpPr>
          <p:cNvPr id="63" name="Straight Connector 62"/>
          <p:cNvCxnSpPr/>
          <p:nvPr/>
        </p:nvCxnSpPr>
        <p:spPr>
          <a:xfrm flipV="1">
            <a:off x="1118937" y="3019927"/>
            <a:ext cx="7327231" cy="3609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1579" y="2863516"/>
            <a:ext cx="1070810" cy="461665"/>
          </a:xfrm>
          <a:prstGeom prst="rect">
            <a:avLst/>
          </a:prstGeom>
          <a:noFill/>
        </p:spPr>
        <p:txBody>
          <a:bodyPr wrap="square" rtlCol="0">
            <a:spAutoFit/>
          </a:bodyPr>
          <a:lstStyle/>
          <a:p>
            <a:r>
              <a:rPr lang="en-US" sz="1200" b="1" dirty="0" smtClean="0">
                <a:solidFill>
                  <a:schemeClr val="tx2">
                    <a:lumMod val="60000"/>
                    <a:lumOff val="40000"/>
                  </a:schemeClr>
                </a:solidFill>
              </a:rPr>
              <a:t>Enterprise </a:t>
            </a:r>
            <a:r>
              <a:rPr lang="en-US" sz="1200" b="1" dirty="0" err="1" smtClean="0">
                <a:solidFill>
                  <a:schemeClr val="tx2">
                    <a:lumMod val="60000"/>
                    <a:lumOff val="40000"/>
                  </a:schemeClr>
                </a:solidFill>
              </a:rPr>
              <a:t>FireWall</a:t>
            </a:r>
            <a:endParaRPr lang="en-US" sz="1200" b="1" dirty="0">
              <a:solidFill>
                <a:schemeClr val="tx2">
                  <a:lumMod val="60000"/>
                  <a:lumOff val="40000"/>
                </a:schemeClr>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9144000" cy="6858000"/>
          </a:xfrm>
          <a:prstGeom prst="rect">
            <a:avLst/>
          </a:prstGeom>
          <a:noFill/>
        </p:spPr>
        <p:txBody>
          <a:bodyPr wrap="square" rtlCol="0" anchor="ctr" anchorCtr="0">
            <a:noAutofit/>
          </a:bodyPr>
          <a:lstStyle/>
          <a:p>
            <a:pPr algn="ctr"/>
            <a:endParaRPr lang="en-US" sz="4400" dirty="0" smtClean="0">
              <a:latin typeface="Segoe UI" pitchFamily="34" charset="0"/>
            </a:endParaRPr>
          </a:p>
        </p:txBody>
      </p:sp>
      <p:sp>
        <p:nvSpPr>
          <p:cNvPr id="6" name="Title 5"/>
          <p:cNvSpPr>
            <a:spLocks noGrp="1"/>
          </p:cNvSpPr>
          <p:nvPr>
            <p:ph type="title"/>
          </p:nvPr>
        </p:nvSpPr>
        <p:spPr/>
        <p:txBody>
          <a:bodyPr/>
          <a:lstStyle/>
          <a:p>
            <a:r>
              <a:rPr lang="zh-CN" altLang="en-US" dirty="0" smtClean="0">
                <a:latin typeface="Segoe UI" pitchFamily="34" charset="0"/>
              </a:rPr>
              <a:t>云存储方案比较</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5400000">
            <a:off x="4790266" y="3186584"/>
            <a:ext cx="3900074" cy="214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422091" y="3225969"/>
            <a:ext cx="3900074" cy="214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1993983" y="3071856"/>
            <a:ext cx="3900074" cy="214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90194" y="3142063"/>
            <a:ext cx="3900074" cy="2146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itle 34"/>
          <p:cNvSpPr>
            <a:spLocks noGrp="1"/>
          </p:cNvSpPr>
          <p:nvPr>
            <p:ph type="title"/>
          </p:nvPr>
        </p:nvSpPr>
        <p:spPr/>
        <p:txBody>
          <a:bodyPr/>
          <a:lstStyle/>
          <a:p>
            <a:r>
              <a:rPr lang="zh-CN" altLang="en-US" dirty="0" smtClean="0"/>
              <a:t>概览</a:t>
            </a:r>
            <a:endParaRPr lang="en-US" dirty="0"/>
          </a:p>
        </p:txBody>
      </p:sp>
      <p:graphicFrame>
        <p:nvGraphicFramePr>
          <p:cNvPr id="36" name="表格 6"/>
          <p:cNvGraphicFramePr>
            <a:graphicFrameLocks noGrp="1"/>
          </p:cNvGraphicFramePr>
          <p:nvPr/>
        </p:nvGraphicFramePr>
        <p:xfrm>
          <a:off x="642908" y="1357299"/>
          <a:ext cx="8001060" cy="3674161"/>
        </p:xfrm>
        <a:graphic>
          <a:graphicData uri="http://schemas.openxmlformats.org/drawingml/2006/table">
            <a:tbl>
              <a:tblPr firstRow="1" bandRow="1">
                <a:tableStyleId>{5C22544A-7EE6-4342-B048-85BDC9FD1C3A}</a:tableStyleId>
              </a:tblPr>
              <a:tblGrid>
                <a:gridCol w="1333510"/>
                <a:gridCol w="1333510"/>
                <a:gridCol w="1333510"/>
                <a:gridCol w="1333510"/>
                <a:gridCol w="1333510"/>
                <a:gridCol w="1333510"/>
              </a:tblGrid>
              <a:tr h="565201">
                <a:tc gridSpan="6">
                  <a:txBody>
                    <a:bodyPr/>
                    <a:lstStyle/>
                    <a:p>
                      <a:pPr algn="ctr"/>
                      <a:r>
                        <a:rPr lang="zh-CN" altLang="en-US" sz="2800" b="1" dirty="0" smtClean="0">
                          <a:effectLst>
                            <a:outerShdw blurRad="38100" dist="38100" dir="2700000" algn="tl">
                              <a:srgbClr val="000000">
                                <a:alpha val="43137"/>
                              </a:srgbClr>
                            </a:outerShdw>
                          </a:effectLst>
                        </a:rPr>
                        <a:t>云存储方案比较</a:t>
                      </a:r>
                      <a:endParaRPr lang="zh-CN" altLang="en-US" sz="2800" b="0" dirty="0">
                        <a:effectLst>
                          <a:outerShdw blurRad="38100" dist="38100" dir="2700000" algn="tl">
                            <a:srgbClr val="000000">
                              <a:alpha val="43137"/>
                            </a:srgbClr>
                          </a:outerShdw>
                        </a:effectLst>
                      </a:endParaRPr>
                    </a:p>
                  </a:txBody>
                  <a:tcPr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zh-CN" altLang="en-US" sz="2800" b="0" dirty="0">
                        <a:effectLst>
                          <a:outerShdw blurRad="38100" dist="38100" dir="2700000" algn="tl">
                            <a:srgbClr val="000000">
                              <a:alpha val="43137"/>
                            </a:srgbClr>
                          </a:outerShdw>
                        </a:effectLst>
                      </a:endParaRPr>
                    </a:p>
                  </a:txBody>
                  <a:tcPr anchor="ctr"/>
                </a:tc>
                <a:tc hMerge="1">
                  <a:txBody>
                    <a:bodyPr/>
                    <a:lstStyle/>
                    <a:p>
                      <a:pPr algn="ctr"/>
                      <a:endParaRPr lang="zh-CN" altLang="en-US" sz="2800" b="0" dirty="0">
                        <a:effectLst>
                          <a:outerShdw blurRad="38100" dist="38100" dir="2700000" algn="tl">
                            <a:srgbClr val="000000">
                              <a:alpha val="43137"/>
                            </a:srgbClr>
                          </a:outerShdw>
                        </a:effectLst>
                      </a:endParaRPr>
                    </a:p>
                  </a:txBody>
                  <a:tcPr anchor="ctr"/>
                </a:tc>
              </a:tr>
              <a:tr h="905334">
                <a:tc>
                  <a:txBody>
                    <a:bodyPr/>
                    <a:lstStyle/>
                    <a:p>
                      <a:pPr algn="ctr"/>
                      <a:endParaRPr lang="zh-CN" altLang="en-US" dirty="0"/>
                    </a:p>
                  </a:txBody>
                  <a:tcPr anchor="ctr"/>
                </a:tc>
                <a:tc>
                  <a:txBody>
                    <a:bodyPr/>
                    <a:lstStyle/>
                    <a:p>
                      <a:pPr algn="ctr"/>
                      <a:r>
                        <a:rPr lang="en-US" sz="1800" b="1" dirty="0" smtClean="0"/>
                        <a:t>Windows Azure</a:t>
                      </a:r>
                      <a:endParaRPr lang="en-US" sz="1800" b="1" dirty="0"/>
                    </a:p>
                  </a:txBody>
                  <a:tcPr anchor="ctr"/>
                </a:tc>
                <a:tc>
                  <a:txBody>
                    <a:bodyPr/>
                    <a:lstStyle/>
                    <a:p>
                      <a:pPr algn="ctr"/>
                      <a:r>
                        <a:rPr lang="en-US" altLang="zh-CN" sz="1800" b="1" dirty="0" smtClean="0"/>
                        <a:t>MS</a:t>
                      </a:r>
                      <a:r>
                        <a:rPr lang="zh-CN" altLang="en-US" sz="1800" b="1" dirty="0" smtClean="0"/>
                        <a:t> </a:t>
                      </a:r>
                      <a:r>
                        <a:rPr lang="en-US" altLang="zh-CN" sz="1800" b="1" dirty="0" smtClean="0"/>
                        <a:t>Private</a:t>
                      </a:r>
                      <a:r>
                        <a:rPr lang="zh-CN" altLang="en-US" sz="1800" b="1" dirty="0" smtClean="0"/>
                        <a:t> </a:t>
                      </a:r>
                      <a:r>
                        <a:rPr lang="en-US" altLang="zh-CN" sz="1800" b="1" dirty="0" smtClean="0"/>
                        <a:t>Cloud</a:t>
                      </a:r>
                      <a:endParaRPr lang="en-US" sz="1800" b="1" dirty="0"/>
                    </a:p>
                  </a:txBody>
                  <a:tcPr anchor="ctr"/>
                </a:tc>
                <a:tc>
                  <a:txBody>
                    <a:bodyPr/>
                    <a:lstStyle/>
                    <a:p>
                      <a:pPr algn="ctr"/>
                      <a:r>
                        <a:rPr lang="en-US" sz="1800" b="1" dirty="0" smtClean="0"/>
                        <a:t>Amazon Web Services</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Google </a:t>
                      </a:r>
                      <a:r>
                        <a:rPr lang="en-US" sz="1800" b="1" dirty="0" err="1" smtClean="0"/>
                        <a:t>AppEngine</a:t>
                      </a:r>
                      <a:endParaRPr lang="en-US" sz="1800" b="1" dirty="0" smtClean="0"/>
                    </a:p>
                    <a:p>
                      <a:pPr algn="ctr"/>
                      <a:endParaRPr lang="en-US" sz="1800" b="1" dirty="0"/>
                    </a:p>
                  </a:txBody>
                  <a:tcPr anchor="ctr"/>
                </a:tc>
                <a:tc>
                  <a:txBody>
                    <a:bodyPr/>
                    <a:lstStyle/>
                    <a:p>
                      <a:pPr algn="ctr"/>
                      <a:r>
                        <a:rPr lang="en-US" sz="1800" b="1" dirty="0" err="1" smtClean="0"/>
                        <a:t>Salesforce</a:t>
                      </a:r>
                      <a:endParaRPr lang="en-US" sz="1800" b="1" dirty="0" smtClean="0"/>
                    </a:p>
                    <a:p>
                      <a:pPr algn="ctr"/>
                      <a:r>
                        <a:rPr lang="en-US" sz="1800" b="1" dirty="0" smtClean="0"/>
                        <a:t>Force.com</a:t>
                      </a:r>
                      <a:endParaRPr lang="en-US" sz="1800" b="1" dirty="0"/>
                    </a:p>
                  </a:txBody>
                  <a:tcPr anchor="ctr"/>
                </a:tc>
              </a:tr>
              <a:tr h="905334">
                <a:tc>
                  <a:txBody>
                    <a:bodyPr/>
                    <a:lstStyle/>
                    <a:p>
                      <a:pPr algn="ctr"/>
                      <a:r>
                        <a:rPr lang="en-US" sz="1800" b="1" i="1" dirty="0" smtClean="0"/>
                        <a:t>Blob </a:t>
                      </a:r>
                    </a:p>
                    <a:p>
                      <a:pPr algn="ctr"/>
                      <a:r>
                        <a:rPr lang="en-US" sz="1800" b="1" i="1" dirty="0" smtClean="0"/>
                        <a:t>Storage</a:t>
                      </a:r>
                    </a:p>
                  </a:txBody>
                  <a:tcPr anchor="ctr"/>
                </a:tc>
                <a:tc>
                  <a:txBody>
                    <a:bodyPr/>
                    <a:lstStyle/>
                    <a:p>
                      <a:pPr algn="ctr"/>
                      <a:r>
                        <a:rPr lang="en-US" altLang="zh-CN" b="0" i="0" dirty="0" smtClean="0"/>
                        <a:t>Blobs</a:t>
                      </a:r>
                      <a:endParaRPr lang="zh-CN" altLang="en-US" b="0" i="0" dirty="0"/>
                    </a:p>
                  </a:txBody>
                  <a:tcPr anchor="ctr"/>
                </a:tc>
                <a:tc>
                  <a:txBody>
                    <a:bodyPr/>
                    <a:lstStyle/>
                    <a:p>
                      <a:pPr algn="ctr"/>
                      <a:r>
                        <a:rPr lang="zh-CN" altLang="en-US" b="0" i="0" dirty="0" smtClean="0"/>
                        <a:t>自定义</a:t>
                      </a:r>
                      <a:endParaRPr lang="zh-CN" altLang="en-US" b="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t>Simple Storage Service (S3)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err="1" smtClean="0"/>
                        <a:t>Datastore</a:t>
                      </a:r>
                      <a:endParaRPr lang="en-US" sz="1800" b="0" i="0" dirty="0" smtClean="0"/>
                    </a:p>
                    <a:p>
                      <a:pPr algn="ctr"/>
                      <a:endParaRPr lang="zh-CN" altLang="en-US" b="0" i="0" dirty="0"/>
                    </a:p>
                  </a:txBody>
                  <a:tcPr anchor="ctr"/>
                </a:tc>
                <a:tc>
                  <a:txBody>
                    <a:bodyPr/>
                    <a:lstStyle/>
                    <a:p>
                      <a:pPr algn="ctr"/>
                      <a:endParaRPr lang="zh-CN" altLang="en-US" b="0" i="0" dirty="0"/>
                    </a:p>
                  </a:txBody>
                  <a:tcPr anchor="ctr"/>
                </a:tc>
              </a:tr>
              <a:tr h="633734">
                <a:tc>
                  <a:txBody>
                    <a:bodyPr/>
                    <a:lstStyle/>
                    <a:p>
                      <a:pPr algn="ctr"/>
                      <a:r>
                        <a:rPr lang="en-US" sz="1800" b="1" i="1" dirty="0" smtClean="0"/>
                        <a:t>Scale-out </a:t>
                      </a:r>
                    </a:p>
                    <a:p>
                      <a:pPr algn="ctr"/>
                      <a:r>
                        <a:rPr lang="en-US" sz="1800" b="1" i="1" dirty="0" smtClean="0"/>
                        <a:t>storage</a:t>
                      </a:r>
                    </a:p>
                  </a:txBody>
                  <a:tcPr anchor="ctr"/>
                </a:tc>
                <a:tc>
                  <a:txBody>
                    <a:bodyPr/>
                    <a:lstStyle/>
                    <a:p>
                      <a:pPr algn="ctr"/>
                      <a:r>
                        <a:rPr lang="en-US" altLang="zh-CN" b="0" i="0" dirty="0" smtClean="0"/>
                        <a:t>Tables</a:t>
                      </a:r>
                      <a:endParaRPr lang="zh-CN" altLang="en-US" b="0" i="0" dirty="0"/>
                    </a:p>
                  </a:txBody>
                  <a:tcPr anchor="ctr"/>
                </a:tc>
                <a:tc>
                  <a:txBody>
                    <a:bodyPr/>
                    <a:lstStyle/>
                    <a:p>
                      <a:pPr algn="ctr"/>
                      <a:r>
                        <a:rPr lang="zh-CN" altLang="en-US" b="0" i="0" dirty="0" smtClean="0"/>
                        <a:t>自定义</a:t>
                      </a:r>
                      <a:endParaRPr lang="zh-CN" altLang="en-US" b="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err="1" smtClean="0"/>
                        <a:t>SimpleDB</a:t>
                      </a:r>
                      <a:endParaRPr lang="en-US" sz="1800" b="0" i="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err="1" smtClean="0"/>
                        <a:t>Datastore</a:t>
                      </a:r>
                      <a:endParaRPr lang="en-US" sz="1800" b="0" i="0" dirty="0" smtClean="0"/>
                    </a:p>
                    <a:p>
                      <a:pPr algn="ctr"/>
                      <a:endParaRPr lang="zh-CN" altLang="en-US" b="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t>Database</a:t>
                      </a:r>
                    </a:p>
                    <a:p>
                      <a:pPr algn="ctr"/>
                      <a:endParaRPr lang="zh-CN" altLang="en-US" b="0" i="0" dirty="0"/>
                    </a:p>
                  </a:txBody>
                  <a:tcPr anchor="ctr"/>
                </a:tc>
              </a:tr>
              <a:tr h="6337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smtClean="0"/>
                        <a:t>Relational  storage</a:t>
                      </a:r>
                    </a:p>
                  </a:txBody>
                  <a:tcPr anchor="ctr"/>
                </a:tc>
                <a:tc>
                  <a:txBody>
                    <a:bodyPr/>
                    <a:lstStyle/>
                    <a:p>
                      <a:pPr algn="ctr"/>
                      <a:r>
                        <a:rPr lang="en-US" altLang="zh-CN" b="0" i="0" dirty="0" smtClean="0"/>
                        <a:t>SQL</a:t>
                      </a:r>
                      <a:r>
                        <a:rPr lang="zh-CN" altLang="en-US" b="0" i="0" dirty="0" smtClean="0"/>
                        <a:t> </a:t>
                      </a:r>
                      <a:r>
                        <a:rPr lang="en-US" altLang="zh-CN" b="0" i="0" dirty="0" smtClean="0"/>
                        <a:t>Azure</a:t>
                      </a:r>
                      <a:endParaRPr lang="zh-CN" altLang="en-US" b="0" i="0" dirty="0"/>
                    </a:p>
                  </a:txBody>
                  <a:tcPr anchor="ctr"/>
                </a:tc>
                <a:tc>
                  <a:txBody>
                    <a:bodyPr/>
                    <a:lstStyle/>
                    <a:p>
                      <a:pPr algn="ctr"/>
                      <a:r>
                        <a:rPr lang="en-US" altLang="zh-CN" b="0" i="0" dirty="0" smtClean="0"/>
                        <a:t>SQL  Server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t>EC2 VMs (w/RDBMS)</a:t>
                      </a:r>
                    </a:p>
                  </a:txBody>
                  <a:tcPr anchor="ctr"/>
                </a:tc>
                <a:tc>
                  <a:txBody>
                    <a:bodyPr/>
                    <a:lstStyle/>
                    <a:p>
                      <a:pPr algn="ctr"/>
                      <a:endParaRPr lang="en-US" altLang="zh-CN" b="0" i="0" dirty="0" smtClean="0"/>
                    </a:p>
                  </a:txBody>
                  <a:tcPr anchor="ctr"/>
                </a:tc>
                <a:tc>
                  <a:txBody>
                    <a:bodyPr/>
                    <a:lstStyle/>
                    <a:p>
                      <a:pPr algn="ctr"/>
                      <a:endParaRPr lang="en-US" altLang="zh-CN" b="0" i="0" dirty="0" smtClean="0"/>
                    </a:p>
                  </a:txBody>
                  <a:tcPr anchor="ct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algn="l"/>
            <a:r>
              <a:rPr lang="zh-CN" altLang="en-US" b="1" dirty="0" smtClean="0"/>
              <a:t>概念</a:t>
            </a:r>
            <a:endParaRPr lang="en-US" b="1" dirty="0"/>
          </a:p>
        </p:txBody>
      </p:sp>
      <p:sp>
        <p:nvSpPr>
          <p:cNvPr id="8" name="Content Placeholder 7"/>
          <p:cNvSpPr>
            <a:spLocks noGrp="1"/>
          </p:cNvSpPr>
          <p:nvPr>
            <p:ph idx="1"/>
          </p:nvPr>
        </p:nvSpPr>
        <p:spPr/>
        <p:txBody>
          <a:bodyPr/>
          <a:lstStyle/>
          <a:p>
            <a:r>
              <a:rPr lang="zh-CN" altLang="en-US" dirty="0" smtClean="0"/>
              <a:t>公有云服务</a:t>
            </a:r>
            <a:r>
              <a:rPr lang="en-US" altLang="zh-CN" dirty="0" smtClean="0"/>
              <a:t>-Public Cloud</a:t>
            </a:r>
            <a:r>
              <a:rPr lang="zh-CN" altLang="en-US" dirty="0" smtClean="0"/>
              <a:t> </a:t>
            </a:r>
            <a:endParaRPr lang="en-US" altLang="zh-CN" dirty="0" smtClean="0"/>
          </a:p>
          <a:p>
            <a:pPr lvl="1"/>
            <a:r>
              <a:rPr lang="zh-CN" altLang="en-US" dirty="0" smtClean="0"/>
              <a:t>面向</a:t>
            </a:r>
            <a:r>
              <a:rPr lang="en-US" altLang="zh-CN" dirty="0" smtClean="0"/>
              <a:t>Internet</a:t>
            </a:r>
            <a:r>
              <a:rPr lang="zh-CN" altLang="en-US" dirty="0" smtClean="0"/>
              <a:t>提供的可扩展的计算资源池提供的服务，比如 </a:t>
            </a:r>
            <a:r>
              <a:rPr lang="en-US" altLang="zh-CN" dirty="0" smtClean="0"/>
              <a:t>Windows Azure, SaleForce.com</a:t>
            </a:r>
          </a:p>
          <a:p>
            <a:r>
              <a:rPr lang="zh-CN" altLang="en-US" dirty="0" smtClean="0"/>
              <a:t>私有云服务</a:t>
            </a:r>
            <a:r>
              <a:rPr lang="en-US" altLang="zh-CN" dirty="0" smtClean="0"/>
              <a:t>-Private Cloud</a:t>
            </a:r>
          </a:p>
          <a:p>
            <a:pPr lvl="1"/>
            <a:r>
              <a:rPr lang="zh-CN" altLang="en-US" dirty="0" smtClean="0"/>
              <a:t>面向企业内部提供的可扩展的计算资源池提供的服务，通常由位于企业防火墙内的自己管理的数据中心提供服务</a:t>
            </a:r>
            <a:r>
              <a:rPr lang="en-US" altLang="zh-CN" dirty="0" smtClean="0"/>
              <a:t>,</a:t>
            </a:r>
            <a:r>
              <a:rPr lang="zh-CN" altLang="en-US" dirty="0" smtClean="0"/>
              <a:t>比如</a:t>
            </a:r>
            <a:r>
              <a:rPr lang="en-US" altLang="zh-CN" dirty="0" smtClean="0"/>
              <a:t>Dynamic IT</a:t>
            </a:r>
          </a:p>
          <a:p>
            <a:r>
              <a:rPr lang="zh-CN" altLang="en-US" dirty="0" smtClean="0"/>
              <a:t>云存储服务</a:t>
            </a:r>
            <a:r>
              <a:rPr lang="en-US" altLang="zh-CN" dirty="0" smtClean="0"/>
              <a:t>-Cloud Storage</a:t>
            </a:r>
          </a:p>
          <a:p>
            <a:pPr lvl="1"/>
            <a:r>
              <a:rPr lang="zh-CN" altLang="en-US" dirty="0" smtClean="0"/>
              <a:t>公有云或者私有云中的数据存储服务</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sz="4400" dirty="0" smtClean="0"/>
              <a:t>Amazon Web Services </a:t>
            </a:r>
            <a:r>
              <a:rPr lang="en-US" dirty="0" smtClean="0"/>
              <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a:xfrm>
            <a:off x="357158" y="1071546"/>
            <a:ext cx="8229600" cy="4525963"/>
          </a:xfrm>
        </p:spPr>
        <p:txBody>
          <a:bodyPr/>
          <a:lstStyle/>
          <a:p>
            <a:r>
              <a:rPr lang="zh-CN" altLang="en-US" dirty="0" smtClean="0"/>
              <a:t>优点：</a:t>
            </a:r>
          </a:p>
          <a:p>
            <a:pPr lvl="1"/>
            <a:r>
              <a:rPr lang="zh-CN" altLang="en-US" sz="2000" dirty="0" smtClean="0"/>
              <a:t>业界先行者拥有可扩展的成功案例</a:t>
            </a:r>
          </a:p>
          <a:p>
            <a:pPr lvl="1"/>
            <a:r>
              <a:rPr lang="en-US" sz="2000" dirty="0" err="1" smtClean="0"/>
              <a:t>SimpleDB</a:t>
            </a:r>
            <a:r>
              <a:rPr lang="zh-CN" altLang="en-US" sz="2000" dirty="0" smtClean="0"/>
              <a:t>相比</a:t>
            </a:r>
            <a:r>
              <a:rPr lang="en-US" sz="2000" dirty="0" smtClean="0"/>
              <a:t>Azure Table </a:t>
            </a:r>
            <a:r>
              <a:rPr lang="zh-CN" altLang="en-US" sz="2000" dirty="0" smtClean="0"/>
              <a:t>有些功能更丰富（比如按查询结果排序</a:t>
            </a:r>
            <a:r>
              <a:rPr lang="en-US" altLang="zh-CN" sz="2000" dirty="0" smtClean="0"/>
              <a:t>)</a:t>
            </a:r>
          </a:p>
          <a:p>
            <a:pPr lvl="1"/>
            <a:r>
              <a:rPr lang="en-US" sz="2000" dirty="0" smtClean="0"/>
              <a:t>S3 </a:t>
            </a:r>
            <a:r>
              <a:rPr lang="zh-CN" altLang="en-US" sz="2000" dirty="0" smtClean="0"/>
              <a:t>支持磁盘形式上载</a:t>
            </a:r>
            <a:r>
              <a:rPr lang="en-US" sz="2000" dirty="0" smtClean="0"/>
              <a:t>Blob</a:t>
            </a:r>
            <a:r>
              <a:rPr lang="zh-CN" altLang="en-US" sz="2000" dirty="0" smtClean="0"/>
              <a:t>数据。</a:t>
            </a:r>
          </a:p>
          <a:p>
            <a:r>
              <a:rPr lang="zh-CN" altLang="en-US" dirty="0" smtClean="0"/>
              <a:t>缺点：</a:t>
            </a:r>
          </a:p>
          <a:p>
            <a:pPr lvl="1"/>
            <a:r>
              <a:rPr lang="zh-CN" altLang="en-US" sz="2000" dirty="0" smtClean="0"/>
              <a:t>对于关系型存储，用户需要通过</a:t>
            </a:r>
            <a:r>
              <a:rPr lang="en-US" sz="2000" dirty="0" smtClean="0"/>
              <a:t>EC2</a:t>
            </a:r>
            <a:r>
              <a:rPr lang="zh-CN" altLang="en-US" sz="2000" dirty="0" smtClean="0"/>
              <a:t>自己管理</a:t>
            </a:r>
            <a:r>
              <a:rPr lang="en-US" sz="2000" dirty="0" smtClean="0"/>
              <a:t>DBMS,SQL Azure</a:t>
            </a:r>
            <a:r>
              <a:rPr lang="zh-CN" altLang="en-US" sz="2000" dirty="0" smtClean="0"/>
              <a:t>相比更简单</a:t>
            </a:r>
          </a:p>
          <a:p>
            <a:pPr lvl="1"/>
            <a:r>
              <a:rPr lang="en-US" sz="2000" dirty="0" err="1" smtClean="0"/>
              <a:t>SimpleDB</a:t>
            </a:r>
            <a:r>
              <a:rPr lang="zh-CN" altLang="en-US" sz="2000" dirty="0" smtClean="0"/>
              <a:t>只存储字符串数据类型，</a:t>
            </a:r>
            <a:r>
              <a:rPr lang="en-US" sz="2000" dirty="0" smtClean="0"/>
              <a:t>Azure Table </a:t>
            </a:r>
            <a:r>
              <a:rPr lang="zh-CN" altLang="en-US" sz="2000" dirty="0" smtClean="0"/>
              <a:t>类型更丰富</a:t>
            </a:r>
          </a:p>
          <a:p>
            <a:pPr lvl="1"/>
            <a:r>
              <a:rPr lang="en-US" sz="2000" dirty="0" err="1" smtClean="0"/>
              <a:t>SimpleDB</a:t>
            </a:r>
            <a:r>
              <a:rPr lang="zh-CN" altLang="en-US" sz="2000" dirty="0" smtClean="0"/>
              <a:t>不支持事务</a:t>
            </a:r>
            <a:r>
              <a:rPr lang="en-US" altLang="zh-CN" sz="2000" dirty="0" smtClean="0"/>
              <a:t>(</a:t>
            </a:r>
            <a:r>
              <a:rPr lang="en-US" sz="2000" dirty="0" smtClean="0"/>
              <a:t>Transaction），Azure Table</a:t>
            </a:r>
            <a:r>
              <a:rPr lang="zh-CN" altLang="en-US" sz="2000" dirty="0" smtClean="0"/>
              <a:t>支持批量更改打包在一个事务中。</a:t>
            </a:r>
          </a:p>
          <a:p>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altLang="zh-CN" dirty="0" smtClean="0"/>
              <a:t>Google </a:t>
            </a:r>
            <a:r>
              <a:rPr dirty="0" err="1" smtClean="0"/>
              <a:t>AppEngine</a:t>
            </a:r>
            <a:endParaRPr lang="en-US" dirty="0"/>
          </a:p>
        </p:txBody>
      </p:sp>
      <p:sp>
        <p:nvSpPr>
          <p:cNvPr id="4" name="Content Placeholder 3"/>
          <p:cNvSpPr>
            <a:spLocks noGrp="1"/>
          </p:cNvSpPr>
          <p:nvPr>
            <p:ph idx="1"/>
          </p:nvPr>
        </p:nvSpPr>
        <p:spPr>
          <a:xfrm>
            <a:off x="428596" y="1000108"/>
            <a:ext cx="8229600" cy="4525963"/>
          </a:xfrm>
        </p:spPr>
        <p:txBody>
          <a:bodyPr/>
          <a:lstStyle/>
          <a:p>
            <a:r>
              <a:rPr lang="zh-CN" altLang="en-US" dirty="0" smtClean="0"/>
              <a:t>优点：</a:t>
            </a:r>
          </a:p>
          <a:p>
            <a:pPr lvl="1"/>
            <a:r>
              <a:rPr lang="zh-CN" altLang="en-US" sz="2000" dirty="0" smtClean="0"/>
              <a:t>提供大容量数据上载和下载机制。</a:t>
            </a:r>
          </a:p>
          <a:p>
            <a:pPr lvl="1"/>
            <a:r>
              <a:rPr lang="en-US" sz="2000" dirty="0" err="1" smtClean="0"/>
              <a:t>Datastore</a:t>
            </a:r>
            <a:r>
              <a:rPr lang="en-US" sz="2000" dirty="0" smtClean="0"/>
              <a:t> </a:t>
            </a:r>
            <a:r>
              <a:rPr lang="zh-CN" altLang="en-US" sz="2000" dirty="0" smtClean="0"/>
              <a:t>的查询语言</a:t>
            </a:r>
            <a:r>
              <a:rPr lang="en-US" sz="2000" dirty="0" smtClean="0"/>
              <a:t>Google Query Language (GQL)</a:t>
            </a:r>
            <a:r>
              <a:rPr lang="zh-CN" altLang="en-US" sz="2000" dirty="0" smtClean="0"/>
              <a:t>和</a:t>
            </a:r>
            <a:r>
              <a:rPr lang="en-US" sz="2000" dirty="0" smtClean="0"/>
              <a:t>SQL </a:t>
            </a:r>
            <a:r>
              <a:rPr lang="zh-CN" altLang="en-US" sz="2000" dirty="0" smtClean="0"/>
              <a:t>语法类似</a:t>
            </a:r>
          </a:p>
          <a:p>
            <a:pPr lvl="1"/>
            <a:r>
              <a:rPr lang="en-US" sz="2000" dirty="0" smtClean="0"/>
              <a:t>GQL</a:t>
            </a:r>
            <a:r>
              <a:rPr lang="zh-CN" altLang="en-US" sz="2000" dirty="0" smtClean="0"/>
              <a:t>提供一些 </a:t>
            </a:r>
            <a:r>
              <a:rPr lang="en-US" sz="2000" dirty="0" smtClean="0"/>
              <a:t>Azure tables </a:t>
            </a:r>
            <a:r>
              <a:rPr lang="zh-CN" altLang="en-US" sz="2000" dirty="0" smtClean="0"/>
              <a:t>不能直接支持的功能，比如排序</a:t>
            </a:r>
            <a:r>
              <a:rPr lang="en-US" altLang="zh-CN" sz="2000" dirty="0" smtClean="0"/>
              <a:t>(</a:t>
            </a:r>
            <a:r>
              <a:rPr lang="en-US" sz="2000" dirty="0" smtClean="0"/>
              <a:t>Order By)</a:t>
            </a:r>
          </a:p>
          <a:p>
            <a:pPr lvl="1"/>
            <a:r>
              <a:rPr lang="en-US" sz="2000" dirty="0" err="1" smtClean="0"/>
              <a:t>Datastore</a:t>
            </a:r>
            <a:r>
              <a:rPr lang="en-US" sz="2000" dirty="0" smtClean="0"/>
              <a:t> </a:t>
            </a:r>
            <a:r>
              <a:rPr lang="zh-CN" altLang="en-US" sz="2000" dirty="0" smtClean="0"/>
              <a:t>可以提供多层次的</a:t>
            </a:r>
            <a:r>
              <a:rPr lang="en-US" sz="2000" dirty="0" smtClean="0"/>
              <a:t>Entity </a:t>
            </a:r>
            <a:r>
              <a:rPr lang="zh-CN" altLang="en-US" sz="2000" dirty="0" smtClean="0"/>
              <a:t>组。</a:t>
            </a:r>
          </a:p>
          <a:p>
            <a:r>
              <a:rPr lang="zh-CN" altLang="en-US" dirty="0" smtClean="0"/>
              <a:t>缺点：</a:t>
            </a:r>
          </a:p>
          <a:p>
            <a:pPr lvl="1"/>
            <a:r>
              <a:rPr lang="en-US" sz="2000" dirty="0" err="1" smtClean="0"/>
              <a:t>AppEngine</a:t>
            </a:r>
            <a:r>
              <a:rPr lang="zh-CN" altLang="en-US" sz="2000" dirty="0" smtClean="0"/>
              <a:t>不提供关系型存储</a:t>
            </a:r>
          </a:p>
          <a:p>
            <a:pPr lvl="1"/>
            <a:r>
              <a:rPr lang="zh-CN" altLang="en-US" sz="2000" dirty="0" smtClean="0"/>
              <a:t>用户无法直接将数据导入导出关系型存储</a:t>
            </a:r>
          </a:p>
          <a:p>
            <a:pPr lvl="1"/>
            <a:r>
              <a:rPr lang="zh-CN" altLang="en-US" sz="2000" dirty="0" smtClean="0"/>
              <a:t>无法直接应用标准的数据分析报表工具。</a:t>
            </a:r>
          </a:p>
          <a:p>
            <a:pPr lvl="1"/>
            <a:r>
              <a:rPr lang="en-US" sz="2000" dirty="0" err="1" smtClean="0"/>
              <a:t>DataStore</a:t>
            </a:r>
            <a:r>
              <a:rPr lang="zh-CN" altLang="en-US" sz="2000" dirty="0" smtClean="0"/>
              <a:t>只能通过</a:t>
            </a:r>
            <a:r>
              <a:rPr lang="en-US" sz="2000" dirty="0" err="1" smtClean="0"/>
              <a:t>AppEngine</a:t>
            </a:r>
            <a:r>
              <a:rPr lang="zh-CN" altLang="en-US" sz="2000" dirty="0" smtClean="0"/>
              <a:t>访问。</a:t>
            </a:r>
          </a:p>
          <a:p>
            <a:pPr lvl="1"/>
            <a:r>
              <a:rPr lang="zh-CN" altLang="en-US" sz="2000" dirty="0" smtClean="0"/>
              <a:t>无法应用于</a:t>
            </a:r>
            <a:r>
              <a:rPr lang="en-US" sz="2000" dirty="0" smtClean="0"/>
              <a:t>On-premises </a:t>
            </a:r>
            <a:r>
              <a:rPr lang="zh-CN" altLang="en-US" sz="2000" dirty="0" smtClean="0"/>
              <a:t>应用</a:t>
            </a:r>
          </a:p>
          <a:p>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sz="4400" dirty="0" smtClean="0"/>
              <a:t>Force.com</a:t>
            </a:r>
            <a:r>
              <a:rPr dirty="0" smtClean="0"/>
              <a:t/>
            </a:r>
            <a:br>
              <a:rPr dirty="0" smtClean="0"/>
            </a:br>
            <a:endParaRPr lang="en-US" dirty="0"/>
          </a:p>
        </p:txBody>
      </p:sp>
      <p:sp>
        <p:nvSpPr>
          <p:cNvPr id="4" name="Content Placeholder 3"/>
          <p:cNvSpPr>
            <a:spLocks noGrp="1"/>
          </p:cNvSpPr>
          <p:nvPr>
            <p:ph idx="1"/>
          </p:nvPr>
        </p:nvSpPr>
        <p:spPr>
          <a:xfrm>
            <a:off x="642910" y="1142984"/>
            <a:ext cx="8229600" cy="4525963"/>
          </a:xfrm>
        </p:spPr>
        <p:txBody>
          <a:bodyPr/>
          <a:lstStyle/>
          <a:p>
            <a:r>
              <a:rPr lang="zh-CN" altLang="en-US" dirty="0" smtClean="0"/>
              <a:t>优点</a:t>
            </a:r>
          </a:p>
          <a:p>
            <a:pPr lvl="1"/>
            <a:r>
              <a:rPr lang="en-US" sz="2000" dirty="0" smtClean="0"/>
              <a:t>The database is straightforward to use</a:t>
            </a:r>
          </a:p>
          <a:p>
            <a:endParaRPr lang="en-US" dirty="0" smtClean="0"/>
          </a:p>
          <a:p>
            <a:r>
              <a:rPr lang="zh-CN" altLang="en-US" dirty="0" smtClean="0"/>
              <a:t>缺点</a:t>
            </a:r>
          </a:p>
          <a:p>
            <a:pPr lvl="1"/>
            <a:r>
              <a:rPr lang="zh-CN" altLang="en-US" sz="2000" dirty="0" smtClean="0"/>
              <a:t>没有关系型存储</a:t>
            </a:r>
          </a:p>
          <a:p>
            <a:pPr lvl="2"/>
            <a:r>
              <a:rPr lang="zh-CN" altLang="en-US" dirty="0" smtClean="0"/>
              <a:t>将数据导入导出到</a:t>
            </a:r>
            <a:r>
              <a:rPr lang="en-US" dirty="0" smtClean="0"/>
              <a:t>On-premises</a:t>
            </a:r>
            <a:r>
              <a:rPr lang="zh-CN" altLang="en-US" dirty="0" smtClean="0"/>
              <a:t>数据库中相比</a:t>
            </a:r>
            <a:r>
              <a:rPr lang="en-US" dirty="0" smtClean="0"/>
              <a:t>SQL Azure</a:t>
            </a:r>
            <a:r>
              <a:rPr lang="zh-CN" altLang="en-US" dirty="0" smtClean="0"/>
              <a:t>更困难</a:t>
            </a:r>
          </a:p>
          <a:p>
            <a:pPr lvl="2"/>
            <a:r>
              <a:rPr lang="zh-CN" altLang="en-US" dirty="0" smtClean="0"/>
              <a:t>标准的数据分析报告工具无法直接应用于 </a:t>
            </a:r>
            <a:r>
              <a:rPr lang="en-US" dirty="0" smtClean="0"/>
              <a:t>Force.com Database</a:t>
            </a:r>
          </a:p>
          <a:p>
            <a:pPr lvl="1"/>
            <a:r>
              <a:rPr lang="en-US" sz="2000" dirty="0" smtClean="0"/>
              <a:t>Force.com Database</a:t>
            </a:r>
            <a:r>
              <a:rPr lang="zh-CN" altLang="en-US" sz="2000" dirty="0" smtClean="0"/>
              <a:t>只能通过 </a:t>
            </a:r>
            <a:r>
              <a:rPr lang="en-US" sz="2000" dirty="0" smtClean="0"/>
              <a:t>Force.com</a:t>
            </a:r>
            <a:r>
              <a:rPr lang="zh-CN" altLang="en-US" sz="2000" dirty="0" smtClean="0"/>
              <a:t>应用访问，无法应用于</a:t>
            </a:r>
            <a:r>
              <a:rPr lang="en-US" sz="2000" dirty="0" smtClean="0"/>
              <a:t>On-premises</a:t>
            </a:r>
            <a:r>
              <a:rPr lang="zh-CN" altLang="en-US" sz="2000" dirty="0" smtClean="0"/>
              <a:t>应用。</a:t>
            </a:r>
          </a:p>
          <a:p>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讲座小结</a:t>
            </a:r>
            <a:endParaRPr lang="en-US" dirty="0"/>
          </a:p>
        </p:txBody>
      </p:sp>
      <p:sp>
        <p:nvSpPr>
          <p:cNvPr id="5" name="Content Placeholder 4"/>
          <p:cNvSpPr>
            <a:spLocks noGrp="1"/>
          </p:cNvSpPr>
          <p:nvPr>
            <p:ph idx="1"/>
          </p:nvPr>
        </p:nvSpPr>
        <p:spPr>
          <a:xfrm>
            <a:off x="428596" y="1000108"/>
            <a:ext cx="8229600" cy="4525963"/>
          </a:xfrm>
        </p:spPr>
        <p:txBody>
          <a:bodyPr/>
          <a:lstStyle/>
          <a:p>
            <a:r>
              <a:rPr lang="zh-CN" altLang="en-US" dirty="0" smtClean="0"/>
              <a:t>云计算是可扩展的计算资源池提供的服务，根据面向</a:t>
            </a:r>
            <a:r>
              <a:rPr lang="en-US" dirty="0" smtClean="0"/>
              <a:t>Internet</a:t>
            </a:r>
            <a:r>
              <a:rPr lang="zh-CN" altLang="en-US" dirty="0" smtClean="0"/>
              <a:t>还是企业内部分为公有云和私有云</a:t>
            </a:r>
          </a:p>
          <a:p>
            <a:endParaRPr lang="en-US" altLang="zh-CN" dirty="0" smtClean="0"/>
          </a:p>
          <a:p>
            <a:r>
              <a:rPr lang="zh-CN" altLang="en-US" dirty="0" smtClean="0"/>
              <a:t>云计算中的数据存储的数据类型大致有</a:t>
            </a:r>
            <a:r>
              <a:rPr lang="en-US" dirty="0" err="1" smtClean="0"/>
              <a:t>Blob,Scale</a:t>
            </a:r>
            <a:r>
              <a:rPr lang="en-US" dirty="0" smtClean="0"/>
              <a:t>-Out Storage, Relational Storage </a:t>
            </a:r>
            <a:r>
              <a:rPr lang="zh-CN" altLang="en-US" dirty="0" smtClean="0"/>
              <a:t>三种。</a:t>
            </a:r>
          </a:p>
          <a:p>
            <a:endParaRPr lang="en-US" altLang="zh-CN" dirty="0" smtClean="0"/>
          </a:p>
          <a:p>
            <a:r>
              <a:rPr lang="zh-CN" altLang="en-US" dirty="0" smtClean="0"/>
              <a:t>从云存储的六大要素来全面分析微软平台上的公有云和私有云的存储技术的实现</a:t>
            </a:r>
          </a:p>
          <a:p>
            <a:endParaRPr lang="en-US" altLang="zh-CN" dirty="0" smtClean="0"/>
          </a:p>
          <a:p>
            <a:r>
              <a:rPr lang="zh-CN" altLang="en-US" dirty="0" smtClean="0"/>
              <a:t>相比</a:t>
            </a:r>
            <a:r>
              <a:rPr lang="en-US" dirty="0" err="1" smtClean="0"/>
              <a:t>AWS,Google</a:t>
            </a:r>
            <a:r>
              <a:rPr lang="en-US" dirty="0" smtClean="0"/>
              <a:t> </a:t>
            </a:r>
            <a:r>
              <a:rPr lang="en-US" dirty="0" err="1" smtClean="0"/>
              <a:t>DataStore</a:t>
            </a:r>
            <a:r>
              <a:rPr lang="zh-CN" altLang="en-US" dirty="0" smtClean="0"/>
              <a:t>和</a:t>
            </a:r>
            <a:r>
              <a:rPr lang="en-US" dirty="0" smtClean="0"/>
              <a:t>Force.com Database,</a:t>
            </a:r>
            <a:r>
              <a:rPr lang="zh-CN" altLang="en-US" dirty="0" smtClean="0"/>
              <a:t>我们的优点在于拥有包括</a:t>
            </a:r>
            <a:r>
              <a:rPr lang="en-US" dirty="0" smtClean="0"/>
              <a:t>Relational Storage</a:t>
            </a:r>
            <a:r>
              <a:rPr lang="zh-CN" altLang="en-US" dirty="0" smtClean="0"/>
              <a:t>的全面的存储方案</a:t>
            </a:r>
            <a:r>
              <a:rPr lang="en-US" altLang="zh-CN" dirty="0" smtClean="0"/>
              <a:t>,</a:t>
            </a:r>
            <a:r>
              <a:rPr lang="zh-CN" altLang="en-US" dirty="0" smtClean="0"/>
              <a:t>支持标准的数据分析和报告工具；缺点是</a:t>
            </a:r>
            <a:r>
              <a:rPr lang="en-US" dirty="0" smtClean="0"/>
              <a:t>Blob </a:t>
            </a:r>
            <a:r>
              <a:rPr lang="zh-CN" altLang="en-US" dirty="0" smtClean="0"/>
              <a:t>存储的</a:t>
            </a:r>
            <a:r>
              <a:rPr lang="en-US" dirty="0" smtClean="0"/>
              <a:t>Upload</a:t>
            </a:r>
            <a:r>
              <a:rPr lang="zh-CN" altLang="en-US" dirty="0" smtClean="0"/>
              <a:t>不支持</a:t>
            </a:r>
            <a:r>
              <a:rPr lang="en-US" dirty="0" smtClean="0"/>
              <a:t>Bulk </a:t>
            </a:r>
            <a:r>
              <a:rPr lang="en-US" dirty="0" err="1" smtClean="0"/>
              <a:t>Load，Table</a:t>
            </a:r>
            <a:r>
              <a:rPr lang="en-US" dirty="0" smtClean="0"/>
              <a:t> Storage</a:t>
            </a:r>
            <a:r>
              <a:rPr lang="zh-CN" altLang="en-US" dirty="0" smtClean="0"/>
              <a:t>不支持</a:t>
            </a:r>
            <a:r>
              <a:rPr lang="en-US" dirty="0" err="1" smtClean="0"/>
              <a:t>OrderBy</a:t>
            </a:r>
            <a:r>
              <a:rPr lang="zh-CN" altLang="en-US" dirty="0" smtClean="0"/>
              <a:t>等</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 name="Content Placeholder 4"/>
          <p:cNvSpPr txBox="1">
            <a:spLocks/>
          </p:cNvSpPr>
          <p:nvPr/>
        </p:nvSpPr>
        <p:spPr>
          <a:xfrm>
            <a:off x="214282" y="1643050"/>
            <a:ext cx="8929718"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bg1"/>
                </a:solidFill>
                <a:effectLst/>
                <a:uLnTx/>
                <a:uFillTx/>
                <a:latin typeface="+mn-lt"/>
                <a:ea typeface="+mn-ea"/>
                <a:cs typeface="+mn-cs"/>
                <a:hlinkClick r:id="rId3"/>
              </a:rPr>
              <a:t>Windows Azure</a:t>
            </a:r>
            <a:r>
              <a:rPr kumimoji="0" lang="en-US" altLang="zh-CN" sz="3200" b="0" i="0" u="none" strike="noStrike" kern="1200" cap="none" spc="0" normalizeH="0" noProof="0" dirty="0" smtClean="0">
                <a:ln>
                  <a:noFill/>
                </a:ln>
                <a:solidFill>
                  <a:schemeClr val="bg1"/>
                </a:solidFill>
                <a:effectLst/>
                <a:uLnTx/>
                <a:uFillTx/>
                <a:latin typeface="+mn-lt"/>
                <a:ea typeface="+mn-ea"/>
                <a:cs typeface="+mn-cs"/>
                <a:hlinkClick r:id="rId3"/>
              </a:rPr>
              <a:t> Platform Resources</a:t>
            </a:r>
            <a:endParaRPr kumimoji="0" lang="zh-CN" alt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bg1"/>
                </a:solidFill>
                <a:effectLst/>
                <a:uLnTx/>
                <a:uFillTx/>
                <a:latin typeface="+mn-lt"/>
                <a:ea typeface="+mn-ea"/>
                <a:cs typeface="+mn-cs"/>
                <a:hlinkClick r:id="rId4"/>
              </a:rPr>
              <a:t>Cloud Computing Infrastructure</a:t>
            </a:r>
            <a:endParaRPr kumimoji="0" lang="zh-CN" alt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bg1"/>
                </a:solidFill>
                <a:effectLst/>
                <a:uLnTx/>
                <a:uFillTx/>
                <a:latin typeface="+mn-lt"/>
                <a:ea typeface="+mn-ea"/>
                <a:cs typeface="+mn-cs"/>
                <a:hlinkClick r:id="rId5"/>
              </a:rPr>
              <a:t>Database </a:t>
            </a:r>
            <a:r>
              <a:rPr kumimoji="0" lang="en-US" altLang="zh-CN" sz="3200" b="0" i="0" u="none" strike="noStrike" kern="1200" cap="none" spc="0" normalizeH="0" baseline="0" noProof="0" dirty="0" err="1" smtClean="0">
                <a:ln>
                  <a:noFill/>
                </a:ln>
                <a:solidFill>
                  <a:schemeClr val="bg1"/>
                </a:solidFill>
                <a:effectLst/>
                <a:uLnTx/>
                <a:uFillTx/>
                <a:latin typeface="+mn-lt"/>
                <a:ea typeface="+mn-ea"/>
                <a:cs typeface="+mn-cs"/>
                <a:hlinkClick r:id="rId5"/>
              </a:rPr>
              <a:t>Sharding</a:t>
            </a:r>
            <a:endParaRPr kumimoji="0" lang="zh-CN" altLang="en-US" sz="3200" b="0" i="0" u="none" strike="noStrike" kern="1200" cap="none" spc="0" normalizeH="0" baseline="0" noProof="0" dirty="0" smtClean="0">
              <a:ln>
                <a:noFill/>
              </a:ln>
              <a:solidFill>
                <a:schemeClr val="bg1"/>
              </a:solidFill>
              <a:effectLst/>
              <a:uLnTx/>
              <a:uFillTx/>
              <a:latin typeface="+mn-lt"/>
              <a:ea typeface="+mn-ea"/>
              <a:cs typeface="+mn-cs"/>
            </a:endParaRPr>
          </a:p>
          <a:p>
            <a:pPr>
              <a:buFont typeface="Arial" pitchFamily="34" charset="0"/>
              <a:buChar char="•"/>
            </a:pPr>
            <a:r>
              <a:rPr lang="en-US" sz="3200" dirty="0" smtClean="0">
                <a:solidFill>
                  <a:schemeClr val="bg1"/>
                </a:solidFill>
              </a:rPr>
              <a:t>  </a:t>
            </a:r>
            <a:r>
              <a:rPr lang="en-US" sz="3200" dirty="0" smtClean="0">
                <a:solidFill>
                  <a:schemeClr val="bg1"/>
                </a:solidFill>
                <a:hlinkClick r:id="rId6"/>
              </a:rPr>
              <a:t>Multi-Tenant Data Architecture</a:t>
            </a:r>
            <a:r>
              <a:rPr lang="zh-CN" altLang="en-US" sz="3200" dirty="0" smtClean="0">
                <a:solidFill>
                  <a:schemeClr val="bg1"/>
                </a:solidFill>
              </a:rPr>
              <a:t> </a:t>
            </a:r>
            <a:endParaRPr lang="en-US" altLang="zh-CN" sz="3200" dirty="0" smtClean="0">
              <a:solidFill>
                <a:schemeClr val="bg1"/>
              </a:solidFill>
            </a:endParaRPr>
          </a:p>
          <a:p>
            <a:pPr>
              <a:buFont typeface="Arial" pitchFamily="34" charset="0"/>
              <a:buChar char="•"/>
            </a:pPr>
            <a:r>
              <a:rPr lang="zh-CN" altLang="en-US" sz="3200" dirty="0" smtClean="0">
                <a:solidFill>
                  <a:schemeClr val="bg1"/>
                </a:solidFill>
              </a:rPr>
              <a:t>  </a:t>
            </a:r>
            <a:r>
              <a:rPr lang="en-US" sz="3200" dirty="0" smtClean="0">
                <a:hlinkClick r:id="rId7"/>
              </a:rPr>
              <a:t>Running SQL Server 2008 in Hyper-V</a:t>
            </a:r>
            <a:r>
              <a:rPr lang="zh-CN" altLang="en-US" sz="3200" dirty="0" smtClean="0">
                <a:hlinkClick r:id="rId7"/>
              </a:rPr>
              <a:t> </a:t>
            </a:r>
            <a:r>
              <a:rPr lang="en-US" sz="3200" dirty="0" smtClean="0">
                <a:hlinkClick r:id="rId7"/>
              </a:rPr>
              <a:t>Environment</a:t>
            </a:r>
            <a:endParaRPr lang="en-US" sz="3200" dirty="0" smtClean="0"/>
          </a:p>
          <a:p>
            <a:pPr>
              <a:buFont typeface="Arial" pitchFamily="34" charset="0"/>
              <a:buChar char="•"/>
            </a:pPr>
            <a:r>
              <a:rPr lang="en-US" sz="3200" dirty="0" smtClean="0">
                <a:solidFill>
                  <a:schemeClr val="bg1"/>
                </a:solidFill>
              </a:rPr>
              <a:t>  </a:t>
            </a:r>
            <a:r>
              <a:rPr lang="en-US" sz="2800" dirty="0" smtClean="0">
                <a:solidFill>
                  <a:schemeClr val="bg1"/>
                </a:solidFill>
              </a:rPr>
              <a:t>DAT331</a:t>
            </a:r>
            <a:r>
              <a:rPr lang="zh-CN" altLang="en-US" sz="2800" dirty="0" smtClean="0">
                <a:solidFill>
                  <a:schemeClr val="bg1"/>
                </a:solidFill>
              </a:rPr>
              <a:t>先睹为快 微软云计算数据库平台 </a:t>
            </a:r>
            <a:r>
              <a:rPr lang="en-US" altLang="zh-CN" sz="2800" dirty="0" smtClean="0">
                <a:solidFill>
                  <a:schemeClr val="bg1"/>
                </a:solidFill>
              </a:rPr>
              <a:t>SQL Azure</a:t>
            </a:r>
            <a:r>
              <a:rPr lang="zh-CN" altLang="en-US" sz="28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rPr>
              <a:t>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prstGeom prst="rect">
            <a:avLst/>
          </a:prstGeom>
        </p:spPr>
        <p:txBody>
          <a:bodyPr>
            <a:normAutofit/>
          </a:bodyPr>
          <a:lstStyle/>
          <a:p>
            <a:pPr eaLnBrk="1" hangingPunct="1"/>
            <a:r>
              <a:rPr lang="zh-CN" altLang="en-US" dirty="0" smtClean="0">
                <a:cs typeface="Segoe UI" pitchFamily="34" charset="0"/>
              </a:rPr>
              <a:t>  云服务的几个层次</a:t>
            </a:r>
          </a:p>
        </p:txBody>
      </p:sp>
      <p:sp>
        <p:nvSpPr>
          <p:cNvPr id="5" name="Content Placeholder 4"/>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07/7/12/main" xmlns="" val="3246517381"/>
              </p:ext>
            </p:extLst>
          </p:nvPr>
        </p:nvGraphicFramePr>
        <p:xfrm>
          <a:off x="500034" y="1071546"/>
          <a:ext cx="8375020" cy="5619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07/7/12/main" xmlns="" val="103171496"/>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1143000"/>
          </a:xfrm>
          <a:prstGeom prst="rect">
            <a:avLst/>
          </a:prstGeom>
        </p:spPr>
        <p:txBody>
          <a:bodyPr>
            <a:normAutofit fontScale="90000"/>
          </a:bodyPr>
          <a:lstStyle/>
          <a:p>
            <a:pPr algn="l"/>
            <a:r>
              <a:rPr lang="zh-CN" altLang="en-US" sz="4000" dirty="0" smtClean="0"/>
              <a:t>云存储平台</a:t>
            </a:r>
            <a:r>
              <a:rPr lang="en-US" sz="4000" dirty="0" smtClean="0"/>
              <a:t>+ </a:t>
            </a:r>
            <a:r>
              <a:rPr lang="zh-CN" altLang="en-US" sz="4000" dirty="0" smtClean="0"/>
              <a:t>云应用服务</a:t>
            </a:r>
            <a:r>
              <a:rPr lang="en-US" sz="3000" dirty="0" smtClean="0"/>
              <a:t/>
            </a:r>
            <a:br>
              <a:rPr lang="en-US" sz="3000" dirty="0" smtClean="0"/>
            </a:br>
            <a:r>
              <a:rPr lang="en-US" altLang="zh-CN" sz="3300" dirty="0" smtClean="0"/>
              <a:t>-</a:t>
            </a:r>
            <a:r>
              <a:rPr lang="zh-CN" altLang="en-US" sz="3300" dirty="0" smtClean="0"/>
              <a:t>从</a:t>
            </a:r>
            <a:r>
              <a:rPr lang="en-US" altLang="zh-CN" sz="3300" dirty="0" smtClean="0"/>
              <a:t>SAAS</a:t>
            </a:r>
            <a:r>
              <a:rPr lang="zh-CN" altLang="en-US" sz="3300" dirty="0" smtClean="0"/>
              <a:t>的角度</a:t>
            </a:r>
            <a:endParaRPr lang="en-US" sz="3300" dirty="0"/>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2287DD8A-2721-44B0-8B97-0732B02D0715}" type="slidenum">
              <a:rPr lang="en-US" smtClean="0"/>
              <a:pPr/>
              <a:t>8</a:t>
            </a:fld>
            <a:endParaRPr lang="en-US" dirty="0"/>
          </a:p>
        </p:txBody>
      </p:sp>
      <p:sp>
        <p:nvSpPr>
          <p:cNvPr id="21508" name="Rectangle 4"/>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zh-CN" altLang="en-US"/>
          </a:p>
        </p:txBody>
      </p:sp>
      <p:sp>
        <p:nvSpPr>
          <p:cNvPr id="21507" name="VISSHAPE" hidden="1"/>
          <p:cNvSpPr>
            <a:spLocks noSelect="1" noChangeArrowheads="1"/>
          </p:cNvSpPr>
          <p:nvPr/>
        </p:nvSpPr>
        <p:spPr bwMode="auto">
          <a:xfrm>
            <a:off x="0" y="0"/>
            <a:ext cx="1587500" cy="1587500"/>
          </a:xfrm>
          <a:custGeom>
            <a:avLst/>
            <a:gdLst/>
            <a:ahLst/>
            <a:cxnLst/>
            <a:rect l="0" t="0" r="0" b="0"/>
            <a:pathLst/>
          </a:custGeom>
          <a:solidFill>
            <a:srgbClr val="FFFFFF">
              <a:alpha val="0"/>
            </a:srgb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Rectangle 6"/>
          <p:cNvSpPr/>
          <p:nvPr/>
        </p:nvSpPr>
        <p:spPr>
          <a:xfrm>
            <a:off x="5334000" y="1549803"/>
            <a:ext cx="3352800" cy="2585323"/>
          </a:xfrm>
          <a:prstGeom prst="rect">
            <a:avLst/>
          </a:prstGeom>
        </p:spPr>
        <p:txBody>
          <a:bodyPr wrap="square">
            <a:spAutoFit/>
          </a:bodyPr>
          <a:lstStyle/>
          <a:p>
            <a:pPr marL="342900" indent="-342900">
              <a:buFont typeface="+mj-lt"/>
              <a:buAutoNum type="arabicPeriod"/>
            </a:pPr>
            <a:r>
              <a:rPr lang="zh-CN" altLang="en-US" u="sng" dirty="0" smtClean="0"/>
              <a:t>云存储平台</a:t>
            </a:r>
            <a:r>
              <a:rPr lang="en-US" u="sng" dirty="0" smtClean="0"/>
              <a:t>= </a:t>
            </a:r>
            <a:r>
              <a:rPr lang="en-US" dirty="0" smtClean="0"/>
              <a:t/>
            </a:r>
            <a:br>
              <a:rPr lang="en-US" dirty="0" smtClean="0"/>
            </a:br>
            <a:r>
              <a:rPr lang="en-US" dirty="0" smtClean="0"/>
              <a:t>  {</a:t>
            </a:r>
            <a:r>
              <a:rPr lang="zh-CN" altLang="en-US" dirty="0" smtClean="0"/>
              <a:t>结构化</a:t>
            </a:r>
            <a:r>
              <a:rPr lang="en-US" dirty="0" smtClean="0"/>
              <a:t> &amp; </a:t>
            </a:r>
            <a:r>
              <a:rPr lang="zh-CN" altLang="en-US" dirty="0" smtClean="0"/>
              <a:t>非结构化的存储</a:t>
            </a:r>
            <a:r>
              <a:rPr lang="en-US" dirty="0" smtClean="0"/>
              <a:t>} +</a:t>
            </a:r>
            <a:br>
              <a:rPr lang="en-US" dirty="0" smtClean="0"/>
            </a:br>
            <a:r>
              <a:rPr lang="en-US" dirty="0" smtClean="0"/>
              <a:t>  {</a:t>
            </a:r>
            <a:r>
              <a:rPr lang="zh-CN" altLang="en-US" dirty="0" smtClean="0"/>
              <a:t>集成的初始化配置，部署及监控</a:t>
            </a:r>
            <a:r>
              <a:rPr lang="en-US" dirty="0" smtClean="0"/>
              <a:t>} + </a:t>
            </a:r>
          </a:p>
          <a:p>
            <a:pPr marL="342900" indent="-342900"/>
            <a:r>
              <a:rPr lang="zh-CN" altLang="en-US" dirty="0" smtClean="0"/>
              <a:t>       </a:t>
            </a:r>
            <a:r>
              <a:rPr lang="en-US" dirty="0" smtClean="0"/>
              <a:t>{</a:t>
            </a:r>
            <a:r>
              <a:rPr lang="zh-CN" altLang="en-US" dirty="0" smtClean="0"/>
              <a:t>分布式节点</a:t>
            </a:r>
            <a:r>
              <a:rPr lang="en-US" dirty="0" smtClean="0"/>
              <a:t>}</a:t>
            </a:r>
          </a:p>
          <a:p>
            <a:pPr marL="342900" indent="-342900">
              <a:buFont typeface="+mj-lt"/>
              <a:buAutoNum type="arabicPeriod" startAt="2"/>
            </a:pPr>
            <a:r>
              <a:rPr lang="zh-CN" altLang="en-US" u="sng" dirty="0" smtClean="0"/>
              <a:t>云应用服务</a:t>
            </a:r>
            <a:r>
              <a:rPr lang="en-US" dirty="0" smtClean="0"/>
              <a:t> =</a:t>
            </a:r>
          </a:p>
          <a:p>
            <a:pPr marL="342900" indent="-342900"/>
            <a:r>
              <a:rPr lang="zh-CN" altLang="en-US" dirty="0" smtClean="0"/>
              <a:t>     运行于存储平台上的应用及服务</a:t>
            </a:r>
            <a:endParaRPr lang="en-US" u="sng" dirty="0" smtClean="0"/>
          </a:p>
        </p:txBody>
      </p:sp>
      <p:sp>
        <p:nvSpPr>
          <p:cNvPr id="8" name="TextBox 7"/>
          <p:cNvSpPr txBox="1"/>
          <p:nvPr/>
        </p:nvSpPr>
        <p:spPr>
          <a:xfrm>
            <a:off x="5173249" y="4309126"/>
            <a:ext cx="3399279" cy="923330"/>
          </a:xfrm>
          <a:prstGeom prst="rect">
            <a:avLst/>
          </a:prstGeom>
          <a:noFill/>
        </p:spPr>
        <p:txBody>
          <a:bodyPr wrap="square" rtlCol="0">
            <a:spAutoFit/>
          </a:bodyPr>
          <a:lstStyle/>
          <a:p>
            <a:pPr algn="ctr"/>
            <a:r>
              <a:rPr lang="zh-CN" altLang="en-US" b="1" i="1" dirty="0" smtClean="0">
                <a:solidFill>
                  <a:srgbClr val="0070C0"/>
                </a:solidFill>
              </a:rPr>
              <a:t>要旨</a:t>
            </a:r>
            <a:r>
              <a:rPr lang="en-US" b="1" i="1" dirty="0" smtClean="0">
                <a:solidFill>
                  <a:srgbClr val="0070C0"/>
                </a:solidFill>
              </a:rPr>
              <a:t>: </a:t>
            </a:r>
            <a:r>
              <a:rPr lang="zh-CN" altLang="en-US" b="1" i="1" dirty="0" smtClean="0">
                <a:solidFill>
                  <a:srgbClr val="0070C0"/>
                </a:solidFill>
              </a:rPr>
              <a:t>提供低成本，可无限扩展，高可用性的存储平台，同时提供全面的数据存储类型</a:t>
            </a:r>
            <a:endParaRPr lang="en-US" u="sng" dirty="0"/>
          </a:p>
        </p:txBody>
      </p:sp>
      <p:sp>
        <p:nvSpPr>
          <p:cNvPr id="9" name="TextBox 8"/>
          <p:cNvSpPr txBox="1"/>
          <p:nvPr/>
        </p:nvSpPr>
        <p:spPr>
          <a:xfrm>
            <a:off x="428596" y="1428736"/>
            <a:ext cx="430887" cy="2438400"/>
          </a:xfrm>
          <a:prstGeom prst="rect">
            <a:avLst/>
          </a:prstGeom>
          <a:noFill/>
        </p:spPr>
        <p:txBody>
          <a:bodyPr vert="vert270" wrap="square" rtlCol="0">
            <a:spAutoFit/>
          </a:bodyPr>
          <a:lstStyle/>
          <a:p>
            <a:r>
              <a:rPr lang="zh-CN" altLang="en-US" sz="1600" dirty="0" smtClean="0"/>
              <a:t>云应用服务</a:t>
            </a:r>
            <a:endParaRPr lang="zh-CN" altLang="en-US" sz="1600" dirty="0"/>
          </a:p>
        </p:txBody>
      </p:sp>
      <p:sp>
        <p:nvSpPr>
          <p:cNvPr id="10" name="TextBox 9"/>
          <p:cNvSpPr txBox="1"/>
          <p:nvPr/>
        </p:nvSpPr>
        <p:spPr>
          <a:xfrm>
            <a:off x="381000" y="4528495"/>
            <a:ext cx="430887" cy="1447800"/>
          </a:xfrm>
          <a:prstGeom prst="rect">
            <a:avLst/>
          </a:prstGeom>
          <a:noFill/>
        </p:spPr>
        <p:txBody>
          <a:bodyPr vert="vert270" wrap="square" rtlCol="0">
            <a:spAutoFit/>
          </a:bodyPr>
          <a:lstStyle/>
          <a:p>
            <a:r>
              <a:rPr lang="zh-CN" altLang="en-US" sz="1600" dirty="0" smtClean="0"/>
              <a:t>云存储平台</a:t>
            </a:r>
            <a:endParaRPr lang="en-US" altLang="zh-CN" sz="1600" dirty="0" smtClean="0"/>
          </a:p>
        </p:txBody>
      </p:sp>
      <p:sp>
        <p:nvSpPr>
          <p:cNvPr id="12" name="Rectangle 11"/>
          <p:cNvSpPr/>
          <p:nvPr/>
        </p:nvSpPr>
        <p:spPr>
          <a:xfrm>
            <a:off x="1155032" y="1357298"/>
            <a:ext cx="3850105" cy="47524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3" cstate="print"/>
          <a:srcRect/>
          <a:stretch>
            <a:fillRect/>
          </a:stretch>
        </p:blipFill>
        <p:spPr bwMode="auto">
          <a:xfrm>
            <a:off x="1639866" y="4352502"/>
            <a:ext cx="2981325" cy="1579062"/>
          </a:xfrm>
          <a:prstGeom prst="rect">
            <a:avLst/>
          </a:prstGeom>
          <a:noFill/>
          <a:ln w="9525">
            <a:noFill/>
            <a:miter lim="800000"/>
            <a:headEnd/>
            <a:tailEnd/>
          </a:ln>
        </p:spPr>
      </p:pic>
      <p:sp>
        <p:nvSpPr>
          <p:cNvPr id="14" name="Rounded Rectangle 13"/>
          <p:cNvSpPr/>
          <p:nvPr/>
        </p:nvSpPr>
        <p:spPr>
          <a:xfrm>
            <a:off x="1576192" y="2829544"/>
            <a:ext cx="2819400" cy="914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Business Logic Layer</a:t>
            </a:r>
            <a:endParaRPr lang="en-US" dirty="0">
              <a:solidFill>
                <a:schemeClr val="tx1"/>
              </a:solidFill>
            </a:endParaRPr>
          </a:p>
        </p:txBody>
      </p:sp>
      <p:sp>
        <p:nvSpPr>
          <p:cNvPr id="15" name="Rounded Rectangle 14"/>
          <p:cNvSpPr/>
          <p:nvPr/>
        </p:nvSpPr>
        <p:spPr>
          <a:xfrm>
            <a:off x="1600200" y="1536231"/>
            <a:ext cx="2743200" cy="1066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Service Layer</a:t>
            </a:r>
            <a:endParaRPr lang="en-US" dirty="0">
              <a:solidFill>
                <a:schemeClr val="tx1"/>
              </a:solidFill>
            </a:endParaRPr>
          </a:p>
        </p:txBody>
      </p:sp>
      <p:cxnSp>
        <p:nvCxnSpPr>
          <p:cNvPr id="17" name="Straight Connector 16"/>
          <p:cNvCxnSpPr/>
          <p:nvPr/>
        </p:nvCxnSpPr>
        <p:spPr>
          <a:xfrm>
            <a:off x="1352811" y="4026825"/>
            <a:ext cx="3419605" cy="1252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90180" y="3751252"/>
            <a:ext cx="1565753" cy="276999"/>
          </a:xfrm>
          <a:prstGeom prst="rect">
            <a:avLst/>
          </a:prstGeom>
          <a:noFill/>
        </p:spPr>
        <p:txBody>
          <a:bodyPr wrap="square" rtlCol="0">
            <a:spAutoFit/>
          </a:bodyPr>
          <a:lstStyle/>
          <a:p>
            <a:r>
              <a:rPr lang="en-US" sz="1200" b="1" dirty="0" smtClean="0">
                <a:solidFill>
                  <a:schemeClr val="tx2">
                    <a:lumMod val="60000"/>
                    <a:lumOff val="40000"/>
                  </a:schemeClr>
                </a:solidFill>
              </a:rPr>
              <a:t>Mid Tier</a:t>
            </a:r>
            <a:endParaRPr lang="en-US" sz="1200" b="1" dirty="0">
              <a:solidFill>
                <a:schemeClr val="tx2">
                  <a:lumMod val="60000"/>
                  <a:lumOff val="40000"/>
                </a:schemeClr>
              </a:solidFill>
            </a:endParaRPr>
          </a:p>
        </p:txBody>
      </p:sp>
      <p:sp>
        <p:nvSpPr>
          <p:cNvPr id="21" name="TextBox 20"/>
          <p:cNvSpPr txBox="1"/>
          <p:nvPr/>
        </p:nvSpPr>
        <p:spPr>
          <a:xfrm>
            <a:off x="1329846" y="4028912"/>
            <a:ext cx="1565753" cy="276999"/>
          </a:xfrm>
          <a:prstGeom prst="rect">
            <a:avLst/>
          </a:prstGeom>
          <a:noFill/>
        </p:spPr>
        <p:txBody>
          <a:bodyPr wrap="square" rtlCol="0">
            <a:spAutoFit/>
          </a:bodyPr>
          <a:lstStyle/>
          <a:p>
            <a:r>
              <a:rPr lang="en-US" sz="1200" b="1" dirty="0" smtClean="0">
                <a:solidFill>
                  <a:schemeClr val="tx2">
                    <a:lumMod val="60000"/>
                    <a:lumOff val="40000"/>
                  </a:schemeClr>
                </a:solidFill>
              </a:rPr>
              <a:t>Back End</a:t>
            </a:r>
            <a:endParaRPr lang="en-US" sz="12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71472" y="4714884"/>
            <a:ext cx="7992930" cy="1477328"/>
          </a:xfrm>
          <a:prstGeom prst="rect">
            <a:avLst/>
          </a:prstGeom>
        </p:spPr>
        <p:txBody>
          <a:bodyPr wrap="square">
            <a:spAutoFit/>
          </a:bodyPr>
          <a:lstStyle/>
          <a:p>
            <a:r>
              <a:rPr lang="zh-CN" altLang="en-US" dirty="0" smtClean="0"/>
              <a:t>*</a:t>
            </a:r>
            <a:r>
              <a:rPr lang="en-US" altLang="zh-CN" dirty="0" smtClean="0"/>
              <a:t>Relational Storage:</a:t>
            </a:r>
            <a:r>
              <a:rPr lang="zh-CN" altLang="en-US" dirty="0" smtClean="0"/>
              <a:t>提供复杂结构性（关系型）数据及非结构性和半结构性数据的存储。</a:t>
            </a:r>
            <a:endParaRPr lang="en-US" dirty="0" smtClean="0"/>
          </a:p>
          <a:p>
            <a:r>
              <a:rPr lang="en-US" dirty="0" smtClean="0"/>
              <a:t>*Blob Storage: </a:t>
            </a:r>
            <a:r>
              <a:rPr lang="zh-CN" altLang="en-US" dirty="0" smtClean="0"/>
              <a:t>提供非结构性数据及其元数据的存储</a:t>
            </a:r>
            <a:endParaRPr lang="en-US" altLang="zh-CN" dirty="0" smtClean="0"/>
          </a:p>
          <a:p>
            <a:r>
              <a:rPr lang="zh-CN" altLang="en-US" dirty="0" smtClean="0"/>
              <a:t>*</a:t>
            </a:r>
            <a:r>
              <a:rPr lang="en-US" altLang="zh-CN" dirty="0" smtClean="0"/>
              <a:t>Scale-out storage:</a:t>
            </a:r>
            <a:r>
              <a:rPr lang="zh-CN" altLang="en-US" dirty="0" smtClean="0"/>
              <a:t>提供极具扩展的简单结构型数据的存储，常以</a:t>
            </a:r>
            <a:r>
              <a:rPr lang="en-US" altLang="zh-CN" dirty="0" smtClean="0"/>
              <a:t>Entity</a:t>
            </a:r>
            <a:r>
              <a:rPr lang="zh-CN" altLang="en-US" dirty="0" smtClean="0"/>
              <a:t>为单位</a:t>
            </a:r>
            <a:endParaRPr lang="en-US" altLang="zh-CN" dirty="0" smtClean="0"/>
          </a:p>
          <a:p>
            <a:endParaRPr lang="en-US" dirty="0"/>
          </a:p>
        </p:txBody>
      </p:sp>
      <p:sp>
        <p:nvSpPr>
          <p:cNvPr id="27" name="Title 26"/>
          <p:cNvSpPr>
            <a:spLocks noGrp="1"/>
          </p:cNvSpPr>
          <p:nvPr>
            <p:ph type="title"/>
          </p:nvPr>
        </p:nvSpPr>
        <p:spPr/>
        <p:txBody>
          <a:bodyPr/>
          <a:lstStyle/>
          <a:p>
            <a:pPr algn="l"/>
            <a:r>
              <a:rPr lang="zh-CN" altLang="en-US" sz="4000" dirty="0" smtClean="0"/>
              <a:t>云存储分类</a:t>
            </a:r>
            <a:endParaRPr lang="en-US" sz="4000" dirty="0"/>
          </a:p>
        </p:txBody>
      </p:sp>
      <p:graphicFrame>
        <p:nvGraphicFramePr>
          <p:cNvPr id="29" name="表格 6"/>
          <p:cNvGraphicFramePr>
            <a:graphicFrameLocks noGrp="1"/>
          </p:cNvGraphicFramePr>
          <p:nvPr/>
        </p:nvGraphicFramePr>
        <p:xfrm>
          <a:off x="785786" y="1428736"/>
          <a:ext cx="6858048" cy="3091824"/>
        </p:xfrm>
        <a:graphic>
          <a:graphicData uri="http://schemas.openxmlformats.org/drawingml/2006/table">
            <a:tbl>
              <a:tblPr firstRow="1" bandRow="1">
                <a:tableStyleId>{5C22544A-7EE6-4342-B048-85BDC9FD1C3A}</a:tableStyleId>
              </a:tblPr>
              <a:tblGrid>
                <a:gridCol w="2286016"/>
                <a:gridCol w="2286016"/>
                <a:gridCol w="2286016"/>
              </a:tblGrid>
              <a:tr h="585792">
                <a:tc gridSpan="3">
                  <a:txBody>
                    <a:bodyPr/>
                    <a:lstStyle/>
                    <a:p>
                      <a:pPr algn="ctr"/>
                      <a:r>
                        <a:rPr lang="zh-CN" altLang="en-US" sz="2800" b="1" dirty="0" smtClean="0">
                          <a:effectLst>
                            <a:outerShdw blurRad="38100" dist="38100" dir="2700000" algn="tl">
                              <a:srgbClr val="000000">
                                <a:alpha val="43137"/>
                              </a:srgbClr>
                            </a:outerShdw>
                          </a:effectLst>
                        </a:rPr>
                        <a:t>云存储分类</a:t>
                      </a:r>
                      <a:endParaRPr lang="zh-CN" altLang="en-US" sz="2800" b="0" dirty="0">
                        <a:effectLst>
                          <a:outerShdw blurRad="38100" dist="38100" dir="2700000" algn="tl">
                            <a:srgbClr val="000000">
                              <a:alpha val="43137"/>
                            </a:srgbClr>
                          </a:outerShdw>
                        </a:effectLst>
                      </a:endParaRPr>
                    </a:p>
                  </a:txBody>
                  <a:tcPr anchor="ctr"/>
                </a:tc>
                <a:tc hMerge="1">
                  <a:txBody>
                    <a:bodyPr/>
                    <a:lstStyle/>
                    <a:p>
                      <a:endParaRPr lang="zh-CN" altLang="en-US"/>
                    </a:p>
                  </a:txBody>
                  <a:tcPr/>
                </a:tc>
                <a:tc hMerge="1">
                  <a:txBody>
                    <a:bodyPr/>
                    <a:lstStyle/>
                    <a:p>
                      <a:endParaRPr lang="zh-CN" altLang="en-US"/>
                    </a:p>
                  </a:txBody>
                  <a:tcPr/>
                </a:tc>
              </a:tr>
              <a:tr h="585792">
                <a:tc>
                  <a:txBody>
                    <a:bodyPr/>
                    <a:lstStyle/>
                    <a:p>
                      <a:pPr algn="ctr"/>
                      <a:endParaRPr lang="zh-CN" altLang="en-US" dirty="0">
                        <a:latin typeface="+mn-lt"/>
                      </a:endParaRPr>
                    </a:p>
                  </a:txBody>
                  <a:tcPr anchor="ctr"/>
                </a:tc>
                <a:tc>
                  <a:txBody>
                    <a:bodyPr/>
                    <a:lstStyle/>
                    <a:p>
                      <a:pPr algn="ctr"/>
                      <a:r>
                        <a:rPr lang="zh-CN" altLang="en-US" sz="1800" b="1" dirty="0" smtClean="0">
                          <a:latin typeface="+mn-lt"/>
                        </a:rPr>
                        <a:t>微软公有云</a:t>
                      </a:r>
                      <a:endParaRPr lang="en-US" sz="1800" b="1" dirty="0" smtClean="0">
                        <a:latin typeface="+mn-lt"/>
                      </a:endParaRPr>
                    </a:p>
                    <a:p>
                      <a:pPr algn="ctr"/>
                      <a:r>
                        <a:rPr lang="zh-CN" altLang="en-US" sz="1800" b="1" dirty="0" smtClean="0">
                          <a:latin typeface="+mn-lt"/>
                        </a:rPr>
                        <a:t>（</a:t>
                      </a:r>
                      <a:r>
                        <a:rPr lang="en-US" sz="1800" b="1" dirty="0" smtClean="0">
                          <a:latin typeface="+mn-lt"/>
                        </a:rPr>
                        <a:t>Windows Azure</a:t>
                      </a:r>
                      <a:r>
                        <a:rPr lang="zh-CN" altLang="en-US" sz="1800" b="1" dirty="0" smtClean="0">
                          <a:latin typeface="+mn-lt"/>
                        </a:rPr>
                        <a:t>）</a:t>
                      </a:r>
                      <a:endParaRPr lang="en-US" sz="1800" b="1" dirty="0">
                        <a:latin typeface="+mn-lt"/>
                      </a:endParaRPr>
                    </a:p>
                  </a:txBody>
                  <a:tcPr anchor="ctr"/>
                </a:tc>
                <a:tc>
                  <a:txBody>
                    <a:bodyPr/>
                    <a:lstStyle/>
                    <a:p>
                      <a:pPr algn="ctr"/>
                      <a:r>
                        <a:rPr lang="zh-CN" altLang="en-US" sz="1800" b="1" dirty="0" smtClean="0">
                          <a:latin typeface="+mn-lt"/>
                        </a:rPr>
                        <a:t>第三方公有</a:t>
                      </a:r>
                      <a:r>
                        <a:rPr lang="en-US" sz="1800" b="1" dirty="0" smtClean="0">
                          <a:latin typeface="+mn-lt"/>
                        </a:rPr>
                        <a:t>/</a:t>
                      </a:r>
                      <a:r>
                        <a:rPr lang="zh-CN" altLang="en-US" sz="1800" b="1" dirty="0" smtClean="0">
                          <a:latin typeface="+mn-lt"/>
                        </a:rPr>
                        <a:t>私有云</a:t>
                      </a:r>
                      <a:endParaRPr lang="en-US" sz="1800" b="1" dirty="0">
                        <a:latin typeface="+mn-lt"/>
                      </a:endParaRPr>
                    </a:p>
                  </a:txBody>
                  <a:tcPr anchor="ctr"/>
                </a:tc>
              </a:tr>
              <a:tr h="585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1" i="1" dirty="0" smtClean="0">
                          <a:latin typeface="+mn-lt"/>
                        </a:rPr>
                        <a:t>*</a:t>
                      </a:r>
                      <a:r>
                        <a:rPr lang="en-US" sz="1800" b="1" i="1" dirty="0" smtClean="0">
                          <a:latin typeface="+mn-lt"/>
                        </a:rPr>
                        <a:t>Relational  storage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latin typeface="+mn-lt"/>
                        </a:rPr>
                        <a:t>SQL Azure Database</a:t>
                      </a:r>
                    </a:p>
                  </a:txBody>
                  <a:tcPr anchor="ctr"/>
                </a:tc>
                <a:tc>
                  <a:txBody>
                    <a:bodyPr/>
                    <a:lstStyle/>
                    <a:p>
                      <a:pPr algn="ctr"/>
                      <a:r>
                        <a:rPr lang="en-US" altLang="zh-CN" b="0" i="0" dirty="0" smtClean="0">
                          <a:latin typeface="+mn-lt"/>
                        </a:rPr>
                        <a:t>SQL</a:t>
                      </a:r>
                      <a:r>
                        <a:rPr lang="en-US" altLang="zh-CN" b="0" i="0" baseline="0" dirty="0" smtClean="0">
                          <a:latin typeface="+mn-lt"/>
                        </a:rPr>
                        <a:t> Server</a:t>
                      </a:r>
                      <a:endParaRPr lang="zh-CN" altLang="en-US" b="0" i="0" dirty="0">
                        <a:latin typeface="+mn-lt"/>
                      </a:endParaRPr>
                    </a:p>
                  </a:txBody>
                  <a:tcPr anchor="ctr"/>
                </a:tc>
              </a:tr>
              <a:tr h="585792">
                <a:tc>
                  <a:txBody>
                    <a:bodyPr/>
                    <a:lstStyle/>
                    <a:p>
                      <a:pPr algn="ctr"/>
                      <a:r>
                        <a:rPr lang="zh-CN" altLang="en-US" sz="1800" b="1" i="1" dirty="0" smtClean="0">
                          <a:latin typeface="+mn-lt"/>
                        </a:rPr>
                        <a:t>*</a:t>
                      </a:r>
                      <a:r>
                        <a:rPr lang="en-US" sz="1800" b="1" i="1" dirty="0" smtClean="0">
                          <a:latin typeface="+mn-lt"/>
                        </a:rPr>
                        <a:t>Blob storage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dirty="0" smtClean="0">
                          <a:latin typeface="+mn-lt"/>
                        </a:rPr>
                        <a:t>Blobs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i="0" dirty="0" smtClean="0">
                          <a:latin typeface="+mn-lt"/>
                        </a:rPr>
                        <a:t>自定义</a:t>
                      </a:r>
                      <a:endParaRPr lang="en-US" sz="1800" b="0" i="0" dirty="0" smtClean="0">
                        <a:latin typeface="+mn-lt"/>
                      </a:endParaRPr>
                    </a:p>
                    <a:p>
                      <a:pPr algn="ctr"/>
                      <a:endParaRPr lang="zh-CN" altLang="en-US" b="0" i="0" dirty="0">
                        <a:latin typeface="+mn-lt"/>
                      </a:endParaRPr>
                    </a:p>
                  </a:txBody>
                  <a:tcPr anchor="ctr"/>
                </a:tc>
              </a:tr>
              <a:tr h="585792">
                <a:tc>
                  <a:txBody>
                    <a:bodyPr/>
                    <a:lstStyle/>
                    <a:p>
                      <a:pPr algn="ctr"/>
                      <a:r>
                        <a:rPr lang="zh-CN" altLang="en-US" sz="1800" b="1" i="1" dirty="0" smtClean="0">
                          <a:latin typeface="+mn-lt"/>
                        </a:rPr>
                        <a:t>*</a:t>
                      </a:r>
                      <a:r>
                        <a:rPr lang="en-US" sz="1800" b="1" i="1" dirty="0" smtClean="0">
                          <a:latin typeface="+mn-lt"/>
                        </a:rPr>
                        <a:t>Scale-out storage</a:t>
                      </a:r>
                    </a:p>
                  </a:txBody>
                  <a:tcPr anchor="ctr"/>
                </a:tc>
                <a:tc>
                  <a:txBody>
                    <a:bodyPr/>
                    <a:lstStyle/>
                    <a:p>
                      <a:pPr algn="ctr"/>
                      <a:r>
                        <a:rPr lang="en-US" altLang="zh-CN" b="0" i="0" dirty="0" smtClean="0">
                          <a:latin typeface="+mn-lt"/>
                        </a:rPr>
                        <a:t>Tables</a:t>
                      </a:r>
                      <a:endParaRPr lang="zh-CN" altLang="en-US" b="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i="0" dirty="0" smtClean="0">
                          <a:latin typeface="+mn-lt"/>
                        </a:rPr>
                        <a:t>自定义</a:t>
                      </a:r>
                      <a:endParaRPr lang="en-US" sz="1800" b="0" i="0" dirty="0" smtClean="0">
                        <a:latin typeface="+mn-lt"/>
                      </a:endParaRPr>
                    </a:p>
                    <a:p>
                      <a:pPr algn="ctr"/>
                      <a:endParaRPr lang="zh-CN" altLang="en-US" b="0" i="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0.9|14.9"/>
</p:tagLst>
</file>

<file path=ppt/tags/tag2.xml><?xml version="1.0" encoding="utf-8"?>
<p:tagLst xmlns:a="http://schemas.openxmlformats.org/drawingml/2006/main" xmlns:r="http://schemas.openxmlformats.org/officeDocument/2006/relationships" xmlns:p="http://schemas.openxmlformats.org/presentationml/2006/main">
  <p:tag name="TIMING" val="|1|31.3"/>
</p:tagLst>
</file>

<file path=ppt/tags/tag3.xml><?xml version="1.0" encoding="utf-8"?>
<p:tagLst xmlns:a="http://schemas.openxmlformats.org/drawingml/2006/main" xmlns:r="http://schemas.openxmlformats.org/officeDocument/2006/relationships" xmlns:p="http://schemas.openxmlformats.org/presentationml/2006/main">
  <p:tag name="TIMING" val="|5.8"/>
</p:tagLst>
</file>

<file path=ppt/tags/tag4.xml><?xml version="1.0" encoding="utf-8"?>
<p:tagLst xmlns:a="http://schemas.openxmlformats.org/drawingml/2006/main" xmlns:r="http://schemas.openxmlformats.org/officeDocument/2006/relationships" xmlns:p="http://schemas.openxmlformats.org/presentationml/2006/main">
  <p:tag name="TIMING" val="|6.9"/>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3522</Words>
  <Application>Microsoft Office PowerPoint</Application>
  <PresentationFormat>全屏显示(4:3)</PresentationFormat>
  <Paragraphs>857</Paragraphs>
  <Slides>67</Slides>
  <Notes>67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67</vt:i4>
      </vt:variant>
    </vt:vector>
  </HeadingPairs>
  <TitlesOfParts>
    <vt:vector size="69" baseType="lpstr">
      <vt:lpstr>Office 主题</vt:lpstr>
      <vt:lpstr>Visio</vt:lpstr>
      <vt:lpstr>幻灯片 1</vt:lpstr>
      <vt:lpstr>云计算中的数据存储方案</vt:lpstr>
      <vt:lpstr>讲座目标</vt:lpstr>
      <vt:lpstr>什么是云存储</vt:lpstr>
      <vt:lpstr>应用的变革</vt:lpstr>
      <vt:lpstr>概念</vt:lpstr>
      <vt:lpstr>  云服务的几个层次</vt:lpstr>
      <vt:lpstr>云存储平台+ 云应用服务 -从SAAS的角度</vt:lpstr>
      <vt:lpstr>云存储分类</vt:lpstr>
      <vt:lpstr>云存储的六大要素</vt:lpstr>
      <vt:lpstr>云存储的要素之一</vt:lpstr>
      <vt:lpstr>云服务的逻辑架构</vt:lpstr>
      <vt:lpstr>瓶颈</vt:lpstr>
      <vt:lpstr>Windows Azure</vt:lpstr>
      <vt:lpstr>Azure Blob Storage  </vt:lpstr>
      <vt:lpstr>Azure Table Storage -特性</vt:lpstr>
      <vt:lpstr>Azure Table Storage -例子 </vt:lpstr>
      <vt:lpstr>SQL Azure - 网络拓扑图</vt:lpstr>
      <vt:lpstr>SQL Azure -特性</vt:lpstr>
      <vt:lpstr>SQL Azure -分析Sharding模型</vt:lpstr>
      <vt:lpstr>On Premises SQL Server -扩展模式</vt:lpstr>
      <vt:lpstr>功能分区 -初始设计</vt:lpstr>
      <vt:lpstr>功能分区 - 目前设计</vt:lpstr>
      <vt:lpstr>Message Queue连接功能模块 -物理架构</vt:lpstr>
      <vt:lpstr>Message Queue连接功能模块  -Logging Service 设计</vt:lpstr>
      <vt:lpstr>数据分区 -功能需求</vt:lpstr>
      <vt:lpstr>数据分区 -MySpace 分区设计</vt:lpstr>
      <vt:lpstr>演 示</vt:lpstr>
      <vt:lpstr>云存储的要素之二</vt:lpstr>
      <vt:lpstr>简介</vt:lpstr>
      <vt:lpstr>方式一 -共享数据库，不可自定义数据结构 </vt:lpstr>
      <vt:lpstr>方式二 -不共享数据库，自定义数据结构</vt:lpstr>
      <vt:lpstr>方式三 -共享数据库，自定义数据结构</vt:lpstr>
      <vt:lpstr>示意图</vt:lpstr>
      <vt:lpstr>例子</vt:lpstr>
      <vt:lpstr>云存储要素之三</vt:lpstr>
      <vt:lpstr>Azure Blob &amp; Table</vt:lpstr>
      <vt:lpstr>SQL Azure -逻辑架构</vt:lpstr>
      <vt:lpstr>SQL Azure -示意图</vt:lpstr>
      <vt:lpstr>On premises SQL Server -方法</vt:lpstr>
      <vt:lpstr>SQL Server 虚拟化架构 </vt:lpstr>
      <vt:lpstr>SQL Server虚拟化的优越性</vt:lpstr>
      <vt:lpstr>云存储要素之四</vt:lpstr>
      <vt:lpstr>Windows Azure Blob/Table Storage</vt:lpstr>
      <vt:lpstr>SQL Azure 安全模型</vt:lpstr>
      <vt:lpstr>On premises SQL Server -SQL2008安全新特性</vt:lpstr>
      <vt:lpstr>云存储要素之五</vt:lpstr>
      <vt:lpstr>概览*</vt:lpstr>
      <vt:lpstr>SQL Server 虚拟化的优越性</vt:lpstr>
      <vt:lpstr>SQL Server 2008 R2   应用&amp; 多服务器管理  </vt:lpstr>
      <vt:lpstr>演 示</vt:lpstr>
      <vt:lpstr>云存储要素之六</vt:lpstr>
      <vt:lpstr>Windows Azure Blob</vt:lpstr>
      <vt:lpstr>Windows Azure Table</vt:lpstr>
      <vt:lpstr>例子</vt:lpstr>
      <vt:lpstr>SQL Azure</vt:lpstr>
      <vt:lpstr>On premises SQL Server</vt:lpstr>
      <vt:lpstr>云存储方案比较</vt:lpstr>
      <vt:lpstr>概览</vt:lpstr>
      <vt:lpstr>Amazon Web Services   </vt:lpstr>
      <vt:lpstr>Google AppEngine</vt:lpstr>
      <vt:lpstr>Force.com </vt:lpstr>
      <vt:lpstr>讲座小结</vt:lpstr>
      <vt:lpstr>疑问和解答</vt:lpstr>
      <vt:lpstr>参考资源</vt:lpstr>
      <vt:lpstr>幻灯片 66</vt:lpstr>
      <vt:lpstr>幻灯片 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2009-10-29T01:43:03Z</dcterms:created>
  <dcterms:modified xsi:type="dcterms:W3CDTF">2009-10-29T01:43:36Z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