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22" r:id="rId3"/>
  </p:sldMasterIdLst>
  <p:notesMasterIdLst>
    <p:notesMasterId r:id="rId30"/>
  </p:notesMasterIdLst>
  <p:handoutMasterIdLst>
    <p:handoutMasterId r:id="rId31"/>
  </p:handoutMasterIdLst>
  <p:sldIdLst>
    <p:sldId id="295" r:id="rId4"/>
    <p:sldId id="297" r:id="rId5"/>
    <p:sldId id="339" r:id="rId6"/>
    <p:sldId id="340" r:id="rId7"/>
    <p:sldId id="396" r:id="rId8"/>
    <p:sldId id="347" r:id="rId9"/>
    <p:sldId id="348" r:id="rId10"/>
    <p:sldId id="363" r:id="rId11"/>
    <p:sldId id="349" r:id="rId12"/>
    <p:sldId id="424" r:id="rId13"/>
    <p:sldId id="418" r:id="rId14"/>
    <p:sldId id="427" r:id="rId15"/>
    <p:sldId id="397" r:id="rId16"/>
    <p:sldId id="413" r:id="rId17"/>
    <p:sldId id="416" r:id="rId18"/>
    <p:sldId id="417" r:id="rId19"/>
    <p:sldId id="398" r:id="rId20"/>
    <p:sldId id="399" r:id="rId21"/>
    <p:sldId id="401" r:id="rId22"/>
    <p:sldId id="402" r:id="rId23"/>
    <p:sldId id="419" r:id="rId24"/>
    <p:sldId id="426" r:id="rId25"/>
    <p:sldId id="335" r:id="rId26"/>
    <p:sldId id="379" r:id="rId27"/>
    <p:sldId id="425" r:id="rId28"/>
    <p:sldId id="271" r:id="rId29"/>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525" autoAdjust="0"/>
    <p:restoredTop sz="70508" autoAdjust="0"/>
  </p:normalViewPr>
  <p:slideViewPr>
    <p:cSldViewPr snapToGrid="0">
      <p:cViewPr>
        <p:scale>
          <a:sx n="60" d="100"/>
          <a:sy n="60" d="100"/>
        </p:scale>
        <p:origin x="-1506" y="-300"/>
      </p:cViewPr>
      <p:guideLst>
        <p:guide orient="horz" pos="144"/>
        <p:guide orient="horz" pos="895"/>
        <p:guide orient="horz" pos="1484"/>
        <p:guide orient="horz" pos="1200"/>
        <p:guide orient="horz" pos="2736"/>
        <p:guide orient="horz" pos="4319"/>
        <p:guide orient="horz" pos="4174"/>
        <p:guide pos="2880"/>
        <p:guide pos="240"/>
        <p:guide pos="460"/>
        <p:guide pos="5520"/>
        <p:guide pos="863"/>
        <p:guide pos="5299"/>
      </p:guideLst>
    </p:cSldViewPr>
  </p:slideViewPr>
  <p:notesTextViewPr>
    <p:cViewPr>
      <p:scale>
        <a:sx n="100" d="100"/>
        <a:sy n="100" d="100"/>
      </p:scale>
      <p:origin x="0" y="0"/>
    </p:cViewPr>
  </p:notesTextViewPr>
  <p:sorterViewPr>
    <p:cViewPr>
      <p:scale>
        <a:sx n="20" d="100"/>
        <a:sy n="20" d="100"/>
      </p:scale>
      <p:origin x="0" y="0"/>
    </p:cViewPr>
  </p:sorterViewPr>
  <p:notesViewPr>
    <p:cSldViewPr snapToGrid="0" showGuides="1">
      <p:cViewPr varScale="1">
        <p:scale>
          <a:sx n="61" d="100"/>
          <a:sy n="61" d="100"/>
        </p:scale>
        <p:origin x="-204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lineChart>
        <c:grouping val="standard"/>
        <c:ser>
          <c:idx val="0"/>
          <c:order val="0"/>
          <c:tx>
            <c:strRef>
              <c:f>Sheet1!$B$1</c:f>
              <c:strCache>
                <c:ptCount val="1"/>
                <c:pt idx="0">
                  <c:v>Series 1</c:v>
                </c:pt>
              </c:strCache>
            </c:strRef>
          </c:tx>
          <c:spPr>
            <a:ln w="127000"/>
            <a:effectLst>
              <a:outerShdw blurRad="50800" dist="76200" dir="5400000" algn="ctr" rotWithShape="0">
                <a:srgbClr val="000000">
                  <a:alpha val="40000"/>
                </a:srgbClr>
              </a:outerShdw>
            </a:effectLst>
          </c:spPr>
          <c:marker>
            <c:symbol val="circle"/>
            <c:size val="12"/>
            <c:spPr>
              <a:effectLst>
                <a:outerShdw blurRad="50800" dist="76200" dir="5400000" algn="ctr" rotWithShape="0">
                  <a:srgbClr val="000000">
                    <a:alpha val="40000"/>
                  </a:srgbClr>
                </a:outerShdw>
              </a:effectLst>
              <a:scene3d>
                <a:camera prst="orthographicFront"/>
                <a:lightRig rig="threePt" dir="t"/>
              </a:scene3d>
              <a:sp3d>
                <a:bevelT prst="relaxedInset"/>
              </a:sp3d>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ln w="127000"/>
            <a:effectLst>
              <a:outerShdw blurRad="50800" dist="76200" dir="5400000" algn="ctr" rotWithShape="0">
                <a:srgbClr val="000000">
                  <a:alpha val="40000"/>
                </a:srgbClr>
              </a:outerShdw>
            </a:effectLst>
          </c:spPr>
          <c:marker>
            <c:symbol val="circle"/>
            <c:size val="12"/>
            <c:spPr>
              <a:effectLst>
                <a:outerShdw blurRad="50800" dist="76200" dir="5400000" algn="ctr" rotWithShape="0">
                  <a:srgbClr val="000000">
                    <a:alpha val="40000"/>
                  </a:srgbClr>
                </a:outerShdw>
              </a:effectLst>
              <a:scene3d>
                <a:camera prst="orthographicFront"/>
                <a:lightRig rig="threePt" dir="t"/>
              </a:scene3d>
              <a:sp3d>
                <a:bevelT prst="relaxedInset"/>
              </a:sp3d>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ln w="127000"/>
            <a:effectLst>
              <a:outerShdw blurRad="50800" dist="76200" dir="5400000" algn="ctr" rotWithShape="0">
                <a:srgbClr val="000000">
                  <a:alpha val="40000"/>
                </a:srgbClr>
              </a:outerShdw>
            </a:effectLst>
          </c:spPr>
          <c:marker>
            <c:symbol val="circle"/>
            <c:size val="12"/>
            <c:spPr>
              <a:effectLst>
                <a:outerShdw blurRad="50800" dist="76200" dir="5400000" algn="ctr" rotWithShape="0">
                  <a:srgbClr val="000000">
                    <a:alpha val="40000"/>
                  </a:srgbClr>
                </a:outerShdw>
              </a:effectLst>
              <a:scene3d>
                <a:camera prst="orthographicFront"/>
                <a:lightRig rig="threePt" dir="t"/>
              </a:scene3d>
              <a:sp3d>
                <a:bevelT prst="relaxedInset"/>
              </a:sp3d>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ser>
          <c:idx val="3"/>
          <c:order val="3"/>
          <c:tx>
            <c:strRef>
              <c:f>Sheet1!$E$1</c:f>
              <c:strCache>
                <c:ptCount val="1"/>
                <c:pt idx="0">
                  <c:v>Series 4</c:v>
                </c:pt>
              </c:strCache>
            </c:strRef>
          </c:tx>
          <c:spPr>
            <a:ln w="127000"/>
            <a:effectLst>
              <a:outerShdw blurRad="50800" dist="76200" dir="5400000" algn="ctr" rotWithShape="0">
                <a:srgbClr val="000000">
                  <a:alpha val="40000"/>
                </a:srgbClr>
              </a:outerShdw>
            </a:effectLst>
          </c:spPr>
          <c:marker>
            <c:symbol val="circle"/>
            <c:size val="12"/>
            <c:spPr>
              <a:effectLst>
                <a:outerShdw blurRad="50800" dist="76200" dir="5400000" algn="ctr" rotWithShape="0">
                  <a:srgbClr val="000000">
                    <a:alpha val="40000"/>
                  </a:srgbClr>
                </a:outerShdw>
              </a:effectLst>
              <a:scene3d>
                <a:camera prst="orthographicFront"/>
                <a:lightRig rig="threePt" dir="t"/>
              </a:scene3d>
              <a:sp3d>
                <a:bevelT prst="relaxedInset"/>
              </a:sp3d>
            </c:spPr>
          </c:marker>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1</c:v>
                </c:pt>
                <c:pt idx="1">
                  <c:v>3</c:v>
                </c:pt>
                <c:pt idx="2">
                  <c:v>5</c:v>
                </c:pt>
                <c:pt idx="3">
                  <c:v>5.5</c:v>
                </c:pt>
              </c:numCache>
            </c:numRef>
          </c:val>
        </c:ser>
        <c:marker val="1"/>
        <c:axId val="142109696"/>
        <c:axId val="142111872"/>
      </c:lineChart>
      <c:catAx>
        <c:axId val="142109696"/>
        <c:scaling>
          <c:orientation val="minMax"/>
        </c:scaling>
        <c:delete val="1"/>
        <c:axPos val="b"/>
        <c:tickLblPos val="nextTo"/>
        <c:crossAx val="142111872"/>
        <c:crosses val="autoZero"/>
        <c:auto val="1"/>
        <c:lblAlgn val="ctr"/>
        <c:lblOffset val="100"/>
      </c:catAx>
      <c:valAx>
        <c:axId val="142111872"/>
        <c:scaling>
          <c:orientation val="minMax"/>
        </c:scaling>
        <c:delete val="1"/>
        <c:axPos val="l"/>
        <c:majorGridlines>
          <c:spPr>
            <a:ln>
              <a:solidFill>
                <a:schemeClr val="bg2"/>
              </a:solidFill>
            </a:ln>
          </c:spPr>
        </c:majorGridlines>
        <c:numFmt formatCode="General" sourceLinked="1"/>
        <c:tickLblPos val="nextTo"/>
        <c:crossAx val="142109696"/>
        <c:crosses val="autoZero"/>
        <c:crossBetween val="between"/>
      </c:valAx>
      <c:spPr>
        <a:gradFill>
          <a:gsLst>
            <a:gs pos="0">
              <a:srgbClr val="000000">
                <a:alpha val="0"/>
              </a:srgbClr>
            </a:gs>
            <a:gs pos="50000">
              <a:srgbClr val="000000">
                <a:alpha val="9000"/>
              </a:srgbClr>
            </a:gs>
            <a:gs pos="100000">
              <a:srgbClr val="000000">
                <a:alpha val="85000"/>
              </a:srgbClr>
            </a:gs>
          </a:gsLst>
          <a:lin ang="5400000" scaled="0"/>
        </a:gradFill>
        <a:ln>
          <a:solidFill>
            <a:schemeClr val="bg2"/>
          </a:solidFill>
        </a:ln>
      </c:spPr>
    </c:plotArea>
    <c:plotVisOnly val="1"/>
  </c:chart>
  <c:spPr>
    <a:scene3d>
      <a:camera prst="orthographicFront"/>
      <a:lightRig rig="threePt" dir="t"/>
    </a:scene3d>
    <a:sp3d/>
  </c:spPr>
  <c:txPr>
    <a:bodyPr/>
    <a:lstStyle/>
    <a:p>
      <a:pPr>
        <a:defRPr sz="1800"/>
      </a:pPr>
      <a:endParaRPr lang="zh-CN"/>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MIX 09 </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11/6/2009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MIX 09</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11/6/2009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45CA631B-6AF3-4FCC-9B86-E71F9062227E}"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1</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C21E635B-3C6B-4167-B245-06EB0004670D}"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10</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8" name="Date Placeholder 7"/>
          <p:cNvSpPr>
            <a:spLocks noGrp="1"/>
          </p:cNvSpPr>
          <p:nvPr>
            <p:ph type="dt" idx="10"/>
          </p:nvPr>
        </p:nvSpPr>
        <p:spPr/>
        <p:txBody>
          <a:bodyPr/>
          <a:lstStyle/>
          <a:p>
            <a:fld id="{34E57391-FCEE-402B-84F5-B81502654FE1}"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11</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E9EDEF30-71F7-4D0D-9BF2-C20026E3AC1A}"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12</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8" name="Date Placeholder 7"/>
          <p:cNvSpPr>
            <a:spLocks noGrp="1"/>
          </p:cNvSpPr>
          <p:nvPr>
            <p:ph type="dt" idx="10"/>
          </p:nvPr>
        </p:nvSpPr>
        <p:spPr/>
        <p:txBody>
          <a:bodyPr/>
          <a:lstStyle/>
          <a:p>
            <a:fld id="{1272872E-9C5D-49C6-909B-636D3EA130F3}"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13</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8" name="Date Placeholder 7"/>
          <p:cNvSpPr>
            <a:spLocks noGrp="1"/>
          </p:cNvSpPr>
          <p:nvPr>
            <p:ph type="dt" idx="10"/>
          </p:nvPr>
        </p:nvSpPr>
        <p:spPr/>
        <p:txBody>
          <a:bodyPr/>
          <a:lstStyle/>
          <a:p>
            <a:fld id="{E2268AFA-2161-46A1-9E92-33954D60E867}"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14</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dirty="0"/>
          </a:p>
        </p:txBody>
      </p:sp>
      <p:sp>
        <p:nvSpPr>
          <p:cNvPr id="8" name="Date Placeholder 7"/>
          <p:cNvSpPr>
            <a:spLocks noGrp="1"/>
          </p:cNvSpPr>
          <p:nvPr>
            <p:ph type="dt" idx="10"/>
          </p:nvPr>
        </p:nvSpPr>
        <p:spPr/>
        <p:txBody>
          <a:bodyPr/>
          <a:lstStyle/>
          <a:p>
            <a:fld id="{EA1BA3F1-3928-4D99-A17C-3D8E48596F35}"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15</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969C8BDC-66F1-4442-BA91-76DDDD6965CA}"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16</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C40A1853-40D1-4C1E-8959-DE156CC45DB9}"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17</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2"/>
          <p:cNvSpPr>
            <a:spLocks noGrp="1" noRot="1" noChangeAspect="1" noChangeArrowheads="1" noTextEdit="1"/>
          </p:cNvSpPr>
          <p:nvPr>
            <p:ph type="sldImg"/>
          </p:nvPr>
        </p:nvSpPr>
        <p:spPr>
          <a:xfrm>
            <a:off x="588963" y="598488"/>
            <a:ext cx="2736850" cy="2054225"/>
          </a:xfrm>
          <a:ln/>
        </p:spPr>
      </p:sp>
      <p:sp>
        <p:nvSpPr>
          <p:cNvPr id="97285" name="Rectangle 3"/>
          <p:cNvSpPr>
            <a:spLocks noGrp="1" noChangeArrowheads="1"/>
          </p:cNvSpPr>
          <p:nvPr>
            <p:ph type="body" idx="1"/>
          </p:nvPr>
        </p:nvSpPr>
        <p:spPr>
          <a:xfrm>
            <a:off x="685800" y="2848132"/>
            <a:ext cx="5486400" cy="5610069"/>
          </a:xfrm>
          <a:noFill/>
          <a:ln/>
        </p:spPr>
        <p:txBody>
          <a:bodyPr>
            <a:normAutofit/>
          </a:bodyPr>
          <a:lstStyle/>
          <a:p>
            <a:pPr eaLnBrk="1" hangingPunct="1">
              <a:buFont typeface="Arial" pitchFamily="34" charset="0"/>
              <a:buNone/>
            </a:pPr>
            <a:endParaRPr lang="en-US" dirty="0" smtClean="0"/>
          </a:p>
        </p:txBody>
      </p:sp>
      <p:sp>
        <p:nvSpPr>
          <p:cNvPr id="8" name="Date Placeholder 7"/>
          <p:cNvSpPr>
            <a:spLocks noGrp="1"/>
          </p:cNvSpPr>
          <p:nvPr>
            <p:ph type="dt" idx="10"/>
          </p:nvPr>
        </p:nvSpPr>
        <p:spPr/>
        <p:txBody>
          <a:bodyPr/>
          <a:lstStyle/>
          <a:p>
            <a:fld id="{DC334DFD-F6C2-4B25-AF24-262CEA194B15}"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18</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9BE5000F-A519-4E8C-AA76-116E6A24A276}"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19</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8" name="Date Placeholder 7"/>
          <p:cNvSpPr>
            <a:spLocks noGrp="1"/>
          </p:cNvSpPr>
          <p:nvPr>
            <p:ph type="dt" idx="10"/>
          </p:nvPr>
        </p:nvSpPr>
        <p:spPr/>
        <p:txBody>
          <a:bodyPr/>
          <a:lstStyle/>
          <a:p>
            <a:fld id="{F06144B3-6BB4-491A-B832-76A581D8BA43}"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2</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8" name="Date Placeholder 7"/>
          <p:cNvSpPr>
            <a:spLocks noGrp="1"/>
          </p:cNvSpPr>
          <p:nvPr>
            <p:ph type="dt" idx="10"/>
          </p:nvPr>
        </p:nvSpPr>
        <p:spPr/>
        <p:txBody>
          <a:bodyPr/>
          <a:lstStyle/>
          <a:p>
            <a:fld id="{076358A2-C5B7-4A83-942C-50420A9476BA}"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20</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B291EDA9-2641-4321-B47F-778D7060EE4F}"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21</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6604E07-8F7C-4707-918C-91A89D8E949B}"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23</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p:txBody>
      </p:sp>
      <p:sp>
        <p:nvSpPr>
          <p:cNvPr id="8" name="Date Placeholder 7"/>
          <p:cNvSpPr>
            <a:spLocks noGrp="1"/>
          </p:cNvSpPr>
          <p:nvPr>
            <p:ph type="dt" idx="10"/>
          </p:nvPr>
        </p:nvSpPr>
        <p:spPr/>
        <p:txBody>
          <a:bodyPr/>
          <a:lstStyle/>
          <a:p>
            <a:fld id="{BAD23A97-99DC-44DB-A329-2756E2863F2E}"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24</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lgn="l" defTabSz="914363" rtl="0"/>
            <a:r>
              <a:rPr lang="en-US" sz="1200" kern="1200" dirty="0">
                <a:solidFill>
                  <a:prstClr val="black"/>
                </a:solidFill>
                <a:latin typeface="Calibri"/>
                <a:ea typeface="+mn-ea"/>
                <a:cs typeface="+mn-cs"/>
              </a:rPr>
              <a:t>MIX 09</a:t>
            </a:r>
          </a:p>
        </p:txBody>
      </p:sp>
      <p:sp>
        <p:nvSpPr>
          <p:cNvPr id="5" name="Date Placeholder 4"/>
          <p:cNvSpPr>
            <a:spLocks noGrp="1"/>
          </p:cNvSpPr>
          <p:nvPr>
            <p:ph type="dt" idx="11"/>
          </p:nvPr>
        </p:nvSpPr>
        <p:spPr/>
        <p:txBody>
          <a:bodyPr/>
          <a:lstStyle/>
          <a:p>
            <a:pPr algn="r" defTabSz="914363" rtl="0"/>
            <a:fld id="{81331B57-0BE5-4F82-AA58-76F53EFF3ADA}" type="datetime8">
              <a:rPr lang="en-US" sz="1200" kern="1200">
                <a:solidFill>
                  <a:prstClr val="black"/>
                </a:solidFill>
                <a:latin typeface="Calibri"/>
                <a:ea typeface="+mn-ea"/>
                <a:cs typeface="+mn-cs"/>
              </a:rPr>
              <a:pPr algn="r" defTabSz="914363" rtl="0"/>
              <a:t>11/6/2009 1:30 PM</a:t>
            </a:fld>
            <a:endParaRPr lang="en-US" sz="1200" kern="1200" dirty="0">
              <a:solidFill>
                <a:prstClr val="black"/>
              </a:solidFill>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363" rtl="0"/>
            <a:r>
              <a:rPr lang="en-US" sz="500" kern="1200" dirty="0">
                <a:solidFill>
                  <a:srgbClr val="000000"/>
                </a:solidFill>
                <a:latin typeface="Calibri"/>
                <a:ea typeface="+mn-ea"/>
                <a:cs typeface="+mn-cs"/>
              </a:rPr>
              <a:t>© 2009 Microsoft Corporation. All rights reserved. Microsoft, Windows, Windows Vista and other product names are or may be registered trademarks and/or trademarks in the U.S. and/or other countries.</a:t>
            </a:r>
          </a:p>
          <a:p>
            <a:pPr algn="l" defTabSz="914363" rtl="0"/>
            <a:r>
              <a:rPr lang="en-US" sz="500" kern="1200" dirty="0">
                <a:solidFill>
                  <a:srgbClr val="000000"/>
                </a:solidFill>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kern="1200" dirty="0">
                <a:solidFill>
                  <a:srgbClr val="000000"/>
                </a:solidFill>
                <a:latin typeface="Calibri"/>
                <a:ea typeface="+mn-ea"/>
                <a:cs typeface="+mn-cs"/>
              </a:rPr>
            </a:br>
            <a:r>
              <a:rPr lang="en-US" sz="500" kern="1200" dirty="0">
                <a:solidFill>
                  <a:srgbClr val="000000"/>
                </a:solidFill>
                <a:latin typeface="Calibri"/>
                <a:ea typeface="+mn-ea"/>
                <a:cs typeface="+mn-cs"/>
              </a:rPr>
              <a:t>MICROSOFT MAKES NO WARRANTIES, EXPRESS, IMPLIED OR STATUTORY, AS TO THE INFORMATION IN THIS PRESENTATION.</a:t>
            </a:r>
          </a:p>
          <a:p>
            <a:pPr algn="l" defTabSz="914363" rtl="0"/>
            <a:endParaRPr lang="en-US" sz="500" kern="1200" dirty="0">
              <a:solidFill>
                <a:prstClr val="black"/>
              </a:solidFill>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algn="r" defTabSz="914363" rtl="0"/>
            <a:fld id="{EC87E0CF-87F6-4B58-B8B8-DCAB2DAAF3CA}" type="slidenum">
              <a:rPr lang="en-US" sz="1200" kern="1200">
                <a:solidFill>
                  <a:prstClr val="black"/>
                </a:solidFill>
                <a:latin typeface="Calibri"/>
                <a:ea typeface="+mn-ea"/>
                <a:cs typeface="+mn-cs"/>
              </a:rPr>
              <a:pPr algn="r" defTabSz="914363" rtl="0"/>
              <a:t>25</a:t>
            </a:fld>
            <a:endParaRPr lang="en-US" sz="1200" kern="1200" dirty="0">
              <a:solidFill>
                <a:prstClr val="black"/>
              </a:solidFill>
              <a:latin typeface="Calibri"/>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31FC4DED-5B64-4D43-8C89-95812D93C967}"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26</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9FEEC8F6-A6B9-4475-BAF2-C30755A4D884}"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3</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8" name="Date Placeholder 7"/>
          <p:cNvSpPr>
            <a:spLocks noGrp="1"/>
          </p:cNvSpPr>
          <p:nvPr>
            <p:ph type="dt" idx="10"/>
          </p:nvPr>
        </p:nvSpPr>
        <p:spPr/>
        <p:txBody>
          <a:bodyPr/>
          <a:lstStyle/>
          <a:p>
            <a:fld id="{4F45912F-9A2A-4041-9B96-D8B07797F3C5}"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4</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E9EDEF30-71F7-4D0D-9BF2-C20026E3AC1A}"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5</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sym typeface="Wingdings" pitchFamily="2" charset="2"/>
            </a:endParaRPr>
          </a:p>
        </p:txBody>
      </p:sp>
      <p:sp>
        <p:nvSpPr>
          <p:cNvPr id="8" name="Date Placeholder 7"/>
          <p:cNvSpPr>
            <a:spLocks noGrp="1"/>
          </p:cNvSpPr>
          <p:nvPr>
            <p:ph type="dt" idx="10"/>
          </p:nvPr>
        </p:nvSpPr>
        <p:spPr/>
        <p:txBody>
          <a:bodyPr/>
          <a:lstStyle/>
          <a:p>
            <a:fld id="{6C06DF94-4E20-414A-8558-1DCAAB57C736}"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6</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06838622-07DF-4750-BEF3-1A815287D82D}"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7</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8" name="Date Placeholder 7"/>
          <p:cNvSpPr>
            <a:spLocks noGrp="1"/>
          </p:cNvSpPr>
          <p:nvPr>
            <p:ph type="dt" idx="10"/>
          </p:nvPr>
        </p:nvSpPr>
        <p:spPr/>
        <p:txBody>
          <a:bodyPr/>
          <a:lstStyle/>
          <a:p>
            <a:fld id="{2177DAED-2587-49BA-A12D-3C69BF764C87}"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8</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F1A1D294-5278-4CE1-A55C-B819F7763102}" type="datetime1">
              <a:rPr lang="en-US" smtClean="0"/>
              <a:pPr/>
              <a:t>11/6/2009</a:t>
            </a:fld>
            <a:endParaRPr lang="en-US"/>
          </a:p>
        </p:txBody>
      </p:sp>
      <p:sp>
        <p:nvSpPr>
          <p:cNvPr id="9" name="Slide Number Placeholder 8"/>
          <p:cNvSpPr>
            <a:spLocks noGrp="1"/>
          </p:cNvSpPr>
          <p:nvPr>
            <p:ph type="sldNum" sz="quarter" idx="11"/>
          </p:nvPr>
        </p:nvSpPr>
        <p:spPr/>
        <p:txBody>
          <a:bodyPr/>
          <a:lstStyle/>
          <a:p>
            <a:fld id="{8B263312-38AA-4E1E-B2B5-0F8F122B24FE}" type="slidenum">
              <a:rPr lang="en-US" smtClean="0"/>
              <a:pPr/>
              <a:t>9</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431705"/>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545935"/>
            <a:ext cx="7681913" cy="461665"/>
          </a:xfrm>
        </p:spPr>
        <p:txBody>
          <a:bodyPr>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IX09Logo_with-tag.png"/>
          <p:cNvPicPr>
            <a:picLocks noChangeAspect="1"/>
          </p:cNvPicPr>
          <p:nvPr userDrawn="1"/>
        </p:nvPicPr>
        <p:blipFill>
          <a:blip r:embed="rId3"/>
          <a:stretch>
            <a:fillRect/>
          </a:stretch>
        </p:blipFill>
        <p:spPr bwMode="invGray">
          <a:xfrm>
            <a:off x="7467600" y="228599"/>
            <a:ext cx="1409700" cy="52312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kumimoji="0" lang="en-US" sz="4800" b="0"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kumimoji="0" lang="en-US" sz="4800" b="0"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431705"/>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545935"/>
            <a:ext cx="7681913" cy="461665"/>
          </a:xfrm>
        </p:spPr>
        <p:txBody>
          <a:bodyPr>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IX09Logo_with-tag.png"/>
          <p:cNvPicPr>
            <a:picLocks noChangeAspect="1"/>
          </p:cNvPicPr>
          <p:nvPr userDrawn="1"/>
        </p:nvPicPr>
        <p:blipFill>
          <a:blip r:embed="rId3"/>
          <a:stretch>
            <a:fillRect/>
          </a:stretch>
        </p:blipFill>
        <p:spPr bwMode="invGray">
          <a:xfrm>
            <a:off x="7467600" y="228599"/>
            <a:ext cx="1409700" cy="523125"/>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8955" y="3399540"/>
            <a:ext cx="7043208" cy="1523494"/>
          </a:xfrm>
        </p:spPr>
        <p:txBody>
          <a:bodyPr anchor="t"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5035100"/>
            <a:ext cx="7043208" cy="461665"/>
          </a:xfrm>
        </p:spPr>
        <p:txBody>
          <a:bodyPr anchor="t">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352955"/>
            <a:ext cx="7690114" cy="1384994"/>
          </a:xfrm>
        </p:spPr>
        <p:txBody>
          <a:bodyPr anchor="t" anchorCtr="0">
            <a:noAutofit/>
            <a:scene3d>
              <a:camera prst="orthographicFront"/>
              <a:lightRig rig="flat" dir="t"/>
            </a:scene3d>
            <a:sp3d extrusionH="8890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chemeClr val="accent3">
                        <a:lumMod val="60000"/>
                        <a:lumOff val="40000"/>
                      </a:schemeClr>
                    </a:gs>
                    <a:gs pos="28000">
                      <a:schemeClr val="accent3">
                        <a:lumMod val="60000"/>
                        <a:lumOff val="40000"/>
                      </a:schemeClr>
                    </a:gs>
                    <a:gs pos="62000">
                      <a:schemeClr val="accent3">
                        <a:lumMod val="75000"/>
                      </a:schemeClr>
                    </a:gs>
                    <a:gs pos="88000">
                      <a:schemeClr val="accent3">
                        <a:lumMod val="50000"/>
                      </a:schemeClr>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8955" y="3399540"/>
            <a:ext cx="7043208" cy="1523494"/>
          </a:xfrm>
        </p:spPr>
        <p:txBody>
          <a:bodyPr anchor="t"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5035100"/>
            <a:ext cx="7043208" cy="461665"/>
          </a:xfrm>
        </p:spPr>
        <p:txBody>
          <a:bodyPr anchor="t">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352955"/>
            <a:ext cx="7690114" cy="1384994"/>
          </a:xfrm>
        </p:spPr>
        <p:txBody>
          <a:bodyPr anchor="t" anchorCtr="0">
            <a:noAutofit/>
            <a:scene3d>
              <a:camera prst="orthographicFront"/>
              <a:lightRig rig="flat" dir="t"/>
            </a:scene3d>
            <a:sp3d extrusionH="8890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chemeClr val="accent3">
                        <a:lumMod val="60000"/>
                        <a:lumOff val="40000"/>
                      </a:schemeClr>
                    </a:gs>
                    <a:gs pos="28000">
                      <a:schemeClr val="accent3">
                        <a:lumMod val="60000"/>
                        <a:lumOff val="40000"/>
                      </a:schemeClr>
                    </a:gs>
                    <a:gs pos="62000">
                      <a:schemeClr val="accent3">
                        <a:lumMod val="75000"/>
                      </a:schemeClr>
                    </a:gs>
                    <a:gs pos="88000">
                      <a:schemeClr val="accent3">
                        <a:lumMod val="50000"/>
                      </a:schemeClr>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SERVER3\InternalBin\Resource DVD 35\DVD_ART35\Logos\MICROSOFT\Microsoft corporate Logo wht shadowMS generic brand.png"/>
          <p:cNvPicPr>
            <a:picLocks noChangeAspect="1" noChangeArrowheads="1"/>
          </p:cNvPicPr>
          <p:nvPr userDrawn="1"/>
        </p:nvPicPr>
        <p:blipFill>
          <a:blip r:embed="rId3"/>
          <a:srcRect/>
          <a:stretch>
            <a:fillRect/>
          </a:stretch>
        </p:blipFill>
        <p:spPr bwMode="auto">
          <a:xfrm>
            <a:off x="267676" y="224321"/>
            <a:ext cx="1102338" cy="203447"/>
          </a:xfrm>
          <a:prstGeom prst="rect">
            <a:avLst/>
          </a:prstGeom>
          <a:noFill/>
        </p:spPr>
      </p:pic>
      <p:pic>
        <p:nvPicPr>
          <p:cNvPr id="6" name="Picture 5" descr="MIX09Logo_with-tag.png"/>
          <p:cNvPicPr>
            <a:picLocks noChangeAspect="1"/>
          </p:cNvPicPr>
          <p:nvPr userDrawn="1"/>
        </p:nvPicPr>
        <p:blipFill>
          <a:blip r:embed="rId4"/>
          <a:stretch>
            <a:fillRect/>
          </a:stretch>
        </p:blipFill>
        <p:spPr>
          <a:xfrm>
            <a:off x="2019300" y="2350800"/>
            <a:ext cx="5105400" cy="1894561"/>
          </a:xfrm>
          <a:prstGeom prst="rect">
            <a:avLst/>
          </a:prstGeom>
        </p:spPr>
      </p:pic>
      <p:pic>
        <p:nvPicPr>
          <p:cNvPr id="7" name="Picture 6" descr="heartYourWeb_white.png"/>
          <p:cNvPicPr>
            <a:picLocks noChangeAspect="1"/>
          </p:cNvPicPr>
          <p:nvPr userDrawn="1"/>
        </p:nvPicPr>
        <p:blipFill>
          <a:blip r:embed="rId5"/>
          <a:stretch>
            <a:fillRect/>
          </a:stretch>
        </p:blipFill>
        <p:spPr>
          <a:xfrm>
            <a:off x="7467600" y="5682000"/>
            <a:ext cx="944563" cy="840155"/>
          </a:xfrm>
          <a:prstGeom prst="rect">
            <a:avLst/>
          </a:prstGeom>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kumimoji="0" lang="en-US" sz="4800" b="0"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kumimoji="0" lang="en-US" sz="4800" b="0"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SERVER3\InternalBin\Resource DVD 35\DVD_ART35\Logos\MICROSOFT\Microsoft corporate Logo wht shadowMS generic brand.png"/>
          <p:cNvPicPr>
            <a:picLocks noChangeAspect="1" noChangeArrowheads="1"/>
          </p:cNvPicPr>
          <p:nvPr userDrawn="1"/>
        </p:nvPicPr>
        <p:blipFill>
          <a:blip r:embed="rId3"/>
          <a:srcRect/>
          <a:stretch>
            <a:fillRect/>
          </a:stretch>
        </p:blipFill>
        <p:spPr bwMode="auto">
          <a:xfrm>
            <a:off x="267676" y="224321"/>
            <a:ext cx="1102338" cy="203447"/>
          </a:xfrm>
          <a:prstGeom prst="rect">
            <a:avLst/>
          </a:prstGeom>
          <a:noFill/>
        </p:spPr>
      </p:pic>
      <p:pic>
        <p:nvPicPr>
          <p:cNvPr id="6" name="Picture 5" descr="MIX09Logo_with-tag.png"/>
          <p:cNvPicPr>
            <a:picLocks noChangeAspect="1"/>
          </p:cNvPicPr>
          <p:nvPr userDrawn="1"/>
        </p:nvPicPr>
        <p:blipFill>
          <a:blip r:embed="rId4"/>
          <a:stretch>
            <a:fillRect/>
          </a:stretch>
        </p:blipFill>
        <p:spPr>
          <a:xfrm>
            <a:off x="2019300" y="2350800"/>
            <a:ext cx="5105400" cy="1894561"/>
          </a:xfrm>
          <a:prstGeom prst="rect">
            <a:avLst/>
          </a:prstGeom>
        </p:spPr>
      </p:pic>
      <p:pic>
        <p:nvPicPr>
          <p:cNvPr id="7" name="Picture 6" descr="heartYourWeb_white.png"/>
          <p:cNvPicPr>
            <a:picLocks noChangeAspect="1"/>
          </p:cNvPicPr>
          <p:nvPr userDrawn="1"/>
        </p:nvPicPr>
        <p:blipFill>
          <a:blip r:embed="rId5"/>
          <a:stretch>
            <a:fillRect/>
          </a:stretch>
        </p:blipFill>
        <p:spPr>
          <a:xfrm>
            <a:off x="7467600" y="5682000"/>
            <a:ext cx="944563" cy="840155"/>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00054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FontTx/>
        <a:buBlip>
          <a:blip r:embed="rId14"/>
        </a:buBlip>
        <a:defRPr sz="3200" kern="1200">
          <a:gradFill>
            <a:gsLst>
              <a:gs pos="3600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5"/>
        </a:buBlip>
        <a:defRPr sz="2800" kern="1200">
          <a:gradFill>
            <a:gsLst>
              <a:gs pos="3600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15"/>
        </a:buBlip>
        <a:defRPr sz="2400" kern="1200">
          <a:gradFill>
            <a:gsLst>
              <a:gs pos="3600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000" kern="1200">
          <a:gradFill>
            <a:gsLst>
              <a:gs pos="3600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000" kern="1200">
          <a:gradFill>
            <a:gsLst>
              <a:gs pos="3600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381000" y="1752600"/>
            <a:ext cx="8763000" cy="5103812"/>
          </a:xfrm>
          <a:prstGeom prst="rect">
            <a:avLst/>
          </a:prstGeom>
          <a:solidFill>
            <a:schemeClr val="bg1"/>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00054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FontTx/>
        <a:buBlip>
          <a:blip r:embed="rId14"/>
        </a:buBlip>
        <a:defRPr sz="3200" kern="1200">
          <a:gradFill>
            <a:gsLst>
              <a:gs pos="3600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5"/>
        </a:buBlip>
        <a:defRPr sz="2800" kern="1200">
          <a:gradFill>
            <a:gsLst>
              <a:gs pos="3600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15"/>
        </a:buBlip>
        <a:defRPr sz="2400" kern="1200">
          <a:gradFill>
            <a:gsLst>
              <a:gs pos="3600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000" kern="1200">
          <a:gradFill>
            <a:gsLst>
              <a:gs pos="3600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000" kern="1200">
          <a:gradFill>
            <a:gsLst>
              <a:gs pos="3600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logs.msdn.com/jaim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sidfaiwu.com/blog/wp-content/uploads/2007/09/question_mark_3d.pn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hyperlink" Target="http://upload.wikimedia.org/wikipedia/commons/f/f3/Question_mark_alternate.png" TargetMode="Externa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WPF4</a:t>
            </a:r>
            <a:endParaRPr lang="en-US" dirty="0"/>
          </a:p>
        </p:txBody>
      </p:sp>
      <p:sp>
        <p:nvSpPr>
          <p:cNvPr id="3" name="Subtitle 2"/>
          <p:cNvSpPr>
            <a:spLocks noGrp="1"/>
          </p:cNvSpPr>
          <p:nvPr>
            <p:ph type="subTitle" idx="1"/>
          </p:nvPr>
        </p:nvSpPr>
        <p:spPr>
          <a:xfrm>
            <a:off x="730249" y="4545935"/>
            <a:ext cx="7681913" cy="461665"/>
          </a:xfrm>
        </p:spPr>
        <p:txBody>
          <a:bodyPr/>
          <a:lstStyle/>
          <a:p>
            <a:r>
              <a:rPr lang="en-US" sz="2800" dirty="0" smtClean="0"/>
              <a:t>Jaime Rodriguez</a:t>
            </a:r>
          </a:p>
          <a:p>
            <a:r>
              <a:rPr lang="zh-CN" altLang="en-US" sz="2800" dirty="0" smtClean="0">
                <a:hlinkClick r:id="rId3"/>
              </a:rPr>
              <a:t>高级技术专员</a:t>
            </a:r>
            <a:endParaRPr lang="en-US" altLang="zh-CN" sz="2800" dirty="0" smtClean="0">
              <a:hlinkClick r:id="rId3"/>
            </a:endParaRPr>
          </a:p>
          <a:p>
            <a:r>
              <a:rPr lang="en-US" sz="2800" dirty="0" smtClean="0">
                <a:hlinkClick r:id="rId3"/>
              </a:rPr>
              <a:t>http</a:t>
            </a:r>
            <a:r>
              <a:rPr lang="en-US" sz="2800" dirty="0" smtClean="0">
                <a:hlinkClick r:id="rId3"/>
              </a:rPr>
              <a:t>://blogs.msdn.com/jaimer</a:t>
            </a:r>
            <a:r>
              <a:rPr lang="en-US" sz="2800" dirty="0" smtClean="0"/>
              <a:t> </a:t>
            </a:r>
          </a:p>
          <a:p>
            <a:r>
              <a:rPr lang="en-US" sz="2800" dirty="0" smtClean="0"/>
              <a:t>Microsoft Corporation</a:t>
            </a:r>
            <a:endParaRPr lang="en-US" sz="2800" dirty="0"/>
          </a:p>
        </p:txBody>
      </p:sp>
      <p:pic>
        <p:nvPicPr>
          <p:cNvPr id="5" name="Picture 4" descr="NET-WPF_rgb_r.png"/>
          <p:cNvPicPr>
            <a:picLocks noChangeAspect="1"/>
          </p:cNvPicPr>
          <p:nvPr/>
        </p:nvPicPr>
        <p:blipFill>
          <a:blip r:embed="rId4"/>
          <a:stretch>
            <a:fillRect/>
          </a:stretch>
        </p:blipFill>
        <p:spPr>
          <a:xfrm>
            <a:off x="152400" y="152401"/>
            <a:ext cx="3810000" cy="675968"/>
          </a:xfrm>
          <a:prstGeom prst="rect">
            <a:avLst/>
          </a:prstGeom>
        </p:spPr>
      </p:pic>
      <p:sp>
        <p:nvSpPr>
          <p:cNvPr id="6" name="Subtitle 2"/>
          <p:cNvSpPr txBox="1">
            <a:spLocks/>
          </p:cNvSpPr>
          <p:nvPr/>
        </p:nvSpPr>
        <p:spPr>
          <a:xfrm>
            <a:off x="4953000" y="4545935"/>
            <a:ext cx="4419600" cy="461665"/>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Tx/>
              <a:buSzTx/>
              <a:buFontTx/>
              <a:buNone/>
              <a:tabLst/>
              <a:defRPr/>
            </a:pPr>
            <a:endParaRPr kumimoji="0" lang="en-US" sz="2800" b="0" i="0" u="none" strike="noStrike" kern="1200" cap="none" spc="0" normalizeH="0" baseline="0" noProof="0" dirty="0">
              <a:ln>
                <a:noFill/>
              </a:ln>
              <a:gradFill>
                <a:gsLst>
                  <a:gs pos="36000">
                    <a:schemeClr val="tx1"/>
                  </a:gs>
                  <a:gs pos="86000">
                    <a:schemeClr val="tx1"/>
                  </a:gs>
                </a:gsLst>
                <a:lin ang="5400000" scaled="0"/>
              </a:gra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WPF </a:t>
            </a:r>
            <a:r>
              <a:rPr lang="zh-CN" altLang="en-US" dirty="0" smtClean="0"/>
              <a:t>功能区</a:t>
            </a:r>
            <a:endParaRPr lang="en-US" dirty="0"/>
          </a:p>
        </p:txBody>
      </p:sp>
      <p:sp>
        <p:nvSpPr>
          <p:cNvPr id="3" name="Text Placeholder 2"/>
          <p:cNvSpPr>
            <a:spLocks noGrp="1"/>
          </p:cNvSpPr>
          <p:nvPr>
            <p:ph type="body" sz="quarter" idx="10"/>
          </p:nvPr>
        </p:nvSpPr>
        <p:spPr>
          <a:xfrm>
            <a:off x="381000" y="1411552"/>
            <a:ext cx="8382000" cy="4235006"/>
          </a:xfrm>
        </p:spPr>
        <p:txBody>
          <a:bodyPr/>
          <a:lstStyle/>
          <a:p>
            <a:r>
              <a:rPr lang="zh-CN" altLang="en-US" dirty="0" smtClean="0"/>
              <a:t>特性</a:t>
            </a:r>
            <a:endParaRPr lang="en-US" dirty="0" smtClean="0"/>
          </a:p>
          <a:p>
            <a:pPr lvl="1"/>
            <a:r>
              <a:rPr lang="zh-CN" altLang="en-US" dirty="0" smtClean="0"/>
              <a:t>符合</a:t>
            </a:r>
            <a:r>
              <a:rPr lang="en-US" dirty="0" smtClean="0"/>
              <a:t> office fluent UI </a:t>
            </a:r>
            <a:r>
              <a:rPr lang="zh-CN" altLang="en-US" dirty="0" smtClean="0"/>
              <a:t>许可证要求</a:t>
            </a:r>
            <a:endParaRPr lang="en-US" dirty="0" smtClean="0"/>
          </a:p>
          <a:p>
            <a:pPr lvl="1"/>
            <a:r>
              <a:rPr lang="zh-CN" altLang="en-US" dirty="0" smtClean="0"/>
              <a:t>功能区具有</a:t>
            </a:r>
            <a:r>
              <a:rPr lang="zh-CN" altLang="en-US" dirty="0" smtClean="0"/>
              <a:t>大小调整和布局行为</a:t>
            </a:r>
            <a:endParaRPr lang="en-US" dirty="0" smtClean="0"/>
          </a:p>
          <a:p>
            <a:pPr lvl="1"/>
            <a:r>
              <a:rPr lang="en-US" dirty="0" err="1" smtClean="0"/>
              <a:t>Ribbontabs</a:t>
            </a:r>
            <a:endParaRPr lang="en-US" dirty="0" smtClean="0"/>
          </a:p>
          <a:p>
            <a:pPr lvl="1"/>
            <a:r>
              <a:rPr lang="en-US" dirty="0" err="1" smtClean="0"/>
              <a:t>Ribbongroups</a:t>
            </a:r>
            <a:endParaRPr lang="en-US" dirty="0" smtClean="0"/>
          </a:p>
          <a:p>
            <a:pPr lvl="1"/>
            <a:r>
              <a:rPr lang="en-US" dirty="0" err="1" smtClean="0"/>
              <a:t>Ribbonapplicationmenu</a:t>
            </a:r>
            <a:r>
              <a:rPr lang="en-US" dirty="0" smtClean="0"/>
              <a:t> (Pearl)</a:t>
            </a:r>
          </a:p>
          <a:p>
            <a:pPr lvl="1"/>
            <a:r>
              <a:rPr lang="en-US" dirty="0" err="1" smtClean="0"/>
              <a:t>Quickaccesstoolbar</a:t>
            </a:r>
            <a:endParaRPr lang="en-US" dirty="0" smtClean="0"/>
          </a:p>
          <a:p>
            <a:pPr lvl="1"/>
            <a:r>
              <a:rPr lang="en-US" dirty="0" err="1" smtClean="0"/>
              <a:t>Keytips</a:t>
            </a:r>
            <a:endParaRPr lang="en-US" dirty="0" smtClean="0"/>
          </a:p>
          <a:p>
            <a:pPr lvl="1"/>
            <a:r>
              <a:rPr lang="zh-CN" altLang="en-US" dirty="0" smtClean="0"/>
              <a:t>设计时间支持</a:t>
            </a:r>
            <a:endParaRPr lang="en-US" dirty="0" smtClean="0"/>
          </a:p>
        </p:txBody>
      </p:sp>
      <p:pic>
        <p:nvPicPr>
          <p:cNvPr id="4" name="Picture 2" descr="C:\Users\kevingj\AppData\Local\Microsoft\Windows\Temporary Internet Files\Content.Outlook\9U0A0MZ1\Ribbon_Office2007.png"/>
          <p:cNvPicPr>
            <a:picLocks noChangeAspect="1" noChangeArrowheads="1"/>
          </p:cNvPicPr>
          <p:nvPr/>
        </p:nvPicPr>
        <p:blipFill>
          <a:blip r:embed="rId3"/>
          <a:srcRect/>
          <a:stretch>
            <a:fillRect/>
          </a:stretch>
        </p:blipFill>
        <p:spPr bwMode="auto">
          <a:xfrm>
            <a:off x="914400" y="5638800"/>
            <a:ext cx="7239000" cy="1027938"/>
          </a:xfrm>
          <a:prstGeom prst="rect">
            <a:avLst/>
          </a:prstGeom>
          <a:noFill/>
          <a:effectLst>
            <a:reflection blurRad="6350" stA="50000" endA="300" endPos="38500" dist="50800" dir="5400000" sy="-100000" algn="bl" rotWithShape="0"/>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dirty="0" smtClean="0"/>
              <a:t>WPF </a:t>
            </a:r>
            <a:r>
              <a:rPr lang="zh-CN" altLang="en-US" dirty="0" smtClean="0"/>
              <a:t>工具改进</a:t>
            </a:r>
            <a:endParaRPr lang="en-US" dirty="0"/>
          </a:p>
        </p:txBody>
      </p:sp>
      <p:sp>
        <p:nvSpPr>
          <p:cNvPr id="3" name="Content Placeholder 2"/>
          <p:cNvSpPr>
            <a:spLocks noGrp="1"/>
          </p:cNvSpPr>
          <p:nvPr>
            <p:ph idx="4294967295"/>
          </p:nvPr>
        </p:nvSpPr>
        <p:spPr>
          <a:xfrm>
            <a:off x="304800" y="2686685"/>
            <a:ext cx="3733800" cy="2068259"/>
          </a:xfrm>
          <a:prstGeom prst="rect">
            <a:avLst/>
          </a:prstGeom>
        </p:spPr>
        <p:txBody>
          <a:bodyPr/>
          <a:lstStyle/>
          <a:p>
            <a:r>
              <a:rPr lang="en-US" dirty="0" smtClean="0"/>
              <a:t>RAD </a:t>
            </a:r>
            <a:r>
              <a:rPr lang="zh-CN" altLang="en-US" dirty="0" smtClean="0"/>
              <a:t>数据绑定</a:t>
            </a:r>
            <a:endParaRPr lang="en-US" dirty="0" smtClean="0"/>
          </a:p>
          <a:p>
            <a:r>
              <a:rPr lang="zh-CN" altLang="en-US" dirty="0" smtClean="0"/>
              <a:t>更轻松的布局</a:t>
            </a:r>
            <a:endParaRPr lang="en-US" dirty="0" smtClean="0"/>
          </a:p>
          <a:p>
            <a:r>
              <a:rPr lang="zh-CN" altLang="en-US" dirty="0" smtClean="0"/>
              <a:t>标记扩展感知</a:t>
            </a:r>
            <a:r>
              <a:rPr lang="en-US" dirty="0" smtClean="0"/>
              <a:t> </a:t>
            </a:r>
          </a:p>
          <a:p>
            <a:r>
              <a:rPr lang="zh-CN" altLang="en-US" dirty="0" smtClean="0"/>
              <a:t>更多属性编辑器</a:t>
            </a:r>
            <a:endParaRPr lang="en-US" dirty="0" smtClean="0"/>
          </a:p>
        </p:txBody>
      </p:sp>
      <p:sp>
        <p:nvSpPr>
          <p:cNvPr id="5" name="TextBox 4"/>
          <p:cNvSpPr txBox="1"/>
          <p:nvPr/>
        </p:nvSpPr>
        <p:spPr>
          <a:xfrm>
            <a:off x="381000" y="1420813"/>
            <a:ext cx="4191000" cy="1446550"/>
          </a:xfrm>
          <a:prstGeom prst="rect">
            <a:avLst/>
          </a:prstGeom>
          <a:noFill/>
        </p:spPr>
        <p:txBody>
          <a:bodyPr wrap="square" rtlCol="0">
            <a:spAutoFit/>
          </a:bodyPr>
          <a:lstStyle/>
          <a:p>
            <a:pPr algn="ctr"/>
            <a:r>
              <a:rPr lang="en-US" sz="3200" dirty="0" smtClean="0"/>
              <a:t>Visual Studio </a:t>
            </a:r>
          </a:p>
          <a:p>
            <a:pPr algn="ctr"/>
            <a:r>
              <a:rPr lang="en-US" sz="3200" dirty="0" smtClean="0"/>
              <a:t>Designer</a:t>
            </a:r>
          </a:p>
          <a:p>
            <a:pPr algn="ctr"/>
            <a:endParaRPr lang="en-US" sz="2400" dirty="0" err="1"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6" name="TextBox 5"/>
          <p:cNvSpPr txBox="1"/>
          <p:nvPr/>
        </p:nvSpPr>
        <p:spPr>
          <a:xfrm>
            <a:off x="5746672" y="1401743"/>
            <a:ext cx="1460656" cy="954107"/>
          </a:xfrm>
          <a:prstGeom prst="rect">
            <a:avLst/>
          </a:prstGeom>
          <a:noFill/>
        </p:spPr>
        <p:txBody>
          <a:bodyPr wrap="none" rtlCol="0">
            <a:spAutoFit/>
          </a:bodyPr>
          <a:lstStyle/>
          <a:p>
            <a:r>
              <a:rPr lang="en-US" sz="3200" dirty="0" smtClean="0"/>
              <a:t>Blend3</a:t>
            </a:r>
          </a:p>
          <a:p>
            <a:endParaRPr lang="en-US" sz="2400" dirty="0" err="1"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7" name="Content Placeholder 2"/>
          <p:cNvSpPr txBox="1">
            <a:spLocks/>
          </p:cNvSpPr>
          <p:nvPr/>
        </p:nvSpPr>
        <p:spPr>
          <a:xfrm>
            <a:off x="4419600" y="2686685"/>
            <a:ext cx="4114800" cy="3053144"/>
          </a:xfrm>
          <a:prstGeom prst="rect">
            <a:avLst/>
          </a:prstGeom>
        </p:spPr>
        <p:txBody>
          <a:bodyPr vert="horz" wrap="square" lIns="0" tIns="0" rIns="0" bIns="0" rtlCol="0">
            <a:spAutoFit/>
          </a:bodyPr>
          <a:lstStyle/>
          <a:p>
            <a:pPr marL="460375" lvl="0" indent="-460375">
              <a:lnSpc>
                <a:spcPct val="90000"/>
              </a:lnSpc>
              <a:spcBef>
                <a:spcPct val="20000"/>
              </a:spcBef>
              <a:buBlip>
                <a:blip r:embed="rId3"/>
              </a:buBlip>
            </a:pPr>
            <a:r>
              <a:rPr lang="en-US" sz="3200" dirty="0" smtClean="0">
                <a:gradFill>
                  <a:gsLst>
                    <a:gs pos="36000">
                      <a:schemeClr val="tx1"/>
                    </a:gs>
                    <a:gs pos="86000">
                      <a:schemeClr val="tx1"/>
                    </a:gs>
                  </a:gsLst>
                  <a:lin ang="5400000" scaled="0"/>
                </a:gradFill>
              </a:rPr>
              <a:t>XAML </a:t>
            </a:r>
            <a:r>
              <a:rPr lang="zh-CN" altLang="en-US" sz="3200" dirty="0" smtClean="0">
                <a:gradFill>
                  <a:gsLst>
                    <a:gs pos="36000">
                      <a:schemeClr val="tx1"/>
                    </a:gs>
                    <a:gs pos="86000">
                      <a:schemeClr val="tx1"/>
                    </a:gs>
                  </a:gsLst>
                  <a:lin ang="5400000" scaled="0"/>
                </a:gradFill>
              </a:rPr>
              <a:t>编写和工作</a:t>
            </a:r>
            <a:r>
              <a:rPr lang="zh-CN" altLang="en-US" sz="3200" dirty="0" smtClean="0">
                <a:gradFill>
                  <a:gsLst>
                    <a:gs pos="36000">
                      <a:schemeClr val="tx1"/>
                    </a:gs>
                    <a:gs pos="86000">
                      <a:schemeClr val="tx1"/>
                    </a:gs>
                  </a:gsLst>
                  <a:lin ang="5400000" scaled="0"/>
                </a:gradFill>
              </a:rPr>
              <a:t>流改进</a:t>
            </a:r>
            <a:endParaRPr lang="en-US" sz="3200"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sz="3200" dirty="0" smtClean="0">
                <a:gradFill>
                  <a:gsLst>
                    <a:gs pos="36000">
                      <a:schemeClr val="tx1"/>
                    </a:gs>
                    <a:gs pos="86000">
                      <a:schemeClr val="tx1"/>
                    </a:gs>
                  </a:gsLst>
                  <a:lin ang="5400000" scaled="0"/>
                </a:gradFill>
              </a:rPr>
              <a:t>VSM</a:t>
            </a:r>
          </a:p>
          <a:p>
            <a:pPr marL="460375" lvl="0" indent="-460375">
              <a:lnSpc>
                <a:spcPct val="90000"/>
              </a:lnSpc>
              <a:spcBef>
                <a:spcPct val="20000"/>
              </a:spcBef>
              <a:buBlip>
                <a:blip r:embed="rId3"/>
              </a:buBlip>
            </a:pPr>
            <a:r>
              <a:rPr lang="zh-CN" altLang="en-US" sz="3200" dirty="0" smtClean="0">
                <a:gradFill>
                  <a:gsLst>
                    <a:gs pos="36000">
                      <a:schemeClr val="tx1"/>
                    </a:gs>
                    <a:gs pos="86000">
                      <a:schemeClr val="tx1"/>
                    </a:gs>
                  </a:gsLst>
                  <a:lin ang="5400000" scaled="0"/>
                </a:gradFill>
              </a:rPr>
              <a:t>行为</a:t>
            </a:r>
            <a:endParaRPr lang="en-US" sz="3200"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zh-CN" altLang="en-US" sz="3200" dirty="0" smtClean="0">
                <a:gradFill>
                  <a:gsLst>
                    <a:gs pos="36000">
                      <a:schemeClr val="tx1"/>
                    </a:gs>
                    <a:gs pos="86000">
                      <a:schemeClr val="tx1"/>
                    </a:gs>
                  </a:gsLst>
                  <a:lin ang="5400000" scaled="0"/>
                </a:gradFill>
              </a:rPr>
              <a:t>过渡动画</a:t>
            </a:r>
            <a:endParaRPr lang="en-US" sz="3200"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zh-CN" altLang="en-US" sz="3200" dirty="0" smtClean="0">
                <a:gradFill>
                  <a:gsLst>
                    <a:gs pos="36000">
                      <a:schemeClr val="tx1"/>
                    </a:gs>
                    <a:gs pos="86000">
                      <a:schemeClr val="tx1"/>
                    </a:gs>
                  </a:gsLst>
                  <a:lin ang="5400000" scaled="0"/>
                </a:gradFill>
              </a:rPr>
              <a:t>原型工具</a:t>
            </a:r>
            <a:endParaRPr lang="en-US" sz="3200" dirty="0" smtClean="0">
              <a:gradFill>
                <a:gsLst>
                  <a:gs pos="36000">
                    <a:schemeClr val="tx1"/>
                  </a:gs>
                  <a:gs pos="86000">
                    <a:schemeClr val="tx1"/>
                  </a:gs>
                </a:gsLst>
                <a:lin ang="5400000" scaled="0"/>
              </a:gra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399" y="3399540"/>
            <a:ext cx="6052458" cy="1523494"/>
          </a:xfrm>
        </p:spPr>
        <p:txBody>
          <a:bodyPr/>
          <a:lstStyle/>
          <a:p>
            <a:pPr algn="ctr"/>
            <a:r>
              <a:rPr sz="6000" smtClean="0">
                <a:solidFill>
                  <a:schemeClr val="tx1">
                    <a:lumMod val="85000"/>
                  </a:schemeClr>
                </a:solidFill>
              </a:rPr>
              <a:t>"Cider"</a:t>
            </a:r>
            <a:endParaRPr lang="en-US" sz="6000" dirty="0">
              <a:solidFill>
                <a:srgbClr val="FFC000"/>
              </a:solidFill>
            </a:endParaRPr>
          </a:p>
        </p:txBody>
      </p:sp>
      <p:sp>
        <p:nvSpPr>
          <p:cNvPr id="4" name="Text Placeholder 3"/>
          <p:cNvSpPr>
            <a:spLocks noGrp="1"/>
          </p:cNvSpPr>
          <p:nvPr>
            <p:ph type="body" sz="quarter" idx="10"/>
          </p:nvPr>
        </p:nvSpPr>
        <p:spPr/>
        <p:txBody>
          <a:bodyPr/>
          <a:lstStyle/>
          <a:p>
            <a:r>
              <a:rPr lang="en-US" dirty="0" smtClean="0"/>
              <a:t>demo </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基础知识</a:t>
            </a:r>
            <a:endParaRPr lang="en-US" dirty="0"/>
          </a:p>
        </p:txBody>
      </p:sp>
      <p:sp>
        <p:nvSpPr>
          <p:cNvPr id="2" name="Text Placeholder 1"/>
          <p:cNvSpPr>
            <a:spLocks noGrp="1"/>
          </p:cNvSpPr>
          <p:nvPr>
            <p:ph type="body" sz="quarter" idx="10"/>
          </p:nvPr>
        </p:nvSpPr>
        <p:spPr>
          <a:xfrm>
            <a:off x="381000" y="1411552"/>
            <a:ext cx="8382000" cy="4776692"/>
          </a:xfrm>
        </p:spPr>
        <p:txBody>
          <a:bodyPr/>
          <a:lstStyle/>
          <a:p>
            <a:r>
              <a:rPr lang="zh-CN" altLang="en-US" dirty="0" smtClean="0"/>
              <a:t>框架部署</a:t>
            </a:r>
            <a:endParaRPr lang="en-US" dirty="0" smtClean="0"/>
          </a:p>
          <a:p>
            <a:r>
              <a:rPr lang="zh-CN" altLang="en-US" dirty="0" smtClean="0"/>
              <a:t>应用程序部署</a:t>
            </a:r>
            <a:endParaRPr lang="en-US" dirty="0" smtClean="0"/>
          </a:p>
          <a:p>
            <a:r>
              <a:rPr lang="zh-CN" altLang="en-US" dirty="0" smtClean="0"/>
              <a:t>改进的互操作性</a:t>
            </a:r>
            <a:endParaRPr lang="en-US" dirty="0" smtClean="0"/>
          </a:p>
          <a:p>
            <a:r>
              <a:rPr lang="zh-CN" altLang="en-US" dirty="0" smtClean="0"/>
              <a:t>文本清晰</a:t>
            </a:r>
            <a:endParaRPr lang="en-US" dirty="0" smtClean="0"/>
          </a:p>
          <a:p>
            <a:r>
              <a:rPr lang="zh-CN" altLang="en-US" dirty="0" smtClean="0"/>
              <a:t>布局调整</a:t>
            </a:r>
            <a:r>
              <a:rPr lang="en-US" dirty="0" smtClean="0"/>
              <a:t>/</a:t>
            </a:r>
            <a:r>
              <a:rPr lang="zh-CN" altLang="en-US" dirty="0" smtClean="0"/>
              <a:t>对齐</a:t>
            </a:r>
            <a:endParaRPr lang="en-US" dirty="0" smtClean="0"/>
          </a:p>
          <a:p>
            <a:r>
              <a:rPr lang="zh-CN" altLang="en-US" dirty="0" smtClean="0"/>
              <a:t>媒体改进</a:t>
            </a:r>
            <a:endParaRPr lang="en-US" dirty="0" smtClean="0"/>
          </a:p>
          <a:p>
            <a:r>
              <a:rPr lang="en-US" dirty="0" smtClean="0"/>
              <a:t>UIA – </a:t>
            </a:r>
            <a:r>
              <a:rPr lang="zh-CN" altLang="en-US" dirty="0" smtClean="0"/>
              <a:t>用于可访问性和</a:t>
            </a:r>
            <a:r>
              <a:rPr lang="en-US" dirty="0" smtClean="0"/>
              <a:t> TFS</a:t>
            </a:r>
          </a:p>
          <a:p>
            <a:r>
              <a:rPr lang="zh-CN" altLang="en-US" dirty="0" smtClean="0"/>
              <a:t>图形性能</a:t>
            </a:r>
            <a:endParaRPr lang="en-US" dirty="0" smtClean="0"/>
          </a:p>
          <a:p>
            <a:r>
              <a:rPr lang="zh-CN" altLang="en-US" dirty="0" smtClean="0"/>
              <a:t>本地化</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图形</a:t>
            </a:r>
            <a:endParaRPr lang="en-US" dirty="0"/>
          </a:p>
        </p:txBody>
      </p:sp>
      <p:sp>
        <p:nvSpPr>
          <p:cNvPr id="2" name="Text Placeholder 1"/>
          <p:cNvSpPr>
            <a:spLocks noGrp="1"/>
          </p:cNvSpPr>
          <p:nvPr>
            <p:ph type="body" sz="quarter" idx="10"/>
          </p:nvPr>
        </p:nvSpPr>
        <p:spPr>
          <a:xfrm>
            <a:off x="381000" y="1411552"/>
            <a:ext cx="8382000" cy="2751522"/>
          </a:xfrm>
        </p:spPr>
        <p:txBody>
          <a:bodyPr/>
          <a:lstStyle/>
          <a:p>
            <a:r>
              <a:rPr lang="en-US" dirty="0" smtClean="0"/>
              <a:t>Composition API – </a:t>
            </a:r>
            <a:r>
              <a:rPr lang="zh-CN" altLang="en-US" dirty="0" smtClean="0"/>
              <a:t>使应用程序作者能够更加细粒度地控制视频存储器中的缓冲呈现元素</a:t>
            </a:r>
            <a:endParaRPr lang="en-US" dirty="0" smtClean="0"/>
          </a:p>
          <a:p>
            <a:pPr lvl="1"/>
            <a:r>
              <a:rPr lang="zh-CN" altLang="en-US" dirty="0" smtClean="0"/>
              <a:t>输入渲染效果</a:t>
            </a:r>
            <a:endParaRPr lang="en-US" dirty="0" smtClean="0"/>
          </a:p>
          <a:p>
            <a:pPr lvl="1"/>
            <a:r>
              <a:rPr lang="zh-CN" altLang="en-US" dirty="0" smtClean="0"/>
              <a:t>图片刷可以填充所有</a:t>
            </a:r>
            <a:r>
              <a:rPr lang="en-US" dirty="0" smtClean="0"/>
              <a:t> 2D </a:t>
            </a:r>
            <a:r>
              <a:rPr lang="zh-CN" altLang="en-US" dirty="0" smtClean="0"/>
              <a:t>形状</a:t>
            </a:r>
            <a:endParaRPr lang="en-US" dirty="0" smtClean="0"/>
          </a:p>
          <a:p>
            <a:pPr lvl="1"/>
            <a:r>
              <a:rPr lang="en-US" dirty="0" smtClean="0"/>
              <a:t>3D </a:t>
            </a:r>
            <a:r>
              <a:rPr lang="zh-CN" altLang="en-US" dirty="0" smtClean="0"/>
              <a:t>模型的纹理</a:t>
            </a:r>
            <a:r>
              <a:rPr lang="en-US" dirty="0" smtClean="0"/>
              <a:t> </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WPF 4.0 &lt;</a:t>
            </a:r>
            <a:r>
              <a:rPr lang="zh-CN" altLang="en-US" sz="4400" dirty="0" smtClean="0"/>
              <a:t>左</a:t>
            </a:r>
            <a:r>
              <a:rPr lang="en-US" sz="4400" dirty="0" smtClean="0"/>
              <a:t>&gt; </a:t>
            </a:r>
            <a:r>
              <a:rPr lang="zh-CN" altLang="en-US" sz="4400" dirty="0" smtClean="0"/>
              <a:t>与</a:t>
            </a:r>
            <a:r>
              <a:rPr lang="en-US" sz="4400" dirty="0" smtClean="0"/>
              <a:t> GDI &lt;</a:t>
            </a:r>
            <a:r>
              <a:rPr lang="zh-CN" altLang="en-US" sz="4400" dirty="0" smtClean="0"/>
              <a:t>右</a:t>
            </a:r>
            <a:r>
              <a:rPr lang="en-US" sz="4400" dirty="0" smtClean="0"/>
              <a:t>&gt;</a:t>
            </a:r>
            <a:endParaRPr lang="en-US" sz="4400" dirty="0"/>
          </a:p>
        </p:txBody>
      </p:sp>
      <p:pic>
        <p:nvPicPr>
          <p:cNvPr id="2050" name="Picture 2"/>
          <p:cNvPicPr>
            <a:picLocks noGrp="1" noChangeAspect="1" noChangeArrowheads="1"/>
          </p:cNvPicPr>
          <p:nvPr>
            <p:ph idx="1"/>
          </p:nvPr>
        </p:nvPicPr>
        <p:blipFill>
          <a:blip r:embed="rId3"/>
          <a:srcRect/>
          <a:stretch>
            <a:fillRect/>
          </a:stretch>
        </p:blipFill>
        <p:spPr bwMode="auto">
          <a:xfrm>
            <a:off x="381000" y="1420813"/>
            <a:ext cx="8382000" cy="433377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布局调整</a:t>
            </a:r>
            <a:endParaRPr lang="en-US" dirty="0"/>
          </a:p>
        </p:txBody>
      </p:sp>
      <p:sp>
        <p:nvSpPr>
          <p:cNvPr id="3" name="Content Placeholder 2"/>
          <p:cNvSpPr>
            <a:spLocks noGrp="1"/>
          </p:cNvSpPr>
          <p:nvPr>
            <p:ph type="body" sz="quarter" idx="10"/>
          </p:nvPr>
        </p:nvSpPr>
        <p:spPr>
          <a:xfrm>
            <a:off x="381000" y="1411552"/>
            <a:ext cx="4191000" cy="886397"/>
          </a:xfrm>
          <a:prstGeom prst="rect">
            <a:avLst/>
          </a:prstGeom>
        </p:spPr>
        <p:txBody>
          <a:bodyPr/>
          <a:lstStyle/>
          <a:p>
            <a:r>
              <a:rPr lang="zh-CN" altLang="en-US" dirty="0" smtClean="0"/>
              <a:t>调整对象的坐标（以像素为单位）</a:t>
            </a:r>
            <a:endParaRPr lang="en-US" dirty="0"/>
          </a:p>
        </p:txBody>
      </p:sp>
      <p:pic>
        <p:nvPicPr>
          <p:cNvPr id="1026" name="Picture 2"/>
          <p:cNvPicPr>
            <a:picLocks noChangeAspect="1" noChangeArrowheads="1"/>
          </p:cNvPicPr>
          <p:nvPr/>
        </p:nvPicPr>
        <p:blipFill>
          <a:blip r:embed="rId3"/>
          <a:srcRect/>
          <a:stretch>
            <a:fillRect/>
          </a:stretch>
        </p:blipFill>
        <p:spPr bwMode="auto">
          <a:xfrm>
            <a:off x="4800600" y="2057400"/>
            <a:ext cx="3962400" cy="1106290"/>
          </a:xfrm>
          <a:prstGeom prst="rect">
            <a:avLst/>
          </a:prstGeom>
          <a:noFill/>
          <a:ln w="9525">
            <a:noFill/>
            <a:miter lim="800000"/>
            <a:headEnd/>
            <a:tailEnd/>
          </a:ln>
          <a:effectLst/>
        </p:spPr>
      </p:pic>
      <p:pic>
        <p:nvPicPr>
          <p:cNvPr id="4" name="Picture 2" descr="\\ntdev\public\cluster\longhorn\Desktop\kevingj\Layout Rounding\Layout Rounding.jpg"/>
          <p:cNvPicPr>
            <a:picLocks noChangeAspect="1" noChangeArrowheads="1"/>
          </p:cNvPicPr>
          <p:nvPr/>
        </p:nvPicPr>
        <p:blipFill>
          <a:blip r:embed="rId4"/>
          <a:srcRect/>
          <a:stretch>
            <a:fillRect/>
          </a:stretch>
        </p:blipFill>
        <p:spPr bwMode="auto">
          <a:xfrm>
            <a:off x="571500" y="3732393"/>
            <a:ext cx="8001000" cy="2893832"/>
          </a:xfrm>
          <a:prstGeom prst="rect">
            <a:avLst/>
          </a:prstGeom>
          <a:noFill/>
        </p:spPr>
      </p:pic>
      <p:sp>
        <p:nvSpPr>
          <p:cNvPr id="6" name="Rectangle 5"/>
          <p:cNvSpPr/>
          <p:nvPr/>
        </p:nvSpPr>
        <p:spPr>
          <a:xfrm>
            <a:off x="4572001" y="1381780"/>
            <a:ext cx="4191000" cy="461665"/>
          </a:xfrm>
          <a:prstGeom prst="rect">
            <a:avLst/>
          </a:prstGeom>
        </p:spPr>
        <p:txBody>
          <a:bodyPr wrap="square">
            <a:spAutoFit/>
          </a:bodyPr>
          <a:lstStyle/>
          <a:p>
            <a:r>
              <a:rPr lang="en-US" sz="2400" dirty="0" err="1" smtClean="0"/>
              <a:t>UseLayoutRounding</a:t>
            </a:r>
            <a:r>
              <a:rPr lang="en-US" sz="2400" dirty="0" smtClean="0"/>
              <a:t>="True"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框架部署</a:t>
            </a:r>
            <a:endParaRPr lang="en-US" dirty="0"/>
          </a:p>
        </p:txBody>
      </p:sp>
      <p:sp>
        <p:nvSpPr>
          <p:cNvPr id="2" name="Text Placeholder 1"/>
          <p:cNvSpPr>
            <a:spLocks noGrp="1"/>
          </p:cNvSpPr>
          <p:nvPr>
            <p:ph type="body" sz="quarter" idx="10"/>
          </p:nvPr>
        </p:nvSpPr>
        <p:spPr>
          <a:xfrm>
            <a:off x="381000" y="1411552"/>
            <a:ext cx="8382000" cy="2068259"/>
          </a:xfrm>
        </p:spPr>
        <p:txBody>
          <a:bodyPr/>
          <a:lstStyle/>
          <a:p>
            <a:r>
              <a:rPr lang="en-US" b="1" dirty="0" smtClean="0"/>
              <a:t>.NET 4 </a:t>
            </a:r>
            <a:r>
              <a:rPr lang="zh-CN" altLang="en-US" b="1" dirty="0" smtClean="0"/>
              <a:t>是同步发布版本！</a:t>
            </a:r>
            <a:endParaRPr lang="en-US" b="1" dirty="0" smtClean="0"/>
          </a:p>
          <a:p>
            <a:r>
              <a:rPr lang="en-US" dirty="0" smtClean="0"/>
              <a:t>Visual Studio </a:t>
            </a:r>
            <a:r>
              <a:rPr lang="zh-CN" altLang="en-US" dirty="0" smtClean="0"/>
              <a:t>和</a:t>
            </a:r>
            <a:r>
              <a:rPr lang="en-US" dirty="0" smtClean="0"/>
              <a:t> .NET </a:t>
            </a:r>
            <a:r>
              <a:rPr lang="zh-CN" altLang="en-US" dirty="0" smtClean="0"/>
              <a:t>支持多个目标</a:t>
            </a:r>
            <a:endParaRPr lang="en-US" dirty="0" smtClean="0"/>
          </a:p>
          <a:p>
            <a:r>
              <a:rPr lang="zh-CN" altLang="en-US" dirty="0" smtClean="0"/>
              <a:t>客户端配置文件</a:t>
            </a:r>
            <a:r>
              <a:rPr lang="en-US" dirty="0" smtClean="0"/>
              <a:t> SKU</a:t>
            </a:r>
          </a:p>
          <a:p>
            <a:r>
              <a:rPr lang="zh-CN" altLang="en-US" dirty="0" smtClean="0"/>
              <a:t>安装改进</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zh-CN" altLang="en-US" dirty="0" smtClean="0"/>
              <a:t>客户端配置文件 </a:t>
            </a:r>
            <a:r>
              <a:rPr lang="en-US" dirty="0" smtClean="0"/>
              <a:t>SKU</a:t>
            </a:r>
            <a:endParaRPr lang="en-US" dirty="0"/>
          </a:p>
        </p:txBody>
      </p:sp>
      <p:sp>
        <p:nvSpPr>
          <p:cNvPr id="30" name="Text Placeholder 29"/>
          <p:cNvSpPr>
            <a:spLocks noGrp="1"/>
          </p:cNvSpPr>
          <p:nvPr>
            <p:ph type="body" sz="quarter" idx="10"/>
          </p:nvPr>
        </p:nvSpPr>
        <p:spPr>
          <a:xfrm>
            <a:off x="381000" y="1411552"/>
            <a:ext cx="8382000" cy="4130361"/>
          </a:xfrm>
        </p:spPr>
        <p:txBody>
          <a:bodyPr/>
          <a:lstStyle/>
          <a:p>
            <a:pPr marL="396875" indent="-396875"/>
            <a:r>
              <a:rPr lang="zh-CN" altLang="en-US" sz="2400" dirty="0" smtClean="0"/>
              <a:t>更小、更快的</a:t>
            </a:r>
            <a:r>
              <a:rPr lang="en-US" sz="2400" dirty="0" smtClean="0"/>
              <a:t> NET Framework SKU</a:t>
            </a:r>
          </a:p>
          <a:p>
            <a:pPr marL="746125" lvl="1" indent="-349250"/>
            <a:r>
              <a:rPr lang="en-US" sz="2000" u="sng" dirty="0" smtClean="0">
                <a:solidFill>
                  <a:schemeClr val="tx1"/>
                </a:solidFill>
              </a:rPr>
              <a:t>.NET Framework </a:t>
            </a:r>
            <a:r>
              <a:rPr lang="zh-CN" altLang="en-US" sz="2000" u="sng" dirty="0" smtClean="0">
                <a:solidFill>
                  <a:schemeClr val="tx1"/>
                </a:solidFill>
              </a:rPr>
              <a:t>客户端配置文件</a:t>
            </a:r>
            <a:r>
              <a:rPr lang="en-US" sz="2000" dirty="0" smtClean="0"/>
              <a:t> </a:t>
            </a:r>
            <a:r>
              <a:rPr lang="en-US" sz="2000" dirty="0" smtClean="0">
                <a:solidFill>
                  <a:schemeClr val="tx2"/>
                </a:solidFill>
              </a:rPr>
              <a:t>22mb</a:t>
            </a:r>
          </a:p>
          <a:p>
            <a:pPr marL="746125" lvl="1" indent="-349250"/>
            <a:r>
              <a:rPr lang="zh-CN" altLang="en-US" sz="2000" dirty="0" smtClean="0"/>
              <a:t>用于</a:t>
            </a:r>
            <a:r>
              <a:rPr lang="en-US" sz="2000" dirty="0" smtClean="0"/>
              <a:t> ngen</a:t>
            </a:r>
            <a:r>
              <a:rPr lang="zh-CN" altLang="en-US" sz="2000" dirty="0" smtClean="0"/>
              <a:t>、安装等的安装优化。</a:t>
            </a:r>
            <a:endParaRPr lang="en-US" sz="2000" dirty="0" smtClean="0"/>
          </a:p>
          <a:p>
            <a:pPr marL="746125" lvl="1" indent="-349250"/>
            <a:r>
              <a:rPr lang="zh-CN" altLang="en-US" sz="2000" dirty="0" smtClean="0"/>
              <a:t>跨</a:t>
            </a:r>
            <a:r>
              <a:rPr lang="zh-CN" altLang="en-US" sz="2000" dirty="0" smtClean="0">
                <a:solidFill>
                  <a:schemeClr val="tx2"/>
                </a:solidFill>
              </a:rPr>
              <a:t>所有配置</a:t>
            </a:r>
            <a:r>
              <a:rPr lang="zh-CN" altLang="en-US" sz="2000" dirty="0" smtClean="0"/>
              <a:t>工具</a:t>
            </a:r>
            <a:endParaRPr lang="en-US" sz="2000" dirty="0" smtClean="0"/>
          </a:p>
          <a:p>
            <a:pPr marL="396875" indent="-396875"/>
            <a:r>
              <a:rPr lang="zh-CN" altLang="en-US" sz="2400" dirty="0" smtClean="0"/>
              <a:t>品牌型（</a:t>
            </a:r>
            <a:r>
              <a:rPr lang="en-US" sz="2400" dirty="0" smtClean="0"/>
              <a:t>Brandable</a:t>
            </a:r>
            <a:r>
              <a:rPr lang="zh-CN" altLang="en-US" sz="2400" dirty="0" smtClean="0"/>
              <a:t>）部署体验</a:t>
            </a:r>
            <a:endParaRPr lang="en-US" sz="2400" dirty="0" smtClean="0"/>
          </a:p>
          <a:p>
            <a:pPr marL="746125" lvl="1" indent="-349250"/>
            <a:r>
              <a:rPr lang="zh-CN" altLang="en-US" sz="2000" dirty="0" smtClean="0"/>
              <a:t>开发人员可以自定义应用程序部署体验，以匹配品牌</a:t>
            </a:r>
            <a:endParaRPr lang="en-US" sz="2000" dirty="0" smtClean="0"/>
          </a:p>
          <a:p>
            <a:pPr marL="746125" lvl="1" indent="-349250"/>
            <a:r>
              <a:rPr lang="zh-CN" altLang="en-US" sz="2000" dirty="0" smtClean="0"/>
              <a:t>可以集成框架和应用程序安装程序</a:t>
            </a:r>
            <a:endParaRPr lang="en-US" sz="2000" dirty="0" smtClean="0"/>
          </a:p>
          <a:p>
            <a:pPr marL="746125" lvl="1" indent="-349250"/>
            <a:r>
              <a:rPr lang="zh-CN" altLang="en-US" sz="2000" dirty="0" smtClean="0"/>
              <a:t>创建这些包的工具和文档</a:t>
            </a:r>
            <a:endParaRPr lang="en-US" sz="2000" dirty="0" smtClean="0"/>
          </a:p>
          <a:p>
            <a:pPr marL="396875" indent="-396875"/>
            <a:r>
              <a:rPr lang="zh-CN" altLang="en-US" sz="2400" dirty="0" smtClean="0"/>
              <a:t>更轻松的部署应用程序</a:t>
            </a:r>
            <a:endParaRPr lang="en-US" sz="2400" dirty="0" smtClean="0"/>
          </a:p>
          <a:p>
            <a:pPr marL="746125" lvl="1" indent="-349250"/>
            <a:r>
              <a:rPr lang="zh-CN" altLang="en-US" sz="2000" dirty="0" smtClean="0"/>
              <a:t>开发人员可以使用部署</a:t>
            </a:r>
            <a:r>
              <a:rPr lang="en-US" sz="2000" dirty="0" smtClean="0"/>
              <a:t> bootstrapper </a:t>
            </a:r>
            <a:r>
              <a:rPr lang="zh-CN" altLang="en-US" sz="2000" dirty="0" smtClean="0"/>
              <a:t>管理这些应用程序和先决条件的安装</a:t>
            </a:r>
            <a:endParaRPr lang="en-US" sz="2000" dirty="0" smtClean="0"/>
          </a:p>
          <a:p>
            <a:pPr marL="746125" lvl="1" indent="-349250"/>
            <a:r>
              <a:rPr lang="zh-CN" altLang="en-US" sz="2000" dirty="0" smtClean="0"/>
              <a:t>在框架之后安装应用程序并</a:t>
            </a:r>
            <a:r>
              <a:rPr lang="zh-CN" altLang="en-US" sz="2000" dirty="0" smtClean="0"/>
              <a:t>启动它（</a:t>
            </a:r>
            <a:r>
              <a:rPr lang="en-US" sz="2000" dirty="0" smtClean="0"/>
              <a:t>.msi</a:t>
            </a:r>
            <a:r>
              <a:rPr lang="zh-CN" altLang="en-US" sz="2000" dirty="0" smtClean="0"/>
              <a:t>、</a:t>
            </a:r>
            <a:r>
              <a:rPr lang="en-US" sz="2000" dirty="0" smtClean="0"/>
              <a:t>.application </a:t>
            </a:r>
            <a:r>
              <a:rPr lang="zh-CN" altLang="en-US" sz="2000" dirty="0" smtClean="0"/>
              <a:t>或</a:t>
            </a:r>
            <a:r>
              <a:rPr lang="en-US" sz="2000" dirty="0" smtClean="0"/>
              <a:t> .xbap</a:t>
            </a:r>
            <a:r>
              <a:rPr lang="zh-CN" altLang="en-US" sz="2000" dirty="0" smtClean="0"/>
              <a:t>）</a:t>
            </a:r>
            <a:endParaRPr lang="en-US" sz="2000"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604546" cy="1329595"/>
          </a:xfrm>
        </p:spPr>
        <p:txBody>
          <a:bodyPr/>
          <a:lstStyle/>
          <a:p>
            <a:r>
              <a:rPr lang="zh-CN" altLang="en-US" dirty="0" smtClean="0"/>
              <a:t>客户端配置文件 </a:t>
            </a:r>
            <a:r>
              <a:rPr lang="en-US" dirty="0" smtClean="0"/>
              <a:t>Configurator </a:t>
            </a:r>
            <a:r>
              <a:rPr lang="zh-CN" altLang="en-US" dirty="0" smtClean="0"/>
              <a:t>工具</a:t>
            </a:r>
            <a:endParaRPr lang="en-US" dirty="0"/>
          </a:p>
        </p:txBody>
      </p:sp>
      <p:sp>
        <p:nvSpPr>
          <p:cNvPr id="2" name="Text Placeholder 1"/>
          <p:cNvSpPr>
            <a:spLocks noGrp="1"/>
          </p:cNvSpPr>
          <p:nvPr>
            <p:ph idx="4294967295"/>
          </p:nvPr>
        </p:nvSpPr>
        <p:spPr>
          <a:xfrm>
            <a:off x="5105400" y="1420813"/>
            <a:ext cx="3657600" cy="5410200"/>
          </a:xfrm>
          <a:prstGeom prst="rect">
            <a:avLst/>
          </a:prstGeom>
        </p:spPr>
        <p:txBody>
          <a:bodyPr>
            <a:normAutofit/>
          </a:bodyPr>
          <a:lstStyle/>
          <a:p>
            <a:pPr lvl="0"/>
            <a:r>
              <a:rPr lang="en-US" sz="2400" dirty="0" smtClean="0"/>
              <a:t>Configurator </a:t>
            </a:r>
            <a:r>
              <a:rPr lang="zh-CN" altLang="en-US" sz="2400" dirty="0" smtClean="0"/>
              <a:t>工具</a:t>
            </a:r>
            <a:r>
              <a:rPr lang="en-US" sz="2400" dirty="0" smtClean="0"/>
              <a:t> </a:t>
            </a:r>
            <a:r>
              <a:rPr lang="en-US" sz="2000" u="sng" dirty="0" smtClean="0"/>
              <a:t>http://www.codeplex.com/wpf/Release/ProjectReleases.aspx?ReleaseId=14962</a:t>
            </a:r>
            <a:r>
              <a:rPr lang="en-US" sz="2000" dirty="0" smtClean="0"/>
              <a:t> </a:t>
            </a:r>
            <a:endParaRPr lang="en-US" sz="2800" dirty="0" smtClean="0"/>
          </a:p>
          <a:p>
            <a:r>
              <a:rPr lang="zh-CN" altLang="en-US" sz="2400" dirty="0" smtClean="0"/>
              <a:t>客户端配置文件设计器 </a:t>
            </a:r>
            <a:r>
              <a:rPr lang="en-US" sz="2400" dirty="0" smtClean="0"/>
              <a:t> “How To” </a:t>
            </a:r>
            <a:r>
              <a:rPr lang="zh-CN" altLang="en-US" sz="2400" dirty="0" smtClean="0"/>
              <a:t>系列文章</a:t>
            </a:r>
            <a:endParaRPr lang="en-US" sz="2400" dirty="0" smtClean="0"/>
          </a:p>
          <a:p>
            <a:pPr>
              <a:buNone/>
            </a:pPr>
            <a:r>
              <a:rPr lang="en-US" sz="2400" dirty="0" smtClean="0"/>
              <a:t>	</a:t>
            </a:r>
            <a:r>
              <a:rPr lang="en-US" sz="1800" u="sng" dirty="0" smtClean="0"/>
              <a:t>http://windowsclient.net/wpf/wpf35/wpf-35sp1-start-here.aspx</a:t>
            </a:r>
            <a:endParaRPr lang="en-US" sz="1800" dirty="0" smtClean="0"/>
          </a:p>
        </p:txBody>
      </p:sp>
      <p:pic>
        <p:nvPicPr>
          <p:cNvPr id="2053" name="Picture 5" descr="\\troym07\public\kevingj\cp_designer_1.png"/>
          <p:cNvPicPr>
            <a:picLocks noChangeAspect="1" noChangeArrowheads="1"/>
          </p:cNvPicPr>
          <p:nvPr/>
        </p:nvPicPr>
        <p:blipFill>
          <a:blip r:embed="rId3"/>
          <a:srcRect/>
          <a:stretch>
            <a:fillRect/>
          </a:stretch>
        </p:blipFill>
        <p:spPr bwMode="auto">
          <a:xfrm>
            <a:off x="474784" y="1594338"/>
            <a:ext cx="4250278" cy="3122819"/>
          </a:xfrm>
          <a:prstGeom prst="rect">
            <a:avLst/>
          </a:prstGeom>
          <a:noFill/>
          <a:effectLst>
            <a:reflection blurRad="6350" stA="52000" endA="300" endPos="35000" dir="5400000" sy="-100000" algn="bl" rotWithShape="0"/>
          </a:effectLst>
          <a:scene3d>
            <a:camera prst="perspectiveRight" fov="4500000"/>
            <a:lightRig rig="threePt" dir="t"/>
          </a:scene3d>
        </p:spPr>
      </p:pic>
      <p:pic>
        <p:nvPicPr>
          <p:cNvPr id="2052" name="Picture 4" descr="\\troym07\public\kevingj\cp_designer_2.png"/>
          <p:cNvPicPr>
            <a:picLocks noChangeAspect="1" noChangeArrowheads="1"/>
          </p:cNvPicPr>
          <p:nvPr/>
        </p:nvPicPr>
        <p:blipFill>
          <a:blip r:embed="rId4"/>
          <a:srcRect/>
          <a:stretch>
            <a:fillRect/>
          </a:stretch>
        </p:blipFill>
        <p:spPr bwMode="auto">
          <a:xfrm>
            <a:off x="609600" y="2971800"/>
            <a:ext cx="4561721" cy="3352800"/>
          </a:xfrm>
          <a:prstGeom prst="rect">
            <a:avLst/>
          </a:prstGeom>
          <a:noFill/>
          <a:effectLst>
            <a:reflection blurRad="6350" stA="50000" endA="300" endPos="38500" dist="50800" dir="5400000" sy="-100000" algn="bl" rotWithShape="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会议目标</a:t>
            </a:r>
            <a:endParaRPr lang="en-US" dirty="0"/>
          </a:p>
        </p:txBody>
      </p:sp>
      <p:sp>
        <p:nvSpPr>
          <p:cNvPr id="2" name="Text Placeholder 1"/>
          <p:cNvSpPr>
            <a:spLocks noGrp="1"/>
          </p:cNvSpPr>
          <p:nvPr>
            <p:ph type="body" sz="quarter" idx="10"/>
          </p:nvPr>
        </p:nvSpPr>
        <p:spPr>
          <a:xfrm>
            <a:off x="381000" y="1411552"/>
            <a:ext cx="8382000" cy="1391150"/>
          </a:xfrm>
        </p:spPr>
        <p:txBody>
          <a:bodyPr/>
          <a:lstStyle/>
          <a:p>
            <a:r>
              <a:rPr lang="zh-CN" altLang="en-US" dirty="0" smtClean="0"/>
              <a:t>使您能很好的理解</a:t>
            </a:r>
            <a:r>
              <a:rPr lang="en-US" dirty="0" smtClean="0"/>
              <a:t> WPF4.0 </a:t>
            </a:r>
          </a:p>
          <a:p>
            <a:pPr lvl="1"/>
            <a:r>
              <a:rPr lang="zh-CN" altLang="en-US" dirty="0" smtClean="0"/>
              <a:t>即将可用的</a:t>
            </a:r>
            <a:r>
              <a:rPr lang="zh-CN" altLang="en-US" dirty="0" smtClean="0"/>
              <a:t>功能</a:t>
            </a:r>
            <a:endParaRPr lang="en-US" dirty="0" smtClean="0"/>
          </a:p>
          <a:p>
            <a:pPr lvl="1"/>
            <a:r>
              <a:rPr lang="zh-CN" altLang="en-US" dirty="0" smtClean="0"/>
              <a:t>何时可用</a:t>
            </a:r>
            <a:endParaRPr lang="en-US"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应用程序部署</a:t>
            </a:r>
            <a:endParaRPr lang="en-US" dirty="0"/>
          </a:p>
        </p:txBody>
      </p:sp>
      <p:sp>
        <p:nvSpPr>
          <p:cNvPr id="2" name="Text Placeholder 1"/>
          <p:cNvSpPr>
            <a:spLocks noGrp="1"/>
          </p:cNvSpPr>
          <p:nvPr>
            <p:ph type="body" sz="quarter" idx="10"/>
          </p:nvPr>
        </p:nvSpPr>
        <p:spPr>
          <a:xfrm>
            <a:off x="381000" y="1411552"/>
            <a:ext cx="8382000" cy="3865674"/>
          </a:xfrm>
        </p:spPr>
        <p:txBody>
          <a:bodyPr/>
          <a:lstStyle/>
          <a:p>
            <a:r>
              <a:rPr lang="zh-CN" altLang="en-US" dirty="0" smtClean="0"/>
              <a:t>继续改进</a:t>
            </a:r>
            <a:r>
              <a:rPr lang="en-US" dirty="0" smtClean="0"/>
              <a:t> ClickOnce </a:t>
            </a:r>
            <a:r>
              <a:rPr lang="zh-CN" altLang="en-US" dirty="0" smtClean="0"/>
              <a:t>以支持更加无缝的安装和升级体验</a:t>
            </a:r>
            <a:endParaRPr lang="en-US" dirty="0" smtClean="0"/>
          </a:p>
          <a:p>
            <a:r>
              <a:rPr lang="en-US" dirty="0" smtClean="0">
                <a:solidFill>
                  <a:schemeClr val="tx2"/>
                </a:solidFill>
              </a:rPr>
              <a:t>3.5 </a:t>
            </a:r>
            <a:r>
              <a:rPr lang="zh-CN" altLang="en-US" dirty="0" smtClean="0">
                <a:solidFill>
                  <a:schemeClr val="tx2"/>
                </a:solidFill>
              </a:rPr>
              <a:t>和</a:t>
            </a:r>
            <a:r>
              <a:rPr lang="en-US" dirty="0" smtClean="0">
                <a:solidFill>
                  <a:schemeClr val="tx2"/>
                </a:solidFill>
              </a:rPr>
              <a:t> SP1</a:t>
            </a:r>
          </a:p>
          <a:p>
            <a:pPr lvl="1"/>
            <a:r>
              <a:rPr lang="zh-CN" altLang="en-US" dirty="0" smtClean="0"/>
              <a:t>对 </a:t>
            </a:r>
            <a:r>
              <a:rPr lang="en-US" altLang="zh-CN" dirty="0" smtClean="0"/>
              <a:t>CO </a:t>
            </a:r>
            <a:r>
              <a:rPr lang="zh-CN" altLang="en-US" dirty="0" smtClean="0"/>
              <a:t>部署的应用程序使用命令行参数</a:t>
            </a:r>
            <a:endParaRPr lang="en-US" dirty="0" smtClean="0"/>
          </a:p>
          <a:p>
            <a:pPr lvl="1"/>
            <a:r>
              <a:rPr lang="zh-CN" altLang="en-US" dirty="0" smtClean="0"/>
              <a:t>对</a:t>
            </a:r>
            <a:r>
              <a:rPr lang="en-US" dirty="0" smtClean="0"/>
              <a:t> CO </a:t>
            </a:r>
            <a:r>
              <a:rPr lang="zh-CN" altLang="en-US" dirty="0" smtClean="0"/>
              <a:t>部署的应用程序使用文件关联</a:t>
            </a:r>
            <a:endParaRPr lang="en-US" dirty="0" smtClean="0"/>
          </a:p>
          <a:p>
            <a:pPr lvl="1"/>
            <a:r>
              <a:rPr lang="en-US" dirty="0" smtClean="0"/>
              <a:t>CO </a:t>
            </a:r>
            <a:r>
              <a:rPr lang="zh-CN" altLang="en-US" dirty="0" smtClean="0"/>
              <a:t>支持 </a:t>
            </a:r>
            <a:r>
              <a:rPr lang="en-US" dirty="0" smtClean="0"/>
              <a:t>FireFox</a:t>
            </a:r>
          </a:p>
          <a:p>
            <a:pPr lvl="0"/>
            <a:r>
              <a:rPr lang="en-US" dirty="0" smtClean="0"/>
              <a:t>4.0</a:t>
            </a:r>
          </a:p>
          <a:p>
            <a:pPr lvl="1"/>
            <a:r>
              <a:rPr lang="zh-CN" altLang="en-US" dirty="0" smtClean="0"/>
              <a:t>背景更新和自定义安装</a:t>
            </a:r>
            <a:r>
              <a:rPr lang="en-US" smtClean="0"/>
              <a:t>  </a:t>
            </a: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控件</a:t>
            </a:r>
            <a:r>
              <a:rPr lang="en-US" dirty="0" smtClean="0"/>
              <a:t> </a:t>
            </a:r>
            <a:endParaRPr lang="en-US" dirty="0"/>
          </a:p>
        </p:txBody>
      </p:sp>
      <p:sp>
        <p:nvSpPr>
          <p:cNvPr id="3" name="Content Placeholder 2"/>
          <p:cNvSpPr>
            <a:spLocks noGrp="1"/>
          </p:cNvSpPr>
          <p:nvPr>
            <p:ph type="body" sz="quarter" idx="10"/>
          </p:nvPr>
        </p:nvSpPr>
        <p:spPr>
          <a:xfrm>
            <a:off x="4572000" y="1411552"/>
            <a:ext cx="4191000" cy="3354765"/>
          </a:xfrm>
        </p:spPr>
        <p:txBody>
          <a:bodyPr/>
          <a:lstStyle/>
          <a:p>
            <a:r>
              <a:rPr lang="en-US" dirty="0" smtClean="0"/>
              <a:t>WPF4</a:t>
            </a:r>
          </a:p>
          <a:p>
            <a:pPr lvl="1"/>
            <a:r>
              <a:rPr lang="en-US" dirty="0" smtClean="0"/>
              <a:t>DataGrid</a:t>
            </a:r>
          </a:p>
          <a:p>
            <a:pPr lvl="1"/>
            <a:r>
              <a:rPr lang="en-US" dirty="0" smtClean="0"/>
              <a:t>DatePicker</a:t>
            </a:r>
          </a:p>
          <a:p>
            <a:pPr lvl="1"/>
            <a:r>
              <a:rPr lang="en-US" dirty="0" smtClean="0"/>
              <a:t>VSM</a:t>
            </a:r>
          </a:p>
          <a:p>
            <a:r>
              <a:rPr lang="zh-CN" altLang="en-US" dirty="0" smtClean="0"/>
              <a:t>将来的功能</a:t>
            </a:r>
            <a:endParaRPr lang="en-US" dirty="0" smtClean="0"/>
          </a:p>
          <a:p>
            <a:pPr lvl="1"/>
            <a:r>
              <a:rPr lang="zh-CN" altLang="en-US" dirty="0" smtClean="0"/>
              <a:t>图表</a:t>
            </a:r>
            <a:r>
              <a:rPr lang="zh-CN" altLang="en-US" dirty="0" smtClean="0"/>
              <a:t>控件</a:t>
            </a:r>
            <a:endParaRPr lang="en-US" dirty="0" smtClean="0"/>
          </a:p>
          <a:p>
            <a:pPr lvl="1"/>
            <a:r>
              <a:rPr lang="zh-CN" altLang="en-US" dirty="0" smtClean="0"/>
              <a:t>其他</a:t>
            </a:r>
            <a:r>
              <a:rPr lang="en-US" dirty="0" smtClean="0"/>
              <a:t>……</a:t>
            </a:r>
            <a:endParaRPr lang="en-US" dirty="0"/>
          </a:p>
        </p:txBody>
      </p:sp>
      <p:graphicFrame>
        <p:nvGraphicFramePr>
          <p:cNvPr id="4" name="Chart 3"/>
          <p:cNvGraphicFramePr/>
          <p:nvPr/>
        </p:nvGraphicFramePr>
        <p:xfrm>
          <a:off x="481264" y="1420813"/>
          <a:ext cx="3962400" cy="4343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时间安排</a:t>
            </a:r>
            <a:endParaRPr lang="en-US" dirty="0"/>
          </a:p>
        </p:txBody>
      </p:sp>
      <p:sp>
        <p:nvSpPr>
          <p:cNvPr id="3" name="Text Placeholder 2"/>
          <p:cNvSpPr>
            <a:spLocks noGrp="1"/>
          </p:cNvSpPr>
          <p:nvPr>
            <p:ph type="body" sz="quarter" idx="10"/>
          </p:nvPr>
        </p:nvSpPr>
        <p:spPr>
          <a:xfrm>
            <a:off x="468086" y="1128524"/>
            <a:ext cx="4212772" cy="2542234"/>
          </a:xfrm>
        </p:spPr>
        <p:txBody>
          <a:bodyPr/>
          <a:lstStyle/>
          <a:p>
            <a:pPr>
              <a:buNone/>
            </a:pPr>
            <a:r>
              <a:rPr lang="en-US" dirty="0" smtClean="0"/>
              <a:t>Beta1</a:t>
            </a:r>
          </a:p>
          <a:p>
            <a:pPr>
              <a:buFont typeface="Arial" pitchFamily="34" charset="0"/>
              <a:buChar char="•"/>
            </a:pPr>
            <a:r>
              <a:rPr lang="en-US" dirty="0" smtClean="0"/>
              <a:t>XAML  Compiler</a:t>
            </a:r>
          </a:p>
          <a:p>
            <a:pPr>
              <a:buFont typeface="Arial" pitchFamily="34" charset="0"/>
              <a:buChar char="•"/>
            </a:pPr>
            <a:r>
              <a:rPr lang="zh-CN" altLang="en-US" dirty="0" smtClean="0"/>
              <a:t>多点触控：</a:t>
            </a:r>
            <a:r>
              <a:rPr lang="en-US" dirty="0" smtClean="0"/>
              <a:t> </a:t>
            </a:r>
          </a:p>
          <a:p>
            <a:pPr lvl="1">
              <a:buFont typeface="Arial" pitchFamily="34" charset="0"/>
              <a:buChar char="•"/>
            </a:pPr>
            <a:r>
              <a:rPr lang="zh-CN" altLang="en-US" dirty="0" smtClean="0"/>
              <a:t>输入，延迟，规划</a:t>
            </a:r>
            <a:endParaRPr lang="en-US" dirty="0" smtClean="0"/>
          </a:p>
          <a:p>
            <a:pPr>
              <a:buFont typeface="Arial" pitchFamily="34" charset="0"/>
              <a:buChar char="•"/>
            </a:pPr>
            <a:r>
              <a:rPr lang="zh-CN" altLang="en-US" dirty="0" smtClean="0"/>
              <a:t>便捷的功能</a:t>
            </a:r>
            <a:endParaRPr lang="en-US" dirty="0" smtClean="0"/>
          </a:p>
        </p:txBody>
      </p:sp>
      <p:sp>
        <p:nvSpPr>
          <p:cNvPr id="4" name="Text Placeholder 2"/>
          <p:cNvSpPr txBox="1">
            <a:spLocks/>
          </p:cNvSpPr>
          <p:nvPr/>
        </p:nvSpPr>
        <p:spPr>
          <a:xfrm>
            <a:off x="5127171" y="1128523"/>
            <a:ext cx="4016829" cy="4776692"/>
          </a:xfrm>
          <a:prstGeom prst="rect">
            <a:avLst/>
          </a:prstGeom>
        </p:spPr>
        <p:txBody>
          <a:bodyPr vert="horz" wrap="square" lIns="0" tIns="0" rIns="0" bIns="0" rtlCol="0">
            <a:spAutoFit/>
          </a:bodyPr>
          <a:lstStyle/>
          <a:p>
            <a:pPr marL="460375" marR="0" lvl="0" indent="-460375" algn="l" defTabSz="914363" rtl="0" eaLnBrk="1" fontAlgn="auto" latinLnBrk="0" hangingPunct="1">
              <a:lnSpc>
                <a:spcPct val="90000"/>
              </a:lnSpc>
              <a:spcBef>
                <a:spcPct val="20000"/>
              </a:spcBef>
              <a:spcAft>
                <a:spcPts val="0"/>
              </a:spcAft>
              <a:buClrTx/>
              <a:buSzTx/>
              <a:tabLst/>
              <a:defRPr/>
            </a:pPr>
            <a:r>
              <a:rPr kumimoji="0" lang="en-US" sz="3200" b="0" i="0" u="none" strike="noStrike" kern="1200" cap="none" spc="0" normalizeH="0" baseline="0" noProof="0" dirty="0" smtClean="0">
                <a:ln>
                  <a:noFill/>
                </a:ln>
                <a:gradFill>
                  <a:gsLst>
                    <a:gs pos="36000">
                      <a:schemeClr val="tx1"/>
                    </a:gs>
                    <a:gs pos="86000">
                      <a:schemeClr val="tx1"/>
                    </a:gs>
                  </a:gsLst>
                  <a:lin ang="5400000" scaled="0"/>
                </a:gradFill>
                <a:effectLst/>
                <a:uLnTx/>
                <a:uFillTx/>
                <a:latin typeface="+mn-lt"/>
                <a:ea typeface="+mn-ea"/>
                <a:cs typeface="+mn-cs"/>
              </a:rPr>
              <a:t>Beta</a:t>
            </a:r>
            <a:r>
              <a:rPr lang="en-US" sz="3200" dirty="0" smtClean="0">
                <a:gradFill>
                  <a:gsLst>
                    <a:gs pos="36000">
                      <a:schemeClr val="tx1"/>
                    </a:gs>
                    <a:gs pos="86000">
                      <a:schemeClr val="tx1"/>
                    </a:gs>
                  </a:gsLst>
                  <a:lin ang="5400000" scaled="0"/>
                </a:gradFill>
              </a:rPr>
              <a:t>2</a:t>
            </a:r>
          </a:p>
          <a:p>
            <a:pPr marL="460375" marR="0" lvl="0" indent="-460375" algn="l" defTabSz="914363" rtl="0" eaLnBrk="1" fontAlgn="auto" latinLnBrk="0" hangingPunct="1">
              <a:lnSpc>
                <a:spcPct val="90000"/>
              </a:lnSpc>
              <a:spcBef>
                <a:spcPct val="20000"/>
              </a:spcBef>
              <a:spcAft>
                <a:spcPts val="0"/>
              </a:spcAft>
              <a:buClrTx/>
              <a:buSzTx/>
              <a:buFont typeface="Arial" pitchFamily="34" charset="0"/>
              <a:buChar char="•"/>
              <a:tabLst/>
              <a:defRPr/>
            </a:pPr>
            <a:r>
              <a:rPr lang="zh-CN" altLang="en-US" sz="3200" dirty="0" smtClean="0">
                <a:gradFill>
                  <a:gsLst>
                    <a:gs pos="36000">
                      <a:schemeClr val="tx1"/>
                    </a:gs>
                    <a:gs pos="86000">
                      <a:schemeClr val="tx1"/>
                    </a:gs>
                  </a:gsLst>
                  <a:lin ang="5400000" scaled="0"/>
                </a:gradFill>
              </a:rPr>
              <a:t>缓存合成</a:t>
            </a:r>
            <a:endParaRPr lang="en-US" altLang="zh-CN" sz="3200" dirty="0" smtClean="0">
              <a:gradFill>
                <a:gsLst>
                  <a:gs pos="36000">
                    <a:schemeClr val="tx1"/>
                  </a:gs>
                  <a:gs pos="86000">
                    <a:schemeClr val="tx1"/>
                  </a:gs>
                </a:gsLst>
                <a:lin ang="5400000" scaled="0"/>
              </a:gradFill>
            </a:endParaRPr>
          </a:p>
          <a:p>
            <a:pPr marL="460375" marR="0" lvl="0" indent="-460375" algn="l" defTabSz="914363" rtl="0" eaLnBrk="1" fontAlgn="auto" latinLnBrk="0" hangingPunct="1">
              <a:lnSpc>
                <a:spcPct val="90000"/>
              </a:lnSpc>
              <a:spcBef>
                <a:spcPct val="20000"/>
              </a:spcBef>
              <a:spcAft>
                <a:spcPts val="0"/>
              </a:spcAft>
              <a:buClrTx/>
              <a:buSzTx/>
              <a:buFont typeface="Arial" pitchFamily="34" charset="0"/>
              <a:buChar char="•"/>
              <a:tabLst/>
              <a:defRPr/>
            </a:pPr>
            <a:r>
              <a:rPr lang="en-US" sz="3200" dirty="0" smtClean="0">
                <a:gradFill>
                  <a:gsLst>
                    <a:gs pos="36000">
                      <a:schemeClr val="tx1"/>
                    </a:gs>
                    <a:gs pos="86000">
                      <a:schemeClr val="tx1"/>
                    </a:gs>
                  </a:gsLst>
                  <a:lin ang="5400000" scaled="0"/>
                </a:gradFill>
              </a:rPr>
              <a:t>Direct </a:t>
            </a:r>
            <a:r>
              <a:rPr lang="en-US" sz="3200" dirty="0" smtClean="0">
                <a:gradFill>
                  <a:gsLst>
                    <a:gs pos="36000">
                      <a:schemeClr val="tx1"/>
                    </a:gs>
                    <a:gs pos="86000">
                      <a:schemeClr val="tx1"/>
                    </a:gs>
                  </a:gsLst>
                  <a:lin ang="5400000" scaled="0"/>
                </a:gradFill>
              </a:rPr>
              <a:t>Write</a:t>
            </a:r>
          </a:p>
          <a:p>
            <a:pPr marL="460375" marR="0" lvl="0" indent="-460375" algn="l" defTabSz="914363"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noProof="0" dirty="0" smtClean="0">
                <a:ln>
                  <a:noFill/>
                </a:ln>
                <a:gradFill>
                  <a:gsLst>
                    <a:gs pos="36000">
                      <a:schemeClr val="tx1"/>
                    </a:gs>
                    <a:gs pos="86000">
                      <a:schemeClr val="tx1"/>
                    </a:gs>
                  </a:gsLst>
                  <a:lin ang="5400000" scaled="0"/>
                </a:gradFill>
                <a:effectLst/>
                <a:uLnTx/>
                <a:uFillTx/>
                <a:latin typeface="+mn-lt"/>
                <a:ea typeface="+mn-ea"/>
                <a:cs typeface="+mn-cs"/>
              </a:rPr>
              <a:t>Windows 7 </a:t>
            </a:r>
            <a:r>
              <a:rPr kumimoji="0" lang="zh-CN" altLang="en-US" sz="3200" b="0" i="0" u="none" strike="noStrike" kern="1200" cap="none" spc="0" normalizeH="0" noProof="0" dirty="0" smtClean="0">
                <a:ln>
                  <a:noFill/>
                </a:ln>
                <a:gradFill>
                  <a:gsLst>
                    <a:gs pos="36000">
                      <a:schemeClr val="tx1"/>
                    </a:gs>
                    <a:gs pos="86000">
                      <a:schemeClr val="tx1"/>
                    </a:gs>
                  </a:gsLst>
                  <a:lin ang="5400000" scaled="0"/>
                </a:gradFill>
                <a:effectLst/>
                <a:uLnTx/>
                <a:uFillTx/>
                <a:latin typeface="+mn-lt"/>
                <a:ea typeface="+mn-ea"/>
                <a:cs typeface="+mn-cs"/>
              </a:rPr>
              <a:t>任务栏</a:t>
            </a:r>
            <a:endParaRPr kumimoji="0" lang="en-US" sz="3200" b="0" i="0" u="none" strike="noStrike" kern="1200" cap="none" spc="0" normalizeH="0" noProof="0" dirty="0" smtClean="0">
              <a:ln>
                <a:noFill/>
              </a:ln>
              <a:gradFill>
                <a:gsLst>
                  <a:gs pos="36000">
                    <a:schemeClr val="tx1"/>
                  </a:gs>
                  <a:gs pos="86000">
                    <a:schemeClr val="tx1"/>
                  </a:gs>
                </a:gsLst>
                <a:lin ang="5400000" scaled="0"/>
              </a:gradFill>
              <a:effectLst/>
              <a:uLnTx/>
              <a:uFillTx/>
              <a:latin typeface="+mn-lt"/>
              <a:ea typeface="+mn-ea"/>
              <a:cs typeface="+mn-cs"/>
            </a:endParaRPr>
          </a:p>
          <a:p>
            <a:pPr marL="460375" marR="0" lvl="0" indent="-460375" algn="l" defTabSz="914363" rtl="0" eaLnBrk="1" fontAlgn="auto" latinLnBrk="0" hangingPunct="1">
              <a:lnSpc>
                <a:spcPct val="90000"/>
              </a:lnSpc>
              <a:spcBef>
                <a:spcPct val="20000"/>
              </a:spcBef>
              <a:spcAft>
                <a:spcPts val="0"/>
              </a:spcAft>
              <a:buClrTx/>
              <a:buSzTx/>
              <a:buFont typeface="Arial" pitchFamily="34" charset="0"/>
              <a:buChar char="•"/>
              <a:tabLst/>
              <a:defRPr/>
            </a:pPr>
            <a:r>
              <a:rPr lang="zh-CN" altLang="en-US" sz="3200" dirty="0" smtClean="0">
                <a:gradFill>
                  <a:gsLst>
                    <a:gs pos="36000">
                      <a:schemeClr val="tx1"/>
                    </a:gs>
                    <a:gs pos="86000">
                      <a:schemeClr val="tx1"/>
                    </a:gs>
                  </a:gsLst>
                  <a:lin ang="5400000" scaled="0"/>
                </a:gradFill>
              </a:rPr>
              <a:t>多点触控：</a:t>
            </a:r>
            <a:endParaRPr lang="en-US" sz="3200" dirty="0" smtClean="0">
              <a:gradFill>
                <a:gsLst>
                  <a:gs pos="36000">
                    <a:schemeClr val="tx1"/>
                  </a:gs>
                  <a:gs pos="86000">
                    <a:schemeClr val="tx1"/>
                  </a:gs>
                </a:gsLst>
                <a:lin ang="5400000" scaled="0"/>
              </a:gradFill>
            </a:endParaRPr>
          </a:p>
          <a:p>
            <a:pPr marL="917557" lvl="1" indent="-460375">
              <a:lnSpc>
                <a:spcPct val="90000"/>
              </a:lnSpc>
              <a:spcBef>
                <a:spcPct val="20000"/>
              </a:spcBef>
              <a:buFont typeface="Arial" pitchFamily="34" charset="0"/>
              <a:buChar char="•"/>
            </a:pPr>
            <a:r>
              <a:rPr kumimoji="0" lang="zh-CN" altLang="en-US" sz="3200" b="0" i="0" u="none" strike="noStrike" kern="1200" cap="none" spc="0" normalizeH="0" noProof="0" dirty="0" smtClean="0">
                <a:ln>
                  <a:noFill/>
                </a:ln>
                <a:gradFill>
                  <a:gsLst>
                    <a:gs pos="36000">
                      <a:schemeClr val="tx1"/>
                    </a:gs>
                    <a:gs pos="86000">
                      <a:schemeClr val="tx1"/>
                    </a:gs>
                  </a:gsLst>
                  <a:lin ang="5400000" scaled="0"/>
                </a:gradFill>
                <a:effectLst/>
                <a:uLnTx/>
                <a:uFillTx/>
                <a:latin typeface="+mn-lt"/>
                <a:ea typeface="+mn-ea"/>
                <a:cs typeface="+mn-cs"/>
              </a:rPr>
              <a:t>控件，外围</a:t>
            </a:r>
            <a:r>
              <a:rPr lang="zh-CN" altLang="en-US" sz="3200" dirty="0" smtClean="0">
                <a:gradFill>
                  <a:gsLst>
                    <a:gs pos="36000">
                      <a:schemeClr val="tx1"/>
                    </a:gs>
                    <a:gs pos="86000">
                      <a:schemeClr val="tx1"/>
                    </a:gs>
                  </a:gsLst>
                  <a:lin ang="5400000" scaled="0"/>
                </a:gradFill>
              </a:rPr>
              <a:t>。</a:t>
            </a:r>
            <a:r>
              <a:rPr kumimoji="0" lang="en-US" sz="3200" b="0" i="0" u="none" strike="noStrike" kern="1200" cap="none" spc="0" normalizeH="0" noProof="0" dirty="0" smtClean="0">
                <a:ln>
                  <a:noFill/>
                </a:ln>
                <a:gradFill>
                  <a:gsLst>
                    <a:gs pos="36000">
                      <a:schemeClr val="tx1"/>
                    </a:gs>
                    <a:gs pos="86000">
                      <a:schemeClr val="tx1"/>
                    </a:gs>
                  </a:gsLst>
                  <a:lin ang="5400000" scaled="0"/>
                </a:gradFill>
                <a:effectLst/>
                <a:uLnTx/>
                <a:uFillTx/>
                <a:latin typeface="+mn-lt"/>
                <a:ea typeface="+mn-ea"/>
                <a:cs typeface="+mn-cs"/>
              </a:rPr>
              <a:t> </a:t>
            </a:r>
          </a:p>
          <a:p>
            <a:pPr marL="460375" indent="-460375">
              <a:lnSpc>
                <a:spcPct val="90000"/>
              </a:lnSpc>
              <a:spcBef>
                <a:spcPct val="20000"/>
              </a:spcBef>
              <a:buFont typeface="Arial" pitchFamily="34" charset="0"/>
              <a:buChar char="•"/>
            </a:pPr>
            <a:r>
              <a:rPr lang="en-US" sz="3200" dirty="0" smtClean="0">
                <a:gradFill>
                  <a:gsLst>
                    <a:gs pos="36000">
                      <a:schemeClr val="tx1"/>
                    </a:gs>
                    <a:gs pos="86000">
                      <a:schemeClr val="tx1"/>
                    </a:gs>
                  </a:gsLst>
                  <a:lin ang="5400000" scaled="0"/>
                </a:gradFill>
              </a:rPr>
              <a:t>VSM </a:t>
            </a:r>
          </a:p>
          <a:p>
            <a:pPr marL="460375" indent="-460375">
              <a:lnSpc>
                <a:spcPct val="90000"/>
              </a:lnSpc>
              <a:spcBef>
                <a:spcPct val="20000"/>
              </a:spcBef>
              <a:buFont typeface="Arial" pitchFamily="34" charset="0"/>
              <a:buChar char="•"/>
            </a:pPr>
            <a:r>
              <a:rPr kumimoji="0" lang="zh-CN" altLang="en-US" sz="3200" b="0" i="0" u="none" strike="noStrike" kern="1200" cap="none" spc="0" normalizeH="0" noProof="0" dirty="0" smtClean="0">
                <a:ln>
                  <a:noFill/>
                </a:ln>
                <a:gradFill>
                  <a:gsLst>
                    <a:gs pos="36000">
                      <a:schemeClr val="tx1"/>
                    </a:gs>
                    <a:gs pos="86000">
                      <a:schemeClr val="tx1"/>
                    </a:gs>
                  </a:gsLst>
                  <a:lin ang="5400000" scaled="0"/>
                </a:gradFill>
                <a:effectLst/>
                <a:uLnTx/>
                <a:uFillTx/>
                <a:latin typeface="+mn-lt"/>
                <a:ea typeface="+mn-ea"/>
                <a:cs typeface="+mn-cs"/>
              </a:rPr>
              <a:t>布局调整</a:t>
            </a:r>
            <a:endParaRPr kumimoji="0" lang="en-US" sz="3200" b="0" i="0" u="none" strike="noStrike" kern="1200" cap="none" spc="0" normalizeH="0" noProof="0" dirty="0" smtClean="0">
              <a:ln>
                <a:noFill/>
              </a:ln>
              <a:gradFill>
                <a:gsLst>
                  <a:gs pos="36000">
                    <a:schemeClr val="tx1"/>
                  </a:gs>
                  <a:gs pos="86000">
                    <a:schemeClr val="tx1"/>
                  </a:gs>
                </a:gsLst>
                <a:lin ang="5400000" scaled="0"/>
              </a:gradFill>
              <a:effectLst/>
              <a:uLnTx/>
              <a:uFillTx/>
              <a:latin typeface="+mn-lt"/>
              <a:ea typeface="+mn-ea"/>
              <a:cs typeface="+mn-cs"/>
            </a:endParaRPr>
          </a:p>
          <a:p>
            <a:pPr marL="460375" marR="0" lvl="0" indent="-460375" algn="l" defTabSz="914363" rtl="0" eaLnBrk="1" fontAlgn="auto" latinLnBrk="0" hangingPunct="1">
              <a:lnSpc>
                <a:spcPct val="90000"/>
              </a:lnSpc>
              <a:spcBef>
                <a:spcPct val="20000"/>
              </a:spcBef>
              <a:spcAft>
                <a:spcPts val="0"/>
              </a:spcAft>
              <a:buClrTx/>
              <a:buSzTx/>
              <a:tabLst/>
              <a:defRPr/>
            </a:pPr>
            <a:endParaRPr kumimoji="0" lang="en-US" sz="3200" b="0" i="0" u="none" strike="noStrike" kern="1200" cap="none" spc="0" normalizeH="0" baseline="0" noProof="0" dirty="0" smtClean="0">
              <a:ln>
                <a:noFill/>
              </a:ln>
              <a:gradFill>
                <a:gsLst>
                  <a:gs pos="36000">
                    <a:schemeClr val="tx1"/>
                  </a:gs>
                  <a:gs pos="86000">
                    <a:schemeClr val="tx1"/>
                  </a:gs>
                </a:gsLst>
                <a:lin ang="5400000" scaled="0"/>
              </a:gra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WPF4 </a:t>
            </a:r>
            <a:r>
              <a:rPr lang="zh-CN" altLang="en-US" dirty="0" smtClean="0"/>
              <a:t>和</a:t>
            </a:r>
            <a:r>
              <a:rPr lang="en-US" dirty="0" smtClean="0"/>
              <a:t> VS10</a:t>
            </a:r>
            <a:endParaRPr lang="en-US" dirty="0"/>
          </a:p>
        </p:txBody>
      </p:sp>
      <p:sp>
        <p:nvSpPr>
          <p:cNvPr id="2" name="Text Placeholder 1"/>
          <p:cNvSpPr>
            <a:spLocks noGrp="1"/>
          </p:cNvSpPr>
          <p:nvPr>
            <p:ph type="body" sz="quarter" idx="10"/>
          </p:nvPr>
        </p:nvSpPr>
        <p:spPr>
          <a:xfrm>
            <a:off x="381000" y="1411552"/>
            <a:ext cx="8382000" cy="2985433"/>
          </a:xfrm>
        </p:spPr>
        <p:txBody>
          <a:bodyPr/>
          <a:lstStyle/>
          <a:p>
            <a:r>
              <a:rPr lang="zh-CN" altLang="en-US" dirty="0" smtClean="0"/>
              <a:t>利用 </a:t>
            </a:r>
            <a:r>
              <a:rPr lang="en-US" dirty="0" smtClean="0"/>
              <a:t>Windows 7 </a:t>
            </a:r>
            <a:r>
              <a:rPr lang="zh-CN" altLang="en-US" dirty="0" smtClean="0"/>
              <a:t>的最佳方式</a:t>
            </a:r>
            <a:endParaRPr lang="en-US" dirty="0" smtClean="0"/>
          </a:p>
          <a:p>
            <a:r>
              <a:rPr lang="zh-CN" altLang="en-US" dirty="0" smtClean="0"/>
              <a:t>坚实的基础：部署和</a:t>
            </a:r>
            <a:r>
              <a:rPr lang="zh-CN" altLang="en-US" dirty="0" smtClean="0"/>
              <a:t>普及、文本清晰、互操作性、性能、控件和</a:t>
            </a:r>
            <a:r>
              <a:rPr lang="zh-CN" altLang="en-US" dirty="0" smtClean="0"/>
              <a:t>完整性</a:t>
            </a:r>
            <a:endParaRPr lang="en-US" dirty="0" smtClean="0"/>
          </a:p>
          <a:p>
            <a:r>
              <a:rPr lang="en-US" dirty="0" smtClean="0"/>
              <a:t>VS10 </a:t>
            </a:r>
            <a:r>
              <a:rPr lang="zh-CN" altLang="en-US" dirty="0" smtClean="0"/>
              <a:t>和</a:t>
            </a:r>
            <a:r>
              <a:rPr lang="en-US" dirty="0" smtClean="0"/>
              <a:t> Blend3 </a:t>
            </a:r>
            <a:r>
              <a:rPr lang="zh-CN" altLang="en-US" dirty="0" smtClean="0"/>
              <a:t>改进颇多的工具和设计器</a:t>
            </a:r>
            <a:endParaRPr lang="en-US" dirty="0" smtClean="0"/>
          </a:p>
          <a:p>
            <a:r>
              <a:rPr lang="zh-CN" altLang="en-US" dirty="0" smtClean="0"/>
              <a:t>务必</a:t>
            </a:r>
            <a:r>
              <a:rPr lang="en-US" dirty="0" smtClean="0"/>
              <a:t> </a:t>
            </a:r>
          </a:p>
          <a:p>
            <a:pPr lvl="1"/>
            <a:r>
              <a:rPr lang="zh-CN" altLang="en-US" dirty="0" smtClean="0"/>
              <a:t>下载 </a:t>
            </a:r>
            <a:r>
              <a:rPr lang="en-US" dirty="0" smtClean="0"/>
              <a:t>beta</a:t>
            </a:r>
            <a:r>
              <a:rPr lang="zh-CN" altLang="en-US" dirty="0" smtClean="0"/>
              <a:t>、</a:t>
            </a:r>
            <a:r>
              <a:rPr lang="en-US" dirty="0" smtClean="0"/>
              <a:t>demos </a:t>
            </a:r>
            <a:r>
              <a:rPr lang="zh-CN" altLang="en-US" dirty="0" smtClean="0"/>
              <a:t>版本，提供反馈</a:t>
            </a: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3048000"/>
            <a:ext cx="6705600" cy="664797"/>
          </a:xfrm>
        </p:spPr>
        <p:txBody>
          <a:bodyPr/>
          <a:lstStyle/>
          <a:p>
            <a:pPr algn="ctr"/>
            <a:r>
              <a:rPr lang="zh-CN" altLang="en-US" dirty="0" smtClean="0"/>
              <a:t>问题</a:t>
            </a:r>
            <a:endParaRPr lang="en-US" dirty="0"/>
          </a:p>
        </p:txBody>
      </p:sp>
      <p:pic>
        <p:nvPicPr>
          <p:cNvPr id="92164" name="Picture 4" descr="Question Mark">
            <a:hlinkClick r:id="rId3" tooltip="Question Mark"/>
          </p:cNvPr>
          <p:cNvPicPr>
            <a:picLocks noChangeAspect="1" noChangeArrowheads="1"/>
          </p:cNvPicPr>
          <p:nvPr/>
        </p:nvPicPr>
        <p:blipFill>
          <a:blip r:embed="rId4"/>
          <a:srcRect/>
          <a:stretch>
            <a:fillRect/>
          </a:stretch>
        </p:blipFill>
        <p:spPr bwMode="auto">
          <a:xfrm>
            <a:off x="6400800" y="4038600"/>
            <a:ext cx="1222756" cy="2371726"/>
          </a:xfrm>
          <a:prstGeom prst="rect">
            <a:avLst/>
          </a:prstGeom>
          <a:noFill/>
        </p:spPr>
      </p:pic>
      <p:pic>
        <p:nvPicPr>
          <p:cNvPr id="92166" name="Picture 6" descr="File:Question mark alternate.png">
            <a:hlinkClick r:id="rId5"/>
          </p:cNvPr>
          <p:cNvPicPr>
            <a:picLocks noChangeAspect="1" noChangeArrowheads="1"/>
          </p:cNvPicPr>
          <p:nvPr/>
        </p:nvPicPr>
        <p:blipFill>
          <a:blip r:embed="rId6"/>
          <a:srcRect/>
          <a:stretch>
            <a:fillRect/>
          </a:stretch>
        </p:blipFill>
        <p:spPr bwMode="auto">
          <a:xfrm>
            <a:off x="914400" y="990600"/>
            <a:ext cx="765689" cy="990600"/>
          </a:xfrm>
          <a:prstGeom prst="rect">
            <a:avLst/>
          </a:prstGeom>
          <a:noFill/>
          <a:effectLst>
            <a:glow rad="101600">
              <a:schemeClr val="accent2">
                <a:satMod val="175000"/>
                <a:alpha val="40000"/>
              </a:schemeClr>
            </a:glow>
            <a:reflection blurRad="6350" stA="52000" endA="300" endPos="35000" dir="5400000" sy="-100000" algn="bl" rotWithShape="0"/>
          </a:effectLst>
          <a:scene3d>
            <a:camera prst="orthographicFront"/>
            <a:lightRig rig="threePt" dir="t"/>
          </a:scene3d>
          <a:sp3d>
            <a:bevelT/>
          </a:sp3d>
        </p:spPr>
      </p:pic>
      <p:sp>
        <p:nvSpPr>
          <p:cNvPr id="7" name="Rectangle 6"/>
          <p:cNvSpPr/>
          <p:nvPr/>
        </p:nvSpPr>
        <p:spPr>
          <a:xfrm>
            <a:off x="2819400" y="1676400"/>
            <a:ext cx="702436" cy="1107996"/>
          </a:xfrm>
          <a:prstGeom prst="rect">
            <a:avLst/>
          </a:prstGeom>
          <a:noFill/>
        </p:spPr>
        <p:txBody>
          <a:bodyPr wrap="none" lIns="91440" tIns="45720" rIns="91440" bIns="45720">
            <a:spAutoFit/>
          </a:bodyPr>
          <a:lstStyle/>
          <a:p>
            <a:pPr algn="ctr"/>
            <a:r>
              <a:rPr lang="en-US"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6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Rectangle 7"/>
          <p:cNvSpPr/>
          <p:nvPr/>
        </p:nvSpPr>
        <p:spPr>
          <a:xfrm>
            <a:off x="3505200" y="4191000"/>
            <a:ext cx="561372" cy="830997"/>
          </a:xfrm>
          <a:prstGeom prst="rect">
            <a:avLst/>
          </a:prstGeom>
          <a:noFill/>
        </p:spPr>
        <p:txBody>
          <a:bodyPr wrap="none" lIns="91440" tIns="45720" rIns="91440" bIns="45720">
            <a:spAutoFit/>
          </a:bodyPr>
          <a:lstStyle/>
          <a:p>
            <a:pPr algn="ctr"/>
            <a:r>
              <a:rPr lang="en-US"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 name="Rectangle 8"/>
          <p:cNvSpPr/>
          <p:nvPr/>
        </p:nvSpPr>
        <p:spPr>
          <a:xfrm>
            <a:off x="7010400" y="1143000"/>
            <a:ext cx="1371600" cy="1569660"/>
          </a:xfrm>
          <a:prstGeom prst="rect">
            <a:avLst/>
          </a:prstGeom>
          <a:noFill/>
        </p:spPr>
        <p:txBody>
          <a:bodyPr wrap="square" lIns="91440" tIns="45720" rIns="91440" bIns="45720">
            <a:spAutoFit/>
          </a:bodyPr>
          <a:lstStyle/>
          <a:p>
            <a:pPr algn="ctr"/>
            <a:r>
              <a:rPr lang="en-US"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0" name="Rectangle 9"/>
          <p:cNvSpPr/>
          <p:nvPr/>
        </p:nvSpPr>
        <p:spPr>
          <a:xfrm>
            <a:off x="381000" y="4800600"/>
            <a:ext cx="1495266" cy="1200329"/>
          </a:xfrm>
          <a:prstGeom prst="rect">
            <a:avLst/>
          </a:prstGeom>
          <a:noFill/>
          <a:effectLst>
            <a:innerShdw blurRad="63500" dist="50800" dir="10800000">
              <a:prstClr val="black">
                <a:alpha val="50000"/>
              </a:prstClr>
            </a:innerShdw>
          </a:effectLst>
        </p:spPr>
        <p:txBody>
          <a:bodyPr wrap="square" lIns="91440" tIns="45720" rIns="91440" bIns="45720">
            <a:spAutoFit/>
          </a:bodyPr>
          <a:lstStyle/>
          <a:p>
            <a:pPr algn="ctr"/>
            <a:r>
              <a:rPr lang="en-US" sz="72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endParaRPr lang="en-US" sz="7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1" name="Rectangle 10"/>
          <p:cNvSpPr/>
          <p:nvPr/>
        </p:nvSpPr>
        <p:spPr>
          <a:xfrm>
            <a:off x="2438400" y="5486400"/>
            <a:ext cx="60785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Rectangle 11"/>
          <p:cNvSpPr/>
          <p:nvPr/>
        </p:nvSpPr>
        <p:spPr>
          <a:xfrm>
            <a:off x="4343400" y="762000"/>
            <a:ext cx="811441" cy="1323439"/>
          </a:xfrm>
          <a:prstGeom prst="rect">
            <a:avLst/>
          </a:prstGeom>
          <a:noFill/>
        </p:spPr>
        <p:txBody>
          <a:bodyPr wrap="none" lIns="91440" tIns="45720" rIns="91440" bIns="45720">
            <a:spAutoFit/>
          </a:bodyPr>
          <a:lstStyle/>
          <a:p>
            <a:pPr algn="ctr"/>
            <a:r>
              <a:rPr lang="en-US" sz="8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8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66"/>
                                        </p:tgtEl>
                                        <p:attrNameLst>
                                          <p:attrName>style.visibility</p:attrName>
                                        </p:attrNameLst>
                                      </p:cBhvr>
                                      <p:to>
                                        <p:strVal val="visible"/>
                                      </p:to>
                                    </p:set>
                                    <p:anim calcmode="lin" valueType="num">
                                      <p:cBhvr additive="base">
                                        <p:cTn id="7" dur="500" fill="hold"/>
                                        <p:tgtEl>
                                          <p:spTgt spid="92166"/>
                                        </p:tgtEl>
                                        <p:attrNameLst>
                                          <p:attrName>ppt_x</p:attrName>
                                        </p:attrNameLst>
                                      </p:cBhvr>
                                      <p:tavLst>
                                        <p:tav tm="0">
                                          <p:val>
                                            <p:strVal val="#ppt_x"/>
                                          </p:val>
                                        </p:tav>
                                        <p:tav tm="100000">
                                          <p:val>
                                            <p:strVal val="#ppt_x"/>
                                          </p:val>
                                        </p:tav>
                                      </p:tavLst>
                                    </p:anim>
                                    <p:anim calcmode="lin" valueType="num">
                                      <p:cBhvr additive="base">
                                        <p:cTn id="8" dur="500" fill="hold"/>
                                        <p:tgtEl>
                                          <p:spTgt spid="9216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92164"/>
                                        </p:tgtEl>
                                        <p:attrNameLst>
                                          <p:attrName>style.visibility</p:attrName>
                                        </p:attrNameLst>
                                      </p:cBhvr>
                                      <p:to>
                                        <p:strVal val="visible"/>
                                      </p:to>
                                    </p:set>
                                    <p:anim calcmode="lin" valueType="num">
                                      <p:cBhvr additive="base">
                                        <p:cTn id="27" dur="500" fill="hold"/>
                                        <p:tgtEl>
                                          <p:spTgt spid="92164"/>
                                        </p:tgtEl>
                                        <p:attrNameLst>
                                          <p:attrName>ppt_x</p:attrName>
                                        </p:attrNameLst>
                                      </p:cBhvr>
                                      <p:tavLst>
                                        <p:tav tm="0">
                                          <p:val>
                                            <p:strVal val="#ppt_x"/>
                                          </p:val>
                                        </p:tav>
                                        <p:tav tm="100000">
                                          <p:val>
                                            <p:strVal val="#ppt_x"/>
                                          </p:val>
                                        </p:tav>
                                      </p:tavLst>
                                    </p:anim>
                                    <p:anim calcmode="lin" valueType="num">
                                      <p:cBhvr additive="base">
                                        <p:cTn id="28" dur="500" fill="hold"/>
                                        <p:tgtEl>
                                          <p:spTgt spid="9216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230188"/>
            <a:ext cx="8763000" cy="1107996"/>
          </a:xfrm>
          <a:prstGeom prst="rect">
            <a:avLst/>
          </a:prstGeom>
        </p:spPr>
        <p:txBody>
          <a:bodyPr/>
          <a:lstStyle/>
          <a:p>
            <a:pPr algn="l" defTabSz="914363" rtl="0">
              <a:lnSpc>
                <a:spcPct val="90000"/>
              </a:lnSpc>
              <a:spcBef>
                <a:spcPct val="0"/>
              </a:spcBef>
              <a:defRPr/>
            </a:pPr>
            <a:r>
              <a:rPr lang="zh-CN" altLang="en-US" sz="4400" kern="1200" spc="-150" dirty="0" smtClean="0">
                <a:ln w="3175">
                  <a:noFill/>
                </a:ln>
                <a:gradFill flip="none" rotWithShape="1">
                  <a:gsLst>
                    <a:gs pos="0">
                      <a:srgbClr val="00CCFF">
                        <a:lumMod val="60000"/>
                        <a:lumOff val="40000"/>
                      </a:srgbClr>
                    </a:gs>
                    <a:gs pos="36000">
                      <a:srgbClr val="00CCFF">
                        <a:lumMod val="40000"/>
                        <a:lumOff val="60000"/>
                      </a:srgbClr>
                    </a:gs>
                    <a:gs pos="86000">
                      <a:srgbClr val="00CCFF">
                        <a:lumMod val="60000"/>
                        <a:lumOff val="40000"/>
                      </a:srgb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rPr>
              <a:t>请完成评估表</a:t>
            </a:r>
            <a:r>
              <a:rPr lang="en-US" sz="3200" kern="1200" spc="-150" dirty="0">
                <a:ln w="3175">
                  <a:noFill/>
                </a:ln>
                <a:solidFill>
                  <a:srgbClr val="339900"/>
                </a:solidFill>
                <a:effectLst>
                  <a:outerShdw blurRad="50800" dist="38100" dir="2700000" algn="tl" rotWithShape="0">
                    <a:prstClr val="black">
                      <a:alpha val="40000"/>
                    </a:prstClr>
                  </a:outerShdw>
                </a:effectLst>
                <a:latin typeface="Segoe" pitchFamily="34" charset="0"/>
                <a:ea typeface="+mn-ea"/>
                <a:cs typeface="Arial" charset="0"/>
              </a:rPr>
              <a:t/>
            </a:r>
            <a:br>
              <a:rPr lang="en-US" sz="3200" kern="1200" spc="-150" dirty="0">
                <a:ln w="3175">
                  <a:noFill/>
                </a:ln>
                <a:solidFill>
                  <a:srgbClr val="339900"/>
                </a:solidFill>
                <a:effectLst>
                  <a:outerShdw blurRad="50800" dist="38100" dir="2700000" algn="tl" rotWithShape="0">
                    <a:prstClr val="black">
                      <a:alpha val="40000"/>
                    </a:prstClr>
                  </a:outerShdw>
                </a:effectLst>
                <a:latin typeface="Segoe" pitchFamily="34" charset="0"/>
                <a:ea typeface="+mn-ea"/>
                <a:cs typeface="Arial" charset="0"/>
              </a:rPr>
            </a:br>
            <a:r>
              <a:rPr lang="zh-CN" altLang="en-US" sz="3600" i="1" kern="1200" spc="-150" dirty="0" smtClean="0">
                <a:ln w="3175">
                  <a:noFill/>
                </a:ln>
                <a:solidFill>
                  <a:srgbClr val="FF0066"/>
                </a:solidFill>
                <a:effectLst>
                  <a:outerShdw blurRad="50800" dist="38100" dir="2700000" algn="tl" rotWithShape="0">
                    <a:prstClr val="black">
                      <a:alpha val="40000"/>
                    </a:prstClr>
                  </a:outerShdw>
                </a:effectLst>
                <a:latin typeface="Segoe" pitchFamily="34" charset="0"/>
                <a:ea typeface="+mn-ea"/>
                <a:cs typeface="Arial" charset="0"/>
              </a:rPr>
              <a:t>您的反馈非常重要！</a:t>
            </a:r>
            <a:endParaRPr lang="en-US" sz="3600" i="1" kern="1200" spc="-150" dirty="0">
              <a:ln w="3175">
                <a:noFill/>
              </a:ln>
              <a:solidFill>
                <a:srgbClr val="FF0066"/>
              </a:solidFill>
              <a:effectLst>
                <a:outerShdw blurRad="50800" dist="38100" dir="2700000" algn="tl" rotWithShape="0">
                  <a:prstClr val="black">
                    <a:alpha val="40000"/>
                  </a:prstClr>
                </a:outerShdw>
              </a:effectLst>
              <a:latin typeface="Segoe" pitchFamily="34" charset="0"/>
              <a:ea typeface="+mn-ea"/>
              <a:cs typeface="Arial" charset="0"/>
            </a:endParaRPr>
          </a:p>
        </p:txBody>
      </p:sp>
      <p:sp>
        <p:nvSpPr>
          <p:cNvPr id="3" name="Rectangle 2"/>
          <p:cNvSpPr txBox="1">
            <a:spLocks noChangeArrowheads="1"/>
          </p:cNvSpPr>
          <p:nvPr/>
        </p:nvSpPr>
        <p:spPr>
          <a:xfrm>
            <a:off x="381000" y="2355850"/>
            <a:ext cx="8382000" cy="741913"/>
          </a:xfrm>
          <a:prstGeom prst="rect">
            <a:avLst/>
          </a:prstGeom>
        </p:spPr>
        <p:txBody>
          <a:bodyPr/>
          <a:lstStyle/>
          <a:p>
            <a:pPr marL="396875" indent="-396875" algn="l" defTabSz="914363" rtl="0">
              <a:lnSpc>
                <a:spcPct val="90000"/>
              </a:lnSpc>
              <a:spcBef>
                <a:spcPct val="20000"/>
              </a:spcBef>
              <a:buFontTx/>
              <a:buBlip>
                <a:blip r:embed="rId3"/>
              </a:buBlip>
              <a:defRPr/>
            </a:pPr>
            <a:r>
              <a:rPr lang="zh-CN" altLang="en-US" sz="2800" kern="1200" dirty="0" smtClean="0">
                <a:gradFill>
                  <a:gsLst>
                    <a:gs pos="36000">
                      <a:srgbClr val="FFFFFF"/>
                    </a:gs>
                    <a:gs pos="86000">
                      <a:srgbClr val="FFFFFF"/>
                    </a:gs>
                  </a:gsLst>
                  <a:lin ang="5400000" scaled="0"/>
                </a:gradFill>
                <a:latin typeface="Segoe"/>
                <a:ea typeface="+mn-ea"/>
                <a:cs typeface="+mn-cs"/>
              </a:rPr>
              <a:t>评估表放在每个人的座位上</a:t>
            </a:r>
            <a:endParaRPr lang="en-US" sz="2800" kern="1200" dirty="0">
              <a:gradFill>
                <a:gsLst>
                  <a:gs pos="36000">
                    <a:srgbClr val="FFFFFF"/>
                  </a:gs>
                  <a:gs pos="86000">
                    <a:srgbClr val="FFFFFF"/>
                  </a:gs>
                </a:gsLst>
                <a:lin ang="5400000" scaled="0"/>
              </a:gradFill>
              <a:latin typeface="Segoe"/>
              <a:ea typeface="+mn-ea"/>
              <a:cs typeface="+mn-cs"/>
            </a:endParaRPr>
          </a:p>
          <a:p>
            <a:pPr marL="396875" indent="-396875" algn="l" defTabSz="914363" rtl="0">
              <a:lnSpc>
                <a:spcPct val="90000"/>
              </a:lnSpc>
              <a:spcBef>
                <a:spcPct val="20000"/>
              </a:spcBef>
              <a:buFontTx/>
              <a:buBlip>
                <a:blip r:embed="rId3"/>
              </a:buBlip>
              <a:defRPr/>
            </a:pPr>
            <a:r>
              <a:rPr lang="zh-CN" altLang="en-US" sz="2800" kern="1200" dirty="0" smtClean="0">
                <a:gradFill>
                  <a:gsLst>
                    <a:gs pos="36000">
                      <a:srgbClr val="FFFFFF"/>
                    </a:gs>
                    <a:gs pos="86000">
                      <a:srgbClr val="FFFFFF"/>
                    </a:gs>
                  </a:gsLst>
                  <a:lin ang="5400000" scaled="0"/>
                </a:gradFill>
                <a:latin typeface="Segoe"/>
                <a:ea typeface="+mn-ea"/>
                <a:cs typeface="+mn-cs"/>
              </a:rPr>
              <a:t>房间后面的 </a:t>
            </a:r>
            <a:r>
              <a:rPr lang="zh-CN" altLang="en-US" sz="2800" kern="1200" dirty="0" smtClean="0">
                <a:gradFill>
                  <a:gsLst>
                    <a:gs pos="36000">
                      <a:srgbClr val="FFFFFF"/>
                    </a:gs>
                    <a:gs pos="86000">
                      <a:srgbClr val="FFFFFF"/>
                    </a:gs>
                  </a:gsLst>
                  <a:lin ang="5400000" scaled="0"/>
                </a:gradFill>
                <a:latin typeface="Segoe"/>
                <a:ea typeface="+mn-ea"/>
                <a:cs typeface="+mn-cs"/>
              </a:rPr>
              <a:t>临时助手还有</a:t>
            </a:r>
            <a:r>
              <a:rPr lang="zh-CN" altLang="en-US" sz="2800" kern="1200" dirty="0" smtClean="0">
                <a:gradFill>
                  <a:gsLst>
                    <a:gs pos="36000">
                      <a:srgbClr val="FFFFFF"/>
                    </a:gs>
                    <a:gs pos="86000">
                      <a:srgbClr val="FFFFFF"/>
                    </a:gs>
                  </a:gsLst>
                  <a:lin ang="5400000" scaled="0"/>
                </a:gradFill>
                <a:latin typeface="Segoe"/>
                <a:ea typeface="+mn-ea"/>
                <a:cs typeface="+mn-cs"/>
              </a:rPr>
              <a:t>许多评估表副本</a:t>
            </a:r>
            <a:endParaRPr lang="en-US" sz="2800" kern="1200" dirty="0">
              <a:gradFill>
                <a:gsLst>
                  <a:gs pos="36000">
                    <a:srgbClr val="FFFFFF"/>
                  </a:gs>
                  <a:gs pos="86000">
                    <a:srgbClr val="FFFFFF"/>
                  </a:gs>
                </a:gsLst>
                <a:lin ang="5400000" scaled="0"/>
              </a:gradFill>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514600"/>
            <a:ext cx="5939896" cy="1283229"/>
          </a:xfrm>
          <a:prstGeom prst="rect">
            <a:avLst/>
          </a:prstGeom>
          <a:noFill/>
        </p:spPr>
      </p:pic>
      <p:sp>
        <p:nvSpPr>
          <p:cNvPr id="5" name="Text Box 3"/>
          <p:cNvSpPr txBox="1">
            <a:spLocks noChangeArrowheads="1"/>
          </p:cNvSpPr>
          <p:nvPr/>
        </p:nvSpPr>
        <p:spPr bwMode="blackWhite">
          <a:xfrm>
            <a:off x="381000" y="5791200"/>
            <a:ext cx="838200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2009 Microsoft </a:t>
            </a:r>
            <a:r>
              <a:rPr lang="en-US" sz="700" dirty="0" smtClean="0">
                <a:latin typeface="Segoe" pitchFamily="34" charset="0"/>
                <a:cs typeface="Arial" charset="0"/>
              </a:rPr>
              <a:t>Corporation</a:t>
            </a:r>
            <a:r>
              <a:rPr lang="zh-CN" altLang="en-US" sz="700" dirty="0" smtClean="0">
                <a:latin typeface="Segoe" pitchFamily="34" charset="0"/>
                <a:cs typeface="Arial" charset="0"/>
              </a:rPr>
              <a:t>。保留所有权利。</a:t>
            </a:r>
            <a:r>
              <a:rPr lang="en-US" sz="700" dirty="0" smtClean="0">
                <a:latin typeface="Segoe" pitchFamily="34" charset="0"/>
                <a:cs typeface="Arial" charset="0"/>
              </a:rPr>
              <a:t>Microsoft</a:t>
            </a:r>
            <a:r>
              <a:rPr lang="zh-CN" altLang="en-US" sz="700" dirty="0" smtClean="0">
                <a:latin typeface="Segoe" pitchFamily="34" charset="0"/>
                <a:cs typeface="Arial" charset="0"/>
              </a:rPr>
              <a:t>、</a:t>
            </a:r>
            <a:r>
              <a:rPr lang="en-US" sz="700" dirty="0" smtClean="0">
                <a:latin typeface="Segoe" pitchFamily="34" charset="0"/>
                <a:cs typeface="Arial" charset="0"/>
              </a:rPr>
              <a:t>Windows</a:t>
            </a:r>
            <a:r>
              <a:rPr lang="zh-CN" altLang="en-US" sz="700" dirty="0" smtClean="0">
                <a:latin typeface="Segoe" pitchFamily="34" charset="0"/>
                <a:cs typeface="Arial" charset="0"/>
              </a:rPr>
              <a:t>、</a:t>
            </a:r>
            <a:r>
              <a:rPr lang="en-US" sz="700" dirty="0" smtClean="0">
                <a:latin typeface="Segoe" pitchFamily="34" charset="0"/>
                <a:cs typeface="Arial" charset="0"/>
              </a:rPr>
              <a:t>Windows </a:t>
            </a:r>
            <a:r>
              <a:rPr lang="en-US" sz="700" dirty="0">
                <a:latin typeface="Segoe" pitchFamily="34" charset="0"/>
                <a:cs typeface="Arial" charset="0"/>
              </a:rPr>
              <a:t>Vista </a:t>
            </a:r>
            <a:r>
              <a:rPr lang="zh-CN" altLang="en-US" sz="700" dirty="0" smtClean="0">
                <a:latin typeface="Segoe" pitchFamily="34" charset="0"/>
                <a:cs typeface="Arial" charset="0"/>
              </a:rPr>
              <a:t>和其他产品名称是微软在美国和</a:t>
            </a:r>
            <a:r>
              <a:rPr lang="en-US" altLang="zh-CN" sz="700" dirty="0" smtClean="0">
                <a:latin typeface="Segoe" pitchFamily="34" charset="0"/>
                <a:cs typeface="Arial" charset="0"/>
              </a:rPr>
              <a:t>/</a:t>
            </a:r>
            <a:r>
              <a:rPr lang="zh-CN" altLang="en-US" sz="700" dirty="0" smtClean="0">
                <a:latin typeface="Segoe" pitchFamily="34" charset="0"/>
                <a:cs typeface="Arial" charset="0"/>
              </a:rPr>
              <a:t>或其他国家</a:t>
            </a:r>
            <a:r>
              <a:rPr lang="en-US" altLang="zh-CN" sz="700" dirty="0" smtClean="0">
                <a:latin typeface="Segoe" pitchFamily="34" charset="0"/>
                <a:cs typeface="Arial" charset="0"/>
              </a:rPr>
              <a:t>/</a:t>
            </a:r>
            <a:r>
              <a:rPr lang="zh-CN" altLang="en-US" sz="700" dirty="0" smtClean="0">
                <a:latin typeface="Segoe" pitchFamily="34" charset="0"/>
                <a:cs typeface="Arial" charset="0"/>
              </a:rPr>
              <a:t>地区的注册商标和</a:t>
            </a:r>
            <a:r>
              <a:rPr lang="en-US" altLang="zh-CN" sz="700" dirty="0" smtClean="0">
                <a:latin typeface="Segoe" pitchFamily="34" charset="0"/>
                <a:cs typeface="Arial" charset="0"/>
              </a:rPr>
              <a:t>/</a:t>
            </a:r>
            <a:r>
              <a:rPr lang="zh-CN" altLang="en-US" sz="700" dirty="0" smtClean="0">
                <a:latin typeface="Segoe" pitchFamily="34" charset="0"/>
                <a:cs typeface="Arial" charset="0"/>
              </a:rPr>
              <a:t>或商标。本文档仅用于提供信息，并代表再本文档发布时微软的当前看法。因为微软必须响应不断变化的市场需求，所以本文档不应视为微软的承诺，并且在本文档发布之后，微软不保证提供信息的准确性。微软对本文档中的信息不提供任何明示或暗示的保证。</a:t>
            </a:r>
            <a:r>
              <a:rPr lang="en-US" sz="700" dirty="0">
                <a:latin typeface="Segoe" pitchFamily="34" charset="0"/>
                <a:cs typeface="Arial" charset="0"/>
              </a:rPr>
              <a:t/>
            </a:r>
            <a:br>
              <a:rPr lang="en-US" sz="700" dirty="0">
                <a:latin typeface="Segoe" pitchFamily="34" charset="0"/>
                <a:cs typeface="Arial" charset="0"/>
              </a:rPr>
            </a:br>
            <a:endParaRPr lang="en-US" sz="700" dirty="0">
              <a:latin typeface="Segoe"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许多好功能</a:t>
            </a:r>
            <a:endParaRPr lang="en-US" dirty="0"/>
          </a:p>
        </p:txBody>
      </p:sp>
      <p:sp>
        <p:nvSpPr>
          <p:cNvPr id="11" name="Content Placeholder 10"/>
          <p:cNvSpPr>
            <a:spLocks noGrp="1"/>
          </p:cNvSpPr>
          <p:nvPr>
            <p:ph sz="half" idx="1"/>
          </p:nvPr>
        </p:nvSpPr>
        <p:spPr>
          <a:xfrm>
            <a:off x="365235" y="1395787"/>
            <a:ext cx="4114800" cy="4001095"/>
          </a:xfrm>
        </p:spPr>
        <p:txBody>
          <a:bodyPr/>
          <a:lstStyle/>
          <a:p>
            <a:pPr>
              <a:defRPr/>
            </a:pPr>
            <a:r>
              <a:rPr lang="zh-CN" altLang="en-US" sz="2000" dirty="0" smtClean="0"/>
              <a:t>缓存合成</a:t>
            </a:r>
            <a:endParaRPr lang="en-US" altLang="zh-CN" sz="2000" dirty="0" smtClean="0"/>
          </a:p>
          <a:p>
            <a:pPr>
              <a:defRPr/>
            </a:pPr>
            <a:r>
              <a:rPr lang="en-US" sz="2000" dirty="0" err="1" smtClean="0"/>
              <a:t>Textclarity</a:t>
            </a:r>
            <a:endParaRPr lang="en-US" sz="2000" dirty="0" smtClean="0"/>
          </a:p>
          <a:p>
            <a:pPr>
              <a:defRPr/>
            </a:pPr>
            <a:r>
              <a:rPr lang="zh-CN" altLang="en-US" sz="2000" dirty="0" smtClean="0"/>
              <a:t>布局调整</a:t>
            </a:r>
            <a:endParaRPr lang="en-US" sz="2000" dirty="0" smtClean="0"/>
          </a:p>
          <a:p>
            <a:pPr>
              <a:defRPr/>
            </a:pPr>
            <a:r>
              <a:rPr lang="en-US" sz="2000" dirty="0" smtClean="0"/>
              <a:t>ClickOnce </a:t>
            </a:r>
            <a:r>
              <a:rPr lang="zh-CN" altLang="en-US" sz="2000" dirty="0" smtClean="0"/>
              <a:t>改进</a:t>
            </a:r>
            <a:endParaRPr lang="en-US" sz="2000" dirty="0" smtClean="0"/>
          </a:p>
          <a:p>
            <a:pPr>
              <a:defRPr/>
            </a:pPr>
            <a:r>
              <a:rPr lang="zh-CN" altLang="en-US" sz="2000" dirty="0" smtClean="0"/>
              <a:t>多点触控</a:t>
            </a:r>
            <a:endParaRPr lang="en-US" sz="2000" dirty="0" smtClean="0"/>
          </a:p>
          <a:p>
            <a:pPr>
              <a:defRPr/>
            </a:pPr>
            <a:r>
              <a:rPr lang="en-US" sz="2000" dirty="0" smtClean="0"/>
              <a:t>Windows 7 </a:t>
            </a:r>
            <a:r>
              <a:rPr lang="zh-CN" altLang="en-US" sz="2000" dirty="0" smtClean="0"/>
              <a:t>工具栏</a:t>
            </a:r>
            <a:endParaRPr lang="en-US" sz="2000" dirty="0" smtClean="0"/>
          </a:p>
          <a:p>
            <a:pPr>
              <a:defRPr/>
            </a:pPr>
            <a:r>
              <a:rPr lang="en-US" sz="2000" dirty="0" smtClean="0"/>
              <a:t>Windows 7 </a:t>
            </a:r>
            <a:r>
              <a:rPr lang="zh-CN" altLang="en-US" sz="2000" dirty="0" smtClean="0"/>
              <a:t>功能区</a:t>
            </a:r>
            <a:endParaRPr lang="en-US" sz="2000" dirty="0" smtClean="0"/>
          </a:p>
          <a:p>
            <a:pPr>
              <a:defRPr/>
            </a:pPr>
            <a:r>
              <a:rPr lang="zh-CN" altLang="en-US" sz="2000" dirty="0" smtClean="0"/>
              <a:t>关注管理改进</a:t>
            </a:r>
            <a:endParaRPr lang="en-US" sz="2000" dirty="0" smtClean="0"/>
          </a:p>
          <a:p>
            <a:pPr>
              <a:defRPr/>
            </a:pPr>
            <a:r>
              <a:rPr lang="zh-CN" altLang="en-US" sz="2000" dirty="0" smtClean="0"/>
              <a:t>支持 </a:t>
            </a:r>
            <a:r>
              <a:rPr lang="en-US" sz="2000" dirty="0" smtClean="0"/>
              <a:t>UIAccessible2</a:t>
            </a:r>
          </a:p>
          <a:p>
            <a:pPr>
              <a:defRPr/>
            </a:pPr>
            <a:r>
              <a:rPr lang="en-US" sz="2000" dirty="0" smtClean="0"/>
              <a:t>VSM </a:t>
            </a:r>
            <a:r>
              <a:rPr lang="zh-CN" altLang="en-US" sz="2000" dirty="0" smtClean="0"/>
              <a:t>集成</a:t>
            </a:r>
            <a:endParaRPr lang="en-US" sz="2000" dirty="0" smtClean="0"/>
          </a:p>
          <a:p>
            <a:pPr>
              <a:defRPr/>
            </a:pPr>
            <a:r>
              <a:rPr lang="en-US" sz="2000" dirty="0" smtClean="0"/>
              <a:t>Full Trust </a:t>
            </a:r>
            <a:r>
              <a:rPr lang="en-US" sz="2000" dirty="0" err="1" smtClean="0"/>
              <a:t>XBaps</a:t>
            </a:r>
            <a:endParaRPr lang="en-US" sz="2000" dirty="0" smtClean="0"/>
          </a:p>
          <a:p>
            <a:pPr>
              <a:defRPr/>
            </a:pPr>
            <a:r>
              <a:rPr lang="zh-CN" altLang="en-US" sz="2000" dirty="0" smtClean="0"/>
              <a:t>多媒体元素改进</a:t>
            </a:r>
            <a:endParaRPr lang="en-US" sz="2000" dirty="0" smtClean="0"/>
          </a:p>
        </p:txBody>
      </p:sp>
      <p:sp>
        <p:nvSpPr>
          <p:cNvPr id="12" name="Content Placeholder 11"/>
          <p:cNvSpPr>
            <a:spLocks noGrp="1"/>
          </p:cNvSpPr>
          <p:nvPr>
            <p:ph sz="half" idx="2"/>
          </p:nvPr>
        </p:nvSpPr>
        <p:spPr>
          <a:xfrm>
            <a:off x="4648200" y="1411553"/>
            <a:ext cx="4114800" cy="4413516"/>
          </a:xfrm>
        </p:spPr>
        <p:txBody>
          <a:bodyPr/>
          <a:lstStyle/>
          <a:p>
            <a:pPr marL="339725" indent="-339725"/>
            <a:r>
              <a:rPr lang="zh-CN" altLang="en-US" sz="2000" dirty="0" smtClean="0"/>
              <a:t>客户端配置文件</a:t>
            </a:r>
            <a:endParaRPr lang="en-US" sz="2000" dirty="0" smtClean="0"/>
          </a:p>
          <a:p>
            <a:pPr marL="339725" indent="-339725">
              <a:defRPr/>
            </a:pPr>
            <a:r>
              <a:rPr lang="zh-CN" altLang="en-US" sz="2000" dirty="0" smtClean="0"/>
              <a:t>数据控制</a:t>
            </a:r>
            <a:endParaRPr lang="en-US" sz="2000" dirty="0" smtClean="0"/>
          </a:p>
          <a:p>
            <a:pPr marL="339725" indent="-339725">
              <a:defRPr/>
            </a:pPr>
            <a:r>
              <a:rPr lang="zh-CN" altLang="en-US" sz="2000" dirty="0" smtClean="0"/>
              <a:t>可访问性改进</a:t>
            </a:r>
            <a:endParaRPr lang="en-US" sz="2000" dirty="0" smtClean="0"/>
          </a:p>
          <a:p>
            <a:pPr marL="339725" indent="-339725">
              <a:defRPr/>
            </a:pPr>
            <a:r>
              <a:rPr lang="zh-CN" altLang="en-US" sz="2000" dirty="0" smtClean="0"/>
              <a:t>控制主题</a:t>
            </a:r>
            <a:endParaRPr lang="en-US" sz="2000" dirty="0" smtClean="0"/>
          </a:p>
          <a:p>
            <a:pPr marL="339725" indent="-339725">
              <a:defRPr/>
            </a:pPr>
            <a:r>
              <a:rPr lang="zh-CN" altLang="en-US" sz="2000" dirty="0" smtClean="0"/>
              <a:t>图表控制</a:t>
            </a:r>
            <a:endParaRPr lang="en-US" sz="2000" dirty="0" smtClean="0"/>
          </a:p>
          <a:p>
            <a:pPr marL="339725" indent="-339725">
              <a:defRPr/>
            </a:pPr>
            <a:r>
              <a:rPr lang="zh-CN" altLang="en-US" sz="2000" dirty="0" smtClean="0"/>
              <a:t>修复了众多 </a:t>
            </a:r>
            <a:r>
              <a:rPr lang="en-US" altLang="zh-CN" sz="2000" dirty="0" smtClean="0"/>
              <a:t>bug</a:t>
            </a:r>
            <a:endParaRPr lang="en-US" sz="2000" dirty="0" smtClean="0"/>
          </a:p>
          <a:p>
            <a:pPr marL="339725" indent="-339725">
              <a:defRPr/>
            </a:pPr>
            <a:r>
              <a:rPr lang="zh-CN" altLang="en-US" sz="2000" dirty="0" smtClean="0"/>
              <a:t>以及所有 </a:t>
            </a:r>
            <a:r>
              <a:rPr lang="en-US" sz="2000" dirty="0" smtClean="0"/>
              <a:t>.NET Framework 4 </a:t>
            </a:r>
            <a:r>
              <a:rPr lang="zh-CN" altLang="en-US" sz="2000" dirty="0" smtClean="0"/>
              <a:t>的新内容！</a:t>
            </a:r>
            <a:endParaRPr lang="en-US" sz="2000" dirty="0" smtClean="0"/>
          </a:p>
          <a:p>
            <a:pPr marL="574675" lvl="1" indent="-234950">
              <a:defRPr/>
            </a:pPr>
            <a:r>
              <a:rPr lang="zh-CN" altLang="en-US" sz="1800" dirty="0" smtClean="0"/>
              <a:t>动态语言支持</a:t>
            </a:r>
            <a:endParaRPr lang="en-US" sz="1800" dirty="0" smtClean="0"/>
          </a:p>
          <a:p>
            <a:pPr marL="574675" lvl="1" indent="-234950">
              <a:defRPr/>
            </a:pPr>
            <a:r>
              <a:rPr lang="en-US" sz="1800" dirty="0" err="1" smtClean="0"/>
              <a:t>Mef</a:t>
            </a:r>
            <a:endParaRPr lang="en-US" sz="1800" dirty="0" smtClean="0"/>
          </a:p>
          <a:p>
            <a:pPr marL="574675" lvl="1" indent="-234950">
              <a:defRPr/>
            </a:pPr>
            <a:r>
              <a:rPr lang="zh-CN" altLang="en-US" sz="1800" dirty="0" smtClean="0"/>
              <a:t>全球化和</a:t>
            </a:r>
            <a:r>
              <a:rPr lang="en-US" sz="1800" dirty="0" smtClean="0"/>
              <a:t> NLS </a:t>
            </a:r>
            <a:r>
              <a:rPr lang="zh-CN" altLang="en-US" sz="1800" dirty="0" smtClean="0"/>
              <a:t>改进</a:t>
            </a:r>
            <a:endParaRPr lang="en-US" sz="1800" dirty="0" smtClean="0"/>
          </a:p>
          <a:p>
            <a:pPr marL="574675" lvl="1" indent="-234950">
              <a:defRPr/>
            </a:pPr>
            <a:r>
              <a:rPr lang="zh-CN" altLang="en-US" sz="1800" dirty="0" smtClean="0"/>
              <a:t>托管</a:t>
            </a:r>
            <a:r>
              <a:rPr lang="nb-NO" sz="1800" dirty="0" smtClean="0"/>
              <a:t>/</a:t>
            </a:r>
            <a:r>
              <a:rPr lang="zh-CN" altLang="en-US" sz="1800" dirty="0" smtClean="0"/>
              <a:t>本机代码互操作性</a:t>
            </a:r>
            <a:endParaRPr lang="en-US" sz="1800" dirty="0" smtClean="0"/>
          </a:p>
          <a:p>
            <a:pPr marL="574675" lvl="1" indent="-234950">
              <a:defRPr/>
            </a:pPr>
            <a:r>
              <a:rPr lang="en-US" sz="1800" dirty="0" smtClean="0"/>
              <a:t>F#</a:t>
            </a:r>
          </a:p>
          <a:p>
            <a:pPr marL="574675" lvl="1" indent="-234950">
              <a:defRPr/>
            </a:pPr>
            <a:r>
              <a:rPr lang="zh-CN" altLang="en-US" sz="1800" dirty="0" smtClean="0"/>
              <a:t>更多</a:t>
            </a:r>
            <a:r>
              <a:rPr lang="en-US" sz="1800" dirty="0" smtClean="0"/>
              <a:t>……</a:t>
            </a:r>
            <a:endParaRPr lang="en-US" sz="1800"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WPF4</a:t>
            </a:r>
            <a:endParaRPr lang="en-US" dirty="0"/>
          </a:p>
        </p:txBody>
      </p:sp>
      <p:sp>
        <p:nvSpPr>
          <p:cNvPr id="2" name="Text Placeholder 1"/>
          <p:cNvSpPr>
            <a:spLocks noGrp="1"/>
          </p:cNvSpPr>
          <p:nvPr>
            <p:ph type="body" sz="quarter" idx="10"/>
          </p:nvPr>
        </p:nvSpPr>
        <p:spPr>
          <a:xfrm>
            <a:off x="381000" y="1411552"/>
            <a:ext cx="8382000" cy="2068259"/>
          </a:xfrm>
        </p:spPr>
        <p:txBody>
          <a:bodyPr/>
          <a:lstStyle/>
          <a:p>
            <a:r>
              <a:rPr lang="en-US" dirty="0" smtClean="0"/>
              <a:t>Windows 7</a:t>
            </a:r>
          </a:p>
          <a:p>
            <a:r>
              <a:rPr lang="zh-CN" altLang="en-US" dirty="0" smtClean="0"/>
              <a:t>基础知识</a:t>
            </a:r>
            <a:endParaRPr lang="en-US" dirty="0" smtClean="0"/>
          </a:p>
          <a:p>
            <a:r>
              <a:rPr lang="zh-CN" altLang="en-US" dirty="0" smtClean="0"/>
              <a:t>更大的应用程序功能（如</a:t>
            </a:r>
            <a:r>
              <a:rPr lang="en-US" dirty="0" smtClean="0"/>
              <a:t> VS</a:t>
            </a:r>
            <a:r>
              <a:rPr lang="en-US" dirty="0" smtClean="0"/>
              <a:t>…… </a:t>
            </a:r>
            <a:r>
              <a:rPr lang="zh-CN" altLang="en-US" dirty="0" smtClean="0"/>
              <a:t>）</a:t>
            </a:r>
            <a:endParaRPr lang="en-US" dirty="0" smtClean="0"/>
          </a:p>
          <a:p>
            <a:r>
              <a:rPr lang="zh-CN" altLang="en-US" dirty="0" smtClean="0"/>
              <a:t>工具和工作流</a:t>
            </a:r>
            <a:endParaRPr lang="en-US"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399" y="3399540"/>
            <a:ext cx="4267201" cy="1523494"/>
          </a:xfrm>
        </p:spPr>
        <p:txBody>
          <a:bodyPr/>
          <a:lstStyle/>
          <a:p>
            <a:pPr algn="ctr"/>
            <a:r>
              <a:rPr sz="6000" smtClean="0">
                <a:solidFill>
                  <a:schemeClr val="tx1">
                    <a:lumMod val="85000"/>
                  </a:schemeClr>
                </a:solidFill>
              </a:rPr>
              <a:t>travel</a:t>
            </a:r>
            <a:r>
              <a:rPr sz="6600" smtClean="0">
                <a:solidFill>
                  <a:srgbClr val="FFC000"/>
                </a:solidFill>
              </a:rPr>
              <a:t>Suru</a:t>
            </a:r>
            <a:endParaRPr lang="en-US" sz="6000" dirty="0">
              <a:solidFill>
                <a:srgbClr val="FFC000"/>
              </a:solidFill>
            </a:endParaRPr>
          </a:p>
        </p:txBody>
      </p:sp>
      <p:sp>
        <p:nvSpPr>
          <p:cNvPr id="4" name="Text Placeholder 3"/>
          <p:cNvSpPr>
            <a:spLocks noGrp="1"/>
          </p:cNvSpPr>
          <p:nvPr>
            <p:ph type="body" sz="quarter" idx="10"/>
          </p:nvPr>
        </p:nvSpPr>
        <p:spPr/>
        <p:txBody>
          <a:bodyPr/>
          <a:lstStyle/>
          <a:p>
            <a:r>
              <a:rPr lang="en-US" dirty="0" smtClean="0"/>
              <a:t>demo </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52596"/>
          </a:xfrm>
        </p:spPr>
        <p:txBody>
          <a:bodyPr/>
          <a:lstStyle/>
          <a:p>
            <a:r>
              <a:rPr lang="en-US" sz="4400" dirty="0" smtClean="0"/>
              <a:t>WPF for Windows 7 </a:t>
            </a:r>
            <a:r>
              <a:rPr lang="en-US" sz="4400" dirty="0" smtClean="0"/>
              <a:t/>
            </a:r>
            <a:br>
              <a:rPr lang="en-US" sz="4400" dirty="0" smtClean="0"/>
            </a:br>
            <a:r>
              <a:rPr sz="3200" i="1" dirty="0" smtClean="0">
                <a:gradFill>
                  <a:gsLst>
                    <a:gs pos="62000">
                      <a:schemeClr val="accent3">
                        <a:lumMod val="60000"/>
                        <a:lumOff val="40000"/>
                      </a:schemeClr>
                    </a:gs>
                    <a:gs pos="88000">
                      <a:schemeClr val="accent3">
                        <a:lumMod val="60000"/>
                        <a:lumOff val="40000"/>
                      </a:schemeClr>
                    </a:gs>
                  </a:gsLst>
                  <a:lin ang="5400000" scaled="0"/>
                </a:gradFill>
                <a:effectLst/>
              </a:rPr>
              <a:t>Win7 </a:t>
            </a:r>
            <a:r>
              <a:rPr lang="zh-CN" altLang="en-US" sz="3200" i="1" dirty="0" smtClean="0">
                <a:gradFill>
                  <a:gsLst>
                    <a:gs pos="62000">
                      <a:schemeClr val="accent3">
                        <a:lumMod val="60000"/>
                        <a:lumOff val="40000"/>
                      </a:schemeClr>
                    </a:gs>
                    <a:gs pos="88000">
                      <a:schemeClr val="accent3">
                        <a:lumMod val="60000"/>
                        <a:lumOff val="40000"/>
                      </a:schemeClr>
                    </a:gs>
                  </a:gsLst>
                  <a:lin ang="5400000" scaled="0"/>
                </a:gradFill>
                <a:effectLst/>
              </a:rPr>
              <a:t>创新的快速应用程序部署</a:t>
            </a:r>
            <a:endParaRPr sz="3200" i="1" dirty="0">
              <a:gradFill>
                <a:gsLst>
                  <a:gs pos="62000">
                    <a:schemeClr val="accent3">
                      <a:lumMod val="60000"/>
                      <a:lumOff val="40000"/>
                    </a:schemeClr>
                  </a:gs>
                  <a:gs pos="88000">
                    <a:schemeClr val="accent3">
                      <a:lumMod val="60000"/>
                      <a:lumOff val="40000"/>
                    </a:schemeClr>
                  </a:gs>
                </a:gsLst>
                <a:lin ang="5400000" scaled="0"/>
              </a:gradFill>
              <a:effectLst/>
            </a:endParaRPr>
          </a:p>
        </p:txBody>
      </p:sp>
      <p:sp>
        <p:nvSpPr>
          <p:cNvPr id="3" name="Content Placeholder 2"/>
          <p:cNvSpPr>
            <a:spLocks noGrp="1"/>
          </p:cNvSpPr>
          <p:nvPr>
            <p:ph type="body" sz="quarter" idx="10"/>
          </p:nvPr>
        </p:nvSpPr>
        <p:spPr>
          <a:xfrm>
            <a:off x="381000" y="1905000"/>
            <a:ext cx="8382000" cy="4235006"/>
          </a:xfrm>
        </p:spPr>
        <p:txBody>
          <a:bodyPr/>
          <a:lstStyle/>
          <a:p>
            <a:r>
              <a:rPr lang="zh-CN" altLang="en-US" dirty="0" smtClean="0"/>
              <a:t>多点触控</a:t>
            </a:r>
            <a:endParaRPr lang="en-US" dirty="0" smtClean="0"/>
          </a:p>
          <a:p>
            <a:r>
              <a:rPr lang="zh-CN" altLang="en-US" dirty="0" smtClean="0"/>
              <a:t>任务栏</a:t>
            </a:r>
            <a:endParaRPr lang="en-US" dirty="0" smtClean="0"/>
          </a:p>
          <a:p>
            <a:r>
              <a:rPr lang="zh-CN" altLang="en-US" dirty="0" smtClean="0"/>
              <a:t>功能区</a:t>
            </a:r>
            <a:endParaRPr lang="en-US" altLang="zh-CN" dirty="0" smtClean="0"/>
          </a:p>
          <a:p>
            <a:r>
              <a:rPr lang="zh-CN" altLang="en-US" dirty="0" smtClean="0"/>
              <a:t>通用</a:t>
            </a:r>
            <a:r>
              <a:rPr lang="zh-CN" altLang="en-US" dirty="0" smtClean="0"/>
              <a:t>对话</a:t>
            </a:r>
            <a:endParaRPr lang="en-US" dirty="0" smtClean="0"/>
          </a:p>
          <a:p>
            <a:r>
              <a:rPr lang="en-US" dirty="0" smtClean="0"/>
              <a:t>File Explorer </a:t>
            </a:r>
            <a:r>
              <a:rPr lang="zh-CN" altLang="en-US" dirty="0" smtClean="0"/>
              <a:t>在线提示和自定义</a:t>
            </a:r>
            <a:endParaRPr lang="en-US" dirty="0" smtClean="0"/>
          </a:p>
          <a:p>
            <a:r>
              <a:rPr lang="zh-CN" altLang="en-US" dirty="0" smtClean="0"/>
              <a:t>其他</a:t>
            </a:r>
            <a:r>
              <a:rPr lang="en-US" dirty="0" smtClean="0"/>
              <a:t>……</a:t>
            </a:r>
            <a:endParaRPr lang="en-US" dirty="0" smtClean="0"/>
          </a:p>
          <a:p>
            <a:r>
              <a:rPr lang="zh-CN" altLang="en-US" dirty="0" smtClean="0"/>
              <a:t>可与 </a:t>
            </a:r>
            <a:r>
              <a:rPr lang="en-US" dirty="0" smtClean="0"/>
              <a:t>.NET </a:t>
            </a:r>
            <a:r>
              <a:rPr lang="zh-CN" altLang="en-US" dirty="0" smtClean="0"/>
              <a:t>配置并通过 </a:t>
            </a:r>
            <a:r>
              <a:rPr lang="en-US" altLang="zh-CN" dirty="0" smtClean="0"/>
              <a:t>WPF </a:t>
            </a:r>
            <a:r>
              <a:rPr lang="zh-CN" altLang="en-US" dirty="0" smtClean="0"/>
              <a:t>中的</a:t>
            </a:r>
            <a:r>
              <a:rPr lang="en-US" dirty="0" smtClean="0"/>
              <a:t> XAML</a:t>
            </a:r>
          </a:p>
          <a:p>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WPF </a:t>
            </a:r>
            <a:r>
              <a:rPr lang="zh-CN" altLang="en-US" dirty="0" smtClean="0"/>
              <a:t>中的多点触控</a:t>
            </a:r>
            <a:r>
              <a:rPr lang="en-US" dirty="0" smtClean="0"/>
              <a:t> </a:t>
            </a:r>
            <a:endParaRPr lang="en-US" dirty="0"/>
          </a:p>
        </p:txBody>
      </p:sp>
      <p:sp>
        <p:nvSpPr>
          <p:cNvPr id="3" name="Content Placeholder 2"/>
          <p:cNvSpPr>
            <a:spLocks noGrp="1"/>
          </p:cNvSpPr>
          <p:nvPr>
            <p:ph type="body" sz="quarter" idx="10"/>
          </p:nvPr>
        </p:nvSpPr>
        <p:spPr>
          <a:xfrm>
            <a:off x="381000" y="1411552"/>
            <a:ext cx="8382000" cy="4653582"/>
          </a:xfrm>
        </p:spPr>
        <p:txBody>
          <a:bodyPr/>
          <a:lstStyle/>
          <a:p>
            <a:pPr marL="398463" indent="-398463"/>
            <a:r>
              <a:rPr lang="en-US" sz="2800" dirty="0" smtClean="0"/>
              <a:t>UIElement </a:t>
            </a:r>
            <a:r>
              <a:rPr lang="zh-CN" altLang="en-US" sz="2800" dirty="0" smtClean="0"/>
              <a:t>更改</a:t>
            </a:r>
            <a:endParaRPr lang="en-US" sz="2800" dirty="0" smtClean="0"/>
          </a:p>
          <a:p>
            <a:pPr marL="796925" lvl="1" indent="-398463"/>
            <a:r>
              <a:rPr lang="zh-CN" altLang="en-US" sz="2400" dirty="0" smtClean="0"/>
              <a:t>操作事件（跟踪和解释器）</a:t>
            </a:r>
            <a:endParaRPr lang="en-US" sz="2400" dirty="0" smtClean="0"/>
          </a:p>
          <a:p>
            <a:pPr marL="796925" lvl="1" indent="-398463"/>
            <a:r>
              <a:rPr lang="zh-CN" altLang="en-US" sz="2400" dirty="0" smtClean="0"/>
              <a:t>触摸系统手势事件（双触点和翻转）</a:t>
            </a:r>
            <a:endParaRPr lang="en-US" sz="2400" dirty="0" smtClean="0"/>
          </a:p>
          <a:p>
            <a:pPr marL="796925" lvl="1" indent="-398463"/>
            <a:r>
              <a:rPr lang="zh-CN" altLang="en-US" sz="2400" dirty="0" smtClean="0"/>
              <a:t>原始触摸输入事件（将支持金属）</a:t>
            </a:r>
            <a:endParaRPr lang="en-US" sz="2400" dirty="0" smtClean="0"/>
          </a:p>
          <a:p>
            <a:pPr marL="398463" indent="-398463"/>
            <a:r>
              <a:rPr lang="zh-CN" altLang="en-US" sz="2800" dirty="0" smtClean="0"/>
              <a:t>控件的多点触控支持</a:t>
            </a:r>
            <a:endParaRPr lang="en-US" sz="2800" dirty="0" smtClean="0"/>
          </a:p>
          <a:p>
            <a:pPr marL="796925" lvl="1" indent="-398463"/>
            <a:r>
              <a:rPr lang="en-US" sz="2400" dirty="0" smtClean="0"/>
              <a:t>ScrollViewer </a:t>
            </a:r>
            <a:r>
              <a:rPr lang="zh-CN" altLang="en-US" sz="2400" dirty="0" smtClean="0"/>
              <a:t>进行了更新，现在支持移动手势</a:t>
            </a:r>
            <a:endParaRPr lang="en-US" sz="2400" dirty="0" smtClean="0"/>
          </a:p>
          <a:p>
            <a:pPr marL="796925" lvl="1" indent="-398463"/>
            <a:r>
              <a:rPr lang="zh-CN" altLang="en-US" sz="2400" dirty="0" smtClean="0"/>
              <a:t>更新了基本控件，可以感知多点触控</a:t>
            </a:r>
            <a:endParaRPr lang="en-US" sz="2400" dirty="0" smtClean="0"/>
          </a:p>
          <a:p>
            <a:pPr marL="796925" lvl="1" indent="-398463"/>
            <a:r>
              <a:rPr lang="zh-CN" altLang="en-US" sz="2400" dirty="0" smtClean="0"/>
              <a:t>多捕获支持（一次多个接触点）</a:t>
            </a:r>
            <a:endParaRPr lang="en-US" sz="2400" dirty="0" smtClean="0"/>
          </a:p>
          <a:p>
            <a:pPr marL="796925" lvl="1" indent="-398463"/>
            <a:r>
              <a:rPr lang="zh-CN" altLang="en-US" sz="2400" dirty="0" smtClean="0"/>
              <a:t>新的特定于多触点的控件（例如</a:t>
            </a:r>
            <a:r>
              <a:rPr lang="en-US" sz="2400" dirty="0" smtClean="0"/>
              <a:t> ScatterView</a:t>
            </a:r>
            <a:r>
              <a:rPr lang="zh-CN" altLang="en-US" sz="2400" dirty="0" smtClean="0"/>
              <a:t>）</a:t>
            </a:r>
            <a:endParaRPr lang="en-US" sz="2400" dirty="0" smtClean="0"/>
          </a:p>
          <a:p>
            <a:pPr marL="398463" indent="-398463"/>
            <a:r>
              <a:rPr lang="zh-CN" altLang="en-US" sz="2800" dirty="0" smtClean="0"/>
              <a:t>兼容 </a:t>
            </a:r>
            <a:r>
              <a:rPr lang="en-US" sz="2800" dirty="0" smtClean="0"/>
              <a:t>Surface SDK 2.0</a:t>
            </a:r>
          </a:p>
          <a:p>
            <a:endParaRPr lang="en-US" sz="28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Future.jpg"/>
          <p:cNvPicPr>
            <a:picLocks noChangeAspect="1"/>
          </p:cNvPicPr>
          <p:nvPr/>
        </p:nvPicPr>
        <p:blipFill>
          <a:blip r:embed="rId4"/>
          <a:stretch>
            <a:fillRect/>
          </a:stretch>
        </p:blipFill>
        <p:spPr>
          <a:xfrm>
            <a:off x="0" y="0"/>
            <a:ext cx="9144000" cy="6858000"/>
          </a:xfrm>
          <a:prstGeom prst="rect">
            <a:avLst/>
          </a:prstGeom>
        </p:spPr>
      </p:pic>
      <p:sp>
        <p:nvSpPr>
          <p:cNvPr id="26" name="Rectangle 25"/>
          <p:cNvSpPr/>
          <p:nvPr/>
        </p:nvSpPr>
        <p:spPr>
          <a:xfrm>
            <a:off x="6553199" y="5791200"/>
            <a:ext cx="1600200" cy="7620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Surface Hardware</a:t>
            </a:r>
          </a:p>
          <a:p>
            <a:pPr algn="ctr"/>
            <a:r>
              <a:rPr lang="en-US" sz="1600" dirty="0" smtClean="0"/>
              <a:t>Windows 7</a:t>
            </a:r>
            <a:endParaRPr lang="en-US" sz="1600" dirty="0"/>
          </a:p>
        </p:txBody>
      </p:sp>
      <p:sp>
        <p:nvSpPr>
          <p:cNvPr id="6" name="Rectangle 5"/>
          <p:cNvSpPr/>
          <p:nvPr/>
        </p:nvSpPr>
        <p:spPr>
          <a:xfrm>
            <a:off x="6553199" y="5791200"/>
            <a:ext cx="1600200" cy="7620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Surface Hardware</a:t>
            </a:r>
          </a:p>
          <a:p>
            <a:pPr algn="ctr"/>
            <a:r>
              <a:rPr lang="en-US" sz="1600" dirty="0" smtClean="0"/>
              <a:t>Windows Vista</a:t>
            </a:r>
            <a:endParaRPr lang="en-US" sz="1600" dirty="0"/>
          </a:p>
        </p:txBody>
      </p:sp>
      <p:sp>
        <p:nvSpPr>
          <p:cNvPr id="10" name="Rectangle 9"/>
          <p:cNvSpPr/>
          <p:nvPr/>
        </p:nvSpPr>
        <p:spPr>
          <a:xfrm>
            <a:off x="990599" y="5867400"/>
            <a:ext cx="5105400" cy="7620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Windows 7</a:t>
            </a:r>
            <a:endParaRPr lang="en-US" dirty="0"/>
          </a:p>
        </p:txBody>
      </p:sp>
      <p:sp>
        <p:nvSpPr>
          <p:cNvPr id="17" name="Rectangle 16"/>
          <p:cNvSpPr/>
          <p:nvPr/>
        </p:nvSpPr>
        <p:spPr>
          <a:xfrm>
            <a:off x="990599" y="2362200"/>
            <a:ext cx="1600200" cy="33528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n-US" dirty="0" smtClean="0"/>
              <a:t>Native</a:t>
            </a:r>
          </a:p>
          <a:p>
            <a:pPr algn="ctr"/>
            <a:r>
              <a:rPr lang="en-US" dirty="0" smtClean="0"/>
              <a:t>Win32</a:t>
            </a:r>
          </a:p>
          <a:p>
            <a:pPr algn="ctr"/>
            <a:r>
              <a:rPr lang="en-US" dirty="0" smtClean="0"/>
              <a:t>Application</a:t>
            </a:r>
            <a:endParaRPr lang="en-US" dirty="0"/>
          </a:p>
        </p:txBody>
      </p:sp>
      <p:sp>
        <p:nvSpPr>
          <p:cNvPr id="4" name="Title 3"/>
          <p:cNvSpPr>
            <a:spLocks noGrp="1"/>
          </p:cNvSpPr>
          <p:nvPr>
            <p:ph type="title"/>
          </p:nvPr>
        </p:nvSpPr>
        <p:spPr/>
        <p:txBody>
          <a:bodyPr>
            <a:normAutofit fontScale="90000"/>
          </a:bodyPr>
          <a:lstStyle/>
          <a:p>
            <a:r>
              <a:rPr lang="zh-CN" altLang="en-US" dirty="0" smtClean="0"/>
              <a:t>触摸开发路线图</a:t>
            </a:r>
            <a:r>
              <a:rPr lang="en-US" dirty="0" smtClean="0"/>
              <a:t/>
            </a:r>
            <a:br>
              <a:rPr lang="en-US" dirty="0" smtClean="0"/>
            </a:br>
            <a:endParaRPr lang="en-US" dirty="0">
              <a:solidFill>
                <a:srgbClr val="FFFF00"/>
              </a:solidFill>
            </a:endParaRPr>
          </a:p>
        </p:txBody>
      </p:sp>
      <p:sp>
        <p:nvSpPr>
          <p:cNvPr id="16" name="Rectangle 15"/>
          <p:cNvSpPr/>
          <p:nvPr/>
        </p:nvSpPr>
        <p:spPr>
          <a:xfrm>
            <a:off x="6553199" y="4800600"/>
            <a:ext cx="1600200" cy="838200"/>
          </a:xfrm>
          <a:prstGeom prst="rect">
            <a:avLst/>
          </a:prstGeom>
          <a:scene3d>
            <a:camera prst="obliqueTopRight"/>
            <a:lightRig rig="soft" dir="t"/>
          </a:scene3d>
          <a:sp3d extrusionH="10160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WPF 3.5</a:t>
            </a:r>
            <a:endParaRPr lang="en-US" dirty="0"/>
          </a:p>
        </p:txBody>
      </p:sp>
      <p:sp>
        <p:nvSpPr>
          <p:cNvPr id="22" name="Rectangle 21"/>
          <p:cNvSpPr/>
          <p:nvPr/>
        </p:nvSpPr>
        <p:spPr>
          <a:xfrm>
            <a:off x="6553199" y="3124200"/>
            <a:ext cx="1600200" cy="16002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US" dirty="0" smtClean="0"/>
              <a:t>Surface SDK</a:t>
            </a:r>
          </a:p>
          <a:p>
            <a:pPr algn="ctr"/>
            <a:r>
              <a:rPr lang="en-US" dirty="0" smtClean="0"/>
              <a:t>1.0</a:t>
            </a:r>
            <a:endParaRPr lang="en-US" dirty="0"/>
          </a:p>
        </p:txBody>
      </p:sp>
      <p:sp>
        <p:nvSpPr>
          <p:cNvPr id="27" name="Rectangle 26"/>
          <p:cNvSpPr/>
          <p:nvPr/>
        </p:nvSpPr>
        <p:spPr>
          <a:xfrm>
            <a:off x="2723070" y="4826480"/>
            <a:ext cx="1628955" cy="9144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vert="horz" rtlCol="0" anchor="ctr"/>
          <a:lstStyle/>
          <a:p>
            <a:pPr algn="ctr"/>
            <a:r>
              <a:rPr lang="en-US" sz="1400" dirty="0" smtClean="0"/>
              <a:t>Managed Wrapper and </a:t>
            </a:r>
            <a:r>
              <a:rPr lang="en-US" sz="1400" dirty="0" err="1" smtClean="0"/>
              <a:t>Interop</a:t>
            </a:r>
            <a:endParaRPr lang="en-US" sz="1400" dirty="0"/>
          </a:p>
        </p:txBody>
      </p:sp>
      <p:sp>
        <p:nvSpPr>
          <p:cNvPr id="36" name="Rectangle 35"/>
          <p:cNvSpPr/>
          <p:nvPr/>
        </p:nvSpPr>
        <p:spPr>
          <a:xfrm>
            <a:off x="2730498" y="4800600"/>
            <a:ext cx="2068903" cy="9144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vert="horz" rtlCol="0" anchor="ctr"/>
          <a:lstStyle/>
          <a:p>
            <a:pPr algn="ctr"/>
            <a:r>
              <a:rPr lang="en-US" sz="1400" dirty="0" smtClean="0"/>
              <a:t>Managed Wrapper and </a:t>
            </a:r>
            <a:r>
              <a:rPr lang="en-US" sz="1400" dirty="0" err="1" smtClean="0"/>
              <a:t>Interop</a:t>
            </a:r>
            <a:endParaRPr lang="en-US" sz="1400" dirty="0"/>
          </a:p>
        </p:txBody>
      </p:sp>
      <p:sp>
        <p:nvSpPr>
          <p:cNvPr id="18" name="Rectangle 17"/>
          <p:cNvSpPr/>
          <p:nvPr/>
        </p:nvSpPr>
        <p:spPr>
          <a:xfrm>
            <a:off x="2743199" y="2362200"/>
            <a:ext cx="1600200" cy="23622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n-US" dirty="0" err="1" smtClean="0"/>
              <a:t>WinForms</a:t>
            </a:r>
            <a:r>
              <a:rPr lang="en-US" dirty="0" smtClean="0"/>
              <a:t> </a:t>
            </a:r>
            <a:r>
              <a:rPr lang="en-US" sz="1600" dirty="0" smtClean="0"/>
              <a:t>Application</a:t>
            </a:r>
            <a:endParaRPr lang="en-US" dirty="0"/>
          </a:p>
        </p:txBody>
      </p:sp>
      <p:sp>
        <p:nvSpPr>
          <p:cNvPr id="30" name="TextBox 29"/>
          <p:cNvSpPr txBox="1"/>
          <p:nvPr/>
        </p:nvSpPr>
        <p:spPr>
          <a:xfrm>
            <a:off x="457200" y="1295400"/>
            <a:ext cx="3886200" cy="584775"/>
          </a:xfrm>
          <a:prstGeom prst="rect">
            <a:avLst/>
          </a:prstGeom>
          <a:noFill/>
        </p:spPr>
        <p:txBody>
          <a:bodyPr wrap="square" rtlCol="0">
            <a:spAutoFit/>
          </a:bodyPr>
          <a:lstStyle/>
          <a:p>
            <a:r>
              <a:rPr lang="en-US" sz="3200" spc="-150" dirty="0" smtClean="0">
                <a:ln w="3175">
                  <a:noFill/>
                </a:ln>
                <a:solidFill>
                  <a:srgbClr val="FFFF00"/>
                </a:solidFill>
                <a:latin typeface="+mj-lt"/>
                <a:cs typeface="Arial" charset="0"/>
              </a:rPr>
              <a:t>Windows 7 </a:t>
            </a:r>
            <a:r>
              <a:rPr lang="zh-CN" altLang="en-US" sz="3200" spc="-150" dirty="0" smtClean="0">
                <a:ln w="3175">
                  <a:noFill/>
                </a:ln>
                <a:solidFill>
                  <a:srgbClr val="FFFF00"/>
                </a:solidFill>
                <a:latin typeface="+mj-lt"/>
                <a:cs typeface="Arial" charset="0"/>
              </a:rPr>
              <a:t>发行版</a:t>
            </a:r>
            <a:endParaRPr lang="en-US" sz="3200" spc="-150" dirty="0" smtClean="0">
              <a:ln w="3175">
                <a:noFill/>
              </a:ln>
              <a:solidFill>
                <a:srgbClr val="FFFF00"/>
              </a:solidFill>
              <a:latin typeface="+mj-lt"/>
              <a:cs typeface="Arial" charset="0"/>
            </a:endParaRPr>
          </a:p>
        </p:txBody>
      </p:sp>
      <p:sp>
        <p:nvSpPr>
          <p:cNvPr id="31" name="TextBox 30"/>
          <p:cNvSpPr txBox="1"/>
          <p:nvPr/>
        </p:nvSpPr>
        <p:spPr>
          <a:xfrm>
            <a:off x="457200" y="762000"/>
            <a:ext cx="5257800" cy="584775"/>
          </a:xfrm>
          <a:prstGeom prst="rect">
            <a:avLst/>
          </a:prstGeom>
          <a:noFill/>
        </p:spPr>
        <p:txBody>
          <a:bodyPr wrap="square" rtlCol="0">
            <a:spAutoFit/>
          </a:bodyPr>
          <a:lstStyle/>
          <a:p>
            <a:r>
              <a:rPr lang="en-US" sz="3200" spc="-150" dirty="0" smtClean="0">
                <a:ln w="3175">
                  <a:noFill/>
                </a:ln>
                <a:solidFill>
                  <a:srgbClr val="FFFF00"/>
                </a:solidFill>
                <a:latin typeface="+mj-lt"/>
                <a:cs typeface="Arial" charset="0"/>
              </a:rPr>
              <a:t>NET 4.0 / Surface 2.0 </a:t>
            </a:r>
            <a:r>
              <a:rPr lang="zh-CN" altLang="en-US" sz="3200" spc="-150" dirty="0" smtClean="0">
                <a:ln w="3175">
                  <a:noFill/>
                </a:ln>
                <a:solidFill>
                  <a:srgbClr val="FFFF00"/>
                </a:solidFill>
                <a:latin typeface="+mj-lt"/>
                <a:cs typeface="Arial" charset="0"/>
              </a:rPr>
              <a:t>发行版</a:t>
            </a:r>
            <a:endParaRPr lang="en-US" sz="3200" spc="-150" dirty="0" smtClean="0">
              <a:ln w="3175">
                <a:noFill/>
              </a:ln>
              <a:solidFill>
                <a:srgbClr val="FFFF00"/>
              </a:solidFill>
              <a:latin typeface="+mj-lt"/>
              <a:cs typeface="Arial" charset="0"/>
            </a:endParaRPr>
          </a:p>
        </p:txBody>
      </p:sp>
      <p:sp>
        <p:nvSpPr>
          <p:cNvPr id="33" name="Rectangle 32"/>
          <p:cNvSpPr/>
          <p:nvPr/>
        </p:nvSpPr>
        <p:spPr>
          <a:xfrm>
            <a:off x="4869610" y="4789098"/>
            <a:ext cx="1230702" cy="914400"/>
          </a:xfrm>
          <a:prstGeom prst="rect">
            <a:avLst/>
          </a:prstGeom>
          <a:scene3d>
            <a:camera prst="obliqueTopRight"/>
            <a:lightRig rig="soft" dir="t"/>
          </a:scene3d>
          <a:sp3d extrusionH="1016000"/>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US" dirty="0" smtClean="0"/>
              <a:t>WPF 3.5 SP1</a:t>
            </a:r>
            <a:endParaRPr lang="en-US" dirty="0"/>
          </a:p>
        </p:txBody>
      </p:sp>
      <p:sp>
        <p:nvSpPr>
          <p:cNvPr id="37" name="Rectangle 36"/>
          <p:cNvSpPr/>
          <p:nvPr/>
        </p:nvSpPr>
        <p:spPr>
          <a:xfrm>
            <a:off x="4490048" y="4797723"/>
            <a:ext cx="3663352" cy="914402"/>
          </a:xfrm>
          <a:prstGeom prst="rect">
            <a:avLst/>
          </a:prstGeom>
          <a:scene3d>
            <a:camera prst="obliqueTopRight"/>
            <a:lightRig rig="soft" dir="t"/>
          </a:scene3d>
          <a:sp3d extrusionH="1016000"/>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US" dirty="0" smtClean="0"/>
              <a:t>WPF 4.0</a:t>
            </a:r>
            <a:endParaRPr lang="en-US" dirty="0"/>
          </a:p>
        </p:txBody>
      </p:sp>
      <p:sp>
        <p:nvSpPr>
          <p:cNvPr id="40" name="Rectangle 39"/>
          <p:cNvSpPr/>
          <p:nvPr/>
        </p:nvSpPr>
        <p:spPr>
          <a:xfrm>
            <a:off x="6551550" y="3124201"/>
            <a:ext cx="1600200" cy="16002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US" dirty="0" smtClean="0"/>
              <a:t>Surface SDK 2.0</a:t>
            </a:r>
            <a:endParaRPr lang="en-US" dirty="0"/>
          </a:p>
        </p:txBody>
      </p:sp>
      <p:sp>
        <p:nvSpPr>
          <p:cNvPr id="34" name="Rectangle 33"/>
          <p:cNvSpPr/>
          <p:nvPr/>
        </p:nvSpPr>
        <p:spPr>
          <a:xfrm>
            <a:off x="4495799" y="2362200"/>
            <a:ext cx="1600200" cy="2362200"/>
          </a:xfrm>
          <a:prstGeom prst="rect">
            <a:avLst/>
          </a:prstGeom>
          <a:scene3d>
            <a:camera prst="obliqueTopRight"/>
            <a:lightRig rig="soft" dir="t"/>
          </a:scene3d>
          <a:sp3d extrusionH="1016000"/>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US" dirty="0" smtClean="0"/>
              <a:t>WPF Application</a:t>
            </a:r>
            <a:endParaRPr lang="en-US" dirty="0"/>
          </a:p>
        </p:txBody>
      </p:sp>
      <p:sp>
        <p:nvSpPr>
          <p:cNvPr id="13" name="Rectangle 12"/>
          <p:cNvSpPr/>
          <p:nvPr/>
        </p:nvSpPr>
        <p:spPr>
          <a:xfrm>
            <a:off x="6553199" y="2362200"/>
            <a:ext cx="1600200" cy="6858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US" dirty="0" smtClean="0"/>
              <a:t>Surface Application</a:t>
            </a:r>
            <a:endParaRPr lang="en-US" dirty="0"/>
          </a:p>
        </p:txBody>
      </p:sp>
      <p:sp>
        <p:nvSpPr>
          <p:cNvPr id="15" name="Rectangle 14"/>
          <p:cNvSpPr/>
          <p:nvPr/>
        </p:nvSpPr>
        <p:spPr>
          <a:xfrm>
            <a:off x="6629399" y="3810000"/>
            <a:ext cx="1371600"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Multi-Touch Controls</a:t>
            </a:r>
            <a:endParaRPr lang="en-US" sz="1400" dirty="0"/>
          </a:p>
        </p:txBody>
      </p:sp>
      <p:sp>
        <p:nvSpPr>
          <p:cNvPr id="14" name="Rectangle 13"/>
          <p:cNvSpPr/>
          <p:nvPr/>
        </p:nvSpPr>
        <p:spPr>
          <a:xfrm>
            <a:off x="6629399" y="4267200"/>
            <a:ext cx="1371600" cy="381000"/>
          </a:xfrm>
          <a:prstGeom prst="rect">
            <a:avLst/>
          </a:prstGeom>
        </p:spPr>
        <p:style>
          <a:lnRef idx="1">
            <a:schemeClr val="accent6"/>
          </a:lnRef>
          <a:fillRef idx="2">
            <a:schemeClr val="accent6"/>
          </a:fillRef>
          <a:effectRef idx="1">
            <a:schemeClr val="accent6"/>
          </a:effectRef>
          <a:fontRef idx="minor">
            <a:schemeClr val="dk1"/>
          </a:fontRef>
        </p:style>
        <p:txBody>
          <a:bodyPr vert="horz" rtlCol="0" anchor="ctr"/>
          <a:lstStyle/>
          <a:p>
            <a:pPr algn="ctr"/>
            <a:r>
              <a:rPr lang="en-US" sz="1400" dirty="0" smtClean="0"/>
              <a:t>Multi-Touch API</a:t>
            </a:r>
            <a:endParaRPr lang="en-US" sz="1400" dirty="0"/>
          </a:p>
        </p:txBody>
      </p:sp>
      <p:sp>
        <p:nvSpPr>
          <p:cNvPr id="24" name="Rectangle 23"/>
          <p:cNvSpPr/>
          <p:nvPr/>
        </p:nvSpPr>
        <p:spPr>
          <a:xfrm>
            <a:off x="6629399" y="3810000"/>
            <a:ext cx="1371600"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Surface  </a:t>
            </a:r>
          </a:p>
          <a:p>
            <a:pPr algn="ctr"/>
            <a:r>
              <a:rPr lang="en-US" sz="1400" dirty="0" smtClean="0"/>
              <a:t>Multi-Touch Controls &amp; API</a:t>
            </a:r>
            <a:endParaRPr lang="en-US" sz="1400" dirty="0"/>
          </a:p>
        </p:txBody>
      </p:sp>
      <p:sp>
        <p:nvSpPr>
          <p:cNvPr id="23" name="Rectangle 22"/>
          <p:cNvSpPr/>
          <p:nvPr/>
        </p:nvSpPr>
        <p:spPr>
          <a:xfrm>
            <a:off x="1219199" y="6019800"/>
            <a:ext cx="1524000" cy="381000"/>
          </a:xfrm>
          <a:prstGeom prst="rect">
            <a:avLst/>
          </a:prstGeom>
        </p:spPr>
        <p:style>
          <a:lnRef idx="1">
            <a:schemeClr val="accent5"/>
          </a:lnRef>
          <a:fillRef idx="2">
            <a:schemeClr val="accent5"/>
          </a:fillRef>
          <a:effectRef idx="1">
            <a:schemeClr val="accent5"/>
          </a:effectRef>
          <a:fontRef idx="minor">
            <a:schemeClr val="dk1"/>
          </a:fontRef>
        </p:style>
        <p:txBody>
          <a:bodyPr vert="horz" rtlCol="0" anchor="ctr"/>
          <a:lstStyle/>
          <a:p>
            <a:pPr algn="ctr"/>
            <a:r>
              <a:rPr lang="zh-CN" altLang="en-US" sz="1400" dirty="0" smtClean="0"/>
              <a:t>多点触控</a:t>
            </a:r>
            <a:r>
              <a:rPr lang="en-US" sz="1400" dirty="0" smtClean="0"/>
              <a:t> </a:t>
            </a:r>
            <a:r>
              <a:rPr lang="en-US" sz="1400" dirty="0" smtClean="0"/>
              <a:t>API</a:t>
            </a:r>
            <a:endParaRPr lang="en-US" sz="1400" dirty="0"/>
          </a:p>
        </p:txBody>
      </p:sp>
      <p:sp>
        <p:nvSpPr>
          <p:cNvPr id="25" name="Rectangle 24"/>
          <p:cNvSpPr/>
          <p:nvPr/>
        </p:nvSpPr>
        <p:spPr>
          <a:xfrm>
            <a:off x="5134155" y="5181600"/>
            <a:ext cx="2375139" cy="381000"/>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lstStyle/>
          <a:p>
            <a:pPr algn="ctr"/>
            <a:r>
              <a:rPr lang="zh-CN" altLang="en-US" sz="1400" dirty="0" smtClean="0"/>
              <a:t>多点触控</a:t>
            </a:r>
            <a:r>
              <a:rPr lang="en-US" sz="1400" dirty="0" smtClean="0"/>
              <a:t> </a:t>
            </a:r>
            <a:r>
              <a:rPr lang="en-US" sz="1400" dirty="0" smtClean="0"/>
              <a:t>API </a:t>
            </a:r>
            <a:r>
              <a:rPr lang="zh-CN" altLang="en-US" sz="1400" dirty="0" smtClean="0"/>
              <a:t>和控件</a:t>
            </a:r>
            <a:endParaRPr lang="en-US" sz="1400" dirty="0"/>
          </a:p>
        </p:txBody>
      </p:sp>
    </p:spTree>
    <p:custDataLst>
      <p:tags r:id="rId1"/>
    </p:custData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WPF </a:t>
            </a:r>
            <a:r>
              <a:rPr lang="zh-CN" altLang="en-US" dirty="0" smtClean="0"/>
              <a:t>任务栏</a:t>
            </a:r>
            <a:r>
              <a:rPr lang="zh-CN" altLang="en-US" dirty="0" smtClean="0"/>
              <a:t>集成</a:t>
            </a:r>
            <a:endParaRPr lang="en-US" dirty="0"/>
          </a:p>
        </p:txBody>
      </p:sp>
      <p:sp>
        <p:nvSpPr>
          <p:cNvPr id="3" name="Content Placeholder 2"/>
          <p:cNvSpPr>
            <a:spLocks noGrp="1"/>
          </p:cNvSpPr>
          <p:nvPr>
            <p:ph type="body" sz="quarter" idx="10"/>
          </p:nvPr>
        </p:nvSpPr>
        <p:spPr>
          <a:xfrm>
            <a:off x="381000" y="1411552"/>
            <a:ext cx="4191000" cy="3083921"/>
          </a:xfrm>
        </p:spPr>
        <p:txBody>
          <a:bodyPr/>
          <a:lstStyle/>
          <a:p>
            <a:r>
              <a:rPr lang="zh-CN" altLang="en-US" dirty="0" smtClean="0"/>
              <a:t>缩略图工具栏</a:t>
            </a:r>
            <a:endParaRPr lang="en-US" altLang="zh-CN" dirty="0" smtClean="0"/>
          </a:p>
          <a:p>
            <a:r>
              <a:rPr lang="zh-CN" altLang="en-US" dirty="0" smtClean="0"/>
              <a:t>图标覆盖</a:t>
            </a:r>
            <a:endParaRPr lang="en-US" dirty="0" smtClean="0"/>
          </a:p>
          <a:p>
            <a:r>
              <a:rPr lang="zh-CN" altLang="en-US" dirty="0" smtClean="0"/>
              <a:t>进度栏</a:t>
            </a:r>
            <a:endParaRPr lang="en-US" dirty="0" smtClean="0"/>
          </a:p>
          <a:p>
            <a:r>
              <a:rPr lang="zh-CN" altLang="en-US" dirty="0" smtClean="0"/>
              <a:t>跳转列表</a:t>
            </a:r>
            <a:r>
              <a:rPr lang="en-US" dirty="0" smtClean="0"/>
              <a:t> </a:t>
            </a:r>
            <a:endParaRPr lang="en-US" dirty="0" smtClean="0"/>
          </a:p>
          <a:p>
            <a:pPr lvl="1"/>
            <a:endParaRPr lang="en-US" dirty="0" smtClean="0"/>
          </a:p>
          <a:p>
            <a:endParaRPr lang="en-US" dirty="0"/>
          </a:p>
        </p:txBody>
      </p:sp>
      <p:pic>
        <p:nvPicPr>
          <p:cNvPr id="9" name="Content Placeholder 3" descr="transparent-destination-lis.gif"/>
          <p:cNvPicPr>
            <a:picLocks noChangeAspect="1"/>
          </p:cNvPicPr>
          <p:nvPr/>
        </p:nvPicPr>
        <p:blipFill>
          <a:blip r:embed="rId3"/>
          <a:stretch>
            <a:fillRect/>
          </a:stretch>
        </p:blipFill>
        <p:spPr>
          <a:xfrm>
            <a:off x="3429000" y="1752600"/>
            <a:ext cx="2924175" cy="3171825"/>
          </a:xfrm>
          <a:prstGeom prst="rect">
            <a:avLst/>
          </a:prstGeom>
          <a:effectLst>
            <a:reflection blurRad="6350" stA="50000" endA="300" endPos="38500" dist="50800" dir="5400000" sy="-100000" algn="bl" rotWithShape="0"/>
          </a:effectLst>
          <a:scene3d>
            <a:camera prst="isometricOffAxis1Right">
              <a:rot lat="1080000" lon="20400000" rev="0"/>
            </a:camera>
            <a:lightRig rig="threePt" dir="t"/>
          </a:scene3d>
        </p:spPr>
      </p:pic>
      <p:pic>
        <p:nvPicPr>
          <p:cNvPr id="10" name="Picture 9" descr="tdi.gif"/>
          <p:cNvPicPr>
            <a:picLocks noChangeAspect="1"/>
          </p:cNvPicPr>
          <p:nvPr/>
        </p:nvPicPr>
        <p:blipFill>
          <a:blip r:embed="rId4"/>
          <a:stretch>
            <a:fillRect/>
          </a:stretch>
        </p:blipFill>
        <p:spPr>
          <a:xfrm>
            <a:off x="6400800" y="3429000"/>
            <a:ext cx="2667000" cy="1187140"/>
          </a:xfrm>
          <a:prstGeom prst="rect">
            <a:avLst/>
          </a:prstGeom>
          <a:effectLst>
            <a:reflection blurRad="6350" stA="50000" endA="300" endPos="38500" dist="50800" dir="5400000" sy="-100000" algn="bl" rotWithShape="0"/>
          </a:effectLst>
        </p:spPr>
      </p:pic>
      <p:sp>
        <p:nvSpPr>
          <p:cNvPr id="11" name="Content Placeholder 2"/>
          <p:cNvSpPr txBox="1">
            <a:spLocks/>
          </p:cNvSpPr>
          <p:nvPr/>
        </p:nvSpPr>
        <p:spPr>
          <a:xfrm>
            <a:off x="4419600" y="5410200"/>
            <a:ext cx="4724400" cy="2000548"/>
          </a:xfrm>
          <a:prstGeom prst="rect">
            <a:avLst/>
          </a:prstGeom>
        </p:spPr>
        <p:txBody>
          <a:bodyPr vert="horz" wrap="square" lIns="0" tIns="0" rIns="0" bIns="0" rtlCol="0">
            <a:spAutoFit/>
          </a:bodyPr>
          <a:lstStyle/>
          <a:p>
            <a:pPr marL="460375" marR="0" lvl="0" indent="-460375" algn="l" defTabSz="914363" rtl="0" eaLnBrk="1" fontAlgn="auto" latinLnBrk="0" hangingPunct="1">
              <a:lnSpc>
                <a:spcPct val="90000"/>
              </a:lnSpc>
              <a:spcBef>
                <a:spcPct val="20000"/>
              </a:spcBef>
              <a:spcAft>
                <a:spcPts val="0"/>
              </a:spcAft>
              <a:buClr>
                <a:schemeClr val="tx1"/>
              </a:buClr>
              <a:buSzPct val="70000"/>
              <a:buFont typeface="Wingdings" pitchFamily="2" charset="2"/>
              <a:buChar char="l"/>
              <a:tabLst/>
              <a:defRPr/>
            </a:pPr>
            <a:endParaRPr kumimoji="0" lang="en-US" sz="3200" b="0" i="0" u="none" strike="noStrike" kern="1200" cap="none" spc="0" normalizeH="0" baseline="0" noProof="0" dirty="0" smtClean="0">
              <a:ln>
                <a:noFill/>
              </a:ln>
              <a:gradFill>
                <a:gsLst>
                  <a:gs pos="36000">
                    <a:schemeClr val="tx1"/>
                  </a:gs>
                  <a:gs pos="86000">
                    <a:schemeClr val="tx1"/>
                  </a:gs>
                </a:gsLst>
                <a:lin ang="5400000" scaled="0"/>
              </a:gradFill>
              <a:effectLst/>
              <a:uLnTx/>
              <a:uFillTx/>
              <a:latin typeface="+mn-lt"/>
              <a:ea typeface="+mn-ea"/>
              <a:cs typeface="+mn-cs"/>
            </a:endParaRPr>
          </a:p>
          <a:p>
            <a:pPr marL="460375" marR="0" lvl="0" indent="-460375" algn="l" defTabSz="914363" rtl="0" eaLnBrk="1" fontAlgn="auto" latinLnBrk="0" hangingPunct="1">
              <a:lnSpc>
                <a:spcPct val="90000"/>
              </a:lnSpc>
              <a:spcBef>
                <a:spcPct val="20000"/>
              </a:spcBef>
              <a:spcAft>
                <a:spcPts val="0"/>
              </a:spcAft>
              <a:buClr>
                <a:schemeClr val="tx1"/>
              </a:buClr>
              <a:buSzPct val="70000"/>
              <a:tabLst/>
              <a:defRPr/>
            </a:pPr>
            <a:r>
              <a:rPr kumimoji="0" lang="zh-CN" altLang="en-US" sz="3200" b="0" i="0" u="none" strike="noStrike" kern="1200" cap="none" spc="0" normalizeH="0" baseline="0" noProof="0" dirty="0" smtClean="0">
                <a:ln>
                  <a:noFill/>
                </a:ln>
                <a:solidFill>
                  <a:schemeClr val="accent1"/>
                </a:solidFill>
                <a:effectLst/>
                <a:uLnTx/>
                <a:uFillTx/>
                <a:latin typeface="+mn-lt"/>
                <a:ea typeface="+mn-ea"/>
                <a:cs typeface="+mn-cs"/>
              </a:rPr>
              <a:t>支持 </a:t>
            </a:r>
            <a:r>
              <a:rPr kumimoji="0" lang="en-US" sz="3200" b="0" i="0" u="none" strike="noStrike" kern="1200" cap="none" spc="0" normalizeH="0" baseline="0" noProof="0" dirty="0" smtClean="0">
                <a:ln>
                  <a:noFill/>
                </a:ln>
                <a:solidFill>
                  <a:schemeClr val="accent1"/>
                </a:solidFill>
                <a:effectLst/>
                <a:uLnTx/>
                <a:uFillTx/>
                <a:latin typeface="+mn-lt"/>
                <a:ea typeface="+mn-ea"/>
                <a:cs typeface="+mn-cs"/>
              </a:rPr>
              <a:t>XAML</a:t>
            </a:r>
            <a:endParaRPr kumimoji="0" lang="en-US" sz="3200" b="0" i="0" u="none" strike="noStrike" kern="1200" cap="none" spc="0" normalizeH="0" baseline="0" noProof="0" dirty="0" smtClean="0">
              <a:ln>
                <a:noFill/>
              </a:ln>
              <a:solidFill>
                <a:schemeClr val="accent1"/>
              </a:solidFill>
              <a:effectLst/>
              <a:uLnTx/>
              <a:uFillTx/>
              <a:latin typeface="+mn-lt"/>
              <a:ea typeface="+mn-ea"/>
              <a:cs typeface="+mn-cs"/>
            </a:endParaRPr>
          </a:p>
          <a:p>
            <a:pPr marL="855663" marR="0" lvl="1" indent="-395288" algn="l" defTabSz="914363" rtl="0" eaLnBrk="1" fontAlgn="auto" latinLnBrk="0" hangingPunct="1">
              <a:lnSpc>
                <a:spcPct val="90000"/>
              </a:lnSpc>
              <a:spcBef>
                <a:spcPct val="20000"/>
              </a:spcBef>
              <a:spcAft>
                <a:spcPts val="0"/>
              </a:spcAft>
              <a:buClr>
                <a:schemeClr val="tx1"/>
              </a:buClr>
              <a:buSzPct val="70000"/>
              <a:buFont typeface="Wingdings" pitchFamily="2" charset="2"/>
              <a:buChar char="l"/>
              <a:tabLst/>
              <a:defRPr/>
            </a:pPr>
            <a:endParaRPr kumimoji="0" lang="en-US" sz="2800" b="0" i="0" u="none" strike="noStrike" kern="1200" cap="none" spc="0" normalizeH="0" baseline="0" noProof="0" dirty="0" smtClean="0">
              <a:ln>
                <a:noFill/>
              </a:ln>
              <a:gradFill>
                <a:gsLst>
                  <a:gs pos="36000">
                    <a:schemeClr val="tx1"/>
                  </a:gs>
                  <a:gs pos="86000">
                    <a:schemeClr val="tx1"/>
                  </a:gs>
                </a:gsLst>
                <a:lin ang="5400000" scaled="0"/>
              </a:gradFill>
              <a:effectLst/>
              <a:uLnTx/>
              <a:uFillTx/>
              <a:latin typeface="+mn-lt"/>
              <a:ea typeface="+mn-ea"/>
              <a:cs typeface="+mn-cs"/>
            </a:endParaRPr>
          </a:p>
          <a:p>
            <a:pPr marL="460375" marR="0" lvl="0" indent="-460375" algn="l" defTabSz="914363" rtl="0" eaLnBrk="1" fontAlgn="auto" latinLnBrk="0" hangingPunct="1">
              <a:lnSpc>
                <a:spcPct val="90000"/>
              </a:lnSpc>
              <a:spcBef>
                <a:spcPct val="20000"/>
              </a:spcBef>
              <a:spcAft>
                <a:spcPts val="0"/>
              </a:spcAft>
              <a:buClr>
                <a:schemeClr val="tx1"/>
              </a:buClr>
              <a:buSzPct val="70000"/>
              <a:buFont typeface="Wingdings" pitchFamily="2" charset="2"/>
              <a:buChar char="l"/>
              <a:tabLst/>
              <a:defRPr/>
            </a:pPr>
            <a:endParaRPr kumimoji="0" lang="en-US" sz="3200" b="0" i="0" u="none" strike="noStrike" kern="1200" cap="none" spc="0" normalizeH="0" baseline="0" noProof="0" dirty="0">
              <a:ln>
                <a:noFill/>
              </a:ln>
              <a:gradFill>
                <a:gsLst>
                  <a:gs pos="36000">
                    <a:schemeClr val="tx1"/>
                  </a:gs>
                  <a:gs pos="86000">
                    <a:schemeClr val="tx1"/>
                  </a:gs>
                </a:gsLst>
                <a:lin ang="5400000" scaled="0"/>
              </a:gra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1|0.1|0.4|0.4"/>
</p:tagLst>
</file>

<file path=ppt/theme/theme1.xml><?xml version="1.0" encoding="utf-8"?>
<a:theme xmlns:a="http://schemas.openxmlformats.org/drawingml/2006/main" name="MIX09 PPT Template 4x3">
  <a:themeElements>
    <a:clrScheme name="MIX09">
      <a:dk1>
        <a:srgbClr val="000000"/>
      </a:dk1>
      <a:lt1>
        <a:srgbClr val="FFFFFF"/>
      </a:lt1>
      <a:dk2>
        <a:srgbClr val="050595"/>
      </a:dk2>
      <a:lt2>
        <a:srgbClr val="FFFF99"/>
      </a:lt2>
      <a:accent1>
        <a:srgbClr val="339900"/>
      </a:accent1>
      <a:accent2>
        <a:srgbClr val="00CCFF"/>
      </a:accent2>
      <a:accent3>
        <a:srgbClr val="FF0066"/>
      </a:accent3>
      <a:accent4>
        <a:srgbClr val="D1CC00"/>
      </a:accent4>
      <a:accent5>
        <a:srgbClr val="FF6600"/>
      </a:accent5>
      <a:accent6>
        <a:srgbClr val="808080"/>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smtClean="0">
            <a:gradFill>
              <a:gsLst>
                <a:gs pos="70000">
                  <a:schemeClr val="tx1"/>
                </a:gs>
                <a:gs pos="100000">
                  <a:schemeClr val="tx1"/>
                </a:gs>
              </a:gsLst>
              <a:lin ang="16200000" scaled="0"/>
            </a:gradFill>
          </a:defRPr>
        </a:defPPr>
      </a:lstStyle>
    </a:txDef>
  </a:objectDefaults>
  <a:extraClrSchemeLst/>
</a:theme>
</file>

<file path=ppt/theme/theme2.xml><?xml version="1.0" encoding="utf-8"?>
<a:theme xmlns:a="http://schemas.openxmlformats.org/drawingml/2006/main" name="White with Courier font for code slides">
  <a:themeElements>
    <a:clrScheme name="MIX09">
      <a:dk1>
        <a:srgbClr val="000000"/>
      </a:dk1>
      <a:lt1>
        <a:srgbClr val="FFFFFF"/>
      </a:lt1>
      <a:dk2>
        <a:srgbClr val="050595"/>
      </a:dk2>
      <a:lt2>
        <a:srgbClr val="FFFF99"/>
      </a:lt2>
      <a:accent1>
        <a:srgbClr val="339900"/>
      </a:accent1>
      <a:accent2>
        <a:srgbClr val="00CCFF"/>
      </a:accent2>
      <a:accent3>
        <a:srgbClr val="FF0066"/>
      </a:accent3>
      <a:accent4>
        <a:srgbClr val="D1CC00"/>
      </a:accent4>
      <a:accent5>
        <a:srgbClr val="FF6600"/>
      </a:accent5>
      <a:accent6>
        <a:srgbClr val="808080"/>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MIX09_Template_4x3">
  <a:themeElements>
    <a:clrScheme name="MIX09">
      <a:dk1>
        <a:srgbClr val="000000"/>
      </a:dk1>
      <a:lt1>
        <a:srgbClr val="FFFFFF"/>
      </a:lt1>
      <a:dk2>
        <a:srgbClr val="050595"/>
      </a:dk2>
      <a:lt2>
        <a:srgbClr val="FFFF99"/>
      </a:lt2>
      <a:accent1>
        <a:srgbClr val="339900"/>
      </a:accent1>
      <a:accent2>
        <a:srgbClr val="00CCFF"/>
      </a:accent2>
      <a:accent3>
        <a:srgbClr val="FF0066"/>
      </a:accent3>
      <a:accent4>
        <a:srgbClr val="D1CC00"/>
      </a:accent4>
      <a:accent5>
        <a:srgbClr val="FF6600"/>
      </a:accent5>
      <a:accent6>
        <a:srgbClr val="808080"/>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smtClean="0">
            <a:gradFill>
              <a:gsLst>
                <a:gs pos="70000">
                  <a:schemeClr val="tx1"/>
                </a:gs>
                <a:gs pos="100000">
                  <a:schemeClr val="tx1"/>
                </a:gs>
              </a:gsLst>
              <a:lin ang="162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MIX09 PPT Template 4x3</Template>
  <TotalTime>2157</TotalTime>
  <Words>3504</Words>
  <Application>Microsoft Office PowerPoint</Application>
  <PresentationFormat>全屏显示(4:3)</PresentationFormat>
  <Paragraphs>333</Paragraphs>
  <Slides>26</Slides>
  <Notes>25</Notes>
  <HiddenSlides>0</HiddenSlides>
  <MMClips>0</MMClips>
  <ScaleCrop>false</ScaleCrop>
  <HeadingPairs>
    <vt:vector size="4" baseType="variant">
      <vt:variant>
        <vt:lpstr>主题</vt:lpstr>
      </vt:variant>
      <vt:variant>
        <vt:i4>3</vt:i4>
      </vt:variant>
      <vt:variant>
        <vt:lpstr>幻灯片标题</vt:lpstr>
      </vt:variant>
      <vt:variant>
        <vt:i4>26</vt:i4>
      </vt:variant>
    </vt:vector>
  </HeadingPairs>
  <TitlesOfParts>
    <vt:vector size="29" baseType="lpstr">
      <vt:lpstr>MIX09 PPT Template 4x3</vt:lpstr>
      <vt:lpstr>White with Courier font for code slides</vt:lpstr>
      <vt:lpstr>MIX09_Template_4x3</vt:lpstr>
      <vt:lpstr>WPF4</vt:lpstr>
      <vt:lpstr>会议目标</vt:lpstr>
      <vt:lpstr>许多好功能</vt:lpstr>
      <vt:lpstr>WPF4</vt:lpstr>
      <vt:lpstr>travelSuru</vt:lpstr>
      <vt:lpstr>WPF for Windows 7  Win7 创新的快速应用程序部署</vt:lpstr>
      <vt:lpstr>WPF 中的多点触控 </vt:lpstr>
      <vt:lpstr>触摸开发路线图 </vt:lpstr>
      <vt:lpstr>WPF 任务栏集成</vt:lpstr>
      <vt:lpstr>WPF 功能区</vt:lpstr>
      <vt:lpstr>WPF 工具改进</vt:lpstr>
      <vt:lpstr>"Cider"</vt:lpstr>
      <vt:lpstr>基础知识</vt:lpstr>
      <vt:lpstr>图形</vt:lpstr>
      <vt:lpstr>WPF 4.0 &lt;左&gt; 与 GDI &lt;右&gt;</vt:lpstr>
      <vt:lpstr>布局调整</vt:lpstr>
      <vt:lpstr>框架部署</vt:lpstr>
      <vt:lpstr>客户端配置文件 SKU</vt:lpstr>
      <vt:lpstr>客户端配置文件 Configurator 工具</vt:lpstr>
      <vt:lpstr>应用程序部署</vt:lpstr>
      <vt:lpstr>控件 </vt:lpstr>
      <vt:lpstr>时间安排</vt:lpstr>
      <vt:lpstr>WPF4 和 VS10</vt:lpstr>
      <vt:lpstr>问题</vt:lpstr>
      <vt:lpstr>幻灯片 25</vt:lpstr>
      <vt:lpstr>幻灯片 26</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T39F: WPF4</dc:title>
  <dc:subject>MIX 09</dc:subject>
  <dc:creator>Kevin Gjerstad;Mark Wilson-Thomas</dc:creator>
  <dc:description>Template: Mitchell Derrey, Silver Fox Productions
Formatting: Greg Flowers, Silver Fox Productions
Event Date: March 18-20, 2009
Event Location: The Venetian Resort Casino, Las Vegas, NV
Audience: External</dc:description>
  <cp:lastModifiedBy>HXM</cp:lastModifiedBy>
  <cp:revision>175</cp:revision>
  <dcterms:created xsi:type="dcterms:W3CDTF">2009-03-10T19:41:38Z</dcterms:created>
  <dcterms:modified xsi:type="dcterms:W3CDTF">2009-11-06T06:11:31Z</dcterms:modified>
</cp:coreProperties>
</file>