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0"/>
  </p:notesMasterIdLst>
  <p:handoutMasterIdLst>
    <p:handoutMasterId r:id="rId31"/>
  </p:handoutMasterIdLst>
  <p:sldIdLst>
    <p:sldId id="347" r:id="rId6"/>
    <p:sldId id="348" r:id="rId7"/>
    <p:sldId id="349" r:id="rId8"/>
    <p:sldId id="324" r:id="rId9"/>
    <p:sldId id="330" r:id="rId10"/>
    <p:sldId id="331" r:id="rId11"/>
    <p:sldId id="333" r:id="rId12"/>
    <p:sldId id="336" r:id="rId13"/>
    <p:sldId id="337" r:id="rId14"/>
    <p:sldId id="334" r:id="rId15"/>
    <p:sldId id="338" r:id="rId16"/>
    <p:sldId id="328" r:id="rId17"/>
    <p:sldId id="339" r:id="rId18"/>
    <p:sldId id="342" r:id="rId19"/>
    <p:sldId id="323" r:id="rId20"/>
    <p:sldId id="343" r:id="rId21"/>
    <p:sldId id="340" r:id="rId22"/>
    <p:sldId id="346" r:id="rId23"/>
    <p:sldId id="341" r:id="rId24"/>
    <p:sldId id="332" r:id="rId25"/>
    <p:sldId id="344" r:id="rId26"/>
    <p:sldId id="327" r:id="rId27"/>
    <p:sldId id="325" r:id="rId28"/>
    <p:sldId id="263" r:id="rId29"/>
  </p:sldIdLst>
  <p:sldSz cx="9144000" cy="6858000" type="screen4x3"/>
  <p:notesSz cx="6858000" cy="9144000"/>
  <p:defaultTextStyle>
    <a:defPPr>
      <a:defRPr lang="en-US"/>
    </a:defPPr>
    <a:lvl1pPr algn="ctr" rtl="0" fontAlgn="base">
      <a:spcBef>
        <a:spcPct val="0"/>
      </a:spcBef>
      <a:spcAft>
        <a:spcPct val="0"/>
      </a:spcAft>
      <a:defRPr sz="2200" kern="1200">
        <a:solidFill>
          <a:schemeClr val="bg1"/>
        </a:solidFill>
        <a:latin typeface="Tahoma" pitchFamily="34" charset="0"/>
        <a:ea typeface="+mn-ea"/>
        <a:cs typeface="+mn-cs"/>
      </a:defRPr>
    </a:lvl1pPr>
    <a:lvl2pPr marL="457200" algn="ctr" rtl="0" fontAlgn="base">
      <a:spcBef>
        <a:spcPct val="0"/>
      </a:spcBef>
      <a:spcAft>
        <a:spcPct val="0"/>
      </a:spcAft>
      <a:defRPr sz="2200" kern="1200">
        <a:solidFill>
          <a:schemeClr val="bg1"/>
        </a:solidFill>
        <a:latin typeface="Tahoma" pitchFamily="34" charset="0"/>
        <a:ea typeface="+mn-ea"/>
        <a:cs typeface="+mn-cs"/>
      </a:defRPr>
    </a:lvl2pPr>
    <a:lvl3pPr marL="914400" algn="ctr" rtl="0" fontAlgn="base">
      <a:spcBef>
        <a:spcPct val="0"/>
      </a:spcBef>
      <a:spcAft>
        <a:spcPct val="0"/>
      </a:spcAft>
      <a:defRPr sz="2200" kern="1200">
        <a:solidFill>
          <a:schemeClr val="bg1"/>
        </a:solidFill>
        <a:latin typeface="Tahoma" pitchFamily="34" charset="0"/>
        <a:ea typeface="+mn-ea"/>
        <a:cs typeface="+mn-cs"/>
      </a:defRPr>
    </a:lvl3pPr>
    <a:lvl4pPr marL="1371600" algn="ctr" rtl="0" fontAlgn="base">
      <a:spcBef>
        <a:spcPct val="0"/>
      </a:spcBef>
      <a:spcAft>
        <a:spcPct val="0"/>
      </a:spcAft>
      <a:defRPr sz="2200" kern="1200">
        <a:solidFill>
          <a:schemeClr val="bg1"/>
        </a:solidFill>
        <a:latin typeface="Tahoma" pitchFamily="34" charset="0"/>
        <a:ea typeface="+mn-ea"/>
        <a:cs typeface="+mn-cs"/>
      </a:defRPr>
    </a:lvl4pPr>
    <a:lvl5pPr marL="1828800" algn="ctr" rtl="0" fontAlgn="base">
      <a:spcBef>
        <a:spcPct val="0"/>
      </a:spcBef>
      <a:spcAft>
        <a:spcPct val="0"/>
      </a:spcAft>
      <a:defRPr sz="2200" kern="1200">
        <a:solidFill>
          <a:schemeClr val="bg1"/>
        </a:solidFill>
        <a:latin typeface="Tahoma" pitchFamily="34" charset="0"/>
        <a:ea typeface="+mn-ea"/>
        <a:cs typeface="+mn-cs"/>
      </a:defRPr>
    </a:lvl5pPr>
    <a:lvl6pPr marL="2286000" algn="l" defTabSz="914400" rtl="0" eaLnBrk="1" latinLnBrk="0" hangingPunct="1">
      <a:defRPr sz="2200" kern="1200">
        <a:solidFill>
          <a:schemeClr val="bg1"/>
        </a:solidFill>
        <a:latin typeface="Tahoma" pitchFamily="34" charset="0"/>
        <a:ea typeface="+mn-ea"/>
        <a:cs typeface="+mn-cs"/>
      </a:defRPr>
    </a:lvl6pPr>
    <a:lvl7pPr marL="2743200" algn="l" defTabSz="914400" rtl="0" eaLnBrk="1" latinLnBrk="0" hangingPunct="1">
      <a:defRPr sz="2200" kern="1200">
        <a:solidFill>
          <a:schemeClr val="bg1"/>
        </a:solidFill>
        <a:latin typeface="Tahoma" pitchFamily="34" charset="0"/>
        <a:ea typeface="+mn-ea"/>
        <a:cs typeface="+mn-cs"/>
      </a:defRPr>
    </a:lvl7pPr>
    <a:lvl8pPr marL="3200400" algn="l" defTabSz="914400" rtl="0" eaLnBrk="1" latinLnBrk="0" hangingPunct="1">
      <a:defRPr sz="2200" kern="1200">
        <a:solidFill>
          <a:schemeClr val="bg1"/>
        </a:solidFill>
        <a:latin typeface="Tahoma" pitchFamily="34" charset="0"/>
        <a:ea typeface="+mn-ea"/>
        <a:cs typeface="+mn-cs"/>
      </a:defRPr>
    </a:lvl8pPr>
    <a:lvl9pPr marL="3657600" algn="l" defTabSz="914400" rtl="0" eaLnBrk="1" latinLnBrk="0" hangingPunct="1">
      <a:defRPr sz="2200" kern="1200">
        <a:solidFill>
          <a:schemeClr val="bg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CC00"/>
    <a:srgbClr val="FF7C80"/>
    <a:srgbClr val="BBE0E3"/>
    <a:srgbClr val="00FF00"/>
    <a:srgbClr val="FF5050"/>
    <a:srgbClr val="FF9900"/>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856" autoAdjust="0"/>
    <p:restoredTop sz="65511" autoAdjust="0"/>
  </p:normalViewPr>
  <p:slideViewPr>
    <p:cSldViewPr>
      <p:cViewPr varScale="1">
        <p:scale>
          <a:sx n="70" d="100"/>
          <a:sy n="70" d="100"/>
        </p:scale>
        <p:origin x="-11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1938"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563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563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563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CBCF55C2-A023-47EA-9DB5-D7989B2D835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EBFB8504-2EB5-4A31-942A-BC8F1204C58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1744"/>
          <p:cNvSpPr>
            <a:spLocks noGrp="1" noRot="1" noChangeAspect="1" noChangeArrowheads="1" noTextEdit="1"/>
          </p:cNvSpPr>
          <p:nvPr>
            <p:ph type="sldImg"/>
          </p:nvPr>
        </p:nvSpPr>
        <p:spPr>
          <a:ln cap="flat">
            <a:headEnd type="none" w="med" len="med"/>
            <a:tailEnd type="none" w="med" len="med"/>
          </a:ln>
        </p:spPr>
      </p:sp>
      <p:sp>
        <p:nvSpPr>
          <p:cNvPr id="57347" name="Rectangle 31745"/>
          <p:cNvSpPr>
            <a:spLocks noGrp="1" noChangeArrowheads="1"/>
          </p:cNvSpPr>
          <p:nvPr>
            <p:ph type="body" idx="1"/>
          </p:nvPr>
        </p:nvSpPr>
        <p:spPr>
          <a:noFill/>
        </p:spPr>
        <p:txBody>
          <a:bodyPr/>
          <a:lstStyle/>
          <a:p>
            <a:r>
              <a:rPr lang="en-US" b="1" dirty="0" smtClean="0"/>
              <a:t>ESTIMATED TIME:</a:t>
            </a:r>
          </a:p>
          <a:p>
            <a:r>
              <a:rPr lang="en-US" dirty="0" smtClean="0"/>
              <a:t>60 minutes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a:t>
            </a:r>
            <a:r>
              <a:rPr lang="en-US" b="0" u="sng" baseline="0" dirty="0" smtClean="0"/>
              <a:t> Time:</a:t>
            </a:r>
            <a:r>
              <a:rPr lang="en-US" baseline="0" dirty="0" smtClean="0"/>
              <a:t> 3 minutes</a:t>
            </a:r>
          </a:p>
          <a:p>
            <a:endParaRPr lang="en-US" dirty="0" smtClean="0"/>
          </a:p>
          <a:p>
            <a:r>
              <a:rPr lang="en-US" dirty="0" smtClean="0"/>
              <a:t>In order to enable our ability to easily create dynamic UI and place the rendering process on the client, we need a way to define templates of markup that represent the UI we wish to create, and allow the runtime to instantiate them for us. This alleviates the need to write a bunch of DOM</a:t>
            </a:r>
            <a:r>
              <a:rPr lang="en-US" baseline="0" dirty="0" smtClean="0"/>
              <a:t> code or depend on server-rendering.</a:t>
            </a:r>
          </a:p>
          <a:p>
            <a:endParaRPr lang="en-US" baseline="0" dirty="0" smtClean="0"/>
          </a:p>
          <a:p>
            <a:r>
              <a:rPr lang="en-US" baseline="0" dirty="0" smtClean="0"/>
              <a:t>If you’ve used </a:t>
            </a:r>
            <a:r>
              <a:rPr lang="en-US" baseline="0" dirty="0" err="1" smtClean="0"/>
              <a:t>WebForms</a:t>
            </a:r>
            <a:r>
              <a:rPr lang="en-US" baseline="0" dirty="0" smtClean="0"/>
              <a:t> before, you’re already familiar with the approach many of its server controls take. You have access to a set of properties that allow you to define arbitrary templates of content, complete with HTML, server controls, and data binding expressions. This model makes it very easy to create dynamic UI that is rendered server-side </a:t>
            </a:r>
            <a:r>
              <a:rPr lang="en-US" b="1" baseline="0" dirty="0" smtClean="0"/>
              <a:t>[Advance Animation]</a:t>
            </a:r>
            <a:r>
              <a:rPr lang="en-US" baseline="0" dirty="0" smtClean="0"/>
              <a:t>.</a:t>
            </a:r>
          </a:p>
          <a:p>
            <a:endParaRPr lang="en-US" baseline="0" dirty="0" smtClean="0"/>
          </a:p>
          <a:p>
            <a:r>
              <a:rPr lang="en-US" baseline="0" dirty="0" smtClean="0"/>
              <a:t>ASP.NET AJAX 4.0 introduces the ability to define templates as well, but purely client-side. Now you can create the HTML markup you want to use for representing your template, complete with HTML and data binding expressions.  In this example, we’ve created an unordered list template whose content is a list item whose content is the value of the Name property of the JSON object that is bound to it. The data binding expression resembles that of WPF.</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a:t>
            </a:r>
            <a:r>
              <a:rPr lang="en-US" b="0" u="sng" baseline="0" dirty="0" smtClean="0"/>
              <a:t> Time:</a:t>
            </a:r>
            <a:r>
              <a:rPr lang="en-US" baseline="0" dirty="0" smtClean="0"/>
              <a:t> 2 minutes</a:t>
            </a:r>
          </a:p>
          <a:p>
            <a:endParaRPr lang="en-US" dirty="0" smtClean="0"/>
          </a:p>
          <a:p>
            <a:r>
              <a:rPr lang="en-US" dirty="0" smtClean="0"/>
              <a:t>In addition to just templates, ASP.NET AJAX 4.0 also introduces two new client controls: </a:t>
            </a:r>
            <a:r>
              <a:rPr lang="en-US" dirty="0" err="1" smtClean="0"/>
              <a:t>DataView</a:t>
            </a:r>
            <a:r>
              <a:rPr lang="en-US" dirty="0" smtClean="0"/>
              <a:t> and </a:t>
            </a:r>
            <a:r>
              <a:rPr lang="en-US" dirty="0" err="1" smtClean="0"/>
              <a:t>DataContext</a:t>
            </a:r>
            <a:r>
              <a:rPr lang="en-US" dirty="0" smtClean="0"/>
              <a:t>.</a:t>
            </a:r>
          </a:p>
          <a:p>
            <a:endParaRPr lang="en-US" dirty="0" smtClean="0"/>
          </a:p>
          <a:p>
            <a:r>
              <a:rPr lang="en-US" dirty="0" err="1" smtClean="0"/>
              <a:t>DataView</a:t>
            </a:r>
            <a:r>
              <a:rPr lang="en-US" dirty="0" smtClean="0"/>
              <a:t> can be thought of as</a:t>
            </a:r>
            <a:r>
              <a:rPr lang="en-US" baseline="0" dirty="0" smtClean="0"/>
              <a:t> the JavaScript equivalent to a Repeater/</a:t>
            </a:r>
            <a:r>
              <a:rPr lang="en-US" baseline="0" dirty="0" err="1" smtClean="0"/>
              <a:t>ListView</a:t>
            </a:r>
            <a:r>
              <a:rPr lang="en-US" baseline="0" dirty="0" smtClean="0"/>
              <a:t> and a </a:t>
            </a:r>
            <a:r>
              <a:rPr lang="en-US" baseline="0" dirty="0" err="1" smtClean="0"/>
              <a:t>DetailsView</a:t>
            </a:r>
            <a:r>
              <a:rPr lang="en-US" baseline="0" dirty="0" smtClean="0"/>
              <a:t>. It allows you to use a client template and then bind data to it. It the data is a collection, then the </a:t>
            </a:r>
            <a:r>
              <a:rPr lang="en-US" baseline="0" dirty="0" err="1" smtClean="0"/>
              <a:t>DataView</a:t>
            </a:r>
            <a:r>
              <a:rPr lang="en-US" baseline="0" dirty="0" smtClean="0"/>
              <a:t> will replicate an instance of the template for each item in the collection. If the data is a single JSON object, then the </a:t>
            </a:r>
            <a:r>
              <a:rPr lang="en-US" baseline="0" dirty="0" err="1" smtClean="0"/>
              <a:t>DataView</a:t>
            </a:r>
            <a:r>
              <a:rPr lang="en-US" baseline="0" dirty="0" smtClean="0"/>
              <a:t> will display only a single template. This gives you the ability to use the </a:t>
            </a:r>
            <a:r>
              <a:rPr lang="en-US" baseline="0" dirty="0" err="1" smtClean="0"/>
              <a:t>DataView</a:t>
            </a:r>
            <a:r>
              <a:rPr lang="en-US" baseline="0" dirty="0" smtClean="0"/>
              <a:t> for both master and detail scenarios.</a:t>
            </a:r>
          </a:p>
          <a:p>
            <a:endParaRPr lang="en-US" baseline="0" dirty="0" smtClean="0"/>
          </a:p>
          <a:p>
            <a:r>
              <a:rPr lang="en-US" baseline="0" dirty="0" smtClean="0"/>
              <a:t>The </a:t>
            </a:r>
            <a:r>
              <a:rPr lang="en-US" baseline="0" dirty="0" err="1" smtClean="0"/>
              <a:t>DataContext</a:t>
            </a:r>
            <a:r>
              <a:rPr lang="en-US" baseline="0" dirty="0" smtClean="0"/>
              <a:t> class is a general-purpose proxy for communicating with services for performing data-centric operations. It will work with any service that knows how to communicate via JSON data, such as WCF, ASMX, and ADO.NET Data Services. The </a:t>
            </a:r>
            <a:r>
              <a:rPr lang="en-US" baseline="0" dirty="0" err="1" smtClean="0"/>
              <a:t>DataContext</a:t>
            </a:r>
            <a:r>
              <a:rPr lang="en-US" baseline="0" dirty="0" smtClean="0"/>
              <a:t> class also provides change tracking functionality, which makes the end-to-end scenario of CRUD-based apps really simple to build.</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2 minutes</a:t>
            </a:r>
            <a:br>
              <a:rPr lang="en-US" dirty="0" smtClean="0"/>
            </a:br>
            <a:endParaRPr lang="en-US" dirty="0" smtClean="0"/>
          </a:p>
          <a:p>
            <a:r>
              <a:rPr lang="en-US" dirty="0" smtClean="0"/>
              <a:t>The </a:t>
            </a:r>
            <a:r>
              <a:rPr lang="en-US" dirty="0" err="1" smtClean="0"/>
              <a:t>DataContext</a:t>
            </a:r>
            <a:r>
              <a:rPr lang="en-US" dirty="0" smtClean="0"/>
              <a:t> control</a:t>
            </a:r>
            <a:r>
              <a:rPr lang="en-US" baseline="0" dirty="0" smtClean="0"/>
              <a:t> essentially provides a connection between your client application and the server. The server component can be represented by any JSON compatible service, such as ASMX, WCF, and ADO.NET Data Services.</a:t>
            </a:r>
          </a:p>
          <a:p>
            <a:endParaRPr lang="en-US" baseline="0" dirty="0" smtClean="0"/>
          </a:p>
          <a:p>
            <a:r>
              <a:rPr lang="en-US" baseline="0" dirty="0" smtClean="0"/>
              <a:t>The </a:t>
            </a:r>
            <a:r>
              <a:rPr lang="en-US" baseline="0" dirty="0" err="1" smtClean="0"/>
              <a:t>DataContext</a:t>
            </a:r>
            <a:r>
              <a:rPr lang="en-US" baseline="0" dirty="0" smtClean="0"/>
              <a:t> handles requesting data from the server </a:t>
            </a:r>
            <a:r>
              <a:rPr lang="en-US" b="1" baseline="0" dirty="0" smtClean="0"/>
              <a:t>[Advance Animation]</a:t>
            </a:r>
            <a:r>
              <a:rPr lang="en-US" baseline="0" dirty="0" smtClean="0"/>
              <a:t>, as well as retrieving the returned JSON data. On the client, any JSON objects that were retrieved via a </a:t>
            </a:r>
            <a:r>
              <a:rPr lang="en-US" baseline="0" dirty="0" err="1" smtClean="0"/>
              <a:t>DataContext</a:t>
            </a:r>
            <a:r>
              <a:rPr lang="en-US" baseline="0" dirty="0" smtClean="0"/>
              <a:t> are participating in change tracking </a:t>
            </a:r>
            <a:r>
              <a:rPr lang="en-US" b="1" baseline="0" dirty="0" smtClean="0"/>
              <a:t>[Advance Animation]</a:t>
            </a:r>
            <a:r>
              <a:rPr lang="en-US" b="0" baseline="0" dirty="0" smtClean="0"/>
              <a:t>. This means that you can go about making any modifications you need, and can then simply save changes back to the server via the </a:t>
            </a:r>
            <a:r>
              <a:rPr lang="en-US" b="0" baseline="0" dirty="0" err="1" smtClean="0"/>
              <a:t>DataContext</a:t>
            </a:r>
            <a:r>
              <a:rPr lang="en-US" b="0" baseline="0" dirty="0" smtClean="0"/>
              <a:t> </a:t>
            </a:r>
            <a:r>
              <a:rPr lang="en-US" b="1" baseline="0" dirty="0" smtClean="0"/>
              <a:t>[Advance Animation]</a:t>
            </a:r>
            <a:r>
              <a:rPr lang="en-US" b="0" baseline="0" dirty="0" smtClean="0"/>
              <a:t> without having to worry about determining what changes have occurred.</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b="0" u="sng" dirty="0" smtClean="0"/>
              <a:t>Estimated Time:</a:t>
            </a:r>
            <a:r>
              <a:rPr lang="en-US" dirty="0" smtClean="0"/>
              <a:t> 15 minutes</a:t>
            </a:r>
          </a:p>
          <a:p>
            <a:pPr eaLnBrk="1"/>
            <a:endParaRPr lang="en-US" dirty="0" smtClean="0"/>
          </a:p>
          <a:p>
            <a:pPr eaLnBrk="1"/>
            <a:r>
              <a:rPr lang="en-US" dirty="0" smtClean="0"/>
              <a:t>This demo should show off a simple example of</a:t>
            </a:r>
            <a:r>
              <a:rPr lang="en-US" baseline="0" dirty="0" smtClean="0"/>
              <a:t> defining/creating client templates. Highlight the basic options of using the </a:t>
            </a:r>
            <a:r>
              <a:rPr lang="en-US" baseline="0" dirty="0" err="1" smtClean="0"/>
              <a:t>DataView</a:t>
            </a:r>
            <a:r>
              <a:rPr lang="en-US" baseline="0" dirty="0" smtClean="0"/>
              <a:t> control and how easy it makes creating dynamic UI. Show the use of the </a:t>
            </a:r>
            <a:r>
              <a:rPr lang="en-US" baseline="0" dirty="0" err="1" smtClean="0"/>
              <a:t>DataContext</a:t>
            </a:r>
            <a:r>
              <a:rPr lang="en-US" baseline="0" dirty="0" smtClean="0"/>
              <a:t> in association with the </a:t>
            </a:r>
            <a:r>
              <a:rPr lang="en-US" baseline="0" dirty="0" err="1" smtClean="0"/>
              <a:t>DataView</a:t>
            </a:r>
            <a:r>
              <a:rPr lang="en-US" baseline="0" dirty="0" smtClean="0"/>
              <a:t> control for read-only scenarios. Show using a </a:t>
            </a:r>
            <a:r>
              <a:rPr lang="en-US" baseline="0" dirty="0" err="1" smtClean="0"/>
              <a:t>DataContext</a:t>
            </a:r>
            <a:r>
              <a:rPr lang="en-US" baseline="0" dirty="0" smtClean="0"/>
              <a:t> to </a:t>
            </a:r>
            <a:r>
              <a:rPr lang="en-US" baseline="0" dirty="0" err="1" smtClean="0"/>
              <a:t>retreive</a:t>
            </a:r>
            <a:r>
              <a:rPr lang="en-US" baseline="0" dirty="0" smtClean="0"/>
              <a:t> data from both a WCF service and an ADO.NET Data Service.</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 Time:</a:t>
            </a:r>
            <a:r>
              <a:rPr lang="en-US" dirty="0" smtClean="0"/>
              <a:t> &lt; 1 minute</a:t>
            </a:r>
          </a:p>
          <a:p>
            <a:endParaRPr lang="en-US" dirty="0" smtClean="0"/>
          </a:p>
          <a:p>
            <a:r>
              <a:rPr lang="en-US" dirty="0" smtClean="0"/>
              <a:t>The reasoning behind this</a:t>
            </a:r>
            <a:r>
              <a:rPr lang="en-US" baseline="0" dirty="0" smtClean="0"/>
              <a:t> approach is that it allows you to achieve the declarative instantiation functionality while still maintaining XHTML compliance.</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 Time:</a:t>
            </a:r>
            <a:r>
              <a:rPr lang="en-US" dirty="0" smtClean="0"/>
              <a:t> 2 minutes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 the previous demo we saw how to take advantage of the new client</a:t>
            </a:r>
            <a:r>
              <a:rPr lang="en-US" baseline="0" dirty="0" smtClean="0"/>
              <a:t> templates and controls from a purely imperative standpoint. While the amount of code required to do client-side AJAX applications has drastically been reduced, some developers might prefer to achieve the same functionality using a declarative approach, effectively removing the need to use JavaScript for common scenarios.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ASP.NET AJAX 4.0 introduces the ability to declaratively instantiate controls and behaviors. This works using three simple steps:</a:t>
            </a:r>
          </a:p>
          <a:p>
            <a:pPr marL="228600" marR="0" indent="-228600" algn="l" defTabSz="914400" rtl="0" eaLnBrk="0" fontAlgn="base" latinLnBrk="0" hangingPunct="0">
              <a:lnSpc>
                <a:spcPct val="100000"/>
              </a:lnSpc>
              <a:spcBef>
                <a:spcPct val="30000"/>
              </a:spcBef>
              <a:spcAft>
                <a:spcPct val="0"/>
              </a:spcAft>
              <a:buClrTx/>
              <a:buSzTx/>
              <a:buFontTx/>
              <a:buAutoNum type="arabicParenR"/>
              <a:tabLst/>
              <a:defRPr/>
            </a:pPr>
            <a:r>
              <a:rPr lang="en-US" baseline="0" dirty="0" smtClean="0"/>
              <a:t>You first have to map the control or behavior to an XML namespace in your HTML document. The value of the XMLNS is simply the fully qualified name of the control/behavior you wish to target declaratively </a:t>
            </a:r>
            <a:r>
              <a:rPr lang="en-US" b="1" baseline="0" dirty="0" smtClean="0"/>
              <a:t>[Advance Animation]</a:t>
            </a:r>
            <a:r>
              <a:rPr lang="en-US" baseline="0" dirty="0" smtClean="0"/>
              <a:t>.</a:t>
            </a:r>
          </a:p>
          <a:p>
            <a:pPr marL="228600" marR="0" indent="-228600" algn="l" defTabSz="914400" rtl="0" eaLnBrk="0" fontAlgn="base" latinLnBrk="0" hangingPunct="0">
              <a:lnSpc>
                <a:spcPct val="100000"/>
              </a:lnSpc>
              <a:spcBef>
                <a:spcPct val="30000"/>
              </a:spcBef>
              <a:spcAft>
                <a:spcPct val="0"/>
              </a:spcAft>
              <a:buClrTx/>
              <a:buSzTx/>
              <a:buFontTx/>
              <a:buAutoNum type="arabicParenR"/>
              <a:tabLst/>
              <a:defRPr/>
            </a:pPr>
            <a:r>
              <a:rPr lang="en-US" baseline="0" dirty="0" smtClean="0"/>
              <a:t>Then you have to attach your control/behavior to an element that will represent the control/behavior. Notice that you attach the control/behavior using the </a:t>
            </a:r>
            <a:r>
              <a:rPr lang="en-US" baseline="0" dirty="0" err="1" smtClean="0"/>
              <a:t>sys:attach</a:t>
            </a:r>
            <a:r>
              <a:rPr lang="en-US" baseline="0" dirty="0" smtClean="0"/>
              <a:t> attribute (which is imported through the sys namespace). The value of the attach namespace is the name of the XMLNS that you assigned to the control/behavior that you’re looking to declaratively instantiate </a:t>
            </a:r>
            <a:r>
              <a:rPr lang="en-US" b="1" baseline="0" dirty="0" smtClean="0"/>
              <a:t>[Advance Animation]</a:t>
            </a:r>
            <a:r>
              <a:rPr lang="en-US" baseline="0" dirty="0" smtClean="0"/>
              <a:t>.</a:t>
            </a:r>
          </a:p>
          <a:p>
            <a:pPr marL="228600" marR="0" indent="-228600" algn="l" defTabSz="914400" rtl="0" eaLnBrk="0" fontAlgn="base" latinLnBrk="0" hangingPunct="0">
              <a:lnSpc>
                <a:spcPct val="100000"/>
              </a:lnSpc>
              <a:spcBef>
                <a:spcPct val="30000"/>
              </a:spcBef>
              <a:spcAft>
                <a:spcPct val="0"/>
              </a:spcAft>
              <a:buClrTx/>
              <a:buSzTx/>
              <a:buFontTx/>
              <a:buAutoNum type="arabicParenR"/>
              <a:tabLst/>
              <a:defRPr/>
            </a:pPr>
            <a:r>
              <a:rPr lang="en-US" baseline="0" dirty="0" smtClean="0"/>
              <a:t>Once a control/behavior is attached to an element, you can then access any of its properties declaratively as well.</a:t>
            </a:r>
          </a:p>
          <a:p>
            <a:pPr marL="228600" marR="0" indent="-228600" algn="l" defTabSz="914400" rtl="0" eaLnBrk="0" fontAlgn="base" latinLnBrk="0" hangingPunct="0">
              <a:lnSpc>
                <a:spcPct val="100000"/>
              </a:lnSpc>
              <a:spcBef>
                <a:spcPct val="30000"/>
              </a:spcBef>
              <a:spcAft>
                <a:spcPct val="0"/>
              </a:spcAft>
              <a:buClrTx/>
              <a:buSzTx/>
              <a:buFontTx/>
              <a:buAutoNum type="arabicParenR"/>
              <a:tabLst/>
              <a:defRPr/>
            </a:pPr>
            <a:endParaRPr lang="en-US" baseline="0" dirty="0" smtClean="0"/>
          </a:p>
          <a:p>
            <a:pPr marL="228600" marR="0" indent="-228600" algn="l" defTabSz="914400" rtl="0" eaLnBrk="0" fontAlgn="base" latinLnBrk="0" hangingPunct="0">
              <a:lnSpc>
                <a:spcPct val="100000"/>
              </a:lnSpc>
              <a:spcBef>
                <a:spcPct val="30000"/>
              </a:spcBef>
              <a:spcAft>
                <a:spcPct val="0"/>
              </a:spcAft>
              <a:buClrTx/>
              <a:buSzTx/>
              <a:buFontTx/>
              <a:buNone/>
              <a:tabLst/>
              <a:defRPr/>
            </a:pPr>
            <a:r>
              <a:rPr lang="en-US" baseline="0" dirty="0" smtClean="0"/>
              <a:t>The use of declarative controls and behaviors somewhat resembles WPF’s attached properties.</a:t>
            </a:r>
          </a:p>
          <a:p>
            <a:pPr marL="228600" marR="0" indent="-22860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228600" algn="l" defTabSz="914400" rtl="0" eaLnBrk="0" fontAlgn="base" latinLnBrk="0" hangingPunct="0">
              <a:lnSpc>
                <a:spcPct val="100000"/>
              </a:lnSpc>
              <a:spcBef>
                <a:spcPct val="30000"/>
              </a:spcBef>
              <a:spcAft>
                <a:spcPct val="0"/>
              </a:spcAft>
              <a:buClrTx/>
              <a:buSzTx/>
              <a:buFontTx/>
              <a:buNone/>
              <a:tabLst/>
              <a:defRPr/>
            </a:pPr>
            <a:r>
              <a:rPr lang="en-US" u="sng" baseline="0" dirty="0" smtClean="0"/>
              <a:t>Note:</a:t>
            </a:r>
            <a:r>
              <a:rPr lang="en-US" baseline="0" dirty="0" smtClean="0"/>
              <a:t> The sys namespace is a standard namespace that is configured to “</a:t>
            </a:r>
            <a:r>
              <a:rPr lang="en-US" baseline="0" dirty="0" err="1" smtClean="0"/>
              <a:t>javascript:Sys</a:t>
            </a:r>
            <a:r>
              <a:rPr lang="en-US" baseline="0" dirty="0" smtClean="0"/>
              <a:t>”. It contains a bunch of system-wide utility attributes that aid in the development of ASP.NET AJAX 4.0 application (i.e. attach).</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 Time:</a:t>
            </a:r>
            <a:r>
              <a:rPr lang="en-US" dirty="0" smtClean="0"/>
              <a:t> &lt; 1 minute</a:t>
            </a:r>
          </a:p>
          <a:p>
            <a:endParaRPr lang="en-US" dirty="0" smtClean="0"/>
          </a:p>
          <a:p>
            <a:r>
              <a:rPr lang="en-US" dirty="0" smtClean="0"/>
              <a:t>The reasoning behind this</a:t>
            </a:r>
            <a:r>
              <a:rPr lang="en-US" baseline="0" dirty="0" smtClean="0"/>
              <a:t> approach is that it allows you to achieve the declarative instantiation functionality while still maintaining XHTML compliance.</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marL="0" marR="0" indent="0" algn="l" defTabSz="914400" rtl="0" eaLnBrk="1" fontAlgn="base" latinLnBrk="0" hangingPunct="0">
              <a:lnSpc>
                <a:spcPct val="100000"/>
              </a:lnSpc>
              <a:spcBef>
                <a:spcPct val="30000"/>
              </a:spcBef>
              <a:spcAft>
                <a:spcPct val="0"/>
              </a:spcAft>
              <a:buClrTx/>
              <a:buSzTx/>
              <a:buFontTx/>
              <a:buNone/>
              <a:tabLst/>
              <a:defRPr/>
            </a:pPr>
            <a:r>
              <a:rPr lang="en-US" b="0" u="sng" dirty="0" smtClean="0"/>
              <a:t>Estimated Time:</a:t>
            </a:r>
            <a:r>
              <a:rPr lang="en-US" dirty="0" smtClean="0"/>
              <a:t> 10 minutes</a:t>
            </a:r>
          </a:p>
          <a:p>
            <a:pPr marL="0" marR="0" indent="0" algn="l" defTabSz="914400" rtl="0" eaLnBrk="1"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1" fontAlgn="base" latinLnBrk="0" hangingPunct="0">
              <a:lnSpc>
                <a:spcPct val="100000"/>
              </a:lnSpc>
              <a:spcBef>
                <a:spcPct val="30000"/>
              </a:spcBef>
              <a:spcAft>
                <a:spcPct val="0"/>
              </a:spcAft>
              <a:buClrTx/>
              <a:buSzTx/>
              <a:buFontTx/>
              <a:buNone/>
              <a:tabLst/>
              <a:defRPr/>
            </a:pPr>
            <a:r>
              <a:rPr lang="en-US" dirty="0" smtClean="0"/>
              <a:t>The purpose of this demo is to show how to achieve the exact same functionality as the previous demo, but purely declaratively. Show how to “import” the </a:t>
            </a:r>
            <a:r>
              <a:rPr lang="en-US" dirty="0" err="1" smtClean="0"/>
              <a:t>DataView</a:t>
            </a:r>
            <a:r>
              <a:rPr lang="en-US" dirty="0" smtClean="0"/>
              <a:t> and </a:t>
            </a:r>
            <a:r>
              <a:rPr lang="en-US" dirty="0" err="1" smtClean="0"/>
              <a:t>DataContext</a:t>
            </a:r>
            <a:r>
              <a:rPr lang="en-US" dirty="0" smtClean="0"/>
              <a:t> classes and then declaratively attach them to elements in the page. Highlight how all</a:t>
            </a:r>
            <a:r>
              <a:rPr lang="en-US" baseline="0" dirty="0" smtClean="0"/>
              <a:t> of that functionality is achievable without the use of any custom JavaScript.</a:t>
            </a:r>
            <a:endParaRPr lang="en-US" dirty="0" smtClean="0"/>
          </a:p>
          <a:p>
            <a:pPr eaLnBrk="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u="sng" dirty="0" smtClean="0"/>
              <a:t>Estimated Time:</a:t>
            </a:r>
            <a:r>
              <a:rPr lang="en-US" dirty="0" smtClean="0"/>
              <a:t> 2 minutes</a:t>
            </a:r>
          </a:p>
          <a:p>
            <a:endParaRPr lang="en-US" dirty="0" smtClean="0"/>
          </a:p>
          <a:p>
            <a:r>
              <a:rPr lang="en-US" dirty="0" smtClean="0"/>
              <a:t>In</a:t>
            </a:r>
            <a:r>
              <a:rPr lang="en-US" baseline="0" dirty="0" smtClean="0"/>
              <a:t> </a:t>
            </a:r>
            <a:r>
              <a:rPr lang="en-US" baseline="0" dirty="0" err="1" smtClean="0"/>
              <a:t>WebForms</a:t>
            </a:r>
            <a:r>
              <a:rPr lang="en-US" baseline="0" dirty="0" smtClean="0"/>
              <a:t> you can associate arbitrary commands with certain server controls such as Button and </a:t>
            </a:r>
            <a:r>
              <a:rPr lang="en-US" baseline="0" dirty="0" err="1" smtClean="0"/>
              <a:t>LinkButton</a:t>
            </a:r>
            <a:r>
              <a:rPr lang="en-US" baseline="0" dirty="0" smtClean="0"/>
              <a:t>. This allows you to watch for an event that has a higher semantic meaning that just a click. In addition, parent controls can be developed that are aware of certain types of commands, and can respond to them regardless what it was that triggered the command. This is especially useful in </a:t>
            </a:r>
            <a:r>
              <a:rPr lang="en-US" baseline="0" dirty="0" err="1" smtClean="0"/>
              <a:t>templated</a:t>
            </a:r>
            <a:r>
              <a:rPr lang="en-US" baseline="0" dirty="0" smtClean="0"/>
              <a:t> scenarios where the template host is only interested in certain commands, and doesn’t care who fires them, or if they’re fired at all.</a:t>
            </a:r>
          </a:p>
          <a:p>
            <a:endParaRPr lang="en-US" baseline="0" dirty="0" smtClean="0"/>
          </a:p>
          <a:p>
            <a:r>
              <a:rPr lang="en-US" baseline="0" dirty="0" smtClean="0"/>
              <a:t>ASP.NET AJAX 4.0 allows you to achieve the same behavior in JavaScript. You can apply the </a:t>
            </a:r>
            <a:r>
              <a:rPr lang="en-US" baseline="0" dirty="0" err="1" smtClean="0"/>
              <a:t>sys:command</a:t>
            </a:r>
            <a:r>
              <a:rPr lang="en-US" baseline="0" dirty="0" smtClean="0"/>
              <a:t> attribute to any element, and when clicked, it will bubble that command up its DOM tree. Parent controls can then be developed to watch for certain command types and respond to them appropriately.</a:t>
            </a:r>
          </a:p>
          <a:p>
            <a:endParaRPr lang="en-US" baseline="0" dirty="0" smtClean="0"/>
          </a:p>
          <a:p>
            <a:r>
              <a:rPr lang="en-US" baseline="0" dirty="0" smtClean="0"/>
              <a:t>The </a:t>
            </a:r>
            <a:r>
              <a:rPr lang="en-US" baseline="0" dirty="0" err="1" smtClean="0"/>
              <a:t>DataView</a:t>
            </a:r>
            <a:r>
              <a:rPr lang="en-US" baseline="0" dirty="0" smtClean="0"/>
              <a:t> control is aware of the “select” command, which allows you to associate any element in your template as being your “click handler”.</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 Time:</a:t>
            </a:r>
            <a:r>
              <a:rPr lang="en-US" dirty="0" smtClean="0"/>
              <a:t> 2 minutes</a:t>
            </a:r>
          </a:p>
          <a:p>
            <a:endParaRPr lang="en-US" dirty="0" smtClean="0"/>
          </a:p>
          <a:p>
            <a:r>
              <a:rPr lang="en-US" dirty="0" smtClean="0"/>
              <a:t>Aside from just doing simple data binding, there are many times where it’s valuable</a:t>
            </a:r>
            <a:r>
              <a:rPr lang="en-US" baseline="0" dirty="0" smtClean="0"/>
              <a:t> to bind two objects together, for syncronization purposes. Those two objects can be client controls, behaviors, UI elements, or just arbitrary JSON objects.</a:t>
            </a:r>
          </a:p>
          <a:p>
            <a:endParaRPr lang="en-US" baseline="0" dirty="0" smtClean="0"/>
          </a:p>
          <a:p>
            <a:r>
              <a:rPr lang="en-US" baseline="0" dirty="0" smtClean="0"/>
              <a:t>Bindings allow you to perform multiple types of synchronization. In fact, bindings in ASP.NET AJAX 4.0 provide the same options as WPF bindings do </a:t>
            </a:r>
            <a:r>
              <a:rPr lang="en-US" b="1" baseline="0" dirty="0" smtClean="0"/>
              <a:t>[Advance Animation]</a:t>
            </a:r>
            <a:r>
              <a:rPr lang="en-US" baseline="0" dirty="0" smtClean="0"/>
              <a:t>.</a:t>
            </a:r>
          </a:p>
          <a:p>
            <a:endParaRPr lang="en-US" baseline="0" dirty="0" smtClean="0"/>
          </a:p>
          <a:p>
            <a:r>
              <a:rPr lang="en-US" baseline="0" dirty="0" smtClean="0"/>
              <a:t>The default binding type is one-time, in which the source object will synchronize a property value with the target only at the time that the binding occurred. Any subsequent changes to either the source or the target won’t affect the binding </a:t>
            </a:r>
            <a:r>
              <a:rPr lang="en-US" b="1" baseline="0" dirty="0" smtClean="0"/>
              <a:t>[Advance Animation]</a:t>
            </a:r>
            <a:r>
              <a:rPr lang="en-US" baseline="0" dirty="0" smtClean="0"/>
              <a:t>.</a:t>
            </a:r>
          </a:p>
          <a:p>
            <a:endParaRPr lang="en-US" baseline="0" dirty="0" smtClean="0"/>
          </a:p>
          <a:p>
            <a:r>
              <a:rPr lang="en-US" baseline="0" dirty="0" smtClean="0"/>
              <a:t>The one-way binding allows you to keep the target object constantly up-to-date with the source whenever it changes </a:t>
            </a:r>
            <a:r>
              <a:rPr lang="en-US" b="1" baseline="0" dirty="0" smtClean="0"/>
              <a:t>[Advanced Animation]</a:t>
            </a:r>
            <a:r>
              <a:rPr lang="en-US" baseline="0" dirty="0" smtClean="0"/>
              <a:t>.</a:t>
            </a:r>
          </a:p>
          <a:p>
            <a:endParaRPr lang="en-US" baseline="0" dirty="0" smtClean="0"/>
          </a:p>
          <a:p>
            <a:r>
              <a:rPr lang="en-US" baseline="0" dirty="0" smtClean="0"/>
              <a:t>Finally, two-way binding forms a tight-coupling between the source and target objects such that a change on either end automatically reflects the other.</a:t>
            </a:r>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&lt; 1 minute</a:t>
            </a:r>
          </a:p>
          <a:p>
            <a:endParaRPr lang="en-US" dirty="0" smtClean="0"/>
          </a:p>
          <a:p>
            <a:r>
              <a:rPr lang="en-US" dirty="0" smtClean="0"/>
              <a:t>In this presentation we’re going to take an introductory look at ASP.NET</a:t>
            </a:r>
            <a:r>
              <a:rPr lang="en-US" baseline="0" dirty="0" smtClean="0"/>
              <a:t> AJAX 4.0. This will include explanations and demos of the following items:</a:t>
            </a:r>
          </a:p>
          <a:p>
            <a:endParaRPr lang="en-US" baseline="0" dirty="0" smtClean="0"/>
          </a:p>
          <a:p>
            <a:pPr>
              <a:buFont typeface="Arial" pitchFamily="34" charset="0"/>
              <a:buChar char="•"/>
            </a:pPr>
            <a:r>
              <a:rPr lang="en-US" baseline="0" dirty="0" smtClean="0"/>
              <a:t> Client-Side Templates</a:t>
            </a:r>
          </a:p>
          <a:p>
            <a:pPr>
              <a:buFont typeface="Arial" pitchFamily="34" charset="0"/>
              <a:buChar char="•"/>
            </a:pPr>
            <a:r>
              <a:rPr lang="en-US" baseline="0" dirty="0" smtClean="0"/>
              <a:t> Client Controls</a:t>
            </a:r>
          </a:p>
          <a:p>
            <a:pPr>
              <a:buFont typeface="Arial" pitchFamily="34" charset="0"/>
              <a:buChar char="•"/>
            </a:pPr>
            <a:r>
              <a:rPr lang="en-US" baseline="0" dirty="0" smtClean="0"/>
              <a:t> Declarative Instantiation</a:t>
            </a:r>
          </a:p>
          <a:p>
            <a:pPr>
              <a:buFont typeface="Arial" pitchFamily="34" charset="0"/>
              <a:buChar char="•"/>
            </a:pPr>
            <a:r>
              <a:rPr lang="en-US" baseline="0" dirty="0" smtClean="0"/>
              <a:t> Command Bubbling</a:t>
            </a:r>
          </a:p>
          <a:p>
            <a:pPr>
              <a:buFont typeface="Arial" pitchFamily="34" charset="0"/>
              <a:buChar char="•"/>
            </a:pPr>
            <a:r>
              <a:rPr lang="en-US" baseline="0" dirty="0" smtClean="0"/>
              <a:t> </a:t>
            </a:r>
            <a:r>
              <a:rPr lang="en-US" baseline="0" smtClean="0"/>
              <a:t>Live Bindings</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marL="0" marR="0" indent="0" algn="l" defTabSz="914400" rtl="0" eaLnBrk="1" fontAlgn="base" latinLnBrk="0" hangingPunct="0">
              <a:lnSpc>
                <a:spcPct val="100000"/>
              </a:lnSpc>
              <a:spcBef>
                <a:spcPct val="30000"/>
              </a:spcBef>
              <a:spcAft>
                <a:spcPct val="0"/>
              </a:spcAft>
              <a:buClrTx/>
              <a:buSzTx/>
              <a:buFontTx/>
              <a:buNone/>
              <a:tabLst/>
              <a:defRPr/>
            </a:pPr>
            <a:r>
              <a:rPr lang="en-US" b="0" u="sng" dirty="0" smtClean="0"/>
              <a:t>Estimated Time:</a:t>
            </a:r>
            <a:r>
              <a:rPr lang="en-US" dirty="0" smtClean="0"/>
              <a:t> 10 minutes</a:t>
            </a:r>
          </a:p>
          <a:p>
            <a:pPr marL="0" marR="0" indent="0" algn="l" defTabSz="914400" rtl="0" eaLnBrk="1" fontAlgn="base" latinLnBrk="0" hangingPunct="0">
              <a:lnSpc>
                <a:spcPct val="100000"/>
              </a:lnSpc>
              <a:spcBef>
                <a:spcPct val="30000"/>
              </a:spcBef>
              <a:spcAft>
                <a:spcPct val="0"/>
              </a:spcAft>
              <a:buClrTx/>
              <a:buSzTx/>
              <a:buFontTx/>
              <a:buNone/>
              <a:tabLst/>
              <a:defRPr/>
            </a:pPr>
            <a:endParaRPr lang="en-US" dirty="0" smtClean="0"/>
          </a:p>
          <a:p>
            <a:pPr eaLnBrk="1"/>
            <a:r>
              <a:rPr lang="en-US" dirty="0" smtClean="0"/>
              <a:t>This demo should build upon</a:t>
            </a:r>
            <a:r>
              <a:rPr lang="en-US" baseline="0" dirty="0" smtClean="0"/>
              <a:t> the previous demo by adding a simple example of command bubbling. Show off how to add a select command to an element within the master template which allows easy item selection. Highlight how live binding works by connecting a detail view to the master view, and show how the changes made to the detail view automatically update the master view by means of the two-way bindings. Finally, show off how the </a:t>
            </a:r>
            <a:r>
              <a:rPr lang="en-US" baseline="0" dirty="0" err="1" smtClean="0"/>
              <a:t>DataContext</a:t>
            </a:r>
            <a:r>
              <a:rPr lang="en-US" baseline="0" dirty="0" smtClean="0"/>
              <a:t> was tracking the changes made to the client-side data and that because of live bindings, the changes can be easily pushed back to the server with very little effort.</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 Time:</a:t>
            </a:r>
            <a:r>
              <a:rPr lang="en-US" dirty="0" smtClean="0"/>
              <a:t> 1 minute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 summary, we took a look</a:t>
            </a:r>
            <a:r>
              <a:rPr lang="en-US" baseline="0" dirty="0" smtClean="0"/>
              <a:t> at how ASP.NET AJAX 4.0 provides a substantial amount of new functionality that makes client-side web applications much simpler. Between client-side templates and the new </a:t>
            </a:r>
            <a:r>
              <a:rPr lang="en-US" baseline="0" dirty="0" err="1" smtClean="0"/>
              <a:t>DataView</a:t>
            </a:r>
            <a:r>
              <a:rPr lang="en-US" baseline="0" dirty="0" smtClean="0"/>
              <a:t> and </a:t>
            </a:r>
            <a:r>
              <a:rPr lang="en-US" baseline="0" dirty="0" err="1" smtClean="0"/>
              <a:t>DataContext</a:t>
            </a:r>
            <a:r>
              <a:rPr lang="en-US" baseline="0" dirty="0" smtClean="0"/>
              <a:t> controls, building a data-centric application becomes very simple. With command bubbling and live bindings, developing responsible and rich UIs is easier. Finally, thanks to the new modular separation of scripts, leveraging just the functionality you need from ASP.NET AJAX is possible.</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u="sng" dirty="0" smtClean="0"/>
              <a:t>Estimated</a:t>
            </a:r>
            <a:r>
              <a:rPr lang="en-US" b="0" u="sng" baseline="0" dirty="0" smtClean="0"/>
              <a:t> Time:</a:t>
            </a:r>
            <a:r>
              <a:rPr lang="en-US" baseline="0" dirty="0" smtClean="0"/>
              <a:t> 2 minutes</a:t>
            </a:r>
          </a:p>
          <a:p>
            <a:endParaRPr lang="en-US" baseline="0" dirty="0" smtClean="0"/>
          </a:p>
          <a:p>
            <a:r>
              <a:rPr lang="en-US" baseline="0" dirty="0" smtClean="0"/>
              <a:t>One of the more common misconceptions with ASP.NET AJAX is that it has always been a server-centric framework and offered little to no value for purely client-side JavaScript development. One of the primary objectives of this presentation is to show how ASP.NET AJAX as a JavaScript library has always been useable without server constraints, as well as how ASP.NET AJAX 4.0 makes that even more of a reality by adding additional support.</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a:t>
            </a:r>
            <a:r>
              <a:rPr lang="en-US" b="0" u="sng" baseline="0" dirty="0" smtClean="0"/>
              <a:t> Time:</a:t>
            </a:r>
            <a:r>
              <a:rPr lang="en-US" baseline="0" dirty="0" smtClean="0"/>
              <a:t> 2 minutes</a:t>
            </a:r>
          </a:p>
          <a:p>
            <a:endParaRPr lang="en-US" dirty="0" smtClean="0"/>
          </a:p>
          <a:p>
            <a:r>
              <a:rPr lang="en-US" dirty="0" smtClean="0"/>
              <a:t>When some developers think of ASP.NET</a:t>
            </a:r>
            <a:r>
              <a:rPr lang="en-US" baseline="0" dirty="0" smtClean="0"/>
              <a:t> AJAX they implicitly associate it with </a:t>
            </a:r>
            <a:r>
              <a:rPr lang="en-US" baseline="0" dirty="0" err="1" smtClean="0"/>
              <a:t>WebForms</a:t>
            </a:r>
            <a:r>
              <a:rPr lang="en-US" baseline="0" dirty="0" smtClean="0"/>
              <a:t>, and feel like it’s very coupled to the </a:t>
            </a:r>
            <a:r>
              <a:rPr lang="en-US" baseline="0" dirty="0" err="1" smtClean="0"/>
              <a:t>ScriptManager</a:t>
            </a:r>
            <a:r>
              <a:rPr lang="en-US" baseline="0" dirty="0" smtClean="0"/>
              <a:t> and </a:t>
            </a:r>
            <a:r>
              <a:rPr lang="en-US" baseline="0" dirty="0" err="1" smtClean="0"/>
              <a:t>UpdatePanel</a:t>
            </a:r>
            <a:r>
              <a:rPr lang="en-US" baseline="0" dirty="0" smtClean="0"/>
              <a:t> server controls. While this style of development (partial rendering) in </a:t>
            </a:r>
            <a:r>
              <a:rPr lang="en-US" baseline="0" dirty="0" err="1" smtClean="0"/>
              <a:t>WebForms</a:t>
            </a:r>
            <a:r>
              <a:rPr lang="en-US" baseline="0" dirty="0" smtClean="0"/>
              <a:t> is an available option, it’s important to keep in mind that that is simply an integration point between ASP.NET AJAX and ASP.NET </a:t>
            </a:r>
            <a:r>
              <a:rPr lang="en-US" baseline="0" dirty="0" err="1" smtClean="0"/>
              <a:t>WebForms</a:t>
            </a:r>
            <a:r>
              <a:rPr lang="en-US" baseline="0" dirty="0" smtClean="0"/>
              <a:t>. If you’re already using </a:t>
            </a:r>
            <a:r>
              <a:rPr lang="en-US" baseline="0" dirty="0" err="1" smtClean="0"/>
              <a:t>WebForms</a:t>
            </a:r>
            <a:r>
              <a:rPr lang="en-US" baseline="0" dirty="0" smtClean="0"/>
              <a:t>, partial rendering provides a very easy starting point for introducing AJAX-like functionality to a web application. </a:t>
            </a:r>
          </a:p>
          <a:p>
            <a:endParaRPr lang="en-US" baseline="0" dirty="0" smtClean="0"/>
          </a:p>
          <a:p>
            <a:r>
              <a:rPr lang="en-US" baseline="0" dirty="0" smtClean="0"/>
              <a:t>That said, ASP.NET AJAX can be used outside of the context of </a:t>
            </a:r>
            <a:r>
              <a:rPr lang="en-US" baseline="0" dirty="0" err="1" smtClean="0"/>
              <a:t>WebForms</a:t>
            </a:r>
            <a:r>
              <a:rPr lang="en-US" baseline="0" dirty="0" smtClean="0"/>
              <a:t>, because it is ultimately just a collection of JavaScript files that can be referenced within a web page. It’s true that Visual Studio provides rich support for using ASP.NET AJAX, but there is no reason to treat ASP.NET AJAX any differently than any other JavaScript library (i.e. </a:t>
            </a:r>
            <a:r>
              <a:rPr lang="en-US" baseline="0" dirty="0" err="1" smtClean="0"/>
              <a:t>jQuery</a:t>
            </a:r>
            <a:r>
              <a:rPr lang="en-US" baseline="0" dirty="0" smtClean="0"/>
              <a:t>, Prototype, etc.)</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a:t>
            </a:r>
            <a:r>
              <a:rPr lang="en-US" b="0" u="sng" baseline="0" dirty="0" smtClean="0"/>
              <a:t> Time:</a:t>
            </a:r>
            <a:r>
              <a:rPr lang="en-US" baseline="0" dirty="0" smtClean="0"/>
              <a:t> 2 minutes</a:t>
            </a:r>
          </a:p>
          <a:p>
            <a:endParaRPr lang="en-US" dirty="0" smtClean="0"/>
          </a:p>
          <a:p>
            <a:r>
              <a:rPr lang="en-US" dirty="0" smtClean="0"/>
              <a:t>Taking</a:t>
            </a:r>
            <a:r>
              <a:rPr lang="en-US" baseline="0" dirty="0" smtClean="0"/>
              <a:t> a pragmatic look at the existing ASP.NET AJAX release, we recognize that there are some things missing from it that are really necessary to begin doing any serious client-side web development with it.</a:t>
            </a:r>
          </a:p>
          <a:p>
            <a:endParaRPr lang="en-US" baseline="0" dirty="0" smtClean="0"/>
          </a:p>
          <a:p>
            <a:r>
              <a:rPr lang="en-US" baseline="0" dirty="0" smtClean="0"/>
              <a:t>There needs to be a stronger offering in terms of client-side controls, which ideally would also provide the same level of </a:t>
            </a:r>
            <a:r>
              <a:rPr lang="en-US" baseline="0" dirty="0" err="1" smtClean="0"/>
              <a:t>templating</a:t>
            </a:r>
            <a:r>
              <a:rPr lang="en-US" baseline="0" dirty="0" smtClean="0"/>
              <a:t> and data binding that the server controls in </a:t>
            </a:r>
            <a:r>
              <a:rPr lang="en-US" baseline="0" dirty="0" err="1" smtClean="0"/>
              <a:t>WebForms</a:t>
            </a:r>
            <a:r>
              <a:rPr lang="en-US" baseline="0" dirty="0" smtClean="0"/>
              <a:t> provide. In addition, because JavaScript is a client technology, communication between the server needs to be extremely easy, such that developing with JavaScript, and taking on the tax of an additional tier, becomes simple enough to warrant the benefits it provides without overloading the time it takes to create.</a:t>
            </a:r>
          </a:p>
          <a:p>
            <a:endParaRPr lang="en-US" baseline="0" dirty="0" smtClean="0"/>
          </a:p>
          <a:p>
            <a:r>
              <a:rPr lang="en-US" baseline="0" dirty="0" smtClean="0"/>
              <a:t>Finally, ASP.NET AJAX really needs to become modular in the sense that developers can pick and choose what pieces of the framework they want to use, or need for that matter.</a:t>
            </a:r>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a:t>
            </a:r>
            <a:r>
              <a:rPr lang="en-US" b="0" u="sng" baseline="0" dirty="0" smtClean="0"/>
              <a:t> Time:</a:t>
            </a:r>
            <a:r>
              <a:rPr lang="en-US" baseline="0" dirty="0" smtClean="0"/>
              <a:t> 2 minutes</a:t>
            </a:r>
          </a:p>
          <a:p>
            <a:endParaRPr lang="en-US" baseline="0" dirty="0" smtClean="0"/>
          </a:p>
          <a:p>
            <a:r>
              <a:rPr lang="en-US" baseline="0" dirty="0" smtClean="0"/>
              <a:t>JavaScript in general hasn’t been the most popular language to write amongst web developers. The IDE support hasn’t always been strong, and common tasks haven’t been as easy to accomplish as they should be.</a:t>
            </a:r>
          </a:p>
          <a:p>
            <a:endParaRPr lang="en-US" baseline="0" dirty="0" smtClean="0"/>
          </a:p>
          <a:p>
            <a:r>
              <a:rPr lang="en-US" baseline="0" dirty="0" smtClean="0"/>
              <a:t>Working with server-side logic using the </a:t>
            </a:r>
            <a:r>
              <a:rPr lang="en-US" baseline="0" dirty="0" err="1" smtClean="0"/>
              <a:t>XMLHttpRequest</a:t>
            </a:r>
            <a:r>
              <a:rPr lang="en-US" baseline="0" dirty="0" smtClean="0"/>
              <a:t> class isn’t exactly the most intuitive programming model and it leads to a load of boilerplate code. </a:t>
            </a:r>
            <a:r>
              <a:rPr lang="en-US" b="1" baseline="0" dirty="0" smtClean="0"/>
              <a:t>[Advance Animation]</a:t>
            </a:r>
          </a:p>
          <a:p>
            <a:endParaRPr lang="en-US" b="1" baseline="0" dirty="0" smtClean="0"/>
          </a:p>
          <a:p>
            <a:r>
              <a:rPr lang="en-US" b="0" baseline="0" dirty="0" smtClean="0"/>
              <a:t>Creating dynamic UI on the client-side can require a lot of HTML generation, which is very fragile, and tedious to write.</a:t>
            </a:r>
            <a:endParaRPr lang="en-US" b="0"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a:t>
            </a:r>
            <a:r>
              <a:rPr lang="en-US" b="0" u="sng" baseline="0" dirty="0" smtClean="0"/>
              <a:t> Time:</a:t>
            </a:r>
            <a:r>
              <a:rPr lang="en-US" baseline="0" dirty="0" smtClean="0"/>
              <a:t> &lt; 1 minute</a:t>
            </a:r>
          </a:p>
          <a:p>
            <a:endParaRPr lang="en-US" dirty="0" smtClean="0"/>
          </a:p>
          <a:p>
            <a:r>
              <a:rPr lang="en-US" dirty="0" smtClean="0"/>
              <a:t>If developing client-side web applications required the use of practices such as manual server-communication and HTML generation, there is no surprise</a:t>
            </a:r>
            <a:r>
              <a:rPr lang="en-US" baseline="0" dirty="0" smtClean="0"/>
              <a:t> why most developers have strayed away from that type of application and continue creating very server-heavy web sites.</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0">
              <a:lnSpc>
                <a:spcPct val="100000"/>
              </a:lnSpc>
              <a:spcBef>
                <a:spcPct val="30000"/>
              </a:spcBef>
              <a:spcAft>
                <a:spcPct val="0"/>
              </a:spcAft>
              <a:buClrTx/>
              <a:buSzTx/>
              <a:buFontTx/>
              <a:buNone/>
              <a:tabLst/>
              <a:defRPr/>
            </a:pPr>
            <a:r>
              <a:rPr lang="en-US" b="0" u="sng" dirty="0" smtClean="0"/>
              <a:t>Estimated</a:t>
            </a:r>
            <a:r>
              <a:rPr lang="en-US" b="0" u="sng" baseline="0" dirty="0" smtClean="0"/>
              <a:t> Time:</a:t>
            </a:r>
            <a:r>
              <a:rPr lang="en-US" baseline="0" dirty="0" smtClean="0"/>
              <a:t> 2 minutes</a:t>
            </a:r>
          </a:p>
          <a:p>
            <a:pPr marL="0" marR="0" indent="0" algn="l" defTabSz="914400" rtl="0" eaLnBrk="1"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0">
              <a:lnSpc>
                <a:spcPct val="100000"/>
              </a:lnSpc>
              <a:spcBef>
                <a:spcPct val="30000"/>
              </a:spcBef>
              <a:spcAft>
                <a:spcPct val="0"/>
              </a:spcAft>
              <a:buClrTx/>
              <a:buSzTx/>
              <a:buFontTx/>
              <a:buNone/>
              <a:tabLst/>
              <a:defRPr/>
            </a:pPr>
            <a:r>
              <a:rPr lang="en-US" baseline="0" dirty="0" smtClean="0"/>
              <a:t>It’s important to understand the difference between server-centric “AJAX” and client “pure” AJAX.</a:t>
            </a:r>
          </a:p>
          <a:p>
            <a:pPr marL="0" marR="0" indent="0" algn="l" defTabSz="914400" rtl="0" eaLnBrk="1"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0">
              <a:lnSpc>
                <a:spcPct val="100000"/>
              </a:lnSpc>
              <a:spcBef>
                <a:spcPct val="30000"/>
              </a:spcBef>
              <a:spcAft>
                <a:spcPct val="0"/>
              </a:spcAft>
              <a:buClrTx/>
              <a:buSzTx/>
              <a:buFontTx/>
              <a:buNone/>
              <a:tabLst/>
              <a:defRPr/>
            </a:pPr>
            <a:r>
              <a:rPr lang="en-US" baseline="0" dirty="0" smtClean="0"/>
              <a:t>In server-centric AJAX applications, even though the application leverages asynchronous calls between client and server, the server is the one that is actually responsible for generating the necessary HTML content before providing it to the client. This leads to heavy bandwidth usage, and lack of responsiveness. In addition, the client application becomes far too reliant on the functionality of the server, and its ability to provide good markup, as opposed to simply requiring data and simple interaction.</a:t>
            </a:r>
          </a:p>
          <a:p>
            <a:pPr marL="0" marR="0" indent="0" algn="l" defTabSz="914400" rtl="0" eaLnBrk="1"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0">
              <a:lnSpc>
                <a:spcPct val="100000"/>
              </a:lnSpc>
              <a:spcBef>
                <a:spcPct val="30000"/>
              </a:spcBef>
              <a:spcAft>
                <a:spcPct val="0"/>
              </a:spcAft>
              <a:buClrTx/>
              <a:buSzTx/>
              <a:buFontTx/>
              <a:buNone/>
              <a:tabLst/>
              <a:defRPr/>
            </a:pPr>
            <a:r>
              <a:rPr lang="en-US" baseline="0" dirty="0" smtClean="0"/>
              <a:t>In client AJAX applications, the communication with the server is purely for passing data back and forth. All of the rendering and state is maintained within the client environment, and the server is only brought into the picture as needed.</a:t>
            </a:r>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u="sng" dirty="0" smtClean="0"/>
              <a:t>Estimated</a:t>
            </a:r>
            <a:r>
              <a:rPr lang="en-US" b="0" u="sng" baseline="0" dirty="0" smtClean="0"/>
              <a:t> Time:</a:t>
            </a:r>
            <a:r>
              <a:rPr lang="en-US" baseline="0" dirty="0" smtClean="0"/>
              <a:t> &lt; 1 minute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As we move closer to “pure” AJAX applications, it becomes more important that we place as little burden on the server as possible. </a:t>
            </a:r>
          </a:p>
          <a:p>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mslogo_R-75"/>
          <p:cNvPicPr>
            <a:picLocks noChangeAspect="1" noChangeArrowheads="1"/>
          </p:cNvPicPr>
          <p:nvPr/>
        </p:nvPicPr>
        <p:blipFill>
          <a:blip r:embed="rId2"/>
          <a:srcRect/>
          <a:stretch>
            <a:fillRect/>
          </a:stretch>
        </p:blipFill>
        <p:spPr bwMode="auto">
          <a:xfrm>
            <a:off x="6629400" y="381000"/>
            <a:ext cx="2143125" cy="695325"/>
          </a:xfrm>
          <a:prstGeom prst="rect">
            <a:avLst/>
          </a:prstGeom>
          <a:noFill/>
          <a:ln w="9525">
            <a:noFill/>
            <a:miter lim="800000"/>
            <a:headEnd/>
            <a:tailEnd/>
          </a:ln>
        </p:spPr>
      </p:pic>
      <p:sp>
        <p:nvSpPr>
          <p:cNvPr id="10243" name="Rectangle 3"/>
          <p:cNvSpPr>
            <a:spLocks noGrp="1" noChangeArrowheads="1"/>
          </p:cNvSpPr>
          <p:nvPr>
            <p:ph type="ctrTitle"/>
          </p:nvPr>
        </p:nvSpPr>
        <p:spPr>
          <a:xfrm>
            <a:off x="685800" y="2130425"/>
            <a:ext cx="7772400" cy="1470025"/>
          </a:xfrm>
        </p:spPr>
        <p:txBody>
          <a:bodyPr/>
          <a:lstStyle>
            <a:lvl1pPr>
              <a:defRPr sz="3600"/>
            </a:lvl1pPr>
          </a:lstStyle>
          <a:p>
            <a:r>
              <a:rPr lang="en-US"/>
              <a:t>Click to edit Master title style</a:t>
            </a:r>
          </a:p>
        </p:txBody>
      </p:sp>
      <p:sp>
        <p:nvSpPr>
          <p:cNvPr id="10244" name="Rectangle 4"/>
          <p:cNvSpPr>
            <a:spLocks noGrp="1" noChangeArrowheads="1"/>
          </p:cNvSpPr>
          <p:nvPr>
            <p:ph type="subTitle" idx="1"/>
          </p:nvPr>
        </p:nvSpPr>
        <p:spPr>
          <a:xfrm>
            <a:off x="685800" y="3810000"/>
            <a:ext cx="6400800" cy="1752600"/>
          </a:xfrm>
        </p:spPr>
        <p:txBody>
          <a:bodyPr/>
          <a:lstStyle>
            <a:lvl1pPr marL="0" indent="0">
              <a:buFontTx/>
              <a:buNone/>
              <a:defRPr sz="22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488"/>
            <a:ext cx="2057400" cy="6157912"/>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90488"/>
            <a:ext cx="6019800" cy="6157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able Placeholder 2"/>
          <p:cNvSpPr>
            <a:spLocks noGrp="1"/>
          </p:cNvSpPr>
          <p:nvPr>
            <p:ph type="tbl" idx="1"/>
          </p:nvPr>
        </p:nvSpPr>
        <p:spPr/>
        <p:txBody>
          <a:bodyPr/>
          <a:lstStyle/>
          <a:p>
            <a:pPr lvl="0"/>
            <a:endParaRPr lang="en-US" noProof="0" smtClean="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aseline="0">
                <a:solidFill>
                  <a:schemeClr val="bg2"/>
                </a:solidFill>
              </a:defRPr>
            </a:lvl1pPr>
          </a:lstStyle>
          <a:p>
            <a:r>
              <a:rPr lang="en-US" dirty="0"/>
              <a:t>Click to edit Master title style</a:t>
            </a:r>
          </a:p>
        </p:txBody>
      </p:sp>
      <p:sp>
        <p:nvSpPr>
          <p:cNvPr id="3" name="Text Placeholder 2"/>
          <p:cNvSpPr>
            <a:spLocks noGrp="1"/>
          </p:cNvSpPr>
          <p:nvPr>
            <p:ph type="body" sz="half" idx="1"/>
          </p:nvPr>
        </p:nvSpPr>
        <p:spPr>
          <a:xfrm>
            <a:off x="457200" y="1219200"/>
            <a:ext cx="4038600" cy="2345257"/>
          </a:xfrm>
        </p:spPr>
        <p:txBody>
          <a:bodyPr rtlCol="0"/>
          <a:lstStyle>
            <a:lvl1pPr>
              <a:defRPr sz="2800" baseline="0">
                <a:solidFill>
                  <a:schemeClr val="bg2"/>
                </a:solidFill>
              </a:defRPr>
            </a:lvl1pPr>
            <a:lvl2pPr>
              <a:defRPr sz="2400" baseline="0">
                <a:solidFill>
                  <a:schemeClr val="bg2"/>
                </a:solidFill>
              </a:defRPr>
            </a:lvl2pPr>
            <a:lvl3pPr>
              <a:defRPr sz="2000" baseline="0">
                <a:solidFill>
                  <a:schemeClr val="bg2"/>
                </a:solidFill>
              </a:defRPr>
            </a:lvl3pPr>
            <a:lvl4pPr>
              <a:defRPr sz="1800" baseline="0">
                <a:solidFill>
                  <a:schemeClr val="bg2"/>
                </a:solidFill>
              </a:defRPr>
            </a:lvl4pPr>
            <a:lvl5pPr>
              <a:defRPr sz="1800" baseline="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648200" y="1219200"/>
            <a:ext cx="4038600" cy="2345257"/>
          </a:xfrm>
        </p:spPr>
        <p:txBody>
          <a:bodyPr rtlCol="0"/>
          <a:lstStyle>
            <a:lvl1pPr>
              <a:defRPr sz="2800" baseline="0">
                <a:solidFill>
                  <a:schemeClr val="bg2"/>
                </a:solidFill>
              </a:defRPr>
            </a:lvl1pPr>
            <a:lvl2pPr>
              <a:defRPr sz="2400" baseline="0">
                <a:solidFill>
                  <a:schemeClr val="bg2"/>
                </a:solidFill>
              </a:defRPr>
            </a:lvl2pPr>
            <a:lvl3pPr>
              <a:defRPr sz="2000" baseline="0">
                <a:solidFill>
                  <a:schemeClr val="bg2"/>
                </a:solidFill>
              </a:defRPr>
            </a:lvl3pPr>
            <a:lvl4pPr>
              <a:defRPr sz="1800" baseline="0">
                <a:solidFill>
                  <a:schemeClr val="bg2"/>
                </a:solidFill>
              </a:defRPr>
            </a:lvl4pPr>
            <a:lvl5pPr>
              <a:defRPr sz="1800" baseline="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Hidden Slide">
    <p:bg bwMode="black">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23248"/>
          </a:xfrm>
          <a:noFill/>
          <a:ln w="9525">
            <a:noFill/>
            <a:miter lim="800000"/>
            <a:headEnd/>
            <a:tailEnd/>
          </a:ln>
          <a:effectLst/>
        </p:spPr>
        <p:txBody>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tx1"/>
                </a:solidFill>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1844608"/>
          </a:xfrm>
        </p:spPr>
        <p:txBody>
          <a:bodyPr/>
          <a:lstStyle>
            <a:lvl1pPr>
              <a:spcBef>
                <a:spcPts val="1167"/>
              </a:spcBef>
              <a:buFontTx/>
              <a:buBlip>
                <a:blip r:embed="rId2"/>
              </a:buBlip>
              <a:defRPr sz="2400"/>
            </a:lvl1pPr>
            <a:lvl2pPr>
              <a:spcBef>
                <a:spcPts val="1083"/>
              </a:spcBef>
              <a:buFontTx/>
              <a:buBlip>
                <a:blip r:embed="rId2"/>
              </a:buBlip>
              <a:defRPr sz="2000"/>
            </a:lvl2pPr>
            <a:lvl3pPr>
              <a:spcBef>
                <a:spcPts val="1000"/>
              </a:spcBef>
              <a:buFontTx/>
              <a:buBlip>
                <a:blip r:embed="rId2"/>
              </a:buBlip>
              <a:defRPr sz="1800"/>
            </a:lvl3pPr>
            <a:lvl4pPr>
              <a:spcBef>
                <a:spcPts val="917"/>
              </a:spcBef>
              <a:buFontTx/>
              <a:buBlip>
                <a:blip r:embed="rId2"/>
              </a:buBlip>
              <a:defRPr sz="1600"/>
            </a:lvl4pPr>
            <a:lvl5pPr>
              <a:spcBef>
                <a:spcPts val="833"/>
              </a:spcBef>
              <a:buFontTx/>
              <a:buBlip>
                <a:blip r:embed="rId2"/>
              </a:buBlip>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vers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457200" y="2667000"/>
            <a:ext cx="8229600" cy="2743200"/>
          </a:xfrm>
        </p:spPr>
        <p:txBody>
          <a:bodyPr/>
          <a:lstStyle>
            <a:lvl1pPr>
              <a:buNone/>
              <a:defRPr/>
            </a:lvl1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0488"/>
            <a:ext cx="8229600" cy="1143000"/>
          </a:xfrm>
          <a:prstGeom prst="rect">
            <a:avLst/>
          </a:prstGeom>
          <a:noFill/>
          <a:ln w="9525">
            <a:noFill/>
            <a:miter lim="800000"/>
            <a:headEnd/>
            <a:tailEnd/>
          </a:ln>
          <a:effectLst>
            <a:outerShdw dist="12700" dir="54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2192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18" descr="mslogo_R"/>
          <p:cNvPicPr>
            <a:picLocks noChangeAspect="1" noChangeArrowheads="1"/>
          </p:cNvPicPr>
          <p:nvPr/>
        </p:nvPicPr>
        <p:blipFill>
          <a:blip r:embed="rId19"/>
          <a:srcRect/>
          <a:stretch>
            <a:fillRect/>
          </a:stretch>
        </p:blipFill>
        <p:spPr bwMode="auto">
          <a:xfrm>
            <a:off x="7696200" y="6391275"/>
            <a:ext cx="1428750" cy="466725"/>
          </a:xfrm>
          <a:prstGeom prst="rect">
            <a:avLst/>
          </a:prstGeom>
          <a:noFill/>
          <a:ln w="9525">
            <a:noFill/>
            <a:miter lim="800000"/>
            <a:headEnd/>
            <a:tailEnd/>
          </a:ln>
        </p:spPr>
      </p:pic>
      <p:pic>
        <p:nvPicPr>
          <p:cNvPr id="1029" name="Picture 29" descr="DPE5"/>
          <p:cNvPicPr>
            <a:picLocks noChangeAspect="1" noChangeArrowheads="1"/>
          </p:cNvPicPr>
          <p:nvPr/>
        </p:nvPicPr>
        <p:blipFill>
          <a:blip r:embed="rId20"/>
          <a:srcRect/>
          <a:stretch>
            <a:fillRect/>
          </a:stretch>
        </p:blipFill>
        <p:spPr bwMode="auto">
          <a:xfrm>
            <a:off x="304800" y="6453188"/>
            <a:ext cx="1598613"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6" r:id="rId1"/>
    <p:sldLayoutId id="2147483693" r:id="rId2"/>
    <p:sldLayoutId id="2147483707"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8" r:id="rId16"/>
  </p:sldLayoutIdLst>
  <p:txStyles>
    <p:titleStyle>
      <a:lvl1pPr algn="ctr" rtl="0" eaLnBrk="0" fontAlgn="base" hangingPunct="0">
        <a:spcBef>
          <a:spcPct val="0"/>
        </a:spcBef>
        <a:spcAft>
          <a:spcPct val="0"/>
        </a:spcAft>
        <a:defRPr sz="3200" b="1">
          <a:solidFill>
            <a:srgbClr val="FFCC00"/>
          </a:solidFill>
          <a:latin typeface="+mj-lt"/>
          <a:ea typeface="+mj-ea"/>
          <a:cs typeface="+mj-cs"/>
        </a:defRPr>
      </a:lvl1pPr>
      <a:lvl2pPr algn="l" rtl="0" eaLnBrk="0" fontAlgn="base" hangingPunct="0">
        <a:spcBef>
          <a:spcPct val="0"/>
        </a:spcBef>
        <a:spcAft>
          <a:spcPct val="0"/>
        </a:spcAft>
        <a:defRPr sz="3200" b="1">
          <a:solidFill>
            <a:srgbClr val="FFCC00"/>
          </a:solidFill>
          <a:latin typeface="Tahoma" pitchFamily="34" charset="0"/>
        </a:defRPr>
      </a:lvl2pPr>
      <a:lvl3pPr algn="l" rtl="0" eaLnBrk="0" fontAlgn="base" hangingPunct="0">
        <a:spcBef>
          <a:spcPct val="0"/>
        </a:spcBef>
        <a:spcAft>
          <a:spcPct val="0"/>
        </a:spcAft>
        <a:defRPr sz="3200" b="1">
          <a:solidFill>
            <a:srgbClr val="FFCC00"/>
          </a:solidFill>
          <a:latin typeface="Tahoma" pitchFamily="34" charset="0"/>
        </a:defRPr>
      </a:lvl3pPr>
      <a:lvl4pPr algn="l" rtl="0" eaLnBrk="0" fontAlgn="base" hangingPunct="0">
        <a:spcBef>
          <a:spcPct val="0"/>
        </a:spcBef>
        <a:spcAft>
          <a:spcPct val="0"/>
        </a:spcAft>
        <a:defRPr sz="3200" b="1">
          <a:solidFill>
            <a:srgbClr val="FFCC00"/>
          </a:solidFill>
          <a:latin typeface="Tahoma" pitchFamily="34" charset="0"/>
        </a:defRPr>
      </a:lvl4pPr>
      <a:lvl5pPr algn="l" rtl="0" eaLnBrk="0" fontAlgn="base" hangingPunct="0">
        <a:spcBef>
          <a:spcPct val="0"/>
        </a:spcBef>
        <a:spcAft>
          <a:spcPct val="0"/>
        </a:spcAft>
        <a:defRPr sz="3200" b="1">
          <a:solidFill>
            <a:srgbClr val="FFCC00"/>
          </a:solidFill>
          <a:latin typeface="Tahoma" pitchFamily="34" charset="0"/>
        </a:defRPr>
      </a:lvl5pPr>
      <a:lvl6pPr marL="457200" algn="l" rtl="0" fontAlgn="base">
        <a:spcBef>
          <a:spcPct val="0"/>
        </a:spcBef>
        <a:spcAft>
          <a:spcPct val="0"/>
        </a:spcAft>
        <a:defRPr sz="3200" b="1">
          <a:solidFill>
            <a:srgbClr val="FFCC00"/>
          </a:solidFill>
          <a:latin typeface="Tahoma" pitchFamily="34" charset="0"/>
        </a:defRPr>
      </a:lvl6pPr>
      <a:lvl7pPr marL="914400" algn="l" rtl="0" fontAlgn="base">
        <a:spcBef>
          <a:spcPct val="0"/>
        </a:spcBef>
        <a:spcAft>
          <a:spcPct val="0"/>
        </a:spcAft>
        <a:defRPr sz="3200" b="1">
          <a:solidFill>
            <a:srgbClr val="FFCC00"/>
          </a:solidFill>
          <a:latin typeface="Tahoma" pitchFamily="34" charset="0"/>
        </a:defRPr>
      </a:lvl7pPr>
      <a:lvl8pPr marL="1371600" algn="l" rtl="0" fontAlgn="base">
        <a:spcBef>
          <a:spcPct val="0"/>
        </a:spcBef>
        <a:spcAft>
          <a:spcPct val="0"/>
        </a:spcAft>
        <a:defRPr sz="3200" b="1">
          <a:solidFill>
            <a:srgbClr val="FFCC00"/>
          </a:solidFill>
          <a:latin typeface="Tahoma" pitchFamily="34" charset="0"/>
        </a:defRPr>
      </a:lvl8pPr>
      <a:lvl9pPr marL="1828800" algn="l" rtl="0" fontAlgn="base">
        <a:spcBef>
          <a:spcPct val="0"/>
        </a:spcBef>
        <a:spcAft>
          <a:spcPct val="0"/>
        </a:spcAft>
        <a:defRPr sz="3200" b="1">
          <a:solidFill>
            <a:srgbClr val="FFCC00"/>
          </a:solidFill>
          <a:latin typeface="Tahoma" pitchFamily="34" charset="0"/>
        </a:defRPr>
      </a:lvl9pPr>
    </p:titleStyle>
    <p:bodyStyle>
      <a:lvl1pPr marL="342900" indent="-342900" algn="l" rtl="0" eaLnBrk="0" fontAlgn="base" hangingPunct="0">
        <a:spcBef>
          <a:spcPct val="20000"/>
        </a:spcBef>
        <a:spcAft>
          <a:spcPct val="0"/>
        </a:spcAft>
        <a:buBlip>
          <a:blip r:embed="rId21"/>
        </a:buBlip>
        <a:defRPr sz="2600">
          <a:solidFill>
            <a:schemeClr val="bg1"/>
          </a:solidFill>
          <a:latin typeface="+mn-lt"/>
          <a:ea typeface="+mn-ea"/>
          <a:cs typeface="+mn-cs"/>
        </a:defRPr>
      </a:lvl1pPr>
      <a:lvl2pPr marL="742950" indent="-285750" algn="l" rtl="0" eaLnBrk="0" fontAlgn="base" hangingPunct="0">
        <a:spcBef>
          <a:spcPct val="20000"/>
        </a:spcBef>
        <a:spcAft>
          <a:spcPct val="0"/>
        </a:spcAft>
        <a:buBlip>
          <a:blip r:embed="rId21"/>
        </a:buBlip>
        <a:defRPr sz="2000">
          <a:solidFill>
            <a:schemeClr val="bg1"/>
          </a:solidFill>
          <a:latin typeface="Microsoft Sans Serif" pitchFamily="34" charset="0"/>
        </a:defRPr>
      </a:lvl2pPr>
      <a:lvl3pPr marL="1143000" indent="-228600" algn="l" rtl="0" eaLnBrk="0" fontAlgn="base" hangingPunct="0">
        <a:spcBef>
          <a:spcPct val="20000"/>
        </a:spcBef>
        <a:spcAft>
          <a:spcPct val="0"/>
        </a:spcAft>
        <a:buBlip>
          <a:blip r:embed="rId21"/>
        </a:buBlip>
        <a:defRPr sz="2000">
          <a:solidFill>
            <a:schemeClr val="bg1"/>
          </a:solidFill>
          <a:latin typeface="+mn-lt"/>
        </a:defRPr>
      </a:lvl3pPr>
      <a:lvl4pPr marL="1600200" indent="-228600" algn="l" rtl="0" eaLnBrk="0" fontAlgn="base" hangingPunct="0">
        <a:spcBef>
          <a:spcPct val="20000"/>
        </a:spcBef>
        <a:spcAft>
          <a:spcPct val="0"/>
        </a:spcAft>
        <a:buBlip>
          <a:blip r:embed="rId21"/>
        </a:buBlip>
        <a:defRPr sz="1600">
          <a:solidFill>
            <a:schemeClr val="bg1"/>
          </a:solidFill>
          <a:latin typeface="+mn-lt"/>
        </a:defRPr>
      </a:lvl4pPr>
      <a:lvl5pPr marL="2057400" indent="-228600" algn="l" rtl="0" eaLnBrk="0" fontAlgn="base" hangingPunct="0">
        <a:spcBef>
          <a:spcPct val="20000"/>
        </a:spcBef>
        <a:spcAft>
          <a:spcPct val="0"/>
        </a:spcAft>
        <a:buBlip>
          <a:blip r:embed="rId21"/>
        </a:buBlip>
        <a:defRPr sz="1400">
          <a:solidFill>
            <a:schemeClr val="bg1"/>
          </a:solidFill>
          <a:latin typeface="+mn-lt"/>
        </a:defRPr>
      </a:lvl5pPr>
      <a:lvl6pPr marL="2514600" indent="-228600" algn="l" rtl="0" fontAlgn="base">
        <a:spcBef>
          <a:spcPct val="20000"/>
        </a:spcBef>
        <a:spcAft>
          <a:spcPct val="0"/>
        </a:spcAft>
        <a:buBlip>
          <a:blip r:embed="rId21"/>
        </a:buBlip>
        <a:defRPr sz="1400">
          <a:solidFill>
            <a:schemeClr val="bg1"/>
          </a:solidFill>
          <a:latin typeface="+mn-lt"/>
        </a:defRPr>
      </a:lvl6pPr>
      <a:lvl7pPr marL="2971800" indent="-228600" algn="l" rtl="0" fontAlgn="base">
        <a:spcBef>
          <a:spcPct val="20000"/>
        </a:spcBef>
        <a:spcAft>
          <a:spcPct val="0"/>
        </a:spcAft>
        <a:buBlip>
          <a:blip r:embed="rId21"/>
        </a:buBlip>
        <a:defRPr sz="1400">
          <a:solidFill>
            <a:schemeClr val="bg1"/>
          </a:solidFill>
          <a:latin typeface="+mn-lt"/>
        </a:defRPr>
      </a:lvl7pPr>
      <a:lvl8pPr marL="3429000" indent="-228600" algn="l" rtl="0" fontAlgn="base">
        <a:spcBef>
          <a:spcPct val="20000"/>
        </a:spcBef>
        <a:spcAft>
          <a:spcPct val="0"/>
        </a:spcAft>
        <a:buBlip>
          <a:blip r:embed="rId21"/>
        </a:buBlip>
        <a:defRPr sz="1400">
          <a:solidFill>
            <a:schemeClr val="bg1"/>
          </a:solidFill>
          <a:latin typeface="+mn-lt"/>
        </a:defRPr>
      </a:lvl8pPr>
      <a:lvl9pPr marL="3886200" indent="-228600" algn="l" rtl="0" fontAlgn="base">
        <a:spcBef>
          <a:spcPct val="20000"/>
        </a:spcBef>
        <a:spcAft>
          <a:spcPct val="0"/>
        </a:spcAft>
        <a:buBlip>
          <a:blip r:embed="rId21"/>
        </a:buBlip>
        <a:defRPr sz="1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3505200"/>
          </a:xfrm>
        </p:spPr>
        <p:txBody>
          <a:bodyPr/>
          <a:lstStyle/>
          <a:p>
            <a:r>
              <a:rPr lang="en-US" dirty="0" smtClean="0"/>
              <a:t>Visual Studio 2010</a:t>
            </a:r>
            <a:br>
              <a:rPr lang="en-US" dirty="0" smtClean="0"/>
            </a:br>
            <a:r>
              <a:rPr lang="zh-CN" altLang="en-US" dirty="0" smtClean="0"/>
              <a:t>和</a:t>
            </a:r>
            <a:r>
              <a:rPr lang="en-US" dirty="0" smtClean="0"/>
              <a:t/>
            </a:r>
            <a:br>
              <a:rPr lang="en-US" dirty="0" smtClean="0"/>
            </a:br>
            <a:r>
              <a:rPr lang="en-US" dirty="0" smtClean="0"/>
              <a:t>.NET Framework 4</a:t>
            </a:r>
            <a:br>
              <a:rPr lang="en-US" dirty="0" smtClean="0"/>
            </a:br>
            <a:r>
              <a:rPr lang="en-US" dirty="0" smtClean="0"/>
              <a:t/>
            </a:r>
            <a:br>
              <a:rPr lang="en-US" dirty="0" smtClean="0"/>
            </a:br>
            <a:r>
              <a:rPr lang="zh-CN" altLang="en-US" i="1" dirty="0" smtClean="0"/>
              <a:t>培训研讨会</a:t>
            </a:r>
            <a:endParaRPr lang="en-US" sz="2000" i="1" baseline="82000" dirty="0"/>
          </a:p>
        </p:txBody>
      </p:sp>
      <p:pic>
        <p:nvPicPr>
          <p:cNvPr id="4" name="Picture 3" descr="dpelogo.png"/>
          <p:cNvPicPr>
            <a:picLocks noChangeAspect="1"/>
          </p:cNvPicPr>
          <p:nvPr/>
        </p:nvPicPr>
        <p:blipFill>
          <a:blip r:embed="rId2"/>
          <a:stretch>
            <a:fillRect/>
          </a:stretch>
        </p:blipFill>
        <p:spPr>
          <a:xfrm>
            <a:off x="228600" y="5486400"/>
            <a:ext cx="3218422" cy="8289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服务器</a:t>
            </a:r>
            <a:r>
              <a:rPr lang="en-US" sz="4000" b="0" dirty="0" smtClean="0"/>
              <a:t> vs. </a:t>
            </a:r>
            <a:r>
              <a:rPr lang="zh-CN" altLang="en-US" sz="4000" b="0" dirty="0" smtClean="0"/>
              <a:t>客户端</a:t>
            </a:r>
            <a:r>
              <a:rPr lang="en-US" sz="4000" b="0" dirty="0" smtClean="0"/>
              <a:t> AJAX</a:t>
            </a:r>
            <a:endParaRPr lang="en-US" sz="4000" b="0" dirty="0"/>
          </a:p>
        </p:txBody>
      </p:sp>
      <p:pic>
        <p:nvPicPr>
          <p:cNvPr id="12" name="Picture 2" descr="C:\Users\bleroy\AppData\Local\Microsoft\Windows\Temporary Internet Files\Content.IE5\4XZY89L2\MCj04247700000[1].wmf"/>
          <p:cNvPicPr>
            <a:picLocks noChangeAspect="1" noChangeArrowheads="1"/>
          </p:cNvPicPr>
          <p:nvPr/>
        </p:nvPicPr>
        <p:blipFill>
          <a:blip r:embed="rId3"/>
          <a:srcRect/>
          <a:stretch>
            <a:fillRect/>
          </a:stretch>
        </p:blipFill>
        <p:spPr bwMode="auto">
          <a:xfrm>
            <a:off x="1295400" y="1663700"/>
            <a:ext cx="1450975" cy="1873250"/>
          </a:xfrm>
          <a:prstGeom prst="rect">
            <a:avLst/>
          </a:prstGeom>
          <a:noFill/>
        </p:spPr>
      </p:pic>
      <p:pic>
        <p:nvPicPr>
          <p:cNvPr id="13" name="Picture 8" descr="C:\Users\bleroy\AppData\Local\Microsoft\Windows\Temporary Internet Files\Low\Content.IE5\WG37NR3F\j0433943[1].png"/>
          <p:cNvPicPr>
            <a:picLocks noChangeAspect="1" noChangeArrowheads="1"/>
          </p:cNvPicPr>
          <p:nvPr/>
        </p:nvPicPr>
        <p:blipFill>
          <a:blip r:embed="rId4"/>
          <a:srcRect/>
          <a:stretch>
            <a:fillRect/>
          </a:stretch>
        </p:blipFill>
        <p:spPr bwMode="auto">
          <a:xfrm>
            <a:off x="6553200" y="2197100"/>
            <a:ext cx="914400" cy="914400"/>
          </a:xfrm>
          <a:prstGeom prst="rect">
            <a:avLst/>
          </a:prstGeom>
          <a:noFill/>
        </p:spPr>
      </p:pic>
      <p:sp>
        <p:nvSpPr>
          <p:cNvPr id="14" name="Curved Down Arrow 13"/>
          <p:cNvSpPr/>
          <p:nvPr/>
        </p:nvSpPr>
        <p:spPr bwMode="auto">
          <a:xfrm>
            <a:off x="2286000" y="1816100"/>
            <a:ext cx="4572000" cy="609600"/>
          </a:xfrm>
          <a:prstGeom prst="curvedDown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zh-CN" altLang="en-US" sz="2300" i="1" dirty="0" smtClean="0">
                <a:solidFill>
                  <a:srgbClr val="FFFFFF"/>
                </a:solidFill>
              </a:rPr>
              <a:t>初始请求：</a:t>
            </a:r>
            <a:r>
              <a:rPr lang="en-US" sz="2300" i="1" dirty="0" smtClean="0">
                <a:solidFill>
                  <a:srgbClr val="FFFFFF"/>
                </a:solidFill>
              </a:rPr>
              <a:t>HTML</a:t>
            </a:r>
          </a:p>
        </p:txBody>
      </p:sp>
      <p:sp>
        <p:nvSpPr>
          <p:cNvPr id="15" name="Striped Right Arrow 14"/>
          <p:cNvSpPr/>
          <p:nvPr/>
        </p:nvSpPr>
        <p:spPr bwMode="auto">
          <a:xfrm>
            <a:off x="2819400" y="3035300"/>
            <a:ext cx="3657600" cy="152400"/>
          </a:xfrm>
          <a:prstGeom prst="stripedRight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i="1" dirty="0" smtClean="0">
                <a:solidFill>
                  <a:srgbClr val="FFFFFF"/>
                </a:solidFill>
              </a:rPr>
              <a:t>HTML</a:t>
            </a:r>
          </a:p>
        </p:txBody>
      </p:sp>
      <p:sp>
        <p:nvSpPr>
          <p:cNvPr id="16" name="Left Arrow 15"/>
          <p:cNvSpPr/>
          <p:nvPr/>
        </p:nvSpPr>
        <p:spPr bwMode="auto">
          <a:xfrm>
            <a:off x="2819400" y="2730500"/>
            <a:ext cx="3581400" cy="152400"/>
          </a:xfrm>
          <a:prstGeom prst="left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zh-CN" altLang="en-US" sz="2300" i="1" dirty="0" smtClean="0">
                <a:solidFill>
                  <a:srgbClr val="FFFFFF"/>
                </a:solidFill>
              </a:rPr>
              <a:t>形成 </a:t>
            </a:r>
            <a:r>
              <a:rPr lang="en-US" sz="2300" i="1" dirty="0" smtClean="0">
                <a:solidFill>
                  <a:srgbClr val="FFFFFF"/>
                </a:solidFill>
              </a:rPr>
              <a:t>POST</a:t>
            </a:r>
          </a:p>
        </p:txBody>
      </p:sp>
      <p:pic>
        <p:nvPicPr>
          <p:cNvPr id="17" name="Picture 2" descr="C:\Users\bleroy\AppData\Local\Microsoft\Windows\Temporary Internet Files\Content.IE5\4XZY89L2\MCj04247700000[1].wmf"/>
          <p:cNvPicPr>
            <a:picLocks noChangeAspect="1" noChangeArrowheads="1"/>
          </p:cNvPicPr>
          <p:nvPr/>
        </p:nvPicPr>
        <p:blipFill>
          <a:blip r:embed="rId3"/>
          <a:srcRect/>
          <a:stretch>
            <a:fillRect/>
          </a:stretch>
        </p:blipFill>
        <p:spPr bwMode="auto">
          <a:xfrm>
            <a:off x="1295400" y="4298950"/>
            <a:ext cx="1450975" cy="1873250"/>
          </a:xfrm>
          <a:prstGeom prst="rect">
            <a:avLst/>
          </a:prstGeom>
          <a:noFill/>
        </p:spPr>
      </p:pic>
      <p:pic>
        <p:nvPicPr>
          <p:cNvPr id="18" name="Picture 8" descr="C:\Users\bleroy\AppData\Local\Microsoft\Windows\Temporary Internet Files\Low\Content.IE5\WG37NR3F\j0433943[1].png"/>
          <p:cNvPicPr>
            <a:picLocks noChangeAspect="1" noChangeArrowheads="1"/>
          </p:cNvPicPr>
          <p:nvPr/>
        </p:nvPicPr>
        <p:blipFill>
          <a:blip r:embed="rId4"/>
          <a:srcRect/>
          <a:stretch>
            <a:fillRect/>
          </a:stretch>
        </p:blipFill>
        <p:spPr bwMode="auto">
          <a:xfrm>
            <a:off x="6553200" y="4832350"/>
            <a:ext cx="914400" cy="914400"/>
          </a:xfrm>
          <a:prstGeom prst="rect">
            <a:avLst/>
          </a:prstGeom>
          <a:noFill/>
        </p:spPr>
      </p:pic>
      <p:sp>
        <p:nvSpPr>
          <p:cNvPr id="19" name="Curved Down Arrow 18"/>
          <p:cNvSpPr/>
          <p:nvPr/>
        </p:nvSpPr>
        <p:spPr bwMode="auto">
          <a:xfrm>
            <a:off x="2286000" y="4451350"/>
            <a:ext cx="4572000" cy="609600"/>
          </a:xfrm>
          <a:prstGeom prst="curvedDown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i="1" dirty="0" smtClean="0">
                <a:solidFill>
                  <a:srgbClr val="FFFFFF"/>
                </a:solidFill>
              </a:rPr>
              <a:t>HTML + JSON</a:t>
            </a:r>
          </a:p>
        </p:txBody>
      </p:sp>
      <p:sp>
        <p:nvSpPr>
          <p:cNvPr id="20" name="Striped Right Arrow 19"/>
          <p:cNvSpPr/>
          <p:nvPr/>
        </p:nvSpPr>
        <p:spPr bwMode="auto">
          <a:xfrm>
            <a:off x="2819400" y="5670550"/>
            <a:ext cx="3657600" cy="152400"/>
          </a:xfrm>
          <a:prstGeom prst="stripedRight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i="1" dirty="0" smtClean="0">
                <a:solidFill>
                  <a:srgbClr val="FFFFFF"/>
                </a:solidFill>
              </a:rPr>
              <a:t>JSON</a:t>
            </a:r>
          </a:p>
        </p:txBody>
      </p:sp>
      <p:sp>
        <p:nvSpPr>
          <p:cNvPr id="21" name="Left Arrow 20"/>
          <p:cNvSpPr/>
          <p:nvPr/>
        </p:nvSpPr>
        <p:spPr bwMode="auto">
          <a:xfrm>
            <a:off x="2819400" y="5365750"/>
            <a:ext cx="3581400" cy="152400"/>
          </a:xfrm>
          <a:prstGeom prst="left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i="1" dirty="0" smtClean="0">
                <a:solidFill>
                  <a:srgbClr val="FFFFFF"/>
                </a:solidFill>
              </a:rPr>
              <a:t>JSON</a:t>
            </a:r>
          </a:p>
        </p:txBody>
      </p:sp>
      <p:grpSp>
        <p:nvGrpSpPr>
          <p:cNvPr id="22" name="Group 21"/>
          <p:cNvGrpSpPr/>
          <p:nvPr/>
        </p:nvGrpSpPr>
        <p:grpSpPr>
          <a:xfrm>
            <a:off x="381000" y="1739900"/>
            <a:ext cx="1447800" cy="762000"/>
            <a:chOff x="457200" y="1752600"/>
            <a:chExt cx="1447800" cy="762000"/>
          </a:xfrm>
        </p:grpSpPr>
        <p:sp>
          <p:nvSpPr>
            <p:cNvPr id="23" name="Explosion 2 22"/>
            <p:cNvSpPr/>
            <p:nvPr/>
          </p:nvSpPr>
          <p:spPr bwMode="auto">
            <a:xfrm>
              <a:off x="457200" y="1752600"/>
              <a:ext cx="1447800" cy="762000"/>
            </a:xfrm>
            <a:prstGeom prst="irregularSeal2">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4" name="TextBox 23"/>
            <p:cNvSpPr txBox="1"/>
            <p:nvPr/>
          </p:nvSpPr>
          <p:spPr>
            <a:xfrm rot="20722499">
              <a:off x="631233" y="1948332"/>
              <a:ext cx="1143000" cy="338554"/>
            </a:xfrm>
            <a:prstGeom prst="rect">
              <a:avLst/>
            </a:prstGeom>
            <a:noFill/>
          </p:spPr>
          <p:txBody>
            <a:bodyPr wrap="square" rtlCol="0">
              <a:spAutoFit/>
            </a:bodyPr>
            <a:lstStyle/>
            <a:p>
              <a:r>
                <a:rPr lang="zh-CN" altLang="en-US" sz="1600" dirty="0" smtClean="0"/>
                <a:t>呈现</a:t>
              </a:r>
              <a:endParaRPr lang="en-US" sz="1600" dirty="0"/>
            </a:p>
          </p:txBody>
        </p:sp>
      </p:grpSp>
      <p:grpSp>
        <p:nvGrpSpPr>
          <p:cNvPr id="25" name="Group 24"/>
          <p:cNvGrpSpPr/>
          <p:nvPr/>
        </p:nvGrpSpPr>
        <p:grpSpPr>
          <a:xfrm>
            <a:off x="6400800" y="5486400"/>
            <a:ext cx="1447800" cy="762000"/>
            <a:chOff x="457200" y="1752600"/>
            <a:chExt cx="1447800" cy="762000"/>
          </a:xfrm>
        </p:grpSpPr>
        <p:sp>
          <p:nvSpPr>
            <p:cNvPr id="26" name="Explosion 2 25"/>
            <p:cNvSpPr/>
            <p:nvPr/>
          </p:nvSpPr>
          <p:spPr bwMode="auto">
            <a:xfrm>
              <a:off x="457200" y="1752600"/>
              <a:ext cx="1447800" cy="762000"/>
            </a:xfrm>
            <a:prstGeom prst="irregularSeal2">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ndParaRPr>
            </a:p>
          </p:txBody>
        </p:sp>
        <p:sp>
          <p:nvSpPr>
            <p:cNvPr id="27" name="TextBox 26"/>
            <p:cNvSpPr txBox="1"/>
            <p:nvPr/>
          </p:nvSpPr>
          <p:spPr>
            <a:xfrm rot="20722499">
              <a:off x="631233" y="1948332"/>
              <a:ext cx="1143000" cy="338554"/>
            </a:xfrm>
            <a:prstGeom prst="rect">
              <a:avLst/>
            </a:prstGeom>
            <a:noFill/>
          </p:spPr>
          <p:txBody>
            <a:bodyPr wrap="square" rtlCol="0">
              <a:spAutoFit/>
            </a:bodyPr>
            <a:lstStyle/>
            <a:p>
              <a:r>
                <a:rPr lang="zh-CN" altLang="en-US" sz="1600" dirty="0" smtClean="0"/>
                <a:t>呈现</a:t>
              </a:r>
              <a:endParaRPr lang="en-US" sz="1600" dirty="0"/>
            </a:p>
          </p:txBody>
        </p:sp>
      </p:grpSp>
      <p:sp>
        <p:nvSpPr>
          <p:cNvPr id="28" name="TextBox 27"/>
          <p:cNvSpPr txBox="1"/>
          <p:nvPr/>
        </p:nvSpPr>
        <p:spPr>
          <a:xfrm>
            <a:off x="3200400" y="1282700"/>
            <a:ext cx="2667000" cy="523220"/>
          </a:xfrm>
          <a:prstGeom prst="rect">
            <a:avLst/>
          </a:prstGeom>
          <a:noFill/>
        </p:spPr>
        <p:txBody>
          <a:bodyPr wrap="square" rtlCol="0">
            <a:spAutoFit/>
          </a:bodyPr>
          <a:lstStyle/>
          <a:p>
            <a:pPr algn="ctr"/>
            <a:r>
              <a:rPr lang="zh-CN" altLang="en-US" sz="2800" dirty="0" smtClean="0"/>
              <a:t>服务器</a:t>
            </a:r>
            <a:r>
              <a:rPr lang="en-US" sz="2800" dirty="0" smtClean="0"/>
              <a:t> AJAX</a:t>
            </a:r>
            <a:endParaRPr lang="en-US" sz="2800" dirty="0"/>
          </a:p>
        </p:txBody>
      </p:sp>
      <p:sp>
        <p:nvSpPr>
          <p:cNvPr id="29" name="TextBox 28"/>
          <p:cNvSpPr txBox="1"/>
          <p:nvPr/>
        </p:nvSpPr>
        <p:spPr>
          <a:xfrm>
            <a:off x="3200400" y="3928130"/>
            <a:ext cx="2667000" cy="523220"/>
          </a:xfrm>
          <a:prstGeom prst="rect">
            <a:avLst/>
          </a:prstGeom>
          <a:noFill/>
        </p:spPr>
        <p:txBody>
          <a:bodyPr wrap="square" rtlCol="0">
            <a:spAutoFit/>
          </a:bodyPr>
          <a:lstStyle/>
          <a:p>
            <a:pPr algn="ctr"/>
            <a:r>
              <a:rPr lang="zh-CN" altLang="en-US" sz="2800" dirty="0" smtClean="0"/>
              <a:t>客户端</a:t>
            </a:r>
            <a:r>
              <a:rPr lang="en-US" sz="2800" dirty="0" smtClean="0"/>
              <a:t> AJAX</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762000" y="1981200"/>
            <a:ext cx="8229600" cy="2743200"/>
          </a:xfrm>
        </p:spPr>
        <p:txBody>
          <a:bodyPr/>
          <a:lstStyle/>
          <a:p>
            <a:pPr indent="0"/>
            <a:r>
              <a:rPr lang="zh-CN" altLang="en-US" sz="4400" dirty="0" smtClean="0"/>
              <a:t>服务器应该只关注数据而不是展示</a:t>
            </a:r>
            <a:endParaRPr lang="en-US" sz="44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客户端模板</a:t>
            </a:r>
            <a:endParaRPr lang="en-US" sz="4000" b="0" dirty="0"/>
          </a:p>
        </p:txBody>
      </p:sp>
      <p:sp>
        <p:nvSpPr>
          <p:cNvPr id="3" name="Content Placeholder 3"/>
          <p:cNvSpPr>
            <a:spLocks noGrp="1"/>
          </p:cNvSpPr>
          <p:nvPr>
            <p:ph sz="quarter" idx="10"/>
          </p:nvPr>
        </p:nvSpPr>
        <p:spPr>
          <a:xfrm>
            <a:off x="381000" y="1447800"/>
            <a:ext cx="8229600" cy="2743200"/>
          </a:xfrm>
        </p:spPr>
        <p:txBody>
          <a:bodyPr/>
          <a:lstStyle/>
          <a:p>
            <a:pPr marL="514350" indent="-514350"/>
            <a:r>
              <a:rPr lang="zh-CN" altLang="en-US" b="1" u="sng" dirty="0" smtClean="0">
                <a:latin typeface="Courier New" pitchFamily="49" charset="0"/>
                <a:cs typeface="Courier New" pitchFamily="49" charset="0"/>
              </a:rPr>
              <a:t>服务器端</a:t>
            </a:r>
            <a:r>
              <a:rPr lang="en-US" b="1" u="sng" dirty="0" smtClean="0">
                <a:latin typeface="Courier New" pitchFamily="49" charset="0"/>
                <a:cs typeface="Courier New" pitchFamily="49" charset="0"/>
              </a:rPr>
              <a:t>(WebForms)</a:t>
            </a:r>
            <a:r>
              <a:rPr lang="zh-CN" altLang="en-US" b="1" u="sng" dirty="0" smtClean="0">
                <a:latin typeface="Courier New" pitchFamily="49" charset="0"/>
                <a:cs typeface="Courier New" pitchFamily="49" charset="0"/>
              </a:rPr>
              <a:t>：</a:t>
            </a:r>
            <a:endParaRPr lang="en-US" b="1" u="sng" dirty="0" smtClean="0">
              <a:latin typeface="Courier New" pitchFamily="49" charset="0"/>
              <a:cs typeface="Courier New" pitchFamily="49" charset="0"/>
            </a:endParaRPr>
          </a:p>
          <a:p>
            <a:pPr marL="514350" indent="-514350"/>
            <a:r>
              <a:rPr lang="en-US" sz="2800" b="1" dirty="0" smtClean="0">
                <a:solidFill>
                  <a:srgbClr val="FFFF00"/>
                </a:solidFill>
                <a:latin typeface="Courier New" pitchFamily="49" charset="0"/>
                <a:cs typeface="Courier New" pitchFamily="49" charset="0"/>
              </a:rPr>
              <a:t>&lt;</a:t>
            </a:r>
            <a:r>
              <a:rPr lang="en-US" sz="2800" b="1" dirty="0" err="1" smtClean="0">
                <a:solidFill>
                  <a:srgbClr val="FFFF00"/>
                </a:solidFill>
                <a:latin typeface="Courier New" pitchFamily="49" charset="0"/>
                <a:cs typeface="Courier New" pitchFamily="49" charset="0"/>
              </a:rPr>
              <a:t>ItemTemplate</a:t>
            </a:r>
            <a:r>
              <a:rPr lang="en-US" sz="2800" b="1" dirty="0" smtClean="0">
                <a:solidFill>
                  <a:srgbClr val="FFFF00"/>
                </a:solidFill>
                <a:latin typeface="Courier New" pitchFamily="49" charset="0"/>
                <a:cs typeface="Courier New" pitchFamily="49" charset="0"/>
              </a:rPr>
              <a:t>&gt;</a:t>
            </a:r>
            <a:br>
              <a:rPr lang="en-US" sz="2800" b="1" dirty="0" smtClean="0">
                <a:solidFill>
                  <a:srgbClr val="FFFF00"/>
                </a:solidFill>
                <a:latin typeface="Courier New" pitchFamily="49" charset="0"/>
                <a:cs typeface="Courier New" pitchFamily="49" charset="0"/>
              </a:rPr>
            </a:br>
            <a:r>
              <a:rPr lang="en-US" sz="2800" b="1" dirty="0" smtClean="0">
                <a:solidFill>
                  <a:srgbClr val="FFFF00"/>
                </a:solidFill>
                <a:latin typeface="Courier New" pitchFamily="49" charset="0"/>
                <a:cs typeface="Courier New" pitchFamily="49" charset="0"/>
              </a:rPr>
              <a:t>  &lt;</a:t>
            </a:r>
            <a:r>
              <a:rPr lang="en-US" sz="2800" b="1" dirty="0" err="1" smtClean="0">
                <a:solidFill>
                  <a:srgbClr val="FFFF00"/>
                </a:solidFill>
                <a:latin typeface="Courier New" pitchFamily="49" charset="0"/>
                <a:cs typeface="Courier New" pitchFamily="49" charset="0"/>
              </a:rPr>
              <a:t>li</a:t>
            </a:r>
            <a:r>
              <a:rPr lang="en-US" sz="2800" b="1" dirty="0" smtClean="0">
                <a:solidFill>
                  <a:srgbClr val="FFFF00"/>
                </a:solidFill>
                <a:latin typeface="Courier New" pitchFamily="49" charset="0"/>
                <a:cs typeface="Courier New" pitchFamily="49" charset="0"/>
              </a:rPr>
              <a:t>&gt;&lt;%# </a:t>
            </a:r>
            <a:r>
              <a:rPr lang="en-US" sz="2800" b="1" dirty="0" err="1" smtClean="0">
                <a:solidFill>
                  <a:srgbClr val="FFFF00"/>
                </a:solidFill>
                <a:latin typeface="Courier New" pitchFamily="49" charset="0"/>
                <a:cs typeface="Courier New" pitchFamily="49" charset="0"/>
              </a:rPr>
              <a:t>Eval</a:t>
            </a:r>
            <a:r>
              <a:rPr lang="en-US" sz="2800" b="1" dirty="0" smtClean="0">
                <a:solidFill>
                  <a:srgbClr val="FFFF00"/>
                </a:solidFill>
                <a:latin typeface="Courier New" pitchFamily="49" charset="0"/>
                <a:cs typeface="Courier New" pitchFamily="49" charset="0"/>
              </a:rPr>
              <a:t>("Name") %&gt;&lt;/</a:t>
            </a:r>
            <a:r>
              <a:rPr lang="en-US" sz="2800" b="1" dirty="0" err="1" smtClean="0">
                <a:solidFill>
                  <a:srgbClr val="FFFF00"/>
                </a:solidFill>
                <a:latin typeface="Courier New" pitchFamily="49" charset="0"/>
                <a:cs typeface="Courier New" pitchFamily="49" charset="0"/>
              </a:rPr>
              <a:t>li</a:t>
            </a:r>
            <a:r>
              <a:rPr lang="en-US" sz="2800" b="1" dirty="0" smtClean="0">
                <a:solidFill>
                  <a:srgbClr val="FFFF00"/>
                </a:solidFill>
                <a:latin typeface="Courier New" pitchFamily="49" charset="0"/>
                <a:cs typeface="Courier New" pitchFamily="49" charset="0"/>
              </a:rPr>
              <a:t>&gt;</a:t>
            </a:r>
          </a:p>
          <a:p>
            <a:pPr marL="514350" indent="-514350"/>
            <a:r>
              <a:rPr lang="en-US" sz="2800" b="1" dirty="0" smtClean="0">
                <a:solidFill>
                  <a:srgbClr val="FFFF00"/>
                </a:solidFill>
                <a:latin typeface="Courier New" pitchFamily="49" charset="0"/>
                <a:cs typeface="Courier New" pitchFamily="49" charset="0"/>
              </a:rPr>
              <a:t>&lt;/</a:t>
            </a:r>
            <a:r>
              <a:rPr lang="en-US" sz="2800" b="1" dirty="0" err="1" smtClean="0">
                <a:solidFill>
                  <a:srgbClr val="FFFF00"/>
                </a:solidFill>
                <a:latin typeface="Courier New" pitchFamily="49" charset="0"/>
                <a:cs typeface="Courier New" pitchFamily="49" charset="0"/>
              </a:rPr>
              <a:t>ItemTemplate</a:t>
            </a:r>
            <a:r>
              <a:rPr lang="en-US" sz="2800" b="1" dirty="0" smtClean="0">
                <a:solidFill>
                  <a:srgbClr val="FFFF00"/>
                </a:solidFill>
                <a:latin typeface="Courier New" pitchFamily="49" charset="0"/>
                <a:cs typeface="Courier New" pitchFamily="49" charset="0"/>
              </a:rPr>
              <a:t>&gt;</a:t>
            </a:r>
            <a:endParaRPr lang="en-US" dirty="0"/>
          </a:p>
        </p:txBody>
      </p:sp>
      <p:sp>
        <p:nvSpPr>
          <p:cNvPr id="4" name="Content Placeholder 3"/>
          <p:cNvSpPr txBox="1">
            <a:spLocks/>
          </p:cNvSpPr>
          <p:nvPr/>
        </p:nvSpPr>
        <p:spPr bwMode="auto">
          <a:xfrm>
            <a:off x="381000" y="3886200"/>
            <a:ext cx="8229600" cy="2057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zh-CN" altLang="en-US" sz="2600" b="1" i="0" u="sng"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rPr>
              <a:t>客户端：</a:t>
            </a:r>
            <a:endParaRPr kumimoji="0" lang="en-US" sz="2600" b="0" i="0" u="sng" strike="noStrike" kern="0" cap="none" spc="0" normalizeH="0" baseline="0" noProof="0" dirty="0" smtClean="0">
              <a:ln>
                <a:noFill/>
              </a:ln>
              <a:solidFill>
                <a:schemeClr val="bg1"/>
              </a:solidFill>
              <a:effectLst/>
              <a:uLnTx/>
              <a:uFillTx/>
              <a:latin typeface="+mn-lt"/>
              <a:ea typeface="+mn-ea"/>
              <a:cs typeface="+mn-cs"/>
            </a:endParaRPr>
          </a:p>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t>&lt;</a:t>
            </a:r>
            <a:r>
              <a:rPr kumimoji="0" lang="en-US" sz="2800" b="1" i="0" u="none" strike="noStrike" kern="0" cap="none" spc="0" normalizeH="0" baseline="0" noProof="0" dirty="0" err="1" smtClean="0">
                <a:ln>
                  <a:noFill/>
                </a:ln>
                <a:solidFill>
                  <a:srgbClr val="FFFF00"/>
                </a:solidFill>
                <a:effectLst/>
                <a:uLnTx/>
                <a:uFillTx/>
                <a:latin typeface="Courier New" pitchFamily="49" charset="0"/>
                <a:ea typeface="+mn-ea"/>
                <a:cs typeface="Courier New" pitchFamily="49" charset="0"/>
              </a:rPr>
              <a:t>ul</a:t>
            </a:r>
            <a: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t> class="sys-template"&gt;</a:t>
            </a:r>
            <a:b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br>
            <a: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t>  &lt;</a:t>
            </a:r>
            <a:r>
              <a:rPr kumimoji="0" lang="en-US" sz="2800" b="1" i="0" u="none" strike="noStrike" kern="0" cap="none" spc="0" normalizeH="0" baseline="0" noProof="0" dirty="0" err="1" smtClean="0">
                <a:ln>
                  <a:noFill/>
                </a:ln>
                <a:solidFill>
                  <a:srgbClr val="FFFF00"/>
                </a:solidFill>
                <a:effectLst/>
                <a:uLnTx/>
                <a:uFillTx/>
                <a:latin typeface="Courier New" pitchFamily="49" charset="0"/>
                <a:ea typeface="+mn-ea"/>
                <a:cs typeface="Courier New" pitchFamily="49" charset="0"/>
              </a:rPr>
              <a:t>li</a:t>
            </a:r>
            <a: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t>&gt;{{ Name }}&lt;/</a:t>
            </a:r>
            <a:r>
              <a:rPr kumimoji="0" lang="en-US" sz="2800" b="1" i="0" u="none" strike="noStrike" kern="0" cap="none" spc="0" normalizeH="0" baseline="0" noProof="0" dirty="0" err="1" smtClean="0">
                <a:ln>
                  <a:noFill/>
                </a:ln>
                <a:solidFill>
                  <a:srgbClr val="FFFF00"/>
                </a:solidFill>
                <a:effectLst/>
                <a:uLnTx/>
                <a:uFillTx/>
                <a:latin typeface="Courier New" pitchFamily="49" charset="0"/>
                <a:ea typeface="+mn-ea"/>
                <a:cs typeface="Courier New" pitchFamily="49" charset="0"/>
              </a:rPr>
              <a:t>li</a:t>
            </a:r>
            <a: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t>&gt;</a:t>
            </a:r>
          </a:p>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t>&lt;/</a:t>
            </a:r>
            <a:r>
              <a:rPr kumimoji="0" lang="en-US" sz="2800" b="1" i="0" u="none" strike="noStrike" kern="0" cap="none" spc="0" normalizeH="0" baseline="0" noProof="0" dirty="0" err="1" smtClean="0">
                <a:ln>
                  <a:noFill/>
                </a:ln>
                <a:solidFill>
                  <a:srgbClr val="FFFF00"/>
                </a:solidFill>
                <a:effectLst/>
                <a:uLnTx/>
                <a:uFillTx/>
                <a:latin typeface="Courier New" pitchFamily="49" charset="0"/>
                <a:ea typeface="+mn-ea"/>
                <a:cs typeface="Courier New" pitchFamily="49" charset="0"/>
              </a:rPr>
              <a:t>ul</a:t>
            </a:r>
            <a: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t>&gt;</a:t>
            </a:r>
            <a:endParaRPr kumimoji="0" lang="en-US" sz="2600" b="0" i="0" u="none" strike="noStrike" kern="0" cap="none" spc="0" normalizeH="0" baseline="0" noProof="0" dirty="0" smtClean="0">
              <a:ln>
                <a:noFill/>
              </a:ln>
              <a:solidFill>
                <a:srgbClr val="FFFF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600" b="0"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595312"/>
          </a:xfrm>
        </p:spPr>
        <p:txBody>
          <a:bodyPr anchor="t"/>
          <a:lstStyle/>
          <a:p>
            <a:pPr algn="l"/>
            <a:r>
              <a:rPr lang="zh-CN" altLang="en-US" sz="4000" b="0" dirty="0" smtClean="0"/>
              <a:t>客户端控件</a:t>
            </a:r>
            <a:endParaRPr lang="en-US" sz="4000" b="0" dirty="0"/>
          </a:p>
        </p:txBody>
      </p:sp>
      <p:graphicFrame>
        <p:nvGraphicFramePr>
          <p:cNvPr id="6" name="Table 5"/>
          <p:cNvGraphicFramePr>
            <a:graphicFrameLocks noGrp="1"/>
          </p:cNvGraphicFramePr>
          <p:nvPr/>
        </p:nvGraphicFramePr>
        <p:xfrm>
          <a:off x="474408" y="1371600"/>
          <a:ext cx="8212392" cy="3388360"/>
        </p:xfrm>
        <a:graphic>
          <a:graphicData uri="http://schemas.openxmlformats.org/drawingml/2006/table">
            <a:tbl>
              <a:tblPr firstRow="1" bandRow="1">
                <a:tableStyleId>{21E4AEA4-8DFA-4A89-87EB-49C32662AFE0}</a:tableStyleId>
              </a:tblPr>
              <a:tblGrid>
                <a:gridCol w="4021392"/>
                <a:gridCol w="4191000"/>
              </a:tblGrid>
              <a:tr h="736600">
                <a:tc>
                  <a:txBody>
                    <a:bodyPr/>
                    <a:lstStyle/>
                    <a:p>
                      <a:pPr algn="ctr"/>
                      <a:r>
                        <a:rPr lang="en-US" sz="2800" dirty="0" err="1" smtClean="0"/>
                        <a:t>DataView</a:t>
                      </a:r>
                      <a:endParaRPr lang="en-US" sz="2800" dirty="0"/>
                    </a:p>
                  </a:txBody>
                  <a:tcPr anchor="ctr"/>
                </a:tc>
                <a:tc>
                  <a:txBody>
                    <a:bodyPr/>
                    <a:lstStyle/>
                    <a:p>
                      <a:pPr algn="ctr"/>
                      <a:r>
                        <a:rPr lang="en-US" sz="2800" dirty="0" err="1" smtClean="0"/>
                        <a:t>DataContext</a:t>
                      </a:r>
                      <a:endParaRPr lang="en-US" sz="2800" dirty="0"/>
                    </a:p>
                  </a:txBody>
                  <a:tcPr anchor="ctr"/>
                </a:tc>
              </a:tr>
              <a:tr h="1435100">
                <a:tc>
                  <a:txBody>
                    <a:bodyPr/>
                    <a:lstStyle/>
                    <a:p>
                      <a:pPr>
                        <a:buFont typeface="Arial" pitchFamily="34" charset="0"/>
                        <a:buChar char="•"/>
                      </a:pPr>
                      <a:r>
                        <a:rPr lang="en-US" sz="2400" dirty="0" smtClean="0"/>
                        <a:t> </a:t>
                      </a:r>
                      <a:r>
                        <a:rPr lang="zh-CN" altLang="en-US" sz="2400" dirty="0" smtClean="0"/>
                        <a:t>动态</a:t>
                      </a:r>
                      <a:r>
                        <a:rPr lang="en-US" sz="2400" dirty="0" smtClean="0"/>
                        <a:t> UI</a:t>
                      </a:r>
                    </a:p>
                    <a:p>
                      <a:pPr>
                        <a:buFont typeface="Arial" pitchFamily="34" charset="0"/>
                        <a:buChar char="•"/>
                      </a:pPr>
                      <a:r>
                        <a:rPr lang="en-US" sz="2400" dirty="0" smtClean="0"/>
                        <a:t> Master/Detail</a:t>
                      </a:r>
                    </a:p>
                    <a:p>
                      <a:pPr>
                        <a:buFont typeface="Arial" pitchFamily="34" charset="0"/>
                        <a:buChar char="•"/>
                      </a:pPr>
                      <a:r>
                        <a:rPr lang="en-US" sz="2400" baseline="0" dirty="0" smtClean="0"/>
                        <a:t> DataContext </a:t>
                      </a:r>
                      <a:r>
                        <a:rPr lang="zh-CN" altLang="en-US" sz="2400" baseline="0" dirty="0" smtClean="0"/>
                        <a:t>集成</a:t>
                      </a:r>
                      <a:endParaRPr lang="en-US" sz="2400" baseline="0" dirty="0" smtClean="0"/>
                    </a:p>
                    <a:p>
                      <a:pPr>
                        <a:buFont typeface="Arial" pitchFamily="34" charset="0"/>
                        <a:buChar char="•"/>
                      </a:pPr>
                      <a:r>
                        <a:rPr lang="en-US" sz="2400" baseline="0" dirty="0" smtClean="0"/>
                        <a:t> </a:t>
                      </a:r>
                      <a:r>
                        <a:rPr lang="zh-CN" altLang="en-US" sz="2400" baseline="0" dirty="0" smtClean="0"/>
                        <a:t>选择</a:t>
                      </a:r>
                      <a:r>
                        <a:rPr lang="en-US" sz="2400" baseline="0" dirty="0" smtClean="0"/>
                        <a:t> command bubbling</a:t>
                      </a:r>
                    </a:p>
                    <a:p>
                      <a:pPr>
                        <a:buFont typeface="Arial" pitchFamily="34" charset="0"/>
                        <a:buChar char="•"/>
                      </a:pPr>
                      <a:r>
                        <a:rPr lang="en-US" sz="2400" baseline="0" dirty="0" smtClean="0"/>
                        <a:t> </a:t>
                      </a:r>
                      <a:r>
                        <a:rPr lang="zh-CN" altLang="en-US" sz="2400" baseline="0" dirty="0" smtClean="0"/>
                        <a:t>其他</a:t>
                      </a:r>
                      <a:endParaRPr lang="en-US" sz="2400" dirty="0" smtClean="0"/>
                    </a:p>
                  </a:txBody>
                  <a:tcPr/>
                </a:tc>
                <a:tc>
                  <a:txBody>
                    <a:bodyPr/>
                    <a:lstStyle/>
                    <a:p>
                      <a:pPr>
                        <a:buFont typeface="Arial" pitchFamily="34" charset="0"/>
                        <a:buChar char="•"/>
                      </a:pPr>
                      <a:r>
                        <a:rPr lang="en-US" sz="2400" dirty="0" smtClean="0"/>
                        <a:t> </a:t>
                      </a:r>
                      <a:r>
                        <a:rPr lang="zh-CN" altLang="en-US" sz="2400" dirty="0" smtClean="0"/>
                        <a:t>服务器通信</a:t>
                      </a:r>
                      <a:endParaRPr lang="en-US" sz="2400" dirty="0" smtClean="0"/>
                    </a:p>
                    <a:p>
                      <a:pPr lvl="1">
                        <a:buFont typeface="Arial" pitchFamily="34" charset="0"/>
                        <a:buChar char="•"/>
                      </a:pPr>
                      <a:r>
                        <a:rPr lang="en-US" sz="2400" dirty="0" smtClean="0"/>
                        <a:t> WCF</a:t>
                      </a:r>
                    </a:p>
                    <a:p>
                      <a:pPr lvl="1">
                        <a:buFont typeface="Arial" pitchFamily="34" charset="0"/>
                        <a:buChar char="•"/>
                      </a:pPr>
                      <a:r>
                        <a:rPr lang="en-US" sz="2400" dirty="0" smtClean="0"/>
                        <a:t> ASMX</a:t>
                      </a:r>
                    </a:p>
                    <a:p>
                      <a:pPr lvl="1">
                        <a:buFont typeface="Arial" pitchFamily="34" charset="0"/>
                        <a:buChar char="•"/>
                      </a:pPr>
                      <a:r>
                        <a:rPr lang="en-US" sz="2400" dirty="0" smtClean="0"/>
                        <a:t> ADO.NET </a:t>
                      </a:r>
                      <a:r>
                        <a:rPr lang="zh-CN" altLang="en-US" sz="2400" dirty="0" smtClean="0"/>
                        <a:t>数据服务</a:t>
                      </a:r>
                      <a:endParaRPr lang="en-US" sz="2400" baseline="0" dirty="0" smtClean="0"/>
                    </a:p>
                    <a:p>
                      <a:pPr lvl="1">
                        <a:buFont typeface="Arial" pitchFamily="34" charset="0"/>
                        <a:buChar char="•"/>
                      </a:pPr>
                      <a:r>
                        <a:rPr lang="en-US" sz="2400" baseline="0" dirty="0" smtClean="0"/>
                        <a:t> </a:t>
                      </a:r>
                      <a:r>
                        <a:rPr lang="zh-CN" altLang="en-US" sz="2400" baseline="0" dirty="0" smtClean="0"/>
                        <a:t>其他</a:t>
                      </a:r>
                      <a:endParaRPr lang="en-US" sz="2400" dirty="0" smtClean="0"/>
                    </a:p>
                    <a:p>
                      <a:pPr>
                        <a:buFont typeface="Arial" pitchFamily="34" charset="0"/>
                        <a:buChar char="•"/>
                      </a:pPr>
                      <a:r>
                        <a:rPr lang="en-US" sz="2400" dirty="0" smtClean="0"/>
                        <a:t> </a:t>
                      </a:r>
                      <a:r>
                        <a:rPr lang="zh-CN" altLang="en-US" sz="2400" dirty="0" smtClean="0"/>
                        <a:t>更改跟踪</a:t>
                      </a:r>
                      <a:endParaRPr lang="en-US" sz="2400" dirty="0" smtClean="0"/>
                    </a:p>
                    <a:p>
                      <a:pPr>
                        <a:buFont typeface="Arial" pitchFamily="34" charset="0"/>
                        <a:buChar char="•"/>
                      </a:pPr>
                      <a:r>
                        <a:rPr lang="en-US" sz="2400" dirty="0" smtClean="0"/>
                        <a:t> </a:t>
                      </a:r>
                      <a:r>
                        <a:rPr lang="zh-CN" altLang="en-US" sz="2400" dirty="0" smtClean="0"/>
                        <a:t>其他</a:t>
                      </a:r>
                      <a:endParaRPr lang="en-US" sz="2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595312"/>
          </a:xfrm>
        </p:spPr>
        <p:txBody>
          <a:bodyPr anchor="t"/>
          <a:lstStyle/>
          <a:p>
            <a:pPr algn="l"/>
            <a:r>
              <a:rPr lang="en-US" sz="4000" b="0" dirty="0" err="1" smtClean="0"/>
              <a:t>DataContext</a:t>
            </a:r>
            <a:endParaRPr lang="en-US" sz="4000" b="0" dirty="0"/>
          </a:p>
        </p:txBody>
      </p:sp>
      <p:pic>
        <p:nvPicPr>
          <p:cNvPr id="6" name="Picture 2" descr="C:\Users\bleroy\AppData\Local\Microsoft\Windows\Temporary Internet Files\Content.IE5\4XZY89L2\MCj04247700000[1].wmf"/>
          <p:cNvPicPr>
            <a:picLocks noChangeAspect="1" noChangeArrowheads="1"/>
          </p:cNvPicPr>
          <p:nvPr/>
        </p:nvPicPr>
        <p:blipFill>
          <a:blip r:embed="rId3"/>
          <a:srcRect/>
          <a:stretch>
            <a:fillRect/>
          </a:stretch>
        </p:blipFill>
        <p:spPr bwMode="auto">
          <a:xfrm>
            <a:off x="3806825" y="2209800"/>
            <a:ext cx="1450975" cy="1873250"/>
          </a:xfrm>
          <a:prstGeom prst="rect">
            <a:avLst/>
          </a:prstGeom>
          <a:noFill/>
        </p:spPr>
      </p:pic>
      <p:pic>
        <p:nvPicPr>
          <p:cNvPr id="7" name="Picture 8" descr="C:\Users\bleroy\AppData\Local\Microsoft\Windows\Temporary Internet Files\Low\Content.IE5\WG37NR3F\j0433943[1].png"/>
          <p:cNvPicPr>
            <a:picLocks noChangeAspect="1" noChangeArrowheads="1"/>
          </p:cNvPicPr>
          <p:nvPr/>
        </p:nvPicPr>
        <p:blipFill>
          <a:blip r:embed="rId4"/>
          <a:srcRect/>
          <a:stretch>
            <a:fillRect/>
          </a:stretch>
        </p:blipFill>
        <p:spPr bwMode="auto">
          <a:xfrm>
            <a:off x="609600" y="1828800"/>
            <a:ext cx="914400" cy="914400"/>
          </a:xfrm>
          <a:prstGeom prst="rect">
            <a:avLst/>
          </a:prstGeom>
          <a:noFill/>
        </p:spPr>
      </p:pic>
      <p:sp>
        <p:nvSpPr>
          <p:cNvPr id="13" name="Rectangle 12"/>
          <p:cNvSpPr/>
          <p:nvPr/>
        </p:nvSpPr>
        <p:spPr bwMode="auto">
          <a:xfrm>
            <a:off x="5486400" y="1295400"/>
            <a:ext cx="1143000" cy="685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bg1"/>
                </a:solidFill>
                <a:effectLst/>
                <a:latin typeface="Tahoma" pitchFamily="34" charset="0"/>
              </a:rPr>
              <a:t>ASMX</a:t>
            </a:r>
          </a:p>
        </p:txBody>
      </p:sp>
      <p:sp>
        <p:nvSpPr>
          <p:cNvPr id="19" name="Rectangle 18"/>
          <p:cNvSpPr/>
          <p:nvPr/>
        </p:nvSpPr>
        <p:spPr bwMode="auto">
          <a:xfrm>
            <a:off x="5486400" y="2057400"/>
            <a:ext cx="1143000" cy="685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bg1"/>
                </a:solidFill>
                <a:effectLst/>
                <a:latin typeface="Tahoma" pitchFamily="34" charset="0"/>
              </a:rPr>
              <a:t>WCF</a:t>
            </a:r>
          </a:p>
        </p:txBody>
      </p:sp>
      <p:sp>
        <p:nvSpPr>
          <p:cNvPr id="20" name="Rectangle 19"/>
          <p:cNvSpPr/>
          <p:nvPr/>
        </p:nvSpPr>
        <p:spPr bwMode="auto">
          <a:xfrm>
            <a:off x="5486400" y="2819400"/>
            <a:ext cx="1143000" cy="685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bg1"/>
                </a:solidFill>
                <a:effectLst/>
                <a:latin typeface="Tahoma" pitchFamily="34" charset="0"/>
              </a:rPr>
              <a:t>ADO.NET</a:t>
            </a: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1400" b="0" i="0" u="none" strike="noStrike" cap="none" normalizeH="0" baseline="0" dirty="0" smtClean="0">
                <a:solidFill>
                  <a:schemeClr val="bg1"/>
                </a:solidFill>
                <a:effectLst/>
                <a:latin typeface="Tahoma" pitchFamily="34" charset="0"/>
              </a:rPr>
              <a:t>数据服务</a:t>
            </a:r>
            <a:endParaRPr kumimoji="0" lang="en-US" sz="1400" b="0" i="0" u="none" strike="noStrike" cap="none" normalizeH="0" baseline="0" dirty="0" smtClean="0">
              <a:solidFill>
                <a:schemeClr val="bg1"/>
              </a:solidFill>
              <a:effectLst/>
              <a:latin typeface="Tahoma" pitchFamily="34" charset="0"/>
            </a:endParaRPr>
          </a:p>
        </p:txBody>
      </p:sp>
      <p:sp>
        <p:nvSpPr>
          <p:cNvPr id="21" name="Rectangle 20"/>
          <p:cNvSpPr/>
          <p:nvPr/>
        </p:nvSpPr>
        <p:spPr bwMode="auto">
          <a:xfrm>
            <a:off x="5486400" y="3581400"/>
            <a:ext cx="1143000" cy="685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bg1"/>
                </a:solidFill>
                <a:effectLst/>
                <a:latin typeface="Tahoma" pitchFamily="34" charset="0"/>
              </a:rPr>
              <a:t>ASP.NET MVC</a:t>
            </a:r>
          </a:p>
          <a:p>
            <a:pPr marL="0" marR="0" indent="0" algn="ctr" defTabSz="914400" rtl="0" eaLnBrk="1" fontAlgn="base" latinLnBrk="0" hangingPunct="1">
              <a:lnSpc>
                <a:spcPct val="100000"/>
              </a:lnSpc>
              <a:spcBef>
                <a:spcPct val="0"/>
              </a:spcBef>
              <a:spcAft>
                <a:spcPct val="0"/>
              </a:spcAft>
              <a:buClrTx/>
              <a:buSzTx/>
              <a:buFontTx/>
              <a:buNone/>
              <a:tabLst/>
            </a:pPr>
            <a:r>
              <a:rPr lang="en-US" sz="1400" dirty="0" err="1" smtClean="0">
                <a:solidFill>
                  <a:schemeClr val="bg1"/>
                </a:solidFill>
              </a:rPr>
              <a:t>JsonResult</a:t>
            </a:r>
            <a:endParaRPr kumimoji="0" lang="en-US" sz="1400" b="0" i="0" u="none" strike="noStrike" cap="none" normalizeH="0" baseline="0" dirty="0" smtClean="0">
              <a:solidFill>
                <a:schemeClr val="bg1"/>
              </a:solidFill>
              <a:effectLst/>
              <a:latin typeface="Tahoma" pitchFamily="34" charset="0"/>
            </a:endParaRPr>
          </a:p>
        </p:txBody>
      </p:sp>
      <p:sp>
        <p:nvSpPr>
          <p:cNvPr id="22" name="Rectangle 21"/>
          <p:cNvSpPr/>
          <p:nvPr/>
        </p:nvSpPr>
        <p:spPr bwMode="auto">
          <a:xfrm>
            <a:off x="5486400" y="4343400"/>
            <a:ext cx="1143000" cy="685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solidFill>
                  <a:schemeClr val="bg1"/>
                </a:solidFill>
                <a:effectLst/>
                <a:latin typeface="Tahoma" pitchFamily="34" charset="0"/>
              </a:rPr>
              <a:t>其他</a:t>
            </a:r>
            <a:endParaRPr kumimoji="0" lang="en-US" b="0" i="0" u="none" strike="noStrike" cap="none" normalizeH="0" baseline="0" dirty="0" smtClean="0">
              <a:solidFill>
                <a:schemeClr val="bg1"/>
              </a:solidFill>
              <a:effectLst/>
              <a:latin typeface="Tahoma" pitchFamily="34" charset="0"/>
            </a:endParaRPr>
          </a:p>
        </p:txBody>
      </p:sp>
      <p:sp>
        <p:nvSpPr>
          <p:cNvPr id="25" name="Right Arrow 24"/>
          <p:cNvSpPr/>
          <p:nvPr/>
        </p:nvSpPr>
        <p:spPr bwMode="auto">
          <a:xfrm>
            <a:off x="1828800" y="2362200"/>
            <a:ext cx="1828800" cy="228600"/>
          </a:xfrm>
          <a:prstGeom prst="right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solidFill>
                <a:schemeClr val="bg1"/>
              </a:solidFill>
              <a:effectLst/>
              <a:latin typeface="Tahoma" pitchFamily="34" charset="0"/>
            </a:endParaRPr>
          </a:p>
        </p:txBody>
      </p:sp>
      <p:sp>
        <p:nvSpPr>
          <p:cNvPr id="26" name="TextBox 25"/>
          <p:cNvSpPr txBox="1"/>
          <p:nvPr/>
        </p:nvSpPr>
        <p:spPr>
          <a:xfrm>
            <a:off x="1981200" y="1855113"/>
            <a:ext cx="1075936" cy="430887"/>
          </a:xfrm>
          <a:prstGeom prst="rect">
            <a:avLst/>
          </a:prstGeom>
          <a:noFill/>
        </p:spPr>
        <p:txBody>
          <a:bodyPr wrap="none" rtlCol="0">
            <a:spAutoFit/>
          </a:bodyPr>
          <a:lstStyle/>
          <a:p>
            <a:r>
              <a:rPr lang="en-US" dirty="0" smtClean="0"/>
              <a:t>1. </a:t>
            </a:r>
            <a:r>
              <a:rPr lang="zh-CN" altLang="en-US" dirty="0" smtClean="0"/>
              <a:t>请求</a:t>
            </a:r>
            <a:endParaRPr lang="en-US" dirty="0"/>
          </a:p>
        </p:txBody>
      </p:sp>
      <p:sp>
        <p:nvSpPr>
          <p:cNvPr id="27" name="Right Arrow 26"/>
          <p:cNvSpPr/>
          <p:nvPr/>
        </p:nvSpPr>
        <p:spPr bwMode="auto">
          <a:xfrm rot="10800000">
            <a:off x="1828800" y="2819400"/>
            <a:ext cx="1828800" cy="228600"/>
          </a:xfrm>
          <a:prstGeom prst="right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solidFill>
                <a:schemeClr val="bg1"/>
              </a:solidFill>
              <a:effectLst/>
              <a:latin typeface="Tahoma" pitchFamily="34" charset="0"/>
            </a:endParaRPr>
          </a:p>
        </p:txBody>
      </p:sp>
      <p:sp>
        <p:nvSpPr>
          <p:cNvPr id="28" name="TextBox 27"/>
          <p:cNvSpPr txBox="1"/>
          <p:nvPr/>
        </p:nvSpPr>
        <p:spPr>
          <a:xfrm>
            <a:off x="1905000" y="3150513"/>
            <a:ext cx="1826141" cy="430887"/>
          </a:xfrm>
          <a:prstGeom prst="rect">
            <a:avLst/>
          </a:prstGeom>
          <a:noFill/>
        </p:spPr>
        <p:txBody>
          <a:bodyPr wrap="none" rtlCol="0">
            <a:spAutoFit/>
          </a:bodyPr>
          <a:lstStyle/>
          <a:p>
            <a:r>
              <a:rPr lang="en-US" dirty="0" smtClean="0"/>
              <a:t>2. JSON </a:t>
            </a:r>
            <a:r>
              <a:rPr lang="zh-CN" altLang="en-US" dirty="0" smtClean="0"/>
              <a:t>数据</a:t>
            </a:r>
            <a:endParaRPr lang="en-US" dirty="0"/>
          </a:p>
        </p:txBody>
      </p:sp>
      <p:sp>
        <p:nvSpPr>
          <p:cNvPr id="14" name="Rectangle 13"/>
          <p:cNvSpPr/>
          <p:nvPr/>
        </p:nvSpPr>
        <p:spPr bwMode="auto">
          <a:xfrm>
            <a:off x="457200" y="2895600"/>
            <a:ext cx="1143000" cy="685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数据上下文</a:t>
            </a:r>
            <a:endParaRPr kumimoji="0" lang="en-US" sz="2200" b="0" i="0" u="none" strike="noStrike" cap="none" normalizeH="0" baseline="0" dirty="0" smtClean="0">
              <a:solidFill>
                <a:schemeClr val="bg1"/>
              </a:solidFill>
              <a:effectLst/>
              <a:latin typeface="Tahoma" pitchFamily="34" charset="0"/>
            </a:endParaRPr>
          </a:p>
        </p:txBody>
      </p:sp>
      <p:sp>
        <p:nvSpPr>
          <p:cNvPr id="15" name="TextBox 14"/>
          <p:cNvSpPr txBox="1"/>
          <p:nvPr/>
        </p:nvSpPr>
        <p:spPr>
          <a:xfrm>
            <a:off x="304800" y="3733800"/>
            <a:ext cx="1640194" cy="430887"/>
          </a:xfrm>
          <a:prstGeom prst="rect">
            <a:avLst/>
          </a:prstGeom>
          <a:noFill/>
        </p:spPr>
        <p:txBody>
          <a:bodyPr wrap="none" rtlCol="0">
            <a:spAutoFit/>
          </a:bodyPr>
          <a:lstStyle/>
          <a:p>
            <a:r>
              <a:rPr lang="en-US" dirty="0" smtClean="0"/>
              <a:t>3. </a:t>
            </a:r>
            <a:r>
              <a:rPr lang="zh-CN" altLang="en-US" dirty="0" smtClean="0"/>
              <a:t>修改数据</a:t>
            </a:r>
            <a:endParaRPr lang="en-US" dirty="0"/>
          </a:p>
        </p:txBody>
      </p:sp>
      <p:sp>
        <p:nvSpPr>
          <p:cNvPr id="16" name="Right Arrow 15"/>
          <p:cNvSpPr/>
          <p:nvPr/>
        </p:nvSpPr>
        <p:spPr bwMode="auto">
          <a:xfrm>
            <a:off x="1828800" y="3657600"/>
            <a:ext cx="1828800" cy="228600"/>
          </a:xfrm>
          <a:prstGeom prst="right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solidFill>
                <a:schemeClr val="bg1"/>
              </a:solidFill>
              <a:effectLst/>
              <a:latin typeface="Tahoma" pitchFamily="34" charset="0"/>
            </a:endParaRPr>
          </a:p>
        </p:txBody>
      </p:sp>
      <p:sp>
        <p:nvSpPr>
          <p:cNvPr id="17" name="TextBox 16"/>
          <p:cNvSpPr txBox="1"/>
          <p:nvPr/>
        </p:nvSpPr>
        <p:spPr>
          <a:xfrm>
            <a:off x="1905000" y="3988713"/>
            <a:ext cx="1637436" cy="430887"/>
          </a:xfrm>
          <a:prstGeom prst="rect">
            <a:avLst/>
          </a:prstGeom>
          <a:noFill/>
        </p:spPr>
        <p:txBody>
          <a:bodyPr wrap="none" rtlCol="0">
            <a:spAutoFit/>
          </a:bodyPr>
          <a:lstStyle/>
          <a:p>
            <a:r>
              <a:rPr lang="en-US" dirty="0" smtClean="0"/>
              <a:t>4. </a:t>
            </a:r>
            <a:r>
              <a:rPr lang="zh-CN" altLang="en-US" dirty="0" smtClean="0"/>
              <a:t>保存数据</a:t>
            </a:r>
            <a:endParaRPr lang="en-US" dirty="0"/>
          </a:p>
        </p:txBody>
      </p:sp>
      <p:sp>
        <p:nvSpPr>
          <p:cNvPr id="18" name="TextBox 17"/>
          <p:cNvSpPr txBox="1"/>
          <p:nvPr/>
        </p:nvSpPr>
        <p:spPr>
          <a:xfrm>
            <a:off x="315220" y="5562600"/>
            <a:ext cx="4310795" cy="430887"/>
          </a:xfrm>
          <a:prstGeom prst="rect">
            <a:avLst/>
          </a:prstGeom>
          <a:noFill/>
        </p:spPr>
        <p:txBody>
          <a:bodyPr wrap="none" rtlCol="0">
            <a:spAutoFit/>
          </a:bodyPr>
          <a:lstStyle/>
          <a:p>
            <a:r>
              <a:rPr lang="en-US" dirty="0" smtClean="0"/>
              <a:t>* DataContext </a:t>
            </a:r>
            <a:r>
              <a:rPr lang="zh-CN" altLang="en-US" dirty="0" smtClean="0"/>
              <a:t>包括自动更改跟踪</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P spid="15" grpId="0"/>
      <p:bldP spid="16" grpId="0" animBg="1"/>
      <p:bldP spid="17"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762000" y="3200400"/>
            <a:ext cx="8229600" cy="609600"/>
          </a:xfrm>
        </p:spPr>
        <p:txBody>
          <a:bodyPr anchor="t"/>
          <a:lstStyle/>
          <a:p>
            <a:pPr algn="l">
              <a:defRPr/>
            </a:pPr>
            <a:r>
              <a:rPr lang="zh-CN" altLang="en-US" dirty="0" smtClean="0"/>
              <a:t>客户端模板</a:t>
            </a:r>
            <a:r>
              <a:rPr lang="en-US" dirty="0" smtClean="0"/>
              <a:t/>
            </a:r>
            <a:br>
              <a:rPr lang="en-US" dirty="0" smtClean="0"/>
            </a:br>
            <a:r>
              <a:rPr lang="en-US" dirty="0" err="1" smtClean="0"/>
              <a:t>DataView</a:t>
            </a:r>
            <a:r>
              <a:rPr lang="en-US" dirty="0" smtClean="0"/>
              <a:t/>
            </a:r>
            <a:br>
              <a:rPr lang="en-US" dirty="0" smtClean="0"/>
            </a:br>
            <a:r>
              <a:rPr lang="en-US" dirty="0" err="1" smtClean="0"/>
              <a:t>DataContext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fade">
                                      <p:cBhvr>
                                        <p:cTn id="7" dur="500"/>
                                        <p:tgtEl>
                                          <p:spTgt spid="225284"/>
                                        </p:tgtEl>
                                      </p:cBhvr>
                                    </p:animEffect>
                                  </p:childTnLst>
                                </p:cTn>
                              </p:par>
                              <p:par>
                                <p:cTn id="8" presetID="10" presetClass="entr" presetSubtype="0" fill="hold" nodeType="withEffect">
                                  <p:stCondLst>
                                    <p:cond delay="0"/>
                                  </p:stCondLst>
                                  <p:childTnLst>
                                    <p:set>
                                      <p:cBhvr>
                                        <p:cTn id="9" dur="1" fill="hold">
                                          <p:stCondLst>
                                            <p:cond delay="0"/>
                                          </p:stCondLst>
                                        </p:cTn>
                                        <p:tgtEl>
                                          <p:spTgt spid="225282"/>
                                        </p:tgtEl>
                                        <p:attrNameLst>
                                          <p:attrName>style.visibility</p:attrName>
                                        </p:attrNameLst>
                                      </p:cBhvr>
                                      <p:to>
                                        <p:strVal val="visible"/>
                                      </p:to>
                                    </p:set>
                                    <p:animEffect transition="in" filter="fade">
                                      <p:cBhvr>
                                        <p:cTn id="10" dur="1000"/>
                                        <p:tgtEl>
                                          <p:spTgt spid="22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57200" y="2209800"/>
            <a:ext cx="8229600" cy="1600200"/>
          </a:xfrm>
        </p:spPr>
        <p:txBody>
          <a:bodyPr/>
          <a:lstStyle/>
          <a:p>
            <a:pPr indent="0"/>
            <a:r>
              <a:rPr lang="zh-CN" altLang="en-US" sz="4400" dirty="0" smtClean="0"/>
              <a:t>也许您希望</a:t>
            </a:r>
            <a:r>
              <a:rPr lang="en-US" sz="4400" dirty="0" smtClean="0"/>
              <a:t> JavaScript </a:t>
            </a:r>
            <a:r>
              <a:rPr lang="zh-CN" altLang="en-US" sz="4400" dirty="0" smtClean="0"/>
              <a:t>的编写越少越好</a:t>
            </a:r>
            <a:r>
              <a:rPr lang="en-US" sz="4400" dirty="0" smtClean="0"/>
              <a: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595312"/>
          </a:xfrm>
        </p:spPr>
        <p:txBody>
          <a:bodyPr anchor="t"/>
          <a:lstStyle/>
          <a:p>
            <a:pPr algn="l"/>
            <a:r>
              <a:rPr lang="zh-CN" altLang="en-US" sz="4000" b="0" dirty="0" smtClean="0"/>
              <a:t>声明性安装</a:t>
            </a:r>
            <a:endParaRPr lang="en-US" sz="4000" b="0" dirty="0"/>
          </a:p>
        </p:txBody>
      </p:sp>
      <p:sp>
        <p:nvSpPr>
          <p:cNvPr id="4" name="Content Placeholder 3"/>
          <p:cNvSpPr>
            <a:spLocks noGrp="1"/>
          </p:cNvSpPr>
          <p:nvPr>
            <p:ph sz="quarter" idx="10"/>
          </p:nvPr>
        </p:nvSpPr>
        <p:spPr>
          <a:xfrm>
            <a:off x="381000" y="1371600"/>
            <a:ext cx="8229600" cy="1447800"/>
          </a:xfrm>
        </p:spPr>
        <p:txBody>
          <a:bodyPr/>
          <a:lstStyle/>
          <a:p>
            <a:pPr marL="514350" indent="-514350">
              <a:buAutoNum type="arabicPeriod"/>
            </a:pPr>
            <a:r>
              <a:rPr lang="zh-CN" altLang="en-US" b="1" u="sng" dirty="0" smtClean="0">
                <a:latin typeface="Courier New" pitchFamily="49" charset="0"/>
                <a:cs typeface="Courier New" pitchFamily="49" charset="0"/>
              </a:rPr>
              <a:t>映射：</a:t>
            </a:r>
            <a:endParaRPr lang="en-US" b="1" u="sng" dirty="0" smtClean="0">
              <a:latin typeface="Courier New" pitchFamily="49" charset="0"/>
              <a:cs typeface="Courier New" pitchFamily="49" charset="0"/>
            </a:endParaRPr>
          </a:p>
          <a:p>
            <a:pPr marL="514350" indent="-514350"/>
            <a:r>
              <a:rPr lang="en-US" b="1" dirty="0" smtClean="0">
                <a:latin typeface="Courier New" pitchFamily="49" charset="0"/>
                <a:cs typeface="Courier New" pitchFamily="49" charset="0"/>
              </a:rPr>
              <a:t>	</a:t>
            </a:r>
            <a:r>
              <a:rPr lang="en-US" b="1" dirty="0" err="1" smtClean="0">
                <a:solidFill>
                  <a:srgbClr val="FFFF00"/>
                </a:solidFill>
                <a:latin typeface="Courier New" pitchFamily="49" charset="0"/>
                <a:cs typeface="Courier New" pitchFamily="49" charset="0"/>
              </a:rPr>
              <a:t>xmlns:dataview</a:t>
            </a:r>
            <a:r>
              <a:rPr lang="en-US" b="1" dirty="0" smtClean="0">
                <a:solidFill>
                  <a:srgbClr val="FFFF00"/>
                </a:solidFill>
                <a:latin typeface="Courier New" pitchFamily="49" charset="0"/>
                <a:cs typeface="Courier New" pitchFamily="49" charset="0"/>
              </a:rPr>
              <a:t>="</a:t>
            </a:r>
            <a:r>
              <a:rPr lang="en-US" b="1" dirty="0" err="1" smtClean="0">
                <a:solidFill>
                  <a:srgbClr val="FFFF00"/>
                </a:solidFill>
                <a:latin typeface="Courier New" pitchFamily="49" charset="0"/>
                <a:cs typeface="Courier New" pitchFamily="49" charset="0"/>
              </a:rPr>
              <a:t>javascript:Sys.UI.DataView</a:t>
            </a:r>
            <a:r>
              <a:rPr lang="en-US" b="1" dirty="0" smtClean="0">
                <a:solidFill>
                  <a:srgbClr val="FFFF00"/>
                </a:solidFill>
                <a:latin typeface="Courier New" pitchFamily="49" charset="0"/>
                <a:cs typeface="Courier New" pitchFamily="49" charset="0"/>
              </a:rPr>
              <a:t>“</a:t>
            </a:r>
            <a:endParaRPr lang="en-US" dirty="0" smtClean="0"/>
          </a:p>
          <a:p>
            <a:pPr marL="914400" lvl="1" indent="-514350">
              <a:buFont typeface="+mj-lt"/>
              <a:buAutoNum type="arabicPeriod"/>
            </a:pPr>
            <a:endParaRPr lang="en-US" dirty="0" smtClean="0"/>
          </a:p>
          <a:p>
            <a:endParaRPr lang="en-US" dirty="0"/>
          </a:p>
        </p:txBody>
      </p:sp>
      <p:sp>
        <p:nvSpPr>
          <p:cNvPr id="5" name="Content Placeholder 3"/>
          <p:cNvSpPr txBox="1">
            <a:spLocks/>
          </p:cNvSpPr>
          <p:nvPr/>
        </p:nvSpPr>
        <p:spPr bwMode="auto">
          <a:xfrm>
            <a:off x="381000" y="2971800"/>
            <a:ext cx="82296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marR="0" lvl="0" indent="-514350" algn="l" defTabSz="914400" rtl="0" eaLnBrk="0" fontAlgn="base" latinLnBrk="0" hangingPunct="0">
              <a:lnSpc>
                <a:spcPct val="100000"/>
              </a:lnSpc>
              <a:spcBef>
                <a:spcPct val="20000"/>
              </a:spcBef>
              <a:spcAft>
                <a:spcPct val="0"/>
              </a:spcAft>
              <a:buClrTx/>
              <a:buSzTx/>
              <a:tabLst/>
              <a:defRPr/>
            </a:pPr>
            <a:r>
              <a:rPr kumimoji="0" lang="en-US" sz="2600" b="1" i="0"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rPr>
              <a:t>2. </a:t>
            </a:r>
            <a:r>
              <a:rPr kumimoji="0" lang="zh-CN" altLang="en-US" sz="2600" b="1" i="0" u="sng"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rPr>
              <a:t>联系：</a:t>
            </a:r>
            <a:endParaRPr kumimoji="0" lang="en-US" sz="2600" b="1" i="0" u="sng"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endParaRPr>
          </a:p>
          <a:p>
            <a:pPr marL="514350" lvl="0" indent="-514350" algn="l" eaLnBrk="0" hangingPunct="0">
              <a:spcBef>
                <a:spcPct val="20000"/>
              </a:spcBef>
            </a:pPr>
            <a:r>
              <a:rPr kumimoji="0" lang="en-US" sz="2600" b="1" i="0" u="none"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rPr>
              <a:t>	</a:t>
            </a:r>
            <a:r>
              <a:rPr lang="en-US" sz="2600" b="1" kern="0" dirty="0" smtClean="0">
                <a:solidFill>
                  <a:srgbClr val="FFFF00"/>
                </a:solidFill>
                <a:latin typeface="Courier New" pitchFamily="49" charset="0"/>
                <a:cs typeface="Courier New" pitchFamily="49" charset="0"/>
              </a:rPr>
              <a:t>&lt;div </a:t>
            </a:r>
            <a:r>
              <a:rPr lang="en-US" sz="2600" b="1" kern="0" dirty="0" err="1" smtClean="0">
                <a:solidFill>
                  <a:srgbClr val="FFFF00"/>
                </a:solidFill>
                <a:latin typeface="Courier New" pitchFamily="49" charset="0"/>
                <a:cs typeface="Courier New" pitchFamily="49" charset="0"/>
              </a:rPr>
              <a:t>sys:attach</a:t>
            </a:r>
            <a:r>
              <a:rPr lang="en-US" sz="2600" b="1" kern="0" dirty="0" smtClean="0">
                <a:solidFill>
                  <a:srgbClr val="FFFF00"/>
                </a:solidFill>
                <a:latin typeface="Courier New" pitchFamily="49" charset="0"/>
                <a:cs typeface="Courier New" pitchFamily="49" charset="0"/>
              </a:rPr>
              <a:t>="</a:t>
            </a:r>
            <a:r>
              <a:rPr lang="en-US" sz="2600" b="1" kern="0" dirty="0" err="1" smtClean="0">
                <a:solidFill>
                  <a:srgbClr val="FFFF00"/>
                </a:solidFill>
                <a:latin typeface="Courier New" pitchFamily="49" charset="0"/>
                <a:cs typeface="Courier New" pitchFamily="49" charset="0"/>
              </a:rPr>
              <a:t>dataview</a:t>
            </a:r>
            <a:r>
              <a:rPr lang="en-US" sz="2600" b="1" kern="0" dirty="0" smtClean="0">
                <a:solidFill>
                  <a:srgbClr val="FFFF00"/>
                </a:solidFill>
                <a:latin typeface="Courier New" pitchFamily="49" charset="0"/>
                <a:cs typeface="Courier New" pitchFamily="49" charset="0"/>
              </a:rPr>
              <a:t>"&gt;&lt;/div&gt;</a:t>
            </a:r>
            <a:endParaRPr kumimoji="0" lang="en-US" sz="2600" b="0" i="0" u="none" strike="noStrike" kern="0" cap="none" spc="0" normalizeH="0" baseline="0" noProof="0" dirty="0" smtClean="0">
              <a:ln>
                <a:noFill/>
              </a:ln>
              <a:solidFill>
                <a:schemeClr val="bg1"/>
              </a:solidFill>
              <a:effectLst/>
              <a:uLnTx/>
              <a:uFillTx/>
              <a:latin typeface="+mn-lt"/>
              <a:ea typeface="+mn-ea"/>
              <a:cs typeface="+mn-cs"/>
            </a:endParaRPr>
          </a:p>
          <a:p>
            <a:pPr marL="914400" marR="0" lvl="1" indent="-514350" algn="l" defTabSz="914400" rtl="0" eaLnBrk="0" fontAlgn="base" latinLnBrk="0" hangingPunct="0">
              <a:lnSpc>
                <a:spcPct val="100000"/>
              </a:lnSpc>
              <a:spcBef>
                <a:spcPct val="20000"/>
              </a:spcBef>
              <a:spcAft>
                <a:spcPct val="0"/>
              </a:spcAft>
              <a:buClrTx/>
              <a:buSzTx/>
              <a:buFont typeface="+mj-lt"/>
              <a:buAutoNum type="arabicPeriod"/>
              <a:tabLst/>
              <a:defRPr/>
            </a:pPr>
            <a:endParaRPr kumimoji="0" lang="en-US" sz="2000" b="0" i="0" u="none" strike="noStrike" kern="0" cap="none" spc="0" normalizeH="0" baseline="0" noProof="0" dirty="0" smtClean="0">
              <a:ln>
                <a:noFill/>
              </a:ln>
              <a:solidFill>
                <a:schemeClr val="bg1"/>
              </a:solidFill>
              <a:effectLst/>
              <a:uLnTx/>
              <a:uFillTx/>
              <a:latin typeface="Microsoft Sans Serif"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600" b="0" i="0" u="none" strike="noStrike" kern="0" cap="none" spc="0" normalizeH="0" baseline="0" noProof="0" dirty="0">
              <a:ln>
                <a:noFill/>
              </a:ln>
              <a:solidFill>
                <a:schemeClr val="bg1"/>
              </a:solidFill>
              <a:effectLst/>
              <a:uLnTx/>
              <a:uFillTx/>
              <a:latin typeface="+mn-lt"/>
              <a:ea typeface="+mn-ea"/>
              <a:cs typeface="+mn-cs"/>
            </a:endParaRPr>
          </a:p>
        </p:txBody>
      </p:sp>
      <p:sp>
        <p:nvSpPr>
          <p:cNvPr id="6" name="Content Placeholder 3"/>
          <p:cNvSpPr txBox="1">
            <a:spLocks/>
          </p:cNvSpPr>
          <p:nvPr/>
        </p:nvSpPr>
        <p:spPr bwMode="auto">
          <a:xfrm>
            <a:off x="381000" y="4114800"/>
            <a:ext cx="82296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marR="0" lvl="0" indent="-514350" algn="l" defTabSz="914400" rtl="0" eaLnBrk="0" fontAlgn="base" latinLnBrk="0" hangingPunct="0">
              <a:lnSpc>
                <a:spcPct val="100000"/>
              </a:lnSpc>
              <a:spcBef>
                <a:spcPct val="20000"/>
              </a:spcBef>
              <a:spcAft>
                <a:spcPct val="0"/>
              </a:spcAft>
              <a:buClrTx/>
              <a:buSzTx/>
              <a:tabLst/>
              <a:defRPr/>
            </a:pPr>
            <a:r>
              <a:rPr lang="en-US" sz="2600" b="1" kern="0" dirty="0" smtClean="0">
                <a:latin typeface="Courier New" pitchFamily="49" charset="0"/>
                <a:cs typeface="Courier New" pitchFamily="49" charset="0"/>
              </a:rPr>
              <a:t>3</a:t>
            </a:r>
            <a:r>
              <a:rPr kumimoji="0" lang="en-US" sz="2600" b="1" i="0"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rPr>
              <a:t>. </a:t>
            </a:r>
            <a:r>
              <a:rPr kumimoji="0" lang="zh-CN" altLang="en-US" sz="2600" b="1" i="0" u="sng"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rPr>
              <a:t>使用：</a:t>
            </a:r>
            <a:endParaRPr kumimoji="0" lang="en-US" sz="2600" b="1" i="0" u="sng"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endParaRPr>
          </a:p>
          <a:p>
            <a:pPr marL="514350" lvl="0" indent="-514350" algn="l" eaLnBrk="0" hangingPunct="0">
              <a:spcBef>
                <a:spcPct val="20000"/>
              </a:spcBef>
            </a:pPr>
            <a:r>
              <a:rPr kumimoji="0" lang="en-US" sz="2600" b="1" i="0" u="none"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rPr>
              <a:t>	</a:t>
            </a:r>
            <a:r>
              <a:rPr lang="en-US" sz="2600" b="1" kern="0" dirty="0" smtClean="0">
                <a:solidFill>
                  <a:srgbClr val="FFFF00"/>
                </a:solidFill>
                <a:latin typeface="Courier New" pitchFamily="49" charset="0"/>
                <a:cs typeface="Courier New" pitchFamily="49" charset="0"/>
              </a:rPr>
              <a:t>&lt;div … </a:t>
            </a:r>
            <a:r>
              <a:rPr lang="en-US" sz="2600" b="1" kern="0" dirty="0" err="1" smtClean="0">
                <a:solidFill>
                  <a:srgbClr val="FFFF00"/>
                </a:solidFill>
                <a:latin typeface="Courier New" pitchFamily="49" charset="0"/>
                <a:cs typeface="Courier New" pitchFamily="49" charset="0"/>
              </a:rPr>
              <a:t>dataview:serviceuri</a:t>
            </a:r>
            <a:r>
              <a:rPr lang="en-US" sz="2600" b="1" kern="0" dirty="0" smtClean="0">
                <a:solidFill>
                  <a:srgbClr val="FFFF00"/>
                </a:solidFill>
                <a:latin typeface="Courier New" pitchFamily="49" charset="0"/>
                <a:cs typeface="Courier New" pitchFamily="49" charset="0"/>
              </a:rPr>
              <a:t>="myService.svc"…&gt;</a:t>
            </a:r>
            <a:endParaRPr kumimoji="0" lang="en-US" sz="2000" b="0" i="0" u="none" strike="noStrike" kern="0" cap="none" spc="0" normalizeH="0" baseline="0" noProof="0" dirty="0" smtClean="0">
              <a:ln>
                <a:noFill/>
              </a:ln>
              <a:solidFill>
                <a:schemeClr val="bg1"/>
              </a:solidFill>
              <a:effectLst/>
              <a:uLnTx/>
              <a:uFillTx/>
              <a:latin typeface="Microsoft Sans Serif"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600" b="0"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57200" y="2209800"/>
            <a:ext cx="8229600" cy="1600200"/>
          </a:xfrm>
        </p:spPr>
        <p:txBody>
          <a:bodyPr/>
          <a:lstStyle/>
          <a:p>
            <a:pPr indent="0"/>
            <a:r>
              <a:rPr lang="zh-CN" altLang="en-US" sz="4400" dirty="0" smtClean="0"/>
              <a:t>我有没有提到它是遵从</a:t>
            </a:r>
            <a:r>
              <a:rPr lang="en-US" sz="4400" dirty="0" smtClean="0"/>
              <a:t> XHTML </a:t>
            </a:r>
            <a:r>
              <a:rPr lang="zh-CN" altLang="en-US" sz="4400" dirty="0" smtClean="0"/>
              <a:t>的？</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762000" y="3200400"/>
            <a:ext cx="8229600" cy="609600"/>
          </a:xfrm>
        </p:spPr>
        <p:txBody>
          <a:bodyPr anchor="t"/>
          <a:lstStyle/>
          <a:p>
            <a:pPr algn="l">
              <a:defRPr/>
            </a:pPr>
            <a:r>
              <a:rPr lang="zh-CN" altLang="en-US" dirty="0" smtClean="0"/>
              <a:t>声明性安装</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fade">
                                      <p:cBhvr>
                                        <p:cTn id="7" dur="500"/>
                                        <p:tgtEl>
                                          <p:spTgt spid="225284"/>
                                        </p:tgtEl>
                                      </p:cBhvr>
                                    </p:animEffect>
                                  </p:childTnLst>
                                </p:cTn>
                              </p:par>
                              <p:par>
                                <p:cTn id="8" presetID="10" presetClass="entr" presetSubtype="0" fill="hold" nodeType="withEffect">
                                  <p:stCondLst>
                                    <p:cond delay="0"/>
                                  </p:stCondLst>
                                  <p:childTnLst>
                                    <p:set>
                                      <p:cBhvr>
                                        <p:cTn id="9" dur="1" fill="hold">
                                          <p:stCondLst>
                                            <p:cond delay="0"/>
                                          </p:stCondLst>
                                        </p:cTn>
                                        <p:tgtEl>
                                          <p:spTgt spid="225282"/>
                                        </p:tgtEl>
                                        <p:attrNameLst>
                                          <p:attrName>style.visibility</p:attrName>
                                        </p:attrNameLst>
                                      </p:cBhvr>
                                      <p:to>
                                        <p:strVal val="visible"/>
                                      </p:to>
                                    </p:set>
                                    <p:animEffect transition="in" filter="fade">
                                      <p:cBhvr>
                                        <p:cTn id="10" dur="1000"/>
                                        <p:tgtEl>
                                          <p:spTgt spid="22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dirty="0" smtClean="0"/>
              <a:t>演示文稿概述（隐藏幻灯片）：</a:t>
            </a:r>
            <a:endParaRPr lang="en-GB" dirty="0"/>
          </a:p>
        </p:txBody>
      </p:sp>
      <p:sp>
        <p:nvSpPr>
          <p:cNvPr id="5" name="Text Placeholder 4"/>
          <p:cNvSpPr>
            <a:spLocks noGrp="1"/>
          </p:cNvSpPr>
          <p:nvPr>
            <p:ph type="body" idx="1"/>
          </p:nvPr>
        </p:nvSpPr>
        <p:spPr>
          <a:xfrm>
            <a:off x="382588" y="965589"/>
            <a:ext cx="8380412" cy="5511411"/>
          </a:xfrm>
        </p:spPr>
        <p:txBody>
          <a:bodyPr/>
          <a:lstStyle/>
          <a:p>
            <a:pPr>
              <a:buNone/>
            </a:pPr>
            <a:r>
              <a:rPr lang="zh-CN" altLang="en-US" sz="1800" b="1" dirty="0" smtClean="0">
                <a:solidFill>
                  <a:schemeClr val="tx1"/>
                </a:solidFill>
              </a:rPr>
              <a:t>技术水平：</a:t>
            </a:r>
            <a:r>
              <a:rPr lang="en-US" sz="1800" dirty="0" smtClean="0">
                <a:solidFill>
                  <a:schemeClr val="tx1"/>
                </a:solidFill>
              </a:rPr>
              <a:t>300</a:t>
            </a:r>
          </a:p>
          <a:p>
            <a:pPr>
              <a:buNone/>
            </a:pPr>
            <a:r>
              <a:rPr lang="zh-CN" altLang="en-US" sz="1800" b="1" dirty="0" smtClean="0">
                <a:solidFill>
                  <a:schemeClr val="tx1"/>
                </a:solidFill>
              </a:rPr>
              <a:t>目标受众：</a:t>
            </a:r>
            <a:r>
              <a:rPr lang="zh-CN" altLang="en-US" sz="1800" dirty="0" smtClean="0">
                <a:solidFill>
                  <a:schemeClr val="tx1"/>
                </a:solidFill>
              </a:rPr>
              <a:t>开发人员和架构师</a:t>
            </a:r>
            <a:endParaRPr lang="en-US" sz="1800" dirty="0" smtClean="0">
              <a:solidFill>
                <a:schemeClr val="tx1"/>
              </a:solidFill>
            </a:endParaRPr>
          </a:p>
          <a:p>
            <a:pPr>
              <a:buNone/>
            </a:pPr>
            <a:r>
              <a:rPr lang="zh-CN" altLang="en-US" sz="1800" b="1" dirty="0" smtClean="0">
                <a:solidFill>
                  <a:schemeClr val="tx1"/>
                </a:solidFill>
              </a:rPr>
              <a:t>目标</a:t>
            </a:r>
            <a:r>
              <a:rPr lang="en-US" sz="1800" b="1" dirty="0" smtClean="0">
                <a:solidFill>
                  <a:schemeClr val="tx1"/>
                </a:solidFill>
              </a:rPr>
              <a:t> </a:t>
            </a:r>
            <a:r>
              <a:rPr lang="zh-CN" altLang="en-US" sz="1800" dirty="0" smtClean="0">
                <a:solidFill>
                  <a:schemeClr val="tx1"/>
                </a:solidFill>
              </a:rPr>
              <a:t>（您希望受众得到哪些收获）：</a:t>
            </a:r>
            <a:endParaRPr lang="en-US" sz="1800" dirty="0" smtClean="0">
              <a:solidFill>
                <a:schemeClr val="tx1"/>
              </a:solidFill>
            </a:endParaRPr>
          </a:p>
          <a:p>
            <a:pPr lvl="1"/>
            <a:r>
              <a:rPr lang="zh-CN" altLang="en-US" sz="1600" dirty="0" smtClean="0">
                <a:solidFill>
                  <a:schemeClr val="tx1"/>
                </a:solidFill>
              </a:rPr>
              <a:t>务必理解围绕新客户端控件和模板功能的主要目标</a:t>
            </a:r>
            <a:endParaRPr lang="en-US" sz="1600" dirty="0" smtClean="0">
              <a:solidFill>
                <a:schemeClr val="tx1"/>
              </a:solidFill>
            </a:endParaRPr>
          </a:p>
          <a:p>
            <a:pPr lvl="1"/>
            <a:r>
              <a:rPr lang="zh-CN" altLang="en-US" sz="1600" dirty="0" smtClean="0">
                <a:solidFill>
                  <a:schemeClr val="tx1"/>
                </a:solidFill>
              </a:rPr>
              <a:t>帮助促进</a:t>
            </a:r>
            <a:r>
              <a:rPr lang="en-US" sz="1600" dirty="0" smtClean="0">
                <a:solidFill>
                  <a:schemeClr val="tx1"/>
                </a:solidFill>
              </a:rPr>
              <a:t> ASP.NET AJAX </a:t>
            </a:r>
            <a:r>
              <a:rPr lang="zh-CN" altLang="en-US" sz="1600" dirty="0" smtClean="0">
                <a:solidFill>
                  <a:schemeClr val="tx1"/>
                </a:solidFill>
              </a:rPr>
              <a:t>的使用，作为一个客户端</a:t>
            </a:r>
            <a:r>
              <a:rPr lang="en-US" sz="1600" dirty="0" smtClean="0">
                <a:solidFill>
                  <a:schemeClr val="tx1"/>
                </a:solidFill>
              </a:rPr>
              <a:t> JavaScript </a:t>
            </a:r>
            <a:r>
              <a:rPr lang="zh-CN" altLang="en-US" sz="1600" dirty="0" smtClean="0">
                <a:solidFill>
                  <a:schemeClr val="tx1"/>
                </a:solidFill>
              </a:rPr>
              <a:t>平台，可以支持丰富的 </a:t>
            </a:r>
            <a:r>
              <a:rPr lang="en-US" altLang="zh-CN" sz="1600" dirty="0" smtClean="0">
                <a:solidFill>
                  <a:schemeClr val="tx1"/>
                </a:solidFill>
              </a:rPr>
              <a:t>web </a:t>
            </a:r>
            <a:r>
              <a:rPr lang="zh-CN" altLang="en-US" sz="1600" dirty="0" smtClean="0">
                <a:solidFill>
                  <a:schemeClr val="tx1"/>
                </a:solidFill>
              </a:rPr>
              <a:t>开发，甚至能超出</a:t>
            </a:r>
            <a:r>
              <a:rPr lang="en-US" sz="1600" dirty="0" smtClean="0">
                <a:solidFill>
                  <a:schemeClr val="tx1"/>
                </a:solidFill>
              </a:rPr>
              <a:t> ASP.NET </a:t>
            </a:r>
            <a:r>
              <a:rPr lang="zh-CN" altLang="en-US" sz="1600" dirty="0" smtClean="0">
                <a:solidFill>
                  <a:schemeClr val="tx1"/>
                </a:solidFill>
              </a:rPr>
              <a:t>环境。</a:t>
            </a:r>
            <a:endParaRPr lang="en-US" sz="1600" dirty="0" smtClean="0">
              <a:solidFill>
                <a:schemeClr val="tx1"/>
              </a:solidFill>
            </a:endParaRPr>
          </a:p>
          <a:p>
            <a:pPr>
              <a:buNone/>
            </a:pPr>
            <a:r>
              <a:rPr lang="zh-CN" altLang="en-US" sz="1800" b="1" dirty="0" smtClean="0">
                <a:solidFill>
                  <a:schemeClr val="tx1"/>
                </a:solidFill>
              </a:rPr>
              <a:t>演示文稿概述：</a:t>
            </a:r>
            <a:endParaRPr lang="en-US" sz="1800" dirty="0" smtClean="0">
              <a:solidFill>
                <a:schemeClr val="tx1"/>
              </a:solidFill>
            </a:endParaRPr>
          </a:p>
          <a:p>
            <a:pPr lvl="1"/>
            <a:r>
              <a:rPr lang="zh-CN" altLang="en-US" sz="1600" dirty="0" smtClean="0">
                <a:solidFill>
                  <a:schemeClr val="tx1"/>
                </a:solidFill>
              </a:rPr>
              <a:t>客户端模板</a:t>
            </a:r>
            <a:endParaRPr lang="en-US" sz="1600" dirty="0" smtClean="0">
              <a:solidFill>
                <a:schemeClr val="tx1"/>
              </a:solidFill>
            </a:endParaRPr>
          </a:p>
          <a:p>
            <a:pPr lvl="1"/>
            <a:r>
              <a:rPr lang="zh-CN" altLang="en-US" sz="1600" dirty="0" smtClean="0">
                <a:solidFill>
                  <a:schemeClr val="tx1"/>
                </a:solidFill>
              </a:rPr>
              <a:t>客户端控制</a:t>
            </a:r>
            <a:endParaRPr lang="en-US" sz="1600" dirty="0" smtClean="0">
              <a:solidFill>
                <a:schemeClr val="tx1"/>
              </a:solidFill>
            </a:endParaRPr>
          </a:p>
          <a:p>
            <a:pPr lvl="1"/>
            <a:r>
              <a:rPr lang="zh-CN" altLang="en-US" sz="1600" dirty="0" smtClean="0">
                <a:solidFill>
                  <a:schemeClr val="tx1"/>
                </a:solidFill>
              </a:rPr>
              <a:t>声明性安装</a:t>
            </a:r>
            <a:endParaRPr lang="en-US" sz="1600" dirty="0" smtClean="0">
              <a:solidFill>
                <a:schemeClr val="tx1"/>
              </a:solidFill>
            </a:endParaRPr>
          </a:p>
          <a:p>
            <a:pPr lvl="1"/>
            <a:r>
              <a:rPr lang="en-US" sz="1600" dirty="0" smtClean="0">
                <a:solidFill>
                  <a:schemeClr val="tx1"/>
                </a:solidFill>
              </a:rPr>
              <a:t>Command Bubbling</a:t>
            </a:r>
          </a:p>
          <a:p>
            <a:pPr lvl="1"/>
            <a:r>
              <a:rPr lang="zh-CN" altLang="en-US" sz="1600" dirty="0" smtClean="0">
                <a:solidFill>
                  <a:schemeClr val="tx1"/>
                </a:solidFill>
              </a:rPr>
              <a:t>实时绑定</a:t>
            </a:r>
            <a:endParaRPr lang="en-US" sz="1600" dirty="0" smtClean="0">
              <a:solidFill>
                <a:schemeClr val="tx1"/>
              </a:solidFill>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595312"/>
          </a:xfrm>
        </p:spPr>
        <p:txBody>
          <a:bodyPr anchor="t"/>
          <a:lstStyle/>
          <a:p>
            <a:pPr algn="l"/>
            <a:r>
              <a:rPr lang="en-US" sz="4000" b="0" dirty="0" smtClean="0"/>
              <a:t>Command Bubbling</a:t>
            </a:r>
            <a:endParaRPr lang="en-US" sz="4000" b="0" dirty="0"/>
          </a:p>
        </p:txBody>
      </p:sp>
      <p:sp>
        <p:nvSpPr>
          <p:cNvPr id="4" name="Content Placeholder 3"/>
          <p:cNvSpPr>
            <a:spLocks noGrp="1"/>
          </p:cNvSpPr>
          <p:nvPr>
            <p:ph sz="quarter" idx="10"/>
          </p:nvPr>
        </p:nvSpPr>
        <p:spPr>
          <a:xfrm>
            <a:off x="381000" y="1447800"/>
            <a:ext cx="8229600" cy="2743200"/>
          </a:xfrm>
        </p:spPr>
        <p:txBody>
          <a:bodyPr/>
          <a:lstStyle/>
          <a:p>
            <a:pPr marL="514350" indent="-514350"/>
            <a:r>
              <a:rPr lang="zh-CN" altLang="en-US" b="1" u="sng" dirty="0" smtClean="0">
                <a:latin typeface="Courier New" pitchFamily="49" charset="0"/>
                <a:cs typeface="Courier New" pitchFamily="49" charset="0"/>
              </a:rPr>
              <a:t>服务器端</a:t>
            </a:r>
            <a:r>
              <a:rPr lang="en-US" b="1" u="sng" dirty="0" smtClean="0">
                <a:latin typeface="Courier New" pitchFamily="49" charset="0"/>
                <a:cs typeface="Courier New" pitchFamily="49" charset="0"/>
              </a:rPr>
              <a:t> (WebForms)</a:t>
            </a:r>
            <a:r>
              <a:rPr lang="zh-CN" altLang="en-US" b="1" u="sng" dirty="0" smtClean="0">
                <a:latin typeface="Courier New" pitchFamily="49" charset="0"/>
                <a:cs typeface="Courier New" pitchFamily="49" charset="0"/>
              </a:rPr>
              <a:t>：</a:t>
            </a:r>
            <a:endParaRPr lang="en-US" b="1" u="sng" dirty="0" smtClean="0">
              <a:latin typeface="Courier New" pitchFamily="49" charset="0"/>
              <a:cs typeface="Courier New" pitchFamily="49" charset="0"/>
            </a:endParaRPr>
          </a:p>
          <a:p>
            <a:pPr marL="514350" indent="-514350"/>
            <a:r>
              <a:rPr lang="en-US" sz="2800" b="1" dirty="0" smtClean="0">
                <a:solidFill>
                  <a:srgbClr val="FFFF00"/>
                </a:solidFill>
                <a:latin typeface="Courier New" pitchFamily="49" charset="0"/>
                <a:cs typeface="Courier New" pitchFamily="49" charset="0"/>
              </a:rPr>
              <a:t>&lt;</a:t>
            </a:r>
            <a:r>
              <a:rPr lang="en-US" sz="2800" b="1" dirty="0" err="1" smtClean="0">
                <a:solidFill>
                  <a:srgbClr val="FFFF00"/>
                </a:solidFill>
                <a:latin typeface="Courier New" pitchFamily="49" charset="0"/>
                <a:cs typeface="Courier New" pitchFamily="49" charset="0"/>
              </a:rPr>
              <a:t>asp:Button</a:t>
            </a:r>
            <a:r>
              <a:rPr lang="en-US" sz="2800" b="1" dirty="0" smtClean="0">
                <a:solidFill>
                  <a:srgbClr val="FFFF00"/>
                </a:solidFill>
                <a:latin typeface="Courier New" pitchFamily="49" charset="0"/>
                <a:cs typeface="Courier New" pitchFamily="49" charset="0"/>
              </a:rPr>
              <a:t> </a:t>
            </a:r>
            <a:r>
              <a:rPr lang="en-US" sz="2800" b="1" dirty="0" err="1" smtClean="0">
                <a:solidFill>
                  <a:srgbClr val="FFFF00"/>
                </a:solidFill>
                <a:latin typeface="Courier New" pitchFamily="49" charset="0"/>
                <a:cs typeface="Courier New" pitchFamily="49" charset="0"/>
              </a:rPr>
              <a:t>runat</a:t>
            </a:r>
            <a:r>
              <a:rPr lang="en-US" sz="2800" b="1" dirty="0" smtClean="0">
                <a:solidFill>
                  <a:srgbClr val="FFFF00"/>
                </a:solidFill>
                <a:latin typeface="Courier New" pitchFamily="49" charset="0"/>
                <a:cs typeface="Courier New" pitchFamily="49" charset="0"/>
              </a:rPr>
              <a:t>=“server” </a:t>
            </a:r>
            <a:r>
              <a:rPr lang="en-US" sz="2800" b="1" dirty="0" err="1" smtClean="0">
                <a:solidFill>
                  <a:srgbClr val="FFFF00"/>
                </a:solidFill>
                <a:latin typeface="Courier New" pitchFamily="49" charset="0"/>
                <a:cs typeface="Courier New" pitchFamily="49" charset="0"/>
              </a:rPr>
              <a:t>CommandName</a:t>
            </a:r>
            <a:r>
              <a:rPr lang="en-US" sz="2800" b="1" dirty="0" smtClean="0">
                <a:solidFill>
                  <a:srgbClr val="FFFF00"/>
                </a:solidFill>
                <a:latin typeface="Courier New" pitchFamily="49" charset="0"/>
                <a:cs typeface="Courier New" pitchFamily="49" charset="0"/>
              </a:rPr>
              <a:t>=“Select" … /&gt;</a:t>
            </a:r>
            <a:endParaRPr lang="en-US" b="1" dirty="0" smtClean="0">
              <a:solidFill>
                <a:srgbClr val="FFFF00"/>
              </a:solidFill>
              <a:latin typeface="Courier New" pitchFamily="49" charset="0"/>
              <a:cs typeface="Courier New" pitchFamily="49" charset="0"/>
            </a:endParaRPr>
          </a:p>
          <a:p>
            <a:endParaRPr lang="en-US" dirty="0"/>
          </a:p>
        </p:txBody>
      </p:sp>
      <p:sp>
        <p:nvSpPr>
          <p:cNvPr id="5" name="Content Placeholder 3"/>
          <p:cNvSpPr txBox="1">
            <a:spLocks/>
          </p:cNvSpPr>
          <p:nvPr/>
        </p:nvSpPr>
        <p:spPr bwMode="auto">
          <a:xfrm>
            <a:off x="381000" y="3276600"/>
            <a:ext cx="8229600" cy="2743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zh-CN" altLang="en-US" sz="2600" b="1" i="0" u="sng" strike="noStrike" kern="0" cap="none" spc="0" normalizeH="0" baseline="0" noProof="0" dirty="0" smtClean="0">
                <a:ln>
                  <a:noFill/>
                </a:ln>
                <a:solidFill>
                  <a:schemeClr val="bg1"/>
                </a:solidFill>
                <a:effectLst/>
                <a:uLnTx/>
                <a:uFillTx/>
                <a:latin typeface="Courier New" pitchFamily="49" charset="0"/>
                <a:ea typeface="+mn-ea"/>
                <a:cs typeface="Courier New" pitchFamily="49" charset="0"/>
              </a:rPr>
              <a:t>客户端：</a:t>
            </a:r>
            <a:endParaRPr kumimoji="0" lang="en-US" sz="2600" b="0" i="0" u="sng" strike="noStrike" kern="0" cap="none" spc="0" normalizeH="0" baseline="0" noProof="0" dirty="0" smtClean="0">
              <a:ln>
                <a:noFill/>
              </a:ln>
              <a:solidFill>
                <a:schemeClr val="bg1"/>
              </a:solidFill>
              <a:effectLst/>
              <a:uLnTx/>
              <a:uFillTx/>
              <a:latin typeface="+mn-lt"/>
              <a:ea typeface="+mn-ea"/>
              <a:cs typeface="+mn-cs"/>
            </a:endParaRPr>
          </a:p>
          <a:p>
            <a:pPr marL="514350" marR="0" lvl="0" indent="-514350" algn="l"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t>&lt;button </a:t>
            </a:r>
            <a:r>
              <a:rPr kumimoji="0" lang="en-US" sz="2800" b="1" i="0" u="none" strike="noStrike" kern="0" cap="none" spc="0" normalizeH="0" baseline="0" noProof="0" dirty="0" err="1" smtClean="0">
                <a:ln>
                  <a:noFill/>
                </a:ln>
                <a:solidFill>
                  <a:srgbClr val="FFFF00"/>
                </a:solidFill>
                <a:effectLst/>
                <a:uLnTx/>
                <a:uFillTx/>
                <a:latin typeface="Courier New" pitchFamily="49" charset="0"/>
                <a:ea typeface="+mn-ea"/>
                <a:cs typeface="Courier New" pitchFamily="49" charset="0"/>
              </a:rPr>
              <a:t>sys:command</a:t>
            </a:r>
            <a:r>
              <a:rPr kumimoji="0" lang="en-US" sz="2800" b="1" i="0" u="none" strike="noStrike" kern="0" cap="none" spc="0" normalizeH="0" baseline="0" noProof="0" dirty="0" smtClean="0">
                <a:ln>
                  <a:noFill/>
                </a:ln>
                <a:solidFill>
                  <a:srgbClr val="FFFF00"/>
                </a:solidFill>
                <a:effectLst/>
                <a:uLnTx/>
                <a:uFillTx/>
                <a:latin typeface="Courier New" pitchFamily="49" charset="0"/>
                <a:ea typeface="+mn-ea"/>
                <a:cs typeface="Courier New" pitchFamily="49" charset="0"/>
              </a:rPr>
              <a:t>="select" … /&gt;</a:t>
            </a:r>
            <a:endParaRPr kumimoji="0" lang="en-US" sz="2600" b="0" i="0" u="none" strike="noStrike" kern="0" cap="none" spc="0" normalizeH="0" baseline="0" noProof="0" dirty="0" smtClean="0">
              <a:ln>
                <a:noFill/>
              </a:ln>
              <a:solidFill>
                <a:schemeClr val="bg1"/>
              </a:solidFill>
              <a:effectLst/>
              <a:uLnTx/>
              <a:uFillTx/>
              <a:latin typeface="+mn-lt"/>
              <a:ea typeface="+mn-ea"/>
              <a:cs typeface="+mn-cs"/>
            </a:endParaRPr>
          </a:p>
          <a:p>
            <a:pPr marL="914400" marR="0" lvl="1" indent="-514350" algn="l" defTabSz="914400" rtl="0" eaLnBrk="0" fontAlgn="base" latinLnBrk="0" hangingPunct="0">
              <a:lnSpc>
                <a:spcPct val="100000"/>
              </a:lnSpc>
              <a:spcBef>
                <a:spcPct val="20000"/>
              </a:spcBef>
              <a:spcAft>
                <a:spcPct val="0"/>
              </a:spcAft>
              <a:buClrTx/>
              <a:buSzTx/>
              <a:buFont typeface="+mj-lt"/>
              <a:buAutoNum type="arabicPeriod"/>
              <a:tabLst/>
              <a:defRPr/>
            </a:pPr>
            <a:endParaRPr kumimoji="0" lang="en-US" sz="2000" b="0" i="0" u="none" strike="noStrike" kern="0" cap="none" spc="0" normalizeH="0" baseline="0" noProof="0" dirty="0" smtClean="0">
              <a:ln>
                <a:noFill/>
              </a:ln>
              <a:solidFill>
                <a:schemeClr val="bg1"/>
              </a:solidFill>
              <a:effectLst/>
              <a:uLnTx/>
              <a:uFillTx/>
              <a:latin typeface="Microsoft Sans Serif"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2600" b="0" i="0" u="none" strike="noStrike" kern="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595312"/>
          </a:xfrm>
        </p:spPr>
        <p:txBody>
          <a:bodyPr anchor="t"/>
          <a:lstStyle/>
          <a:p>
            <a:pPr algn="l"/>
            <a:r>
              <a:rPr lang="zh-CN" altLang="en-US" sz="4000" b="0" dirty="0" smtClean="0"/>
              <a:t>实时绑定</a:t>
            </a:r>
            <a:endParaRPr lang="en-US" sz="4000" b="0" dirty="0"/>
          </a:p>
        </p:txBody>
      </p:sp>
      <p:sp>
        <p:nvSpPr>
          <p:cNvPr id="4" name="Rectangle 3"/>
          <p:cNvSpPr/>
          <p:nvPr/>
        </p:nvSpPr>
        <p:spPr bwMode="auto">
          <a:xfrm>
            <a:off x="381000" y="2057400"/>
            <a:ext cx="2209800" cy="19050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CN" altLang="en-US" dirty="0" smtClean="0">
                <a:solidFill>
                  <a:schemeClr val="bg1"/>
                </a:solidFill>
              </a:rPr>
              <a:t>对象</a:t>
            </a:r>
            <a:r>
              <a:rPr lang="en-US" dirty="0" smtClean="0">
                <a:solidFill>
                  <a:schemeClr val="bg1"/>
                </a:solidFill>
              </a:rPr>
              <a:t> #1</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solidFill>
                <a:schemeClr val="bg1"/>
              </a:solidFill>
              <a:effectLst/>
              <a:latin typeface="Tahoma"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r>
              <a:rPr lang="zh-CN" altLang="en-US" dirty="0" smtClean="0">
                <a:solidFill>
                  <a:schemeClr val="bg1"/>
                </a:solidFill>
              </a:rPr>
              <a:t>属性</a:t>
            </a:r>
            <a:r>
              <a:rPr lang="en-US" dirty="0" smtClean="0">
                <a:solidFill>
                  <a:schemeClr val="bg1"/>
                </a:solidFill>
              </a:rPr>
              <a:t> #1</a:t>
            </a:r>
          </a:p>
          <a:p>
            <a:pPr marL="0" marR="0" indent="0" algn="l"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属性</a:t>
            </a:r>
            <a:r>
              <a:rPr kumimoji="0" lang="en-US" sz="2200" b="0" i="0" u="none" strike="noStrike" cap="none" normalizeH="0" baseline="0" dirty="0" smtClean="0">
                <a:solidFill>
                  <a:schemeClr val="bg1"/>
                </a:solidFill>
                <a:effectLst/>
                <a:latin typeface="Tahoma" pitchFamily="34" charset="0"/>
              </a:rPr>
              <a:t> #2</a:t>
            </a:r>
          </a:p>
          <a:p>
            <a:pPr marL="0" marR="0" indent="0" algn="l" defTabSz="914400" rtl="0" eaLnBrk="1" fontAlgn="base" latinLnBrk="0" hangingPunct="1">
              <a:lnSpc>
                <a:spcPct val="100000"/>
              </a:lnSpc>
              <a:spcBef>
                <a:spcPct val="0"/>
              </a:spcBef>
              <a:spcAft>
                <a:spcPct val="0"/>
              </a:spcAft>
              <a:buClrTx/>
              <a:buSzTx/>
              <a:buFontTx/>
              <a:buNone/>
              <a:tabLst/>
            </a:pPr>
            <a:r>
              <a:rPr lang="zh-CN" altLang="en-US" dirty="0" smtClean="0">
                <a:solidFill>
                  <a:schemeClr val="bg1"/>
                </a:solidFill>
              </a:rPr>
              <a:t>属性</a:t>
            </a:r>
            <a:r>
              <a:rPr lang="en-US" dirty="0" smtClean="0">
                <a:solidFill>
                  <a:schemeClr val="bg1"/>
                </a:solidFill>
              </a:rPr>
              <a:t> #3</a:t>
            </a:r>
            <a:endParaRPr kumimoji="0" lang="en-US" sz="2200" b="0" i="0" u="none" strike="noStrike" cap="none" normalizeH="0" baseline="0" dirty="0" smtClean="0">
              <a:solidFill>
                <a:schemeClr val="bg1"/>
              </a:solidFill>
              <a:effectLst/>
              <a:latin typeface="Tahoma" pitchFamily="34" charset="0"/>
            </a:endParaRPr>
          </a:p>
        </p:txBody>
      </p:sp>
      <p:sp>
        <p:nvSpPr>
          <p:cNvPr id="6" name="Rectangle 5"/>
          <p:cNvSpPr/>
          <p:nvPr/>
        </p:nvSpPr>
        <p:spPr bwMode="auto">
          <a:xfrm>
            <a:off x="4038600" y="2057400"/>
            <a:ext cx="2209800" cy="19050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zh-CN" altLang="en-US" dirty="0" smtClean="0">
                <a:solidFill>
                  <a:schemeClr val="bg1"/>
                </a:solidFill>
              </a:rPr>
              <a:t>对象</a:t>
            </a:r>
            <a:r>
              <a:rPr lang="en-US" dirty="0" smtClean="0">
                <a:solidFill>
                  <a:schemeClr val="bg1"/>
                </a:solidFill>
              </a:rPr>
              <a:t> #2</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solidFill>
                <a:schemeClr val="bg1"/>
              </a:solidFill>
              <a:effectLst/>
              <a:latin typeface="Tahoma"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r>
              <a:rPr lang="zh-CN" altLang="en-US" dirty="0" smtClean="0">
                <a:solidFill>
                  <a:schemeClr val="bg1"/>
                </a:solidFill>
              </a:rPr>
              <a:t>属性</a:t>
            </a:r>
            <a:r>
              <a:rPr lang="en-US" dirty="0" smtClean="0">
                <a:solidFill>
                  <a:schemeClr val="bg1"/>
                </a:solidFill>
              </a:rPr>
              <a:t> #1</a:t>
            </a:r>
          </a:p>
          <a:p>
            <a:pPr marL="0" marR="0" indent="0" algn="l"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属性</a:t>
            </a:r>
            <a:r>
              <a:rPr kumimoji="0" lang="en-US" sz="2200" b="0" i="0" u="none" strike="noStrike" cap="none" normalizeH="0" baseline="0" dirty="0" smtClean="0">
                <a:solidFill>
                  <a:schemeClr val="bg1"/>
                </a:solidFill>
                <a:effectLst/>
                <a:latin typeface="Tahoma" pitchFamily="34" charset="0"/>
              </a:rPr>
              <a:t> #2</a:t>
            </a:r>
          </a:p>
          <a:p>
            <a:pPr marL="0" marR="0" indent="0" algn="l" defTabSz="914400" rtl="0" eaLnBrk="1" fontAlgn="base" latinLnBrk="0" hangingPunct="1">
              <a:lnSpc>
                <a:spcPct val="100000"/>
              </a:lnSpc>
              <a:spcBef>
                <a:spcPct val="0"/>
              </a:spcBef>
              <a:spcAft>
                <a:spcPct val="0"/>
              </a:spcAft>
              <a:buClrTx/>
              <a:buSzTx/>
              <a:buFontTx/>
              <a:buNone/>
              <a:tabLst/>
            </a:pPr>
            <a:r>
              <a:rPr lang="zh-CN" altLang="en-US" dirty="0" smtClean="0">
                <a:solidFill>
                  <a:schemeClr val="bg1"/>
                </a:solidFill>
              </a:rPr>
              <a:t>属性</a:t>
            </a:r>
            <a:r>
              <a:rPr lang="en-US" dirty="0" smtClean="0">
                <a:solidFill>
                  <a:schemeClr val="bg1"/>
                </a:solidFill>
              </a:rPr>
              <a:t> #3</a:t>
            </a:r>
            <a:endParaRPr kumimoji="0" lang="en-US" sz="2200" b="0" i="0" u="none" strike="noStrike" cap="none" normalizeH="0" baseline="0" dirty="0" smtClean="0">
              <a:solidFill>
                <a:schemeClr val="bg1"/>
              </a:solidFill>
              <a:effectLst/>
              <a:latin typeface="Tahoma" pitchFamily="34" charset="0"/>
            </a:endParaRPr>
          </a:p>
        </p:txBody>
      </p:sp>
      <p:sp>
        <p:nvSpPr>
          <p:cNvPr id="7" name="TextBox 6"/>
          <p:cNvSpPr txBox="1"/>
          <p:nvPr/>
        </p:nvSpPr>
        <p:spPr>
          <a:xfrm>
            <a:off x="1025514" y="1371600"/>
            <a:ext cx="466795" cy="430887"/>
          </a:xfrm>
          <a:prstGeom prst="rect">
            <a:avLst/>
          </a:prstGeom>
          <a:noFill/>
        </p:spPr>
        <p:txBody>
          <a:bodyPr wrap="none" rtlCol="0">
            <a:spAutoFit/>
          </a:bodyPr>
          <a:lstStyle/>
          <a:p>
            <a:r>
              <a:rPr lang="zh-CN" altLang="en-US" dirty="0" smtClean="0"/>
              <a:t>源</a:t>
            </a:r>
            <a:endParaRPr lang="en-US" dirty="0"/>
          </a:p>
        </p:txBody>
      </p:sp>
      <p:sp>
        <p:nvSpPr>
          <p:cNvPr id="8" name="TextBox 7"/>
          <p:cNvSpPr txBox="1"/>
          <p:nvPr/>
        </p:nvSpPr>
        <p:spPr>
          <a:xfrm>
            <a:off x="4648200" y="1371600"/>
            <a:ext cx="748924" cy="430887"/>
          </a:xfrm>
          <a:prstGeom prst="rect">
            <a:avLst/>
          </a:prstGeom>
          <a:noFill/>
        </p:spPr>
        <p:txBody>
          <a:bodyPr wrap="none" rtlCol="0">
            <a:spAutoFit/>
          </a:bodyPr>
          <a:lstStyle/>
          <a:p>
            <a:r>
              <a:rPr lang="zh-CN" altLang="en-US" dirty="0" smtClean="0"/>
              <a:t>目标</a:t>
            </a:r>
            <a:endParaRPr lang="en-US" dirty="0"/>
          </a:p>
        </p:txBody>
      </p:sp>
      <p:cxnSp>
        <p:nvCxnSpPr>
          <p:cNvPr id="13" name="Straight Arrow Connector 12"/>
          <p:cNvCxnSpPr/>
          <p:nvPr/>
        </p:nvCxnSpPr>
        <p:spPr bwMode="auto">
          <a:xfrm flipV="1">
            <a:off x="1981200" y="2971800"/>
            <a:ext cx="2133600" cy="304800"/>
          </a:xfrm>
          <a:prstGeom prst="straightConnector1">
            <a:avLst/>
          </a:prstGeom>
          <a:gradFill rotWithShape="1">
            <a:gsLst>
              <a:gs pos="0">
                <a:schemeClr val="accent1"/>
              </a:gs>
              <a:gs pos="100000">
                <a:schemeClr val="accent1">
                  <a:gamma/>
                  <a:shade val="82353"/>
                  <a:invGamma/>
                </a:schemeClr>
              </a:gs>
            </a:gsLst>
            <a:lin ang="5400000" scaled="1"/>
          </a:gradFill>
          <a:ln w="57150" cap="flat" cmpd="sng" algn="ctr">
            <a:solidFill>
              <a:srgbClr val="00B050"/>
            </a:solidFill>
            <a:prstDash val="solid"/>
            <a:round/>
            <a:headEnd type="arrow"/>
            <a:tailEnd type="arrow"/>
          </a:ln>
          <a:effectLst/>
        </p:spPr>
      </p:cxnSp>
      <p:cxnSp>
        <p:nvCxnSpPr>
          <p:cNvPr id="19" name="Straight Arrow Connector 18"/>
          <p:cNvCxnSpPr/>
          <p:nvPr/>
        </p:nvCxnSpPr>
        <p:spPr bwMode="auto">
          <a:xfrm>
            <a:off x="1981200" y="2971800"/>
            <a:ext cx="2133600" cy="304800"/>
          </a:xfrm>
          <a:prstGeom prst="straightConnector1">
            <a:avLst/>
          </a:prstGeom>
          <a:gradFill rotWithShape="1">
            <a:gsLst>
              <a:gs pos="0">
                <a:schemeClr val="accent1"/>
              </a:gs>
              <a:gs pos="100000">
                <a:schemeClr val="accent1">
                  <a:gamma/>
                  <a:shade val="82353"/>
                  <a:invGamma/>
                </a:schemeClr>
              </a:gs>
            </a:gsLst>
            <a:lin ang="5400000" scaled="1"/>
          </a:gradFill>
          <a:ln w="57150" cap="flat" cmpd="sng" algn="ctr">
            <a:solidFill>
              <a:srgbClr val="0099FF"/>
            </a:solidFill>
            <a:prstDash val="solid"/>
            <a:round/>
            <a:headEnd type="none" w="med" len="med"/>
            <a:tailEnd type="arrow"/>
          </a:ln>
          <a:effectLst/>
        </p:spPr>
      </p:cxnSp>
      <p:cxnSp>
        <p:nvCxnSpPr>
          <p:cNvPr id="21" name="Straight Arrow Connector 20"/>
          <p:cNvCxnSpPr/>
          <p:nvPr/>
        </p:nvCxnSpPr>
        <p:spPr bwMode="auto">
          <a:xfrm>
            <a:off x="2057400" y="3656012"/>
            <a:ext cx="2057400" cy="1588"/>
          </a:xfrm>
          <a:prstGeom prst="straightConnector1">
            <a:avLst/>
          </a:prstGeom>
          <a:gradFill rotWithShape="1">
            <a:gsLst>
              <a:gs pos="0">
                <a:schemeClr val="accent1"/>
              </a:gs>
              <a:gs pos="100000">
                <a:schemeClr val="accent1">
                  <a:gamma/>
                  <a:shade val="82353"/>
                  <a:invGamma/>
                </a:schemeClr>
              </a:gs>
            </a:gsLst>
            <a:lin ang="5400000" scaled="1"/>
          </a:gradFill>
          <a:ln w="57150" cap="flat" cmpd="sng" algn="ctr">
            <a:solidFill>
              <a:srgbClr val="FF0000"/>
            </a:solidFill>
            <a:prstDash val="dash"/>
            <a:round/>
            <a:headEnd type="none" w="med" len="med"/>
            <a:tailEnd type="arrow"/>
          </a:ln>
          <a:effectLst/>
        </p:spPr>
      </p:cxnSp>
      <p:sp>
        <p:nvSpPr>
          <p:cNvPr id="23" name="TextBox 22"/>
          <p:cNvSpPr txBox="1"/>
          <p:nvPr/>
        </p:nvSpPr>
        <p:spPr>
          <a:xfrm>
            <a:off x="300188" y="4648200"/>
            <a:ext cx="1223412" cy="430887"/>
          </a:xfrm>
          <a:prstGeom prst="rect">
            <a:avLst/>
          </a:prstGeom>
          <a:noFill/>
        </p:spPr>
        <p:txBody>
          <a:bodyPr wrap="none" rtlCol="0">
            <a:spAutoFit/>
          </a:bodyPr>
          <a:lstStyle/>
          <a:p>
            <a:pPr>
              <a:buFont typeface="Arial" pitchFamily="34" charset="0"/>
              <a:buChar char="•"/>
            </a:pPr>
            <a:r>
              <a:rPr lang="en-US" dirty="0" smtClean="0"/>
              <a:t> </a:t>
            </a:r>
            <a:r>
              <a:rPr lang="zh-CN" altLang="en-US" b="1" dirty="0" smtClean="0">
                <a:solidFill>
                  <a:srgbClr val="FF0000"/>
                </a:solidFill>
              </a:rPr>
              <a:t>一次性</a:t>
            </a:r>
            <a:endParaRPr lang="en-US" b="1" dirty="0" smtClean="0">
              <a:solidFill>
                <a:srgbClr val="FF0000"/>
              </a:solidFill>
            </a:endParaRPr>
          </a:p>
        </p:txBody>
      </p:sp>
      <p:sp>
        <p:nvSpPr>
          <p:cNvPr id="27" name="TextBox 26"/>
          <p:cNvSpPr txBox="1"/>
          <p:nvPr/>
        </p:nvSpPr>
        <p:spPr>
          <a:xfrm>
            <a:off x="300189" y="5055513"/>
            <a:ext cx="851515" cy="430887"/>
          </a:xfrm>
          <a:prstGeom prst="rect">
            <a:avLst/>
          </a:prstGeom>
          <a:noFill/>
        </p:spPr>
        <p:txBody>
          <a:bodyPr wrap="none" rtlCol="0">
            <a:spAutoFit/>
          </a:bodyPr>
          <a:lstStyle/>
          <a:p>
            <a:pPr>
              <a:buFont typeface="Arial" pitchFamily="34" charset="0"/>
              <a:buChar char="•"/>
            </a:pPr>
            <a:r>
              <a:rPr lang="zh-CN" altLang="en-US" b="1" dirty="0" smtClean="0">
                <a:solidFill>
                  <a:srgbClr val="0099FF"/>
                </a:solidFill>
              </a:rPr>
              <a:t>单向</a:t>
            </a:r>
            <a:endParaRPr lang="en-US" b="1" dirty="0" smtClean="0">
              <a:solidFill>
                <a:srgbClr val="FF0000"/>
              </a:solidFill>
            </a:endParaRPr>
          </a:p>
        </p:txBody>
      </p:sp>
      <p:sp>
        <p:nvSpPr>
          <p:cNvPr id="29" name="TextBox 28"/>
          <p:cNvSpPr txBox="1"/>
          <p:nvPr/>
        </p:nvSpPr>
        <p:spPr>
          <a:xfrm>
            <a:off x="299329" y="5436513"/>
            <a:ext cx="939680" cy="430887"/>
          </a:xfrm>
          <a:prstGeom prst="rect">
            <a:avLst/>
          </a:prstGeom>
          <a:noFill/>
        </p:spPr>
        <p:txBody>
          <a:bodyPr wrap="none" rtlCol="0">
            <a:spAutoFit/>
          </a:bodyPr>
          <a:lstStyle/>
          <a:p>
            <a:pPr>
              <a:buFont typeface="Arial" pitchFamily="34" charset="0"/>
              <a:buChar char="•"/>
            </a:pPr>
            <a:r>
              <a:rPr lang="en-US" dirty="0" smtClean="0"/>
              <a:t> </a:t>
            </a:r>
            <a:r>
              <a:rPr lang="zh-CN" altLang="en-US" b="1" dirty="0" smtClean="0">
                <a:solidFill>
                  <a:srgbClr val="00B050"/>
                </a:solidFill>
              </a:rPr>
              <a:t>双向</a:t>
            </a:r>
            <a:endParaRPr lang="en-US" b="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7" grpId="0"/>
      <p:bldP spid="2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762000" y="3200400"/>
            <a:ext cx="8229600" cy="609600"/>
          </a:xfrm>
        </p:spPr>
        <p:txBody>
          <a:bodyPr anchor="t"/>
          <a:lstStyle/>
          <a:p>
            <a:pPr algn="l">
              <a:defRPr/>
            </a:pPr>
            <a:r>
              <a:rPr lang="en-US" dirty="0" smtClean="0"/>
              <a:t>Command Bubbling</a:t>
            </a:r>
            <a:br>
              <a:rPr lang="en-US" dirty="0" smtClean="0"/>
            </a:br>
            <a:r>
              <a:rPr lang="zh-CN" altLang="en-US" dirty="0" smtClean="0"/>
              <a:t>实时绑定</a:t>
            </a:r>
            <a:r>
              <a:rPr lang="en-US" dirty="0" smtClean="0"/>
              <a:t/>
            </a:r>
            <a:br>
              <a:rPr lang="en-US" dirty="0" smtClean="0"/>
            </a:br>
            <a:r>
              <a:rPr lang="zh-CN" altLang="en-US" dirty="0" smtClean="0"/>
              <a:t>更改跟踪</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fade">
                                      <p:cBhvr>
                                        <p:cTn id="7" dur="500"/>
                                        <p:tgtEl>
                                          <p:spTgt spid="225284"/>
                                        </p:tgtEl>
                                      </p:cBhvr>
                                    </p:animEffect>
                                  </p:childTnLst>
                                </p:cTn>
                              </p:par>
                              <p:par>
                                <p:cTn id="8" presetID="10" presetClass="entr" presetSubtype="0" fill="hold" nodeType="withEffect">
                                  <p:stCondLst>
                                    <p:cond delay="0"/>
                                  </p:stCondLst>
                                  <p:childTnLst>
                                    <p:set>
                                      <p:cBhvr>
                                        <p:cTn id="9" dur="1" fill="hold">
                                          <p:stCondLst>
                                            <p:cond delay="0"/>
                                          </p:stCondLst>
                                        </p:cTn>
                                        <p:tgtEl>
                                          <p:spTgt spid="225282"/>
                                        </p:tgtEl>
                                        <p:attrNameLst>
                                          <p:attrName>style.visibility</p:attrName>
                                        </p:attrNameLst>
                                      </p:cBhvr>
                                      <p:to>
                                        <p:strVal val="visible"/>
                                      </p:to>
                                    </p:set>
                                    <p:animEffect transition="in" filter="fade">
                                      <p:cBhvr>
                                        <p:cTn id="10" dur="1000"/>
                                        <p:tgtEl>
                                          <p:spTgt spid="22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总结</a:t>
            </a:r>
            <a:endParaRPr lang="en-US" sz="4000" b="0" dirty="0"/>
          </a:p>
        </p:txBody>
      </p:sp>
      <p:sp>
        <p:nvSpPr>
          <p:cNvPr id="3" name="Content Placeholder 2"/>
          <p:cNvSpPr>
            <a:spLocks noGrp="1"/>
          </p:cNvSpPr>
          <p:nvPr>
            <p:ph sz="quarter" idx="10"/>
          </p:nvPr>
        </p:nvSpPr>
        <p:spPr>
          <a:xfrm>
            <a:off x="457200" y="1447800"/>
            <a:ext cx="8229600" cy="2743200"/>
          </a:xfrm>
        </p:spPr>
        <p:txBody>
          <a:bodyPr/>
          <a:lstStyle/>
          <a:p>
            <a:pPr>
              <a:buFont typeface="Arial" pitchFamily="34" charset="0"/>
              <a:buChar char="•"/>
            </a:pPr>
            <a:r>
              <a:rPr lang="zh-CN" altLang="en-US" sz="2600" dirty="0" smtClean="0"/>
              <a:t>客户端模板</a:t>
            </a:r>
            <a:endParaRPr lang="en-US" sz="2600" dirty="0" smtClean="0"/>
          </a:p>
          <a:p>
            <a:pPr marL="342900" lvl="1" indent="-342900">
              <a:buFont typeface="Arial" pitchFamily="34" charset="0"/>
              <a:buChar char="•"/>
            </a:pPr>
            <a:r>
              <a:rPr lang="zh-CN" altLang="en-US" sz="2600" dirty="0" smtClean="0"/>
              <a:t>客户端控件</a:t>
            </a:r>
            <a:endParaRPr lang="en-US" sz="2600" dirty="0" smtClean="0"/>
          </a:p>
          <a:p>
            <a:pPr marL="342900" lvl="1" indent="-342900">
              <a:buFont typeface="Arial" pitchFamily="34" charset="0"/>
              <a:buChar char="•"/>
            </a:pPr>
            <a:r>
              <a:rPr lang="zh-CN" altLang="en-US" sz="2600" dirty="0" smtClean="0"/>
              <a:t>声明性安装</a:t>
            </a:r>
            <a:endParaRPr lang="en-US" sz="2600" dirty="0" smtClean="0"/>
          </a:p>
          <a:p>
            <a:pPr marL="342900" lvl="1" indent="-342900">
              <a:buFont typeface="Arial" pitchFamily="34" charset="0"/>
              <a:buChar char="•"/>
            </a:pPr>
            <a:r>
              <a:rPr lang="en-US" sz="2600" dirty="0" smtClean="0"/>
              <a:t>Command Bubbling</a:t>
            </a:r>
          </a:p>
          <a:p>
            <a:pPr marL="342900" lvl="1" indent="-342900">
              <a:buFont typeface="Arial" pitchFamily="34" charset="0"/>
              <a:buChar char="•"/>
            </a:pPr>
            <a:r>
              <a:rPr lang="zh-CN" altLang="en-US" sz="2600" dirty="0" smtClean="0"/>
              <a:t>实时绑定</a:t>
            </a:r>
            <a:endParaRPr lang="en-US" sz="2600" dirty="0" smtClean="0"/>
          </a:p>
          <a:p>
            <a:pPr>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DPE_title"/>
          <p:cNvPicPr>
            <a:picLocks noChangeAspect="1" noChangeArrowheads="1"/>
          </p:cNvPicPr>
          <p:nvPr/>
        </p:nvPicPr>
        <p:blipFill>
          <a:blip r:embed="rId2"/>
          <a:srcRect/>
          <a:stretch>
            <a:fillRect/>
          </a:stretch>
        </p:blipFill>
        <p:spPr bwMode="auto">
          <a:xfrm>
            <a:off x="1828800" y="2895600"/>
            <a:ext cx="5133975" cy="257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hape 131073"/>
          <p:cNvSpPr>
            <a:spLocks noGrp="1" noChangeArrowheads="1"/>
          </p:cNvSpPr>
          <p:nvPr>
            <p:ph type="ctrTitle"/>
          </p:nvPr>
        </p:nvSpPr>
        <p:spPr>
          <a:xfrm>
            <a:off x="304800" y="2133600"/>
            <a:ext cx="8458200" cy="1470025"/>
          </a:xfrm>
        </p:spPr>
        <p:txBody>
          <a:bodyPr/>
          <a:lstStyle/>
          <a:p>
            <a:pPr eaLnBrk="1" hangingPunct="1">
              <a:defRPr/>
            </a:pPr>
            <a:r>
              <a:rPr lang="en-US" sz="4400" dirty="0" smtClean="0"/>
              <a:t>ASP.NET AJAX 4 </a:t>
            </a:r>
            <a:r>
              <a:rPr lang="zh-CN" altLang="en-US" sz="4400" dirty="0" smtClean="0"/>
              <a:t>中的新功能</a:t>
            </a:r>
            <a:endParaRPr lang="en-US" sz="4400" dirty="0" smtClean="0">
              <a:solidFill>
                <a:schemeClr val="bg2"/>
              </a:solidFill>
              <a:latin typeface="Verdana" pitchFamily="34" charset="0"/>
            </a:endParaRPr>
          </a:p>
        </p:txBody>
      </p:sp>
      <p:sp>
        <p:nvSpPr>
          <p:cNvPr id="131075" name="Subtitle 131074"/>
          <p:cNvSpPr>
            <a:spLocks noGrp="1" noChangeArrowheads="1"/>
          </p:cNvSpPr>
          <p:nvPr>
            <p:ph type="subTitle" idx="1"/>
          </p:nvPr>
        </p:nvSpPr>
        <p:spPr>
          <a:xfrm>
            <a:off x="457200" y="4191000"/>
            <a:ext cx="7162800" cy="1752600"/>
          </a:xfrm>
        </p:spPr>
        <p:txBody>
          <a:bodyPr/>
          <a:lstStyle/>
          <a:p>
            <a:pPr>
              <a:defRPr/>
            </a:pPr>
            <a:r>
              <a:rPr lang="zh-CN" altLang="en-US" dirty="0" smtClean="0"/>
              <a:t>姓名</a:t>
            </a:r>
            <a:endParaRPr lang="en-US" altLang="zh-CN" dirty="0" smtClean="0"/>
          </a:p>
          <a:p>
            <a:pPr>
              <a:defRPr/>
            </a:pPr>
            <a:r>
              <a:rPr lang="zh-CN" altLang="en-US" dirty="0" smtClean="0"/>
              <a:t>职务</a:t>
            </a:r>
            <a:endParaRPr lang="en-US" altLang="zh-CN" dirty="0" smtClean="0"/>
          </a:p>
          <a:p>
            <a:pPr>
              <a:defRPr/>
            </a:pPr>
            <a:r>
              <a:rPr lang="zh-CN" altLang="en-US" dirty="0" smtClean="0"/>
              <a:t>组织</a:t>
            </a:r>
            <a:endParaRPr lang="en-US" dirty="0" smtClean="0"/>
          </a:p>
          <a:p>
            <a:pPr>
              <a:defRPr/>
            </a:pPr>
            <a:r>
              <a:rPr lang="zh-CN" altLang="en-US" dirty="0" smtClean="0"/>
              <a:t>电子邮件</a:t>
            </a:r>
            <a:endParaRPr lang="en-US" dirty="0" smtClean="0"/>
          </a:p>
        </p:txBody>
      </p:sp>
      <p:pic>
        <p:nvPicPr>
          <p:cNvPr id="6" name="Picture 5" descr="NET-Frmwrk_h_rgb_r.png"/>
          <p:cNvPicPr>
            <a:picLocks noChangeAspect="1"/>
          </p:cNvPicPr>
          <p:nvPr/>
        </p:nvPicPr>
        <p:blipFill>
          <a:blip r:embed="rId3"/>
          <a:stretch>
            <a:fillRect/>
          </a:stretch>
        </p:blipFill>
        <p:spPr>
          <a:xfrm>
            <a:off x="533400" y="381000"/>
            <a:ext cx="2362200" cy="748146"/>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议程</a:t>
            </a:r>
            <a:endParaRPr lang="en-US" sz="4000" b="0" dirty="0"/>
          </a:p>
        </p:txBody>
      </p:sp>
      <p:sp>
        <p:nvSpPr>
          <p:cNvPr id="3" name="Content Placeholder 2"/>
          <p:cNvSpPr>
            <a:spLocks noGrp="1"/>
          </p:cNvSpPr>
          <p:nvPr>
            <p:ph sz="quarter" idx="10"/>
          </p:nvPr>
        </p:nvSpPr>
        <p:spPr>
          <a:xfrm>
            <a:off x="457200" y="1447800"/>
            <a:ext cx="8229600" cy="2743200"/>
          </a:xfrm>
        </p:spPr>
        <p:txBody>
          <a:bodyPr/>
          <a:lstStyle/>
          <a:p>
            <a:pPr marL="342900" lvl="1" indent="-342900">
              <a:buFont typeface="Arial" pitchFamily="34" charset="0"/>
              <a:buChar char="•"/>
            </a:pPr>
            <a:r>
              <a:rPr lang="zh-CN" altLang="en-US" sz="2600" dirty="0" smtClean="0">
                <a:latin typeface="+mn-lt"/>
                <a:ea typeface="+mn-ea"/>
                <a:cs typeface="+mn-cs"/>
              </a:rPr>
              <a:t>客户端模板</a:t>
            </a:r>
            <a:endParaRPr lang="en-US" sz="2600" dirty="0" smtClean="0">
              <a:latin typeface="+mn-lt"/>
              <a:ea typeface="+mn-ea"/>
              <a:cs typeface="+mn-cs"/>
            </a:endParaRPr>
          </a:p>
          <a:p>
            <a:pPr marL="342900" lvl="1" indent="-342900">
              <a:buFont typeface="Arial" pitchFamily="34" charset="0"/>
              <a:buChar char="•"/>
            </a:pPr>
            <a:r>
              <a:rPr lang="zh-CN" altLang="en-US" sz="2600" dirty="0" smtClean="0">
                <a:latin typeface="+mn-lt"/>
                <a:ea typeface="+mn-ea"/>
                <a:cs typeface="+mn-cs"/>
              </a:rPr>
              <a:t>客户端控件</a:t>
            </a:r>
            <a:endParaRPr lang="en-US" sz="2600" dirty="0" smtClean="0">
              <a:latin typeface="+mn-lt"/>
              <a:ea typeface="+mn-ea"/>
              <a:cs typeface="+mn-cs"/>
            </a:endParaRPr>
          </a:p>
          <a:p>
            <a:pPr marL="342900" lvl="1" indent="-342900">
              <a:buFont typeface="Arial" pitchFamily="34" charset="0"/>
              <a:buChar char="•"/>
            </a:pPr>
            <a:r>
              <a:rPr lang="zh-CN" altLang="en-US" sz="2600" dirty="0" smtClean="0">
                <a:latin typeface="+mn-lt"/>
                <a:ea typeface="+mn-ea"/>
                <a:cs typeface="+mn-cs"/>
              </a:rPr>
              <a:t>声明性安装</a:t>
            </a:r>
            <a:endParaRPr lang="en-US" sz="2600" dirty="0" smtClean="0">
              <a:latin typeface="+mn-lt"/>
              <a:ea typeface="+mn-ea"/>
              <a:cs typeface="+mn-cs"/>
            </a:endParaRPr>
          </a:p>
          <a:p>
            <a:pPr marL="342900" lvl="1" indent="-342900">
              <a:buFont typeface="Arial" pitchFamily="34" charset="0"/>
              <a:buChar char="•"/>
            </a:pPr>
            <a:r>
              <a:rPr lang="en-US" sz="2600" dirty="0" smtClean="0">
                <a:latin typeface="+mn-lt"/>
                <a:ea typeface="+mn-ea"/>
                <a:cs typeface="+mn-cs"/>
              </a:rPr>
              <a:t>Command Bubbling</a:t>
            </a:r>
          </a:p>
          <a:p>
            <a:pPr marL="342900" lvl="1" indent="-342900">
              <a:buFont typeface="Arial" pitchFamily="34" charset="0"/>
              <a:buChar char="•"/>
            </a:pPr>
            <a:r>
              <a:rPr lang="zh-CN" altLang="en-US" sz="2600" dirty="0" smtClean="0">
                <a:latin typeface="+mn-lt"/>
                <a:ea typeface="+mn-ea"/>
                <a:cs typeface="+mn-cs"/>
              </a:rPr>
              <a:t>实时绑定</a:t>
            </a:r>
            <a:endParaRPr lang="en-US" sz="2600" dirty="0" smtClean="0">
              <a:latin typeface="+mn-lt"/>
              <a:ea typeface="+mn-ea"/>
              <a:cs typeface="+mn-cs"/>
            </a:endParaRPr>
          </a:p>
          <a:p>
            <a:pPr>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57200" y="914400"/>
            <a:ext cx="8229600" cy="2743200"/>
          </a:xfrm>
        </p:spPr>
        <p:txBody>
          <a:bodyPr/>
          <a:lstStyle/>
          <a:p>
            <a:pPr indent="0"/>
            <a:r>
              <a:rPr lang="en-US" sz="4400" dirty="0" smtClean="0"/>
              <a:t>“ASP.NET AJAX </a:t>
            </a:r>
            <a:r>
              <a:rPr lang="zh-CN" altLang="en-US" sz="4400" dirty="0" smtClean="0"/>
              <a:t>还不错，但是对于客户端开发而言，它太以服务器为中心了</a:t>
            </a:r>
            <a:r>
              <a:rPr lang="en-US" sz="4400" dirty="0" smtClean="0"/>
              <a:t>……”</a:t>
            </a:r>
          </a:p>
          <a:p>
            <a:pPr indent="0"/>
            <a:endParaRPr lang="en-US" sz="4400" dirty="0" smtClean="0"/>
          </a:p>
          <a:p>
            <a:pPr indent="0"/>
            <a:r>
              <a:rPr lang="en-US" sz="4400" dirty="0" smtClean="0"/>
              <a:t>- </a:t>
            </a:r>
            <a:r>
              <a:rPr lang="zh-CN" altLang="en-US" sz="4400" dirty="0" smtClean="0"/>
              <a:t>不明真相的某人</a:t>
            </a:r>
            <a:endParaRPr lang="en-US" sz="44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595312"/>
          </a:xfrm>
        </p:spPr>
        <p:txBody>
          <a:bodyPr anchor="t"/>
          <a:lstStyle/>
          <a:p>
            <a:pPr algn="l"/>
            <a:r>
              <a:rPr lang="zh-CN" altLang="en-US" sz="4000" b="0" dirty="0" smtClean="0"/>
              <a:t>常见误解</a:t>
            </a:r>
            <a:endParaRPr lang="en-US" sz="4000" b="0" dirty="0"/>
          </a:p>
        </p:txBody>
      </p:sp>
      <p:sp>
        <p:nvSpPr>
          <p:cNvPr id="4" name="Content Placeholder 3"/>
          <p:cNvSpPr>
            <a:spLocks noGrp="1"/>
          </p:cNvSpPr>
          <p:nvPr>
            <p:ph sz="quarter" idx="10"/>
          </p:nvPr>
        </p:nvSpPr>
        <p:spPr>
          <a:xfrm>
            <a:off x="457200" y="1600200"/>
            <a:ext cx="8229600" cy="2743200"/>
          </a:xfrm>
        </p:spPr>
        <p:txBody>
          <a:bodyPr/>
          <a:lstStyle/>
          <a:p>
            <a:r>
              <a:rPr lang="en-US" dirty="0" smtClean="0"/>
              <a:t>ASP.NET AJAX </a:t>
            </a:r>
            <a:r>
              <a:rPr lang="zh-CN" altLang="en-US" dirty="0" smtClean="0"/>
              <a:t>绑定 </a:t>
            </a:r>
            <a:r>
              <a:rPr lang="en-US" dirty="0" smtClean="0"/>
              <a:t>ASP.NET</a:t>
            </a:r>
            <a:r>
              <a:rPr lang="zh-CN" altLang="en-US" dirty="0" smtClean="0"/>
              <a:t>，即</a:t>
            </a:r>
            <a:r>
              <a:rPr lang="en-US" dirty="0" smtClean="0"/>
              <a:t> </a:t>
            </a:r>
            <a:r>
              <a:rPr lang="en-US" dirty="0" err="1" smtClean="0"/>
              <a:t>WebForms</a:t>
            </a:r>
            <a:r>
              <a:rPr lang="en-US" dirty="0" smtClean="0"/>
              <a:t>……</a:t>
            </a:r>
          </a:p>
          <a:p>
            <a:endParaRPr lang="en-US" dirty="0" smtClean="0"/>
          </a:p>
          <a:p>
            <a:pPr marL="0" indent="0"/>
            <a:r>
              <a:rPr lang="zh-CN" altLang="en-US" dirty="0" smtClean="0"/>
              <a:t>您必须使用</a:t>
            </a:r>
            <a:r>
              <a:rPr lang="en-US" dirty="0" smtClean="0"/>
              <a:t> ScriptManager </a:t>
            </a:r>
            <a:r>
              <a:rPr lang="zh-CN" altLang="en-US" dirty="0" smtClean="0"/>
              <a:t>和</a:t>
            </a:r>
            <a:r>
              <a:rPr lang="en-US" dirty="0" smtClean="0"/>
              <a:t> UpdatePanels </a:t>
            </a:r>
            <a:r>
              <a:rPr lang="zh-CN" altLang="en-US" dirty="0" smtClean="0"/>
              <a:t>才能完成任务</a:t>
            </a:r>
            <a:r>
              <a:rPr lang="en-US" dirty="0" smtClean="0"/>
              <a:t>……</a:t>
            </a:r>
          </a:p>
          <a:p>
            <a:pPr marL="0" indent="0"/>
            <a:endParaRPr lang="en-US" dirty="0" smtClean="0"/>
          </a:p>
          <a:p>
            <a:pPr marL="0" indent="0"/>
            <a:r>
              <a:rPr lang="zh-CN" altLang="en-US" dirty="0" smtClean="0"/>
              <a:t>它需要 </a:t>
            </a:r>
            <a:r>
              <a:rPr lang="en-US" dirty="0" smtClean="0"/>
              <a:t>Visual Studio </a:t>
            </a:r>
            <a:r>
              <a:rPr lang="zh-CN" altLang="en-US" dirty="0" smtClean="0"/>
              <a:t>才能工作</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595312"/>
          </a:xfrm>
        </p:spPr>
        <p:txBody>
          <a:bodyPr anchor="t"/>
          <a:lstStyle/>
          <a:p>
            <a:pPr algn="l"/>
            <a:r>
              <a:rPr lang="zh-CN" altLang="en-US" sz="4000" b="0" dirty="0" smtClean="0"/>
              <a:t>要求</a:t>
            </a:r>
            <a:endParaRPr lang="en-US" sz="4000" b="0" dirty="0"/>
          </a:p>
        </p:txBody>
      </p:sp>
      <p:sp>
        <p:nvSpPr>
          <p:cNvPr id="4" name="Content Placeholder 3"/>
          <p:cNvSpPr>
            <a:spLocks noGrp="1"/>
          </p:cNvSpPr>
          <p:nvPr>
            <p:ph sz="quarter" idx="10"/>
          </p:nvPr>
        </p:nvSpPr>
        <p:spPr>
          <a:xfrm>
            <a:off x="457200" y="1600200"/>
            <a:ext cx="8229600" cy="2743200"/>
          </a:xfrm>
        </p:spPr>
        <p:txBody>
          <a:bodyPr/>
          <a:lstStyle/>
          <a:p>
            <a:pPr marL="0" indent="0"/>
            <a:r>
              <a:rPr lang="zh-CN" altLang="en-US" dirty="0" smtClean="0"/>
              <a:t>为了使用 </a:t>
            </a:r>
            <a:r>
              <a:rPr lang="en-US" dirty="0" smtClean="0"/>
              <a:t>ASP.NET AJAX</a:t>
            </a:r>
            <a:r>
              <a:rPr lang="zh-CN" altLang="en-US" dirty="0" smtClean="0"/>
              <a:t>，需要</a:t>
            </a:r>
            <a:r>
              <a:rPr lang="en-US" dirty="0" smtClean="0"/>
              <a:t>……</a:t>
            </a:r>
          </a:p>
          <a:p>
            <a:pPr marL="514350" indent="-514350"/>
            <a:endParaRPr lang="en-US" dirty="0" smtClean="0"/>
          </a:p>
          <a:p>
            <a:pPr marL="514350" indent="-514350">
              <a:buFont typeface="+mj-lt"/>
              <a:buAutoNum type="arabicPeriod"/>
            </a:pPr>
            <a:r>
              <a:rPr lang="zh-CN" altLang="en-US" dirty="0" smtClean="0"/>
              <a:t>客户端控件</a:t>
            </a:r>
            <a:endParaRPr lang="en-US" dirty="0" smtClean="0"/>
          </a:p>
          <a:p>
            <a:pPr marL="514350" indent="-514350">
              <a:buFont typeface="+mj-lt"/>
              <a:buAutoNum type="arabicPeriod"/>
            </a:pPr>
            <a:r>
              <a:rPr lang="zh-CN" altLang="en-US" dirty="0" smtClean="0"/>
              <a:t>数据绑定</a:t>
            </a:r>
            <a:endParaRPr lang="en-US" dirty="0" smtClean="0"/>
          </a:p>
          <a:p>
            <a:pPr marL="514350" indent="-514350">
              <a:buFont typeface="+mj-lt"/>
              <a:buAutoNum type="arabicPeriod"/>
            </a:pPr>
            <a:r>
              <a:rPr lang="en-US" dirty="0" smtClean="0"/>
              <a:t>UI </a:t>
            </a:r>
            <a:r>
              <a:rPr lang="zh-CN" altLang="en-US" dirty="0" smtClean="0"/>
              <a:t>模板</a:t>
            </a:r>
            <a:endParaRPr lang="en-US" dirty="0" smtClean="0"/>
          </a:p>
          <a:p>
            <a:pPr marL="514350" indent="-514350">
              <a:buFont typeface="+mj-lt"/>
              <a:buAutoNum type="arabicPeriod"/>
            </a:pPr>
            <a:r>
              <a:rPr lang="zh-CN" altLang="en-US" dirty="0" smtClean="0"/>
              <a:t>轻松服务通信</a:t>
            </a:r>
            <a:endParaRPr lang="en-US" dirty="0" smtClean="0"/>
          </a:p>
          <a:p>
            <a:pPr marL="514350" indent="-514350">
              <a:buFont typeface="+mj-lt"/>
              <a:buAutoNum type="arabicPeriod"/>
            </a:pPr>
            <a:r>
              <a:rPr lang="zh-CN" altLang="en-US" dirty="0" smtClean="0"/>
              <a:t>模块功能</a:t>
            </a:r>
            <a:endParaRPr lang="en-US" dirty="0" smtClean="0"/>
          </a:p>
          <a:p>
            <a:pPr marL="514350" indent="-514350">
              <a:buFont typeface="+mj-lt"/>
              <a:buAutoNum type="arabicPeriod"/>
            </a:pPr>
            <a:endParaRPr lang="en-US" dirty="0" smtClean="0"/>
          </a:p>
          <a:p>
            <a:pPr marL="914400" lvl="1" indent="-514350">
              <a:buFont typeface="+mj-lt"/>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595312"/>
          </a:xfrm>
        </p:spPr>
        <p:txBody>
          <a:bodyPr anchor="t"/>
          <a:lstStyle/>
          <a:p>
            <a:pPr algn="l"/>
            <a:r>
              <a:rPr lang="zh-CN" altLang="en-US" sz="4000" b="0" dirty="0" smtClean="0"/>
              <a:t>为什么有些人觉得</a:t>
            </a:r>
            <a:r>
              <a:rPr lang="en-US" sz="4000" b="0" dirty="0" smtClean="0"/>
              <a:t> JavaScript </a:t>
            </a:r>
            <a:r>
              <a:rPr lang="zh-CN" altLang="en-US" sz="4000" b="0" dirty="0" smtClean="0"/>
              <a:t>很让人痛苦？</a:t>
            </a:r>
            <a:endParaRPr lang="en-US" sz="4000" b="0" dirty="0"/>
          </a:p>
        </p:txBody>
      </p:sp>
      <p:pic>
        <p:nvPicPr>
          <p:cNvPr id="1027" name="Picture 3"/>
          <p:cNvPicPr>
            <a:picLocks noGrp="1" noChangeAspect="1" noChangeArrowheads="1"/>
          </p:cNvPicPr>
          <p:nvPr>
            <p:ph sz="quarter" idx="10"/>
          </p:nvPr>
        </p:nvPicPr>
        <p:blipFill>
          <a:blip r:embed="rId3"/>
          <a:srcRect/>
          <a:stretch>
            <a:fillRect/>
          </a:stretch>
        </p:blipFill>
        <p:spPr bwMode="auto">
          <a:xfrm>
            <a:off x="3005560" y="1219200"/>
            <a:ext cx="6138440" cy="5638800"/>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a:srcRect/>
          <a:stretch>
            <a:fillRect/>
          </a:stretch>
        </p:blipFill>
        <p:spPr bwMode="auto">
          <a:xfrm>
            <a:off x="457200" y="1905000"/>
            <a:ext cx="5257800" cy="416242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57200" y="1905000"/>
            <a:ext cx="8229600" cy="2743200"/>
          </a:xfrm>
        </p:spPr>
        <p:txBody>
          <a:bodyPr/>
          <a:lstStyle/>
          <a:p>
            <a:pPr indent="0"/>
            <a:r>
              <a:rPr lang="zh-CN" altLang="en-US" sz="4400" dirty="0" smtClean="0"/>
              <a:t>哪个正常的人希望手动执行</a:t>
            </a:r>
            <a:r>
              <a:rPr lang="en-US" sz="4400" dirty="0" smtClean="0"/>
              <a:t> XMLHttpRequest </a:t>
            </a:r>
            <a:r>
              <a:rPr lang="zh-CN" altLang="en-US" sz="4400" dirty="0" smtClean="0"/>
              <a:t>任务、</a:t>
            </a:r>
            <a:r>
              <a:rPr lang="en-US" sz="4400" dirty="0" smtClean="0"/>
              <a:t>HTML </a:t>
            </a:r>
            <a:r>
              <a:rPr lang="zh-CN" altLang="en-US" sz="4400" dirty="0" smtClean="0"/>
              <a:t>生成或数据传输？</a:t>
            </a:r>
            <a:endParaRPr lang="en-US" sz="4400"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 DPE PPT Template">
  <a:themeElements>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 DPE PPT 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solidFill>
              <a:schemeClr val="bg1"/>
            </a:solidFill>
            <a:effectLst/>
            <a:latin typeface="Tahoma" pitchFamily="34" charset="0"/>
          </a:defRPr>
        </a:defPPr>
      </a:lstStyle>
    </a:spDef>
    <a:ln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solidFill>
              <a:schemeClr val="bg1"/>
            </a:solidFill>
            <a:effectLst/>
            <a:latin typeface="Tahoma" pitchFamily="34" charset="0"/>
          </a:defRPr>
        </a:defPPr>
      </a:lstStyle>
    </a:lnDef>
  </a:objectDefaults>
  <a:extraClrSchemeLst>
    <a:extraClrScheme>
      <a:clrScheme name="Default Design - DP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58DB4300D1324A92477E64B996B7EE" ma:contentTypeVersion="0" ma:contentTypeDescription="Create a new document." ma:contentTypeScope="" ma:versionID="77e22f6d63df6ef7ecc89f27de1182be">
  <xsd:schema xmlns:xsd="http://www.w3.org/2001/XMLSchema" xmlns:p="http://schemas.microsoft.com/office/2006/metadata/properties" xmlns:ns2="43DB58A5-D100-4A32-9247-7E64B996B7EE" targetNamespace="http://schemas.microsoft.com/office/2006/metadata/properties" ma:root="true" ma:fieldsID="768e23d0849baff6e7959e075cb3f35e" ns2:_="">
    <xsd:import namespace="43DB58A5-D100-4A32-9247-7E64B996B7EE"/>
    <xsd:element name="properties">
      <xsd:complexType>
        <xsd:sequence>
          <xsd:element name="documentManagement">
            <xsd:complexType>
              <xsd:all>
                <xsd:element ref="ns2:Content_x0020_Type" minOccurs="0"/>
                <xsd:element ref="ns2:Status" minOccurs="0"/>
                <xsd:element ref="ns2:Description0" minOccurs="0"/>
              </xsd:all>
            </xsd:complexType>
          </xsd:element>
        </xsd:sequence>
      </xsd:complexType>
    </xsd:element>
  </xsd:schema>
  <xsd:schema xmlns:xsd="http://www.w3.org/2001/XMLSchema" xmlns:dms="http://schemas.microsoft.com/office/2006/documentManagement/types" targetNamespace="43DB58A5-D100-4A32-9247-7E64B996B7EE" elementFormDefault="qualified">
    <xsd:import namespace="http://schemas.microsoft.com/office/2006/documentManagement/types"/>
    <xsd:element name="Content_x0020_Type" ma:index="8" nillable="true" ma:displayName="Content Type" ma:format="Dropdown" ma:internalName="Content_x0020_Type">
      <xsd:simpleType>
        <xsd:restriction base="dms:Choice">
          <xsd:enumeration value="Presentation"/>
          <xsd:enumeration value="Demos"/>
          <xsd:enumeration value="Lab Spec"/>
        </xsd:restriction>
      </xsd:simpleType>
    </xsd:element>
    <xsd:element name="Status" ma:index="9" nillable="true" ma:displayName="Status" ma:default="" ma:format="Dropdown" ma:internalName="Status">
      <xsd:simpleType>
        <xsd:restriction base="dms:Choice">
          <xsd:enumeration value="Draft"/>
          <xsd:enumeration value="Final draft"/>
          <xsd:enumeration value="Ready for handoff"/>
          <xsd:enumeration value="Complete"/>
        </xsd:restriction>
      </xsd:simpleType>
    </xsd:element>
    <xsd:element name="Description0" ma:index="10" nillable="true" ma:displayName="Description"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Content_x0020_Type xmlns="43DB58A5-D100-4A32-9247-7E64B996B7EE">Presentation</Content_x0020_Type>
    <Description0 xmlns="43DB58A5-D100-4A32-9247-7E64B996B7EE">As per other deck but white on blue Tahoma</Description0>
    <Status xmlns="43DB58A5-D100-4A32-9247-7E64B996B7EE">Final draft</Status>
  </documentManagement>
</p:properties>
</file>

<file path=customXml/itemProps1.xml><?xml version="1.0" encoding="utf-8"?>
<ds:datastoreItem xmlns:ds="http://schemas.openxmlformats.org/officeDocument/2006/customXml" ds:itemID="{0EF2C303-5AF6-45E4-B3B2-337FCCBAD8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DB58A5-D100-4A32-9247-7E64B996B7E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8AC574F-A7EC-425A-A14F-7F1513120138}">
  <ds:schemaRefs>
    <ds:schemaRef ds:uri="http://schemas.microsoft.com/office/2006/metadata/longProperties"/>
  </ds:schemaRefs>
</ds:datastoreItem>
</file>

<file path=customXml/itemProps3.xml><?xml version="1.0" encoding="utf-8"?>
<ds:datastoreItem xmlns:ds="http://schemas.openxmlformats.org/officeDocument/2006/customXml" ds:itemID="{EB71F3FB-361C-4DB8-8743-C2E9E4E3C24D}">
  <ds:schemaRefs>
    <ds:schemaRef ds:uri="http://schemas.microsoft.com/sharepoint/v3/contenttype/forms"/>
  </ds:schemaRefs>
</ds:datastoreItem>
</file>

<file path=customXml/itemProps4.xml><?xml version="1.0" encoding="utf-8"?>
<ds:datastoreItem xmlns:ds="http://schemas.openxmlformats.org/officeDocument/2006/customXml" ds:itemID="{84BE5ECC-BD83-4F37-A1FF-C24A87765A57}">
  <ds:schemaRefs>
    <ds:schemaRef ds:uri="http://schemas.microsoft.com/office/2006/metadata/properties"/>
    <ds:schemaRef ds:uri="43DB58A5-D100-4A32-9247-7E64B996B7EE"/>
  </ds:schemaRefs>
</ds:datastoreItem>
</file>

<file path=docProps/app.xml><?xml version="1.0" encoding="utf-8"?>
<Properties xmlns="http://schemas.openxmlformats.org/officeDocument/2006/extended-properties" xmlns:vt="http://schemas.openxmlformats.org/officeDocument/2006/docPropsVTypes">
  <Template/>
  <TotalTime>7095</TotalTime>
  <Words>2674</Words>
  <Application>Microsoft Office PowerPoint</Application>
  <PresentationFormat>全屏显示(4:3)</PresentationFormat>
  <Paragraphs>260</Paragraphs>
  <Slides>24</Slides>
  <Notes>21</Notes>
  <HiddenSlides>1</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Default Design - DPE PPT Template</vt:lpstr>
      <vt:lpstr>Visual Studio 2010 和 .NET Framework 4  培训研讨会</vt:lpstr>
      <vt:lpstr>演示文稿概述（隐藏幻灯片）：</vt:lpstr>
      <vt:lpstr>ASP.NET AJAX 4 中的新功能</vt:lpstr>
      <vt:lpstr>议程</vt:lpstr>
      <vt:lpstr>幻灯片 5</vt:lpstr>
      <vt:lpstr>常见误解</vt:lpstr>
      <vt:lpstr>要求</vt:lpstr>
      <vt:lpstr>为什么有些人觉得 JavaScript 很让人痛苦？</vt:lpstr>
      <vt:lpstr>幻灯片 9</vt:lpstr>
      <vt:lpstr>服务器 vs. 客户端 AJAX</vt:lpstr>
      <vt:lpstr>幻灯片 11</vt:lpstr>
      <vt:lpstr>客户端模板</vt:lpstr>
      <vt:lpstr>客户端控件</vt:lpstr>
      <vt:lpstr>DataContext</vt:lpstr>
      <vt:lpstr>客户端模板 DataView DataContext</vt:lpstr>
      <vt:lpstr>幻灯片 16</vt:lpstr>
      <vt:lpstr>声明性安装</vt:lpstr>
      <vt:lpstr>幻灯片 18</vt:lpstr>
      <vt:lpstr>声明性安装</vt:lpstr>
      <vt:lpstr>Command Bubbling</vt:lpstr>
      <vt:lpstr>实时绑定</vt:lpstr>
      <vt:lpstr>Command Bubbling 实时绑定 更改跟踪</vt:lpstr>
      <vt:lpstr>总结</vt:lpstr>
      <vt:lpstr>幻灯片 24</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dshadle</dc:creator>
  <cp:lastModifiedBy>HXM</cp:lastModifiedBy>
  <cp:revision>328</cp:revision>
  <dcterms:created xsi:type="dcterms:W3CDTF">2004-11-05T17:26:10Z</dcterms:created>
  <dcterms:modified xsi:type="dcterms:W3CDTF">2009-11-06T05:12:00Z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ject">
    <vt:lpwstr/>
  </property>
  <property fmtid="{D5CDD505-2E9C-101B-9397-08002B2CF9AE}" pid="3" name="Keywords">
    <vt:lpwstr/>
  </property>
  <property fmtid="{D5CDD505-2E9C-101B-9397-08002B2CF9AE}" pid="4" name="_Author">
    <vt:lpwstr>dshadle</vt:lpwstr>
  </property>
  <property fmtid="{D5CDD505-2E9C-101B-9397-08002B2CF9AE}" pid="5" name="_Category">
    <vt:lpwstr/>
  </property>
  <property fmtid="{D5CDD505-2E9C-101B-9397-08002B2CF9AE}" pid="6" name="Slides">
    <vt:lpwstr>52</vt:lpwstr>
  </property>
  <property fmtid="{D5CDD505-2E9C-101B-9397-08002B2CF9AE}" pid="7" name="Categories">
    <vt:lpwstr/>
  </property>
  <property fmtid="{D5CDD505-2E9C-101B-9397-08002B2CF9AE}" pid="8" name="Approval Level">
    <vt:lpwstr/>
  </property>
  <property fmtid="{D5CDD505-2E9C-101B-9397-08002B2CF9AE}" pid="9" name="_Comments">
    <vt:lpwstr/>
  </property>
  <property fmtid="{D5CDD505-2E9C-101B-9397-08002B2CF9AE}" pid="10" name="Assigned To">
    <vt:lpwstr/>
  </property>
  <property fmtid="{D5CDD505-2E9C-101B-9397-08002B2CF9AE}" pid="11" name="ContentType">
    <vt:lpwstr>Document</vt:lpwstr>
  </property>
</Properties>
</file>