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80" r:id="rId2"/>
    <p:sldId id="281" r:id="rId3"/>
    <p:sldId id="282" r:id="rId4"/>
    <p:sldId id="257" r:id="rId5"/>
    <p:sldId id="259" r:id="rId6"/>
    <p:sldId id="261" r:id="rId7"/>
    <p:sldId id="268" r:id="rId8"/>
    <p:sldId id="279" r:id="rId9"/>
    <p:sldId id="262" r:id="rId10"/>
    <p:sldId id="263" r:id="rId11"/>
    <p:sldId id="264" r:id="rId12"/>
    <p:sldId id="265" r:id="rId13"/>
    <p:sldId id="269" r:id="rId14"/>
    <p:sldId id="278" r:id="rId15"/>
    <p:sldId id="273" r:id="rId16"/>
    <p:sldId id="266" r:id="rId17"/>
    <p:sldId id="27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131" autoAdjust="0"/>
    <p:restoredTop sz="75354" autoAdjust="0"/>
  </p:normalViewPr>
  <p:slideViewPr>
    <p:cSldViewPr>
      <p:cViewPr>
        <p:scale>
          <a:sx n="50" d="100"/>
          <a:sy n="50" d="100"/>
        </p:scale>
        <p:origin x="-1740" y="-52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D3AC55-FA03-429D-8CC2-2FFD24A778F8}" type="datetimeFigureOut">
              <a:rPr lang="en-US" smtClean="0"/>
              <a:pPr/>
              <a:t>11/6/2009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5661C6-66C2-4016-952F-5335FEAF9DC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1744"/>
          <p:cNvSpPr>
            <a:spLocks noGrp="1" noRot="1" noChangeAspect="1" noChangeArrowheads="1" noTextEdit="1"/>
          </p:cNvSpPr>
          <p:nvPr>
            <p:ph type="sldImg"/>
          </p:nvPr>
        </p:nvSpPr>
        <p:spPr>
          <a:ln cap="flat">
            <a:headEnd type="none" w="med" len="med"/>
            <a:tailEnd type="none" w="med" len="med"/>
          </a:ln>
        </p:spPr>
      </p:sp>
      <p:sp>
        <p:nvSpPr>
          <p:cNvPr id="57347" name="Rectangle 31745"/>
          <p:cNvSpPr>
            <a:spLocks noGrp="1" noChangeArrowheads="1"/>
          </p:cNvSpPr>
          <p:nvPr>
            <p:ph type="body" idx="1"/>
          </p:nvPr>
        </p:nvSpPr>
        <p:spPr>
          <a:noFill/>
        </p:spPr>
        <p:txBody>
          <a:bodyPr/>
          <a:lstStyle/>
          <a:p>
            <a:r>
              <a:rPr lang="en-US" b="1" dirty="0" smtClean="0"/>
              <a:t>ESTIMATED TIME:</a:t>
            </a:r>
          </a:p>
          <a:p>
            <a:r>
              <a:rPr lang="en-US" dirty="0" smtClean="0"/>
              <a:t>45 minutes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3008"/>
          <p:cNvSpPr>
            <a:spLocks noGrp="1" noRot="1" noChangeAspect="1" noChangeArrowheads="1" noTextEdit="1"/>
          </p:cNvSpPr>
          <p:nvPr>
            <p:ph type="sldImg"/>
          </p:nvPr>
        </p:nvSpPr>
        <p:spPr>
          <a:ln cap="flat">
            <a:headEnd type="none" w="med" len="med"/>
            <a:tailEnd type="none" w="med" len="med"/>
          </a:ln>
        </p:spPr>
      </p:sp>
      <p:sp>
        <p:nvSpPr>
          <p:cNvPr id="72707" name="Rectangle 43009"/>
          <p:cNvSpPr>
            <a:spLocks noGrp="1" noChangeArrowheads="1"/>
          </p:cNvSpPr>
          <p:nvPr>
            <p:ph type="body" idx="1"/>
          </p:nvPr>
        </p:nvSpPr>
        <p:spPr/>
        <p:txBody>
          <a:bodyPr/>
          <a:lstStyle/>
          <a:p>
            <a:pPr eaLnBrk="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11/6/2009 11:56 AM</a:t>
            </a:fld>
            <a:endParaRPr lang="en-US"/>
          </a:p>
        </p:txBody>
      </p:sp>
      <p:sp>
        <p:nvSpPr>
          <p:cNvPr id="6" name="Footer Placeholder 5"/>
          <p:cNvSpPr>
            <a:spLocks noGrp="1"/>
          </p:cNvSpPr>
          <p:nvPr>
            <p:ph type="ftr" sz="quarter" idx="12"/>
          </p:nvPr>
        </p:nvSpPr>
        <p:spPr/>
        <p:txBody>
          <a:bodyPr/>
          <a:lstStyle/>
          <a:p>
            <a:r>
              <a:rPr lang="en-US" dirty="0" smtClean="0">
                <a:solidFill>
                  <a:srgbClr val="000000"/>
                </a:solidFill>
                <a:latin typeface="Calibri" pitchFamily="34" charset="0"/>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Calibr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Calibri" pitchFamily="34" charset="0"/>
              </a:rPr>
            </a:br>
            <a:r>
              <a:rPr lang="en-US" dirty="0" smtClean="0">
                <a:solidFill>
                  <a:srgbClr val="000000"/>
                </a:solidFill>
                <a:latin typeface="Calibri" pitchFamily="34" charset="0"/>
              </a:rPr>
              <a:t>MICROSOFT MAKES NO WARRANTIES, EXPRESS, IMPLIED OR STATUTORY, AS TO THE INFORMATION IN THIS PRESENTATION.</a:t>
            </a:r>
          </a:p>
          <a:p>
            <a:endParaRPr lang="en-US" dirty="0">
              <a:latin typeface="Calibri" pitchFamily="34" charset="0"/>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11/6/2009 11:56 AM</a:t>
            </a:fld>
            <a:endParaRPr lang="en-US"/>
          </a:p>
        </p:txBody>
      </p:sp>
      <p:sp>
        <p:nvSpPr>
          <p:cNvPr id="6" name="Footer Placeholder 5"/>
          <p:cNvSpPr>
            <a:spLocks noGrp="1"/>
          </p:cNvSpPr>
          <p:nvPr>
            <p:ph type="ftr" sz="quarter" idx="12"/>
          </p:nvPr>
        </p:nvSpPr>
        <p:spPr/>
        <p:txBody>
          <a:bodyPr/>
          <a:lstStyle/>
          <a:p>
            <a:r>
              <a:rPr lang="en-US" dirty="0" smtClean="0">
                <a:solidFill>
                  <a:srgbClr val="000000"/>
                </a:solidFill>
                <a:latin typeface="Calibri" pitchFamily="34" charset="0"/>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Calibr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Calibri" pitchFamily="34" charset="0"/>
              </a:rPr>
            </a:br>
            <a:r>
              <a:rPr lang="en-US" dirty="0" smtClean="0">
                <a:solidFill>
                  <a:srgbClr val="000000"/>
                </a:solidFill>
                <a:latin typeface="Calibri" pitchFamily="34" charset="0"/>
              </a:rPr>
              <a:t>MICROSOFT MAKES NO WARRANTIES, EXPRESS, IMPLIED OR STATUTORY, AS TO THE INFORMATION IN THIS PRESENTATION.</a:t>
            </a:r>
          </a:p>
          <a:p>
            <a:endParaRPr lang="en-US" dirty="0">
              <a:latin typeface="Calibri" pitchFamily="34" charset="0"/>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pPr/>
              <a:t>12</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3008"/>
          <p:cNvSpPr>
            <a:spLocks noGrp="1" noRot="1" noChangeAspect="1" noChangeArrowheads="1" noTextEdit="1"/>
          </p:cNvSpPr>
          <p:nvPr>
            <p:ph type="sldImg"/>
          </p:nvPr>
        </p:nvSpPr>
        <p:spPr>
          <a:ln cap="flat">
            <a:headEnd type="none" w="med" len="med"/>
            <a:tailEnd type="none" w="med" len="med"/>
          </a:ln>
        </p:spPr>
      </p:sp>
      <p:sp>
        <p:nvSpPr>
          <p:cNvPr id="72707" name="Rectangle 43009"/>
          <p:cNvSpPr>
            <a:spLocks noGrp="1" noChangeArrowheads="1"/>
          </p:cNvSpPr>
          <p:nvPr>
            <p:ph type="body" idx="1"/>
          </p:nvPr>
        </p:nvSpPr>
        <p:spPr/>
        <p:txBody>
          <a:bodyPr/>
          <a:lstStyle/>
          <a:p>
            <a:pPr eaLnBrk="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243" name="Rectangle 3"/>
          <p:cNvSpPr>
            <a:spLocks noGrp="1" noChangeArrowheads="1"/>
          </p:cNvSpPr>
          <p:nvPr>
            <p:ph type="ctrTitle"/>
          </p:nvPr>
        </p:nvSpPr>
        <p:spPr>
          <a:xfrm>
            <a:off x="685800" y="2130425"/>
            <a:ext cx="7772400" cy="1470025"/>
          </a:xfrm>
        </p:spPr>
        <p:txBody>
          <a:bodyPr/>
          <a:lstStyle>
            <a:lvl1pPr>
              <a:defRPr sz="3600"/>
            </a:lvl1pPr>
          </a:lstStyle>
          <a:p>
            <a:r>
              <a:rPr lang="en-US" smtClean="0"/>
              <a:t>Click to edit Master title style</a:t>
            </a:r>
            <a:endParaRPr lang="en-US"/>
          </a:p>
        </p:txBody>
      </p:sp>
      <p:sp>
        <p:nvSpPr>
          <p:cNvPr id="10244" name="Rectangle 4"/>
          <p:cNvSpPr>
            <a:spLocks noGrp="1" noChangeArrowheads="1"/>
          </p:cNvSpPr>
          <p:nvPr>
            <p:ph type="subTitle" idx="1"/>
          </p:nvPr>
        </p:nvSpPr>
        <p:spPr>
          <a:xfrm>
            <a:off x="685800" y="3810000"/>
            <a:ext cx="6400800" cy="1752600"/>
          </a:xfrm>
        </p:spPr>
        <p:txBody>
          <a:bodyPr/>
          <a:lstStyle>
            <a:lvl1pPr marL="0" indent="0">
              <a:buFontTx/>
              <a:buNone/>
              <a:defRPr sz="2200"/>
            </a:lvl1pPr>
          </a:lstStyle>
          <a:p>
            <a:r>
              <a:rPr lang="en-US" smtClean="0"/>
              <a:t>Click to edit Master subtitle style</a:t>
            </a:r>
            <a:endParaRPr lang="en-US"/>
          </a:p>
        </p:txBody>
      </p:sp>
      <p:pic>
        <p:nvPicPr>
          <p:cNvPr id="10246" name="Picture 6" descr="mslogo_R-75"/>
          <p:cNvPicPr>
            <a:picLocks noChangeAspect="1" noChangeArrowheads="1"/>
          </p:cNvPicPr>
          <p:nvPr/>
        </p:nvPicPr>
        <p:blipFill>
          <a:blip r:embed="rId2" cstate="print"/>
          <a:srcRect/>
          <a:stretch>
            <a:fillRect/>
          </a:stretch>
        </p:blipFill>
        <p:spPr bwMode="auto">
          <a:xfrm>
            <a:off x="6629400" y="381000"/>
            <a:ext cx="2143125" cy="695325"/>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4" name="Picture 29" descr="DPE5"/>
          <p:cNvPicPr>
            <a:picLocks noChangeAspect="1" noChangeArrowheads="1"/>
          </p:cNvPicPr>
          <p:nvPr/>
        </p:nvPicPr>
        <p:blipFill>
          <a:blip r:embed="rId2" cstate="print"/>
          <a:srcRect/>
          <a:stretch>
            <a:fillRect/>
          </a:stretch>
        </p:blipFill>
        <p:spPr bwMode="auto">
          <a:xfrm>
            <a:off x="304800" y="6453188"/>
            <a:ext cx="1598613" cy="404812"/>
          </a:xfrm>
          <a:prstGeom prst="rect">
            <a:avLst/>
          </a:prstGeom>
          <a:noFill/>
          <a:ln w="9525">
            <a:noFill/>
            <a:miter lim="800000"/>
            <a:headEnd/>
            <a:tailEnd/>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0488"/>
            <a:ext cx="2057400" cy="61579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0488"/>
            <a:ext cx="6019800" cy="6157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4" name="Picture 29" descr="DPE5"/>
          <p:cNvPicPr>
            <a:picLocks noChangeAspect="1" noChangeArrowheads="1"/>
          </p:cNvPicPr>
          <p:nvPr/>
        </p:nvPicPr>
        <p:blipFill>
          <a:blip r:embed="rId2" cstate="print"/>
          <a:srcRect/>
          <a:stretch>
            <a:fillRect/>
          </a:stretch>
        </p:blipFill>
        <p:spPr bwMode="auto">
          <a:xfrm>
            <a:off x="304800" y="6453188"/>
            <a:ext cx="1598613" cy="404812"/>
          </a:xfrm>
          <a:prstGeom prst="rect">
            <a:avLst/>
          </a:prstGeom>
          <a:noFill/>
          <a:ln w="9525">
            <a:noFill/>
            <a:miter lim="800000"/>
            <a:headEnd/>
            <a:tailEnd/>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onversation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quarter" idx="10"/>
          </p:nvPr>
        </p:nvSpPr>
        <p:spPr>
          <a:xfrm>
            <a:off x="533400" y="2362200"/>
            <a:ext cx="8153400" cy="3048000"/>
          </a:xfrm>
        </p:spPr>
        <p:txBody>
          <a:bodyPr/>
          <a:lstStyle>
            <a:lvl1pPr>
              <a:buNone/>
              <a:defRPr/>
            </a:lvl1pPr>
          </a:lstStyle>
          <a:p>
            <a:pPr lvl="0"/>
            <a:r>
              <a:rPr lang="en-US" smtClean="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730044" y="1411552"/>
            <a:ext cx="7672003" cy="2053960"/>
          </a:xfrm>
        </p:spPr>
        <p:txBody>
          <a:bodyPr/>
          <a:lstStyle>
            <a:lvl1pPr>
              <a:lnSpc>
                <a:spcPct val="78000"/>
              </a:lnSpc>
              <a:defRPr/>
            </a:lvl1pPr>
            <a:lvl2pPr>
              <a:lnSpc>
                <a:spcPct val="78000"/>
              </a:lnSpc>
              <a:defRPr/>
            </a:lvl2pPr>
            <a:lvl3pPr>
              <a:lnSpc>
                <a:spcPct val="78000"/>
              </a:lnSpc>
              <a:defRPr/>
            </a:lvl3pPr>
            <a:lvl4pPr>
              <a:lnSpc>
                <a:spcPct val="78000"/>
              </a:lnSpc>
              <a:defRPr/>
            </a:lvl4pPr>
            <a:lvl5pPr>
              <a:lnSpc>
                <a:spcPct val="78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itle Placeholder 1"/>
          <p:cNvSpPr>
            <a:spLocks noGrp="1"/>
          </p:cNvSpPr>
          <p:nvPr>
            <p:ph type="title"/>
          </p:nvPr>
        </p:nvSpPr>
        <p:spPr>
          <a:xfrm>
            <a:off x="387054" y="152400"/>
            <a:ext cx="8375946" cy="609398"/>
          </a:xfrm>
          <a:prstGeom prst="rect">
            <a:avLst/>
          </a:prstGeom>
        </p:spPr>
        <p:txBody>
          <a:bodyPr vert="horz" wrap="square" lIns="0" tIns="0" rIns="0" bIns="0" rtlCol="0" anchor="t">
            <a:spAutoFit/>
          </a:bodyPr>
          <a:lstStyle>
            <a:lvl1pPr>
              <a:defRPr/>
            </a:lvl1pPr>
          </a:lstStyle>
          <a:p>
            <a:r>
              <a:rPr lang="en-US" smtClean="0"/>
              <a:t>Click to edit Master title style</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Hidden Slide">
    <p:bg bwMode="black">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23248"/>
          </a:xfrm>
          <a:noFill/>
          <a:ln w="9525">
            <a:noFill/>
            <a:miter lim="800000"/>
            <a:headEnd/>
            <a:tailEnd/>
          </a:ln>
          <a:effectLst/>
        </p:spPr>
        <p:txBody>
          <a:bodyPr/>
          <a:lstStyle>
            <a:lvl1pPr algn="l" defTabSz="914363" rtl="0" eaLnBrk="1" fontAlgn="base" latinLnBrk="0" hangingPunct="1">
              <a:lnSpc>
                <a:spcPct val="90000"/>
              </a:lnSpc>
              <a:spcBef>
                <a:spcPct val="0"/>
              </a:spcBef>
              <a:spcAft>
                <a:spcPct val="0"/>
              </a:spcAft>
              <a:buNone/>
              <a:defRPr lang="en-US" sz="4000" b="0" kern="1200" cap="none" spc="-125" baseline="0" dirty="0">
                <a:ln w="3175">
                  <a:noFill/>
                </a:ln>
                <a:solidFill>
                  <a:schemeClr val="tx1"/>
                </a:solidFill>
                <a:effectLst/>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1844608"/>
          </a:xfrm>
        </p:spPr>
        <p:txBody>
          <a:bodyPr/>
          <a:lstStyle>
            <a:lvl1pPr>
              <a:spcBef>
                <a:spcPts val="1167"/>
              </a:spcBef>
              <a:buFontTx/>
              <a:buBlip>
                <a:blip r:embed="rId2"/>
              </a:buBlip>
              <a:defRPr sz="2400"/>
            </a:lvl1pPr>
            <a:lvl2pPr>
              <a:spcBef>
                <a:spcPts val="1083"/>
              </a:spcBef>
              <a:buFontTx/>
              <a:buBlip>
                <a:blip r:embed="rId2"/>
              </a:buBlip>
              <a:defRPr sz="2000"/>
            </a:lvl2pPr>
            <a:lvl3pPr>
              <a:spcBef>
                <a:spcPts val="1000"/>
              </a:spcBef>
              <a:buFontTx/>
              <a:buBlip>
                <a:blip r:embed="rId2"/>
              </a:buBlip>
              <a:defRPr sz="1800"/>
            </a:lvl3pPr>
            <a:lvl4pPr>
              <a:spcBef>
                <a:spcPts val="917"/>
              </a:spcBef>
              <a:buFontTx/>
              <a:buBlip>
                <a:blip r:embed="rId2"/>
              </a:buBlip>
              <a:defRPr sz="1600"/>
            </a:lvl4pPr>
            <a:lvl5pPr>
              <a:spcBef>
                <a:spcPts val="833"/>
              </a:spcBef>
              <a:buFontTx/>
              <a:buBlip>
                <a:blip r:embed="rId2"/>
              </a:buBlip>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5" name="Picture 29" descr="DPE5"/>
          <p:cNvPicPr>
            <a:picLocks noChangeAspect="1" noChangeArrowheads="1"/>
          </p:cNvPicPr>
          <p:nvPr/>
        </p:nvPicPr>
        <p:blipFill>
          <a:blip r:embed="rId2" cstate="print"/>
          <a:srcRect/>
          <a:stretch>
            <a:fillRect/>
          </a:stretch>
        </p:blipFill>
        <p:spPr bwMode="auto">
          <a:xfrm>
            <a:off x="304800" y="6453188"/>
            <a:ext cx="1598613" cy="404812"/>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29" descr="DPE5"/>
          <p:cNvPicPr>
            <a:picLocks noChangeAspect="1" noChangeArrowheads="1"/>
          </p:cNvPicPr>
          <p:nvPr/>
        </p:nvPicPr>
        <p:blipFill>
          <a:blip r:embed="rId2" cstate="print"/>
          <a:srcRect/>
          <a:stretch>
            <a:fillRect/>
          </a:stretch>
        </p:blipFill>
        <p:spPr bwMode="auto">
          <a:xfrm>
            <a:off x="304800" y="6453188"/>
            <a:ext cx="1598613" cy="404812"/>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5" name="Picture 29" descr="DPE5"/>
          <p:cNvPicPr>
            <a:picLocks noChangeAspect="1" noChangeArrowheads="1"/>
          </p:cNvPicPr>
          <p:nvPr/>
        </p:nvPicPr>
        <p:blipFill>
          <a:blip r:embed="rId2" cstate="print"/>
          <a:srcRect/>
          <a:stretch>
            <a:fillRect/>
          </a:stretch>
        </p:blipFill>
        <p:spPr bwMode="auto">
          <a:xfrm>
            <a:off x="304800" y="6453188"/>
            <a:ext cx="1598613" cy="404812"/>
          </a:xfrm>
          <a:prstGeom prst="rect">
            <a:avLst/>
          </a:prstGeom>
          <a:noFill/>
          <a:ln w="9525">
            <a:noFill/>
            <a:miter lim="800000"/>
            <a:headEnd/>
            <a:tailEnd/>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5" name="Picture 29" descr="DPE5"/>
          <p:cNvPicPr>
            <a:picLocks noChangeAspect="1" noChangeArrowheads="1"/>
          </p:cNvPicPr>
          <p:nvPr/>
        </p:nvPicPr>
        <p:blipFill>
          <a:blip r:embed="rId2" cstate="print"/>
          <a:srcRect/>
          <a:stretch>
            <a:fillRect/>
          </a:stretch>
        </p:blipFill>
        <p:spPr bwMode="auto">
          <a:xfrm>
            <a:off x="304800" y="6453188"/>
            <a:ext cx="1598613" cy="404812"/>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90488"/>
            <a:ext cx="8229600" cy="1143000"/>
          </a:xfrm>
          <a:prstGeom prst="rect">
            <a:avLst/>
          </a:prstGeom>
          <a:noFill/>
          <a:ln w="9525">
            <a:noFill/>
            <a:miter lim="800000"/>
            <a:headEnd/>
            <a:tailEnd/>
          </a:ln>
          <a:effectLst>
            <a:outerShdw dist="12700" dir="5400000" algn="ctr" rotWithShape="0">
              <a:schemeClr val="tx1"/>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229600"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42" name="Picture 18" descr="mslogo_R"/>
          <p:cNvPicPr>
            <a:picLocks noChangeAspect="1" noChangeArrowheads="1"/>
          </p:cNvPicPr>
          <p:nvPr/>
        </p:nvPicPr>
        <p:blipFill>
          <a:blip r:embed="rId17" cstate="print"/>
          <a:srcRect/>
          <a:stretch>
            <a:fillRect/>
          </a:stretch>
        </p:blipFill>
        <p:spPr bwMode="auto">
          <a:xfrm>
            <a:off x="7696200" y="6391275"/>
            <a:ext cx="1428750" cy="466725"/>
          </a:xfrm>
          <a:prstGeom prst="rect">
            <a:avLst/>
          </a:prstGeom>
          <a:noFill/>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rtl="0" eaLnBrk="1" fontAlgn="base" hangingPunct="1">
        <a:spcBef>
          <a:spcPct val="0"/>
        </a:spcBef>
        <a:spcAft>
          <a:spcPct val="0"/>
        </a:spcAft>
        <a:defRPr sz="3200" b="1">
          <a:solidFill>
            <a:srgbClr val="FFCC00"/>
          </a:solidFill>
          <a:latin typeface="+mj-lt"/>
          <a:ea typeface="+mj-ea"/>
          <a:cs typeface="+mj-cs"/>
        </a:defRPr>
      </a:lvl1pPr>
      <a:lvl2pPr algn="l" rtl="0" eaLnBrk="1" fontAlgn="base" hangingPunct="1">
        <a:spcBef>
          <a:spcPct val="0"/>
        </a:spcBef>
        <a:spcAft>
          <a:spcPct val="0"/>
        </a:spcAft>
        <a:defRPr sz="3200" b="1">
          <a:solidFill>
            <a:srgbClr val="FFCC00"/>
          </a:solidFill>
          <a:latin typeface="Tahoma" pitchFamily="34" charset="0"/>
        </a:defRPr>
      </a:lvl2pPr>
      <a:lvl3pPr algn="l" rtl="0" eaLnBrk="1" fontAlgn="base" hangingPunct="1">
        <a:spcBef>
          <a:spcPct val="0"/>
        </a:spcBef>
        <a:spcAft>
          <a:spcPct val="0"/>
        </a:spcAft>
        <a:defRPr sz="3200" b="1">
          <a:solidFill>
            <a:srgbClr val="FFCC00"/>
          </a:solidFill>
          <a:latin typeface="Tahoma" pitchFamily="34" charset="0"/>
        </a:defRPr>
      </a:lvl3pPr>
      <a:lvl4pPr algn="l" rtl="0" eaLnBrk="1" fontAlgn="base" hangingPunct="1">
        <a:spcBef>
          <a:spcPct val="0"/>
        </a:spcBef>
        <a:spcAft>
          <a:spcPct val="0"/>
        </a:spcAft>
        <a:defRPr sz="3200" b="1">
          <a:solidFill>
            <a:srgbClr val="FFCC00"/>
          </a:solidFill>
          <a:latin typeface="Tahoma" pitchFamily="34" charset="0"/>
        </a:defRPr>
      </a:lvl4pPr>
      <a:lvl5pPr algn="l" rtl="0" eaLnBrk="1" fontAlgn="base" hangingPunct="1">
        <a:spcBef>
          <a:spcPct val="0"/>
        </a:spcBef>
        <a:spcAft>
          <a:spcPct val="0"/>
        </a:spcAft>
        <a:defRPr sz="3200" b="1">
          <a:solidFill>
            <a:srgbClr val="FFCC00"/>
          </a:solidFill>
          <a:latin typeface="Tahoma" pitchFamily="34" charset="0"/>
        </a:defRPr>
      </a:lvl5pPr>
      <a:lvl6pPr marL="457200" algn="l" rtl="0" eaLnBrk="1" fontAlgn="base" hangingPunct="1">
        <a:spcBef>
          <a:spcPct val="0"/>
        </a:spcBef>
        <a:spcAft>
          <a:spcPct val="0"/>
        </a:spcAft>
        <a:defRPr sz="3200" b="1">
          <a:solidFill>
            <a:srgbClr val="FFCC00"/>
          </a:solidFill>
          <a:latin typeface="Tahoma" pitchFamily="34" charset="0"/>
        </a:defRPr>
      </a:lvl6pPr>
      <a:lvl7pPr marL="914400" algn="l" rtl="0" eaLnBrk="1" fontAlgn="base" hangingPunct="1">
        <a:spcBef>
          <a:spcPct val="0"/>
        </a:spcBef>
        <a:spcAft>
          <a:spcPct val="0"/>
        </a:spcAft>
        <a:defRPr sz="3200" b="1">
          <a:solidFill>
            <a:srgbClr val="FFCC00"/>
          </a:solidFill>
          <a:latin typeface="Tahoma" pitchFamily="34" charset="0"/>
        </a:defRPr>
      </a:lvl7pPr>
      <a:lvl8pPr marL="1371600" algn="l" rtl="0" eaLnBrk="1" fontAlgn="base" hangingPunct="1">
        <a:spcBef>
          <a:spcPct val="0"/>
        </a:spcBef>
        <a:spcAft>
          <a:spcPct val="0"/>
        </a:spcAft>
        <a:defRPr sz="3200" b="1">
          <a:solidFill>
            <a:srgbClr val="FFCC00"/>
          </a:solidFill>
          <a:latin typeface="Tahoma" pitchFamily="34" charset="0"/>
        </a:defRPr>
      </a:lvl8pPr>
      <a:lvl9pPr marL="1828800" algn="l" rtl="0" eaLnBrk="1" fontAlgn="base" hangingPunct="1">
        <a:spcBef>
          <a:spcPct val="0"/>
        </a:spcBef>
        <a:spcAft>
          <a:spcPct val="0"/>
        </a:spcAft>
        <a:defRPr sz="3200" b="1">
          <a:solidFill>
            <a:srgbClr val="FFCC00"/>
          </a:solidFill>
          <a:latin typeface="Tahoma" pitchFamily="34" charset="0"/>
        </a:defRPr>
      </a:lvl9pPr>
    </p:titleStyle>
    <p:bodyStyle>
      <a:lvl1pPr marL="342900" indent="-342900" algn="l" rtl="0" eaLnBrk="1" fontAlgn="base" hangingPunct="1">
        <a:spcBef>
          <a:spcPct val="20000"/>
        </a:spcBef>
        <a:spcAft>
          <a:spcPct val="0"/>
        </a:spcAft>
        <a:buBlip>
          <a:blip r:embed="rId18"/>
        </a:buBlip>
        <a:defRPr sz="2600">
          <a:solidFill>
            <a:schemeClr val="bg1"/>
          </a:solidFill>
          <a:latin typeface="+mn-lt"/>
          <a:ea typeface="+mn-ea"/>
          <a:cs typeface="+mn-cs"/>
        </a:defRPr>
      </a:lvl1pPr>
      <a:lvl2pPr marL="742950" indent="-285750" algn="l" rtl="0" eaLnBrk="1" fontAlgn="base" hangingPunct="1">
        <a:spcBef>
          <a:spcPct val="20000"/>
        </a:spcBef>
        <a:spcAft>
          <a:spcPct val="0"/>
        </a:spcAft>
        <a:buBlip>
          <a:blip r:embed="rId18"/>
        </a:buBlip>
        <a:defRPr sz="2000">
          <a:solidFill>
            <a:schemeClr val="bg1"/>
          </a:solidFill>
          <a:latin typeface="Microsoft Sans Serif" pitchFamily="34" charset="0"/>
        </a:defRPr>
      </a:lvl2pPr>
      <a:lvl3pPr marL="1143000" indent="-228600" algn="l" rtl="0" eaLnBrk="1" fontAlgn="base" hangingPunct="1">
        <a:spcBef>
          <a:spcPct val="20000"/>
        </a:spcBef>
        <a:spcAft>
          <a:spcPct val="0"/>
        </a:spcAft>
        <a:buBlip>
          <a:blip r:embed="rId18"/>
        </a:buBlip>
        <a:defRPr sz="2000">
          <a:solidFill>
            <a:schemeClr val="bg1"/>
          </a:solidFill>
          <a:latin typeface="+mn-lt"/>
        </a:defRPr>
      </a:lvl3pPr>
      <a:lvl4pPr marL="1600200" indent="-228600" algn="l" rtl="0" eaLnBrk="1" fontAlgn="base" hangingPunct="1">
        <a:spcBef>
          <a:spcPct val="20000"/>
        </a:spcBef>
        <a:spcAft>
          <a:spcPct val="0"/>
        </a:spcAft>
        <a:buBlip>
          <a:blip r:embed="rId18"/>
        </a:buBlip>
        <a:defRPr sz="1600">
          <a:solidFill>
            <a:schemeClr val="bg1"/>
          </a:solidFill>
          <a:latin typeface="+mn-lt"/>
        </a:defRPr>
      </a:lvl4pPr>
      <a:lvl5pPr marL="2057400" indent="-228600" algn="l" rtl="0" eaLnBrk="1" fontAlgn="base" hangingPunct="1">
        <a:spcBef>
          <a:spcPct val="20000"/>
        </a:spcBef>
        <a:spcAft>
          <a:spcPct val="0"/>
        </a:spcAft>
        <a:buBlip>
          <a:blip r:embed="rId18"/>
        </a:buBlip>
        <a:defRPr sz="1400">
          <a:solidFill>
            <a:schemeClr val="bg1"/>
          </a:solidFill>
          <a:latin typeface="+mn-lt"/>
        </a:defRPr>
      </a:lvl5pPr>
      <a:lvl6pPr marL="2514600" indent="-228600" algn="l" rtl="0" eaLnBrk="1" fontAlgn="base" hangingPunct="1">
        <a:spcBef>
          <a:spcPct val="20000"/>
        </a:spcBef>
        <a:spcAft>
          <a:spcPct val="0"/>
        </a:spcAft>
        <a:buBlip>
          <a:blip r:embed="rId18"/>
        </a:buBlip>
        <a:defRPr sz="1400">
          <a:solidFill>
            <a:schemeClr val="bg1"/>
          </a:solidFill>
          <a:latin typeface="+mn-lt"/>
        </a:defRPr>
      </a:lvl6pPr>
      <a:lvl7pPr marL="2971800" indent="-228600" algn="l" rtl="0" eaLnBrk="1" fontAlgn="base" hangingPunct="1">
        <a:spcBef>
          <a:spcPct val="20000"/>
        </a:spcBef>
        <a:spcAft>
          <a:spcPct val="0"/>
        </a:spcAft>
        <a:buBlip>
          <a:blip r:embed="rId18"/>
        </a:buBlip>
        <a:defRPr sz="1400">
          <a:solidFill>
            <a:schemeClr val="bg1"/>
          </a:solidFill>
          <a:latin typeface="+mn-lt"/>
        </a:defRPr>
      </a:lvl7pPr>
      <a:lvl8pPr marL="3429000" indent="-228600" algn="l" rtl="0" eaLnBrk="1" fontAlgn="base" hangingPunct="1">
        <a:spcBef>
          <a:spcPct val="20000"/>
        </a:spcBef>
        <a:spcAft>
          <a:spcPct val="0"/>
        </a:spcAft>
        <a:buBlip>
          <a:blip r:embed="rId18"/>
        </a:buBlip>
        <a:defRPr sz="1400">
          <a:solidFill>
            <a:schemeClr val="bg1"/>
          </a:solidFill>
          <a:latin typeface="+mn-lt"/>
        </a:defRPr>
      </a:lvl8pPr>
      <a:lvl9pPr marL="3886200" indent="-228600" algn="l" rtl="0" eaLnBrk="1" fontAlgn="base" hangingPunct="1">
        <a:spcBef>
          <a:spcPct val="20000"/>
        </a:spcBef>
        <a:spcAft>
          <a:spcPct val="0"/>
        </a:spcAft>
        <a:buBlip>
          <a:blip r:embed="rId18"/>
        </a:buBlip>
        <a:defRPr sz="14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19200"/>
            <a:ext cx="8153400" cy="3505200"/>
          </a:xfrm>
        </p:spPr>
        <p:txBody>
          <a:bodyPr/>
          <a:lstStyle/>
          <a:p>
            <a:pPr algn="ctr"/>
            <a:r>
              <a:rPr lang="en-US" dirty="0" smtClean="0"/>
              <a:t>Visual Studio 2010</a:t>
            </a:r>
            <a:br>
              <a:rPr lang="en-US" dirty="0" smtClean="0"/>
            </a:br>
            <a:r>
              <a:rPr lang="zh-CN" altLang="en-US" dirty="0" smtClean="0"/>
              <a:t>和</a:t>
            </a:r>
            <a:r>
              <a:rPr lang="en-US" dirty="0" smtClean="0"/>
              <a:t/>
            </a:r>
            <a:br>
              <a:rPr lang="en-US" dirty="0" smtClean="0"/>
            </a:br>
            <a:r>
              <a:rPr lang="en-US" dirty="0" smtClean="0"/>
              <a:t>.NET Framework 4</a:t>
            </a:r>
            <a:br>
              <a:rPr lang="en-US" dirty="0" smtClean="0"/>
            </a:br>
            <a:r>
              <a:rPr lang="en-US" dirty="0" smtClean="0"/>
              <a:t/>
            </a:r>
            <a:br>
              <a:rPr lang="en-US" dirty="0" smtClean="0"/>
            </a:br>
            <a:r>
              <a:rPr lang="zh-CN" altLang="en-US" i="1" dirty="0" smtClean="0"/>
              <a:t>培训研讨会</a:t>
            </a:r>
            <a:endParaRPr lang="en-US" sz="2000" i="1" baseline="82000" dirty="0"/>
          </a:p>
        </p:txBody>
      </p:sp>
      <p:pic>
        <p:nvPicPr>
          <p:cNvPr id="4" name="Picture 3" descr="dpelogo.png"/>
          <p:cNvPicPr>
            <a:picLocks noChangeAspect="1"/>
          </p:cNvPicPr>
          <p:nvPr/>
        </p:nvPicPr>
        <p:blipFill>
          <a:blip r:embed="rId2" cstate="print"/>
          <a:stretch>
            <a:fillRect/>
          </a:stretch>
        </p:blipFill>
        <p:spPr>
          <a:xfrm>
            <a:off x="228600" y="5486400"/>
            <a:ext cx="3218422" cy="82898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转换的工作原理</a:t>
            </a:r>
            <a:endParaRPr lang="en-US" dirty="0"/>
          </a:p>
        </p:txBody>
      </p:sp>
      <p:sp>
        <p:nvSpPr>
          <p:cNvPr id="4" name="Flowchart: Document 3"/>
          <p:cNvSpPr/>
          <p:nvPr/>
        </p:nvSpPr>
        <p:spPr bwMode="auto">
          <a:xfrm>
            <a:off x="533400" y="1752600"/>
            <a:ext cx="1524000" cy="1371600"/>
          </a:xfrm>
          <a:prstGeom prst="flowChartDocument">
            <a:avLst/>
          </a:prstGeom>
          <a:ln>
            <a:headEnd type="none" w="med" len="med"/>
            <a:tailEnd type="triangle" w="lg" len="lg"/>
          </a:ln>
        </p:spPr>
        <p:style>
          <a:lnRef idx="3">
            <a:schemeClr val="lt1"/>
          </a:lnRef>
          <a:fillRef idx="1">
            <a:schemeClr val="accent6"/>
          </a:fillRef>
          <a:effectRef idx="1">
            <a:schemeClr val="accent6"/>
          </a:effectRef>
          <a:fontRef idx="minor">
            <a:schemeClr val="lt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ahoma" pitchFamily="34" charset="0"/>
              </a:rPr>
              <a:t>Web.</a:t>
            </a:r>
          </a:p>
          <a:p>
            <a:pPr marL="0" marR="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effectLst/>
                <a:latin typeface="Tahoma" pitchFamily="34" charset="0"/>
              </a:rPr>
              <a:t>config</a:t>
            </a:r>
            <a:endParaRPr kumimoji="0" lang="en-US" sz="2000" b="0" i="0" u="none" strike="noStrike" cap="none" normalizeH="0" baseline="0" dirty="0" smtClean="0">
              <a:ln>
                <a:noFill/>
              </a:ln>
              <a:effectLst/>
              <a:latin typeface="Tahoma" pitchFamily="34" charset="0"/>
            </a:endParaRPr>
          </a:p>
        </p:txBody>
      </p:sp>
      <p:sp>
        <p:nvSpPr>
          <p:cNvPr id="5" name="Flowchart: Document 4"/>
          <p:cNvSpPr/>
          <p:nvPr/>
        </p:nvSpPr>
        <p:spPr bwMode="auto">
          <a:xfrm>
            <a:off x="2743200" y="1752600"/>
            <a:ext cx="1524000" cy="1371600"/>
          </a:xfrm>
          <a:prstGeom prst="flowChartDocument">
            <a:avLst/>
          </a:prstGeom>
          <a:ln>
            <a:headEnd type="none" w="med" len="med"/>
            <a:tailEnd type="triangle" w="lg" len="lg"/>
          </a:ln>
        </p:spPr>
        <p:style>
          <a:lnRef idx="3">
            <a:schemeClr val="lt1"/>
          </a:lnRef>
          <a:fillRef idx="1">
            <a:schemeClr val="accent6"/>
          </a:fillRef>
          <a:effectRef idx="1">
            <a:schemeClr val="accent6"/>
          </a:effectRef>
          <a:fontRef idx="minor">
            <a:schemeClr val="lt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ahoma" pitchFamily="34" charset="0"/>
              </a:rPr>
              <a:t>Web.</a:t>
            </a:r>
          </a:p>
          <a:p>
            <a:pPr marL="0" marR="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ahoma" pitchFamily="34" charset="0"/>
              </a:rPr>
              <a:t>Staging.</a:t>
            </a:r>
          </a:p>
          <a:p>
            <a:pPr marL="0" marR="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effectLst/>
                <a:latin typeface="Tahoma" pitchFamily="34" charset="0"/>
              </a:rPr>
              <a:t>config</a:t>
            </a:r>
            <a:endParaRPr kumimoji="0" lang="en-US" sz="2000" b="0" i="0" u="none" strike="noStrike" cap="none" normalizeH="0" baseline="0" dirty="0" smtClean="0">
              <a:ln>
                <a:noFill/>
              </a:ln>
              <a:effectLst/>
              <a:latin typeface="Tahoma" pitchFamily="34" charset="0"/>
            </a:endParaRPr>
          </a:p>
        </p:txBody>
      </p:sp>
      <p:cxnSp>
        <p:nvCxnSpPr>
          <p:cNvPr id="7" name="Elbow Connector 6"/>
          <p:cNvCxnSpPr>
            <a:stCxn id="4" idx="2"/>
            <a:endCxn id="16" idx="0"/>
          </p:cNvCxnSpPr>
          <p:nvPr/>
        </p:nvCxnSpPr>
        <p:spPr bwMode="auto">
          <a:xfrm rot="16200000" flipH="1">
            <a:off x="983361" y="3345561"/>
            <a:ext cx="1767078" cy="1143000"/>
          </a:xfrm>
          <a:prstGeom prst="bentConnector3">
            <a:avLst>
              <a:gd name="adj1" fmla="val 50000"/>
            </a:avLst>
          </a:prstGeom>
          <a:ln>
            <a:headEnd type="none" w="med" len="med"/>
            <a:tailEnd type="arrow"/>
          </a:ln>
        </p:spPr>
        <p:style>
          <a:lnRef idx="3">
            <a:schemeClr val="accent3"/>
          </a:lnRef>
          <a:fillRef idx="0">
            <a:schemeClr val="accent3"/>
          </a:fillRef>
          <a:effectRef idx="2">
            <a:schemeClr val="accent3"/>
          </a:effectRef>
          <a:fontRef idx="minor">
            <a:schemeClr val="tx1"/>
          </a:fontRef>
        </p:style>
      </p:cxnSp>
      <p:cxnSp>
        <p:nvCxnSpPr>
          <p:cNvPr id="9" name="Elbow Connector 8"/>
          <p:cNvCxnSpPr>
            <a:stCxn id="5" idx="2"/>
            <a:endCxn id="16" idx="0"/>
          </p:cNvCxnSpPr>
          <p:nvPr/>
        </p:nvCxnSpPr>
        <p:spPr bwMode="auto">
          <a:xfrm rot="5400000">
            <a:off x="2088261" y="3383661"/>
            <a:ext cx="1767078" cy="1066800"/>
          </a:xfrm>
          <a:prstGeom prst="bentConnector3">
            <a:avLst>
              <a:gd name="adj1" fmla="val 50000"/>
            </a:avLst>
          </a:prstGeom>
          <a:ln>
            <a:headEnd type="none" w="med" len="med"/>
            <a:tailEnd type="arrow"/>
          </a:ln>
        </p:spPr>
        <p:style>
          <a:lnRef idx="3">
            <a:schemeClr val="accent3"/>
          </a:lnRef>
          <a:fillRef idx="0">
            <a:schemeClr val="accent3"/>
          </a:fillRef>
          <a:effectRef idx="2">
            <a:schemeClr val="accent3"/>
          </a:effectRef>
          <a:fontRef idx="minor">
            <a:schemeClr val="tx1"/>
          </a:fontRef>
        </p:style>
      </p:cxnSp>
      <p:sp>
        <p:nvSpPr>
          <p:cNvPr id="16" name="Flowchart: Preparation 15"/>
          <p:cNvSpPr/>
          <p:nvPr/>
        </p:nvSpPr>
        <p:spPr bwMode="auto">
          <a:xfrm>
            <a:off x="1219200" y="4800600"/>
            <a:ext cx="2438400" cy="1066800"/>
          </a:xfrm>
          <a:prstGeom prst="flowChartPreparation">
            <a:avLst/>
          </a:prstGeom>
          <a:ln>
            <a:headEnd type="none" w="med" len="med"/>
            <a:tailEnd type="triangle" w="lg" len="lg"/>
          </a:ln>
        </p:spPr>
        <p:style>
          <a:lnRef idx="3">
            <a:schemeClr val="lt1"/>
          </a:lnRef>
          <a:fillRef idx="1">
            <a:schemeClr val="accent2"/>
          </a:fillRef>
          <a:effectRef idx="1">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bg1"/>
                </a:solidFill>
                <a:effectLst/>
                <a:latin typeface="Tahoma" pitchFamily="34" charset="0"/>
              </a:rPr>
              <a:t>Visual Studio</a:t>
            </a:r>
          </a:p>
          <a:p>
            <a:pPr marL="0" marR="0" indent="0" algn="ctr" defTabSz="914400" rtl="0" eaLnBrk="1" fontAlgn="base" latinLnBrk="0" hangingPunct="1">
              <a:lnSpc>
                <a:spcPct val="100000"/>
              </a:lnSpc>
              <a:spcBef>
                <a:spcPct val="0"/>
              </a:spcBef>
              <a:spcAft>
                <a:spcPct val="0"/>
              </a:spcAft>
              <a:buClrTx/>
              <a:buSzTx/>
              <a:buFontTx/>
              <a:buNone/>
              <a:tabLst/>
            </a:pPr>
            <a:r>
              <a:rPr lang="zh-CN" altLang="en-US" sz="2000" i="1" dirty="0" smtClean="0">
                <a:solidFill>
                  <a:schemeClr val="bg1"/>
                </a:solidFill>
                <a:latin typeface="Tahoma" pitchFamily="34" charset="0"/>
              </a:rPr>
              <a:t>转换</a:t>
            </a:r>
            <a:endParaRPr kumimoji="0" lang="en-US" sz="2000" b="0" i="1" u="none" strike="noStrike" cap="none" normalizeH="0" baseline="0" dirty="0" smtClean="0">
              <a:ln>
                <a:noFill/>
              </a:ln>
              <a:solidFill>
                <a:schemeClr val="bg1"/>
              </a:solidFill>
              <a:effectLst/>
              <a:latin typeface="Tahoma" pitchFamily="34" charset="0"/>
            </a:endParaRPr>
          </a:p>
        </p:txBody>
      </p:sp>
      <p:cxnSp>
        <p:nvCxnSpPr>
          <p:cNvPr id="24" name="Straight Arrow Connector 23"/>
          <p:cNvCxnSpPr>
            <a:stCxn id="16" idx="3"/>
          </p:cNvCxnSpPr>
          <p:nvPr/>
        </p:nvCxnSpPr>
        <p:spPr bwMode="auto">
          <a:xfrm>
            <a:off x="3657600" y="5334000"/>
            <a:ext cx="1828800" cy="1588"/>
          </a:xfrm>
          <a:prstGeom prst="straightConnector1">
            <a:avLst/>
          </a:prstGeom>
          <a:ln>
            <a:headEnd type="none" w="med" len="med"/>
            <a:tailEnd type="arrow"/>
          </a:ln>
        </p:spPr>
        <p:style>
          <a:lnRef idx="3">
            <a:schemeClr val="accent3"/>
          </a:lnRef>
          <a:fillRef idx="0">
            <a:schemeClr val="accent3"/>
          </a:fillRef>
          <a:effectRef idx="2">
            <a:schemeClr val="accent3"/>
          </a:effectRef>
          <a:fontRef idx="minor">
            <a:schemeClr val="tx1"/>
          </a:fontRef>
        </p:style>
      </p:cxnSp>
      <p:sp>
        <p:nvSpPr>
          <p:cNvPr id="25" name="Flowchart: Document 24"/>
          <p:cNvSpPr/>
          <p:nvPr/>
        </p:nvSpPr>
        <p:spPr bwMode="auto">
          <a:xfrm>
            <a:off x="5486400" y="4648200"/>
            <a:ext cx="1524000" cy="1371600"/>
          </a:xfrm>
          <a:prstGeom prst="flowChartDocument">
            <a:avLst/>
          </a:prstGeom>
          <a:ln>
            <a:headEnd type="none" w="med" len="med"/>
            <a:tailEnd type="triangle" w="lg" len="lg"/>
          </a:ln>
        </p:spPr>
        <p:style>
          <a:lnRef idx="3">
            <a:schemeClr val="lt1"/>
          </a:lnRef>
          <a:fillRef idx="1">
            <a:schemeClr val="accent6"/>
          </a:fillRef>
          <a:effectRef idx="1">
            <a:schemeClr val="accent6"/>
          </a:effectRef>
          <a:fontRef idx="minor">
            <a:schemeClr val="lt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zh-CN" altLang="en-US" sz="2000" b="0" i="0" u="none" strike="noStrike" cap="none" normalizeH="0" baseline="0" dirty="0" smtClean="0">
                <a:ln>
                  <a:noFill/>
                </a:ln>
                <a:effectLst/>
                <a:latin typeface="Tahoma" pitchFamily="34" charset="0"/>
              </a:rPr>
              <a:t>部署的</a:t>
            </a:r>
            <a:endParaRPr kumimoji="0" lang="en-US" altLang="zh-CN" sz="2000" b="0" i="0" u="none" strike="noStrike" cap="none" normalizeH="0" baseline="0" dirty="0" smtClean="0">
              <a:ln>
                <a:noFill/>
              </a:ln>
              <a:effectLst/>
              <a:latin typeface="Tahoma" pitchFamily="34" charset="0"/>
            </a:endParaRPr>
          </a:p>
          <a:p>
            <a:pPr marL="0" marR="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ahoma" pitchFamily="34" charset="0"/>
              </a:rPr>
              <a:t>Web.</a:t>
            </a:r>
          </a:p>
          <a:p>
            <a:pPr marL="0" marR="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effectLst/>
                <a:latin typeface="Tahoma" pitchFamily="34" charset="0"/>
              </a:rPr>
              <a:t>config</a:t>
            </a:r>
            <a:endParaRPr kumimoji="0" lang="en-US" sz="2000" b="0" i="0" u="none" strike="noStrike" cap="none" normalizeH="0" baseline="0" dirty="0" smtClean="0">
              <a:ln>
                <a:noFill/>
              </a:ln>
              <a:effectLst/>
              <a:latin typeface="Tahoma" pitchFamily="34" charset="0"/>
            </a:endParaRPr>
          </a:p>
        </p:txBody>
      </p:sp>
      <p:cxnSp>
        <p:nvCxnSpPr>
          <p:cNvPr id="15" name="Straight Connector 14"/>
          <p:cNvCxnSpPr>
            <a:stCxn id="5" idx="3"/>
          </p:cNvCxnSpPr>
          <p:nvPr/>
        </p:nvCxnSpPr>
        <p:spPr bwMode="auto">
          <a:xfrm flipV="1">
            <a:off x="4267200" y="1752600"/>
            <a:ext cx="381000" cy="685800"/>
          </a:xfrm>
          <a:prstGeom prst="line">
            <a:avLst/>
          </a:prstGeom>
          <a:ln>
            <a:prstDash val="sysDash"/>
            <a:headEnd type="none" w="med" len="med"/>
            <a:tailEnd type="none" w="med" len="med"/>
          </a:ln>
        </p:spPr>
        <p:style>
          <a:lnRef idx="2">
            <a:schemeClr val="accent3"/>
          </a:lnRef>
          <a:fillRef idx="0">
            <a:schemeClr val="accent3"/>
          </a:fillRef>
          <a:effectRef idx="1">
            <a:schemeClr val="accent3"/>
          </a:effectRef>
          <a:fontRef idx="minor">
            <a:schemeClr val="tx1"/>
          </a:fontRef>
        </p:style>
      </p:cxnSp>
      <p:cxnSp>
        <p:nvCxnSpPr>
          <p:cNvPr id="18" name="Straight Connector 17"/>
          <p:cNvCxnSpPr>
            <a:stCxn id="5" idx="3"/>
          </p:cNvCxnSpPr>
          <p:nvPr/>
        </p:nvCxnSpPr>
        <p:spPr bwMode="auto">
          <a:xfrm>
            <a:off x="4267200" y="2438400"/>
            <a:ext cx="381000" cy="1905000"/>
          </a:xfrm>
          <a:prstGeom prst="line">
            <a:avLst/>
          </a:prstGeom>
          <a:ln>
            <a:prstDash val="sysDash"/>
            <a:headEnd type="none" w="med" len="med"/>
            <a:tailEnd type="none" w="med" len="med"/>
          </a:ln>
        </p:spPr>
        <p:style>
          <a:lnRef idx="2">
            <a:schemeClr val="accent3"/>
          </a:lnRef>
          <a:fillRef idx="0">
            <a:schemeClr val="accent3"/>
          </a:fillRef>
          <a:effectRef idx="1">
            <a:schemeClr val="accent3"/>
          </a:effectRef>
          <a:fontRef idx="minor">
            <a:schemeClr val="tx1"/>
          </a:fontRef>
        </p:style>
      </p:cxnSp>
      <p:sp>
        <p:nvSpPr>
          <p:cNvPr id="11" name="Rectangle 10"/>
          <p:cNvSpPr/>
          <p:nvPr/>
        </p:nvSpPr>
        <p:spPr bwMode="auto">
          <a:xfrm>
            <a:off x="4648200" y="1752600"/>
            <a:ext cx="4267200" cy="2590800"/>
          </a:xfrm>
          <a:prstGeom prst="rect">
            <a:avLst/>
          </a:prstGeom>
          <a:ln>
            <a:headEnd type="none" w="med" len="med"/>
            <a:tailEnd type="triangle" w="lg" len="lg"/>
          </a:ln>
        </p:spPr>
        <p:style>
          <a:lnRef idx="2">
            <a:schemeClr val="accent3">
              <a:shade val="50000"/>
            </a:schemeClr>
          </a:lnRef>
          <a:fillRef idx="1">
            <a:schemeClr val="accent3"/>
          </a:fillRef>
          <a:effectRef idx="0">
            <a:schemeClr val="accent3"/>
          </a:effectRef>
          <a:fontRef idx="minor">
            <a:schemeClr val="lt1"/>
          </a:fontRef>
        </p:style>
        <p:txBody>
          <a:bodyPr vert="horz" wrap="none" lIns="91440" tIns="45720" rIns="91440" bIns="45720" numCol="1" rtlCol="0" anchor="t" anchorCtr="0" compatLnSpc="1">
            <a:prstTxWarp prst="textNoShape">
              <a:avLst/>
            </a:prstTxWarp>
          </a:bodyPr>
          <a:lstStyle/>
          <a:p>
            <a:r>
              <a:rPr lang="en-US" sz="1200" dirty="0" smtClean="0">
                <a:solidFill>
                  <a:srgbClr val="0000FF"/>
                </a:solidFill>
                <a:latin typeface="Lucida Console" pitchFamily="49" charset="0"/>
              </a:rPr>
              <a:t>&lt;</a:t>
            </a:r>
            <a:r>
              <a:rPr lang="en-US" sz="1200" dirty="0" err="1" smtClean="0">
                <a:solidFill>
                  <a:srgbClr val="A31515"/>
                </a:solidFill>
                <a:latin typeface="Lucida Console" pitchFamily="49" charset="0"/>
              </a:rPr>
              <a:t>appSettings</a:t>
            </a:r>
            <a:r>
              <a:rPr lang="en-US" sz="1200" dirty="0" smtClean="0">
                <a:solidFill>
                  <a:srgbClr val="0000FF"/>
                </a:solidFill>
                <a:latin typeface="Lucida Console" pitchFamily="49" charset="0"/>
              </a:rPr>
              <a:t>&gt;</a:t>
            </a:r>
          </a:p>
          <a:p>
            <a:r>
              <a:rPr lang="en-US" sz="1200" dirty="0" smtClean="0">
                <a:solidFill>
                  <a:srgbClr val="0000FF"/>
                </a:solidFill>
                <a:latin typeface="Lucida Console" pitchFamily="49" charset="0"/>
              </a:rPr>
              <a:t>  &lt;</a:t>
            </a:r>
            <a:r>
              <a:rPr lang="en-US" sz="1200" dirty="0" smtClean="0">
                <a:solidFill>
                  <a:srgbClr val="A31515"/>
                </a:solidFill>
                <a:latin typeface="Lucida Console" pitchFamily="49" charset="0"/>
              </a:rPr>
              <a:t>add</a:t>
            </a:r>
            <a:r>
              <a:rPr lang="en-US" sz="1200" dirty="0" smtClean="0">
                <a:solidFill>
                  <a:srgbClr val="0000FF"/>
                </a:solidFill>
                <a:latin typeface="Lucida Console" pitchFamily="49" charset="0"/>
              </a:rPr>
              <a:t> </a:t>
            </a:r>
            <a:r>
              <a:rPr lang="en-US" sz="1200" dirty="0" smtClean="0">
                <a:solidFill>
                  <a:srgbClr val="FF0000"/>
                </a:solidFill>
                <a:latin typeface="Lucida Console" pitchFamily="49" charset="0"/>
              </a:rPr>
              <a:t>key</a:t>
            </a:r>
            <a:r>
              <a:rPr lang="en-US" sz="1200" dirty="0" smtClean="0">
                <a:solidFill>
                  <a:srgbClr val="0000FF"/>
                </a:solidFill>
                <a:latin typeface="Lucida Console" pitchFamily="49" charset="0"/>
              </a:rPr>
              <a:t>="</a:t>
            </a:r>
            <a:r>
              <a:rPr lang="en-US" sz="1200" dirty="0" err="1" smtClean="0">
                <a:solidFill>
                  <a:srgbClr val="0000FF"/>
                </a:solidFill>
                <a:latin typeface="Lucida Console" pitchFamily="49" charset="0"/>
              </a:rPr>
              <a:t>EnvironmentName</a:t>
            </a:r>
            <a:r>
              <a:rPr lang="en-US" sz="1200" dirty="0" smtClean="0">
                <a:solidFill>
                  <a:srgbClr val="0000FF"/>
                </a:solidFill>
                <a:latin typeface="Lucida Console" pitchFamily="49" charset="0"/>
              </a:rPr>
              <a:t>" </a:t>
            </a:r>
            <a:r>
              <a:rPr lang="en-US" sz="1200" dirty="0" smtClean="0">
                <a:solidFill>
                  <a:srgbClr val="FF0000"/>
                </a:solidFill>
                <a:latin typeface="Lucida Console" pitchFamily="49" charset="0"/>
              </a:rPr>
              <a:t>value</a:t>
            </a:r>
            <a:r>
              <a:rPr lang="en-US" sz="1200" dirty="0" smtClean="0">
                <a:solidFill>
                  <a:srgbClr val="0000FF"/>
                </a:solidFill>
                <a:latin typeface="Lucida Console" pitchFamily="49" charset="0"/>
              </a:rPr>
              <a:t>="Staging" </a:t>
            </a:r>
          </a:p>
          <a:p>
            <a:r>
              <a:rPr lang="en-US" sz="1200" dirty="0" smtClean="0">
                <a:solidFill>
                  <a:srgbClr val="0000FF"/>
                </a:solidFill>
                <a:latin typeface="Lucida Console" pitchFamily="49" charset="0"/>
              </a:rPr>
              <a:t>       </a:t>
            </a:r>
            <a:r>
              <a:rPr lang="en-US" sz="1200" dirty="0" err="1" smtClean="0">
                <a:solidFill>
                  <a:srgbClr val="FF0000"/>
                </a:solidFill>
                <a:latin typeface="Lucida Console" pitchFamily="49" charset="0"/>
              </a:rPr>
              <a:t>xdt:Transform</a:t>
            </a:r>
            <a:r>
              <a:rPr lang="en-US" sz="1200" dirty="0" smtClean="0">
                <a:solidFill>
                  <a:srgbClr val="0000FF"/>
                </a:solidFill>
                <a:latin typeface="Lucida Console" pitchFamily="49" charset="0"/>
              </a:rPr>
              <a:t>="</a:t>
            </a:r>
            <a:r>
              <a:rPr lang="en-US" sz="1200" dirty="0" err="1" smtClean="0">
                <a:solidFill>
                  <a:srgbClr val="0000FF"/>
                </a:solidFill>
                <a:latin typeface="Lucida Console" pitchFamily="49" charset="0"/>
              </a:rPr>
              <a:t>SetAttributes</a:t>
            </a:r>
            <a:r>
              <a:rPr lang="en-US" sz="1200" dirty="0" smtClean="0">
                <a:solidFill>
                  <a:srgbClr val="0000FF"/>
                </a:solidFill>
                <a:latin typeface="Lucida Console" pitchFamily="49" charset="0"/>
              </a:rPr>
              <a:t>(value)" </a:t>
            </a:r>
          </a:p>
          <a:p>
            <a:r>
              <a:rPr lang="en-US" sz="1200" dirty="0" smtClean="0">
                <a:solidFill>
                  <a:srgbClr val="0000FF"/>
                </a:solidFill>
                <a:latin typeface="Lucida Console" pitchFamily="49" charset="0"/>
              </a:rPr>
              <a:t>       </a:t>
            </a:r>
            <a:r>
              <a:rPr lang="en-US" sz="1200" dirty="0" err="1" smtClean="0">
                <a:solidFill>
                  <a:srgbClr val="FF0000"/>
                </a:solidFill>
                <a:latin typeface="Lucida Console" pitchFamily="49" charset="0"/>
              </a:rPr>
              <a:t>xdt:Locator</a:t>
            </a:r>
            <a:r>
              <a:rPr lang="en-US" sz="1200" dirty="0" smtClean="0">
                <a:solidFill>
                  <a:srgbClr val="0000FF"/>
                </a:solidFill>
                <a:latin typeface="Lucida Console" pitchFamily="49" charset="0"/>
              </a:rPr>
              <a:t>="Match(key)" /&gt;</a:t>
            </a:r>
          </a:p>
          <a:p>
            <a:r>
              <a:rPr lang="en-US" sz="1200" dirty="0" smtClean="0">
                <a:solidFill>
                  <a:srgbClr val="0000FF"/>
                </a:solidFill>
                <a:latin typeface="Lucida Console" pitchFamily="49" charset="0"/>
              </a:rPr>
              <a:t>&lt;/</a:t>
            </a:r>
            <a:r>
              <a:rPr lang="en-US" sz="1200" dirty="0" err="1" smtClean="0">
                <a:solidFill>
                  <a:srgbClr val="A31515"/>
                </a:solidFill>
                <a:latin typeface="Lucida Console" pitchFamily="49" charset="0"/>
              </a:rPr>
              <a:t>appSettings</a:t>
            </a:r>
            <a:r>
              <a:rPr lang="en-US" sz="1200" dirty="0" smtClean="0">
                <a:solidFill>
                  <a:srgbClr val="0000FF"/>
                </a:solidFill>
                <a:latin typeface="Lucida Console" pitchFamily="49" charset="0"/>
              </a:rPr>
              <a:t>&gt;</a:t>
            </a:r>
          </a:p>
          <a:p>
            <a:endParaRPr lang="en-US" sz="1200" dirty="0" smtClean="0">
              <a:solidFill>
                <a:srgbClr val="0000FF"/>
              </a:solidFill>
              <a:latin typeface="Lucida Console" pitchFamily="49" charset="0"/>
            </a:endParaRPr>
          </a:p>
          <a:p>
            <a:r>
              <a:rPr lang="en-US" sz="1200" dirty="0" smtClean="0">
                <a:solidFill>
                  <a:srgbClr val="0000FF"/>
                </a:solidFill>
                <a:latin typeface="Lucida Console" pitchFamily="49" charset="0"/>
              </a:rPr>
              <a:t>&lt;</a:t>
            </a:r>
            <a:r>
              <a:rPr lang="en-US" sz="1200" dirty="0" err="1" smtClean="0">
                <a:solidFill>
                  <a:srgbClr val="A31515"/>
                </a:solidFill>
                <a:latin typeface="Lucida Console" pitchFamily="49" charset="0"/>
              </a:rPr>
              <a:t>connectionStrings</a:t>
            </a:r>
            <a:r>
              <a:rPr lang="en-US" sz="1200" dirty="0" smtClean="0">
                <a:solidFill>
                  <a:srgbClr val="0000FF"/>
                </a:solidFill>
                <a:latin typeface="Lucida Console" pitchFamily="49" charset="0"/>
              </a:rPr>
              <a:t>&gt;</a:t>
            </a:r>
          </a:p>
          <a:p>
            <a:r>
              <a:rPr lang="en-US" sz="1200" dirty="0" smtClean="0">
                <a:solidFill>
                  <a:srgbClr val="0000FF"/>
                </a:solidFill>
                <a:latin typeface="Lucida Console" pitchFamily="49" charset="0"/>
              </a:rPr>
              <a:t>  &lt;</a:t>
            </a:r>
            <a:r>
              <a:rPr lang="en-US" sz="1200" dirty="0" smtClean="0">
                <a:solidFill>
                  <a:srgbClr val="A31515"/>
                </a:solidFill>
                <a:latin typeface="Lucida Console" pitchFamily="49" charset="0"/>
              </a:rPr>
              <a:t>add</a:t>
            </a:r>
            <a:r>
              <a:rPr lang="en-US" sz="1200" dirty="0" smtClean="0">
                <a:solidFill>
                  <a:srgbClr val="0000FF"/>
                </a:solidFill>
                <a:latin typeface="Lucida Console" pitchFamily="49" charset="0"/>
              </a:rPr>
              <a:t> </a:t>
            </a:r>
            <a:r>
              <a:rPr lang="en-US" sz="1200" dirty="0" smtClean="0">
                <a:solidFill>
                  <a:srgbClr val="FF0000"/>
                </a:solidFill>
                <a:latin typeface="Lucida Console" pitchFamily="49" charset="0"/>
              </a:rPr>
              <a:t>name</a:t>
            </a:r>
            <a:r>
              <a:rPr lang="en-US" sz="1200" dirty="0" smtClean="0">
                <a:solidFill>
                  <a:srgbClr val="0000FF"/>
                </a:solidFill>
                <a:latin typeface="Lucida Console" pitchFamily="49" charset="0"/>
              </a:rPr>
              <a:t>="</a:t>
            </a:r>
            <a:r>
              <a:rPr lang="en-US" sz="1200" dirty="0" err="1" smtClean="0">
                <a:solidFill>
                  <a:srgbClr val="0000FF"/>
                </a:solidFill>
                <a:latin typeface="Lucida Console" pitchFamily="49" charset="0"/>
              </a:rPr>
              <a:t>LoggingConnectionString</a:t>
            </a:r>
            <a:r>
              <a:rPr lang="en-US" sz="1200" dirty="0" smtClean="0">
                <a:solidFill>
                  <a:srgbClr val="0000FF"/>
                </a:solidFill>
                <a:latin typeface="Lucida Console" pitchFamily="49" charset="0"/>
              </a:rPr>
              <a:t>" </a:t>
            </a:r>
          </a:p>
          <a:p>
            <a:r>
              <a:rPr lang="en-US" sz="1200" dirty="0" smtClean="0">
                <a:solidFill>
                  <a:srgbClr val="0000FF"/>
                </a:solidFill>
                <a:latin typeface="Lucida Console" pitchFamily="49" charset="0"/>
              </a:rPr>
              <a:t>       </a:t>
            </a:r>
            <a:r>
              <a:rPr lang="en-US" sz="1200" dirty="0" err="1" smtClean="0">
                <a:solidFill>
                  <a:srgbClr val="FF0000"/>
                </a:solidFill>
                <a:latin typeface="Lucida Console" pitchFamily="49" charset="0"/>
              </a:rPr>
              <a:t>connectionString</a:t>
            </a:r>
            <a:r>
              <a:rPr lang="en-US" sz="1200" dirty="0" smtClean="0">
                <a:solidFill>
                  <a:srgbClr val="0000FF"/>
                </a:solidFill>
                <a:latin typeface="Lucida Console" pitchFamily="49" charset="0"/>
              </a:rPr>
              <a:t>=“</a:t>
            </a:r>
            <a:r>
              <a:rPr lang="en-US" sz="1200" i="1" dirty="0" smtClean="0">
                <a:solidFill>
                  <a:srgbClr val="0000FF"/>
                </a:solidFill>
                <a:latin typeface="Lucida Console" pitchFamily="49" charset="0"/>
              </a:rPr>
              <a:t>connection</a:t>
            </a:r>
            <a:r>
              <a:rPr lang="en-US" sz="1200" dirty="0" smtClean="0">
                <a:solidFill>
                  <a:srgbClr val="0000FF"/>
                </a:solidFill>
                <a:latin typeface="Lucida Console" pitchFamily="49" charset="0"/>
              </a:rPr>
              <a:t>" </a:t>
            </a:r>
          </a:p>
          <a:p>
            <a:r>
              <a:rPr lang="en-US" sz="1200" dirty="0" smtClean="0">
                <a:solidFill>
                  <a:srgbClr val="0000FF"/>
                </a:solidFill>
                <a:latin typeface="Lucida Console" pitchFamily="49" charset="0"/>
              </a:rPr>
              <a:t>       </a:t>
            </a:r>
            <a:r>
              <a:rPr lang="en-US" sz="1200" dirty="0" err="1" smtClean="0">
                <a:solidFill>
                  <a:srgbClr val="FF0000"/>
                </a:solidFill>
                <a:latin typeface="Lucida Console" pitchFamily="49" charset="0"/>
              </a:rPr>
              <a:t>providerName</a:t>
            </a:r>
            <a:r>
              <a:rPr lang="en-US" sz="1200" dirty="0" smtClean="0">
                <a:solidFill>
                  <a:srgbClr val="0000FF"/>
                </a:solidFill>
                <a:latin typeface="Lucida Console" pitchFamily="49" charset="0"/>
              </a:rPr>
              <a:t>="</a:t>
            </a:r>
            <a:r>
              <a:rPr lang="en-US" sz="1200" dirty="0" err="1" smtClean="0">
                <a:solidFill>
                  <a:srgbClr val="0000FF"/>
                </a:solidFill>
                <a:latin typeface="Lucida Console" pitchFamily="49" charset="0"/>
              </a:rPr>
              <a:t>System.Data.SqlClient</a:t>
            </a:r>
            <a:r>
              <a:rPr lang="en-US" sz="1200" dirty="0" smtClean="0">
                <a:solidFill>
                  <a:srgbClr val="0000FF"/>
                </a:solidFill>
                <a:latin typeface="Lucida Console" pitchFamily="49" charset="0"/>
              </a:rPr>
              <a:t>" </a:t>
            </a:r>
          </a:p>
          <a:p>
            <a:r>
              <a:rPr lang="en-US" sz="1200" dirty="0" smtClean="0">
                <a:solidFill>
                  <a:srgbClr val="0000FF"/>
                </a:solidFill>
                <a:latin typeface="Lucida Console" pitchFamily="49" charset="0"/>
              </a:rPr>
              <a:t>       </a:t>
            </a:r>
            <a:r>
              <a:rPr lang="en-US" sz="1200" dirty="0" err="1" smtClean="0">
                <a:solidFill>
                  <a:srgbClr val="FF0000"/>
                </a:solidFill>
                <a:latin typeface="Lucida Console" pitchFamily="49" charset="0"/>
              </a:rPr>
              <a:t>xdt:Transform</a:t>
            </a:r>
            <a:r>
              <a:rPr lang="en-US" sz="1200" dirty="0" smtClean="0">
                <a:solidFill>
                  <a:srgbClr val="0000FF"/>
                </a:solidFill>
                <a:latin typeface="Lucida Console" pitchFamily="49" charset="0"/>
              </a:rPr>
              <a:t>="Replace" </a:t>
            </a:r>
          </a:p>
          <a:p>
            <a:r>
              <a:rPr lang="en-US" sz="1200" dirty="0" smtClean="0">
                <a:solidFill>
                  <a:srgbClr val="0000FF"/>
                </a:solidFill>
                <a:latin typeface="Lucida Console" pitchFamily="49" charset="0"/>
              </a:rPr>
              <a:t>       </a:t>
            </a:r>
            <a:r>
              <a:rPr lang="en-US" sz="1200" dirty="0" err="1" smtClean="0">
                <a:solidFill>
                  <a:srgbClr val="FF0000"/>
                </a:solidFill>
                <a:latin typeface="Lucida Console" pitchFamily="49" charset="0"/>
              </a:rPr>
              <a:t>xdt:Locator</a:t>
            </a:r>
            <a:r>
              <a:rPr lang="en-US" sz="1200" dirty="0" smtClean="0">
                <a:solidFill>
                  <a:srgbClr val="0000FF"/>
                </a:solidFill>
                <a:latin typeface="Lucida Console" pitchFamily="49" charset="0"/>
              </a:rPr>
              <a:t>="Match(name)" /&gt;</a:t>
            </a:r>
          </a:p>
          <a:p>
            <a:r>
              <a:rPr lang="en-US" sz="1200" dirty="0" smtClean="0">
                <a:solidFill>
                  <a:srgbClr val="0000FF"/>
                </a:solidFill>
                <a:latin typeface="Lucida Console" pitchFamily="49" charset="0"/>
              </a:rPr>
              <a:t>&lt;/</a:t>
            </a:r>
            <a:r>
              <a:rPr lang="en-US" sz="1200" dirty="0" err="1" smtClean="0">
                <a:solidFill>
                  <a:srgbClr val="A31515"/>
                </a:solidFill>
                <a:latin typeface="Lucida Console" pitchFamily="49" charset="0"/>
              </a:rPr>
              <a:t>connectionStrings</a:t>
            </a:r>
            <a:r>
              <a:rPr lang="en-US" sz="1200" dirty="0" smtClean="0">
                <a:solidFill>
                  <a:srgbClr val="0000FF"/>
                </a:solidFill>
                <a:latin typeface="Lucida Console" pitchFamily="49" charset="0"/>
              </a:rPr>
              <a:t>&gt;</a:t>
            </a:r>
            <a:endParaRPr kumimoji="0" lang="en-US" sz="1200" b="0" i="0" u="none" strike="noStrike" cap="none" normalizeH="0" baseline="0" dirty="0" smtClean="0">
              <a:ln>
                <a:noFill/>
              </a:ln>
              <a:solidFill>
                <a:schemeClr val="bg1"/>
              </a:solidFill>
              <a:effectLst/>
              <a:latin typeface="Lucida Console" pitchFamily="49"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152400"/>
            <a:ext cx="8375946" cy="492443"/>
          </a:xfrm>
        </p:spPr>
        <p:txBody>
          <a:bodyPr/>
          <a:lstStyle/>
          <a:p>
            <a:r>
              <a:rPr dirty="0" smtClean="0"/>
              <a:t>Web.Config </a:t>
            </a:r>
            <a:r>
              <a:rPr lang="zh-CN" altLang="en-US" dirty="0" smtClean="0"/>
              <a:t>转换</a:t>
            </a:r>
            <a:endParaRPr lang="en-US" dirty="0">
              <a:solidFill>
                <a:schemeClr val="accent1"/>
              </a:solidFill>
            </a:endParaRPr>
          </a:p>
        </p:txBody>
      </p:sp>
      <p:graphicFrame>
        <p:nvGraphicFramePr>
          <p:cNvPr id="4" name="Table 3"/>
          <p:cNvGraphicFramePr>
            <a:graphicFrameLocks noGrp="1"/>
          </p:cNvGraphicFramePr>
          <p:nvPr/>
        </p:nvGraphicFramePr>
        <p:xfrm>
          <a:off x="490843" y="1111992"/>
          <a:ext cx="8174854" cy="5336713"/>
        </p:xfrm>
        <a:graphic>
          <a:graphicData uri="http://schemas.openxmlformats.org/drawingml/2006/table">
            <a:tbl>
              <a:tblPr firstRow="1" bandRow="1">
                <a:tableStyleId>{21E4AEA4-8DFA-4A89-87EB-49C32662AFE0}</a:tableStyleId>
              </a:tblPr>
              <a:tblGrid>
                <a:gridCol w="4995557"/>
                <a:gridCol w="3179297"/>
              </a:tblGrid>
              <a:tr h="491725">
                <a:tc>
                  <a:txBody>
                    <a:bodyPr/>
                    <a:lstStyle/>
                    <a:p>
                      <a:pPr algn="ctr"/>
                      <a:r>
                        <a:rPr lang="zh-CN" altLang="en-US" sz="2400" dirty="0" smtClean="0"/>
                        <a:t>转换</a:t>
                      </a:r>
                      <a:endParaRPr lang="en-US" sz="2400" dirty="0">
                        <a:solidFill>
                          <a:schemeClr val="tx1"/>
                        </a:solidFill>
                      </a:endParaRPr>
                    </a:p>
                  </a:txBody>
                  <a:tcPr/>
                </a:tc>
                <a:tc>
                  <a:txBody>
                    <a:bodyPr/>
                    <a:lstStyle/>
                    <a:p>
                      <a:pPr algn="ctr"/>
                      <a:r>
                        <a:rPr lang="zh-CN" altLang="en-US" sz="2400" dirty="0" smtClean="0"/>
                        <a:t>描述</a:t>
                      </a:r>
                      <a:endParaRPr lang="en-US" sz="2400" dirty="0">
                        <a:solidFill>
                          <a:schemeClr val="tx1"/>
                        </a:solidFill>
                      </a:endParaRPr>
                    </a:p>
                  </a:txBody>
                  <a:tcPr/>
                </a:tc>
              </a:tr>
              <a:tr h="461911">
                <a:tc>
                  <a:txBody>
                    <a:bodyPr/>
                    <a:lstStyle/>
                    <a:p>
                      <a:pPr algn="l"/>
                      <a:r>
                        <a:rPr lang="en-US" sz="1600" dirty="0" err="1" smtClean="0"/>
                        <a:t>xdt:Transform</a:t>
                      </a:r>
                      <a:r>
                        <a:rPr lang="en-US" sz="1600" dirty="0" smtClean="0"/>
                        <a:t>=“Replace”</a:t>
                      </a:r>
                      <a:endParaRPr lang="en-US" sz="1600" dirty="0"/>
                    </a:p>
                  </a:txBody>
                  <a:tcPr/>
                </a:tc>
                <a:tc>
                  <a:txBody>
                    <a:bodyPr/>
                    <a:lstStyle/>
                    <a:p>
                      <a:pPr algn="l"/>
                      <a:r>
                        <a:rPr lang="zh-CN" altLang="en-US" sz="1600" dirty="0" smtClean="0"/>
                        <a:t>替换第一个匹配的节点</a:t>
                      </a:r>
                      <a:endParaRPr lang="en-US" sz="1600" dirty="0"/>
                    </a:p>
                  </a:txBody>
                  <a:tcPr/>
                </a:tc>
              </a:tr>
              <a:tr h="492369">
                <a:tc>
                  <a:txBody>
                    <a:bodyPr/>
                    <a:lstStyle/>
                    <a:p>
                      <a:pPr algn="l"/>
                      <a:r>
                        <a:rPr lang="en-US" sz="1600" dirty="0" err="1" smtClean="0"/>
                        <a:t>xdt:Transform</a:t>
                      </a:r>
                      <a:r>
                        <a:rPr lang="en-US" sz="1600" dirty="0" smtClean="0"/>
                        <a:t>=“Remove”</a:t>
                      </a:r>
                      <a:endParaRPr lang="en-US" sz="1600" dirty="0"/>
                    </a:p>
                  </a:txBody>
                  <a:tcPr/>
                </a:tc>
                <a:tc>
                  <a:txBody>
                    <a:bodyPr/>
                    <a:lstStyle/>
                    <a:p>
                      <a:pPr algn="l"/>
                      <a:r>
                        <a:rPr lang="zh-CN" altLang="en-US" sz="1600" dirty="0" smtClean="0"/>
                        <a:t>清除第一个匹配的节点</a:t>
                      </a:r>
                      <a:endParaRPr lang="en-US" sz="1600" dirty="0"/>
                    </a:p>
                  </a:txBody>
                  <a:tcPr/>
                </a:tc>
              </a:tr>
              <a:tr h="642403">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1600" dirty="0" err="1" smtClean="0"/>
                        <a:t>xdt:Transform</a:t>
                      </a:r>
                      <a:r>
                        <a:rPr lang="en-US" sz="1600" dirty="0" smtClean="0"/>
                        <a:t>=“</a:t>
                      </a:r>
                      <a:r>
                        <a:rPr lang="en-US" sz="1600" dirty="0" err="1" smtClean="0"/>
                        <a:t>RemoveAll</a:t>
                      </a:r>
                      <a:r>
                        <a:rPr lang="en-US" sz="1600" dirty="0" smtClean="0"/>
                        <a:t>”</a:t>
                      </a:r>
                    </a:p>
                    <a:p>
                      <a:pPr algn="l"/>
                      <a:endParaRPr lang="en-US" sz="1600" dirty="0"/>
                    </a:p>
                  </a:txBody>
                  <a:tcPr/>
                </a:tc>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zh-CN" altLang="en-US" sz="1600" dirty="0" smtClean="0"/>
                        <a:t>清除所有匹配的节点</a:t>
                      </a:r>
                      <a:endParaRPr lang="en-US" sz="1600" dirty="0"/>
                    </a:p>
                  </a:txBody>
                  <a:tcPr/>
                </a:tc>
              </a:tr>
              <a:tr h="662860">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1600" dirty="0" err="1" smtClean="0"/>
                        <a:t>xdt:Transform</a:t>
                      </a:r>
                      <a:r>
                        <a:rPr lang="en-US" sz="1600" dirty="0" smtClean="0"/>
                        <a:t>=“Insert”</a:t>
                      </a:r>
                    </a:p>
                    <a:p>
                      <a:pPr algn="l"/>
                      <a:endParaRPr lang="en-US" sz="1600" dirty="0"/>
                    </a:p>
                  </a:txBody>
                  <a:tcPr/>
                </a:tc>
                <a:tc>
                  <a:txBody>
                    <a:bodyPr/>
                    <a:lstStyle/>
                    <a:p>
                      <a:pPr algn="l"/>
                      <a:r>
                        <a:rPr lang="zh-CN" altLang="en-US" sz="1600" dirty="0" smtClean="0"/>
                        <a:t>在末尾插入节点</a:t>
                      </a:r>
                      <a:endParaRPr lang="en-US" sz="1600" dirty="0"/>
                    </a:p>
                  </a:txBody>
                  <a:tcPr/>
                </a:tc>
              </a:tr>
              <a:tr h="662860">
                <a:tc>
                  <a:txBody>
                    <a:bodyPr/>
                    <a:lstStyle/>
                    <a:p>
                      <a:pPr algn="l"/>
                      <a:r>
                        <a:rPr lang="en-US" sz="1600" dirty="0" err="1" smtClean="0"/>
                        <a:t>xdt:Transform</a:t>
                      </a:r>
                      <a:r>
                        <a:rPr lang="en-US" sz="1600" dirty="0" smtClean="0"/>
                        <a:t>=“</a:t>
                      </a:r>
                      <a:r>
                        <a:rPr lang="en-US" sz="1600" dirty="0" err="1" smtClean="0"/>
                        <a:t>SetAttributes</a:t>
                      </a:r>
                      <a:r>
                        <a:rPr lang="en-US" sz="1600" dirty="0" smtClean="0"/>
                        <a:t>(</a:t>
                      </a:r>
                      <a:r>
                        <a:rPr lang="en-US" sz="1600" dirty="0" err="1" smtClean="0"/>
                        <a:t>attributeNames</a:t>
                      </a:r>
                      <a:r>
                        <a:rPr lang="en-US" sz="1600" dirty="0" smtClean="0"/>
                        <a:t>)”</a:t>
                      </a:r>
                      <a:endParaRPr lang="en-US" sz="1600" dirty="0"/>
                    </a:p>
                  </a:txBody>
                  <a:tcPr/>
                </a:tc>
                <a:tc>
                  <a:txBody>
                    <a:bodyPr/>
                    <a:lstStyle/>
                    <a:p>
                      <a:pPr algn="l"/>
                      <a:r>
                        <a:rPr lang="zh-CN" altLang="en-US" sz="1600" dirty="0" smtClean="0"/>
                        <a:t>创建或更改现有属性的值</a:t>
                      </a:r>
                      <a:endParaRPr lang="en-US" sz="1600" dirty="0"/>
                    </a:p>
                  </a:txBody>
                  <a:tcPr/>
                </a:tc>
              </a:tr>
              <a:tr h="640746">
                <a:tc>
                  <a:txBody>
                    <a:bodyPr/>
                    <a:lstStyle/>
                    <a:p>
                      <a:pPr algn="l"/>
                      <a:r>
                        <a:rPr lang="en-US" sz="1600" dirty="0" err="1" smtClean="0"/>
                        <a:t>xdt:Transform</a:t>
                      </a:r>
                      <a:r>
                        <a:rPr lang="en-US" sz="1600" dirty="0" smtClean="0"/>
                        <a:t>=“</a:t>
                      </a:r>
                      <a:r>
                        <a:rPr lang="en-US" sz="1600" dirty="0" err="1" smtClean="0"/>
                        <a:t>RemoveAttributes</a:t>
                      </a:r>
                      <a:r>
                        <a:rPr lang="en-US" sz="1600" dirty="0" smtClean="0"/>
                        <a:t>(</a:t>
                      </a:r>
                      <a:r>
                        <a:rPr lang="en-US" sz="1600" dirty="0" err="1" smtClean="0"/>
                        <a:t>attributeNames</a:t>
                      </a:r>
                      <a:r>
                        <a:rPr lang="en-US" sz="1600" dirty="0" smtClean="0"/>
                        <a:t>)”</a:t>
                      </a:r>
                      <a:endParaRPr lang="en-US" sz="1600" dirty="0"/>
                    </a:p>
                  </a:txBody>
                  <a:tcPr/>
                </a:tc>
                <a:tc>
                  <a:txBody>
                    <a:bodyPr/>
                    <a:lstStyle/>
                    <a:p>
                      <a:pPr algn="l"/>
                      <a:r>
                        <a:rPr lang="zh-CN" altLang="en-US" sz="1600" dirty="0" smtClean="0"/>
                        <a:t>清除属性（如果有）</a:t>
                      </a:r>
                      <a:endParaRPr lang="en-US" sz="1600" dirty="0"/>
                    </a:p>
                  </a:txBody>
                  <a:tcPr/>
                </a:tc>
              </a:tr>
              <a:tr h="618979">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1600" dirty="0" err="1" smtClean="0"/>
                        <a:t>xdt:Transform</a:t>
                      </a:r>
                      <a:r>
                        <a:rPr lang="en-US" sz="1600" dirty="0" smtClean="0"/>
                        <a:t>=“</a:t>
                      </a:r>
                      <a:r>
                        <a:rPr lang="en-US" sz="1600" dirty="0" err="1" smtClean="0"/>
                        <a:t>InsertBefore</a:t>
                      </a:r>
                      <a:r>
                        <a:rPr lang="en-US" sz="1600" dirty="0" smtClean="0"/>
                        <a:t>(</a:t>
                      </a:r>
                      <a:r>
                        <a:rPr lang="en-US" sz="1600" dirty="0" err="1" smtClean="0"/>
                        <a:t>XPath</a:t>
                      </a:r>
                      <a:r>
                        <a:rPr lang="en-US" sz="1600" dirty="0" smtClean="0"/>
                        <a:t>)”</a:t>
                      </a:r>
                      <a:endParaRPr lang="en-US" sz="1600" dirty="0"/>
                    </a:p>
                  </a:txBody>
                  <a:tcPr/>
                </a:tc>
                <a:tc>
                  <a:txBody>
                    <a:bodyPr/>
                    <a:lstStyle/>
                    <a:p>
                      <a:pPr algn="l"/>
                      <a:r>
                        <a:rPr lang="zh-CN" altLang="en-US" sz="1600" baseline="0" dirty="0" smtClean="0"/>
                        <a:t>在指定</a:t>
                      </a:r>
                      <a:r>
                        <a:rPr lang="en-US" sz="1600" baseline="0" dirty="0" err="1" smtClean="0"/>
                        <a:t>Xpath</a:t>
                      </a:r>
                      <a:r>
                        <a:rPr lang="zh-CN" altLang="en-US" sz="1600" baseline="0" dirty="0" smtClean="0"/>
                        <a:t>前插入节点</a:t>
                      </a:r>
                      <a:endParaRPr lang="en-US" sz="1600" dirty="0"/>
                    </a:p>
                  </a:txBody>
                  <a:tcPr/>
                </a:tc>
              </a:tr>
              <a:tr h="662860">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1600" dirty="0" err="1" smtClean="0"/>
                        <a:t>xdt:Transform</a:t>
                      </a:r>
                      <a:r>
                        <a:rPr lang="en-US" sz="1600" dirty="0" smtClean="0"/>
                        <a:t>=“</a:t>
                      </a:r>
                      <a:r>
                        <a:rPr lang="en-US" sz="1600" dirty="0" err="1" smtClean="0"/>
                        <a:t>InsertAfter</a:t>
                      </a:r>
                      <a:r>
                        <a:rPr lang="en-US" sz="1600" dirty="0" smtClean="0"/>
                        <a:t>(</a:t>
                      </a:r>
                      <a:r>
                        <a:rPr lang="en-US" sz="1600" dirty="0" err="1" smtClean="0"/>
                        <a:t>XPath</a:t>
                      </a:r>
                      <a:r>
                        <a:rPr lang="en-US" sz="1600" dirty="0" smtClean="0"/>
                        <a:t>)”</a:t>
                      </a:r>
                    </a:p>
                    <a:p>
                      <a:pPr algn="l"/>
                      <a:endParaRPr lang="en-US" sz="1600" dirty="0"/>
                    </a:p>
                  </a:txBody>
                  <a:tcPr/>
                </a:tc>
                <a:tc>
                  <a:txBody>
                    <a:bodyPr/>
                    <a:lstStyle/>
                    <a:p>
                      <a:pPr algn="l"/>
                      <a:r>
                        <a:rPr lang="zh-CN" altLang="en-US" sz="1600" baseline="0" dirty="0" smtClean="0"/>
                        <a:t>在指定</a:t>
                      </a:r>
                      <a:r>
                        <a:rPr lang="en-US" sz="1600" baseline="0" dirty="0" err="1" smtClean="0"/>
                        <a:t>Xpath</a:t>
                      </a:r>
                      <a:r>
                        <a:rPr lang="zh-CN" altLang="en-US" sz="1600" baseline="0" dirty="0" smtClean="0"/>
                        <a:t>后插入节点</a:t>
                      </a:r>
                      <a:endParaRPr lang="en-US" sz="1600"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152400"/>
            <a:ext cx="8375946" cy="492443"/>
          </a:xfrm>
        </p:spPr>
        <p:txBody>
          <a:bodyPr/>
          <a:lstStyle/>
          <a:p>
            <a:r>
              <a:rPr dirty="0" smtClean="0"/>
              <a:t>Web.Config </a:t>
            </a:r>
            <a:r>
              <a:rPr lang="zh-CN" altLang="en-US" dirty="0" smtClean="0"/>
              <a:t>转换定位符</a:t>
            </a:r>
            <a:endParaRPr lang="en-US" dirty="0">
              <a:solidFill>
                <a:schemeClr val="accent1"/>
              </a:solidFill>
            </a:endParaRPr>
          </a:p>
        </p:txBody>
      </p:sp>
      <p:graphicFrame>
        <p:nvGraphicFramePr>
          <p:cNvPr id="5" name="Table 4"/>
          <p:cNvGraphicFramePr>
            <a:graphicFrameLocks noGrp="1"/>
          </p:cNvGraphicFramePr>
          <p:nvPr/>
        </p:nvGraphicFramePr>
        <p:xfrm>
          <a:off x="381000" y="1371600"/>
          <a:ext cx="8217054" cy="2011680"/>
        </p:xfrm>
        <a:graphic>
          <a:graphicData uri="http://schemas.openxmlformats.org/drawingml/2006/table">
            <a:tbl>
              <a:tblPr firstRow="1" bandRow="1">
                <a:tableStyleId>{21E4AEA4-8DFA-4A89-87EB-49C32662AFE0}</a:tableStyleId>
              </a:tblPr>
              <a:tblGrid>
                <a:gridCol w="4108527"/>
                <a:gridCol w="4108527"/>
              </a:tblGrid>
              <a:tr h="152400">
                <a:tc>
                  <a:txBody>
                    <a:bodyPr/>
                    <a:lstStyle/>
                    <a:p>
                      <a:pPr algn="ctr"/>
                      <a:r>
                        <a:rPr lang="zh-CN" altLang="en-US" sz="2400" dirty="0" smtClean="0"/>
                        <a:t>定位符</a:t>
                      </a:r>
                      <a:endParaRPr lang="en-US" sz="2400" dirty="0"/>
                    </a:p>
                  </a:txBody>
                  <a:tcPr/>
                </a:tc>
                <a:tc>
                  <a:txBody>
                    <a:bodyPr/>
                    <a:lstStyle/>
                    <a:p>
                      <a:pPr algn="ctr"/>
                      <a:r>
                        <a:rPr lang="zh-CN" altLang="en-US" sz="2400" dirty="0" smtClean="0"/>
                        <a:t>描述</a:t>
                      </a:r>
                      <a:endParaRPr lang="en-US" sz="2400" dirty="0"/>
                    </a:p>
                  </a:txBody>
                  <a:tcPr/>
                </a:tc>
              </a:tr>
              <a:tr h="0">
                <a:tc>
                  <a:txBody>
                    <a:bodyPr/>
                    <a:lstStyle/>
                    <a:p>
                      <a:pPr algn="l"/>
                      <a:r>
                        <a:rPr lang="en-US" sz="1400" dirty="0" err="1" smtClean="0"/>
                        <a:t>xdt:Locator</a:t>
                      </a:r>
                      <a:r>
                        <a:rPr lang="en-US" sz="1400" dirty="0" smtClean="0"/>
                        <a:t>=“Match(</a:t>
                      </a:r>
                      <a:r>
                        <a:rPr lang="en-US" sz="1400" dirty="0" err="1" smtClean="0"/>
                        <a:t>attributeName</a:t>
                      </a:r>
                      <a:r>
                        <a:rPr lang="en-US" sz="1400" dirty="0" smtClean="0"/>
                        <a:t>)”</a:t>
                      </a:r>
                      <a:endParaRPr lang="en-US" sz="1400" dirty="0"/>
                    </a:p>
                  </a:txBody>
                  <a:tcPr/>
                </a:tc>
                <a:tc>
                  <a:txBody>
                    <a:bodyPr/>
                    <a:lstStyle/>
                    <a:p>
                      <a:pPr algn="l"/>
                      <a:r>
                        <a:rPr lang="zh-CN" altLang="en-US" sz="1400" dirty="0" smtClean="0"/>
                        <a:t>可以使用逗号分隔属性名称</a:t>
                      </a:r>
                      <a:endParaRPr lang="en-US" sz="1400" dirty="0"/>
                    </a:p>
                  </a:txBody>
                  <a:tcPr/>
                </a:tc>
              </a:tr>
              <a:tr h="126773">
                <a:tc>
                  <a:txBody>
                    <a:bodyPr/>
                    <a:lstStyle/>
                    <a:p>
                      <a:pPr algn="l"/>
                      <a:r>
                        <a:rPr lang="en-US" sz="1400" dirty="0" err="1" smtClean="0"/>
                        <a:t>xdt:Locator</a:t>
                      </a:r>
                      <a:r>
                        <a:rPr lang="en-US" sz="1400" dirty="0" smtClean="0"/>
                        <a:t>=“Condition(</a:t>
                      </a:r>
                      <a:r>
                        <a:rPr lang="en-US" sz="1400" dirty="0" err="1" smtClean="0"/>
                        <a:t>xPath</a:t>
                      </a:r>
                      <a:r>
                        <a:rPr lang="en-US" sz="1400" baseline="0" dirty="0" smtClean="0"/>
                        <a:t> Predicate)”</a:t>
                      </a:r>
                      <a:endParaRPr lang="en-US" sz="1400" dirty="0"/>
                    </a:p>
                  </a:txBody>
                  <a:tcPr/>
                </a:tc>
                <a:tc>
                  <a:txBody>
                    <a:bodyPr/>
                    <a:lstStyle/>
                    <a:p>
                      <a:pPr algn="l"/>
                      <a:r>
                        <a:rPr lang="zh-CN" altLang="en-US" sz="1400" dirty="0" smtClean="0"/>
                        <a:t>可以接受任何 </a:t>
                      </a:r>
                      <a:r>
                        <a:rPr lang="en-US" sz="1400" dirty="0" err="1" smtClean="0"/>
                        <a:t>Xpath</a:t>
                      </a:r>
                      <a:r>
                        <a:rPr lang="en-US" sz="1400" dirty="0" smtClean="0"/>
                        <a:t> </a:t>
                      </a:r>
                      <a:r>
                        <a:rPr lang="zh-CN" altLang="en-US" sz="1400" dirty="0" smtClean="0"/>
                        <a:t>谓词，如</a:t>
                      </a:r>
                      <a:r>
                        <a:rPr lang="en-US" sz="1400" kern="1200" dirty="0" err="1" smtClean="0"/>
                        <a:t>xdt:Locator</a:t>
                      </a:r>
                      <a:r>
                        <a:rPr lang="en-US" sz="1400" kern="1200" dirty="0" smtClean="0"/>
                        <a:t>="Condition(@name=’</a:t>
                      </a:r>
                      <a:r>
                        <a:rPr lang="en-US" sz="1400" kern="1200" dirty="0" err="1" smtClean="0"/>
                        <a:t>Northwind</a:t>
                      </a:r>
                      <a:r>
                        <a:rPr lang="en-US" sz="1400" kern="1200" dirty="0" smtClean="0"/>
                        <a:t>’ or @</a:t>
                      </a:r>
                      <a:r>
                        <a:rPr lang="en-US" sz="1400" kern="1200" dirty="0" err="1" smtClean="0"/>
                        <a:t>providerName</a:t>
                      </a:r>
                      <a:r>
                        <a:rPr lang="en-US" sz="1400" kern="1200" dirty="0" smtClean="0"/>
                        <a:t>=’ </a:t>
                      </a:r>
                      <a:r>
                        <a:rPr lang="en-US" sz="1400" kern="1200" dirty="0" err="1" smtClean="0"/>
                        <a:t>System.Data.SqlClient</a:t>
                      </a:r>
                      <a:r>
                        <a:rPr lang="en-US" sz="1400" kern="1200" dirty="0" smtClean="0"/>
                        <a:t>’)" </a:t>
                      </a:r>
                      <a:endParaRPr lang="en-US" sz="1400" dirty="0"/>
                    </a:p>
                  </a:txBody>
                  <a:tcPr/>
                </a:tc>
              </a:tr>
              <a:tr h="153383">
                <a:tc>
                  <a:txBody>
                    <a:bodyPr/>
                    <a:lstStyle/>
                    <a:p>
                      <a:pPr algn="l"/>
                      <a:r>
                        <a:rPr lang="en-US" sz="1400" dirty="0" err="1" smtClean="0"/>
                        <a:t>xdt:Locator</a:t>
                      </a:r>
                      <a:r>
                        <a:rPr lang="en-US" sz="1400" dirty="0" smtClean="0"/>
                        <a:t>=“</a:t>
                      </a:r>
                      <a:r>
                        <a:rPr lang="en-US" sz="1400" dirty="0" err="1" smtClean="0"/>
                        <a:t>Xpath</a:t>
                      </a:r>
                      <a:r>
                        <a:rPr lang="en-US" sz="1400" dirty="0" smtClean="0"/>
                        <a:t>(/configuration/…)”</a:t>
                      </a:r>
                      <a:endParaRPr lang="en-US" sz="1400" dirty="0"/>
                    </a:p>
                  </a:txBody>
                  <a:tcPr/>
                </a:tc>
                <a:tc>
                  <a:txBody>
                    <a:bodyPr/>
                    <a:lstStyle/>
                    <a:p>
                      <a:pPr algn="l"/>
                      <a:r>
                        <a:rPr lang="zh-CN" altLang="en-US" sz="1400" baseline="0" dirty="0" smtClean="0"/>
                        <a:t>可以接受任何复杂的 </a:t>
                      </a:r>
                      <a:r>
                        <a:rPr lang="en-US" sz="1400" baseline="0" dirty="0" err="1" smtClean="0"/>
                        <a:t>Xpath</a:t>
                      </a:r>
                      <a:r>
                        <a:rPr lang="zh-CN" altLang="en-US" sz="1400" baseline="0" dirty="0" smtClean="0"/>
                        <a:t>，如</a:t>
                      </a:r>
                      <a:r>
                        <a:rPr lang="en-US" sz="1400" baseline="0" dirty="0" smtClean="0"/>
                        <a:t> </a:t>
                      </a:r>
                      <a:r>
                        <a:rPr lang="en-US" sz="1400" kern="1200" dirty="0" smtClean="0"/>
                        <a:t>"</a:t>
                      </a:r>
                      <a:r>
                        <a:rPr lang="en-US" sz="1400" kern="1200" dirty="0" err="1" smtClean="0"/>
                        <a:t>XPath</a:t>
                      </a:r>
                      <a:r>
                        <a:rPr lang="en-US" sz="1400" kern="1200" dirty="0" smtClean="0"/>
                        <a:t>(//system.web)"</a:t>
                      </a:r>
                      <a:endParaRPr lang="en-US" sz="1400"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MS </a:t>
            </a:r>
            <a:r>
              <a:rPr lang="zh-CN" altLang="en-US" dirty="0" smtClean="0"/>
              <a:t>部署</a:t>
            </a:r>
            <a:endParaRPr lang="en-US" dirty="0"/>
          </a:p>
        </p:txBody>
      </p:sp>
      <p:sp>
        <p:nvSpPr>
          <p:cNvPr id="3" name="Content Placeholder 2"/>
          <p:cNvSpPr>
            <a:spLocks noGrp="1"/>
          </p:cNvSpPr>
          <p:nvPr>
            <p:ph idx="1"/>
          </p:nvPr>
        </p:nvSpPr>
        <p:spPr/>
        <p:txBody>
          <a:bodyPr/>
          <a:lstStyle/>
          <a:p>
            <a:r>
              <a:rPr lang="zh-CN" altLang="en-US" sz="3200" dirty="0" smtClean="0"/>
              <a:t>同步、迁移、部署</a:t>
            </a:r>
            <a:endParaRPr lang="en-US" sz="3200" dirty="0" smtClean="0"/>
          </a:p>
          <a:p>
            <a:pPr lvl="1"/>
            <a:r>
              <a:rPr lang="zh-CN" altLang="en-US" dirty="0" smtClean="0"/>
              <a:t>可与 </a:t>
            </a:r>
            <a:r>
              <a:rPr lang="en-US" dirty="0" smtClean="0"/>
              <a:t>IIS 6.0 </a:t>
            </a:r>
            <a:r>
              <a:rPr lang="zh-CN" altLang="en-US" dirty="0" smtClean="0"/>
              <a:t>和</a:t>
            </a:r>
            <a:r>
              <a:rPr lang="en-US" dirty="0" smtClean="0"/>
              <a:t> IIS 7.0 </a:t>
            </a:r>
            <a:r>
              <a:rPr lang="zh-CN" altLang="en-US" dirty="0" smtClean="0"/>
              <a:t>协作</a:t>
            </a:r>
            <a:endParaRPr lang="en-US" dirty="0" smtClean="0"/>
          </a:p>
          <a:p>
            <a:pPr lvl="1"/>
            <a:r>
              <a:rPr lang="zh-CN" altLang="en-US" dirty="0" smtClean="0"/>
              <a:t>分析目标环境</a:t>
            </a:r>
            <a:endParaRPr lang="en-US" dirty="0" smtClean="0"/>
          </a:p>
          <a:p>
            <a:pPr lvl="1"/>
            <a:r>
              <a:rPr lang="zh-CN" altLang="en-US" dirty="0" smtClean="0"/>
              <a:t>在执行操作前进行假设分析</a:t>
            </a:r>
            <a:endParaRPr lang="en-US" dirty="0" smtClean="0"/>
          </a:p>
          <a:p>
            <a:r>
              <a:rPr lang="zh-CN" altLang="en-US" sz="3200" dirty="0" smtClean="0"/>
              <a:t>包括远程部署应用程序的服务</a:t>
            </a:r>
            <a:endParaRPr lang="en-US" sz="3200" dirty="0" smtClean="0"/>
          </a:p>
          <a:p>
            <a:r>
              <a:rPr lang="zh-CN" altLang="en-US" sz="3200" dirty="0" smtClean="0"/>
              <a:t>集成</a:t>
            </a:r>
            <a:endParaRPr lang="en-US" sz="3200" dirty="0" smtClean="0"/>
          </a:p>
          <a:p>
            <a:pPr lvl="1"/>
            <a:r>
              <a:rPr lang="zh-CN" altLang="en-US" dirty="0" smtClean="0"/>
              <a:t>集成</a:t>
            </a:r>
            <a:r>
              <a:rPr lang="en-US" dirty="0" smtClean="0"/>
              <a:t> Powershell</a:t>
            </a:r>
          </a:p>
          <a:p>
            <a:pPr lvl="1"/>
            <a:r>
              <a:rPr lang="zh-CN" altLang="en-US" dirty="0" smtClean="0"/>
              <a:t>集成到</a:t>
            </a:r>
            <a:r>
              <a:rPr lang="en-US" dirty="0" smtClean="0"/>
              <a:t> Visual Studio 2010 </a:t>
            </a:r>
            <a:r>
              <a:rPr lang="zh-CN" altLang="en-US" dirty="0" smtClean="0"/>
              <a:t>中</a:t>
            </a:r>
            <a:endParaRPr lang="en-US" dirty="0" smtClean="0"/>
          </a:p>
          <a:p>
            <a:pPr lvl="1"/>
            <a:r>
              <a:rPr lang="zh-CN" altLang="en-US" dirty="0" smtClean="0"/>
              <a:t>与</a:t>
            </a:r>
            <a:r>
              <a:rPr lang="en-US" dirty="0" smtClean="0"/>
              <a:t> Web Platform Installer </a:t>
            </a:r>
            <a:r>
              <a:rPr lang="zh-CN" altLang="en-US" dirty="0" smtClean="0"/>
              <a:t>兼容</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集成 </a:t>
            </a:r>
            <a:r>
              <a:rPr lang="en-US" dirty="0" smtClean="0"/>
              <a:t>Visual Studio 2010</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143000" y="1371600"/>
            <a:ext cx="6934200" cy="4960328"/>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一次单击部署</a:t>
            </a:r>
            <a:endParaRPr lang="en-US" dirty="0"/>
          </a:p>
        </p:txBody>
      </p:sp>
      <p:sp>
        <p:nvSpPr>
          <p:cNvPr id="3" name="Content Placeholder 2"/>
          <p:cNvSpPr>
            <a:spLocks noGrp="1"/>
          </p:cNvSpPr>
          <p:nvPr>
            <p:ph idx="1"/>
          </p:nvPr>
        </p:nvSpPr>
        <p:spPr/>
        <p:txBody>
          <a:bodyPr/>
          <a:lstStyle/>
          <a:p>
            <a:r>
              <a:rPr lang="zh-CN" altLang="en-US" dirty="0" smtClean="0"/>
              <a:t>利用目前了解到的所有内容</a:t>
            </a:r>
            <a:endParaRPr lang="en-US" dirty="0" smtClean="0"/>
          </a:p>
          <a:p>
            <a:r>
              <a:rPr lang="zh-CN" altLang="en-US" dirty="0" smtClean="0"/>
              <a:t>将多个步骤包装到一次单击中</a:t>
            </a:r>
            <a:endParaRPr lang="en-US" dirty="0" smtClean="0"/>
          </a:p>
        </p:txBody>
      </p:sp>
      <p:pic>
        <p:nvPicPr>
          <p:cNvPr id="5" name="Picture 4"/>
          <p:cNvPicPr/>
          <p:nvPr/>
        </p:nvPicPr>
        <p:blipFill>
          <a:blip r:embed="rId2" cstate="print"/>
          <a:srcRect t="9375" r="69348" b="85937"/>
          <a:stretch>
            <a:fillRect/>
          </a:stretch>
        </p:blipFill>
        <p:spPr bwMode="auto">
          <a:xfrm>
            <a:off x="762000" y="2514600"/>
            <a:ext cx="2057400" cy="228600"/>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a:off x="3352800" y="2514600"/>
            <a:ext cx="2795588" cy="38557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82" name="Rectangle 225281"/>
          <p:cNvPicPr>
            <a:picLocks noChangeAspect="1" noChangeArrowheads="1"/>
          </p:cNvPicPr>
          <p:nvPr/>
        </p:nvPicPr>
        <p:blipFill>
          <a:blip r:embed="rId3" cstate="print"/>
          <a:srcRect/>
          <a:stretch>
            <a:fillRect/>
          </a:stretch>
        </p:blipFill>
        <p:spPr bwMode="auto">
          <a:xfrm>
            <a:off x="0" y="1447800"/>
            <a:ext cx="6353175" cy="1352550"/>
          </a:xfrm>
          <a:prstGeom prst="rect">
            <a:avLst/>
          </a:prstGeom>
          <a:noFill/>
          <a:ln w="9525">
            <a:noFill/>
            <a:miter lim="800000"/>
            <a:headEnd/>
            <a:tailEnd/>
          </a:ln>
        </p:spPr>
      </p:pic>
      <p:pic>
        <p:nvPicPr>
          <p:cNvPr id="225284" name="Rectangle 225283"/>
          <p:cNvPicPr>
            <a:picLocks noChangeAspect="1" noChangeArrowheads="1"/>
          </p:cNvPicPr>
          <p:nvPr/>
        </p:nvPicPr>
        <p:blipFill>
          <a:blip r:embed="rId4" cstate="print"/>
          <a:srcRect/>
          <a:stretch>
            <a:fillRect/>
          </a:stretch>
        </p:blipFill>
        <p:spPr bwMode="auto">
          <a:xfrm>
            <a:off x="709613" y="1681163"/>
            <a:ext cx="2152650" cy="712787"/>
          </a:xfrm>
          <a:prstGeom prst="rect">
            <a:avLst/>
          </a:prstGeom>
          <a:noFill/>
          <a:ln w="9525">
            <a:noFill/>
            <a:miter lim="800000"/>
            <a:headEnd/>
            <a:tailEnd/>
          </a:ln>
        </p:spPr>
      </p:pic>
      <p:sp>
        <p:nvSpPr>
          <p:cNvPr id="4" name="Title 3"/>
          <p:cNvSpPr>
            <a:spLocks noGrp="1"/>
          </p:cNvSpPr>
          <p:nvPr>
            <p:ph type="title"/>
          </p:nvPr>
        </p:nvSpPr>
        <p:spPr>
          <a:xfrm>
            <a:off x="381000" y="3200400"/>
            <a:ext cx="8229600" cy="1143000"/>
          </a:xfrm>
        </p:spPr>
        <p:txBody>
          <a:bodyPr/>
          <a:lstStyle/>
          <a:p>
            <a:pPr>
              <a:defRPr/>
            </a:pPr>
            <a:r>
              <a:rPr lang="zh-CN" altLang="en-US" sz="2800" smtClean="0"/>
              <a:t>让部署变得更容易</a:t>
            </a:r>
            <a:endParaRPr lang="en-US" sz="2800"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descr="DPE_title"/>
          <p:cNvPicPr>
            <a:picLocks noChangeAspect="1" noChangeArrowheads="1"/>
          </p:cNvPicPr>
          <p:nvPr/>
        </p:nvPicPr>
        <p:blipFill>
          <a:blip r:embed="rId2" cstate="print"/>
          <a:srcRect/>
          <a:stretch>
            <a:fillRect/>
          </a:stretch>
        </p:blipFill>
        <p:spPr bwMode="auto">
          <a:xfrm>
            <a:off x="1828800" y="2895600"/>
            <a:ext cx="5133975" cy="257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CN" altLang="en-US" dirty="0" smtClean="0"/>
              <a:t>演示文稿概述（隐藏幻灯片）：</a:t>
            </a:r>
            <a:endParaRPr lang="en-GB" dirty="0"/>
          </a:p>
        </p:txBody>
      </p:sp>
      <p:sp>
        <p:nvSpPr>
          <p:cNvPr id="5" name="Text Placeholder 4"/>
          <p:cNvSpPr>
            <a:spLocks noGrp="1"/>
          </p:cNvSpPr>
          <p:nvPr>
            <p:ph type="body" idx="1"/>
          </p:nvPr>
        </p:nvSpPr>
        <p:spPr>
          <a:xfrm>
            <a:off x="382588" y="965589"/>
            <a:ext cx="8380412" cy="4673211"/>
          </a:xfrm>
        </p:spPr>
        <p:txBody>
          <a:bodyPr/>
          <a:lstStyle/>
          <a:p>
            <a:pPr>
              <a:buNone/>
            </a:pPr>
            <a:r>
              <a:rPr lang="zh-CN" altLang="en-US" sz="1800" b="1" dirty="0" smtClean="0">
                <a:solidFill>
                  <a:schemeClr val="tx1"/>
                </a:solidFill>
              </a:rPr>
              <a:t>技术水平：</a:t>
            </a:r>
            <a:r>
              <a:rPr lang="en-US" sz="1800" dirty="0" smtClean="0">
                <a:solidFill>
                  <a:schemeClr val="tx1"/>
                </a:solidFill>
              </a:rPr>
              <a:t>300</a:t>
            </a:r>
          </a:p>
          <a:p>
            <a:pPr>
              <a:buNone/>
            </a:pPr>
            <a:r>
              <a:rPr lang="zh-CN" altLang="en-US" sz="1800" b="1" dirty="0" smtClean="0">
                <a:solidFill>
                  <a:schemeClr val="tx1"/>
                </a:solidFill>
              </a:rPr>
              <a:t>目标受众：</a:t>
            </a:r>
            <a:r>
              <a:rPr lang="zh-CN" altLang="en-US" sz="1800" dirty="0" smtClean="0">
                <a:solidFill>
                  <a:schemeClr val="tx1"/>
                </a:solidFill>
              </a:rPr>
              <a:t>开发人员和架构师</a:t>
            </a:r>
            <a:endParaRPr lang="en-US" sz="1800" dirty="0" smtClean="0">
              <a:solidFill>
                <a:schemeClr val="tx1"/>
              </a:solidFill>
            </a:endParaRPr>
          </a:p>
          <a:p>
            <a:pPr>
              <a:buNone/>
            </a:pPr>
            <a:r>
              <a:rPr lang="zh-CN" altLang="en-US" sz="1800" b="1" dirty="0" smtClean="0">
                <a:solidFill>
                  <a:schemeClr val="tx1"/>
                </a:solidFill>
              </a:rPr>
              <a:t>目标</a:t>
            </a:r>
            <a:r>
              <a:rPr lang="en-US" sz="1800" b="1" dirty="0" smtClean="0">
                <a:solidFill>
                  <a:schemeClr val="tx1"/>
                </a:solidFill>
              </a:rPr>
              <a:t> </a:t>
            </a:r>
            <a:r>
              <a:rPr lang="zh-CN" altLang="en-US" sz="1800" dirty="0" smtClean="0">
                <a:solidFill>
                  <a:schemeClr val="tx1"/>
                </a:solidFill>
              </a:rPr>
              <a:t>（您希望受众得到哪些收获）：</a:t>
            </a:r>
            <a:endParaRPr lang="en-US" sz="1800" dirty="0" smtClean="0">
              <a:solidFill>
                <a:schemeClr val="tx1"/>
              </a:solidFill>
            </a:endParaRPr>
          </a:p>
          <a:p>
            <a:pPr lvl="1"/>
            <a:r>
              <a:rPr lang="zh-CN" altLang="en-US" sz="1600" dirty="0" smtClean="0">
                <a:solidFill>
                  <a:schemeClr val="tx1"/>
                </a:solidFill>
              </a:rPr>
              <a:t>理解 </a:t>
            </a:r>
            <a:r>
              <a:rPr lang="en-US" sz="1600" dirty="0" smtClean="0">
                <a:solidFill>
                  <a:schemeClr val="tx1"/>
                </a:solidFill>
              </a:rPr>
              <a:t>Visual Studio 2010 </a:t>
            </a:r>
            <a:r>
              <a:rPr lang="zh-CN" altLang="en-US" sz="1600" dirty="0" smtClean="0">
                <a:solidFill>
                  <a:schemeClr val="tx1"/>
                </a:solidFill>
              </a:rPr>
              <a:t>的 </a:t>
            </a:r>
            <a:r>
              <a:rPr lang="en-US" sz="1600" dirty="0" smtClean="0">
                <a:solidFill>
                  <a:schemeClr val="tx1"/>
                </a:solidFill>
              </a:rPr>
              <a:t>Web Deployment </a:t>
            </a:r>
            <a:r>
              <a:rPr lang="zh-CN" altLang="en-US" sz="1600" dirty="0" smtClean="0">
                <a:solidFill>
                  <a:schemeClr val="tx1"/>
                </a:solidFill>
              </a:rPr>
              <a:t>改进</a:t>
            </a:r>
            <a:endParaRPr lang="en-US" sz="1600" dirty="0" smtClean="0">
              <a:solidFill>
                <a:schemeClr val="tx1"/>
              </a:solidFill>
            </a:endParaRPr>
          </a:p>
          <a:p>
            <a:pPr>
              <a:buNone/>
            </a:pPr>
            <a:r>
              <a:rPr lang="zh-CN" altLang="en-US" sz="1800" b="1" dirty="0" smtClean="0">
                <a:solidFill>
                  <a:schemeClr val="tx1"/>
                </a:solidFill>
              </a:rPr>
              <a:t>演示文稿概述：</a:t>
            </a:r>
            <a:endParaRPr lang="en-US" sz="1800" dirty="0" smtClean="0">
              <a:solidFill>
                <a:schemeClr val="tx1"/>
              </a:solidFill>
            </a:endParaRPr>
          </a:p>
          <a:p>
            <a:pPr lvl="1"/>
            <a:r>
              <a:rPr lang="en-US" sz="1600" dirty="0" smtClean="0">
                <a:solidFill>
                  <a:schemeClr val="tx1"/>
                </a:solidFill>
              </a:rPr>
              <a:t>ASP.NET </a:t>
            </a:r>
            <a:r>
              <a:rPr lang="zh-CN" altLang="en-US" sz="1600" dirty="0" smtClean="0">
                <a:solidFill>
                  <a:schemeClr val="tx1"/>
                </a:solidFill>
              </a:rPr>
              <a:t>和</a:t>
            </a:r>
            <a:r>
              <a:rPr lang="en-US" sz="1600" dirty="0" smtClean="0">
                <a:solidFill>
                  <a:schemeClr val="tx1"/>
                </a:solidFill>
              </a:rPr>
              <a:t> IIS </a:t>
            </a:r>
            <a:r>
              <a:rPr lang="zh-CN" altLang="en-US" sz="1600" dirty="0" smtClean="0">
                <a:solidFill>
                  <a:schemeClr val="tx1"/>
                </a:solidFill>
              </a:rPr>
              <a:t>中的评审配置</a:t>
            </a:r>
            <a:endParaRPr lang="en-US" sz="1600" dirty="0" smtClean="0">
              <a:solidFill>
                <a:schemeClr val="tx1"/>
              </a:solidFill>
            </a:endParaRPr>
          </a:p>
          <a:p>
            <a:pPr lvl="1"/>
            <a:r>
              <a:rPr lang="zh-CN" altLang="en-US" sz="1600" dirty="0" smtClean="0">
                <a:solidFill>
                  <a:schemeClr val="tx1"/>
                </a:solidFill>
              </a:rPr>
              <a:t>转换</a:t>
            </a:r>
            <a:r>
              <a:rPr lang="en-US" sz="1600" dirty="0" smtClean="0">
                <a:solidFill>
                  <a:schemeClr val="tx1"/>
                </a:solidFill>
              </a:rPr>
              <a:t> web.config </a:t>
            </a:r>
            <a:r>
              <a:rPr lang="zh-CN" altLang="en-US" sz="1600" dirty="0" smtClean="0">
                <a:solidFill>
                  <a:schemeClr val="tx1"/>
                </a:solidFill>
              </a:rPr>
              <a:t>中的设置</a:t>
            </a:r>
            <a:endParaRPr lang="en-US" sz="1600" dirty="0" smtClean="0">
              <a:solidFill>
                <a:schemeClr val="tx1"/>
              </a:solidFill>
            </a:endParaRPr>
          </a:p>
          <a:p>
            <a:pPr lvl="1"/>
            <a:r>
              <a:rPr lang="zh-CN" altLang="en-US" sz="1600" dirty="0" smtClean="0">
                <a:solidFill>
                  <a:schemeClr val="tx1"/>
                </a:solidFill>
              </a:rPr>
              <a:t>为部署打包应用程序</a:t>
            </a:r>
            <a:endParaRPr lang="en-US" sz="1600" dirty="0" smtClean="0">
              <a:solidFill>
                <a:schemeClr val="tx1"/>
              </a:solidFill>
            </a:endParaRPr>
          </a:p>
          <a:p>
            <a:pPr lvl="1"/>
            <a:r>
              <a:rPr lang="zh-CN" altLang="en-US" sz="1600" dirty="0" smtClean="0">
                <a:solidFill>
                  <a:schemeClr val="tx1"/>
                </a:solidFill>
              </a:rPr>
              <a:t>将包部署到</a:t>
            </a:r>
            <a:r>
              <a:rPr lang="en-US" sz="1600" dirty="0" smtClean="0">
                <a:solidFill>
                  <a:schemeClr val="tx1"/>
                </a:solidFill>
              </a:rPr>
              <a:t> IIS</a:t>
            </a:r>
          </a:p>
          <a:p>
            <a:pPr lvl="1"/>
            <a:r>
              <a:rPr lang="zh-CN" altLang="en-US" sz="1600" dirty="0" smtClean="0">
                <a:solidFill>
                  <a:schemeClr val="tx1"/>
                </a:solidFill>
              </a:rPr>
              <a:t>一次单击部署</a:t>
            </a:r>
            <a:endParaRPr lang="en-US" sz="1600" dirty="0" smtClean="0">
              <a:solidFill>
                <a:schemeClr val="tx1"/>
              </a:solidFill>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hape 131073"/>
          <p:cNvSpPr>
            <a:spLocks noGrp="1" noChangeArrowheads="1"/>
          </p:cNvSpPr>
          <p:nvPr>
            <p:ph type="ctrTitle"/>
          </p:nvPr>
        </p:nvSpPr>
        <p:spPr>
          <a:xfrm>
            <a:off x="304800" y="2133600"/>
            <a:ext cx="8458200" cy="1470025"/>
          </a:xfrm>
        </p:spPr>
        <p:txBody>
          <a:bodyPr/>
          <a:lstStyle/>
          <a:p>
            <a:pPr algn="ctr" eaLnBrk="1" hangingPunct="1">
              <a:defRPr/>
            </a:pPr>
            <a:r>
              <a:rPr lang="zh-CN" altLang="en-US" sz="4400" dirty="0" smtClean="0"/>
              <a:t>使用</a:t>
            </a:r>
            <a:r>
              <a:rPr lang="en-US" sz="4400" dirty="0" smtClean="0"/>
              <a:t/>
            </a:r>
            <a:br>
              <a:rPr lang="en-US" sz="4400" dirty="0" smtClean="0"/>
            </a:br>
            <a:r>
              <a:rPr lang="en-US" sz="4400" dirty="0" smtClean="0"/>
              <a:t>Visual Studio 2010 </a:t>
            </a:r>
            <a:r>
              <a:rPr lang="zh-CN" altLang="en-US" sz="4400" dirty="0" smtClean="0"/>
              <a:t>进行 </a:t>
            </a:r>
            <a:r>
              <a:rPr lang="en-US" altLang="zh-CN" sz="4400" dirty="0" smtClean="0"/>
              <a:t>Web </a:t>
            </a:r>
            <a:r>
              <a:rPr lang="zh-CN" altLang="en-US" sz="4400" dirty="0" smtClean="0"/>
              <a:t>部署</a:t>
            </a:r>
            <a:endParaRPr lang="en-US" sz="4400" dirty="0" smtClean="0">
              <a:solidFill>
                <a:schemeClr val="bg2"/>
              </a:solidFill>
              <a:latin typeface="Verdana" pitchFamily="34" charset="0"/>
            </a:endParaRPr>
          </a:p>
        </p:txBody>
      </p:sp>
      <p:sp>
        <p:nvSpPr>
          <p:cNvPr id="131075" name="Subtitle 131074"/>
          <p:cNvSpPr>
            <a:spLocks noGrp="1" noChangeArrowheads="1"/>
          </p:cNvSpPr>
          <p:nvPr>
            <p:ph type="subTitle" idx="1"/>
          </p:nvPr>
        </p:nvSpPr>
        <p:spPr>
          <a:xfrm>
            <a:off x="457200" y="4191000"/>
            <a:ext cx="7162800" cy="1752600"/>
          </a:xfrm>
        </p:spPr>
        <p:txBody>
          <a:bodyPr/>
          <a:lstStyle/>
          <a:p>
            <a:pPr>
              <a:defRPr/>
            </a:pPr>
            <a:r>
              <a:rPr lang="zh-CN" altLang="en-US" dirty="0" smtClean="0"/>
              <a:t>姓名</a:t>
            </a:r>
            <a:endParaRPr lang="en-US" altLang="zh-CN" dirty="0" smtClean="0"/>
          </a:p>
          <a:p>
            <a:pPr>
              <a:defRPr/>
            </a:pPr>
            <a:r>
              <a:rPr lang="zh-CN" altLang="en-US" dirty="0" smtClean="0"/>
              <a:t>职务</a:t>
            </a:r>
            <a:endParaRPr lang="en-US" altLang="zh-CN" smtClean="0"/>
          </a:p>
          <a:p>
            <a:pPr>
              <a:defRPr/>
            </a:pPr>
            <a:r>
              <a:rPr lang="zh-CN" altLang="en-US" smtClean="0"/>
              <a:t>组织</a:t>
            </a:r>
            <a:endParaRPr lang="en-US" dirty="0" smtClean="0"/>
          </a:p>
          <a:p>
            <a:pPr>
              <a:defRPr/>
            </a:pPr>
            <a:r>
              <a:rPr lang="zh-CN" altLang="en-US" dirty="0" smtClean="0"/>
              <a:t>电子邮件</a:t>
            </a:r>
            <a:endParaRPr lang="en-US" dirty="0" smtClean="0"/>
          </a:p>
        </p:txBody>
      </p:sp>
      <p:pic>
        <p:nvPicPr>
          <p:cNvPr id="6" name="Picture 5" descr="C:\Users\drobbins\Downloads\VS\VS_h_rgb_r.png"/>
          <p:cNvPicPr>
            <a:picLocks noChangeAspect="1" noChangeArrowheads="1"/>
          </p:cNvPicPr>
          <p:nvPr/>
        </p:nvPicPr>
        <p:blipFill>
          <a:blip r:embed="rId3" cstate="print"/>
          <a:srcRect/>
          <a:stretch>
            <a:fillRect/>
          </a:stretch>
        </p:blipFill>
        <p:spPr bwMode="auto">
          <a:xfrm>
            <a:off x="533400" y="381000"/>
            <a:ext cx="3505200" cy="519052"/>
          </a:xfrm>
          <a:prstGeom prst="rect">
            <a:avLst/>
          </a:prstGeom>
          <a:noFill/>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议程</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ASP.NET </a:t>
            </a:r>
            <a:r>
              <a:rPr lang="zh-CN" altLang="en-US" dirty="0" smtClean="0"/>
              <a:t>和</a:t>
            </a:r>
            <a:r>
              <a:rPr lang="en-US" dirty="0" smtClean="0"/>
              <a:t> IIS </a:t>
            </a:r>
            <a:r>
              <a:rPr lang="zh-CN" altLang="en-US" dirty="0" smtClean="0"/>
              <a:t>中的评审配置</a:t>
            </a:r>
            <a:endParaRPr lang="en-US" dirty="0" smtClean="0"/>
          </a:p>
          <a:p>
            <a:pPr marL="514350" indent="-514350">
              <a:buFont typeface="+mj-lt"/>
              <a:buAutoNum type="arabicPeriod"/>
            </a:pPr>
            <a:r>
              <a:rPr lang="zh-CN" altLang="en-US" dirty="0" smtClean="0"/>
              <a:t>转换</a:t>
            </a:r>
            <a:r>
              <a:rPr lang="en-US" dirty="0" smtClean="0"/>
              <a:t> web.config </a:t>
            </a:r>
            <a:r>
              <a:rPr lang="zh-CN" altLang="en-US" dirty="0" smtClean="0"/>
              <a:t>中的设置</a:t>
            </a:r>
            <a:endParaRPr lang="en-US" dirty="0" smtClean="0"/>
          </a:p>
          <a:p>
            <a:pPr marL="514350" indent="-514350">
              <a:buFont typeface="+mj-lt"/>
              <a:buAutoNum type="arabicPeriod"/>
            </a:pPr>
            <a:r>
              <a:rPr lang="zh-CN" altLang="en-US" dirty="0" smtClean="0"/>
              <a:t>为部署打包应用程序</a:t>
            </a:r>
            <a:endParaRPr lang="en-US" dirty="0" smtClean="0"/>
          </a:p>
          <a:p>
            <a:pPr marL="514350" indent="-514350">
              <a:buFont typeface="+mj-lt"/>
              <a:buAutoNum type="arabicPeriod"/>
            </a:pPr>
            <a:r>
              <a:rPr lang="zh-CN" altLang="en-US" dirty="0" smtClean="0"/>
              <a:t>将包部署到</a:t>
            </a:r>
            <a:r>
              <a:rPr lang="en-US" dirty="0" smtClean="0"/>
              <a:t> IIS</a:t>
            </a:r>
          </a:p>
          <a:p>
            <a:pPr marL="514350" indent="-514350">
              <a:buFont typeface="+mj-lt"/>
              <a:buAutoNum type="arabicPeriod"/>
            </a:pPr>
            <a:r>
              <a:rPr lang="zh-CN" altLang="en-US" dirty="0" smtClean="0"/>
              <a:t>一次单击部署</a:t>
            </a: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ASP.NET </a:t>
            </a:r>
            <a:r>
              <a:rPr lang="zh-CN" altLang="en-US" dirty="0" smtClean="0"/>
              <a:t>和</a:t>
            </a:r>
            <a:r>
              <a:rPr lang="en-US" dirty="0" smtClean="0"/>
              <a:t> IIS </a:t>
            </a:r>
            <a:r>
              <a:rPr lang="zh-CN" altLang="en-US" dirty="0" smtClean="0"/>
              <a:t>配置</a:t>
            </a:r>
            <a:endParaRPr lang="en-US" dirty="0"/>
          </a:p>
        </p:txBody>
      </p:sp>
      <p:sp>
        <p:nvSpPr>
          <p:cNvPr id="34" name="Content Placeholder 2"/>
          <p:cNvSpPr>
            <a:spLocks noGrp="1"/>
          </p:cNvSpPr>
          <p:nvPr>
            <p:ph idx="1"/>
          </p:nvPr>
        </p:nvSpPr>
        <p:spPr bwMode="auto">
          <a:xfrm>
            <a:off x="539750" y="1600200"/>
            <a:ext cx="8048625" cy="4525963"/>
          </a:xfrm>
          <a:prstGeom prst="rect">
            <a:avLst/>
          </a:prstGeom>
          <a:noFill/>
          <a:ln w="9525">
            <a:noFill/>
            <a:miter lim="800000"/>
            <a:headEnd/>
            <a:tailEnd/>
          </a:ln>
          <a:effectLst/>
        </p:spPr>
        <p:txBody>
          <a:bodyPr/>
          <a:lstStyle/>
          <a:p>
            <a:pPr marL="0" lvl="0" indent="0" fontAlgn="auto">
              <a:spcBef>
                <a:spcPts val="0"/>
              </a:spcBef>
              <a:spcAft>
                <a:spcPts val="0"/>
              </a:spcAft>
              <a:buNone/>
              <a:defRPr/>
            </a:pPr>
            <a:r>
              <a:rPr lang="zh-CN" altLang="en-US" dirty="0" smtClean="0"/>
              <a:t>存储在 </a:t>
            </a:r>
            <a:r>
              <a:rPr lang="en-US" dirty="0" smtClean="0"/>
              <a:t>XML </a:t>
            </a:r>
            <a:r>
              <a:rPr lang="zh-CN" altLang="en-US" dirty="0" smtClean="0"/>
              <a:t>文件中的配置由模式验证。</a:t>
            </a:r>
            <a:endParaRPr lang="en-US" dirty="0"/>
          </a:p>
        </p:txBody>
      </p:sp>
      <p:sp>
        <p:nvSpPr>
          <p:cNvPr id="35" name="Rounded Rectangle 34"/>
          <p:cNvSpPr/>
          <p:nvPr/>
        </p:nvSpPr>
        <p:spPr>
          <a:xfrm>
            <a:off x="2166958" y="2765421"/>
            <a:ext cx="1333479" cy="673103"/>
          </a:xfrm>
          <a:prstGeom prst="roundRect">
            <a:avLst/>
          </a:prstGeom>
          <a:solidFill>
            <a:srgbClr val="666666"/>
          </a:solidFill>
          <a:ln w="19050" cap="flat" cmpd="sng" algn="ctr">
            <a:noFill/>
            <a:prstDash val="solid"/>
          </a:ln>
          <a:effectLst>
            <a:reflection blurRad="6350" stA="52000" endA="300" endPos="35000" dir="5400000" sy="-100000" algn="bl" rotWithShape="0"/>
          </a:effectLst>
          <a:scene3d>
            <a:camera prst="orthographicFront"/>
            <a:lightRig rig="threePt" dir="t"/>
          </a:scene3d>
          <a:sp3d>
            <a:bevelT w="152400" h="50800" prst="softRound"/>
          </a:sp3d>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800" b="0" i="0" u="none" strike="noStrike" kern="1200" cap="none" spc="0" normalizeH="0" baseline="0" noProof="0" dirty="0" smtClean="0">
                <a:ln>
                  <a:noFill/>
                </a:ln>
                <a:solidFill>
                  <a:srgbClr val="FFFFFF"/>
                </a:solidFill>
                <a:effectLst/>
                <a:uLnTx/>
                <a:uFillTx/>
                <a:latin typeface="Segoe"/>
                <a:ea typeface="+mn-ea"/>
                <a:cs typeface="+mn-cs"/>
              </a:rPr>
              <a:t>模式</a:t>
            </a:r>
            <a:endParaRPr kumimoji="0" lang="en-GB" sz="1800" b="0" i="0" u="none" strike="noStrike" kern="1200" cap="none" spc="0" normalizeH="0" baseline="0" noProof="0" dirty="0">
              <a:ln>
                <a:noFill/>
              </a:ln>
              <a:solidFill>
                <a:srgbClr val="FFFFFF"/>
              </a:solidFill>
              <a:effectLst/>
              <a:uLnTx/>
              <a:uFillTx/>
              <a:latin typeface="Segoe"/>
              <a:ea typeface="+mn-ea"/>
              <a:cs typeface="+mn-cs"/>
            </a:endParaRPr>
          </a:p>
        </p:txBody>
      </p:sp>
      <p:sp>
        <p:nvSpPr>
          <p:cNvPr id="36" name="Rounded Rectangle 35"/>
          <p:cNvSpPr/>
          <p:nvPr/>
        </p:nvSpPr>
        <p:spPr>
          <a:xfrm>
            <a:off x="1571645" y="3917946"/>
            <a:ext cx="2524105" cy="673103"/>
          </a:xfrm>
          <a:prstGeom prst="roundRect">
            <a:avLst/>
          </a:prstGeom>
          <a:solidFill>
            <a:srgbClr val="666666"/>
          </a:solidFill>
          <a:ln w="19050" cap="flat" cmpd="sng" algn="ctr">
            <a:noFill/>
            <a:prstDash val="solid"/>
          </a:ln>
          <a:effectLst>
            <a:reflection blurRad="6350" stA="52000" endA="300" endPos="35000" dir="5400000" sy="-100000" algn="bl" rotWithShape="0"/>
          </a:effectLst>
          <a:scene3d>
            <a:camera prst="orthographicFront"/>
            <a:lightRig rig="threePt" dir="t"/>
          </a:scene3d>
          <a:sp3d>
            <a:bevelT w="152400" h="50800" prst="softRound"/>
          </a:sp3d>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err="1">
                <a:ln>
                  <a:noFill/>
                </a:ln>
                <a:solidFill>
                  <a:srgbClr val="FFFFFF"/>
                </a:solidFill>
                <a:effectLst/>
                <a:uLnTx/>
                <a:uFillTx/>
                <a:latin typeface="Segoe"/>
                <a:ea typeface="+mn-ea"/>
                <a:cs typeface="+mn-cs"/>
              </a:rPr>
              <a:t>applicationHost.config</a:t>
            </a:r>
            <a:endParaRPr kumimoji="0" lang="en-GB" sz="1800" b="0" i="0" u="none" strike="noStrike" kern="1200" cap="none" spc="0" normalizeH="0" baseline="0" noProof="0" dirty="0">
              <a:ln>
                <a:noFill/>
              </a:ln>
              <a:solidFill>
                <a:srgbClr val="FFFFFF"/>
              </a:solidFill>
              <a:effectLst/>
              <a:uLnTx/>
              <a:uFillTx/>
              <a:latin typeface="Segoe"/>
              <a:ea typeface="+mn-ea"/>
              <a:cs typeface="+mn-cs"/>
            </a:endParaRPr>
          </a:p>
        </p:txBody>
      </p:sp>
      <p:sp>
        <p:nvSpPr>
          <p:cNvPr id="37" name="Rounded Rectangle 36"/>
          <p:cNvSpPr/>
          <p:nvPr/>
        </p:nvSpPr>
        <p:spPr>
          <a:xfrm>
            <a:off x="1119208" y="5222871"/>
            <a:ext cx="1452542" cy="673103"/>
          </a:xfrm>
          <a:prstGeom prst="roundRect">
            <a:avLst/>
          </a:prstGeom>
          <a:solidFill>
            <a:srgbClr val="666666"/>
          </a:solidFill>
          <a:ln w="19050" cap="flat" cmpd="sng" algn="ctr">
            <a:noFill/>
            <a:prstDash val="solid"/>
          </a:ln>
          <a:effectLst>
            <a:reflection blurRad="6350" stA="52000" endA="300" endPos="35000" dir="5400000" sy="-100000" algn="bl" rotWithShape="0"/>
          </a:effectLst>
          <a:scene3d>
            <a:camera prst="orthographicFront"/>
            <a:lightRig rig="threePt" dir="t"/>
          </a:scene3d>
          <a:sp3d>
            <a:bevelT w="152400" h="50800" prst="softRound"/>
          </a:sp3d>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err="1">
                <a:ln>
                  <a:noFill/>
                </a:ln>
                <a:solidFill>
                  <a:srgbClr val="FFFFFF"/>
                </a:solidFill>
                <a:effectLst/>
                <a:uLnTx/>
                <a:uFillTx/>
                <a:latin typeface="Segoe"/>
                <a:ea typeface="+mn-ea"/>
                <a:cs typeface="+mn-cs"/>
              </a:rPr>
              <a:t>web.config</a:t>
            </a:r>
            <a:endParaRPr kumimoji="0" lang="en-GB" sz="1800" b="0" i="0" u="none" strike="noStrike" kern="1200" cap="none" spc="0" normalizeH="0" baseline="0" noProof="0" dirty="0">
              <a:ln>
                <a:noFill/>
              </a:ln>
              <a:solidFill>
                <a:srgbClr val="FFFFFF"/>
              </a:solidFill>
              <a:effectLst/>
              <a:uLnTx/>
              <a:uFillTx/>
              <a:latin typeface="Segoe"/>
              <a:ea typeface="+mn-ea"/>
              <a:cs typeface="+mn-cs"/>
            </a:endParaRPr>
          </a:p>
        </p:txBody>
      </p:sp>
      <p:sp>
        <p:nvSpPr>
          <p:cNvPr id="38" name="Rounded Rectangle 37"/>
          <p:cNvSpPr/>
          <p:nvPr/>
        </p:nvSpPr>
        <p:spPr>
          <a:xfrm>
            <a:off x="3100408" y="5222871"/>
            <a:ext cx="1452542" cy="673103"/>
          </a:xfrm>
          <a:prstGeom prst="roundRect">
            <a:avLst/>
          </a:prstGeom>
          <a:solidFill>
            <a:srgbClr val="666666"/>
          </a:solidFill>
          <a:ln w="19050" cap="flat" cmpd="sng" algn="ctr">
            <a:noFill/>
            <a:prstDash val="solid"/>
          </a:ln>
          <a:effectLst>
            <a:reflection blurRad="6350" stA="52000" endA="300" endPos="35000" dir="5400000" sy="-100000" algn="bl" rotWithShape="0"/>
          </a:effectLst>
          <a:scene3d>
            <a:camera prst="orthographicFront"/>
            <a:lightRig rig="threePt" dir="t"/>
          </a:scene3d>
          <a:sp3d>
            <a:bevelT w="152400" h="50800" prst="softRound"/>
          </a:sp3d>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err="1">
                <a:ln>
                  <a:noFill/>
                </a:ln>
                <a:solidFill>
                  <a:srgbClr val="FFFFFF"/>
                </a:solidFill>
                <a:effectLst/>
                <a:uLnTx/>
                <a:uFillTx/>
                <a:latin typeface="Segoe"/>
                <a:ea typeface="+mn-ea"/>
                <a:cs typeface="+mn-cs"/>
              </a:rPr>
              <a:t>web.config</a:t>
            </a:r>
            <a:endParaRPr kumimoji="0" lang="en-GB" sz="1800" b="0" i="0" u="none" strike="noStrike" kern="1200" cap="none" spc="0" normalizeH="0" baseline="0" noProof="0" dirty="0">
              <a:ln>
                <a:noFill/>
              </a:ln>
              <a:solidFill>
                <a:srgbClr val="FFFFFF"/>
              </a:solidFill>
              <a:effectLst/>
              <a:uLnTx/>
              <a:uFillTx/>
              <a:latin typeface="Segoe"/>
              <a:ea typeface="+mn-ea"/>
              <a:cs typeface="+mn-cs"/>
            </a:endParaRPr>
          </a:p>
        </p:txBody>
      </p:sp>
      <p:sp>
        <p:nvSpPr>
          <p:cNvPr id="39" name="Right Arrow 38"/>
          <p:cNvSpPr/>
          <p:nvPr/>
        </p:nvSpPr>
        <p:spPr>
          <a:xfrm rot="16200000">
            <a:off x="2490798" y="3454830"/>
            <a:ext cx="685800" cy="405539"/>
          </a:xfrm>
          <a:prstGeom prst="rightArrow">
            <a:avLst>
              <a:gd name="adj1" fmla="val 25018"/>
              <a:gd name="adj2" fmla="val 47177"/>
            </a:avLst>
          </a:prstGeom>
          <a:solidFill>
            <a:srgbClr val="66CC33"/>
          </a:solidFill>
          <a:ln w="25400" cap="flat" cmpd="sng" algn="ctr">
            <a:solidFill>
              <a:srgbClr val="66CC33">
                <a:shade val="50000"/>
              </a:srgbClr>
            </a:solidFill>
            <a:prstDash val="solid"/>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a:ea typeface="+mn-ea"/>
              <a:cs typeface="+mn-cs"/>
            </a:endParaRPr>
          </a:p>
        </p:txBody>
      </p:sp>
      <p:sp>
        <p:nvSpPr>
          <p:cNvPr id="40" name="Right Arrow 39"/>
          <p:cNvSpPr/>
          <p:nvPr/>
        </p:nvSpPr>
        <p:spPr>
          <a:xfrm rot="17622204">
            <a:off x="1540284" y="4704685"/>
            <a:ext cx="910114" cy="405539"/>
          </a:xfrm>
          <a:prstGeom prst="rightArrow">
            <a:avLst>
              <a:gd name="adj1" fmla="val 25018"/>
              <a:gd name="adj2" fmla="val 47177"/>
            </a:avLst>
          </a:prstGeom>
          <a:solidFill>
            <a:srgbClr val="66CC33"/>
          </a:solidFill>
          <a:ln w="25400" cap="flat" cmpd="sng" algn="ctr">
            <a:solidFill>
              <a:srgbClr val="66CC33">
                <a:shade val="50000"/>
              </a:srgbClr>
            </a:solidFill>
            <a:prstDash val="solid"/>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a:ea typeface="+mn-ea"/>
              <a:cs typeface="+mn-cs"/>
            </a:endParaRPr>
          </a:p>
        </p:txBody>
      </p:sp>
      <p:sp>
        <p:nvSpPr>
          <p:cNvPr id="41" name="Right Arrow 40"/>
          <p:cNvSpPr/>
          <p:nvPr/>
        </p:nvSpPr>
        <p:spPr>
          <a:xfrm rot="3977796" flipH="1">
            <a:off x="3254784" y="4704685"/>
            <a:ext cx="910114" cy="405539"/>
          </a:xfrm>
          <a:prstGeom prst="rightArrow">
            <a:avLst>
              <a:gd name="adj1" fmla="val 25018"/>
              <a:gd name="adj2" fmla="val 47177"/>
            </a:avLst>
          </a:prstGeom>
          <a:solidFill>
            <a:srgbClr val="66CC33"/>
          </a:solidFill>
          <a:ln w="25400" cap="flat" cmpd="sng" algn="ctr">
            <a:solidFill>
              <a:srgbClr val="66CC33">
                <a:shade val="50000"/>
              </a:srgbClr>
            </a:solidFill>
            <a:prstDash val="solid"/>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a:ea typeface="+mn-ea"/>
              <a:cs typeface="+mn-cs"/>
            </a:endParaRPr>
          </a:p>
        </p:txBody>
      </p:sp>
      <p:sp>
        <p:nvSpPr>
          <p:cNvPr id="42" name="TextBox 41"/>
          <p:cNvSpPr txBox="1"/>
          <p:nvPr/>
        </p:nvSpPr>
        <p:spPr>
          <a:xfrm>
            <a:off x="4943475" y="2733675"/>
            <a:ext cx="3248025" cy="523220"/>
          </a:xfrm>
          <a:prstGeom prst="rect">
            <a:avLst/>
          </a:prstGeom>
          <a:noFill/>
        </p:spPr>
        <p:txBody>
          <a:bodyPr wrap="square" rtlCol="0">
            <a:spAutoFit/>
          </a:bodyPr>
          <a:lstStyle/>
          <a:p>
            <a:pPr algn="l" rtl="0" fontAlgn="base">
              <a:spcBef>
                <a:spcPct val="0"/>
              </a:spcBef>
              <a:spcAft>
                <a:spcPct val="0"/>
              </a:spcAft>
            </a:pPr>
            <a:r>
              <a:rPr lang="zh-CN" altLang="en-US" sz="1400" kern="1200" dirty="0" smtClean="0">
                <a:solidFill>
                  <a:srgbClr val="FFCC00"/>
                </a:solidFill>
                <a:latin typeface="Segoe"/>
                <a:ea typeface="+mn-ea"/>
                <a:cs typeface="+mn-cs"/>
              </a:rPr>
              <a:t>模式描述</a:t>
            </a:r>
            <a:r>
              <a:rPr lang="en-US" sz="1400" kern="1200" dirty="0" smtClean="0">
                <a:solidFill>
                  <a:srgbClr val="FFCC00"/>
                </a:solidFill>
                <a:latin typeface="Segoe"/>
                <a:ea typeface="+mn-ea"/>
                <a:cs typeface="+mn-cs"/>
              </a:rPr>
              <a:t> IIS</a:t>
            </a:r>
            <a:r>
              <a:rPr lang="zh-CN" altLang="en-US" sz="1400" kern="1200" dirty="0" smtClean="0">
                <a:solidFill>
                  <a:srgbClr val="FFCC00"/>
                </a:solidFill>
                <a:latin typeface="Segoe"/>
                <a:ea typeface="+mn-ea"/>
                <a:cs typeface="+mn-cs"/>
              </a:rPr>
              <a:t>、</a:t>
            </a:r>
            <a:r>
              <a:rPr lang="en-US" sz="1400" kern="1200" dirty="0" smtClean="0">
                <a:solidFill>
                  <a:srgbClr val="FFCC00"/>
                </a:solidFill>
                <a:latin typeface="Segoe"/>
                <a:ea typeface="+mn-ea"/>
                <a:cs typeface="+mn-cs"/>
              </a:rPr>
              <a:t>ASP.NET </a:t>
            </a:r>
            <a:r>
              <a:rPr lang="zh-CN" altLang="en-US" sz="1400" kern="1200" dirty="0" smtClean="0">
                <a:solidFill>
                  <a:srgbClr val="FFCC00"/>
                </a:solidFill>
                <a:latin typeface="Segoe"/>
                <a:ea typeface="+mn-ea"/>
                <a:cs typeface="+mn-cs"/>
              </a:rPr>
              <a:t>和第三方应用程序的配置设置。</a:t>
            </a:r>
            <a:endParaRPr lang="en-US" sz="1400" kern="1200" dirty="0">
              <a:solidFill>
                <a:srgbClr val="FFCC00"/>
              </a:solidFill>
              <a:latin typeface="Segoe"/>
              <a:ea typeface="+mn-ea"/>
              <a:cs typeface="+mn-cs"/>
            </a:endParaRPr>
          </a:p>
        </p:txBody>
      </p:sp>
      <p:sp>
        <p:nvSpPr>
          <p:cNvPr id="43" name="TextBox 42"/>
          <p:cNvSpPr txBox="1"/>
          <p:nvPr/>
        </p:nvSpPr>
        <p:spPr>
          <a:xfrm>
            <a:off x="4943475" y="3886200"/>
            <a:ext cx="3248025" cy="523220"/>
          </a:xfrm>
          <a:prstGeom prst="rect">
            <a:avLst/>
          </a:prstGeom>
          <a:noFill/>
        </p:spPr>
        <p:txBody>
          <a:bodyPr wrap="square" rtlCol="0">
            <a:spAutoFit/>
          </a:bodyPr>
          <a:lstStyle/>
          <a:p>
            <a:pPr algn="l" rtl="0" fontAlgn="base">
              <a:spcBef>
                <a:spcPct val="0"/>
              </a:spcBef>
              <a:spcAft>
                <a:spcPct val="0"/>
              </a:spcAft>
            </a:pPr>
            <a:r>
              <a:rPr lang="zh-CN" altLang="en-US" sz="1400" kern="1200" dirty="0" smtClean="0">
                <a:solidFill>
                  <a:srgbClr val="FFCC00"/>
                </a:solidFill>
                <a:latin typeface="Segoe"/>
                <a:ea typeface="+mn-ea"/>
                <a:cs typeface="+mn-cs"/>
              </a:rPr>
              <a:t>用于服务器的中央配置文件，包含系统范围内的配置设置。</a:t>
            </a:r>
            <a:endParaRPr lang="en-US" sz="1400" kern="1200" dirty="0">
              <a:solidFill>
                <a:srgbClr val="FFCC00"/>
              </a:solidFill>
              <a:latin typeface="Segoe"/>
              <a:ea typeface="+mn-ea"/>
              <a:cs typeface="+mn-cs"/>
            </a:endParaRPr>
          </a:p>
        </p:txBody>
      </p:sp>
      <p:sp>
        <p:nvSpPr>
          <p:cNvPr id="44" name="TextBox 43"/>
          <p:cNvSpPr txBox="1"/>
          <p:nvPr/>
        </p:nvSpPr>
        <p:spPr>
          <a:xfrm>
            <a:off x="4943475" y="5200650"/>
            <a:ext cx="3248025" cy="523220"/>
          </a:xfrm>
          <a:prstGeom prst="rect">
            <a:avLst/>
          </a:prstGeom>
          <a:noFill/>
        </p:spPr>
        <p:txBody>
          <a:bodyPr wrap="square" rtlCol="0">
            <a:spAutoFit/>
          </a:bodyPr>
          <a:lstStyle/>
          <a:p>
            <a:pPr algn="l" rtl="0" fontAlgn="base">
              <a:spcBef>
                <a:spcPct val="0"/>
              </a:spcBef>
              <a:spcAft>
                <a:spcPct val="0"/>
              </a:spcAft>
            </a:pPr>
            <a:r>
              <a:rPr lang="zh-CN" altLang="en-US" sz="1400" kern="1200" dirty="0" smtClean="0">
                <a:solidFill>
                  <a:srgbClr val="FFCC00"/>
                </a:solidFill>
                <a:latin typeface="Segoe"/>
                <a:ea typeface="+mn-ea"/>
                <a:cs typeface="+mn-cs"/>
              </a:rPr>
              <a:t>分布式配置文件包含重写站点和本地站点，以及应用程序设置。</a:t>
            </a:r>
            <a:endParaRPr lang="en-US" sz="1400" kern="1200" dirty="0">
              <a:solidFill>
                <a:srgbClr val="FFCC00"/>
              </a:solidFill>
              <a:latin typeface="Segoe"/>
              <a:ea typeface="+mn-ea"/>
              <a:cs typeface="+mn-cs"/>
            </a:endParaRPr>
          </a:p>
        </p:txBody>
      </p:sp>
      <p:cxnSp>
        <p:nvCxnSpPr>
          <p:cNvPr id="45" name="Straight Arrow Connector 44"/>
          <p:cNvCxnSpPr>
            <a:stCxn id="42" idx="1"/>
            <a:endCxn id="35" idx="3"/>
          </p:cNvCxnSpPr>
          <p:nvPr/>
        </p:nvCxnSpPr>
        <p:spPr>
          <a:xfrm rot="10800000" flipV="1">
            <a:off x="3500437" y="2995285"/>
            <a:ext cx="1443038" cy="106688"/>
          </a:xfrm>
          <a:prstGeom prst="straightConnector1">
            <a:avLst/>
          </a:prstGeom>
          <a:noFill/>
          <a:ln w="38100" cap="flat" cmpd="sng" algn="ctr">
            <a:solidFill>
              <a:srgbClr val="FFCC00"/>
            </a:solidFill>
            <a:prstDash val="sysDot"/>
            <a:tailEnd type="arrow"/>
          </a:ln>
          <a:effectLst>
            <a:outerShdw blurRad="40000" dist="23000" dir="5400000" rotWithShape="0">
              <a:srgbClr val="000000">
                <a:alpha val="35000"/>
              </a:srgbClr>
            </a:outerShdw>
          </a:effectLst>
        </p:spPr>
      </p:cxnSp>
      <p:cxnSp>
        <p:nvCxnSpPr>
          <p:cNvPr id="46" name="Straight Arrow Connector 45"/>
          <p:cNvCxnSpPr>
            <a:stCxn id="43" idx="1"/>
            <a:endCxn id="36" idx="3"/>
          </p:cNvCxnSpPr>
          <p:nvPr/>
        </p:nvCxnSpPr>
        <p:spPr>
          <a:xfrm rot="10800000" flipV="1">
            <a:off x="4095751" y="4147810"/>
            <a:ext cx="847725" cy="106688"/>
          </a:xfrm>
          <a:prstGeom prst="straightConnector1">
            <a:avLst/>
          </a:prstGeom>
          <a:noFill/>
          <a:ln w="38100" cap="flat" cmpd="sng" algn="ctr">
            <a:solidFill>
              <a:srgbClr val="FFCC00"/>
            </a:solidFill>
            <a:prstDash val="sysDot"/>
            <a:tailEnd type="arrow"/>
          </a:ln>
          <a:effectLst>
            <a:outerShdw blurRad="40000" dist="23000" dir="5400000" rotWithShape="0">
              <a:srgbClr val="000000">
                <a:alpha val="35000"/>
              </a:srgbClr>
            </a:outerShdw>
          </a:effectLst>
        </p:spPr>
      </p:cxnSp>
      <p:cxnSp>
        <p:nvCxnSpPr>
          <p:cNvPr id="47" name="Straight Arrow Connector 46"/>
          <p:cNvCxnSpPr>
            <a:stCxn id="44" idx="1"/>
            <a:endCxn id="38" idx="3"/>
          </p:cNvCxnSpPr>
          <p:nvPr/>
        </p:nvCxnSpPr>
        <p:spPr>
          <a:xfrm rot="10800000" flipV="1">
            <a:off x="4552951" y="5462259"/>
            <a:ext cx="390525" cy="97163"/>
          </a:xfrm>
          <a:prstGeom prst="straightConnector1">
            <a:avLst/>
          </a:prstGeom>
          <a:noFill/>
          <a:ln w="38100" cap="flat" cmpd="sng" algn="ctr">
            <a:solidFill>
              <a:srgbClr val="FFCC00"/>
            </a:solidFill>
            <a:prstDash val="sysDot"/>
            <a:tailEnd type="arrow"/>
          </a:ln>
          <a:effectLst>
            <a:outerShdw blurRad="40000" dist="23000" dir="5400000" rotWithShape="0">
              <a:srgbClr val="000000">
                <a:alpha val="35000"/>
              </a:srgbClr>
            </a:outerShdw>
          </a:effectLst>
        </p:spPr>
      </p:cxnSp>
      <p:sp>
        <p:nvSpPr>
          <p:cNvPr id="48" name="TextBox 47"/>
          <p:cNvSpPr txBox="1"/>
          <p:nvPr/>
        </p:nvSpPr>
        <p:spPr>
          <a:xfrm>
            <a:off x="2247900" y="3733800"/>
            <a:ext cx="1180644" cy="369332"/>
          </a:xfrm>
          <a:prstGeom prst="rect">
            <a:avLst/>
          </a:prstGeom>
          <a:noFill/>
        </p:spPr>
        <p:txBody>
          <a:bodyPr wrap="none" rtlCol="0">
            <a:spAutoFit/>
          </a:bodyPr>
          <a:lstStyle/>
          <a:p>
            <a:pPr algn="l" rtl="0" fontAlgn="base">
              <a:spcBef>
                <a:spcPct val="0"/>
              </a:spcBef>
              <a:spcAft>
                <a:spcPct val="0"/>
              </a:spcAft>
            </a:pPr>
            <a:r>
              <a:rPr lang="en-US" kern="1200" dirty="0">
                <a:solidFill>
                  <a:srgbClr val="000000">
                    <a:lumMod val="50000"/>
                    <a:lumOff val="50000"/>
                  </a:srgbClr>
                </a:solidFill>
                <a:latin typeface="Segoe"/>
                <a:ea typeface="+mn-ea"/>
                <a:cs typeface="+mn-cs"/>
              </a:rPr>
              <a:t>Validation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82" name="Rectangle 225281"/>
          <p:cNvPicPr>
            <a:picLocks noChangeAspect="1" noChangeArrowheads="1"/>
          </p:cNvPicPr>
          <p:nvPr/>
        </p:nvPicPr>
        <p:blipFill>
          <a:blip r:embed="rId3" cstate="print"/>
          <a:srcRect/>
          <a:stretch>
            <a:fillRect/>
          </a:stretch>
        </p:blipFill>
        <p:spPr bwMode="auto">
          <a:xfrm>
            <a:off x="0" y="1447800"/>
            <a:ext cx="6353175" cy="1352550"/>
          </a:xfrm>
          <a:prstGeom prst="rect">
            <a:avLst/>
          </a:prstGeom>
          <a:noFill/>
          <a:ln w="9525">
            <a:noFill/>
            <a:miter lim="800000"/>
            <a:headEnd/>
            <a:tailEnd/>
          </a:ln>
        </p:spPr>
      </p:pic>
      <p:pic>
        <p:nvPicPr>
          <p:cNvPr id="225284" name="Rectangle 225283"/>
          <p:cNvPicPr>
            <a:picLocks noChangeAspect="1" noChangeArrowheads="1"/>
          </p:cNvPicPr>
          <p:nvPr/>
        </p:nvPicPr>
        <p:blipFill>
          <a:blip r:embed="rId4" cstate="print"/>
          <a:srcRect/>
          <a:stretch>
            <a:fillRect/>
          </a:stretch>
        </p:blipFill>
        <p:spPr bwMode="auto">
          <a:xfrm>
            <a:off x="709613" y="1681163"/>
            <a:ext cx="2152650" cy="712787"/>
          </a:xfrm>
          <a:prstGeom prst="rect">
            <a:avLst/>
          </a:prstGeom>
          <a:noFill/>
          <a:ln w="9525">
            <a:noFill/>
            <a:miter lim="800000"/>
            <a:headEnd/>
            <a:tailEnd/>
          </a:ln>
        </p:spPr>
      </p:pic>
      <p:sp>
        <p:nvSpPr>
          <p:cNvPr id="4" name="Title 3"/>
          <p:cNvSpPr>
            <a:spLocks noGrp="1"/>
          </p:cNvSpPr>
          <p:nvPr>
            <p:ph type="title"/>
          </p:nvPr>
        </p:nvSpPr>
        <p:spPr>
          <a:xfrm>
            <a:off x="381000" y="3200400"/>
            <a:ext cx="8229600" cy="1143000"/>
          </a:xfrm>
        </p:spPr>
        <p:txBody>
          <a:bodyPr/>
          <a:lstStyle/>
          <a:p>
            <a:pPr>
              <a:defRPr/>
            </a:pPr>
            <a:r>
              <a:rPr lang="en-US" sz="2800" dirty="0" smtClean="0"/>
              <a:t>ASP.NET </a:t>
            </a:r>
            <a:r>
              <a:rPr lang="zh-CN" altLang="en-US" sz="2800" dirty="0" smtClean="0"/>
              <a:t>和</a:t>
            </a:r>
            <a:r>
              <a:rPr lang="en-US" sz="2800" dirty="0" smtClean="0"/>
              <a:t> IIS </a:t>
            </a:r>
            <a:r>
              <a:rPr lang="zh-CN" altLang="en-US" sz="2800" dirty="0" smtClean="0"/>
              <a:t>中的评审配置</a:t>
            </a:r>
            <a:endParaRPr lang="en-US" sz="280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zh-CN" altLang="en-US" dirty="0" smtClean="0"/>
              <a:t>如今的 </a:t>
            </a:r>
            <a:r>
              <a:rPr lang="en-US" dirty="0" smtClean="0"/>
              <a:t>Web </a:t>
            </a:r>
            <a:r>
              <a:rPr lang="zh-CN" altLang="en-US" dirty="0" smtClean="0"/>
              <a:t>部署</a:t>
            </a:r>
            <a:endParaRPr lang="en-US" dirty="0"/>
          </a:p>
        </p:txBody>
      </p:sp>
      <p:sp>
        <p:nvSpPr>
          <p:cNvPr id="6" name="Content Placeholder 5"/>
          <p:cNvSpPr>
            <a:spLocks noGrp="1"/>
          </p:cNvSpPr>
          <p:nvPr>
            <p:ph idx="1"/>
          </p:nvPr>
        </p:nvSpPr>
        <p:spPr/>
        <p:txBody>
          <a:bodyPr/>
          <a:lstStyle/>
          <a:p>
            <a:r>
              <a:rPr lang="zh-CN" altLang="en-US" dirty="0" smtClean="0"/>
              <a:t>包括开发、测试、分阶段和生产在内的多个环节</a:t>
            </a:r>
            <a:endParaRPr lang="en-US" dirty="0" smtClean="0"/>
          </a:p>
          <a:p>
            <a:r>
              <a:rPr lang="zh-CN" altLang="en-US" dirty="0" smtClean="0"/>
              <a:t>必须管理每个环境的设置</a:t>
            </a:r>
            <a:endParaRPr lang="en-US" dirty="0" smtClean="0"/>
          </a:p>
          <a:p>
            <a:r>
              <a:rPr lang="zh-CN" altLang="en-US" dirty="0" smtClean="0"/>
              <a:t>难以保证环境的一致性</a:t>
            </a:r>
            <a:endParaRPr lang="en-US" dirty="0" smtClean="0"/>
          </a:p>
          <a:p>
            <a:r>
              <a:rPr lang="zh-CN" altLang="en-US" dirty="0" smtClean="0"/>
              <a:t>应用程序常常需要由其他人部署</a:t>
            </a:r>
            <a:endParaRPr lang="en-US" dirty="0" smtClean="0"/>
          </a:p>
          <a:p>
            <a:endParaRPr lang="en-US" dirty="0" smtClean="0"/>
          </a:p>
          <a:p>
            <a:endParaRPr lang="en-US" dirty="0" smtClean="0"/>
          </a:p>
          <a:p>
            <a:r>
              <a:rPr lang="zh-CN" altLang="en-US" dirty="0" smtClean="0"/>
              <a:t>需要打包代码、数据、应用程序设置和环境配置，以便轻松部署</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a:buNone/>
            </a:pPr>
            <a:endParaRPr lang="en-US" sz="3200" dirty="0" smtClean="0"/>
          </a:p>
          <a:p>
            <a:pPr>
              <a:buNone/>
            </a:pPr>
            <a:endParaRPr lang="en-US" sz="3200" dirty="0" smtClean="0"/>
          </a:p>
          <a:p>
            <a:pPr>
              <a:buNone/>
            </a:pPr>
            <a:endParaRPr lang="en-US" sz="3200" dirty="0" smtClean="0"/>
          </a:p>
          <a:p>
            <a:pPr>
              <a:buNone/>
            </a:pPr>
            <a:r>
              <a:rPr lang="en-US" sz="3200" dirty="0" smtClean="0"/>
              <a:t>  </a:t>
            </a:r>
            <a:r>
              <a:rPr lang="zh-CN" altLang="en-US" sz="3200" dirty="0" smtClean="0"/>
              <a:t>您的 </a:t>
            </a:r>
            <a:r>
              <a:rPr lang="en-US" altLang="zh-CN" sz="3200" dirty="0" smtClean="0"/>
              <a:t>web </a:t>
            </a:r>
            <a:r>
              <a:rPr lang="zh-CN" altLang="en-US" sz="3200" dirty="0" smtClean="0"/>
              <a:t>应用程序需要部署哪些组件和设置等？</a:t>
            </a:r>
            <a:endParaRPr lang="en-US"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zh-CN" altLang="en-US" dirty="0" smtClean="0"/>
              <a:t>管理设置</a:t>
            </a:r>
            <a:endParaRPr lang="en-US" dirty="0"/>
          </a:p>
        </p:txBody>
      </p:sp>
      <p:sp>
        <p:nvSpPr>
          <p:cNvPr id="8" name="Content Placeholder 7"/>
          <p:cNvSpPr>
            <a:spLocks noGrp="1"/>
          </p:cNvSpPr>
          <p:nvPr>
            <p:ph idx="1"/>
          </p:nvPr>
        </p:nvSpPr>
        <p:spPr/>
        <p:txBody>
          <a:bodyPr/>
          <a:lstStyle/>
          <a:p>
            <a:r>
              <a:rPr lang="zh-CN" altLang="en-US" dirty="0" smtClean="0"/>
              <a:t>需要跨部署环境一致配置自定义</a:t>
            </a:r>
            <a:endParaRPr lang="en-US" dirty="0" smtClean="0"/>
          </a:p>
          <a:p>
            <a:r>
              <a:rPr lang="zh-CN" altLang="en-US" dirty="0" smtClean="0"/>
              <a:t>拥有多个</a:t>
            </a:r>
            <a:r>
              <a:rPr lang="en-US" dirty="0" smtClean="0"/>
              <a:t> </a:t>
            </a:r>
            <a:r>
              <a:rPr lang="en-US" dirty="0" err="1" smtClean="0"/>
              <a:t>web.config</a:t>
            </a:r>
            <a:r>
              <a:rPr lang="en-US" dirty="0" smtClean="0"/>
              <a:t> </a:t>
            </a:r>
            <a:r>
              <a:rPr lang="zh-CN" altLang="en-US" dirty="0" smtClean="0"/>
              <a:t>文件导致了不一致问题</a:t>
            </a:r>
            <a:endParaRPr lang="en-US" dirty="0" smtClean="0"/>
          </a:p>
          <a:p>
            <a:endParaRPr lang="en-US" dirty="0" smtClean="0"/>
          </a:p>
          <a:p>
            <a:endParaRPr lang="en-US" dirty="0" smtClean="0"/>
          </a:p>
          <a:p>
            <a:r>
              <a:rPr lang="en-US" dirty="0" smtClean="0"/>
              <a:t>Web.config </a:t>
            </a:r>
            <a:r>
              <a:rPr lang="zh-CN" altLang="en-US" dirty="0" smtClean="0"/>
              <a:t>转换允许用户使用特定于目标环境的自定义内容管理</a:t>
            </a:r>
            <a:r>
              <a:rPr lang="en-US" dirty="0" smtClean="0"/>
              <a:t> web.config</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 DPE PPT Template">
  <a:themeElements>
    <a:clrScheme name="Default Design - DPE PPT Template 2">
      <a:dk1>
        <a:srgbClr val="000000"/>
      </a:dk1>
      <a:lt1>
        <a:srgbClr val="FFFFFF"/>
      </a:lt1>
      <a:dk2>
        <a:srgbClr val="000000"/>
      </a:dk2>
      <a:lt2>
        <a:srgbClr val="333333"/>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 DPE PPT Templat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chemeClr val="bg1"/>
            </a:solidFill>
            <a:effectLst/>
            <a:latin typeface="Tahoma" pitchFamily="34" charset="0"/>
          </a:defRPr>
        </a:defPPr>
      </a:lstStyle>
    </a:spDef>
    <a:lnDef>
      <a:spPr bwMode="auto">
        <a:xfrm>
          <a:off x="0" y="0"/>
          <a:ext cx="1" cy="1"/>
        </a:xfrm>
        <a:custGeom>
          <a:avLst/>
          <a:gdLst/>
          <a:ahLst/>
          <a:cxnLst/>
          <a:rect l="0" t="0" r="0" b="0"/>
          <a:pathLst/>
        </a:cu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chemeClr val="bg1"/>
            </a:solidFill>
            <a:effectLst/>
            <a:latin typeface="Tahoma" pitchFamily="34" charset="0"/>
          </a:defRPr>
        </a:defPPr>
      </a:lstStyle>
    </a:lnDef>
  </a:objectDefaults>
  <a:extraClrSchemeLst>
    <a:extraClrScheme>
      <a:clrScheme name="Default Design - DPE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 DPE PPT Template 2">
        <a:dk1>
          <a:srgbClr val="000000"/>
        </a:dk1>
        <a:lt1>
          <a:srgbClr val="FFFFFF"/>
        </a:lt1>
        <a:dk2>
          <a:srgbClr val="000000"/>
        </a:dk2>
        <a:lt2>
          <a:srgbClr val="333333"/>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Lap Around VS2010</Template>
  <TotalTime>224</TotalTime>
  <Words>776</Words>
  <Application>Microsoft Office PowerPoint</Application>
  <PresentationFormat>全屏显示(4:3)</PresentationFormat>
  <Paragraphs>129</Paragraphs>
  <Slides>17</Slides>
  <Notes>5</Notes>
  <HiddenSlides>1</HiddenSlides>
  <MMClips>0</MMClips>
  <ScaleCrop>false</ScaleCrop>
  <HeadingPairs>
    <vt:vector size="4" baseType="variant">
      <vt:variant>
        <vt:lpstr>主题</vt:lpstr>
      </vt:variant>
      <vt:variant>
        <vt:i4>1</vt:i4>
      </vt:variant>
      <vt:variant>
        <vt:lpstr>幻灯片标题</vt:lpstr>
      </vt:variant>
      <vt:variant>
        <vt:i4>17</vt:i4>
      </vt:variant>
    </vt:vector>
  </HeadingPairs>
  <TitlesOfParts>
    <vt:vector size="18" baseType="lpstr">
      <vt:lpstr>Default Design - DPE PPT Template</vt:lpstr>
      <vt:lpstr>Visual Studio 2010 和 .NET Framework 4  培训研讨会</vt:lpstr>
      <vt:lpstr>演示文稿概述（隐藏幻灯片）：</vt:lpstr>
      <vt:lpstr>使用 Visual Studio 2010 进行 Web 部署</vt:lpstr>
      <vt:lpstr>议程</vt:lpstr>
      <vt:lpstr>ASP.NET 和 IIS 配置</vt:lpstr>
      <vt:lpstr>ASP.NET 和 IIS 中的评审配置</vt:lpstr>
      <vt:lpstr>如今的 Web 部署</vt:lpstr>
      <vt:lpstr>幻灯片 8</vt:lpstr>
      <vt:lpstr>管理设置</vt:lpstr>
      <vt:lpstr>转换的工作原理</vt:lpstr>
      <vt:lpstr>Web.Config 转换</vt:lpstr>
      <vt:lpstr>Web.Config 转换定位符</vt:lpstr>
      <vt:lpstr>MS 部署</vt:lpstr>
      <vt:lpstr>集成 Visual Studio 2010</vt:lpstr>
      <vt:lpstr>一次单击部署</vt:lpstr>
      <vt:lpstr>让部署变得更容易</vt:lpstr>
      <vt:lpstr>幻灯片 17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Deployment  in Visual Studio 2010</dc:title>
  <dc:creator>Drew Robbins</dc:creator>
  <cp:lastModifiedBy>HXM</cp:lastModifiedBy>
  <cp:revision>20</cp:revision>
  <dcterms:created xsi:type="dcterms:W3CDTF">2009-04-21T05:13:46Z</dcterms:created>
  <dcterms:modified xsi:type="dcterms:W3CDTF">2009-11-06T03:56:29Z</dcterms:modified>
</cp:coreProperties>
</file>