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customXml/itemProps4.xml" ContentType="application/vnd.openxmlformats-officedocument.customXmlProperties+xml"/>
  <Override PartName="/customXml/itemProps5.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28"/>
  </p:notesMasterIdLst>
  <p:handoutMasterIdLst>
    <p:handoutMasterId r:id="rId29"/>
  </p:handoutMasterIdLst>
  <p:sldIdLst>
    <p:sldId id="366" r:id="rId7"/>
    <p:sldId id="367" r:id="rId8"/>
    <p:sldId id="368" r:id="rId9"/>
    <p:sldId id="369" r:id="rId10"/>
    <p:sldId id="349" r:id="rId11"/>
    <p:sldId id="360" r:id="rId12"/>
    <p:sldId id="348" r:id="rId13"/>
    <p:sldId id="342" r:id="rId14"/>
    <p:sldId id="345" r:id="rId15"/>
    <p:sldId id="370" r:id="rId16"/>
    <p:sldId id="343" r:id="rId17"/>
    <p:sldId id="355" r:id="rId18"/>
    <p:sldId id="356" r:id="rId19"/>
    <p:sldId id="358" r:id="rId20"/>
    <p:sldId id="357" r:id="rId21"/>
    <p:sldId id="323" r:id="rId22"/>
    <p:sldId id="362" r:id="rId23"/>
    <p:sldId id="363" r:id="rId24"/>
    <p:sldId id="364" r:id="rId25"/>
    <p:sldId id="359" r:id="rId26"/>
    <p:sldId id="365" r:id="rId27"/>
  </p:sldIdLst>
  <p:sldSz cx="9144000" cy="6858000" type="screen4x3"/>
  <p:notesSz cx="6858000" cy="9144000"/>
  <p:defaultTextStyle>
    <a:defPPr>
      <a:defRPr lang="en-US"/>
    </a:defPPr>
    <a:lvl1pPr algn="ctr" rtl="0" fontAlgn="base">
      <a:spcBef>
        <a:spcPct val="0"/>
      </a:spcBef>
      <a:spcAft>
        <a:spcPct val="0"/>
      </a:spcAft>
      <a:defRPr sz="2200" kern="1200">
        <a:solidFill>
          <a:schemeClr val="bg1"/>
        </a:solidFill>
        <a:latin typeface="Tahoma" pitchFamily="34" charset="0"/>
        <a:ea typeface="+mn-ea"/>
        <a:cs typeface="+mn-cs"/>
      </a:defRPr>
    </a:lvl1pPr>
    <a:lvl2pPr marL="457200" algn="ctr" rtl="0" fontAlgn="base">
      <a:spcBef>
        <a:spcPct val="0"/>
      </a:spcBef>
      <a:spcAft>
        <a:spcPct val="0"/>
      </a:spcAft>
      <a:defRPr sz="2200" kern="1200">
        <a:solidFill>
          <a:schemeClr val="bg1"/>
        </a:solidFill>
        <a:latin typeface="Tahoma" pitchFamily="34" charset="0"/>
        <a:ea typeface="+mn-ea"/>
        <a:cs typeface="+mn-cs"/>
      </a:defRPr>
    </a:lvl2pPr>
    <a:lvl3pPr marL="914400" algn="ctr" rtl="0" fontAlgn="base">
      <a:spcBef>
        <a:spcPct val="0"/>
      </a:spcBef>
      <a:spcAft>
        <a:spcPct val="0"/>
      </a:spcAft>
      <a:defRPr sz="2200" kern="1200">
        <a:solidFill>
          <a:schemeClr val="bg1"/>
        </a:solidFill>
        <a:latin typeface="Tahoma" pitchFamily="34" charset="0"/>
        <a:ea typeface="+mn-ea"/>
        <a:cs typeface="+mn-cs"/>
      </a:defRPr>
    </a:lvl3pPr>
    <a:lvl4pPr marL="1371600" algn="ctr" rtl="0" fontAlgn="base">
      <a:spcBef>
        <a:spcPct val="0"/>
      </a:spcBef>
      <a:spcAft>
        <a:spcPct val="0"/>
      </a:spcAft>
      <a:defRPr sz="2200" kern="1200">
        <a:solidFill>
          <a:schemeClr val="bg1"/>
        </a:solidFill>
        <a:latin typeface="Tahoma" pitchFamily="34" charset="0"/>
        <a:ea typeface="+mn-ea"/>
        <a:cs typeface="+mn-cs"/>
      </a:defRPr>
    </a:lvl4pPr>
    <a:lvl5pPr marL="1828800" algn="ctr" rtl="0" fontAlgn="base">
      <a:spcBef>
        <a:spcPct val="0"/>
      </a:spcBef>
      <a:spcAft>
        <a:spcPct val="0"/>
      </a:spcAft>
      <a:defRPr sz="2200" kern="1200">
        <a:solidFill>
          <a:schemeClr val="bg1"/>
        </a:solidFill>
        <a:latin typeface="Tahoma" pitchFamily="34" charset="0"/>
        <a:ea typeface="+mn-ea"/>
        <a:cs typeface="+mn-cs"/>
      </a:defRPr>
    </a:lvl5pPr>
    <a:lvl6pPr marL="2286000" algn="l" defTabSz="914400" rtl="0" eaLnBrk="1" latinLnBrk="0" hangingPunct="1">
      <a:defRPr sz="2200" kern="1200">
        <a:solidFill>
          <a:schemeClr val="bg1"/>
        </a:solidFill>
        <a:latin typeface="Tahoma" pitchFamily="34" charset="0"/>
        <a:ea typeface="+mn-ea"/>
        <a:cs typeface="+mn-cs"/>
      </a:defRPr>
    </a:lvl6pPr>
    <a:lvl7pPr marL="2743200" algn="l" defTabSz="914400" rtl="0" eaLnBrk="1" latinLnBrk="0" hangingPunct="1">
      <a:defRPr sz="2200" kern="1200">
        <a:solidFill>
          <a:schemeClr val="bg1"/>
        </a:solidFill>
        <a:latin typeface="Tahoma" pitchFamily="34" charset="0"/>
        <a:ea typeface="+mn-ea"/>
        <a:cs typeface="+mn-cs"/>
      </a:defRPr>
    </a:lvl7pPr>
    <a:lvl8pPr marL="3200400" algn="l" defTabSz="914400" rtl="0" eaLnBrk="1" latinLnBrk="0" hangingPunct="1">
      <a:defRPr sz="2200" kern="1200">
        <a:solidFill>
          <a:schemeClr val="bg1"/>
        </a:solidFill>
        <a:latin typeface="Tahoma" pitchFamily="34" charset="0"/>
        <a:ea typeface="+mn-ea"/>
        <a:cs typeface="+mn-cs"/>
      </a:defRPr>
    </a:lvl8pPr>
    <a:lvl9pPr marL="3657600" algn="l" defTabSz="914400" rtl="0" eaLnBrk="1" latinLnBrk="0" hangingPunct="1">
      <a:defRPr sz="2200" kern="1200">
        <a:solidFill>
          <a:schemeClr val="bg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CC00"/>
    <a:srgbClr val="FF7C80"/>
    <a:srgbClr val="00FF00"/>
    <a:srgbClr val="BBE0E3"/>
    <a:srgbClr val="FF5050"/>
    <a:srgbClr val="FF9900"/>
    <a:srgbClr val="0000FF"/>
  </p:clrMru>
  <p:extLst>
    <p:ext uri="{E76CE94A-603C-4142-B9EB-6D1370010A27}">
      <p14:discardImageEditData xmlns:p14="http://schemas.microsoft.com/office/powerpoint/2007/7/12/main" xmlns="" val="0"/>
    </p:ext>
    <p:ext uri="{D31A062A-798A-4329-ABDD-BBA856620510}">
      <p14:defaultImageDpi xmlns:p14="http://schemas.microsoft.com/office/powerpoint/2007/7/12/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1152" autoAdjust="0"/>
    <p:restoredTop sz="99635" autoAdjust="0"/>
  </p:normalViewPr>
  <p:slideViewPr>
    <p:cSldViewPr>
      <p:cViewPr varScale="1">
        <p:scale>
          <a:sx n="70" d="100"/>
          <a:sy n="70" d="100"/>
        </p:scale>
        <p:origin x="-132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1938" y="-12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563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pPr>
              <a:defRPr/>
            </a:pPr>
            <a:endParaRPr lang="en-US"/>
          </a:p>
        </p:txBody>
      </p:sp>
      <p:sp>
        <p:nvSpPr>
          <p:cNvPr id="563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563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pPr>
              <a:defRPr/>
            </a:pPr>
            <a:fld id="{CBCF55C2-A023-47EA-9DB5-D7989B2D835C}" type="slidenum">
              <a:rPr lang="en-US"/>
              <a:pPr>
                <a:defRPr/>
              </a:pPr>
              <a:t>‹#›</a:t>
            </a:fld>
            <a:endParaRPr lang="en-US"/>
          </a:p>
        </p:txBody>
      </p:sp>
    </p:spTree>
    <p:extLst>
      <p:ext uri="{BB962C8B-B14F-4D97-AF65-F5344CB8AC3E}">
        <p14:creationId xmlns:p14="http://schemas.microsoft.com/office/powerpoint/2007/7/12/main" xmlns="" val="2236210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pPr>
              <a:defRPr/>
            </a:pPr>
            <a:endParaRPr lang="en-US"/>
          </a:p>
        </p:txBody>
      </p:sp>
      <p:sp>
        <p:nvSpPr>
          <p:cNvPr id="563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pPr>
              <a:defRPr/>
            </a:pPr>
            <a:fld id="{EBFB8504-2EB5-4A31-942A-BC8F1204C58F}" type="slidenum">
              <a:rPr lang="en-US"/>
              <a:pPr>
                <a:defRPr/>
              </a:pPr>
              <a:t>‹#›</a:t>
            </a:fld>
            <a:endParaRPr lang="en-US"/>
          </a:p>
        </p:txBody>
      </p:sp>
    </p:spTree>
    <p:extLst>
      <p:ext uri="{BB962C8B-B14F-4D97-AF65-F5344CB8AC3E}">
        <p14:creationId xmlns:p14="http://schemas.microsoft.com/office/powerpoint/2007/7/12/main" xmlns="" val="27072066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1744"/>
          <p:cNvSpPr>
            <a:spLocks noGrp="1" noRot="1" noChangeAspect="1" noChangeArrowheads="1" noTextEdit="1"/>
          </p:cNvSpPr>
          <p:nvPr>
            <p:ph type="sldImg"/>
          </p:nvPr>
        </p:nvSpPr>
        <p:spPr>
          <a:ln cap="flat">
            <a:headEnd type="none" w="med" len="med"/>
            <a:tailEnd type="none" w="med" len="med"/>
          </a:ln>
        </p:spPr>
      </p:sp>
      <p:sp>
        <p:nvSpPr>
          <p:cNvPr id="57347" name="Rectangle 31745"/>
          <p:cNvSpPr>
            <a:spLocks noGrp="1" noChangeArrowheads="1"/>
          </p:cNvSpPr>
          <p:nvPr>
            <p:ph type="body" idx="1"/>
          </p:nvPr>
        </p:nvSpPr>
        <p:spPr>
          <a:noFill/>
        </p:spPr>
        <p:txBody>
          <a:bodyPr/>
          <a:lstStyle/>
          <a:p>
            <a:r>
              <a:rPr lang="en-US" b="1" dirty="0" smtClean="0"/>
              <a:t>ESTIMATED TIME:</a:t>
            </a:r>
          </a:p>
          <a:p>
            <a:r>
              <a:rPr lang="en-US" dirty="0" smtClean="0"/>
              <a:t>60 minutes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1" dirty="0" smtClean="0"/>
              <a:t>MESSAGING:</a:t>
            </a:r>
          </a:p>
          <a:p>
            <a:r>
              <a:rPr lang="en-GB" dirty="0" smtClean="0"/>
              <a:t>The</a:t>
            </a:r>
            <a:r>
              <a:rPr lang="en-GB" baseline="0" dirty="0" smtClean="0"/>
              <a:t> task scheduler in Parallel Extensions is very smart and powerful. There are two aspects that make it so: the ability for different worker threads to “steal work” from other threads when there is work to be done, and the addressing of data locality when a thread is determining what work to actually do.</a:t>
            </a:r>
          </a:p>
          <a:p>
            <a:endParaRPr lang="en-GB" baseline="0" dirty="0" smtClean="0"/>
          </a:p>
          <a:p>
            <a:r>
              <a:rPr lang="en-GB" baseline="0" dirty="0" smtClean="0"/>
              <a:t>When a thread needs to find more work to do, it looks in three different places (in the following order):</a:t>
            </a:r>
          </a:p>
          <a:p>
            <a:pPr marL="228600" indent="-228600">
              <a:buAutoNum type="arabicParenR"/>
            </a:pPr>
            <a:r>
              <a:rPr lang="en-GB" baseline="0" dirty="0" smtClean="0"/>
              <a:t>It’s local queue</a:t>
            </a:r>
          </a:p>
          <a:p>
            <a:pPr marL="228600" indent="-228600">
              <a:buAutoNum type="arabicParenR"/>
            </a:pPr>
            <a:r>
              <a:rPr lang="en-GB" baseline="0" dirty="0" smtClean="0"/>
              <a:t>The global queue</a:t>
            </a:r>
          </a:p>
          <a:p>
            <a:pPr marL="228600" indent="-228600">
              <a:buAutoNum type="arabicParenR"/>
            </a:pPr>
            <a:r>
              <a:rPr lang="en-GB" baseline="0" dirty="0" smtClean="0"/>
              <a:t>Other thread’s queues that have work to be done</a:t>
            </a:r>
          </a:p>
          <a:p>
            <a:pPr marL="228600" indent="-228600">
              <a:buAutoNum type="arabicParenR"/>
            </a:pPr>
            <a:endParaRPr lang="en-GB" baseline="0" dirty="0" smtClean="0"/>
          </a:p>
          <a:p>
            <a:pPr marL="228600" indent="-228600">
              <a:buNone/>
            </a:pPr>
            <a:r>
              <a:rPr lang="en-GB" baseline="0" dirty="0" smtClean="0"/>
              <a:t>It’s important to know that data locality is addressed when a thread needs to grab more work to do:</a:t>
            </a:r>
          </a:p>
          <a:p>
            <a:pPr marL="228600" indent="-228600">
              <a:buAutoNum type="arabicParenR"/>
            </a:pPr>
            <a:r>
              <a:rPr lang="en-GB" baseline="0" dirty="0" smtClean="0"/>
              <a:t>When pulling from the local queue, the worker pulls the last item added to the queue. This is because the last item added to the queue has the greatest chance of still being fresh in the cache, as opposed to older items which are more likely have expired and been flushed from cache.</a:t>
            </a:r>
          </a:p>
          <a:p>
            <a:pPr marL="228600" indent="-228600">
              <a:buAutoNum type="arabicParenR"/>
            </a:pPr>
            <a:r>
              <a:rPr lang="en-GB" baseline="0" dirty="0" smtClean="0"/>
              <a:t>When pulling from another worker’s queue, the current worker pulls the oldest item added to the queue. This is because the oldest item added to the queue has the greatest chance of not being in the cache even for its local worker (and hence needing to load in anyways). </a:t>
            </a:r>
            <a:endParaRPr lang="en-GB" dirty="0" smtClean="0"/>
          </a:p>
        </p:txBody>
      </p:sp>
      <p:sp>
        <p:nvSpPr>
          <p:cNvPr id="4" name="Slide Number Placeholder 3"/>
          <p:cNvSpPr>
            <a:spLocks noGrp="1"/>
          </p:cNvSpPr>
          <p:nvPr>
            <p:ph type="sldNum" sz="quarter" idx="10"/>
          </p:nvPr>
        </p:nvSpPr>
        <p:spPr/>
        <p:txBody>
          <a:bodyPr/>
          <a:lstStyle/>
          <a:p>
            <a:fld id="{D35F536A-9B67-4A7C-9A15-6D54EA55F383}" type="slidenum">
              <a:rPr lang="en-GB" smtClean="0"/>
              <a:pPr/>
              <a:t>12</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1" dirty="0" smtClean="0"/>
              <a:t>MESSAGING:</a:t>
            </a:r>
          </a:p>
          <a:p>
            <a:r>
              <a:rPr lang="en-GB" dirty="0" smtClean="0"/>
              <a:t>With the introduction of the new Parallel</a:t>
            </a:r>
            <a:r>
              <a:rPr lang="en-GB" baseline="0" dirty="0" smtClean="0"/>
              <a:t> static class, it becomes much easier to parallelize independent statements. The great thing is that if program statements are completely independent from each other (i.e. they don’t share any common shared stated between the various calls are require the calls to take place in a given order), they can easily be parallelized using the new </a:t>
            </a:r>
            <a:r>
              <a:rPr lang="en-GB" baseline="0" dirty="0" err="1" smtClean="0"/>
              <a:t>Parallel.Invoke</a:t>
            </a:r>
            <a:r>
              <a:rPr lang="en-GB" baseline="0" dirty="0" smtClean="0"/>
              <a:t>() method. </a:t>
            </a:r>
          </a:p>
          <a:p>
            <a:endParaRPr lang="en-GB" baseline="0" dirty="0" smtClean="0"/>
          </a:p>
          <a:p>
            <a:r>
              <a:rPr lang="en-GB" baseline="0" dirty="0" smtClean="0"/>
              <a:t>There are other static methods declared off the Parallel class that make other parallel operations easy as well (like </a:t>
            </a:r>
            <a:r>
              <a:rPr lang="en-GB" baseline="0" dirty="0" err="1" smtClean="0"/>
              <a:t>Parallel.For</a:t>
            </a:r>
            <a:r>
              <a:rPr lang="en-GB" baseline="0" dirty="0" smtClean="0"/>
              <a:t>() and </a:t>
            </a:r>
            <a:r>
              <a:rPr lang="en-GB" baseline="0" dirty="0" err="1" smtClean="0"/>
              <a:t>Parallel.ForEach</a:t>
            </a:r>
            <a:r>
              <a:rPr lang="en-GB" baseline="0" dirty="0" smtClean="0"/>
              <a:t>(). We’ll take a look at some of these in the demo.</a:t>
            </a:r>
          </a:p>
          <a:p>
            <a:endParaRPr lang="en-GB" dirty="0" smtClean="0"/>
          </a:p>
          <a:p>
            <a:r>
              <a:rPr lang="en-GB" dirty="0" smtClean="0"/>
              <a:t>So</a:t>
            </a:r>
            <a:r>
              <a:rPr lang="en-GB" baseline="0" dirty="0" smtClean="0"/>
              <a:t> one might ask: “Well, if it’s that simple, why doesn’t the compiler just do this for automatically?” The problem is that it’s not quite that simple. In our world of imperative code and shared state, there’s no easy way to guarantee that these methods being called don’t have some sort of state somewhere that they are sharing. It could be five method calls deep, it could be ten, it could be more. You, as the developer, are the one with the necessary knowledge to know where this is true. Therefore, </a:t>
            </a:r>
            <a:r>
              <a:rPr lang="en-GB" baseline="0" dirty="0" err="1" smtClean="0"/>
              <a:t>Parallel.Invoke</a:t>
            </a:r>
            <a:r>
              <a:rPr lang="en-GB" baseline="0" dirty="0" smtClean="0"/>
              <a:t>() is strictly an opt-in process. Otherwise, we could do more damage than good.</a:t>
            </a:r>
            <a:endParaRPr lang="en-GB" dirty="0"/>
          </a:p>
        </p:txBody>
      </p:sp>
      <p:sp>
        <p:nvSpPr>
          <p:cNvPr id="4" name="Slide Number Placeholder 3"/>
          <p:cNvSpPr>
            <a:spLocks noGrp="1"/>
          </p:cNvSpPr>
          <p:nvPr>
            <p:ph type="sldNum" sz="quarter" idx="10"/>
          </p:nvPr>
        </p:nvSpPr>
        <p:spPr/>
        <p:txBody>
          <a:bodyPr/>
          <a:lstStyle/>
          <a:p>
            <a:fld id="{D35F536A-9B67-4A7C-9A15-6D54EA55F383}" type="slidenum">
              <a:rPr lang="en-GB" smtClean="0"/>
              <a:pPr/>
              <a:t>13</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pPr eaLnBrk="1"/>
            <a:r>
              <a:rPr lang="en-US" b="1" dirty="0" smtClean="0"/>
              <a:t>DEMO:</a:t>
            </a:r>
          </a:p>
          <a:p>
            <a:pPr eaLnBrk="1"/>
            <a:r>
              <a:rPr lang="en-US" dirty="0" smtClean="0"/>
              <a:t>Use</a:t>
            </a:r>
            <a:r>
              <a:rPr lang="en-US" baseline="0" dirty="0" smtClean="0"/>
              <a:t> </a:t>
            </a:r>
            <a:r>
              <a:rPr lang="en-US" baseline="0" dirty="0" err="1" smtClean="0"/>
              <a:t>ParallelDemo</a:t>
            </a: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fld id="{C837248A-CD45-4BB9-81F4-DDD45E4318F2}" type="slidenum">
              <a:rPr lang="en-US" smtClean="0"/>
              <a:pPr/>
              <a:t>15</a:t>
            </a:fld>
            <a:endParaRPr lang="en-US" smtClean="0"/>
          </a:p>
        </p:txBody>
      </p:sp>
      <p:sp>
        <p:nvSpPr>
          <p:cNvPr id="3" name="Notes Placeholder 2"/>
          <p:cNvSpPr>
            <a:spLocks noGrp="1"/>
          </p:cNvSpPr>
          <p:nvPr>
            <p:ph type="body" idx="1"/>
          </p:nvPr>
        </p:nvSpPr>
        <p:spPr/>
        <p:txBody>
          <a:bodyPr>
            <a:normAutofit/>
          </a:bodyPr>
          <a:lstStyle/>
          <a:p>
            <a:r>
              <a:rPr lang="en-GB" b="1" dirty="0" smtClean="0"/>
              <a:t>MESSAGING:</a:t>
            </a:r>
          </a:p>
          <a:p>
            <a:r>
              <a:rPr lang="en-GB" dirty="0" smtClean="0"/>
              <a:t>PLINQ is a technology that allows developers to _easily_ leverage</a:t>
            </a:r>
            <a:r>
              <a:rPr lang="en-GB" baseline="0" dirty="0" smtClean="0"/>
              <a:t> </a:t>
            </a:r>
            <a:r>
              <a:rPr lang="en-GB" baseline="0" dirty="0" err="1" smtClean="0"/>
              <a:t>manycore</a:t>
            </a:r>
            <a:r>
              <a:rPr lang="en-GB" baseline="0" dirty="0" smtClean="0"/>
              <a:t>. The great thing about PLINQ is that if you are using LINQ-to-objects, there is a very minimal impact to your code in order for it to use PLINQ. All it takes to use PLINQ is adding “.</a:t>
            </a:r>
            <a:r>
              <a:rPr lang="en-GB" baseline="0" dirty="0" err="1" smtClean="0"/>
              <a:t>AsParallel</a:t>
            </a:r>
            <a:r>
              <a:rPr lang="en-GB" baseline="0" dirty="0" smtClean="0"/>
              <a:t>()” to your query. This will turn the query into a PLINQ query and will use the PLINQ execution engine when executed.</a:t>
            </a:r>
          </a:p>
          <a:p>
            <a:endParaRPr lang="en-GB" baseline="0" dirty="0" smtClean="0"/>
          </a:p>
          <a:p>
            <a:r>
              <a:rPr lang="en-GB" baseline="0" dirty="0" smtClean="0"/>
              <a:t>One small change, and your code now takes advantage of all the hardware available to you.</a:t>
            </a:r>
          </a:p>
          <a:p>
            <a:endParaRPr lang="en-GB" baseline="0" dirty="0" smtClean="0"/>
          </a:p>
          <a:p>
            <a:r>
              <a:rPr lang="en-GB" b="1" baseline="0" dirty="0" smtClean="0"/>
              <a:t>NOTES:</a:t>
            </a:r>
          </a:p>
          <a:p>
            <a:r>
              <a:rPr lang="en-GB" baseline="0" dirty="0" err="1" smtClean="0"/>
              <a:t>AsParallel</a:t>
            </a:r>
            <a:r>
              <a:rPr lang="en-GB" baseline="0" dirty="0" smtClean="0"/>
              <a:t>() works by returning a </a:t>
            </a:r>
            <a:r>
              <a:rPr lang="en-GB" baseline="0" dirty="0" err="1" smtClean="0"/>
              <a:t>ParallelQuery</a:t>
            </a:r>
            <a:r>
              <a:rPr lang="en-GB" baseline="0" dirty="0" smtClean="0"/>
              <a:t>&lt;T&gt; so every subsequent query operator works against the new </a:t>
            </a:r>
            <a:r>
              <a:rPr lang="en-GB" baseline="0" dirty="0" err="1" smtClean="0"/>
              <a:t>ParallelQuery</a:t>
            </a:r>
            <a:r>
              <a:rPr lang="en-GB" baseline="0" dirty="0" smtClean="0"/>
              <a:t> rather than the normal </a:t>
            </a:r>
            <a:r>
              <a:rPr lang="en-GB" baseline="0" dirty="0" err="1" smtClean="0"/>
              <a:t>IEnumerable</a:t>
            </a:r>
            <a:r>
              <a:rPr lang="en-GB" baseline="0" dirty="0" smtClean="0"/>
              <a:t>. See the hands-on lab for Parallel Extensions for more details.</a:t>
            </a:r>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pPr eaLnBrk="1"/>
            <a:r>
              <a:rPr lang="en-US" b="1" dirty="0" smtClean="0"/>
              <a:t>DEMO:</a:t>
            </a:r>
          </a:p>
          <a:p>
            <a:pPr eaLnBrk="1"/>
            <a:r>
              <a:rPr lang="en-US" dirty="0" smtClean="0"/>
              <a:t>Use </a:t>
            </a:r>
            <a:r>
              <a:rPr lang="en-US" dirty="0" err="1" smtClean="0"/>
              <a:t>PLINQDemo</a:t>
            </a: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MESSAGING:</a:t>
            </a:r>
          </a:p>
          <a:p>
            <a:r>
              <a:rPr lang="en-US" dirty="0" smtClean="0"/>
              <a:t>The</a:t>
            </a:r>
            <a:r>
              <a:rPr lang="en-US" baseline="0" dirty="0" smtClean="0"/>
              <a:t> new Barrier synchronization primitive allows you to provide “sync-points” where all threads/tasks of execution meet at. Then, no threads/tasks continue until all of them have arrived at the barrier. This is a way that now you can easily introduce “check points” into your parallel operations if there are naturally areas where you want different execution units to meet. A Barrier can be re-used multiple times to issue many “check points” that could occur in the code.</a:t>
            </a:r>
          </a:p>
          <a:p>
            <a:endParaRPr lang="en-US" baseline="0" dirty="0" smtClean="0"/>
          </a:p>
          <a:p>
            <a:r>
              <a:rPr lang="en-US" baseline="0" dirty="0" smtClean="0"/>
              <a:t>As an example, think about a road trip. If some friends are taking a road trip to Seattle, for instance, they might all meet at the gas station first. They shouldn’t leave the gas station until all of them arrive so they can leave together. In this case, the gas station itself could represent the barrier. There is a natural “check point” that occurs before all of them leave and start driving again to Seattle.</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smtClean="0"/>
              <a:t>MESSAGING:</a:t>
            </a:r>
          </a:p>
          <a:p>
            <a:r>
              <a:rPr lang="en-US" dirty="0" smtClean="0"/>
              <a:t>A new unified</a:t>
            </a:r>
            <a:r>
              <a:rPr lang="en-US" baseline="0" dirty="0" smtClean="0"/>
              <a:t> cancellation model is being introduced with .NET Framework 4. This new model allows many different operations (like separate threads of execution, I/O calls, etc.) to be organized in such a way that they can all be cancelled with one simple call in a unified way (no matter what the operation itself is).</a:t>
            </a:r>
          </a:p>
          <a:p>
            <a:endParaRPr lang="en-US" dirty="0" smtClean="0"/>
          </a:p>
          <a:p>
            <a:r>
              <a:rPr lang="en-US" dirty="0" smtClean="0"/>
              <a:t>The new </a:t>
            </a:r>
            <a:r>
              <a:rPr lang="en-US" dirty="0" err="1" smtClean="0"/>
              <a:t>CancellationTokenSource</a:t>
            </a:r>
            <a:r>
              <a:rPr lang="en-US" baseline="0" dirty="0" smtClean="0"/>
              <a:t> and </a:t>
            </a:r>
            <a:r>
              <a:rPr lang="en-US" baseline="0" dirty="0" err="1" smtClean="0"/>
              <a:t>CancellationToken</a:t>
            </a:r>
            <a:r>
              <a:rPr lang="en-US" baseline="0" dirty="0" smtClean="0"/>
              <a:t> constructs is what the new unified cancellation model is comprised of. The </a:t>
            </a:r>
            <a:r>
              <a:rPr lang="en-US" baseline="0" dirty="0" err="1" smtClean="0"/>
              <a:t>CancellationTokenSource</a:t>
            </a:r>
            <a:r>
              <a:rPr lang="en-US" baseline="0" dirty="0" smtClean="0"/>
              <a:t> is the core of this model. From a </a:t>
            </a:r>
            <a:r>
              <a:rPr lang="en-US" baseline="0" dirty="0" err="1" smtClean="0"/>
              <a:t>CancellationTokenSource</a:t>
            </a:r>
            <a:r>
              <a:rPr lang="en-US" baseline="0" dirty="0" smtClean="0"/>
              <a:t>, you can pass out as many </a:t>
            </a:r>
            <a:r>
              <a:rPr lang="en-US" baseline="0" dirty="0" err="1" smtClean="0"/>
              <a:t>CancellationTokens</a:t>
            </a:r>
            <a:r>
              <a:rPr lang="en-US" baseline="0" dirty="0" smtClean="0"/>
              <a:t> as you wish to various types of operations that are or are not happening in parallel. Then you can use the </a:t>
            </a:r>
            <a:r>
              <a:rPr lang="en-US" baseline="0" dirty="0" err="1" smtClean="0"/>
              <a:t>CancellationTokenSource</a:t>
            </a:r>
            <a:r>
              <a:rPr lang="en-US" baseline="0" dirty="0" smtClean="0"/>
              <a:t> to signify that everything needs to be cancelled by calling a Cancel() method. Then the cancellation is reflected in all the various tokens.</a:t>
            </a:r>
          </a:p>
          <a:p>
            <a:endParaRPr lang="en-US" baseline="0" dirty="0" smtClean="0"/>
          </a:p>
          <a:p>
            <a:r>
              <a:rPr lang="en-US" baseline="0" dirty="0" smtClean="0"/>
              <a:t>One key aspect of this new model is that the individual tokens that are passed out have no way to signify cancellation themselves. There is also no way to get from a reference to a </a:t>
            </a:r>
            <a:r>
              <a:rPr lang="en-US" baseline="0" dirty="0" err="1" smtClean="0"/>
              <a:t>CancellationToken</a:t>
            </a:r>
            <a:r>
              <a:rPr lang="en-US" baseline="0" dirty="0" smtClean="0"/>
              <a:t> back to the original </a:t>
            </a:r>
            <a:r>
              <a:rPr lang="en-US" baseline="0" dirty="0" err="1" smtClean="0"/>
              <a:t>CancellationTokenSource</a:t>
            </a:r>
            <a:r>
              <a:rPr lang="en-US" baseline="0" dirty="0" smtClean="0"/>
              <a:t>. This is by design. When you are passing out tokens to as many operations as you need to in order to keep your cancellation unified, the last thing you want to do is to allow some random token to be able to signify a Cancel() request and then cancel all the other processing that is happening.</a:t>
            </a:r>
          </a:p>
          <a:p>
            <a:endParaRPr lang="en-US" baseline="0" dirty="0" smtClean="0"/>
          </a:p>
          <a:p>
            <a:r>
              <a:rPr lang="en-US" baseline="0" dirty="0" smtClean="0"/>
              <a:t>Think of this another way, compare cancellation tokens by the devices handed out at some restaurants to signify that you (as the customer) are ready to be seated. Though you have the device in your hand, there is no possible way for you personally to make it go off (that would kind of defeat the purpose). The only party that can signal that you are “ready to be seated” is the restaurant itself. This is the same relationship the </a:t>
            </a:r>
            <a:r>
              <a:rPr lang="en-US" baseline="0" dirty="0" err="1" smtClean="0"/>
              <a:t>CancellationTokenSource</a:t>
            </a:r>
            <a:r>
              <a:rPr lang="en-US" baseline="0" dirty="0" smtClean="0"/>
              <a:t> and </a:t>
            </a:r>
            <a:r>
              <a:rPr lang="en-US" baseline="0" dirty="0" err="1" smtClean="0"/>
              <a:t>CancellationToken</a:t>
            </a:r>
            <a:r>
              <a:rPr lang="en-US" baseline="0" dirty="0" smtClean="0"/>
              <a:t> have to each other.</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pPr eaLnBrk="1"/>
            <a:r>
              <a:rPr lang="en-US" b="1" dirty="0" smtClean="0"/>
              <a:t>DEMO:</a:t>
            </a:r>
          </a:p>
          <a:p>
            <a:pPr eaLnBrk="1"/>
            <a:r>
              <a:rPr lang="en-US" dirty="0" smtClean="0"/>
              <a:t>Use </a:t>
            </a:r>
            <a:r>
              <a:rPr lang="en-US" dirty="0" err="1" smtClean="0"/>
              <a:t>BarrierDemo</a:t>
            </a:r>
            <a:r>
              <a:rPr lang="en-US" dirty="0" smtClean="0"/>
              <a:t>.</a:t>
            </a:r>
            <a:r>
              <a:rPr lang="en-US" baseline="0" dirty="0" smtClean="0"/>
              <a:t> Also u</a:t>
            </a:r>
            <a:r>
              <a:rPr lang="en-US" dirty="0" smtClean="0"/>
              <a:t>se </a:t>
            </a:r>
            <a:r>
              <a:rPr lang="en-US" dirty="0" err="1" smtClean="0"/>
              <a:t>BarrierDemo</a:t>
            </a:r>
            <a:r>
              <a:rPr lang="en-US" dirty="0" smtClean="0"/>
              <a:t> to show the new unified</a:t>
            </a:r>
            <a:r>
              <a:rPr lang="en-US" baseline="0" dirty="0" smtClean="0"/>
              <a:t> cancellation model via </a:t>
            </a:r>
            <a:r>
              <a:rPr lang="en-US" baseline="0" dirty="0" err="1" smtClean="0"/>
              <a:t>CancellationToken</a:t>
            </a:r>
            <a:r>
              <a:rPr lang="en-US" baseline="0" dirty="0" smtClean="0"/>
              <a:t>/</a:t>
            </a:r>
            <a:r>
              <a:rPr lang="en-US" baseline="0" dirty="0" err="1" smtClean="0"/>
              <a:t>CancellationTokenSource</a:t>
            </a:r>
            <a:endParaRPr lang="en-US" dirty="0" smtClean="0"/>
          </a:p>
          <a:p>
            <a:pPr eaLnBrk="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MESSAGING:</a:t>
            </a:r>
          </a:p>
          <a:p>
            <a:r>
              <a:rPr lang="en-US" dirty="0" smtClean="0"/>
              <a:t>So</a:t>
            </a:r>
            <a:r>
              <a:rPr lang="en-US" baseline="0" dirty="0" smtClean="0"/>
              <a:t> to recap, parallel computing enhancements for managed developers in Visual Studio 2010 and .NET Framework 4 are comprised of </a:t>
            </a:r>
            <a:r>
              <a:rPr lang="en-US" dirty="0" smtClean="0"/>
              <a:t>four </a:t>
            </a:r>
            <a:r>
              <a:rPr lang="en-US" baseline="0" dirty="0" smtClean="0"/>
              <a:t>major </a:t>
            </a:r>
            <a:r>
              <a:rPr lang="en-US" dirty="0" smtClean="0"/>
              <a:t>improvement areas</a:t>
            </a:r>
            <a:r>
              <a:rPr lang="en-US" baseline="0" dirty="0" smtClean="0"/>
              <a:t>: new Concurrency primitives, a new set of concurrent collections/containers, the Task Parallel Library, and Parallel LINQ (PLINQ).</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Questions?</a:t>
            </a:r>
            <a:endParaRPr lang="en-US" b="1" dirty="0"/>
          </a:p>
        </p:txBody>
      </p:sp>
      <p:sp>
        <p:nvSpPr>
          <p:cNvPr id="4" name="Slide Number Placeholder 3"/>
          <p:cNvSpPr>
            <a:spLocks noGrp="1"/>
          </p:cNvSpPr>
          <p:nvPr>
            <p:ph type="sldNum" sz="quarter" idx="10"/>
          </p:nvPr>
        </p:nvSpPr>
        <p:spPr/>
        <p:txBody>
          <a:bodyPr/>
          <a:lstStyle/>
          <a:p>
            <a:fld id="{AC248039-9E8B-422F-8B1A-4AF677A6F4FF}"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MESSAGING:</a:t>
            </a:r>
          </a:p>
          <a:p>
            <a:r>
              <a:rPr lang="en-US" dirty="0" smtClean="0"/>
              <a:t>Objectives for</a:t>
            </a:r>
            <a:r>
              <a:rPr lang="en-US" baseline="0" dirty="0" smtClean="0"/>
              <a:t> the session.</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MESSAGING:</a:t>
            </a:r>
          </a:p>
          <a:p>
            <a:r>
              <a:rPr lang="en-US" dirty="0" smtClean="0"/>
              <a:t>It’s amazing how fast technology can sneak up on us. It’s important to remember that what we think</a:t>
            </a:r>
            <a:r>
              <a:rPr lang="en-US" baseline="0" dirty="0" smtClean="0"/>
              <a:t> is still years away from us is something that is actually already here and that we have to starting thinking about it now.</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pPr eaLnBrk="1"/>
            <a:r>
              <a:rPr lang="en-US" b="1" dirty="0" smtClean="0"/>
              <a:t>DEMO:</a:t>
            </a:r>
          </a:p>
          <a:p>
            <a:pPr eaLnBrk="1"/>
            <a:r>
              <a:rPr lang="en-US" dirty="0" smtClean="0"/>
              <a:t>Use </a:t>
            </a:r>
            <a:r>
              <a:rPr lang="en-US" dirty="0" err="1" smtClean="0"/>
              <a:t>BabyNames</a:t>
            </a: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b="1" dirty="0" smtClean="0"/>
              <a:t>MESSAGING:</a:t>
            </a:r>
          </a:p>
          <a:p>
            <a:r>
              <a:rPr lang="en-US" dirty="0" smtClean="0"/>
              <a:t>Now this has a</a:t>
            </a:r>
            <a:r>
              <a:rPr lang="en-US" baseline="0" dirty="0" smtClean="0"/>
              <a:t> great impact on the capabilities of our applications. </a:t>
            </a:r>
          </a:p>
          <a:p>
            <a:endParaRPr lang="en-US" baseline="0" dirty="0" smtClean="0"/>
          </a:p>
          <a:p>
            <a:r>
              <a:rPr lang="en-US" baseline="0" dirty="0" smtClean="0"/>
              <a:t>Thanks to the ever-increasing power of our computers, computing power has been on a steady incline. </a:t>
            </a:r>
          </a:p>
          <a:p>
            <a:endParaRPr lang="en-US" baseline="0" dirty="0" smtClean="0"/>
          </a:p>
          <a:p>
            <a:r>
              <a:rPr lang="en-US" baseline="0" dirty="0" smtClean="0"/>
              <a:t>And for the most part, our applications have been able to track this computing power increase merely by relying on the fact that faster computers will be released that will, in turn, make their own applications faster (just by running on the faster hardware). In this world, sequential programming wasn’t a problem because the ever-increasing computer power allowed our sequential programs to keep on running faster and faster as new hardware was released.</a:t>
            </a:r>
          </a:p>
          <a:p>
            <a:endParaRPr lang="en-US" baseline="0" dirty="0" smtClean="0"/>
          </a:p>
          <a:p>
            <a:r>
              <a:rPr lang="en-US" baseline="0" dirty="0" smtClean="0"/>
              <a:t>However, along this computing power trend, a shift was made to CPUs containing multiple cores. Computers now contained multiple cores, where each single core was slightly less powerful than a complete processor was before. </a:t>
            </a:r>
          </a:p>
          <a:p>
            <a:endParaRPr lang="en-US" baseline="0" dirty="0" smtClean="0"/>
          </a:p>
          <a:p>
            <a:r>
              <a:rPr lang="en-US" baseline="0" dirty="0" smtClean="0"/>
              <a:t>And while it would be nice to think our applications could continue to follow the computing power trend just as they did before, that’s not reality.</a:t>
            </a:r>
          </a:p>
          <a:p>
            <a:endParaRPr lang="en-US" baseline="0" dirty="0" smtClean="0"/>
          </a:p>
          <a:p>
            <a:r>
              <a:rPr lang="en-US" baseline="0" dirty="0" smtClean="0"/>
              <a:t>The reality is that if we continue to use the same programming models as we use today, our performance will plateau. Not only will it plateau, there is a possibility that performance will decrease a bit as many cores are introduced that each are just a little less powerful than their predecessors (for less power consumption, less heat </a:t>
            </a:r>
            <a:r>
              <a:rPr lang="en-US" baseline="0" dirty="0" err="1" smtClean="0"/>
              <a:t>dissapation</a:t>
            </a:r>
            <a:r>
              <a:rPr lang="en-US" baseline="0" dirty="0" smtClean="0"/>
              <a:t>, etc.). Cleary, new tools for us developers to write applications with are necessary.</a:t>
            </a:r>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MESSAGING:</a:t>
            </a:r>
          </a:p>
          <a:p>
            <a:r>
              <a:rPr lang="en-US" dirty="0" smtClean="0"/>
              <a:t>Today, concurrency usually has to be done by the brightest</a:t>
            </a:r>
            <a:r>
              <a:rPr lang="en-US" baseline="0" dirty="0" smtClean="0"/>
              <a:t> developers in a business. The problem with this is that the brightest developers are then being consumed by concurrency minutia rather than being able to be focused on core business problems and helping the business’s bottom line. By providing new libraries and tools that make it easy to write parallel code, we hope to allow the best and brightest developers focus on the business problems at hand. This in turn enables other developers to be able to address concurrency and parallelism.</a:t>
            </a:r>
          </a:p>
          <a:p>
            <a:endParaRPr lang="en-US" baseline="0" dirty="0" smtClean="0"/>
          </a:p>
          <a:p>
            <a:r>
              <a:rPr lang="en-US" baseline="0" dirty="0" smtClean="0"/>
              <a:t>This is the long term goal of Microsoft with the Parallel Computing Initiative. Visual Studio 2010 and .NET Framework 4 is merely the first step being taken in this direction.</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MESSAGING:</a:t>
            </a:r>
          </a:p>
          <a:p>
            <a:r>
              <a:rPr lang="en-US" dirty="0" smtClean="0"/>
              <a:t>There are four </a:t>
            </a:r>
            <a:r>
              <a:rPr lang="en-US" baseline="0" dirty="0" smtClean="0"/>
              <a:t>major </a:t>
            </a:r>
            <a:r>
              <a:rPr lang="en-US" dirty="0" smtClean="0"/>
              <a:t>improvement areas in Visual Studio 2010 and .NET</a:t>
            </a:r>
            <a:r>
              <a:rPr lang="en-US" baseline="0" dirty="0" smtClean="0"/>
              <a:t> Framework 4 that we will discuss in this talk: new Concurrency primitives, a new set of concurrent collections/containers, the Task Parallel Library, and Parallel LINQ (PLINQ).</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MESSAGING:</a:t>
            </a:r>
          </a:p>
          <a:p>
            <a:r>
              <a:rPr lang="en-US" dirty="0" err="1" smtClean="0"/>
              <a:t>Asd</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pPr eaLnBrk="1"/>
            <a:r>
              <a:rPr lang="en-US" b="1" dirty="0" smtClean="0"/>
              <a:t>DEMO:</a:t>
            </a:r>
          </a:p>
          <a:p>
            <a:pPr eaLnBrk="1"/>
            <a:r>
              <a:rPr lang="en-US" dirty="0" smtClean="0"/>
              <a:t>Use </a:t>
            </a:r>
            <a:r>
              <a:rPr lang="en-US" dirty="0" err="1" smtClean="0"/>
              <a:t>TaskDemo</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mslogo_R-75"/>
          <p:cNvPicPr>
            <a:picLocks noChangeAspect="1" noChangeArrowheads="1"/>
          </p:cNvPicPr>
          <p:nvPr/>
        </p:nvPicPr>
        <p:blipFill>
          <a:blip r:embed="rId2"/>
          <a:srcRect/>
          <a:stretch>
            <a:fillRect/>
          </a:stretch>
        </p:blipFill>
        <p:spPr bwMode="auto">
          <a:xfrm>
            <a:off x="6629400" y="381000"/>
            <a:ext cx="2143125" cy="695325"/>
          </a:xfrm>
          <a:prstGeom prst="rect">
            <a:avLst/>
          </a:prstGeom>
          <a:noFill/>
          <a:ln w="9525">
            <a:noFill/>
            <a:miter lim="800000"/>
            <a:headEnd/>
            <a:tailEnd/>
          </a:ln>
        </p:spPr>
      </p:pic>
      <p:sp>
        <p:nvSpPr>
          <p:cNvPr id="10243" name="Rectangle 3"/>
          <p:cNvSpPr>
            <a:spLocks noGrp="1" noChangeArrowheads="1"/>
          </p:cNvSpPr>
          <p:nvPr>
            <p:ph type="ctrTitle"/>
          </p:nvPr>
        </p:nvSpPr>
        <p:spPr>
          <a:xfrm>
            <a:off x="685800" y="2130425"/>
            <a:ext cx="7772400" cy="1470025"/>
          </a:xfrm>
        </p:spPr>
        <p:txBody>
          <a:bodyPr/>
          <a:lstStyle>
            <a:lvl1pPr>
              <a:defRPr sz="3600"/>
            </a:lvl1pPr>
          </a:lstStyle>
          <a:p>
            <a:r>
              <a:rPr lang="en-US"/>
              <a:t>Click to edit Master title style</a:t>
            </a:r>
          </a:p>
        </p:txBody>
      </p:sp>
      <p:sp>
        <p:nvSpPr>
          <p:cNvPr id="10244" name="Rectangle 4"/>
          <p:cNvSpPr>
            <a:spLocks noGrp="1" noChangeArrowheads="1"/>
          </p:cNvSpPr>
          <p:nvPr>
            <p:ph type="subTitle" idx="1"/>
          </p:nvPr>
        </p:nvSpPr>
        <p:spPr>
          <a:xfrm>
            <a:off x="685800" y="3810000"/>
            <a:ext cx="6400800" cy="1752600"/>
          </a:xfrm>
        </p:spPr>
        <p:txBody>
          <a:bodyPr/>
          <a:lstStyle>
            <a:lvl1pPr marL="0" indent="0">
              <a:buFontTx/>
              <a:buNone/>
              <a:defRPr sz="22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0488"/>
            <a:ext cx="2057400" cy="6157912"/>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90488"/>
            <a:ext cx="6019800" cy="6157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able Placeholder 2"/>
          <p:cNvSpPr>
            <a:spLocks noGrp="1"/>
          </p:cNvSpPr>
          <p:nvPr>
            <p:ph type="tbl" idx="1"/>
          </p:nvPr>
        </p:nvSpPr>
        <p:spPr/>
        <p:txBody>
          <a:bodyPr/>
          <a:lstStyle/>
          <a:p>
            <a:pPr lvl="0"/>
            <a:endParaRPr lang="en-US" noProof="0" smtClean="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ColTx">
  <p:cSld name="Title and 2-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baseline="0">
                <a:solidFill>
                  <a:schemeClr val="bg2"/>
                </a:solidFill>
              </a:defRPr>
            </a:lvl1pPr>
          </a:lstStyle>
          <a:p>
            <a:r>
              <a:rPr lang="en-US" dirty="0"/>
              <a:t>Click to edit Master title style</a:t>
            </a:r>
          </a:p>
        </p:txBody>
      </p:sp>
      <p:sp>
        <p:nvSpPr>
          <p:cNvPr id="3" name="Text Placeholder 2"/>
          <p:cNvSpPr>
            <a:spLocks noGrp="1"/>
          </p:cNvSpPr>
          <p:nvPr>
            <p:ph type="body" sz="half" idx="1"/>
          </p:nvPr>
        </p:nvSpPr>
        <p:spPr>
          <a:xfrm>
            <a:off x="457200" y="1219200"/>
            <a:ext cx="4038600" cy="2345257"/>
          </a:xfrm>
        </p:spPr>
        <p:txBody>
          <a:bodyPr rtlCol="0"/>
          <a:lstStyle>
            <a:lvl1pPr>
              <a:defRPr sz="2800" baseline="0">
                <a:solidFill>
                  <a:schemeClr val="bg2"/>
                </a:solidFill>
              </a:defRPr>
            </a:lvl1pPr>
            <a:lvl2pPr>
              <a:defRPr sz="2400" baseline="0">
                <a:solidFill>
                  <a:schemeClr val="bg2"/>
                </a:solidFill>
              </a:defRPr>
            </a:lvl2pPr>
            <a:lvl3pPr>
              <a:defRPr sz="2000" baseline="0">
                <a:solidFill>
                  <a:schemeClr val="bg2"/>
                </a:solidFill>
              </a:defRPr>
            </a:lvl3pPr>
            <a:lvl4pPr>
              <a:defRPr sz="1800" baseline="0">
                <a:solidFill>
                  <a:schemeClr val="bg2"/>
                </a:solidFill>
              </a:defRPr>
            </a:lvl4pPr>
            <a:lvl5pPr>
              <a:defRPr sz="1800" baseline="0">
                <a:solidFill>
                  <a:schemeClr val="bg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648200" y="1219200"/>
            <a:ext cx="4038600" cy="2345257"/>
          </a:xfrm>
        </p:spPr>
        <p:txBody>
          <a:bodyPr rtlCol="0"/>
          <a:lstStyle>
            <a:lvl1pPr>
              <a:defRPr sz="2800" baseline="0">
                <a:solidFill>
                  <a:schemeClr val="bg2"/>
                </a:solidFill>
              </a:defRPr>
            </a:lvl1pPr>
            <a:lvl2pPr>
              <a:defRPr sz="2400" baseline="0">
                <a:solidFill>
                  <a:schemeClr val="bg2"/>
                </a:solidFill>
              </a:defRPr>
            </a:lvl2pPr>
            <a:lvl3pPr>
              <a:defRPr sz="2000" baseline="0">
                <a:solidFill>
                  <a:schemeClr val="bg2"/>
                </a:solidFill>
              </a:defRPr>
            </a:lvl3pPr>
            <a:lvl4pPr>
              <a:defRPr sz="1800" baseline="0">
                <a:solidFill>
                  <a:schemeClr val="bg2"/>
                </a:solidFill>
              </a:defRPr>
            </a:lvl4pPr>
            <a:lvl5pPr>
              <a:defRPr sz="1800" baseline="0">
                <a:solidFill>
                  <a:schemeClr val="bg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cSld name="Hidden Slide">
    <p:bg bwMode="black">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23248"/>
          </a:xfrm>
          <a:noFill/>
          <a:ln w="9525">
            <a:noFill/>
            <a:miter lim="800000"/>
            <a:headEnd/>
            <a:tailEnd/>
          </a:ln>
          <a:effectLst/>
        </p:spPr>
        <p:txBody>
          <a:bodyPr/>
          <a:lstStyle>
            <a:lvl1pPr algn="l" defTabSz="914363" rtl="0" eaLnBrk="1" fontAlgn="base" latinLnBrk="0" hangingPunct="1">
              <a:lnSpc>
                <a:spcPct val="90000"/>
              </a:lnSpc>
              <a:spcBef>
                <a:spcPct val="0"/>
              </a:spcBef>
              <a:spcAft>
                <a:spcPct val="0"/>
              </a:spcAft>
              <a:buNone/>
              <a:defRPr lang="en-US" sz="4000" b="0" kern="1200" cap="none" spc="-125" baseline="0" dirty="0">
                <a:ln w="3175">
                  <a:noFill/>
                </a:ln>
                <a:solidFill>
                  <a:schemeClr val="tx1"/>
                </a:solidFill>
                <a:effectLst/>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1844608"/>
          </a:xfrm>
        </p:spPr>
        <p:txBody>
          <a:bodyPr/>
          <a:lstStyle>
            <a:lvl1pPr>
              <a:spcBef>
                <a:spcPts val="1167"/>
              </a:spcBef>
              <a:buFontTx/>
              <a:buBlip>
                <a:blip r:embed="rId2"/>
              </a:buBlip>
              <a:defRPr sz="2400"/>
            </a:lvl1pPr>
            <a:lvl2pPr>
              <a:spcBef>
                <a:spcPts val="1083"/>
              </a:spcBef>
              <a:buFontTx/>
              <a:buBlip>
                <a:blip r:embed="rId2"/>
              </a:buBlip>
              <a:defRPr sz="2000"/>
            </a:lvl2pPr>
            <a:lvl3pPr>
              <a:spcBef>
                <a:spcPts val="1000"/>
              </a:spcBef>
              <a:buFontTx/>
              <a:buBlip>
                <a:blip r:embed="rId2"/>
              </a:buBlip>
              <a:defRPr sz="1800"/>
            </a:lvl3pPr>
            <a:lvl4pPr>
              <a:spcBef>
                <a:spcPts val="917"/>
              </a:spcBef>
              <a:buFontTx/>
              <a:buBlip>
                <a:blip r:embed="rId2"/>
              </a:buBlip>
              <a:defRPr sz="1600"/>
            </a:lvl4pPr>
            <a:lvl5pPr>
              <a:spcBef>
                <a:spcPts val="833"/>
              </a:spcBef>
              <a:buFontTx/>
              <a:buBlip>
                <a:blip r:embed="rId2"/>
              </a:buBlip>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versation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quarter" idx="10"/>
          </p:nvPr>
        </p:nvSpPr>
        <p:spPr>
          <a:xfrm>
            <a:off x="533400" y="2362200"/>
            <a:ext cx="8153400" cy="3048000"/>
          </a:xfrm>
        </p:spPr>
        <p:txBody>
          <a:bodyPr/>
          <a:lstStyle>
            <a:lvl1pPr>
              <a:buNone/>
              <a:defRPr/>
            </a:lvl1pPr>
          </a:lstStyle>
          <a:p>
            <a:pPr lvl="0"/>
            <a:r>
              <a:rPr lang="en-US" dirty="0"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90488"/>
            <a:ext cx="8229600" cy="1143000"/>
          </a:xfrm>
          <a:prstGeom prst="rect">
            <a:avLst/>
          </a:prstGeom>
          <a:noFill/>
          <a:ln w="9525">
            <a:noFill/>
            <a:miter lim="800000"/>
            <a:headEnd/>
            <a:tailEnd/>
          </a:ln>
          <a:effectLst>
            <a:outerShdw dist="12700" dir="5400000" algn="ctr" rotWithShape="0">
              <a:schemeClr val="tx1"/>
            </a:outerShdw>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2192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18" descr="mslogo_R"/>
          <p:cNvPicPr>
            <a:picLocks noChangeAspect="1" noChangeArrowheads="1"/>
          </p:cNvPicPr>
          <p:nvPr/>
        </p:nvPicPr>
        <p:blipFill>
          <a:blip r:embed="rId19"/>
          <a:srcRect/>
          <a:stretch>
            <a:fillRect/>
          </a:stretch>
        </p:blipFill>
        <p:spPr bwMode="auto">
          <a:xfrm>
            <a:off x="7696200" y="6391275"/>
            <a:ext cx="1428750" cy="466725"/>
          </a:xfrm>
          <a:prstGeom prst="rect">
            <a:avLst/>
          </a:prstGeom>
          <a:noFill/>
          <a:ln w="9525">
            <a:noFill/>
            <a:miter lim="800000"/>
            <a:headEnd/>
            <a:tailEnd/>
          </a:ln>
        </p:spPr>
      </p:pic>
      <p:pic>
        <p:nvPicPr>
          <p:cNvPr id="1029" name="Picture 29" descr="DPE5"/>
          <p:cNvPicPr>
            <a:picLocks noChangeAspect="1" noChangeArrowheads="1"/>
          </p:cNvPicPr>
          <p:nvPr/>
        </p:nvPicPr>
        <p:blipFill>
          <a:blip r:embed="rId20"/>
          <a:srcRect/>
          <a:stretch>
            <a:fillRect/>
          </a:stretch>
        </p:blipFill>
        <p:spPr bwMode="auto">
          <a:xfrm>
            <a:off x="304800" y="6453188"/>
            <a:ext cx="1598613"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6" r:id="rId1"/>
    <p:sldLayoutId id="2147483708"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9" r:id="rId16"/>
  </p:sldLayoutIdLst>
  <p:txStyles>
    <p:titleStyle>
      <a:lvl1pPr algn="ctr" rtl="0" eaLnBrk="0" fontAlgn="base" hangingPunct="0">
        <a:spcBef>
          <a:spcPct val="0"/>
        </a:spcBef>
        <a:spcAft>
          <a:spcPct val="0"/>
        </a:spcAft>
        <a:defRPr sz="3600" b="1">
          <a:solidFill>
            <a:srgbClr val="FFCC00"/>
          </a:solidFill>
          <a:latin typeface="+mj-lt"/>
          <a:ea typeface="+mj-ea"/>
          <a:cs typeface="+mj-cs"/>
        </a:defRPr>
      </a:lvl1pPr>
      <a:lvl2pPr algn="l" rtl="0" eaLnBrk="0" fontAlgn="base" hangingPunct="0">
        <a:spcBef>
          <a:spcPct val="0"/>
        </a:spcBef>
        <a:spcAft>
          <a:spcPct val="0"/>
        </a:spcAft>
        <a:defRPr sz="3200" b="1">
          <a:solidFill>
            <a:srgbClr val="FFCC00"/>
          </a:solidFill>
          <a:latin typeface="Tahoma" pitchFamily="34" charset="0"/>
        </a:defRPr>
      </a:lvl2pPr>
      <a:lvl3pPr algn="l" rtl="0" eaLnBrk="0" fontAlgn="base" hangingPunct="0">
        <a:spcBef>
          <a:spcPct val="0"/>
        </a:spcBef>
        <a:spcAft>
          <a:spcPct val="0"/>
        </a:spcAft>
        <a:defRPr sz="3200" b="1">
          <a:solidFill>
            <a:srgbClr val="FFCC00"/>
          </a:solidFill>
          <a:latin typeface="Tahoma" pitchFamily="34" charset="0"/>
        </a:defRPr>
      </a:lvl3pPr>
      <a:lvl4pPr algn="l" rtl="0" eaLnBrk="0" fontAlgn="base" hangingPunct="0">
        <a:spcBef>
          <a:spcPct val="0"/>
        </a:spcBef>
        <a:spcAft>
          <a:spcPct val="0"/>
        </a:spcAft>
        <a:defRPr sz="3200" b="1">
          <a:solidFill>
            <a:srgbClr val="FFCC00"/>
          </a:solidFill>
          <a:latin typeface="Tahoma" pitchFamily="34" charset="0"/>
        </a:defRPr>
      </a:lvl4pPr>
      <a:lvl5pPr algn="l" rtl="0" eaLnBrk="0" fontAlgn="base" hangingPunct="0">
        <a:spcBef>
          <a:spcPct val="0"/>
        </a:spcBef>
        <a:spcAft>
          <a:spcPct val="0"/>
        </a:spcAft>
        <a:defRPr sz="3200" b="1">
          <a:solidFill>
            <a:srgbClr val="FFCC00"/>
          </a:solidFill>
          <a:latin typeface="Tahoma" pitchFamily="34" charset="0"/>
        </a:defRPr>
      </a:lvl5pPr>
      <a:lvl6pPr marL="457200" algn="l" rtl="0" fontAlgn="base">
        <a:spcBef>
          <a:spcPct val="0"/>
        </a:spcBef>
        <a:spcAft>
          <a:spcPct val="0"/>
        </a:spcAft>
        <a:defRPr sz="3200" b="1">
          <a:solidFill>
            <a:srgbClr val="FFCC00"/>
          </a:solidFill>
          <a:latin typeface="Tahoma" pitchFamily="34" charset="0"/>
        </a:defRPr>
      </a:lvl6pPr>
      <a:lvl7pPr marL="914400" algn="l" rtl="0" fontAlgn="base">
        <a:spcBef>
          <a:spcPct val="0"/>
        </a:spcBef>
        <a:spcAft>
          <a:spcPct val="0"/>
        </a:spcAft>
        <a:defRPr sz="3200" b="1">
          <a:solidFill>
            <a:srgbClr val="FFCC00"/>
          </a:solidFill>
          <a:latin typeface="Tahoma" pitchFamily="34" charset="0"/>
        </a:defRPr>
      </a:lvl7pPr>
      <a:lvl8pPr marL="1371600" algn="l" rtl="0" fontAlgn="base">
        <a:spcBef>
          <a:spcPct val="0"/>
        </a:spcBef>
        <a:spcAft>
          <a:spcPct val="0"/>
        </a:spcAft>
        <a:defRPr sz="3200" b="1">
          <a:solidFill>
            <a:srgbClr val="FFCC00"/>
          </a:solidFill>
          <a:latin typeface="Tahoma" pitchFamily="34" charset="0"/>
        </a:defRPr>
      </a:lvl8pPr>
      <a:lvl9pPr marL="1828800" algn="l" rtl="0" fontAlgn="base">
        <a:spcBef>
          <a:spcPct val="0"/>
        </a:spcBef>
        <a:spcAft>
          <a:spcPct val="0"/>
        </a:spcAft>
        <a:defRPr sz="3200" b="1">
          <a:solidFill>
            <a:srgbClr val="FFCC00"/>
          </a:solidFill>
          <a:latin typeface="Tahoma" pitchFamily="34" charset="0"/>
        </a:defRPr>
      </a:lvl9pPr>
    </p:titleStyle>
    <p:bodyStyle>
      <a:lvl1pPr marL="342900" indent="-342900" algn="l" rtl="0" eaLnBrk="0" fontAlgn="base" hangingPunct="0">
        <a:spcBef>
          <a:spcPct val="20000"/>
        </a:spcBef>
        <a:spcAft>
          <a:spcPct val="0"/>
        </a:spcAft>
        <a:buBlip>
          <a:blip r:embed="rId21"/>
        </a:buBlip>
        <a:defRPr sz="2600">
          <a:solidFill>
            <a:schemeClr val="bg1"/>
          </a:solidFill>
          <a:latin typeface="+mn-lt"/>
          <a:ea typeface="+mn-ea"/>
          <a:cs typeface="+mn-cs"/>
        </a:defRPr>
      </a:lvl1pPr>
      <a:lvl2pPr marL="742950" indent="-285750" algn="l" rtl="0" eaLnBrk="0" fontAlgn="base" hangingPunct="0">
        <a:spcBef>
          <a:spcPct val="20000"/>
        </a:spcBef>
        <a:spcAft>
          <a:spcPct val="0"/>
        </a:spcAft>
        <a:buBlip>
          <a:blip r:embed="rId21"/>
        </a:buBlip>
        <a:defRPr sz="2000">
          <a:solidFill>
            <a:schemeClr val="bg1"/>
          </a:solidFill>
          <a:latin typeface="Microsoft Sans Serif" pitchFamily="34" charset="0"/>
        </a:defRPr>
      </a:lvl2pPr>
      <a:lvl3pPr marL="1143000" indent="-228600" algn="l" rtl="0" eaLnBrk="0" fontAlgn="base" hangingPunct="0">
        <a:spcBef>
          <a:spcPct val="20000"/>
        </a:spcBef>
        <a:spcAft>
          <a:spcPct val="0"/>
        </a:spcAft>
        <a:buBlip>
          <a:blip r:embed="rId21"/>
        </a:buBlip>
        <a:defRPr sz="2000">
          <a:solidFill>
            <a:schemeClr val="bg1"/>
          </a:solidFill>
          <a:latin typeface="+mn-lt"/>
        </a:defRPr>
      </a:lvl3pPr>
      <a:lvl4pPr marL="1600200" indent="-228600" algn="l" rtl="0" eaLnBrk="0" fontAlgn="base" hangingPunct="0">
        <a:spcBef>
          <a:spcPct val="20000"/>
        </a:spcBef>
        <a:spcAft>
          <a:spcPct val="0"/>
        </a:spcAft>
        <a:buBlip>
          <a:blip r:embed="rId21"/>
        </a:buBlip>
        <a:defRPr sz="1600">
          <a:solidFill>
            <a:schemeClr val="bg1"/>
          </a:solidFill>
          <a:latin typeface="+mn-lt"/>
        </a:defRPr>
      </a:lvl4pPr>
      <a:lvl5pPr marL="2057400" indent="-228600" algn="l" rtl="0" eaLnBrk="0" fontAlgn="base" hangingPunct="0">
        <a:spcBef>
          <a:spcPct val="20000"/>
        </a:spcBef>
        <a:spcAft>
          <a:spcPct val="0"/>
        </a:spcAft>
        <a:buBlip>
          <a:blip r:embed="rId21"/>
        </a:buBlip>
        <a:defRPr sz="1400">
          <a:solidFill>
            <a:schemeClr val="bg1"/>
          </a:solidFill>
          <a:latin typeface="+mn-lt"/>
        </a:defRPr>
      </a:lvl5pPr>
      <a:lvl6pPr marL="2514600" indent="-228600" algn="l" rtl="0" fontAlgn="base">
        <a:spcBef>
          <a:spcPct val="20000"/>
        </a:spcBef>
        <a:spcAft>
          <a:spcPct val="0"/>
        </a:spcAft>
        <a:buBlip>
          <a:blip r:embed="rId21"/>
        </a:buBlip>
        <a:defRPr sz="1400">
          <a:solidFill>
            <a:schemeClr val="bg1"/>
          </a:solidFill>
          <a:latin typeface="+mn-lt"/>
        </a:defRPr>
      </a:lvl6pPr>
      <a:lvl7pPr marL="2971800" indent="-228600" algn="l" rtl="0" fontAlgn="base">
        <a:spcBef>
          <a:spcPct val="20000"/>
        </a:spcBef>
        <a:spcAft>
          <a:spcPct val="0"/>
        </a:spcAft>
        <a:buBlip>
          <a:blip r:embed="rId21"/>
        </a:buBlip>
        <a:defRPr sz="1400">
          <a:solidFill>
            <a:schemeClr val="bg1"/>
          </a:solidFill>
          <a:latin typeface="+mn-lt"/>
        </a:defRPr>
      </a:lvl7pPr>
      <a:lvl8pPr marL="3429000" indent="-228600" algn="l" rtl="0" fontAlgn="base">
        <a:spcBef>
          <a:spcPct val="20000"/>
        </a:spcBef>
        <a:spcAft>
          <a:spcPct val="0"/>
        </a:spcAft>
        <a:buBlip>
          <a:blip r:embed="rId21"/>
        </a:buBlip>
        <a:defRPr sz="1400">
          <a:solidFill>
            <a:schemeClr val="bg1"/>
          </a:solidFill>
          <a:latin typeface="+mn-lt"/>
        </a:defRPr>
      </a:lvl8pPr>
      <a:lvl9pPr marL="3886200" indent="-228600" algn="l" rtl="0" fontAlgn="base">
        <a:spcBef>
          <a:spcPct val="20000"/>
        </a:spcBef>
        <a:spcAft>
          <a:spcPct val="0"/>
        </a:spcAft>
        <a:buBlip>
          <a:blip r:embed="rId21"/>
        </a:buBlip>
        <a:defRPr sz="14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3.wmf"/><Relationship Id="rId4" Type="http://schemas.openxmlformats.org/officeDocument/2006/relationships/image" Target="../media/image12.wmf"/></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7.wmf"/><Relationship Id="rId5" Type="http://schemas.openxmlformats.org/officeDocument/2006/relationships/image" Target="../media/image16.png"/><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9200"/>
            <a:ext cx="8153400" cy="3505200"/>
          </a:xfrm>
        </p:spPr>
        <p:txBody>
          <a:bodyPr/>
          <a:lstStyle/>
          <a:p>
            <a:r>
              <a:rPr lang="en-US" dirty="0" smtClean="0"/>
              <a:t>Visual Studio 2010</a:t>
            </a:r>
            <a:br>
              <a:rPr lang="en-US" dirty="0" smtClean="0"/>
            </a:br>
            <a:r>
              <a:rPr lang="zh-CN" altLang="en-US" dirty="0" smtClean="0"/>
              <a:t>和</a:t>
            </a:r>
            <a:r>
              <a:rPr lang="en-US" dirty="0" smtClean="0"/>
              <a:t/>
            </a:r>
            <a:br>
              <a:rPr lang="en-US" dirty="0" smtClean="0"/>
            </a:br>
            <a:r>
              <a:rPr lang="en-US" dirty="0" smtClean="0"/>
              <a:t>.NET Framework 4</a:t>
            </a:r>
            <a:br>
              <a:rPr lang="en-US" dirty="0" smtClean="0"/>
            </a:br>
            <a:r>
              <a:rPr lang="en-US" dirty="0" smtClean="0"/>
              <a:t/>
            </a:r>
            <a:br>
              <a:rPr lang="en-US" dirty="0" smtClean="0"/>
            </a:br>
            <a:r>
              <a:rPr lang="zh-CN" altLang="en-US" i="1" dirty="0" smtClean="0"/>
              <a:t>培训研讨会</a:t>
            </a:r>
            <a:endParaRPr lang="en-US" sz="2000" i="1" baseline="82000" dirty="0"/>
          </a:p>
        </p:txBody>
      </p:sp>
      <p:pic>
        <p:nvPicPr>
          <p:cNvPr id="4" name="Picture 3" descr="dpelogo.png"/>
          <p:cNvPicPr>
            <a:picLocks noChangeAspect="1"/>
          </p:cNvPicPr>
          <p:nvPr/>
        </p:nvPicPr>
        <p:blipFill>
          <a:blip r:embed="rId2"/>
          <a:stretch>
            <a:fillRect/>
          </a:stretch>
        </p:blipFill>
        <p:spPr>
          <a:xfrm>
            <a:off x="228600" y="5486400"/>
            <a:ext cx="3218422" cy="82898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任务并行库</a:t>
            </a:r>
            <a:endParaRPr lang="en-US" dirty="0"/>
          </a:p>
        </p:txBody>
      </p:sp>
      <p:sp>
        <p:nvSpPr>
          <p:cNvPr id="4" name="Content Placeholder 2"/>
          <p:cNvSpPr>
            <a:spLocks noGrp="1"/>
          </p:cNvSpPr>
          <p:nvPr>
            <p:ph sz="quarter" idx="4294967295"/>
          </p:nvPr>
        </p:nvSpPr>
        <p:spPr>
          <a:xfrm>
            <a:off x="990600" y="1066800"/>
            <a:ext cx="7162800" cy="533400"/>
          </a:xfrm>
          <a:prstGeom prst="rect">
            <a:avLst/>
          </a:prstGeom>
        </p:spPr>
        <p:txBody>
          <a:bodyPr/>
          <a:lstStyle/>
          <a:p>
            <a:pPr algn="ctr">
              <a:buNone/>
            </a:pPr>
            <a:r>
              <a:rPr lang="zh-CN" altLang="en-US" dirty="0" smtClean="0"/>
              <a:t>从</a:t>
            </a:r>
            <a:r>
              <a:rPr lang="zh-CN" altLang="en-US" i="1" dirty="0" smtClean="0"/>
              <a:t>线程</a:t>
            </a:r>
            <a:r>
              <a:rPr lang="en-US" dirty="0" smtClean="0"/>
              <a:t> </a:t>
            </a:r>
            <a:r>
              <a:rPr lang="zh-CN" altLang="en-US" dirty="0" smtClean="0"/>
              <a:t>到</a:t>
            </a:r>
            <a:r>
              <a:rPr lang="zh-CN" altLang="en-US" i="1" dirty="0" smtClean="0"/>
              <a:t>任务</a:t>
            </a:r>
            <a:endParaRPr lang="en-US" i="1" dirty="0"/>
          </a:p>
        </p:txBody>
      </p:sp>
      <p:sp>
        <p:nvSpPr>
          <p:cNvPr id="5" name="Content Placeholder 2"/>
          <p:cNvSpPr>
            <a:spLocks noGrp="1"/>
          </p:cNvSpPr>
          <p:nvPr>
            <p:ph sz="quarter" idx="4294967295"/>
          </p:nvPr>
        </p:nvSpPr>
        <p:spPr>
          <a:xfrm>
            <a:off x="381000" y="5257800"/>
            <a:ext cx="8382000" cy="609600"/>
          </a:xfrm>
          <a:prstGeom prst="rect">
            <a:avLst/>
          </a:prstGeom>
        </p:spPr>
        <p:txBody>
          <a:bodyPr/>
          <a:lstStyle/>
          <a:p>
            <a:pPr algn="ctr">
              <a:buNone/>
            </a:pPr>
            <a:r>
              <a:rPr lang="en-US" sz="3200" i="1" dirty="0" smtClean="0"/>
              <a:t>“</a:t>
            </a:r>
            <a:r>
              <a:rPr lang="zh-CN" altLang="en-US" sz="3200" i="1" dirty="0" smtClean="0"/>
              <a:t>关注</a:t>
            </a:r>
            <a:r>
              <a:rPr lang="zh-CN" altLang="en-US" sz="3200" b="1" i="1" dirty="0" smtClean="0"/>
              <a:t>内容</a:t>
            </a:r>
            <a:r>
              <a:rPr lang="zh-CN" altLang="en-US" sz="3200" i="1" dirty="0" smtClean="0"/>
              <a:t>而不是</a:t>
            </a:r>
            <a:r>
              <a:rPr lang="zh-CN" altLang="en-US" sz="3200" b="1" i="1" dirty="0" smtClean="0"/>
              <a:t>方式</a:t>
            </a:r>
            <a:r>
              <a:rPr lang="en-US" sz="3200" i="1" dirty="0" smtClean="0"/>
              <a:t>”</a:t>
            </a:r>
            <a:endParaRPr lang="en-US" sz="3200" i="1" dirty="0"/>
          </a:p>
        </p:txBody>
      </p:sp>
      <p:sp>
        <p:nvSpPr>
          <p:cNvPr id="6" name="Content Placeholder 2"/>
          <p:cNvSpPr>
            <a:spLocks noGrp="1"/>
          </p:cNvSpPr>
          <p:nvPr>
            <p:ph sz="quarter" idx="4294967295"/>
          </p:nvPr>
        </p:nvSpPr>
        <p:spPr>
          <a:xfrm>
            <a:off x="838200" y="2209800"/>
            <a:ext cx="7162800" cy="2286000"/>
          </a:xfrm>
          <a:prstGeom prst="rect">
            <a:avLst/>
          </a:prstGeom>
        </p:spPr>
        <p:txBody>
          <a:bodyPr/>
          <a:lstStyle/>
          <a:p>
            <a:pPr algn="ctr">
              <a:buNone/>
            </a:pPr>
            <a:r>
              <a:rPr lang="zh-CN" altLang="en-US" i="1" dirty="0" smtClean="0"/>
              <a:t>任务并行库是一个公共类型和 </a:t>
            </a:r>
            <a:r>
              <a:rPr lang="en-US" i="1" dirty="0" smtClean="0"/>
              <a:t>API </a:t>
            </a:r>
            <a:r>
              <a:rPr lang="zh-CN" altLang="en-US" i="1" dirty="0" smtClean="0"/>
              <a:t>集合，可以简化向应用程序添加并行和并发的流程，提高开发人员的生产力。</a:t>
            </a:r>
            <a:endParaRPr lang="en-US" i="1" dirty="0"/>
          </a:p>
        </p:txBody>
      </p:sp>
    </p:spTree>
    <p:extLst>
      <p:ext uri="{BB962C8B-B14F-4D97-AF65-F5344CB8AC3E}">
        <p14:creationId xmlns:p14="http://schemas.microsoft.com/office/powerpoint/2007/7/12/main" xmlns="" val="2538329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381000" y="3200400"/>
            <a:ext cx="8229600" cy="1143000"/>
          </a:xfrm>
        </p:spPr>
        <p:txBody>
          <a:bodyPr/>
          <a:lstStyle/>
          <a:p>
            <a:pPr>
              <a:defRPr/>
            </a:pPr>
            <a:r>
              <a:rPr lang="zh-CN" altLang="en-US" dirty="0" smtClean="0"/>
              <a:t>从线程到任务</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实际操作中的 </a:t>
            </a:r>
            <a:r>
              <a:rPr lang="en-US" dirty="0" smtClean="0"/>
              <a:t>“Work Stealing”</a:t>
            </a:r>
            <a:endParaRPr lang="en-US" dirty="0"/>
          </a:p>
        </p:txBody>
      </p:sp>
      <p:sp>
        <p:nvSpPr>
          <p:cNvPr id="5" name="Rectangle 4"/>
          <p:cNvSpPr/>
          <p:nvPr/>
        </p:nvSpPr>
        <p:spPr>
          <a:xfrm>
            <a:off x="1371600" y="2743200"/>
            <a:ext cx="1066800" cy="152400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6"/>
          </a:lnRef>
          <a:fillRef idx="1">
            <a:schemeClr val="lt1"/>
          </a:fillRef>
          <a:effectRef idx="0">
            <a:schemeClr val="accent6"/>
          </a:effectRef>
          <a:fontRef idx="minor">
            <a:schemeClr val="dk1"/>
          </a:fontRef>
        </p:style>
        <p:txBody>
          <a:bodyPr rtlCol="0" anchor="ctr"/>
          <a:lstStyle/>
          <a:p>
            <a:pPr algn="ctr" defTabSz="914363" rtl="0"/>
            <a:endParaRPr lang="en-US" kern="1200">
              <a:solidFill>
                <a:prstClr val="black"/>
              </a:solidFill>
              <a:latin typeface="Segoe"/>
              <a:ea typeface="+mn-ea"/>
              <a:cs typeface="+mn-cs"/>
            </a:endParaRPr>
          </a:p>
        </p:txBody>
      </p:sp>
      <p:sp>
        <p:nvSpPr>
          <p:cNvPr id="6" name="Rectangle 5"/>
          <p:cNvSpPr/>
          <p:nvPr/>
        </p:nvSpPr>
        <p:spPr>
          <a:xfrm>
            <a:off x="4114800" y="2362200"/>
            <a:ext cx="1066800" cy="152400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6"/>
          </a:lnRef>
          <a:fillRef idx="1">
            <a:schemeClr val="lt1"/>
          </a:fillRef>
          <a:effectRef idx="0">
            <a:schemeClr val="accent6"/>
          </a:effectRef>
          <a:fontRef idx="minor">
            <a:schemeClr val="dk1"/>
          </a:fontRef>
        </p:style>
        <p:txBody>
          <a:bodyPr rtlCol="0" anchor="ctr"/>
          <a:lstStyle/>
          <a:p>
            <a:pPr algn="ctr" defTabSz="914363" rtl="0"/>
            <a:endParaRPr lang="en-US" kern="1200">
              <a:solidFill>
                <a:prstClr val="black"/>
              </a:solidFill>
              <a:latin typeface="Segoe"/>
              <a:ea typeface="+mn-ea"/>
              <a:cs typeface="+mn-cs"/>
            </a:endParaRPr>
          </a:p>
        </p:txBody>
      </p:sp>
      <p:sp>
        <p:nvSpPr>
          <p:cNvPr id="7" name="Rectangle 6"/>
          <p:cNvSpPr/>
          <p:nvPr/>
        </p:nvSpPr>
        <p:spPr>
          <a:xfrm>
            <a:off x="6705600" y="2362200"/>
            <a:ext cx="1066800" cy="152400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6"/>
          </a:lnRef>
          <a:fillRef idx="1">
            <a:schemeClr val="lt1"/>
          </a:fillRef>
          <a:effectRef idx="0">
            <a:schemeClr val="accent6"/>
          </a:effectRef>
          <a:fontRef idx="minor">
            <a:schemeClr val="dk1"/>
          </a:fontRef>
        </p:style>
        <p:txBody>
          <a:bodyPr rtlCol="0" anchor="ctr"/>
          <a:lstStyle/>
          <a:p>
            <a:pPr algn="ctr" defTabSz="914363" rtl="0"/>
            <a:endParaRPr lang="en-US" kern="1200">
              <a:solidFill>
                <a:prstClr val="black"/>
              </a:solidFill>
              <a:latin typeface="Segoe"/>
              <a:ea typeface="+mn-ea"/>
              <a:cs typeface="+mn-cs"/>
            </a:endParaRPr>
          </a:p>
        </p:txBody>
      </p:sp>
      <p:sp>
        <p:nvSpPr>
          <p:cNvPr id="8" name="Oval 7"/>
          <p:cNvSpPr/>
          <p:nvPr/>
        </p:nvSpPr>
        <p:spPr>
          <a:xfrm>
            <a:off x="3429000" y="4724400"/>
            <a:ext cx="1600200" cy="914400"/>
          </a:xfrm>
          <a:prstGeom prst="ellips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6"/>
          </a:lnRef>
          <a:fillRef idx="2">
            <a:schemeClr val="accent6"/>
          </a:fillRef>
          <a:effectRef idx="1">
            <a:schemeClr val="accent6"/>
          </a:effectRef>
          <a:fontRef idx="minor">
            <a:schemeClr val="dk1"/>
          </a:fontRef>
        </p:style>
        <p:txBody>
          <a:bodyPr rtlCol="0" anchor="ctr"/>
          <a:lstStyle/>
          <a:p>
            <a:pPr algn="ctr" defTabSz="914363" rtl="0"/>
            <a:r>
              <a:rPr lang="zh-CN" altLang="en-US" sz="1800" kern="1200" dirty="0" smtClean="0">
                <a:solidFill>
                  <a:prstClr val="black"/>
                </a:solidFill>
                <a:latin typeface="Segoe"/>
                <a:ea typeface="+mn-ea"/>
                <a:cs typeface="+mn-cs"/>
              </a:rPr>
              <a:t>员工线程 </a:t>
            </a:r>
            <a:r>
              <a:rPr lang="en-US" sz="1800" kern="1200" dirty="0" smtClean="0">
                <a:solidFill>
                  <a:prstClr val="black"/>
                </a:solidFill>
                <a:latin typeface="Segoe"/>
                <a:ea typeface="+mn-ea"/>
                <a:cs typeface="+mn-cs"/>
              </a:rPr>
              <a:t>1</a:t>
            </a:r>
            <a:endParaRPr lang="en-US" sz="1800" kern="1200" dirty="0">
              <a:solidFill>
                <a:prstClr val="black"/>
              </a:solidFill>
              <a:latin typeface="Segoe"/>
              <a:ea typeface="+mn-ea"/>
              <a:cs typeface="+mn-cs"/>
            </a:endParaRPr>
          </a:p>
        </p:txBody>
      </p:sp>
      <p:sp>
        <p:nvSpPr>
          <p:cNvPr id="9" name="Oval 8"/>
          <p:cNvSpPr/>
          <p:nvPr/>
        </p:nvSpPr>
        <p:spPr>
          <a:xfrm>
            <a:off x="6019800" y="4724400"/>
            <a:ext cx="1676400" cy="914400"/>
          </a:xfrm>
          <a:prstGeom prst="ellips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6"/>
          </a:lnRef>
          <a:fillRef idx="2">
            <a:schemeClr val="accent6"/>
          </a:fillRef>
          <a:effectRef idx="1">
            <a:schemeClr val="accent6"/>
          </a:effectRef>
          <a:fontRef idx="minor">
            <a:schemeClr val="dk1"/>
          </a:fontRef>
        </p:style>
        <p:txBody>
          <a:bodyPr rtlCol="0" anchor="ctr"/>
          <a:lstStyle/>
          <a:p>
            <a:pPr algn="ctr" defTabSz="914363" rtl="0"/>
            <a:r>
              <a:rPr lang="zh-CN" altLang="en-US" sz="1800" kern="1200" dirty="0" smtClean="0">
                <a:solidFill>
                  <a:prstClr val="black"/>
                </a:solidFill>
                <a:latin typeface="Segoe"/>
                <a:ea typeface="+mn-ea"/>
                <a:cs typeface="+mn-cs"/>
              </a:rPr>
              <a:t>员工线程 </a:t>
            </a:r>
            <a:r>
              <a:rPr lang="en-US" sz="1800" kern="1200" dirty="0" smtClean="0">
                <a:solidFill>
                  <a:prstClr val="black"/>
                </a:solidFill>
                <a:latin typeface="Segoe"/>
                <a:ea typeface="+mn-ea"/>
                <a:cs typeface="+mn-cs"/>
              </a:rPr>
              <a:t>p</a:t>
            </a:r>
            <a:endParaRPr lang="en-US" sz="1800" kern="1200" dirty="0">
              <a:solidFill>
                <a:prstClr val="black"/>
              </a:solidFill>
              <a:latin typeface="Segoe"/>
              <a:ea typeface="+mn-ea"/>
              <a:cs typeface="+mn-cs"/>
            </a:endParaRPr>
          </a:p>
        </p:txBody>
      </p:sp>
      <p:sp>
        <p:nvSpPr>
          <p:cNvPr id="10" name="Oval 9"/>
          <p:cNvSpPr/>
          <p:nvPr/>
        </p:nvSpPr>
        <p:spPr>
          <a:xfrm>
            <a:off x="685800" y="5181600"/>
            <a:ext cx="1524000" cy="914400"/>
          </a:xfrm>
          <a:prstGeom prst="ellips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6"/>
          </a:lnRef>
          <a:fillRef idx="2">
            <a:schemeClr val="accent6"/>
          </a:fillRef>
          <a:effectRef idx="1">
            <a:schemeClr val="accent6"/>
          </a:effectRef>
          <a:fontRef idx="minor">
            <a:schemeClr val="dk1"/>
          </a:fontRef>
        </p:style>
        <p:txBody>
          <a:bodyPr rtlCol="0" anchor="ctr"/>
          <a:lstStyle/>
          <a:p>
            <a:pPr algn="ctr" defTabSz="914363" rtl="0"/>
            <a:r>
              <a:rPr lang="zh-CN" altLang="en-US" sz="1800" kern="1200" dirty="0" smtClean="0">
                <a:solidFill>
                  <a:prstClr val="black"/>
                </a:solidFill>
                <a:latin typeface="Segoe"/>
                <a:ea typeface="+mn-ea"/>
                <a:cs typeface="+mn-cs"/>
              </a:rPr>
              <a:t>程序线程</a:t>
            </a:r>
            <a:endParaRPr lang="en-US" sz="1800" kern="1200" dirty="0">
              <a:solidFill>
                <a:prstClr val="black"/>
              </a:solidFill>
              <a:latin typeface="Segoe"/>
              <a:ea typeface="+mn-ea"/>
              <a:cs typeface="+mn-cs"/>
            </a:endParaRPr>
          </a:p>
        </p:txBody>
      </p:sp>
      <p:cxnSp>
        <p:nvCxnSpPr>
          <p:cNvPr id="14" name="Straight Connector 13"/>
          <p:cNvCxnSpPr>
            <a:stCxn id="8" idx="0"/>
            <a:endCxn id="6" idx="2"/>
          </p:cNvCxnSpPr>
          <p:nvPr/>
        </p:nvCxnSpPr>
        <p:spPr>
          <a:xfrm rot="5400000" flipH="1" flipV="1">
            <a:off x="4019550" y="4095750"/>
            <a:ext cx="838200" cy="419100"/>
          </a:xfrm>
          <a:prstGeom prst="lin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6"/>
          </a:lnRef>
          <a:fillRef idx="0">
            <a:schemeClr val="accent6"/>
          </a:fillRef>
          <a:effectRef idx="0">
            <a:schemeClr val="accent6"/>
          </a:effectRef>
          <a:fontRef idx="minor">
            <a:schemeClr val="tx1"/>
          </a:fontRef>
        </p:style>
      </p:cxnSp>
      <p:cxnSp>
        <p:nvCxnSpPr>
          <p:cNvPr id="15" name="Straight Connector 14"/>
          <p:cNvCxnSpPr>
            <a:stCxn id="9" idx="0"/>
            <a:endCxn id="7" idx="2"/>
          </p:cNvCxnSpPr>
          <p:nvPr/>
        </p:nvCxnSpPr>
        <p:spPr>
          <a:xfrm rot="5400000" flipH="1" flipV="1">
            <a:off x="6629400" y="4114800"/>
            <a:ext cx="838200" cy="381000"/>
          </a:xfrm>
          <a:prstGeom prst="lin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6"/>
          </a:lnRef>
          <a:fillRef idx="0">
            <a:schemeClr val="accent6"/>
          </a:fillRef>
          <a:effectRef idx="0">
            <a:schemeClr val="accent6"/>
          </a:effectRef>
          <a:fontRef idx="minor">
            <a:schemeClr val="tx1"/>
          </a:fontRef>
        </p:style>
      </p:cxnSp>
      <p:sp>
        <p:nvSpPr>
          <p:cNvPr id="22" name="Rectangle 21"/>
          <p:cNvSpPr/>
          <p:nvPr/>
        </p:nvSpPr>
        <p:spPr>
          <a:xfrm>
            <a:off x="228600" y="5867400"/>
            <a:ext cx="914400" cy="38100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2"/>
          </a:lnRef>
          <a:fillRef idx="3">
            <a:schemeClr val="accent2"/>
          </a:fillRef>
          <a:effectRef idx="3">
            <a:schemeClr val="accent2"/>
          </a:effectRef>
          <a:fontRef idx="minor">
            <a:schemeClr val="lt1"/>
          </a:fontRef>
        </p:style>
        <p:txBody>
          <a:bodyPr rtlCol="0" anchor="ctr"/>
          <a:lstStyle/>
          <a:p>
            <a:pPr algn="ctr" defTabSz="914363" rtl="0"/>
            <a:r>
              <a:rPr lang="en-US" sz="1800" kern="1200" dirty="0">
                <a:solidFill>
                  <a:prstClr val="white"/>
                </a:solidFill>
                <a:latin typeface="Segoe"/>
                <a:ea typeface="+mn-ea"/>
                <a:cs typeface="+mn-cs"/>
              </a:rPr>
              <a:t>Task 1</a:t>
            </a:r>
          </a:p>
        </p:txBody>
      </p:sp>
      <p:sp>
        <p:nvSpPr>
          <p:cNvPr id="24" name="Rectangle 23"/>
          <p:cNvSpPr/>
          <p:nvPr/>
        </p:nvSpPr>
        <p:spPr>
          <a:xfrm>
            <a:off x="381000" y="6019800"/>
            <a:ext cx="914400" cy="38100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2"/>
          </a:lnRef>
          <a:fillRef idx="3">
            <a:schemeClr val="accent2"/>
          </a:fillRef>
          <a:effectRef idx="3">
            <a:schemeClr val="accent2"/>
          </a:effectRef>
          <a:fontRef idx="minor">
            <a:schemeClr val="lt1"/>
          </a:fontRef>
        </p:style>
        <p:txBody>
          <a:bodyPr rtlCol="0" anchor="ctr"/>
          <a:lstStyle/>
          <a:p>
            <a:pPr algn="ctr" defTabSz="914363" rtl="0"/>
            <a:r>
              <a:rPr lang="zh-CN" altLang="en-US" sz="1800" kern="1200" dirty="0" smtClean="0">
                <a:solidFill>
                  <a:prstClr val="white"/>
                </a:solidFill>
                <a:latin typeface="Segoe"/>
                <a:ea typeface="+mn-ea"/>
                <a:cs typeface="+mn-cs"/>
              </a:rPr>
              <a:t>任务</a:t>
            </a:r>
            <a:r>
              <a:rPr lang="en-US" sz="1800" kern="1200" dirty="0" smtClean="0">
                <a:solidFill>
                  <a:prstClr val="white"/>
                </a:solidFill>
                <a:latin typeface="Segoe"/>
                <a:ea typeface="+mn-ea"/>
                <a:cs typeface="+mn-cs"/>
              </a:rPr>
              <a:t> </a:t>
            </a:r>
            <a:r>
              <a:rPr lang="en-US" sz="1800" kern="1200" dirty="0">
                <a:solidFill>
                  <a:prstClr val="white"/>
                </a:solidFill>
                <a:latin typeface="Segoe"/>
                <a:ea typeface="+mn-ea"/>
                <a:cs typeface="+mn-cs"/>
              </a:rPr>
              <a:t>2</a:t>
            </a:r>
          </a:p>
        </p:txBody>
      </p:sp>
      <p:sp>
        <p:nvSpPr>
          <p:cNvPr id="16" name="Rectangle 15"/>
          <p:cNvSpPr/>
          <p:nvPr/>
        </p:nvSpPr>
        <p:spPr>
          <a:xfrm>
            <a:off x="3886200" y="5715000"/>
            <a:ext cx="914400" cy="38100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2"/>
          </a:lnRef>
          <a:fillRef idx="3">
            <a:schemeClr val="accent2"/>
          </a:fillRef>
          <a:effectRef idx="3">
            <a:schemeClr val="accent2"/>
          </a:effectRef>
          <a:fontRef idx="minor">
            <a:schemeClr val="lt1"/>
          </a:fontRef>
        </p:style>
        <p:txBody>
          <a:bodyPr rtlCol="0" anchor="ctr"/>
          <a:lstStyle/>
          <a:p>
            <a:pPr algn="ctr" defTabSz="914363" rtl="0"/>
            <a:r>
              <a:rPr lang="zh-CN" altLang="en-US" sz="1800" dirty="0" smtClean="0">
                <a:solidFill>
                  <a:prstClr val="white"/>
                </a:solidFill>
                <a:latin typeface="Segoe"/>
              </a:rPr>
              <a:t>任务 </a:t>
            </a:r>
            <a:r>
              <a:rPr lang="en-US" sz="1800" kern="1200" dirty="0" smtClean="0">
                <a:solidFill>
                  <a:prstClr val="white"/>
                </a:solidFill>
                <a:latin typeface="Segoe"/>
                <a:ea typeface="+mn-ea"/>
                <a:cs typeface="+mn-cs"/>
              </a:rPr>
              <a:t>3</a:t>
            </a:r>
            <a:endParaRPr lang="en-US" sz="1800" kern="1200" dirty="0">
              <a:solidFill>
                <a:prstClr val="white"/>
              </a:solidFill>
              <a:latin typeface="Segoe"/>
              <a:ea typeface="+mn-ea"/>
              <a:cs typeface="+mn-cs"/>
            </a:endParaRPr>
          </a:p>
        </p:txBody>
      </p:sp>
      <p:sp>
        <p:nvSpPr>
          <p:cNvPr id="19" name="Rectangle 18"/>
          <p:cNvSpPr/>
          <p:nvPr/>
        </p:nvSpPr>
        <p:spPr>
          <a:xfrm>
            <a:off x="4038600" y="5943600"/>
            <a:ext cx="914400" cy="38100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2"/>
          </a:lnRef>
          <a:fillRef idx="3">
            <a:schemeClr val="accent2"/>
          </a:fillRef>
          <a:effectRef idx="3">
            <a:schemeClr val="accent2"/>
          </a:effectRef>
          <a:fontRef idx="minor">
            <a:schemeClr val="lt1"/>
          </a:fontRef>
        </p:style>
        <p:txBody>
          <a:bodyPr rtlCol="0" anchor="ctr"/>
          <a:lstStyle/>
          <a:p>
            <a:pPr algn="ctr" defTabSz="914363" rtl="0"/>
            <a:r>
              <a:rPr lang="zh-CN" altLang="en-US" sz="1800" dirty="0" smtClean="0">
                <a:solidFill>
                  <a:prstClr val="white"/>
                </a:solidFill>
                <a:latin typeface="Segoe"/>
              </a:rPr>
              <a:t>任务</a:t>
            </a:r>
            <a:r>
              <a:rPr lang="en-US" sz="1800" kern="1200" dirty="0" smtClean="0">
                <a:solidFill>
                  <a:prstClr val="white"/>
                </a:solidFill>
                <a:latin typeface="Segoe"/>
                <a:ea typeface="+mn-ea"/>
                <a:cs typeface="+mn-cs"/>
              </a:rPr>
              <a:t> </a:t>
            </a:r>
            <a:r>
              <a:rPr lang="en-US" sz="1800" kern="1200" dirty="0">
                <a:solidFill>
                  <a:prstClr val="white"/>
                </a:solidFill>
                <a:latin typeface="Segoe"/>
                <a:ea typeface="+mn-ea"/>
                <a:cs typeface="+mn-cs"/>
              </a:rPr>
              <a:t>5</a:t>
            </a:r>
          </a:p>
        </p:txBody>
      </p:sp>
      <p:sp>
        <p:nvSpPr>
          <p:cNvPr id="17" name="Rectangle 16"/>
          <p:cNvSpPr/>
          <p:nvPr/>
        </p:nvSpPr>
        <p:spPr>
          <a:xfrm>
            <a:off x="3429000" y="5867400"/>
            <a:ext cx="914400" cy="38100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2"/>
          </a:lnRef>
          <a:fillRef idx="3">
            <a:schemeClr val="accent2"/>
          </a:fillRef>
          <a:effectRef idx="3">
            <a:schemeClr val="accent2"/>
          </a:effectRef>
          <a:fontRef idx="minor">
            <a:schemeClr val="lt1"/>
          </a:fontRef>
        </p:style>
        <p:txBody>
          <a:bodyPr rtlCol="0" anchor="ctr"/>
          <a:lstStyle/>
          <a:p>
            <a:pPr algn="ctr" defTabSz="914363" rtl="0"/>
            <a:r>
              <a:rPr lang="zh-CN" altLang="en-US" sz="1800" dirty="0" smtClean="0">
                <a:solidFill>
                  <a:prstClr val="white"/>
                </a:solidFill>
                <a:latin typeface="Segoe"/>
              </a:rPr>
              <a:t>任务</a:t>
            </a:r>
            <a:r>
              <a:rPr lang="en-US" sz="1800" kern="1200" dirty="0" smtClean="0">
                <a:solidFill>
                  <a:prstClr val="white"/>
                </a:solidFill>
                <a:latin typeface="Segoe"/>
                <a:ea typeface="+mn-ea"/>
                <a:cs typeface="+mn-cs"/>
              </a:rPr>
              <a:t> </a:t>
            </a:r>
            <a:r>
              <a:rPr lang="en-US" sz="1800" kern="1200" dirty="0">
                <a:solidFill>
                  <a:prstClr val="white"/>
                </a:solidFill>
                <a:latin typeface="Segoe"/>
                <a:ea typeface="+mn-ea"/>
                <a:cs typeface="+mn-cs"/>
              </a:rPr>
              <a:t>4</a:t>
            </a:r>
          </a:p>
        </p:txBody>
      </p:sp>
    </p:spTree>
  </p:cSld>
  <p:clrMapOvr>
    <a:masterClrMapping/>
  </p:clrMapOvr>
  <p:transition advTm="120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2"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1.38778E-17 5.10062E-6 L 0.13333 -0.28868 " pathEditMode="relative" ptsTypes="AA">
                                      <p:cBhvr>
                                        <p:cTn id="10" dur="500" fill="hold"/>
                                        <p:tgtEl>
                                          <p:spTgt spid="22"/>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1" nodeType="clickEffect">
                                  <p:stCondLst>
                                    <p:cond delay="0"/>
                                  </p:stCondLst>
                                  <p:childTnLst>
                                    <p:animMotion origin="layout" path="M 0.13333 -0.28869 L 0.13333 -0.36086 " pathEditMode="relative" rAng="0" ptsTypes="AA">
                                      <p:cBhvr>
                                        <p:cTn id="18" dur="500" fill="hold"/>
                                        <p:tgtEl>
                                          <p:spTgt spid="22"/>
                                        </p:tgtEl>
                                        <p:attrNameLst>
                                          <p:attrName>ppt_x</p:attrName>
                                          <p:attrName>ppt_y</p:attrName>
                                        </p:attrNameLst>
                                      </p:cBhvr>
                                      <p:rCtr x="0" y="-36"/>
                                    </p:animMotion>
                                  </p:childTnLst>
                                </p:cTn>
                              </p:par>
                              <p:par>
                                <p:cTn id="19" presetID="0" presetClass="path" presetSubtype="0" accel="50000" decel="50000" fill="hold" grpId="0" nodeType="withEffect">
                                  <p:stCondLst>
                                    <p:cond delay="0"/>
                                  </p:stCondLst>
                                  <p:childTnLst>
                                    <p:animMotion origin="layout" path="M 3.33333E-6 -1.70021E-6 L 0.11666 -0.322 " pathEditMode="relative" ptsTypes="AA">
                                      <p:cBhvr>
                                        <p:cTn id="20" dur="500" fill="hold"/>
                                        <p:tgtEl>
                                          <p:spTgt spid="24"/>
                                        </p:tgtEl>
                                        <p:attrNameLst>
                                          <p:attrName>ppt_x</p:attrName>
                                          <p:attrName>ppt_y</p:attrName>
                                        </p:attrNameLst>
                                      </p:cBhvr>
                                    </p:animMotion>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grpId="3" nodeType="clickEffect">
                                  <p:stCondLst>
                                    <p:cond delay="0"/>
                                  </p:stCondLst>
                                  <p:childTnLst>
                                    <p:animMotion origin="layout" path="M 0.13333 -0.36086 L 0.66667 -0.07217 " pathEditMode="relative" rAng="0" ptsTypes="AA">
                                      <p:cBhvr>
                                        <p:cTn id="24" dur="500" fill="hold"/>
                                        <p:tgtEl>
                                          <p:spTgt spid="22"/>
                                        </p:tgtEl>
                                        <p:attrNameLst>
                                          <p:attrName>ppt_x</p:attrName>
                                          <p:attrName>ppt_y</p:attrName>
                                        </p:attrNameLst>
                                      </p:cBhvr>
                                      <p:rCtr x="267" y="144"/>
                                    </p:animMotion>
                                  </p:childTnLst>
                                </p:cTn>
                              </p:par>
                            </p:childTnLst>
                          </p:cTn>
                        </p:par>
                      </p:childTnLst>
                    </p:cTn>
                  </p:par>
                  <p:par>
                    <p:cTn id="25" fill="hold">
                      <p:stCondLst>
                        <p:cond delay="indefinite"/>
                      </p:stCondLst>
                      <p:childTnLst>
                        <p:par>
                          <p:cTn id="26" fill="hold">
                            <p:stCondLst>
                              <p:cond delay="0"/>
                            </p:stCondLst>
                            <p:childTnLst>
                              <p:par>
                                <p:cTn id="27" presetID="0" presetClass="path" presetSubtype="0" accel="50000" decel="50000" fill="hold" grpId="2" nodeType="clickEffect">
                                  <p:stCondLst>
                                    <p:cond delay="0"/>
                                  </p:stCondLst>
                                  <p:childTnLst>
                                    <p:animMotion origin="layout" path="M 0.11666 -0.3109 L 0.35833 -0.09438 " pathEditMode="relative" rAng="0" ptsTypes="AA">
                                      <p:cBhvr>
                                        <p:cTn id="28" dur="500" fill="hold"/>
                                        <p:tgtEl>
                                          <p:spTgt spid="24"/>
                                        </p:tgtEl>
                                        <p:attrNameLst>
                                          <p:attrName>ppt_x</p:attrName>
                                          <p:attrName>ppt_y</p:attrName>
                                        </p:attrNameLst>
                                      </p:cBhvr>
                                      <p:rCtr x="121" y="108"/>
                                    </p:animMotion>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0" presetClass="path" presetSubtype="0" accel="50000" decel="50000" fill="hold" grpId="1" nodeType="withEffect">
                                  <p:stCondLst>
                                    <p:cond delay="0"/>
                                  </p:stCondLst>
                                  <p:childTnLst>
                                    <p:animMotion origin="layout" path="M 0 -3.53227E-6 L 0.03333 -0.32755 " pathEditMode="relative" rAng="0" ptsTypes="AA">
                                      <p:cBhvr>
                                        <p:cTn id="34" dur="500" fill="hold"/>
                                        <p:tgtEl>
                                          <p:spTgt spid="16"/>
                                        </p:tgtEl>
                                        <p:attrNameLst>
                                          <p:attrName>ppt_x</p:attrName>
                                          <p:attrName>ppt_y</p:attrName>
                                        </p:attrNameLst>
                                      </p:cBhvr>
                                      <p:rCtr x="17" y="-164"/>
                                    </p:animMotion>
                                  </p:childTnLst>
                                </p:cTn>
                              </p:par>
                            </p:childTnLst>
                          </p:cTn>
                        </p:par>
                      </p:childTnLst>
                    </p:cTn>
                  </p:par>
                  <p:par>
                    <p:cTn id="35" fill="hold">
                      <p:stCondLst>
                        <p:cond delay="indefinite"/>
                      </p:stCondLst>
                      <p:childTnLst>
                        <p:par>
                          <p:cTn id="36" fill="hold">
                            <p:stCondLst>
                              <p:cond delay="0"/>
                            </p:stCondLst>
                            <p:childTnLst>
                              <p:par>
                                <p:cTn id="37" presetID="0" presetClass="path" presetSubtype="0" accel="50000" decel="50000" fill="hold" grpId="2" nodeType="clickEffect">
                                  <p:stCondLst>
                                    <p:cond delay="0"/>
                                  </p:stCondLst>
                                  <p:childTnLst>
                                    <p:animMotion origin="layout" path="M 0.03333 -0.32755 L 0.03333 -0.39417 " pathEditMode="relative" rAng="0" ptsTypes="AA">
                                      <p:cBhvr>
                                        <p:cTn id="38" dur="500" fill="hold"/>
                                        <p:tgtEl>
                                          <p:spTgt spid="16"/>
                                        </p:tgtEl>
                                        <p:attrNameLst>
                                          <p:attrName>ppt_x</p:attrName>
                                          <p:attrName>ppt_y</p:attrName>
                                        </p:attrNameLst>
                                      </p:cBhvr>
                                      <p:rCtr x="0" y="-33"/>
                                    </p:animMotion>
                                  </p:childTnLst>
                                </p:cTn>
                              </p:par>
                              <p:par>
                                <p:cTn id="39" presetID="1"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par>
                                <p:cTn id="41" presetID="0" presetClass="path" presetSubtype="0" accel="50000" decel="50000" fill="hold" grpId="1" nodeType="withEffect">
                                  <p:stCondLst>
                                    <p:cond delay="0"/>
                                  </p:stCondLst>
                                  <p:childTnLst>
                                    <p:animMotion origin="layout" path="M 5.55112E-17 -3.33102E-7 L 0.08333 -0.34976 " pathEditMode="relative" rAng="0" ptsTypes="AA">
                                      <p:cBhvr>
                                        <p:cTn id="42" dur="500" fill="hold"/>
                                        <p:tgtEl>
                                          <p:spTgt spid="17"/>
                                        </p:tgtEl>
                                        <p:attrNameLst>
                                          <p:attrName>ppt_x</p:attrName>
                                          <p:attrName>ppt_y</p:attrName>
                                        </p:attrNameLst>
                                      </p:cBhvr>
                                      <p:rCtr x="42" y="-175"/>
                                    </p:animMotion>
                                  </p:childTnLst>
                                </p:cTn>
                              </p:par>
                            </p:childTnLst>
                          </p:cTn>
                        </p:par>
                      </p:childTnLst>
                    </p:cTn>
                  </p:par>
                  <p:par>
                    <p:cTn id="43" fill="hold">
                      <p:stCondLst>
                        <p:cond delay="indefinite"/>
                      </p:stCondLst>
                      <p:childTnLst>
                        <p:par>
                          <p:cTn id="44" fill="hold">
                            <p:stCondLst>
                              <p:cond delay="0"/>
                            </p:stCondLst>
                            <p:childTnLst>
                              <p:par>
                                <p:cTn id="45" presetID="0" presetClass="path" presetSubtype="0" accel="50000" decel="50000" fill="hold" grpId="2" nodeType="clickEffect">
                                  <p:stCondLst>
                                    <p:cond delay="0"/>
                                  </p:stCondLst>
                                  <p:childTnLst>
                                    <p:animMotion origin="layout" path="M 0.08333 -0.34976 L 0.08333 -0.41638 " pathEditMode="relative" rAng="0" ptsTypes="AA">
                                      <p:cBhvr>
                                        <p:cTn id="46" dur="500" fill="hold"/>
                                        <p:tgtEl>
                                          <p:spTgt spid="17"/>
                                        </p:tgtEl>
                                        <p:attrNameLst>
                                          <p:attrName>ppt_x</p:attrName>
                                          <p:attrName>ppt_y</p:attrName>
                                        </p:attrNameLst>
                                      </p:cBhvr>
                                      <p:rCtr x="0" y="-33"/>
                                    </p:animMotion>
                                  </p:childTnLst>
                                </p:cTn>
                              </p:par>
                              <p:par>
                                <p:cTn id="47" presetID="0" presetClass="path" presetSubtype="0" accel="50000" decel="50000" fill="hold" grpId="3" nodeType="withEffect">
                                  <p:stCondLst>
                                    <p:cond delay="0"/>
                                  </p:stCondLst>
                                  <p:childTnLst>
                                    <p:animMotion origin="layout" path="M 0.03333 -0.39417 L 0.03333 -0.46079 " pathEditMode="relative" rAng="0" ptsTypes="AA">
                                      <p:cBhvr>
                                        <p:cTn id="48" dur="500" fill="hold"/>
                                        <p:tgtEl>
                                          <p:spTgt spid="16"/>
                                        </p:tgtEl>
                                        <p:attrNameLst>
                                          <p:attrName>ppt_x</p:attrName>
                                          <p:attrName>ppt_y</p:attrName>
                                        </p:attrNameLst>
                                      </p:cBhvr>
                                      <p:rCtr x="0" y="-33"/>
                                    </p:animMotion>
                                  </p:childTnLst>
                                </p:cTn>
                              </p:par>
                              <p:par>
                                <p:cTn id="49" presetID="1" presetClass="entr" presetSubtype="0" fill="hold" grpId="1" nodeType="with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par>
                                <p:cTn id="51" presetID="0" presetClass="path" presetSubtype="0" accel="50000" decel="50000" fill="hold" grpId="0" nodeType="withEffect">
                                  <p:stCondLst>
                                    <p:cond delay="0"/>
                                  </p:stCondLst>
                                  <p:childTnLst>
                                    <p:animMotion origin="layout" path="M 3.33333E-6 8.29979E-6 L 0.01666 -0.36641 " pathEditMode="relative" ptsTypes="AA">
                                      <p:cBhvr>
                                        <p:cTn id="52" dur="500" fill="hold"/>
                                        <p:tgtEl>
                                          <p:spTgt spid="19"/>
                                        </p:tgtEl>
                                        <p:attrNameLst>
                                          <p:attrName>ppt_x</p:attrName>
                                          <p:attrName>ppt_y</p:attrName>
                                        </p:attrNameLst>
                                      </p:cBhvr>
                                    </p:animMotion>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3" nodeType="clickEffect">
                                  <p:stCondLst>
                                    <p:cond delay="0"/>
                                  </p:stCondLst>
                                  <p:childTnLst>
                                    <p:animEffect transition="out" filter="fade">
                                      <p:cBhvr>
                                        <p:cTn id="56" dur="500"/>
                                        <p:tgtEl>
                                          <p:spTgt spid="24"/>
                                        </p:tgtEl>
                                      </p:cBhvr>
                                    </p:animEffect>
                                    <p:set>
                                      <p:cBhvr>
                                        <p:cTn id="57" dur="1" fill="hold">
                                          <p:stCondLst>
                                            <p:cond delay="499"/>
                                          </p:stCondLst>
                                        </p:cTn>
                                        <p:tgtEl>
                                          <p:spTgt spid="2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0" presetClass="path" presetSubtype="0" accel="50000" decel="50000" fill="hold" grpId="2" nodeType="clickEffect">
                                  <p:stCondLst>
                                    <p:cond delay="0"/>
                                  </p:stCondLst>
                                  <p:childTnLst>
                                    <p:animMotion origin="layout" path="M 0.01666 -0.36086 L -0.03334 -0.07217 " pathEditMode="relative" rAng="0" ptsTypes="AA">
                                      <p:cBhvr>
                                        <p:cTn id="61" dur="500" fill="hold"/>
                                        <p:tgtEl>
                                          <p:spTgt spid="19"/>
                                        </p:tgtEl>
                                        <p:attrNameLst>
                                          <p:attrName>ppt_x</p:attrName>
                                          <p:attrName>ppt_y</p:attrName>
                                        </p:attrNameLst>
                                      </p:cBhvr>
                                      <p:rCtr x="-25" y="144"/>
                                    </p:animMotion>
                                  </p:childTnLst>
                                </p:cTn>
                              </p:par>
                              <p:par>
                                <p:cTn id="62" presetID="0" presetClass="path" presetSubtype="0" accel="50000" decel="50000" fill="hold" grpId="3" nodeType="withEffect">
                                  <p:stCondLst>
                                    <p:cond delay="0"/>
                                  </p:stCondLst>
                                  <p:childTnLst>
                                    <p:animMotion origin="layout" path="M 0.08333 -0.41638 L 0.08333 -0.34976 " pathEditMode="relative" rAng="0" ptsTypes="AA">
                                      <p:cBhvr>
                                        <p:cTn id="63" dur="500" fill="hold"/>
                                        <p:tgtEl>
                                          <p:spTgt spid="17"/>
                                        </p:tgtEl>
                                        <p:attrNameLst>
                                          <p:attrName>ppt_x</p:attrName>
                                          <p:attrName>ppt_y</p:attrName>
                                        </p:attrNameLst>
                                      </p:cBhvr>
                                      <p:rCtr x="0" y="33"/>
                                    </p:animMotion>
                                  </p:childTnLst>
                                </p:cTn>
                              </p:par>
                              <p:par>
                                <p:cTn id="64" presetID="0" presetClass="path" presetSubtype="0" accel="50000" decel="50000" fill="hold" grpId="4" nodeType="withEffect">
                                  <p:stCondLst>
                                    <p:cond delay="0"/>
                                  </p:stCondLst>
                                  <p:childTnLst>
                                    <p:animMotion origin="layout" path="M 0.03333 -0.46079 L 0.03333 -0.39417 " pathEditMode="relative" rAng="0" ptsTypes="AA">
                                      <p:cBhvr>
                                        <p:cTn id="65" dur="500" fill="hold"/>
                                        <p:tgtEl>
                                          <p:spTgt spid="16"/>
                                        </p:tgtEl>
                                        <p:attrNameLst>
                                          <p:attrName>ppt_x</p:attrName>
                                          <p:attrName>ppt_y</p:attrName>
                                        </p:attrNameLst>
                                      </p:cBhvr>
                                      <p:rCtr x="0" y="33"/>
                                    </p:animMotion>
                                  </p:childTnLst>
                                </p:cTn>
                              </p:par>
                            </p:childTnLst>
                          </p:cTn>
                        </p:par>
                      </p:childTnLst>
                    </p:cTn>
                  </p:par>
                  <p:par>
                    <p:cTn id="66" fill="hold">
                      <p:stCondLst>
                        <p:cond delay="indefinite"/>
                      </p:stCondLst>
                      <p:childTnLst>
                        <p:par>
                          <p:cTn id="67" fill="hold">
                            <p:stCondLst>
                              <p:cond delay="0"/>
                            </p:stCondLst>
                            <p:childTnLst>
                              <p:par>
                                <p:cTn id="68" presetID="10" presetClass="exit" presetSubtype="0" fill="hold" grpId="4" nodeType="clickEffect">
                                  <p:stCondLst>
                                    <p:cond delay="0"/>
                                  </p:stCondLst>
                                  <p:childTnLst>
                                    <p:animEffect transition="out" filter="fade">
                                      <p:cBhvr>
                                        <p:cTn id="69" dur="500"/>
                                        <p:tgtEl>
                                          <p:spTgt spid="22"/>
                                        </p:tgtEl>
                                      </p:cBhvr>
                                    </p:animEffect>
                                    <p:set>
                                      <p:cBhvr>
                                        <p:cTn id="70" dur="1" fill="hold">
                                          <p:stCondLst>
                                            <p:cond delay="499"/>
                                          </p:stCondLst>
                                        </p:cTn>
                                        <p:tgtEl>
                                          <p:spTgt spid="2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0" presetClass="path" presetSubtype="0" accel="50000" decel="50000" fill="hold" grpId="5" nodeType="clickEffect">
                                  <p:stCondLst>
                                    <p:cond delay="0"/>
                                  </p:stCondLst>
                                  <p:childTnLst>
                                    <p:animMotion origin="layout" path="M 0.03333 -0.39417 L 0.26667 -0.03886 " pathEditMode="relative" rAng="0" ptsTypes="AA">
                                      <p:cBhvr>
                                        <p:cTn id="74" dur="500" fill="hold"/>
                                        <p:tgtEl>
                                          <p:spTgt spid="16"/>
                                        </p:tgtEl>
                                        <p:attrNameLst>
                                          <p:attrName>ppt_x</p:attrName>
                                          <p:attrName>ppt_y</p:attrName>
                                        </p:attrNameLst>
                                      </p:cBhvr>
                                      <p:rCtr x="117" y="17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2" grpId="2" animBg="1"/>
      <p:bldP spid="22" grpId="3" animBg="1"/>
      <p:bldP spid="22" grpId="4" animBg="1"/>
      <p:bldP spid="24" grpId="0" animBg="1"/>
      <p:bldP spid="24" grpId="1" animBg="1"/>
      <p:bldP spid="24" grpId="2" animBg="1"/>
      <p:bldP spid="24" grpId="3" animBg="1"/>
      <p:bldP spid="16" grpId="0" animBg="1"/>
      <p:bldP spid="16" grpId="1" animBg="1"/>
      <p:bldP spid="16" grpId="2" animBg="1"/>
      <p:bldP spid="16" grpId="3" animBg="1"/>
      <p:bldP spid="16" grpId="4" animBg="1"/>
      <p:bldP spid="16" grpId="5" animBg="1"/>
      <p:bldP spid="19" grpId="0" animBg="1"/>
      <p:bldP spid="19" grpId="1" animBg="1"/>
      <p:bldP spid="19" grpId="2" animBg="1"/>
      <p:bldP spid="17" grpId="0" animBg="1"/>
      <p:bldP spid="17" grpId="1" animBg="1"/>
      <p:bldP spid="17" grpId="2" animBg="1"/>
      <p:bldP spid="17" grpId="3"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平行静态类</a:t>
            </a:r>
            <a:endParaRPr lang="en-GB" dirty="0"/>
          </a:p>
        </p:txBody>
      </p:sp>
      <p:sp>
        <p:nvSpPr>
          <p:cNvPr id="3" name="Content Placeholder 2"/>
          <p:cNvSpPr>
            <a:spLocks noGrp="1"/>
          </p:cNvSpPr>
          <p:nvPr>
            <p:ph idx="1"/>
          </p:nvPr>
        </p:nvSpPr>
        <p:spPr/>
        <p:txBody>
          <a:bodyPr/>
          <a:lstStyle/>
          <a:p>
            <a:pPr>
              <a:buNone/>
            </a:pPr>
            <a:r>
              <a:rPr lang="zh-CN" altLang="en-US" dirty="0" smtClean="0"/>
              <a:t>如果程序内容是独立的</a:t>
            </a:r>
            <a:r>
              <a:rPr lang="en-US" dirty="0" smtClean="0"/>
              <a:t>……</a:t>
            </a:r>
          </a:p>
          <a:p>
            <a:endParaRPr lang="en-US" dirty="0" smtClean="0"/>
          </a:p>
          <a:p>
            <a:endParaRPr lang="en-US" dirty="0" smtClean="0"/>
          </a:p>
          <a:p>
            <a:endParaRPr lang="en-US" dirty="0" smtClean="0"/>
          </a:p>
          <a:p>
            <a:endParaRPr lang="en-US" dirty="0" smtClean="0"/>
          </a:p>
          <a:p>
            <a:pPr>
              <a:buNone/>
            </a:pPr>
            <a:r>
              <a:rPr lang="en-US" dirty="0" smtClean="0"/>
              <a:t>		……</a:t>
            </a:r>
            <a:r>
              <a:rPr lang="zh-CN" altLang="en-US" dirty="0" smtClean="0"/>
              <a:t>它们可以是平行的</a:t>
            </a:r>
            <a:endParaRPr lang="en-US" dirty="0" smtClean="0"/>
          </a:p>
        </p:txBody>
      </p:sp>
      <p:grpSp>
        <p:nvGrpSpPr>
          <p:cNvPr id="4" name="Group 12"/>
          <p:cNvGrpSpPr/>
          <p:nvPr/>
        </p:nvGrpSpPr>
        <p:grpSpPr>
          <a:xfrm>
            <a:off x="1219200" y="2133600"/>
            <a:ext cx="4114800" cy="1142999"/>
            <a:chOff x="838200" y="2057400"/>
            <a:chExt cx="4114800" cy="1142999"/>
          </a:xfrm>
          <a:scene3d>
            <a:camera prst="orthographicFront">
              <a:rot lat="0" lon="0" rev="0"/>
            </a:camera>
            <a:lightRig rig="contrasting" dir="t">
              <a:rot lat="0" lon="0" rev="1500000"/>
            </a:lightRig>
          </a:scene3d>
        </p:grpSpPr>
        <p:sp>
          <p:nvSpPr>
            <p:cNvPr id="6" name="Rounded Rectangle 5"/>
            <p:cNvSpPr/>
            <p:nvPr/>
          </p:nvSpPr>
          <p:spPr bwMode="auto">
            <a:xfrm>
              <a:off x="838200" y="2057400"/>
              <a:ext cx="4114800" cy="1142999"/>
            </a:xfrm>
            <a:prstGeom prst="roundRect">
              <a:avLst>
                <a:gd name="adj" fmla="val 9033"/>
              </a:avLst>
            </a:prstGeom>
            <a:ln>
              <a:noFill/>
              <a:headEnd type="none" w="med" len="med"/>
              <a:tailEnd type="none" w="med" len="med"/>
            </a:ln>
            <a:effectLst>
              <a:outerShdw blurRad="149987" dist="250190" dir="8460000" algn="ctr">
                <a:srgbClr val="000000">
                  <a:alpha val="28000"/>
                </a:srgbClr>
              </a:outerShdw>
            </a:effectLst>
            <a:scene3d>
              <a:camera prst="orthographicFront">
                <a:rot lat="0" lon="0" rev="0"/>
              </a:camera>
              <a:lightRig rig="threePt" dir="t">
                <a:rot lat="0" lon="0" rev="1200000"/>
              </a:lightRig>
            </a:scene3d>
            <a:sp3d prstMaterial="metal">
              <a:bevelT w="88900" h="88900"/>
            </a:sp3d>
          </p:spPr>
          <p:style>
            <a:lnRef idx="0">
              <a:schemeClr val="accent6"/>
            </a:lnRef>
            <a:fillRef idx="3">
              <a:schemeClr val="accent6"/>
            </a:fillRef>
            <a:effectRef idx="3">
              <a:schemeClr val="accent6"/>
            </a:effectRef>
            <a:fontRef idx="minor">
              <a:schemeClr val="lt1"/>
            </a:fontRef>
          </p:style>
          <p:txBody>
            <a:bodyPr lIns="91436" tIns="45718" rIns="91436" bIns="45718" anchor="ctr"/>
            <a:lstStyle/>
            <a:p>
              <a:pPr algn="ctr" defTabSz="914099" rtl="0">
                <a:defRPr/>
              </a:pPr>
              <a:endParaRPr lang="en-US" sz="2300" kern="1200" dirty="0">
                <a:solidFill>
                  <a:srgbClr val="FFFFFF"/>
                </a:solidFill>
                <a:effectLst>
                  <a:outerShdw blurRad="38100" dist="38100" dir="2700000" algn="tl">
                    <a:srgbClr val="000000">
                      <a:alpha val="43137"/>
                    </a:srgbClr>
                  </a:outerShdw>
                </a:effectLst>
                <a:latin typeface="Segoe"/>
                <a:ea typeface="+mn-ea"/>
                <a:cs typeface="+mn-cs"/>
              </a:endParaRPr>
            </a:p>
          </p:txBody>
        </p:sp>
        <p:sp>
          <p:nvSpPr>
            <p:cNvPr id="7" name="Rectangle 6"/>
            <p:cNvSpPr/>
            <p:nvPr/>
          </p:nvSpPr>
          <p:spPr>
            <a:xfrm>
              <a:off x="1066801" y="2108537"/>
              <a:ext cx="3657600" cy="1015663"/>
            </a:xfrm>
            <a:prstGeom prst="rect">
              <a:avLst/>
            </a:prstGeom>
            <a:ln>
              <a:noFill/>
            </a:ln>
            <a:effectLst>
              <a:outerShdw blurRad="149987" dist="250190" dir="8460000" algn="ctr">
                <a:srgbClr val="000000">
                  <a:alpha val="28000"/>
                </a:srgbClr>
              </a:outerShdw>
            </a:effectLst>
            <a:sp3d prstMaterial="metal">
              <a:bevelT w="88900" h="88900"/>
            </a:sp3d>
          </p:spPr>
          <p:txBody>
            <a:bodyPr wrap="square">
              <a:spAutoFit/>
            </a:bodyPr>
            <a:lstStyle/>
            <a:p>
              <a:pPr algn="l" defTabSz="914363" rtl="0"/>
              <a:r>
                <a:rPr lang="en-US" sz="2000" b="1" kern="1200" dirty="0" err="1">
                  <a:solidFill>
                    <a:srgbClr val="DEDEDE"/>
                  </a:solidFill>
                  <a:latin typeface="Courier New" pitchFamily="49" charset="0"/>
                  <a:ea typeface="+mn-ea"/>
                  <a:cs typeface="Courier New" pitchFamily="49" charset="0"/>
                </a:rPr>
                <a:t>StatementA</a:t>
              </a:r>
              <a:r>
                <a:rPr lang="en-US" sz="2000" b="1" kern="1200" dirty="0">
                  <a:solidFill>
                    <a:srgbClr val="DEDEDE"/>
                  </a:solidFill>
                  <a:latin typeface="Courier New" pitchFamily="49" charset="0"/>
                  <a:ea typeface="+mn-ea"/>
                  <a:cs typeface="Courier New" pitchFamily="49" charset="0"/>
                </a:rPr>
                <a:t>();</a:t>
              </a:r>
            </a:p>
            <a:p>
              <a:pPr algn="l" defTabSz="914363" rtl="0"/>
              <a:r>
                <a:rPr lang="en-US" sz="2000" b="1" kern="1200" dirty="0" err="1" smtClean="0">
                  <a:solidFill>
                    <a:srgbClr val="DEDEDE"/>
                  </a:solidFill>
                  <a:latin typeface="Courier New" pitchFamily="49" charset="0"/>
                  <a:ea typeface="+mn-ea"/>
                  <a:cs typeface="Courier New" pitchFamily="49" charset="0"/>
                </a:rPr>
                <a:t>StatementB</a:t>
              </a:r>
              <a:r>
                <a:rPr lang="en-US" sz="2000" b="1" kern="1200" dirty="0" smtClean="0">
                  <a:solidFill>
                    <a:srgbClr val="DEDEDE"/>
                  </a:solidFill>
                  <a:latin typeface="Courier New" pitchFamily="49" charset="0"/>
                  <a:ea typeface="+mn-ea"/>
                  <a:cs typeface="Courier New" pitchFamily="49" charset="0"/>
                </a:rPr>
                <a:t>();</a:t>
              </a:r>
              <a:endParaRPr lang="en-US" sz="2000" b="1" kern="1200" dirty="0">
                <a:solidFill>
                  <a:srgbClr val="DEDEDE"/>
                </a:solidFill>
                <a:latin typeface="Courier New" pitchFamily="49" charset="0"/>
                <a:ea typeface="+mn-ea"/>
                <a:cs typeface="Courier New" pitchFamily="49" charset="0"/>
              </a:endParaRPr>
            </a:p>
            <a:p>
              <a:pPr algn="l" defTabSz="914363" rtl="0"/>
              <a:r>
                <a:rPr lang="en-US" sz="2000" b="1" kern="1200" dirty="0" err="1">
                  <a:solidFill>
                    <a:srgbClr val="DEDEDE"/>
                  </a:solidFill>
                  <a:latin typeface="Courier New" pitchFamily="49" charset="0"/>
                  <a:ea typeface="+mn-ea"/>
                  <a:cs typeface="Courier New" pitchFamily="49" charset="0"/>
                </a:rPr>
                <a:t>StatementC</a:t>
              </a:r>
              <a:r>
                <a:rPr lang="en-US" sz="2000" b="1" kern="1200" dirty="0">
                  <a:solidFill>
                    <a:srgbClr val="DEDEDE"/>
                  </a:solidFill>
                  <a:latin typeface="Courier New" pitchFamily="49" charset="0"/>
                  <a:ea typeface="+mn-ea"/>
                  <a:cs typeface="Courier New" pitchFamily="49" charset="0"/>
                </a:rPr>
                <a:t>();</a:t>
              </a:r>
            </a:p>
          </p:txBody>
        </p:sp>
      </p:grpSp>
      <p:grpSp>
        <p:nvGrpSpPr>
          <p:cNvPr id="5" name="Group 13"/>
          <p:cNvGrpSpPr/>
          <p:nvPr/>
        </p:nvGrpSpPr>
        <p:grpSpPr>
          <a:xfrm>
            <a:off x="1295400" y="4343400"/>
            <a:ext cx="4038600" cy="1399639"/>
            <a:chOff x="990600" y="3657600"/>
            <a:chExt cx="4038600" cy="1399639"/>
          </a:xfrm>
          <a:scene3d>
            <a:camera prst="orthographicFront">
              <a:rot lat="0" lon="0" rev="0"/>
            </a:camera>
            <a:lightRig rig="contrasting" dir="t">
              <a:rot lat="0" lon="0" rev="1500000"/>
            </a:lightRig>
          </a:scene3d>
        </p:grpSpPr>
        <p:sp>
          <p:nvSpPr>
            <p:cNvPr id="8" name="Rounded Rectangle 7"/>
            <p:cNvSpPr/>
            <p:nvPr/>
          </p:nvSpPr>
          <p:spPr bwMode="auto">
            <a:xfrm>
              <a:off x="990600" y="3657600"/>
              <a:ext cx="4038600" cy="1371600"/>
            </a:xfrm>
            <a:prstGeom prst="roundRect">
              <a:avLst>
                <a:gd name="adj" fmla="val 9033"/>
              </a:avLst>
            </a:prstGeom>
            <a:ln>
              <a:noFill/>
              <a:headEnd type="none" w="med" len="med"/>
              <a:tailEnd type="none" w="med" len="med"/>
            </a:ln>
            <a:effectLst>
              <a:outerShdw blurRad="149987" dist="250190" dir="8460000" algn="ctr">
                <a:srgbClr val="000000">
                  <a:alpha val="28000"/>
                </a:srgbClr>
              </a:outerShdw>
            </a:effectLst>
            <a:scene3d>
              <a:camera prst="orthographicFront">
                <a:rot lat="0" lon="0" rev="0"/>
              </a:camera>
              <a:lightRig rig="threePt" dir="t">
                <a:rot lat="0" lon="0" rev="1200000"/>
              </a:lightRig>
            </a:scene3d>
            <a:sp3d prstMaterial="metal">
              <a:bevelT w="88900" h="88900"/>
            </a:sp3d>
          </p:spPr>
          <p:style>
            <a:lnRef idx="0">
              <a:schemeClr val="accent6"/>
            </a:lnRef>
            <a:fillRef idx="3">
              <a:schemeClr val="accent6"/>
            </a:fillRef>
            <a:effectRef idx="3">
              <a:schemeClr val="accent6"/>
            </a:effectRef>
            <a:fontRef idx="minor">
              <a:schemeClr val="lt1"/>
            </a:fontRef>
          </p:style>
          <p:txBody>
            <a:bodyPr lIns="91436" tIns="45718" rIns="91436" bIns="45718" anchor="ctr"/>
            <a:lstStyle/>
            <a:p>
              <a:pPr algn="ctr" defTabSz="914099" rtl="0">
                <a:defRPr/>
              </a:pPr>
              <a:endParaRPr lang="en-US" sz="2300" kern="1200" dirty="0">
                <a:solidFill>
                  <a:srgbClr val="FFFFFF"/>
                </a:solidFill>
                <a:effectLst>
                  <a:outerShdw blurRad="38100" dist="38100" dir="2700000" algn="tl">
                    <a:srgbClr val="000000">
                      <a:alpha val="43137"/>
                    </a:srgbClr>
                  </a:outerShdw>
                </a:effectLst>
                <a:latin typeface="Segoe"/>
                <a:ea typeface="+mn-ea"/>
                <a:cs typeface="+mn-cs"/>
              </a:endParaRPr>
            </a:p>
          </p:txBody>
        </p:sp>
        <p:sp>
          <p:nvSpPr>
            <p:cNvPr id="9" name="Rectangle 8"/>
            <p:cNvSpPr/>
            <p:nvPr/>
          </p:nvSpPr>
          <p:spPr>
            <a:xfrm>
              <a:off x="1115961" y="3733800"/>
              <a:ext cx="3760839" cy="1323439"/>
            </a:xfrm>
            <a:prstGeom prst="rect">
              <a:avLst/>
            </a:prstGeom>
            <a:ln>
              <a:noFill/>
            </a:ln>
            <a:effectLst>
              <a:outerShdw blurRad="149987" dist="250190" dir="8460000" algn="ctr">
                <a:srgbClr val="000000">
                  <a:alpha val="28000"/>
                </a:srgbClr>
              </a:outerShdw>
            </a:effectLst>
            <a:sp3d prstMaterial="metal">
              <a:bevelT w="88900" h="88900"/>
            </a:sp3d>
          </p:spPr>
          <p:txBody>
            <a:bodyPr wrap="square">
              <a:spAutoFit/>
            </a:bodyPr>
            <a:lstStyle/>
            <a:p>
              <a:pPr algn="l" defTabSz="914363" rtl="0"/>
              <a:r>
                <a:rPr lang="en-US" sz="2000" b="1" kern="1200" dirty="0" err="1" smtClean="0">
                  <a:solidFill>
                    <a:srgbClr val="DEDEDE"/>
                  </a:solidFill>
                  <a:latin typeface="Courier New" pitchFamily="49" charset="0"/>
                  <a:ea typeface="+mn-ea"/>
                  <a:cs typeface="Courier New" pitchFamily="49" charset="0"/>
                </a:rPr>
                <a:t>Parallel.Invoke</a:t>
              </a:r>
              <a:r>
                <a:rPr lang="en-US" sz="2000" b="1" kern="1200" dirty="0" smtClean="0">
                  <a:solidFill>
                    <a:srgbClr val="DEDEDE"/>
                  </a:solidFill>
                  <a:latin typeface="Courier New" pitchFamily="49" charset="0"/>
                  <a:ea typeface="+mn-ea"/>
                  <a:cs typeface="Courier New" pitchFamily="49" charset="0"/>
                </a:rPr>
                <a:t>(</a:t>
              </a:r>
              <a:endParaRPr lang="en-US" sz="2000" b="1" kern="1200" dirty="0">
                <a:solidFill>
                  <a:srgbClr val="DEDEDE"/>
                </a:solidFill>
                <a:latin typeface="Courier New" pitchFamily="49" charset="0"/>
                <a:ea typeface="+mn-ea"/>
                <a:cs typeface="Courier New" pitchFamily="49" charset="0"/>
              </a:endParaRPr>
            </a:p>
            <a:p>
              <a:pPr algn="l" defTabSz="914363" rtl="0"/>
              <a:r>
                <a:rPr lang="en-US" sz="2000" b="1" kern="1200" dirty="0">
                  <a:solidFill>
                    <a:srgbClr val="DEDEDE"/>
                  </a:solidFill>
                  <a:latin typeface="Courier New" pitchFamily="49" charset="0"/>
                  <a:ea typeface="+mn-ea"/>
                  <a:cs typeface="Courier New" pitchFamily="49" charset="0"/>
                </a:rPr>
                <a:t>  () =&gt; </a:t>
              </a:r>
              <a:r>
                <a:rPr lang="en-US" sz="2000" b="1" kern="1200" dirty="0" err="1">
                  <a:solidFill>
                    <a:srgbClr val="DEDEDE"/>
                  </a:solidFill>
                  <a:latin typeface="Courier New" pitchFamily="49" charset="0"/>
                  <a:ea typeface="+mn-ea"/>
                  <a:cs typeface="Courier New" pitchFamily="49" charset="0"/>
                </a:rPr>
                <a:t>StatementA</a:t>
              </a:r>
              <a:r>
                <a:rPr lang="en-US" sz="2000" b="1" kern="1200" dirty="0" smtClean="0">
                  <a:solidFill>
                    <a:srgbClr val="DEDEDE"/>
                  </a:solidFill>
                  <a:latin typeface="Courier New" pitchFamily="49" charset="0"/>
                  <a:ea typeface="+mn-ea"/>
                  <a:cs typeface="Courier New" pitchFamily="49" charset="0"/>
                </a:rPr>
                <a:t>(),</a:t>
              </a:r>
              <a:endParaRPr lang="en-US" sz="2000" b="1" kern="1200" dirty="0">
                <a:solidFill>
                  <a:srgbClr val="DEDEDE"/>
                </a:solidFill>
                <a:latin typeface="Courier New" pitchFamily="49" charset="0"/>
                <a:ea typeface="+mn-ea"/>
                <a:cs typeface="Courier New" pitchFamily="49" charset="0"/>
              </a:endParaRPr>
            </a:p>
            <a:p>
              <a:pPr algn="l" defTabSz="914363" rtl="0"/>
              <a:r>
                <a:rPr lang="en-US" sz="2000" b="1" kern="1200" dirty="0">
                  <a:solidFill>
                    <a:srgbClr val="DEDEDE"/>
                  </a:solidFill>
                  <a:latin typeface="Courier New" pitchFamily="49" charset="0"/>
                  <a:ea typeface="+mn-ea"/>
                  <a:cs typeface="Courier New" pitchFamily="49" charset="0"/>
                </a:rPr>
                <a:t>  () =&gt; </a:t>
              </a:r>
              <a:r>
                <a:rPr lang="en-US" sz="2000" b="1" kern="1200" dirty="0" err="1" smtClean="0">
                  <a:solidFill>
                    <a:srgbClr val="DEDEDE"/>
                  </a:solidFill>
                  <a:latin typeface="Courier New" pitchFamily="49" charset="0"/>
                  <a:ea typeface="+mn-ea"/>
                  <a:cs typeface="Courier New" pitchFamily="49" charset="0"/>
                </a:rPr>
                <a:t>StatementB</a:t>
              </a:r>
              <a:r>
                <a:rPr lang="en-US" sz="2000" b="1" kern="1200" dirty="0" smtClean="0">
                  <a:solidFill>
                    <a:srgbClr val="DEDEDE"/>
                  </a:solidFill>
                  <a:latin typeface="Courier New" pitchFamily="49" charset="0"/>
                  <a:ea typeface="+mn-ea"/>
                  <a:cs typeface="Courier New" pitchFamily="49" charset="0"/>
                </a:rPr>
                <a:t>(),</a:t>
              </a:r>
              <a:endParaRPr lang="en-US" sz="2000" b="1" kern="1200" dirty="0">
                <a:solidFill>
                  <a:srgbClr val="DEDEDE"/>
                </a:solidFill>
                <a:latin typeface="Courier New" pitchFamily="49" charset="0"/>
                <a:ea typeface="+mn-ea"/>
                <a:cs typeface="Courier New" pitchFamily="49" charset="0"/>
              </a:endParaRPr>
            </a:p>
            <a:p>
              <a:pPr algn="l" defTabSz="914363" rtl="0"/>
              <a:r>
                <a:rPr lang="en-US" sz="2000" b="1" kern="1200" dirty="0">
                  <a:solidFill>
                    <a:srgbClr val="DEDEDE"/>
                  </a:solidFill>
                  <a:latin typeface="Courier New" pitchFamily="49" charset="0"/>
                  <a:ea typeface="+mn-ea"/>
                  <a:cs typeface="Courier New" pitchFamily="49" charset="0"/>
                </a:rPr>
                <a:t>  () =&gt; </a:t>
              </a:r>
              <a:r>
                <a:rPr lang="en-US" sz="2000" b="1" kern="1200" dirty="0" err="1">
                  <a:solidFill>
                    <a:srgbClr val="DEDEDE"/>
                  </a:solidFill>
                  <a:latin typeface="Courier New" pitchFamily="49" charset="0"/>
                  <a:ea typeface="+mn-ea"/>
                  <a:cs typeface="Courier New" pitchFamily="49" charset="0"/>
                </a:rPr>
                <a:t>StatementC</a:t>
              </a:r>
              <a:r>
                <a:rPr lang="en-US" sz="2000" b="1" kern="1200" dirty="0">
                  <a:solidFill>
                    <a:srgbClr val="DEDEDE"/>
                  </a:solidFill>
                  <a:latin typeface="Courier New" pitchFamily="49" charset="0"/>
                  <a:ea typeface="+mn-ea"/>
                  <a:cs typeface="Courier New" pitchFamily="49" charset="0"/>
                </a:rPr>
                <a:t>() );</a:t>
              </a:r>
            </a:p>
          </p:txBody>
        </p:sp>
      </p:grpSp>
    </p:spTree>
  </p:cSld>
  <p:clrMapOvr>
    <a:masterClrMapping/>
  </p:clrMapOvr>
  <p:transition advTm="6000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381000" y="3200400"/>
            <a:ext cx="8229600" cy="1143000"/>
          </a:xfrm>
        </p:spPr>
        <p:txBody>
          <a:bodyPr/>
          <a:lstStyle/>
          <a:p>
            <a:pPr>
              <a:defRPr/>
            </a:pPr>
            <a:r>
              <a:rPr lang="zh-CN" altLang="en-US" dirty="0" smtClean="0"/>
              <a:t>平行静态类</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8231"/>
          <p:cNvSpPr>
            <a:spLocks noGrp="1" noChangeArrowheads="1"/>
          </p:cNvSpPr>
          <p:nvPr>
            <p:ph type="title"/>
          </p:nvPr>
        </p:nvSpPr>
        <p:spPr/>
        <p:txBody>
          <a:bodyPr/>
          <a:lstStyle/>
          <a:p>
            <a:pPr lvl="0"/>
            <a:r>
              <a:rPr lang="en-US" dirty="0" smtClean="0"/>
              <a:t>PLINQ</a:t>
            </a:r>
          </a:p>
        </p:txBody>
      </p:sp>
      <p:sp>
        <p:nvSpPr>
          <p:cNvPr id="31746" name="Shape 8232"/>
          <p:cNvSpPr>
            <a:spLocks noGrp="1" noChangeArrowheads="1"/>
          </p:cNvSpPr>
          <p:nvPr>
            <p:ph idx="1"/>
          </p:nvPr>
        </p:nvSpPr>
        <p:spPr/>
        <p:txBody>
          <a:bodyPr/>
          <a:lstStyle/>
          <a:p>
            <a:pPr>
              <a:buNone/>
            </a:pPr>
            <a:endParaRPr lang="en-US" dirty="0" smtClean="0"/>
          </a:p>
          <a:p>
            <a:pPr>
              <a:buNone/>
            </a:pPr>
            <a:r>
              <a:rPr lang="zh-CN" altLang="en-US" b="1" dirty="0" smtClean="0"/>
              <a:t>并行</a:t>
            </a:r>
            <a:r>
              <a:rPr lang="en-US" b="1" dirty="0" smtClean="0"/>
              <a:t> LINQ (PLINQ) </a:t>
            </a:r>
            <a:r>
              <a:rPr lang="zh-CN" altLang="en-US" b="1" dirty="0" smtClean="0"/>
              <a:t>使开发人员能够轻松利用</a:t>
            </a:r>
            <a:r>
              <a:rPr lang="en-US" dirty="0" smtClean="0"/>
              <a:t>manycore</a:t>
            </a:r>
            <a:r>
              <a:rPr lang="zh-CN" altLang="en-US" dirty="0" smtClean="0"/>
              <a:t>，而对现有</a:t>
            </a:r>
            <a:r>
              <a:rPr lang="en-US" dirty="0" smtClean="0"/>
              <a:t> LINQ </a:t>
            </a:r>
            <a:r>
              <a:rPr lang="zh-CN" altLang="en-US" dirty="0" smtClean="0"/>
              <a:t>编程模型的影响最小</a:t>
            </a:r>
            <a:endParaRPr lang="en-US" dirty="0" smtClean="0"/>
          </a:p>
        </p:txBody>
      </p:sp>
      <p:sp>
        <p:nvSpPr>
          <p:cNvPr id="14" name="Rectangle 13"/>
          <p:cNvSpPr/>
          <p:nvPr/>
        </p:nvSpPr>
        <p:spPr>
          <a:xfrm>
            <a:off x="1066800" y="3581400"/>
            <a:ext cx="6822831" cy="2246769"/>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err="1" smtClean="0">
                <a:ln>
                  <a:noFill/>
                </a:ln>
                <a:solidFill>
                  <a:srgbClr val="DEDEDE"/>
                </a:solidFill>
                <a:effectLst/>
                <a:uLnTx/>
                <a:uFillTx/>
                <a:latin typeface="Consolas" pitchFamily="49" charset="0"/>
                <a:cs typeface="Courier New" pitchFamily="49" charset="0"/>
              </a:rPr>
              <a:t>var</a:t>
            </a:r>
            <a:r>
              <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rPr>
              <a:t> q = from p in people</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rPr>
              <a:t>        where </a:t>
            </a:r>
            <a:r>
              <a:rPr kumimoji="0" lang="en-US" sz="2000" b="1" i="0" u="none" strike="noStrike" kern="1200" cap="none" spc="0" normalizeH="0" baseline="0" noProof="0" dirty="0" err="1" smtClean="0">
                <a:ln>
                  <a:noFill/>
                </a:ln>
                <a:solidFill>
                  <a:srgbClr val="DEDEDE"/>
                </a:solidFill>
                <a:effectLst/>
                <a:uLnTx/>
                <a:uFillTx/>
                <a:latin typeface="Consolas" pitchFamily="49" charset="0"/>
                <a:cs typeface="Courier New" pitchFamily="49" charset="0"/>
              </a:rPr>
              <a:t>p.Name</a:t>
            </a:r>
            <a:r>
              <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rPr>
              <a:t> == </a:t>
            </a:r>
            <a:r>
              <a:rPr kumimoji="0" lang="en-US" sz="2000" b="1" i="0" u="none" strike="noStrike" kern="1200" cap="none" spc="0" normalizeH="0" baseline="0" noProof="0" dirty="0" err="1" smtClean="0">
                <a:ln>
                  <a:noFill/>
                </a:ln>
                <a:solidFill>
                  <a:srgbClr val="DEDEDE"/>
                </a:solidFill>
                <a:effectLst/>
                <a:uLnTx/>
                <a:uFillTx/>
                <a:latin typeface="Consolas" pitchFamily="49" charset="0"/>
                <a:cs typeface="Courier New" pitchFamily="49" charset="0"/>
              </a:rPr>
              <a:t>queryInfo.Name</a:t>
            </a:r>
            <a:r>
              <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rPr>
              <a:t> &amp;&amp; </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rPr>
              <a:t>              </a:t>
            </a:r>
            <a:r>
              <a:rPr kumimoji="0" lang="en-US" sz="2000" b="1" i="0" u="none" strike="noStrike" kern="1200" cap="none" spc="0" normalizeH="0" baseline="0" noProof="0" dirty="0" err="1" smtClean="0">
                <a:ln>
                  <a:noFill/>
                </a:ln>
                <a:solidFill>
                  <a:srgbClr val="DEDEDE"/>
                </a:solidFill>
                <a:effectLst/>
                <a:uLnTx/>
                <a:uFillTx/>
                <a:latin typeface="Consolas" pitchFamily="49" charset="0"/>
                <a:cs typeface="Courier New" pitchFamily="49" charset="0"/>
              </a:rPr>
              <a:t>p.State</a:t>
            </a:r>
            <a:r>
              <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rPr>
              <a:t> == </a:t>
            </a:r>
            <a:r>
              <a:rPr kumimoji="0" lang="en-US" sz="2000" b="1" i="0" u="none" strike="noStrike" kern="1200" cap="none" spc="0" normalizeH="0" baseline="0" noProof="0" dirty="0" err="1" smtClean="0">
                <a:ln>
                  <a:noFill/>
                </a:ln>
                <a:solidFill>
                  <a:srgbClr val="DEDEDE"/>
                </a:solidFill>
                <a:effectLst/>
                <a:uLnTx/>
                <a:uFillTx/>
                <a:latin typeface="Consolas" pitchFamily="49" charset="0"/>
                <a:cs typeface="Courier New" pitchFamily="49" charset="0"/>
              </a:rPr>
              <a:t>queryInfo.State</a:t>
            </a:r>
            <a:r>
              <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rPr>
              <a:t> &amp;&amp;</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rPr>
              <a:t>              </a:t>
            </a:r>
            <a:r>
              <a:rPr kumimoji="0" lang="en-US" sz="2000" b="1" i="0" u="none" strike="noStrike" kern="1200" cap="none" spc="0" normalizeH="0" baseline="0" noProof="0" dirty="0" err="1" smtClean="0">
                <a:ln>
                  <a:noFill/>
                </a:ln>
                <a:solidFill>
                  <a:srgbClr val="DEDEDE"/>
                </a:solidFill>
                <a:effectLst/>
                <a:uLnTx/>
                <a:uFillTx/>
                <a:latin typeface="Consolas" pitchFamily="49" charset="0"/>
                <a:cs typeface="Courier New" pitchFamily="49" charset="0"/>
              </a:rPr>
              <a:t>p.Year</a:t>
            </a:r>
            <a:r>
              <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rPr>
              <a:t> &gt;= </a:t>
            </a:r>
            <a:r>
              <a:rPr kumimoji="0" lang="en-US" sz="2000" b="1" i="0" u="none" strike="noStrike" kern="1200" cap="none" spc="0" normalizeH="0" baseline="0" noProof="0" dirty="0" err="1" smtClean="0">
                <a:ln>
                  <a:noFill/>
                </a:ln>
                <a:solidFill>
                  <a:srgbClr val="DEDEDE"/>
                </a:solidFill>
                <a:effectLst/>
                <a:uLnTx/>
                <a:uFillTx/>
                <a:latin typeface="Consolas" pitchFamily="49" charset="0"/>
                <a:cs typeface="Courier New" pitchFamily="49" charset="0"/>
              </a:rPr>
              <a:t>yearStart</a:t>
            </a:r>
            <a:r>
              <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rPr>
              <a:t> &amp;&amp;</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rPr>
              <a:t>              </a:t>
            </a:r>
            <a:r>
              <a:rPr kumimoji="0" lang="en-US" sz="2000" b="1" i="0" u="none" strike="noStrike" kern="1200" cap="none" spc="0" normalizeH="0" baseline="0" noProof="0" dirty="0" err="1" smtClean="0">
                <a:ln>
                  <a:noFill/>
                </a:ln>
                <a:solidFill>
                  <a:srgbClr val="DEDEDE"/>
                </a:solidFill>
                <a:effectLst/>
                <a:uLnTx/>
                <a:uFillTx/>
                <a:latin typeface="Consolas" pitchFamily="49" charset="0"/>
                <a:cs typeface="Courier New" pitchFamily="49" charset="0"/>
              </a:rPr>
              <a:t>p.Year</a:t>
            </a:r>
            <a:r>
              <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rPr>
              <a:t> &lt;= </a:t>
            </a:r>
            <a:r>
              <a:rPr kumimoji="0" lang="en-US" sz="2000" b="1" i="0" u="none" strike="noStrike" kern="1200" cap="none" spc="0" normalizeH="0" baseline="0" noProof="0" dirty="0" err="1" smtClean="0">
                <a:ln>
                  <a:noFill/>
                </a:ln>
                <a:solidFill>
                  <a:srgbClr val="DEDEDE"/>
                </a:solidFill>
                <a:effectLst/>
                <a:uLnTx/>
                <a:uFillTx/>
                <a:latin typeface="Consolas" pitchFamily="49" charset="0"/>
                <a:cs typeface="Courier New" pitchFamily="49" charset="0"/>
              </a:rPr>
              <a:t>yearEnd</a:t>
            </a:r>
            <a:endPar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endParaRP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rPr>
              <a:t>        </a:t>
            </a:r>
            <a:r>
              <a:rPr kumimoji="0" lang="en-US" sz="2000" b="1" i="0" u="none" strike="noStrike" kern="1200" cap="none" spc="0" normalizeH="0" baseline="0" noProof="0" dirty="0" err="1" smtClean="0">
                <a:ln>
                  <a:noFill/>
                </a:ln>
                <a:solidFill>
                  <a:srgbClr val="DEDEDE"/>
                </a:solidFill>
                <a:effectLst/>
                <a:uLnTx/>
                <a:uFillTx/>
                <a:latin typeface="Consolas" pitchFamily="49" charset="0"/>
                <a:cs typeface="Courier New" pitchFamily="49" charset="0"/>
              </a:rPr>
              <a:t>orderby</a:t>
            </a:r>
            <a:r>
              <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rPr>
              <a:t> </a:t>
            </a:r>
            <a:r>
              <a:rPr kumimoji="0" lang="en-US" sz="2000" b="1" i="0" u="none" strike="noStrike" kern="1200" cap="none" spc="0" normalizeH="0" baseline="0" noProof="0" dirty="0" err="1" smtClean="0">
                <a:ln>
                  <a:noFill/>
                </a:ln>
                <a:solidFill>
                  <a:srgbClr val="DEDEDE"/>
                </a:solidFill>
                <a:effectLst/>
                <a:uLnTx/>
                <a:uFillTx/>
                <a:latin typeface="Consolas" pitchFamily="49" charset="0"/>
                <a:cs typeface="Courier New" pitchFamily="49" charset="0"/>
              </a:rPr>
              <a:t>p.Year</a:t>
            </a:r>
            <a:r>
              <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rPr>
              <a:t> ascending</a:t>
            </a:r>
          </a:p>
          <a:p>
            <a:pPr marL="0" marR="0" lvl="0" indent="0" algn="l" defTabSz="914363"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DEDEDE"/>
                </a:solidFill>
                <a:effectLst/>
                <a:uLnTx/>
                <a:uFillTx/>
                <a:latin typeface="Consolas" pitchFamily="49" charset="0"/>
                <a:cs typeface="Courier New" pitchFamily="49" charset="0"/>
              </a:rPr>
              <a:t>        select p;</a:t>
            </a:r>
            <a:endParaRPr kumimoji="0" lang="en-US" sz="2000" b="1" i="0" u="none" strike="noStrike" kern="1200" cap="none" spc="0" normalizeH="0" baseline="0" noProof="0" dirty="0">
              <a:ln>
                <a:noFill/>
              </a:ln>
              <a:solidFill>
                <a:srgbClr val="DEDEDE"/>
              </a:solidFill>
              <a:effectLst/>
              <a:uLnTx/>
              <a:uFillTx/>
              <a:latin typeface="Consolas" pitchFamily="49" charset="0"/>
              <a:cs typeface="Courier New" pitchFamily="49" charset="0"/>
            </a:endParaRPr>
          </a:p>
        </p:txBody>
      </p:sp>
      <p:sp>
        <p:nvSpPr>
          <p:cNvPr id="15" name="TextBox 14"/>
          <p:cNvSpPr txBox="1"/>
          <p:nvPr/>
        </p:nvSpPr>
        <p:spPr>
          <a:xfrm>
            <a:off x="4419600" y="3581400"/>
            <a:ext cx="2943688" cy="400110"/>
          </a:xfrm>
          <a:prstGeom prst="rect">
            <a:avLst/>
          </a:prstGeom>
          <a:noFill/>
        </p:spPr>
        <p:txBody>
          <a:bodyPr wrap="square" rtlCol="0">
            <a:spAutoFit/>
          </a:bodyPr>
          <a:lstStyle/>
          <a:p>
            <a:pPr algn="l" defTabSz="914363" rtl="0"/>
            <a:r>
              <a:rPr lang="en-US" sz="2000" b="1" kern="1200" dirty="0" smtClean="0">
                <a:solidFill>
                  <a:srgbClr val="DEDEDE"/>
                </a:solidFill>
                <a:effectLst>
                  <a:glow rad="228600">
                    <a:srgbClr val="80BFF2">
                      <a:satMod val="175000"/>
                      <a:alpha val="40000"/>
                    </a:srgbClr>
                  </a:glow>
                </a:effectLst>
                <a:latin typeface="Consolas" pitchFamily="49" charset="0"/>
                <a:cs typeface="Courier New" pitchFamily="49" charset="0"/>
              </a:rPr>
              <a:t>.</a:t>
            </a:r>
            <a:r>
              <a:rPr lang="en-US" sz="2000" b="1" kern="1200" dirty="0" err="1" smtClean="0">
                <a:solidFill>
                  <a:srgbClr val="DEDEDE"/>
                </a:solidFill>
                <a:effectLst>
                  <a:glow rad="228600">
                    <a:srgbClr val="80BFF2">
                      <a:satMod val="175000"/>
                      <a:alpha val="40000"/>
                    </a:srgbClr>
                  </a:glow>
                </a:effectLst>
                <a:latin typeface="Consolas" pitchFamily="49" charset="0"/>
                <a:cs typeface="Courier New" pitchFamily="49" charset="0"/>
              </a:rPr>
              <a:t>AsParallel</a:t>
            </a:r>
            <a:r>
              <a:rPr lang="en-US" sz="2000" b="1" kern="1200" dirty="0" smtClean="0">
                <a:solidFill>
                  <a:srgbClr val="DEDEDE"/>
                </a:solidFill>
                <a:effectLst>
                  <a:glow rad="228600">
                    <a:srgbClr val="80BFF2">
                      <a:satMod val="175000"/>
                      <a:alpha val="40000"/>
                    </a:srgbClr>
                  </a:glow>
                </a:effectLst>
                <a:latin typeface="Consolas" pitchFamily="49" charset="0"/>
                <a:cs typeface="Courier New" pitchFamily="49" charset="0"/>
              </a:rPr>
              <a:t>()</a:t>
            </a:r>
            <a:endParaRPr lang="en-US" sz="2000" b="1" kern="1200" dirty="0">
              <a:solidFill>
                <a:srgbClr val="DEDEDE"/>
              </a:solidFill>
              <a:effectLst>
                <a:glow rad="228600">
                  <a:srgbClr val="80BFF2">
                    <a:satMod val="175000"/>
                    <a:alpha val="40000"/>
                  </a:srgbClr>
                </a:glow>
              </a:effectLst>
              <a:latin typeface="Consolas" pitchFamily="49" charset="0"/>
              <a:cs typeface="Courier New" pitchFamily="49" charset="0"/>
            </a:endParaRPr>
          </a:p>
        </p:txBody>
      </p:sp>
    </p:spTree>
  </p:cSld>
  <p:clrMapOvr>
    <a:masterClrMapping/>
  </p:clrMapOvr>
  <p:transition advTm="6000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381000" y="3200400"/>
            <a:ext cx="8229600" cy="1143000"/>
          </a:xfrm>
        </p:spPr>
        <p:txBody>
          <a:bodyPr/>
          <a:lstStyle/>
          <a:p>
            <a:pPr>
              <a:defRPr/>
            </a:pPr>
            <a:r>
              <a:rPr lang="en-US" dirty="0" smtClean="0"/>
              <a:t>PLINQ</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488"/>
            <a:ext cx="8229600" cy="900112"/>
          </a:xfrm>
        </p:spPr>
        <p:txBody>
          <a:bodyPr/>
          <a:lstStyle/>
          <a:p>
            <a:pPr algn="l"/>
            <a:r>
              <a:rPr lang="zh-CN" altLang="en-US" dirty="0" smtClean="0"/>
              <a:t>障碍</a:t>
            </a:r>
            <a:endParaRPr lang="en-US" dirty="0"/>
          </a:p>
        </p:txBody>
      </p:sp>
      <p:sp>
        <p:nvSpPr>
          <p:cNvPr id="3" name="Content Placeholder 2"/>
          <p:cNvSpPr>
            <a:spLocks noGrp="1"/>
          </p:cNvSpPr>
          <p:nvPr>
            <p:ph sz="quarter" idx="10"/>
          </p:nvPr>
        </p:nvSpPr>
        <p:spPr>
          <a:xfrm>
            <a:off x="533400" y="990600"/>
            <a:ext cx="8153400" cy="914400"/>
          </a:xfrm>
        </p:spPr>
        <p:txBody>
          <a:bodyPr/>
          <a:lstStyle/>
          <a:p>
            <a:r>
              <a:rPr lang="en-US" i="1" dirty="0" smtClean="0"/>
              <a:t>“</a:t>
            </a:r>
            <a:r>
              <a:rPr lang="zh-CN" altLang="en-US" i="1" dirty="0" smtClean="0"/>
              <a:t>所有的车都向西雅图进发！我们在加油站见并从那里出发。</a:t>
            </a:r>
            <a:r>
              <a:rPr lang="en-US" i="1" dirty="0" smtClean="0"/>
              <a:t>” - Charlie</a:t>
            </a:r>
            <a:endParaRPr lang="en-US" i="1" dirty="0"/>
          </a:p>
        </p:txBody>
      </p:sp>
      <p:pic>
        <p:nvPicPr>
          <p:cNvPr id="1026" name="Picture 2" descr="C:\Users\jasolson\AppData\Local\Microsoft\Windows\Temporary Internet Files\Content.IE5\O17PADRN\MCj03266400000[1].wmf"/>
          <p:cNvPicPr>
            <a:picLocks noChangeAspect="1" noChangeArrowheads="1"/>
          </p:cNvPicPr>
          <p:nvPr/>
        </p:nvPicPr>
        <p:blipFill>
          <a:blip r:embed="rId3"/>
          <a:srcRect/>
          <a:stretch>
            <a:fillRect/>
          </a:stretch>
        </p:blipFill>
        <p:spPr bwMode="auto">
          <a:xfrm>
            <a:off x="3124200" y="3352800"/>
            <a:ext cx="1803400" cy="1638300"/>
          </a:xfrm>
          <a:prstGeom prst="rect">
            <a:avLst/>
          </a:prstGeom>
          <a:noFill/>
        </p:spPr>
      </p:pic>
      <p:pic>
        <p:nvPicPr>
          <p:cNvPr id="1034" name="Picture 10" descr="C:\Users\jasolson\AppData\Local\Microsoft\Windows\Temporary Internet Files\Content.IE5\O17PADRN\MCj04241880000[1].wmf"/>
          <p:cNvPicPr>
            <a:picLocks noChangeAspect="1" noChangeArrowheads="1"/>
          </p:cNvPicPr>
          <p:nvPr/>
        </p:nvPicPr>
        <p:blipFill>
          <a:blip r:embed="rId4"/>
          <a:srcRect/>
          <a:stretch>
            <a:fillRect/>
          </a:stretch>
        </p:blipFill>
        <p:spPr bwMode="auto">
          <a:xfrm>
            <a:off x="5181600" y="2057400"/>
            <a:ext cx="1163831" cy="844550"/>
          </a:xfrm>
          <a:prstGeom prst="rect">
            <a:avLst/>
          </a:prstGeom>
          <a:noFill/>
        </p:spPr>
      </p:pic>
      <p:pic>
        <p:nvPicPr>
          <p:cNvPr id="13" name="Picture 10" descr="C:\Users\jasolson\AppData\Local\Microsoft\Windows\Temporary Internet Files\Content.IE5\O17PADRN\MCj04241880000[1].wmf"/>
          <p:cNvPicPr>
            <a:picLocks noChangeAspect="1" noChangeArrowheads="1"/>
          </p:cNvPicPr>
          <p:nvPr/>
        </p:nvPicPr>
        <p:blipFill>
          <a:blip r:embed="rId4"/>
          <a:srcRect/>
          <a:stretch>
            <a:fillRect/>
          </a:stretch>
        </p:blipFill>
        <p:spPr bwMode="auto">
          <a:xfrm flipH="1">
            <a:off x="1066800" y="2362200"/>
            <a:ext cx="1198369" cy="844550"/>
          </a:xfrm>
          <a:prstGeom prst="rect">
            <a:avLst/>
          </a:prstGeom>
          <a:noFill/>
        </p:spPr>
      </p:pic>
      <p:pic>
        <p:nvPicPr>
          <p:cNvPr id="15" name="Picture 10" descr="C:\Users\jasolson\AppData\Local\Microsoft\Windows\Temporary Internet Files\Content.IE5\O17PADRN\MCj04241880000[1].wmf"/>
          <p:cNvPicPr>
            <a:picLocks noChangeAspect="1" noChangeArrowheads="1"/>
          </p:cNvPicPr>
          <p:nvPr/>
        </p:nvPicPr>
        <p:blipFill>
          <a:blip r:embed="rId4"/>
          <a:srcRect/>
          <a:stretch>
            <a:fillRect/>
          </a:stretch>
        </p:blipFill>
        <p:spPr bwMode="auto">
          <a:xfrm flipH="1">
            <a:off x="304800" y="4191000"/>
            <a:ext cx="1198369" cy="844550"/>
          </a:xfrm>
          <a:prstGeom prst="rect">
            <a:avLst/>
          </a:prstGeom>
          <a:noFill/>
        </p:spPr>
      </p:pic>
      <p:sp>
        <p:nvSpPr>
          <p:cNvPr id="20" name="TextBox 19"/>
          <p:cNvSpPr txBox="1"/>
          <p:nvPr/>
        </p:nvSpPr>
        <p:spPr>
          <a:xfrm>
            <a:off x="1295400" y="3124200"/>
            <a:ext cx="679994" cy="430887"/>
          </a:xfrm>
          <a:prstGeom prst="rect">
            <a:avLst/>
          </a:prstGeom>
          <a:noFill/>
        </p:spPr>
        <p:txBody>
          <a:bodyPr wrap="none" rtlCol="0">
            <a:spAutoFit/>
          </a:bodyPr>
          <a:lstStyle/>
          <a:p>
            <a:r>
              <a:rPr lang="en-US" dirty="0" smtClean="0"/>
              <a:t>Mac</a:t>
            </a:r>
            <a:endParaRPr lang="en-US" dirty="0"/>
          </a:p>
        </p:txBody>
      </p:sp>
      <p:sp>
        <p:nvSpPr>
          <p:cNvPr id="21" name="TextBox 20"/>
          <p:cNvSpPr txBox="1"/>
          <p:nvPr/>
        </p:nvSpPr>
        <p:spPr>
          <a:xfrm>
            <a:off x="609600" y="4953000"/>
            <a:ext cx="1037720" cy="430887"/>
          </a:xfrm>
          <a:prstGeom prst="rect">
            <a:avLst/>
          </a:prstGeom>
          <a:noFill/>
        </p:spPr>
        <p:txBody>
          <a:bodyPr wrap="none" rtlCol="0">
            <a:spAutoFit/>
          </a:bodyPr>
          <a:lstStyle/>
          <a:p>
            <a:r>
              <a:rPr lang="en-US" dirty="0" smtClean="0"/>
              <a:t>Charlie</a:t>
            </a:r>
            <a:endParaRPr lang="en-US" dirty="0"/>
          </a:p>
        </p:txBody>
      </p:sp>
      <p:sp>
        <p:nvSpPr>
          <p:cNvPr id="22" name="TextBox 21"/>
          <p:cNvSpPr txBox="1"/>
          <p:nvPr/>
        </p:nvSpPr>
        <p:spPr>
          <a:xfrm>
            <a:off x="5181600" y="2819400"/>
            <a:ext cx="1029449" cy="430887"/>
          </a:xfrm>
          <a:prstGeom prst="rect">
            <a:avLst/>
          </a:prstGeom>
          <a:noFill/>
        </p:spPr>
        <p:txBody>
          <a:bodyPr wrap="none" rtlCol="0">
            <a:spAutoFit/>
          </a:bodyPr>
          <a:lstStyle/>
          <a:p>
            <a:r>
              <a:rPr lang="en-US" dirty="0" smtClean="0"/>
              <a:t>Dennis</a:t>
            </a:r>
            <a:endParaRPr lang="en-US" dirty="0"/>
          </a:p>
        </p:txBody>
      </p:sp>
      <p:sp>
        <p:nvSpPr>
          <p:cNvPr id="23" name="TextBox 22"/>
          <p:cNvSpPr txBox="1"/>
          <p:nvPr/>
        </p:nvSpPr>
        <p:spPr>
          <a:xfrm>
            <a:off x="7086600" y="5562600"/>
            <a:ext cx="1031052" cy="430887"/>
          </a:xfrm>
          <a:prstGeom prst="rect">
            <a:avLst/>
          </a:prstGeom>
          <a:noFill/>
        </p:spPr>
        <p:txBody>
          <a:bodyPr wrap="none" rtlCol="0">
            <a:spAutoFit/>
          </a:bodyPr>
          <a:lstStyle/>
          <a:p>
            <a:r>
              <a:rPr lang="zh-CN" altLang="en-US" dirty="0" smtClean="0"/>
              <a:t>西雅图</a:t>
            </a:r>
            <a:endParaRPr lang="en-US" dirty="0"/>
          </a:p>
        </p:txBody>
      </p:sp>
      <p:cxnSp>
        <p:nvCxnSpPr>
          <p:cNvPr id="25" name="Shape 24"/>
          <p:cNvCxnSpPr>
            <a:stCxn id="13" idx="1"/>
            <a:endCxn id="1026" idx="0"/>
          </p:cNvCxnSpPr>
          <p:nvPr/>
        </p:nvCxnSpPr>
        <p:spPr bwMode="auto">
          <a:xfrm>
            <a:off x="2265169" y="2784475"/>
            <a:ext cx="1760731" cy="568325"/>
          </a:xfrm>
          <a:prstGeom prst="curvedConnector2">
            <a:avLst/>
          </a:prstGeom>
          <a:gradFill rotWithShape="1">
            <a:gsLst>
              <a:gs pos="0">
                <a:schemeClr val="accent1"/>
              </a:gs>
              <a:gs pos="100000">
                <a:schemeClr val="accent1">
                  <a:gamma/>
                  <a:shade val="82353"/>
                  <a:invGamma/>
                </a:schemeClr>
              </a:gs>
            </a:gsLst>
            <a:lin ang="5400000" scaled="1"/>
          </a:gradFill>
          <a:ln w="31750" cap="flat" cmpd="sng" algn="ctr">
            <a:solidFill>
              <a:srgbClr val="FFCC00"/>
            </a:solidFill>
            <a:prstDash val="solid"/>
            <a:round/>
            <a:headEnd type="none" w="med" len="med"/>
            <a:tailEnd type="arrow"/>
          </a:ln>
          <a:effectLst/>
        </p:spPr>
      </p:cxnSp>
      <p:cxnSp>
        <p:nvCxnSpPr>
          <p:cNvPr id="27" name="Shape 26"/>
          <p:cNvCxnSpPr>
            <a:stCxn id="15" idx="1"/>
            <a:endCxn id="1026" idx="0"/>
          </p:cNvCxnSpPr>
          <p:nvPr/>
        </p:nvCxnSpPr>
        <p:spPr bwMode="auto">
          <a:xfrm flipV="1">
            <a:off x="1503169" y="3352800"/>
            <a:ext cx="2522731" cy="1260475"/>
          </a:xfrm>
          <a:prstGeom prst="curvedConnector4">
            <a:avLst>
              <a:gd name="adj1" fmla="val 32128"/>
              <a:gd name="adj2" fmla="val 118136"/>
            </a:avLst>
          </a:prstGeom>
          <a:gradFill rotWithShape="1">
            <a:gsLst>
              <a:gs pos="0">
                <a:schemeClr val="accent1"/>
              </a:gs>
              <a:gs pos="100000">
                <a:schemeClr val="accent1">
                  <a:gamma/>
                  <a:shade val="82353"/>
                  <a:invGamma/>
                </a:schemeClr>
              </a:gs>
            </a:gsLst>
            <a:lin ang="5400000" scaled="1"/>
          </a:gradFill>
          <a:ln w="31750" cap="flat" cmpd="sng" algn="ctr">
            <a:solidFill>
              <a:srgbClr val="0099FF"/>
            </a:solidFill>
            <a:prstDash val="solid"/>
            <a:round/>
            <a:headEnd type="none" w="med" len="med"/>
            <a:tailEnd type="arrow"/>
          </a:ln>
          <a:effectLst/>
        </p:spPr>
      </p:cxnSp>
      <p:cxnSp>
        <p:nvCxnSpPr>
          <p:cNvPr id="29" name="Shape 28"/>
          <p:cNvCxnSpPr>
            <a:stCxn id="1034" idx="1"/>
            <a:endCxn id="1026" idx="0"/>
          </p:cNvCxnSpPr>
          <p:nvPr/>
        </p:nvCxnSpPr>
        <p:spPr bwMode="auto">
          <a:xfrm rot="10800000" flipV="1">
            <a:off x="4025900" y="2479674"/>
            <a:ext cx="1155700" cy="873125"/>
          </a:xfrm>
          <a:prstGeom prst="curvedConnector2">
            <a:avLst/>
          </a:prstGeom>
          <a:gradFill rotWithShape="1">
            <a:gsLst>
              <a:gs pos="0">
                <a:schemeClr val="accent1"/>
              </a:gs>
              <a:gs pos="100000">
                <a:schemeClr val="accent1">
                  <a:gamma/>
                  <a:shade val="82353"/>
                  <a:invGamma/>
                </a:schemeClr>
              </a:gs>
            </a:gsLst>
            <a:lin ang="5400000" scaled="1"/>
          </a:gradFill>
          <a:ln w="31750" cap="flat" cmpd="sng" algn="ctr">
            <a:solidFill>
              <a:srgbClr val="FF7C80"/>
            </a:solidFill>
            <a:prstDash val="solid"/>
            <a:round/>
            <a:headEnd type="none" w="med" len="med"/>
            <a:tailEnd type="arrow"/>
          </a:ln>
          <a:effectLst/>
        </p:spPr>
      </p:cxnSp>
      <p:cxnSp>
        <p:nvCxnSpPr>
          <p:cNvPr id="31" name="Straight Arrow Connector 30"/>
          <p:cNvCxnSpPr/>
          <p:nvPr/>
        </p:nvCxnSpPr>
        <p:spPr bwMode="auto">
          <a:xfrm>
            <a:off x="4648200" y="4724400"/>
            <a:ext cx="2057400" cy="838200"/>
          </a:xfrm>
          <a:prstGeom prst="straightConnector1">
            <a:avLst/>
          </a:prstGeom>
          <a:gradFill rotWithShape="1">
            <a:gsLst>
              <a:gs pos="0">
                <a:schemeClr val="accent1"/>
              </a:gs>
              <a:gs pos="100000">
                <a:schemeClr val="accent1">
                  <a:gamma/>
                  <a:shade val="82353"/>
                  <a:invGamma/>
                </a:schemeClr>
              </a:gs>
            </a:gsLst>
            <a:lin ang="5400000" scaled="1"/>
          </a:gradFill>
          <a:ln w="31750" cap="flat" cmpd="sng" algn="ctr">
            <a:solidFill>
              <a:srgbClr val="FF7C80"/>
            </a:solidFill>
            <a:prstDash val="lgDash"/>
            <a:round/>
            <a:headEnd type="none" w="med" len="med"/>
            <a:tailEnd type="arrow"/>
          </a:ln>
          <a:effectLst/>
        </p:spPr>
      </p:cxnSp>
      <p:cxnSp>
        <p:nvCxnSpPr>
          <p:cNvPr id="32" name="Straight Arrow Connector 31"/>
          <p:cNvCxnSpPr/>
          <p:nvPr/>
        </p:nvCxnSpPr>
        <p:spPr bwMode="auto">
          <a:xfrm>
            <a:off x="4419600" y="4800600"/>
            <a:ext cx="2286000" cy="990600"/>
          </a:xfrm>
          <a:prstGeom prst="straightConnector1">
            <a:avLst/>
          </a:prstGeom>
          <a:gradFill rotWithShape="1">
            <a:gsLst>
              <a:gs pos="0">
                <a:schemeClr val="accent1"/>
              </a:gs>
              <a:gs pos="100000">
                <a:schemeClr val="accent1">
                  <a:gamma/>
                  <a:shade val="82353"/>
                  <a:invGamma/>
                </a:schemeClr>
              </a:gs>
            </a:gsLst>
            <a:lin ang="5400000" scaled="1"/>
          </a:gradFill>
          <a:ln w="31750" cap="flat" cmpd="sng" algn="ctr">
            <a:solidFill>
              <a:srgbClr val="FFCC00"/>
            </a:solidFill>
            <a:prstDash val="lgDash"/>
            <a:round/>
            <a:headEnd type="none" w="med" len="med"/>
            <a:tailEnd type="arrow"/>
          </a:ln>
          <a:effectLst/>
        </p:spPr>
      </p:cxnSp>
      <p:cxnSp>
        <p:nvCxnSpPr>
          <p:cNvPr id="33" name="Straight Arrow Connector 32"/>
          <p:cNvCxnSpPr/>
          <p:nvPr/>
        </p:nvCxnSpPr>
        <p:spPr bwMode="auto">
          <a:xfrm>
            <a:off x="4191000" y="4876800"/>
            <a:ext cx="2438400" cy="1143000"/>
          </a:xfrm>
          <a:prstGeom prst="straightConnector1">
            <a:avLst/>
          </a:prstGeom>
          <a:gradFill rotWithShape="1">
            <a:gsLst>
              <a:gs pos="0">
                <a:schemeClr val="accent1"/>
              </a:gs>
              <a:gs pos="100000">
                <a:schemeClr val="accent1">
                  <a:gamma/>
                  <a:shade val="82353"/>
                  <a:invGamma/>
                </a:schemeClr>
              </a:gs>
            </a:gsLst>
            <a:lin ang="5400000" scaled="1"/>
          </a:gradFill>
          <a:ln w="31750" cap="flat" cmpd="sng" algn="ctr">
            <a:solidFill>
              <a:srgbClr val="0099FF"/>
            </a:solidFill>
            <a:prstDash val="lgDash"/>
            <a:round/>
            <a:headEnd type="none" w="med" len="med"/>
            <a:tailEnd type="arrow"/>
          </a:ln>
          <a:effectLst/>
        </p:spPr>
      </p:cxnSp>
      <p:sp>
        <p:nvSpPr>
          <p:cNvPr id="36" name="TextBox 35"/>
          <p:cNvSpPr txBox="1"/>
          <p:nvPr/>
        </p:nvSpPr>
        <p:spPr>
          <a:xfrm>
            <a:off x="6705600" y="3276600"/>
            <a:ext cx="1213794" cy="707886"/>
          </a:xfrm>
          <a:prstGeom prst="rect">
            <a:avLst/>
          </a:prstGeom>
          <a:noFill/>
        </p:spPr>
        <p:txBody>
          <a:bodyPr wrap="none" rtlCol="0">
            <a:spAutoFit/>
          </a:bodyPr>
          <a:lstStyle/>
          <a:p>
            <a:r>
              <a:rPr lang="zh-CN" altLang="en-US" sz="4000" b="1" dirty="0" smtClean="0"/>
              <a:t>障碍</a:t>
            </a:r>
            <a:endParaRPr lang="en-US" sz="4000" b="1" dirty="0"/>
          </a:p>
        </p:txBody>
      </p:sp>
      <p:cxnSp>
        <p:nvCxnSpPr>
          <p:cNvPr id="38" name="Straight Arrow Connector 37"/>
          <p:cNvCxnSpPr>
            <a:stCxn id="36" idx="1"/>
            <a:endCxn id="1026" idx="3"/>
          </p:cNvCxnSpPr>
          <p:nvPr/>
        </p:nvCxnSpPr>
        <p:spPr bwMode="auto">
          <a:xfrm rot="10800000" flipV="1">
            <a:off x="4927600" y="3630542"/>
            <a:ext cx="1778000" cy="541407"/>
          </a:xfrm>
          <a:prstGeom prst="straightConnector1">
            <a:avLst/>
          </a:prstGeom>
          <a:gradFill rotWithShape="1">
            <a:gsLst>
              <a:gs pos="0">
                <a:schemeClr val="accent1"/>
              </a:gs>
              <a:gs pos="100000">
                <a:schemeClr val="accent1">
                  <a:gamma/>
                  <a:shade val="82353"/>
                  <a:invGamma/>
                </a:schemeClr>
              </a:gs>
            </a:gsLst>
            <a:lin ang="5400000" scaled="1"/>
          </a:gradFill>
          <a:ln w="57150" cap="flat" cmpd="sng" algn="ctr">
            <a:solidFill>
              <a:schemeClr val="bg1"/>
            </a:solidFill>
            <a:prstDash val="solid"/>
            <a:round/>
            <a:headEnd type="none" w="med" len="med"/>
            <a:tailEnd type="arrow"/>
          </a:ln>
          <a:effectLst/>
        </p:spPr>
      </p:cxnSp>
      <p:sp>
        <p:nvSpPr>
          <p:cNvPr id="39" name="TextBox 38"/>
          <p:cNvSpPr txBox="1"/>
          <p:nvPr/>
        </p:nvSpPr>
        <p:spPr>
          <a:xfrm>
            <a:off x="2895600" y="4953000"/>
            <a:ext cx="1031052" cy="430887"/>
          </a:xfrm>
          <a:prstGeom prst="rect">
            <a:avLst/>
          </a:prstGeom>
          <a:noFill/>
        </p:spPr>
        <p:txBody>
          <a:bodyPr wrap="none" rtlCol="0">
            <a:spAutoFit/>
          </a:bodyPr>
          <a:lstStyle/>
          <a:p>
            <a:r>
              <a:rPr lang="zh-CN" altLang="en-US" dirty="0" smtClean="0"/>
              <a:t>加油站</a:t>
            </a:r>
            <a:endParaRPr lang="en-US" dirty="0"/>
          </a:p>
        </p:txBody>
      </p:sp>
      <p:pic>
        <p:nvPicPr>
          <p:cNvPr id="4" name="Picture 2" descr="C:\Users\jasolson\AppData\Local\Microsoft\Windows\Temporary Internet Files\Content.IE5\M0YASGC9\MCj01512430000[1].wmf"/>
          <p:cNvPicPr>
            <a:picLocks noChangeAspect="1" noChangeArrowheads="1"/>
          </p:cNvPicPr>
          <p:nvPr/>
        </p:nvPicPr>
        <p:blipFill>
          <a:blip r:embed="rId5"/>
          <a:srcRect/>
          <a:stretch>
            <a:fillRect/>
          </a:stretch>
        </p:blipFill>
        <p:spPr bwMode="auto">
          <a:xfrm>
            <a:off x="6705600" y="4419600"/>
            <a:ext cx="512763" cy="18065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3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3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3" descr="C:\Users\jasolson\AppData\Local\Microsoft\Windows\Temporary Internet Files\Content.IE5\MN3PKFIJ\MCj04326250000[1].png"/>
          <p:cNvPicPr>
            <a:picLocks noChangeAspect="1" noChangeArrowheads="1"/>
          </p:cNvPicPr>
          <p:nvPr/>
        </p:nvPicPr>
        <p:blipFill>
          <a:blip r:embed="rId3"/>
          <a:srcRect/>
          <a:stretch>
            <a:fillRect/>
          </a:stretch>
        </p:blipFill>
        <p:spPr bwMode="auto">
          <a:xfrm flipH="1">
            <a:off x="457200" y="3886200"/>
            <a:ext cx="1316038" cy="1344395"/>
          </a:xfrm>
          <a:prstGeom prst="rect">
            <a:avLst/>
          </a:prstGeom>
          <a:noFill/>
        </p:spPr>
      </p:pic>
      <p:sp>
        <p:nvSpPr>
          <p:cNvPr id="2" name="Title 1"/>
          <p:cNvSpPr>
            <a:spLocks noGrp="1"/>
          </p:cNvSpPr>
          <p:nvPr>
            <p:ph type="title"/>
          </p:nvPr>
        </p:nvSpPr>
        <p:spPr/>
        <p:txBody>
          <a:bodyPr/>
          <a:lstStyle/>
          <a:p>
            <a:pPr algn="l"/>
            <a:r>
              <a:rPr lang="zh-CN" altLang="en-US" dirty="0" smtClean="0"/>
              <a:t>统一取消</a:t>
            </a:r>
            <a:endParaRPr lang="en-US" dirty="0"/>
          </a:p>
        </p:txBody>
      </p:sp>
      <p:sp>
        <p:nvSpPr>
          <p:cNvPr id="4" name="Content Placeholder 2"/>
          <p:cNvSpPr>
            <a:spLocks noGrp="1"/>
          </p:cNvSpPr>
          <p:nvPr>
            <p:ph sz="quarter" idx="10"/>
          </p:nvPr>
        </p:nvSpPr>
        <p:spPr>
          <a:xfrm>
            <a:off x="533400" y="1219200"/>
            <a:ext cx="8153400" cy="990600"/>
          </a:xfrm>
        </p:spPr>
        <p:txBody>
          <a:bodyPr/>
          <a:lstStyle/>
          <a:p>
            <a:r>
              <a:rPr lang="en-US" i="1" dirty="0" smtClean="0"/>
              <a:t>“</a:t>
            </a:r>
            <a:r>
              <a:rPr lang="zh-CN" altLang="en-US" i="1" dirty="0" smtClean="0"/>
              <a:t>先生，您的房间已经准备好了</a:t>
            </a:r>
            <a:r>
              <a:rPr lang="en-US" i="1" dirty="0" smtClean="0"/>
              <a:t>……”   - </a:t>
            </a:r>
            <a:r>
              <a:rPr lang="zh-CN" altLang="en-US" i="1" dirty="0" smtClean="0"/>
              <a:t>女招待</a:t>
            </a:r>
            <a:endParaRPr lang="en-US" i="1" dirty="0"/>
          </a:p>
        </p:txBody>
      </p:sp>
      <p:pic>
        <p:nvPicPr>
          <p:cNvPr id="3074" name="Picture 2" descr="C:\Users\jasolson\AppData\Local\Microsoft\Windows\Temporary Internet Files\Content.IE5\M0YASGC9\MCj04349000000[1].png"/>
          <p:cNvPicPr>
            <a:picLocks noChangeAspect="1" noChangeArrowheads="1"/>
          </p:cNvPicPr>
          <p:nvPr/>
        </p:nvPicPr>
        <p:blipFill>
          <a:blip r:embed="rId4"/>
          <a:srcRect/>
          <a:stretch>
            <a:fillRect/>
          </a:stretch>
        </p:blipFill>
        <p:spPr bwMode="auto">
          <a:xfrm flipH="1">
            <a:off x="5181600" y="2133600"/>
            <a:ext cx="1301683" cy="1315240"/>
          </a:xfrm>
          <a:prstGeom prst="rect">
            <a:avLst/>
          </a:prstGeom>
          <a:noFill/>
        </p:spPr>
      </p:pic>
      <p:pic>
        <p:nvPicPr>
          <p:cNvPr id="3075" name="Picture 3" descr="C:\Users\jasolson\AppData\Local\Microsoft\Windows\Temporary Internet Files\Content.IE5\MN3PKFIJ\MCj04326250000[1].png"/>
          <p:cNvPicPr>
            <a:picLocks noChangeAspect="1" noChangeArrowheads="1"/>
          </p:cNvPicPr>
          <p:nvPr/>
        </p:nvPicPr>
        <p:blipFill>
          <a:blip r:embed="rId3"/>
          <a:srcRect/>
          <a:stretch>
            <a:fillRect/>
          </a:stretch>
        </p:blipFill>
        <p:spPr bwMode="auto">
          <a:xfrm flipH="1">
            <a:off x="990600" y="4038600"/>
            <a:ext cx="1316038" cy="1344395"/>
          </a:xfrm>
          <a:prstGeom prst="rect">
            <a:avLst/>
          </a:prstGeom>
          <a:noFill/>
        </p:spPr>
      </p:pic>
      <p:pic>
        <p:nvPicPr>
          <p:cNvPr id="3076" name="Picture 4" descr="C:\Users\jasolson\AppData\Local\Microsoft\Windows\Temporary Internet Files\Content.IE5\7YHVEXA2\MCj04326210000[1].png"/>
          <p:cNvPicPr>
            <a:picLocks noChangeAspect="1" noChangeArrowheads="1"/>
          </p:cNvPicPr>
          <p:nvPr/>
        </p:nvPicPr>
        <p:blipFill>
          <a:blip r:embed="rId5"/>
          <a:srcRect/>
          <a:stretch>
            <a:fillRect/>
          </a:stretch>
        </p:blipFill>
        <p:spPr bwMode="auto">
          <a:xfrm flipH="1">
            <a:off x="1447800" y="4191000"/>
            <a:ext cx="1412082" cy="1408164"/>
          </a:xfrm>
          <a:prstGeom prst="rect">
            <a:avLst/>
          </a:prstGeom>
          <a:noFill/>
        </p:spPr>
      </p:pic>
      <p:pic>
        <p:nvPicPr>
          <p:cNvPr id="3083" name="Picture 11" descr="C:\Users\jasolson\AppData\Local\Microsoft\Windows\Temporary Internet Files\Content.IE5\MN3PKFIJ\MCj03263300000[1].wmf"/>
          <p:cNvPicPr>
            <a:picLocks noChangeAspect="1" noChangeArrowheads="1"/>
          </p:cNvPicPr>
          <p:nvPr/>
        </p:nvPicPr>
        <p:blipFill>
          <a:blip r:embed="rId6"/>
          <a:srcRect/>
          <a:stretch>
            <a:fillRect/>
          </a:stretch>
        </p:blipFill>
        <p:spPr bwMode="auto">
          <a:xfrm>
            <a:off x="2743200" y="4572000"/>
            <a:ext cx="560310" cy="581025"/>
          </a:xfrm>
          <a:prstGeom prst="rect">
            <a:avLst/>
          </a:prstGeom>
          <a:noFill/>
        </p:spPr>
      </p:pic>
      <p:pic>
        <p:nvPicPr>
          <p:cNvPr id="16" name="Picture 4" descr="C:\Users\jasolson\AppData\Local\Microsoft\Windows\Temporary Internet Files\Content.IE5\7YHVEXA2\MCj04326210000[1].png"/>
          <p:cNvPicPr>
            <a:picLocks noChangeAspect="1" noChangeArrowheads="1"/>
          </p:cNvPicPr>
          <p:nvPr/>
        </p:nvPicPr>
        <p:blipFill>
          <a:blip r:embed="rId5"/>
          <a:srcRect/>
          <a:stretch>
            <a:fillRect/>
          </a:stretch>
        </p:blipFill>
        <p:spPr bwMode="auto">
          <a:xfrm>
            <a:off x="7239000" y="4800600"/>
            <a:ext cx="1371600" cy="1408164"/>
          </a:xfrm>
          <a:prstGeom prst="rect">
            <a:avLst/>
          </a:prstGeom>
          <a:noFill/>
        </p:spPr>
      </p:pic>
      <p:pic>
        <p:nvPicPr>
          <p:cNvPr id="17" name="Picture 11" descr="C:\Users\jasolson\AppData\Local\Microsoft\Windows\Temporary Internet Files\Content.IE5\MN3PKFIJ\MCj03263300000[1].wmf"/>
          <p:cNvPicPr>
            <a:picLocks noChangeAspect="1" noChangeArrowheads="1"/>
          </p:cNvPicPr>
          <p:nvPr/>
        </p:nvPicPr>
        <p:blipFill>
          <a:blip r:embed="rId6"/>
          <a:srcRect/>
          <a:stretch>
            <a:fillRect/>
          </a:stretch>
        </p:blipFill>
        <p:spPr bwMode="auto">
          <a:xfrm>
            <a:off x="6781800" y="5334000"/>
            <a:ext cx="560310" cy="581025"/>
          </a:xfrm>
          <a:prstGeom prst="rect">
            <a:avLst/>
          </a:prstGeom>
          <a:noFill/>
        </p:spPr>
      </p:pic>
      <p:sp>
        <p:nvSpPr>
          <p:cNvPr id="18" name="TextBox 17"/>
          <p:cNvSpPr txBox="1"/>
          <p:nvPr/>
        </p:nvSpPr>
        <p:spPr>
          <a:xfrm>
            <a:off x="6096000" y="2209800"/>
            <a:ext cx="2244525" cy="584775"/>
          </a:xfrm>
          <a:prstGeom prst="rect">
            <a:avLst/>
          </a:prstGeom>
          <a:noFill/>
        </p:spPr>
        <p:txBody>
          <a:bodyPr wrap="none" rtlCol="0">
            <a:spAutoFit/>
          </a:bodyPr>
          <a:lstStyle/>
          <a:p>
            <a:r>
              <a:rPr lang="zh-CN" altLang="en-US" sz="3200" b="1" dirty="0" smtClean="0"/>
              <a:t>取消令牌源</a:t>
            </a:r>
            <a:endParaRPr lang="en-US" sz="3200" b="1" dirty="0"/>
          </a:p>
        </p:txBody>
      </p:sp>
      <p:sp>
        <p:nvSpPr>
          <p:cNvPr id="19" name="TextBox 18"/>
          <p:cNvSpPr txBox="1"/>
          <p:nvPr/>
        </p:nvSpPr>
        <p:spPr>
          <a:xfrm>
            <a:off x="3810000" y="5486400"/>
            <a:ext cx="1422185" cy="461665"/>
          </a:xfrm>
          <a:prstGeom prst="rect">
            <a:avLst/>
          </a:prstGeom>
          <a:noFill/>
        </p:spPr>
        <p:txBody>
          <a:bodyPr wrap="none" rtlCol="0">
            <a:spAutoFit/>
          </a:bodyPr>
          <a:lstStyle/>
          <a:p>
            <a:r>
              <a:rPr lang="zh-CN" altLang="en-US" sz="2400" b="1" dirty="0" smtClean="0"/>
              <a:t>取消令牌</a:t>
            </a:r>
            <a:endParaRPr lang="en-US" sz="2400" b="1" dirty="0" smtClean="0"/>
          </a:p>
        </p:txBody>
      </p:sp>
      <p:cxnSp>
        <p:nvCxnSpPr>
          <p:cNvPr id="20" name="Straight Arrow Connector 19"/>
          <p:cNvCxnSpPr>
            <a:stCxn id="19" idx="3"/>
            <a:endCxn id="17" idx="1"/>
          </p:cNvCxnSpPr>
          <p:nvPr/>
        </p:nvCxnSpPr>
        <p:spPr bwMode="auto">
          <a:xfrm flipV="1">
            <a:off x="5232185" y="5624513"/>
            <a:ext cx="1549615" cy="92720"/>
          </a:xfrm>
          <a:prstGeom prst="straightConnector1">
            <a:avLst/>
          </a:prstGeom>
          <a:gradFill rotWithShape="1">
            <a:gsLst>
              <a:gs pos="0">
                <a:schemeClr val="accent1"/>
              </a:gs>
              <a:gs pos="100000">
                <a:schemeClr val="accent1">
                  <a:gamma/>
                  <a:shade val="82353"/>
                  <a:invGamma/>
                </a:schemeClr>
              </a:gs>
            </a:gsLst>
            <a:lin ang="5400000" scaled="1"/>
          </a:gradFill>
          <a:ln w="57150" cap="flat" cmpd="sng" algn="ctr">
            <a:solidFill>
              <a:schemeClr val="bg1"/>
            </a:solidFill>
            <a:prstDash val="solid"/>
            <a:round/>
            <a:headEnd type="none" w="med" len="med"/>
            <a:tailEnd type="arrow"/>
          </a:ln>
          <a:effectLst/>
        </p:spPr>
      </p:cxnSp>
      <p:cxnSp>
        <p:nvCxnSpPr>
          <p:cNvPr id="25" name="Straight Arrow Connector 24"/>
          <p:cNvCxnSpPr/>
          <p:nvPr/>
        </p:nvCxnSpPr>
        <p:spPr bwMode="auto">
          <a:xfrm rot="10800000">
            <a:off x="3276600" y="5105400"/>
            <a:ext cx="533400" cy="505986"/>
          </a:xfrm>
          <a:prstGeom prst="straightConnector1">
            <a:avLst/>
          </a:prstGeom>
          <a:gradFill rotWithShape="1">
            <a:gsLst>
              <a:gs pos="0">
                <a:schemeClr val="accent1"/>
              </a:gs>
              <a:gs pos="100000">
                <a:schemeClr val="accent1">
                  <a:gamma/>
                  <a:shade val="82353"/>
                  <a:invGamma/>
                </a:schemeClr>
              </a:gs>
            </a:gsLst>
            <a:lin ang="5400000" scaled="1"/>
          </a:gradFill>
          <a:ln w="57150" cap="flat" cmpd="sng" algn="ctr">
            <a:solidFill>
              <a:schemeClr val="bg1"/>
            </a:solidFill>
            <a:prstDash val="solid"/>
            <a:round/>
            <a:headEnd type="none" w="med" len="med"/>
            <a:tailEnd type="arrow"/>
          </a:ln>
          <a:effectLst/>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5000" fill="hold" nodeType="clickEffect">
                                  <p:stCondLst>
                                    <p:cond delay="0"/>
                                  </p:stCondLst>
                                  <p:childTnLst>
                                    <p:animEffect transition="out" filter="fade">
                                      <p:cBhvr>
                                        <p:cTn id="6" dur="500" tmFilter="0, 0; .2, .5; .8, .5; 1, 0"/>
                                        <p:tgtEl>
                                          <p:spTgt spid="3083"/>
                                        </p:tgtEl>
                                      </p:cBhvr>
                                    </p:animEffect>
                                    <p:animScale>
                                      <p:cBhvr>
                                        <p:cTn id="7" dur="250" autoRev="1" fill="hold"/>
                                        <p:tgtEl>
                                          <p:spTgt spid="3083"/>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381000" y="3200400"/>
            <a:ext cx="8229600" cy="1143000"/>
          </a:xfrm>
        </p:spPr>
        <p:txBody>
          <a:bodyPr/>
          <a:lstStyle/>
          <a:p>
            <a:pPr>
              <a:defRPr/>
            </a:pPr>
            <a:r>
              <a:rPr lang="en-US" dirty="0" err="1" smtClean="0"/>
              <a:t>System.Threading</a:t>
            </a:r>
            <a:r>
              <a:rPr lang="zh-CN" altLang="en-US" dirty="0" smtClean="0"/>
              <a:t>和新的统一取消模型</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dirty="0" smtClean="0"/>
              <a:t>演示文稿概述（隐藏幻灯片）：</a:t>
            </a:r>
            <a:endParaRPr lang="en-GB" dirty="0"/>
          </a:p>
        </p:txBody>
      </p:sp>
      <p:sp>
        <p:nvSpPr>
          <p:cNvPr id="5" name="Text Placeholder 4"/>
          <p:cNvSpPr>
            <a:spLocks noGrp="1"/>
          </p:cNvSpPr>
          <p:nvPr>
            <p:ph type="body" idx="1"/>
          </p:nvPr>
        </p:nvSpPr>
        <p:spPr>
          <a:xfrm>
            <a:off x="382588" y="965589"/>
            <a:ext cx="8380412" cy="4673211"/>
          </a:xfrm>
        </p:spPr>
        <p:txBody>
          <a:bodyPr/>
          <a:lstStyle/>
          <a:p>
            <a:pPr>
              <a:buNone/>
            </a:pPr>
            <a:r>
              <a:rPr lang="zh-CN" altLang="en-US" sz="1800" b="1" dirty="0" smtClean="0">
                <a:solidFill>
                  <a:schemeClr val="tx1"/>
                </a:solidFill>
              </a:rPr>
              <a:t>技术水平：</a:t>
            </a:r>
            <a:r>
              <a:rPr lang="en-US" sz="1800" dirty="0" smtClean="0">
                <a:solidFill>
                  <a:schemeClr val="tx1"/>
                </a:solidFill>
              </a:rPr>
              <a:t>300</a:t>
            </a:r>
          </a:p>
          <a:p>
            <a:pPr>
              <a:buNone/>
            </a:pPr>
            <a:r>
              <a:rPr lang="zh-CN" altLang="en-US" sz="1800" b="1" dirty="0" smtClean="0">
                <a:solidFill>
                  <a:schemeClr val="tx1"/>
                </a:solidFill>
              </a:rPr>
              <a:t>目标受众：</a:t>
            </a:r>
            <a:r>
              <a:rPr lang="zh-CN" altLang="en-US" sz="1800" dirty="0" smtClean="0">
                <a:solidFill>
                  <a:schemeClr val="tx1"/>
                </a:solidFill>
              </a:rPr>
              <a:t>开发人员和架构师</a:t>
            </a:r>
            <a:endParaRPr lang="en-US" sz="1800" dirty="0" smtClean="0">
              <a:solidFill>
                <a:schemeClr val="tx1"/>
              </a:solidFill>
            </a:endParaRPr>
          </a:p>
          <a:p>
            <a:pPr>
              <a:buNone/>
            </a:pPr>
            <a:r>
              <a:rPr lang="zh-CN" altLang="en-US" sz="1800" b="1" dirty="0" smtClean="0">
                <a:solidFill>
                  <a:schemeClr val="tx1"/>
                </a:solidFill>
              </a:rPr>
              <a:t>目标</a:t>
            </a:r>
            <a:r>
              <a:rPr lang="en-US" sz="1800" b="1" dirty="0" smtClean="0">
                <a:solidFill>
                  <a:schemeClr val="tx1"/>
                </a:solidFill>
              </a:rPr>
              <a:t> </a:t>
            </a:r>
            <a:r>
              <a:rPr lang="zh-CN" altLang="en-US" sz="1800" dirty="0" smtClean="0">
                <a:solidFill>
                  <a:schemeClr val="tx1"/>
                </a:solidFill>
              </a:rPr>
              <a:t>（您希望受众得到哪些收获）：</a:t>
            </a:r>
            <a:endParaRPr lang="en-US" sz="1800" dirty="0" smtClean="0">
              <a:solidFill>
                <a:schemeClr val="tx1"/>
              </a:solidFill>
            </a:endParaRPr>
          </a:p>
          <a:p>
            <a:pPr lvl="1"/>
            <a:r>
              <a:rPr lang="zh-CN" altLang="en-US" sz="1600" dirty="0" smtClean="0">
                <a:solidFill>
                  <a:schemeClr val="tx1"/>
                </a:solidFill>
              </a:rPr>
              <a:t>理解“并行计算转型（</a:t>
            </a:r>
            <a:r>
              <a:rPr lang="en-US" sz="1600" dirty="0" smtClean="0">
                <a:solidFill>
                  <a:schemeClr val="tx1"/>
                </a:solidFill>
              </a:rPr>
              <a:t> parallel computing shift </a:t>
            </a:r>
            <a:r>
              <a:rPr lang="zh-CN" altLang="en-US" sz="1600" dirty="0" smtClean="0">
                <a:solidFill>
                  <a:schemeClr val="tx1"/>
                </a:solidFill>
              </a:rPr>
              <a:t>）”的重要性</a:t>
            </a:r>
            <a:endParaRPr lang="en-US" sz="1600" dirty="0" smtClean="0">
              <a:solidFill>
                <a:schemeClr val="tx1"/>
              </a:solidFill>
            </a:endParaRPr>
          </a:p>
          <a:p>
            <a:pPr lvl="1"/>
            <a:r>
              <a:rPr lang="zh-CN" altLang="en-US" sz="1600" dirty="0" smtClean="0">
                <a:solidFill>
                  <a:schemeClr val="tx1"/>
                </a:solidFill>
              </a:rPr>
              <a:t>理解为了帮助这种转型而在</a:t>
            </a:r>
            <a:r>
              <a:rPr lang="en-US" sz="1600" dirty="0" smtClean="0">
                <a:solidFill>
                  <a:schemeClr val="tx1"/>
                </a:solidFill>
              </a:rPr>
              <a:t> NETFX4 </a:t>
            </a:r>
            <a:r>
              <a:rPr lang="zh-CN" altLang="en-US" sz="1600" dirty="0" smtClean="0">
                <a:solidFill>
                  <a:schemeClr val="tx1"/>
                </a:solidFill>
              </a:rPr>
              <a:t>中引入的技术</a:t>
            </a:r>
            <a:endParaRPr lang="en-US" sz="1600" dirty="0" smtClean="0">
              <a:solidFill>
                <a:schemeClr val="tx1"/>
              </a:solidFill>
            </a:endParaRPr>
          </a:p>
          <a:p>
            <a:pPr>
              <a:buNone/>
            </a:pPr>
            <a:r>
              <a:rPr lang="zh-CN" altLang="en-US" sz="1800" b="1" dirty="0" smtClean="0">
                <a:solidFill>
                  <a:schemeClr val="tx1"/>
                </a:solidFill>
              </a:rPr>
              <a:t>演示文稿概述：</a:t>
            </a:r>
            <a:endParaRPr lang="en-US" sz="1800" dirty="0" smtClean="0">
              <a:solidFill>
                <a:schemeClr val="tx1"/>
              </a:solidFill>
            </a:endParaRPr>
          </a:p>
          <a:p>
            <a:pPr lvl="1"/>
            <a:r>
              <a:rPr lang="zh-CN" altLang="en-US" sz="1600" dirty="0" smtClean="0">
                <a:solidFill>
                  <a:schemeClr val="tx1"/>
                </a:solidFill>
              </a:rPr>
              <a:t>为什么担心并行计算（</a:t>
            </a:r>
            <a:r>
              <a:rPr lang="en-US" sz="1600" dirty="0" smtClean="0">
                <a:solidFill>
                  <a:schemeClr val="tx1"/>
                </a:solidFill>
              </a:rPr>
              <a:t>Parallel Computing</a:t>
            </a:r>
            <a:r>
              <a:rPr lang="zh-CN" altLang="en-US" sz="1600" dirty="0" smtClean="0">
                <a:solidFill>
                  <a:schemeClr val="tx1"/>
                </a:solidFill>
              </a:rPr>
              <a:t>）？</a:t>
            </a:r>
            <a:endParaRPr lang="en-US" sz="1600" dirty="0" smtClean="0">
              <a:solidFill>
                <a:schemeClr val="tx1"/>
              </a:solidFill>
            </a:endParaRPr>
          </a:p>
          <a:p>
            <a:pPr lvl="1"/>
            <a:r>
              <a:rPr lang="en-US" sz="1600" dirty="0" smtClean="0">
                <a:solidFill>
                  <a:schemeClr val="tx1"/>
                </a:solidFill>
              </a:rPr>
              <a:t>Microsoft </a:t>
            </a:r>
            <a:r>
              <a:rPr lang="zh-CN" altLang="en-US" sz="1600" dirty="0" smtClean="0">
                <a:solidFill>
                  <a:schemeClr val="tx1"/>
                </a:solidFill>
              </a:rPr>
              <a:t>的并行计算计划（</a:t>
            </a:r>
            <a:r>
              <a:rPr lang="en-US" sz="1600" dirty="0" smtClean="0">
                <a:solidFill>
                  <a:schemeClr val="tx1"/>
                </a:solidFill>
              </a:rPr>
              <a:t>Parallel Computing Initiative</a:t>
            </a:r>
            <a:r>
              <a:rPr lang="zh-CN" altLang="en-US" sz="1600" dirty="0" smtClean="0">
                <a:solidFill>
                  <a:schemeClr val="tx1"/>
                </a:solidFill>
              </a:rPr>
              <a:t>）</a:t>
            </a:r>
            <a:endParaRPr lang="en-US" sz="1600" dirty="0" smtClean="0">
              <a:solidFill>
                <a:schemeClr val="tx1"/>
              </a:solidFill>
            </a:endParaRPr>
          </a:p>
          <a:p>
            <a:pPr lvl="1"/>
            <a:r>
              <a:rPr lang="en-US" sz="1600" dirty="0" smtClean="0">
                <a:solidFill>
                  <a:schemeClr val="tx1"/>
                </a:solidFill>
              </a:rPr>
              <a:t>System.Threading </a:t>
            </a:r>
            <a:r>
              <a:rPr lang="zh-CN" altLang="en-US" sz="1600" dirty="0" smtClean="0">
                <a:solidFill>
                  <a:schemeClr val="tx1"/>
                </a:solidFill>
              </a:rPr>
              <a:t>改进</a:t>
            </a:r>
            <a:endParaRPr lang="en-US" sz="1600" dirty="0" smtClean="0">
              <a:solidFill>
                <a:schemeClr val="tx1"/>
              </a:solidFill>
            </a:endParaRPr>
          </a:p>
          <a:p>
            <a:pPr lvl="1"/>
            <a:r>
              <a:rPr lang="en-US" sz="1600" dirty="0" smtClean="0">
                <a:solidFill>
                  <a:schemeClr val="tx1"/>
                </a:solidFill>
              </a:rPr>
              <a:t>.NET Framework </a:t>
            </a:r>
            <a:r>
              <a:rPr lang="zh-CN" altLang="en-US" sz="1600" dirty="0" smtClean="0">
                <a:solidFill>
                  <a:schemeClr val="tx1"/>
                </a:solidFill>
              </a:rPr>
              <a:t>的并行扩展</a:t>
            </a:r>
            <a:endParaRPr lang="en-US" sz="1600" dirty="0" smtClean="0">
              <a:solidFill>
                <a:schemeClr val="tx1"/>
              </a:solidFill>
            </a:endParaRPr>
          </a:p>
          <a:p>
            <a:pPr lvl="1"/>
            <a:r>
              <a:rPr lang="zh-CN" altLang="en-US" sz="1600" dirty="0" smtClean="0">
                <a:solidFill>
                  <a:schemeClr val="tx1"/>
                </a:solidFill>
              </a:rPr>
              <a:t>新的统一取消模型 </a:t>
            </a:r>
            <a:r>
              <a:rPr lang="en-US" altLang="zh-CN" sz="1600" dirty="0" smtClean="0">
                <a:solidFill>
                  <a:schemeClr val="tx1"/>
                </a:solidFill>
              </a:rPr>
              <a:t>(</a:t>
            </a:r>
            <a:r>
              <a:rPr lang="en-US" sz="1600" dirty="0" smtClean="0">
                <a:solidFill>
                  <a:schemeClr val="tx1"/>
                </a:solidFill>
              </a:rPr>
              <a:t>Unified Cancellation Model)</a:t>
            </a: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重述要点</a:t>
            </a:r>
            <a:endParaRPr lang="en-US" dirty="0"/>
          </a:p>
        </p:txBody>
      </p:sp>
      <p:sp>
        <p:nvSpPr>
          <p:cNvPr id="3" name="Content Placeholder 2"/>
          <p:cNvSpPr>
            <a:spLocks noGrp="1"/>
          </p:cNvSpPr>
          <p:nvPr>
            <p:ph idx="1"/>
          </p:nvPr>
        </p:nvSpPr>
        <p:spPr>
          <a:xfrm>
            <a:off x="457200" y="1752600"/>
            <a:ext cx="8229600" cy="609600"/>
          </a:xfrm>
        </p:spPr>
        <p:txBody>
          <a:bodyPr/>
          <a:lstStyle/>
          <a:p>
            <a:pPr>
              <a:buNone/>
            </a:pPr>
            <a:r>
              <a:rPr lang="zh-CN" altLang="en-US" dirty="0" smtClean="0"/>
              <a:t>对于</a:t>
            </a:r>
            <a:r>
              <a:rPr lang="en-US" dirty="0" smtClean="0"/>
              <a:t> Visual Studio 2010 </a:t>
            </a:r>
            <a:r>
              <a:rPr lang="zh-CN" altLang="en-US" dirty="0" smtClean="0"/>
              <a:t>和 </a:t>
            </a:r>
            <a:r>
              <a:rPr lang="en-US" dirty="0" smtClean="0"/>
              <a:t>.NET Framework 4.0……</a:t>
            </a:r>
            <a:endParaRPr lang="en-US" dirty="0"/>
          </a:p>
        </p:txBody>
      </p:sp>
      <p:sp>
        <p:nvSpPr>
          <p:cNvPr id="8" name="Rounded Rectangle 7"/>
          <p:cNvSpPr/>
          <p:nvPr/>
        </p:nvSpPr>
        <p:spPr>
          <a:xfrm>
            <a:off x="3048000" y="5181600"/>
            <a:ext cx="31242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zh-CN" altLang="en-US" sz="2400" smtClean="0">
                <a:solidFill>
                  <a:schemeClr val="tx1"/>
                </a:solidFill>
                <a:latin typeface="Calibri" pitchFamily="34" charset="0"/>
                <a:cs typeface="Calibri" pitchFamily="34" charset="0"/>
              </a:rPr>
              <a:t>原语</a:t>
            </a:r>
            <a:endParaRPr lang="en-US" sz="2400" dirty="0">
              <a:solidFill>
                <a:schemeClr val="tx1"/>
              </a:solidFill>
              <a:latin typeface="Calibri" pitchFamily="34" charset="0"/>
              <a:cs typeface="Calibri" pitchFamily="34" charset="0"/>
            </a:endParaRPr>
          </a:p>
        </p:txBody>
      </p:sp>
      <p:sp>
        <p:nvSpPr>
          <p:cNvPr id="9" name="Rounded Rectangle 8"/>
          <p:cNvSpPr/>
          <p:nvPr/>
        </p:nvSpPr>
        <p:spPr>
          <a:xfrm>
            <a:off x="3048000" y="4343400"/>
            <a:ext cx="31242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defRPr/>
            </a:pPr>
            <a:r>
              <a:rPr lang="zh-CN" altLang="en-US" sz="2400" dirty="0" smtClean="0">
                <a:solidFill>
                  <a:schemeClr val="tx1"/>
                </a:solidFill>
                <a:latin typeface="Calibri" pitchFamily="34" charset="0"/>
                <a:cs typeface="Calibri" pitchFamily="34" charset="0"/>
              </a:rPr>
              <a:t>并发集合</a:t>
            </a:r>
            <a:endParaRPr lang="en-US" sz="2400" dirty="0">
              <a:solidFill>
                <a:schemeClr val="tx1"/>
              </a:solidFill>
              <a:latin typeface="Calibri" pitchFamily="34" charset="0"/>
              <a:cs typeface="Calibri" pitchFamily="34" charset="0"/>
            </a:endParaRPr>
          </a:p>
        </p:txBody>
      </p:sp>
      <p:sp>
        <p:nvSpPr>
          <p:cNvPr id="10" name="Rounded Rectangle 9"/>
          <p:cNvSpPr/>
          <p:nvPr/>
        </p:nvSpPr>
        <p:spPr>
          <a:xfrm>
            <a:off x="3000364" y="3500438"/>
            <a:ext cx="31242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defRPr/>
            </a:pPr>
            <a:r>
              <a:rPr lang="zh-CN" altLang="en-US" sz="2400" dirty="0" smtClean="0">
                <a:solidFill>
                  <a:schemeClr val="tx1"/>
                </a:solidFill>
                <a:latin typeface="Calibri" pitchFamily="34" charset="0"/>
                <a:cs typeface="Calibri" pitchFamily="34" charset="0"/>
              </a:rPr>
              <a:t>任务并行库</a:t>
            </a:r>
            <a:endParaRPr lang="en-US" sz="2400" dirty="0">
              <a:solidFill>
                <a:schemeClr val="tx1"/>
              </a:solidFill>
              <a:latin typeface="Calibri" pitchFamily="34" charset="0"/>
              <a:cs typeface="Calibri" pitchFamily="34" charset="0"/>
            </a:endParaRPr>
          </a:p>
        </p:txBody>
      </p:sp>
      <p:sp>
        <p:nvSpPr>
          <p:cNvPr id="11" name="Rounded Rectangle 10"/>
          <p:cNvSpPr/>
          <p:nvPr/>
        </p:nvSpPr>
        <p:spPr>
          <a:xfrm>
            <a:off x="3048000" y="2667000"/>
            <a:ext cx="31242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zh-CN" altLang="en-US" sz="2400" dirty="0" smtClean="0">
                <a:solidFill>
                  <a:schemeClr val="tx1"/>
                </a:solidFill>
                <a:latin typeface="Calibri" pitchFamily="34" charset="0"/>
                <a:cs typeface="Calibri" pitchFamily="34" charset="0"/>
              </a:rPr>
              <a:t>并行</a:t>
            </a:r>
            <a:r>
              <a:rPr lang="en-US" sz="2400" dirty="0" smtClean="0">
                <a:solidFill>
                  <a:schemeClr val="tx1"/>
                </a:solidFill>
                <a:latin typeface="Calibri" pitchFamily="34" charset="0"/>
                <a:cs typeface="Calibri" pitchFamily="34" charset="0"/>
              </a:rPr>
              <a:t>LINQ </a:t>
            </a:r>
            <a:r>
              <a:rPr lang="en-US" sz="2400" dirty="0">
                <a:solidFill>
                  <a:schemeClr val="tx1"/>
                </a:solidFill>
                <a:latin typeface="Calibri" pitchFamily="34" charset="0"/>
                <a:cs typeface="Calibri" pitchFamily="34" charset="0"/>
              </a:rPr>
              <a:t>(PLINQ)</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DPE_title"/>
          <p:cNvPicPr>
            <a:picLocks noChangeAspect="1" noChangeArrowheads="1"/>
          </p:cNvPicPr>
          <p:nvPr/>
        </p:nvPicPr>
        <p:blipFill>
          <a:blip r:embed="rId3"/>
          <a:srcRect/>
          <a:stretch>
            <a:fillRect/>
          </a:stretch>
        </p:blipFill>
        <p:spPr bwMode="auto">
          <a:xfrm>
            <a:off x="1828800" y="2895600"/>
            <a:ext cx="5133975" cy="257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hape 131073"/>
          <p:cNvSpPr>
            <a:spLocks noGrp="1" noChangeArrowheads="1"/>
          </p:cNvSpPr>
          <p:nvPr>
            <p:ph type="ctrTitle"/>
          </p:nvPr>
        </p:nvSpPr>
        <p:spPr>
          <a:xfrm>
            <a:off x="304800" y="1905000"/>
            <a:ext cx="8458200" cy="2057400"/>
          </a:xfrm>
        </p:spPr>
        <p:txBody>
          <a:bodyPr/>
          <a:lstStyle/>
          <a:p>
            <a:pPr eaLnBrk="1" hangingPunct="1">
              <a:defRPr/>
            </a:pPr>
            <a:r>
              <a:rPr lang="zh-CN" altLang="en-US" sz="4400" dirty="0" smtClean="0"/>
              <a:t>面向托管开发人员</a:t>
            </a:r>
            <a:r>
              <a:rPr lang="en-US" altLang="zh-CN" sz="4400" dirty="0" smtClean="0"/>
              <a:t/>
            </a:r>
            <a:br>
              <a:rPr lang="en-US" altLang="zh-CN" sz="4400" dirty="0" smtClean="0"/>
            </a:br>
            <a:r>
              <a:rPr lang="zh-CN" altLang="en-US" sz="4400" dirty="0" smtClean="0"/>
              <a:t>的并行计算</a:t>
            </a:r>
            <a:endParaRPr lang="en-US" sz="4400" dirty="0" smtClean="0">
              <a:solidFill>
                <a:schemeClr val="bg2"/>
              </a:solidFill>
              <a:latin typeface="Verdana" pitchFamily="34" charset="0"/>
            </a:endParaRPr>
          </a:p>
        </p:txBody>
      </p:sp>
      <p:sp>
        <p:nvSpPr>
          <p:cNvPr id="131075" name="Subtitle 131074"/>
          <p:cNvSpPr>
            <a:spLocks noGrp="1" noChangeArrowheads="1"/>
          </p:cNvSpPr>
          <p:nvPr>
            <p:ph type="subTitle" idx="1"/>
          </p:nvPr>
        </p:nvSpPr>
        <p:spPr>
          <a:xfrm>
            <a:off x="457200" y="4495800"/>
            <a:ext cx="7162800" cy="1752600"/>
          </a:xfrm>
        </p:spPr>
        <p:txBody>
          <a:bodyPr/>
          <a:lstStyle/>
          <a:p>
            <a:pPr>
              <a:defRPr/>
            </a:pPr>
            <a:r>
              <a:rPr lang="zh-CN" altLang="en-US" dirty="0" smtClean="0"/>
              <a:t>姓名</a:t>
            </a:r>
            <a:endParaRPr lang="en-US" altLang="zh-CN" dirty="0" smtClean="0"/>
          </a:p>
          <a:p>
            <a:pPr>
              <a:defRPr/>
            </a:pPr>
            <a:r>
              <a:rPr lang="zh-CN" altLang="en-US" dirty="0" smtClean="0"/>
              <a:t>职务</a:t>
            </a:r>
            <a:endParaRPr lang="en-US" altLang="zh-CN" dirty="0" smtClean="0"/>
          </a:p>
          <a:p>
            <a:pPr>
              <a:defRPr/>
            </a:pPr>
            <a:r>
              <a:rPr lang="zh-CN" altLang="en-US" dirty="0" smtClean="0"/>
              <a:t>组织</a:t>
            </a:r>
            <a:endParaRPr lang="en-US" dirty="0" smtClean="0"/>
          </a:p>
          <a:p>
            <a:pPr>
              <a:defRPr/>
            </a:pPr>
            <a:r>
              <a:rPr lang="zh-CN" altLang="en-US" dirty="0" smtClean="0"/>
              <a:t>电子邮件</a:t>
            </a:r>
            <a:endParaRPr lang="en-US" dirty="0" smtClean="0"/>
          </a:p>
        </p:txBody>
      </p:sp>
      <p:pic>
        <p:nvPicPr>
          <p:cNvPr id="6" name="Picture 5" descr="NET-Frmwrk_h_rgb_r.png"/>
          <p:cNvPicPr>
            <a:picLocks noChangeAspect="1"/>
          </p:cNvPicPr>
          <p:nvPr/>
        </p:nvPicPr>
        <p:blipFill>
          <a:blip r:embed="rId3"/>
          <a:stretch>
            <a:fillRect/>
          </a:stretch>
        </p:blipFill>
        <p:spPr>
          <a:xfrm>
            <a:off x="533400" y="381000"/>
            <a:ext cx="2362200" cy="748146"/>
          </a:xfrm>
          <a:prstGeom prst="rect">
            <a:avLst/>
          </a:prstGeom>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目标</a:t>
            </a:r>
            <a:endParaRPr lang="en-US" dirty="0"/>
          </a:p>
        </p:txBody>
      </p:sp>
      <p:sp>
        <p:nvSpPr>
          <p:cNvPr id="3" name="Content Placeholder 2"/>
          <p:cNvSpPr>
            <a:spLocks noGrp="1"/>
          </p:cNvSpPr>
          <p:nvPr>
            <p:ph idx="1"/>
          </p:nvPr>
        </p:nvSpPr>
        <p:spPr>
          <a:xfrm>
            <a:off x="457200" y="1524000"/>
            <a:ext cx="8229600" cy="4724400"/>
          </a:xfrm>
        </p:spPr>
        <p:txBody>
          <a:bodyPr/>
          <a:lstStyle/>
          <a:p>
            <a:r>
              <a:rPr lang="zh-CN" altLang="en-US" dirty="0" smtClean="0"/>
              <a:t>理解“并行计算转型”的重要性</a:t>
            </a:r>
            <a:endParaRPr lang="en-US" dirty="0" smtClean="0"/>
          </a:p>
          <a:p>
            <a:endParaRPr lang="en-US" dirty="0" smtClean="0"/>
          </a:p>
          <a:p>
            <a:r>
              <a:rPr lang="zh-CN" altLang="en-US" dirty="0" smtClean="0"/>
              <a:t>理解为了帮助这种转型而在 </a:t>
            </a:r>
            <a:r>
              <a:rPr lang="en-US" dirty="0" smtClean="0"/>
              <a:t>.NET Framework 4 </a:t>
            </a:r>
            <a:r>
              <a:rPr lang="zh-CN" altLang="en-US" dirty="0" smtClean="0"/>
              <a:t>中引入的技术</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0"/>
            <a:ext cx="7772400" cy="4572000"/>
          </a:xfrm>
        </p:spPr>
        <p:txBody>
          <a:bodyPr/>
          <a:lstStyle/>
          <a:p>
            <a:pPr>
              <a:buNone/>
            </a:pPr>
            <a:r>
              <a:rPr lang="zh-CN" altLang="en-US" sz="3200" dirty="0" smtClean="0"/>
              <a:t>“我一直以为数字空间还需要五十年。我认为需要五十年的事情仅十年就实现了，而认为需要十年的事情</a:t>
            </a:r>
            <a:r>
              <a:rPr lang="en-US" altLang="zh-CN" sz="3200" dirty="0" smtClean="0"/>
              <a:t>......</a:t>
            </a:r>
            <a:r>
              <a:rPr lang="zh-CN" altLang="en-US" sz="3200" dirty="0" smtClean="0"/>
              <a:t>已经实现了。我现在对此没有想法了。”</a:t>
            </a:r>
            <a:endParaRPr lang="en-US" sz="3200" dirty="0" smtClean="0"/>
          </a:p>
          <a:p>
            <a:pPr>
              <a:buNone/>
            </a:pPr>
            <a:endParaRPr lang="en-US" sz="3200" dirty="0" smtClean="0"/>
          </a:p>
          <a:p>
            <a:pPr algn="r">
              <a:buNone/>
            </a:pPr>
            <a:r>
              <a:rPr lang="en-US" sz="3200" b="1" dirty="0" smtClean="0"/>
              <a:t>- Bruce Sterling</a:t>
            </a:r>
          </a:p>
          <a:p>
            <a:pPr>
              <a:buNone/>
            </a:pPr>
            <a:endParaRPr lang="en-US" sz="32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381000" y="3200400"/>
            <a:ext cx="8229600" cy="1143000"/>
          </a:xfrm>
        </p:spPr>
        <p:txBody>
          <a:bodyPr/>
          <a:lstStyle/>
          <a:p>
            <a:pPr>
              <a:defRPr/>
            </a:pPr>
            <a:r>
              <a:rPr lang="en-US" dirty="0" smtClean="0"/>
              <a:t>Baby Names</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1066800" y="1600200"/>
            <a:ext cx="6934200" cy="4038600"/>
          </a:xfrm>
        </p:spPr>
        <p:txBody>
          <a:bodyPr/>
          <a:lstStyle/>
          <a:p>
            <a:r>
              <a:rPr lang="en-US" sz="3200" dirty="0" smtClean="0"/>
              <a:t>“</a:t>
            </a:r>
            <a:r>
              <a:rPr lang="zh-CN" altLang="en-US" sz="3200" dirty="0" smtClean="0"/>
              <a:t>根据摩尔定律，我们应该</a:t>
            </a:r>
            <a:r>
              <a:rPr lang="zh-CN" altLang="en-US" sz="3200" i="1" dirty="0" smtClean="0"/>
              <a:t>轻松地</a:t>
            </a:r>
            <a:r>
              <a:rPr lang="zh-CN" altLang="en-US" sz="3200" dirty="0" smtClean="0"/>
              <a:t>在</a:t>
            </a:r>
            <a:r>
              <a:rPr lang="zh-CN" altLang="en-US" sz="3200" b="1" dirty="0" smtClean="0"/>
              <a:t>下一个十年</a:t>
            </a:r>
            <a:r>
              <a:rPr lang="zh-CN" altLang="en-US" sz="3200" dirty="0" smtClean="0"/>
              <a:t>甚至更短的时间内，在主流处理器上打</a:t>
            </a:r>
            <a:r>
              <a:rPr lang="zh-CN" altLang="en-US" sz="3200" b="1" dirty="0" smtClean="0"/>
              <a:t>到 </a:t>
            </a:r>
            <a:r>
              <a:rPr lang="en-US" altLang="zh-CN" sz="3200" b="1" dirty="0" smtClean="0"/>
              <a:t>80 </a:t>
            </a:r>
            <a:r>
              <a:rPr lang="zh-CN" altLang="en-US" sz="3200" b="1" dirty="0" smtClean="0"/>
              <a:t>分</a:t>
            </a:r>
            <a:r>
              <a:rPr lang="zh-CN" altLang="en-US" sz="3200" dirty="0" smtClean="0"/>
              <a:t>。</a:t>
            </a:r>
            <a:r>
              <a:rPr lang="en-US" sz="3200" dirty="0" smtClean="0"/>
              <a:t>”</a:t>
            </a:r>
          </a:p>
          <a:p>
            <a:endParaRPr lang="en-US" sz="3200" dirty="0" smtClean="0"/>
          </a:p>
          <a:p>
            <a:pPr algn="r"/>
            <a:r>
              <a:rPr lang="en-US" sz="3200" b="1" dirty="0" smtClean="0"/>
              <a:t>- Justin Rattner</a:t>
            </a:r>
            <a:r>
              <a:rPr lang="zh-CN" altLang="en-US" sz="3200" b="1" dirty="0" smtClean="0"/>
              <a:t>，</a:t>
            </a:r>
            <a:r>
              <a:rPr lang="en-US" sz="3200" b="1" dirty="0" smtClean="0"/>
              <a:t>CTO</a:t>
            </a:r>
            <a:r>
              <a:rPr lang="zh-CN" altLang="en-US" sz="3200" b="1" dirty="0" smtClean="0"/>
              <a:t>，</a:t>
            </a:r>
            <a:r>
              <a:rPr lang="en-US" sz="3200" b="1" dirty="0" smtClean="0"/>
              <a:t>Intel</a:t>
            </a:r>
            <a:endParaRPr lang="en-US" sz="32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并行计算计划</a:t>
            </a:r>
            <a:endParaRPr lang="en-US" dirty="0"/>
          </a:p>
        </p:txBody>
      </p:sp>
      <p:sp>
        <p:nvSpPr>
          <p:cNvPr id="4" name="Content Placeholder 2"/>
          <p:cNvSpPr>
            <a:spLocks noGrp="1"/>
          </p:cNvSpPr>
          <p:nvPr>
            <p:ph sz="quarter" idx="4294967295"/>
          </p:nvPr>
        </p:nvSpPr>
        <p:spPr>
          <a:xfrm>
            <a:off x="990600" y="1905000"/>
            <a:ext cx="7162800" cy="1600200"/>
          </a:xfrm>
          <a:prstGeom prst="rect">
            <a:avLst/>
          </a:prstGeom>
        </p:spPr>
        <p:txBody>
          <a:bodyPr/>
          <a:lstStyle/>
          <a:p>
            <a:pPr>
              <a:buNone/>
            </a:pPr>
            <a:r>
              <a:rPr lang="zh-CN" altLang="en-US" b="1" dirty="0" smtClean="0"/>
              <a:t>让最聪明的开发人员</a:t>
            </a:r>
            <a:r>
              <a:rPr lang="zh-CN" altLang="en-US" dirty="0" smtClean="0"/>
              <a:t>去解决业务问题，而不是并发问题。</a:t>
            </a:r>
            <a:endParaRPr lang="en-US" dirty="0"/>
          </a:p>
        </p:txBody>
      </p:sp>
      <p:sp>
        <p:nvSpPr>
          <p:cNvPr id="5" name="Content Placeholder 2"/>
          <p:cNvSpPr>
            <a:spLocks noGrp="1"/>
          </p:cNvSpPr>
          <p:nvPr>
            <p:ph sz="quarter" idx="4294967295"/>
          </p:nvPr>
        </p:nvSpPr>
        <p:spPr>
          <a:xfrm>
            <a:off x="838200" y="4800600"/>
            <a:ext cx="7162800" cy="609600"/>
          </a:xfrm>
          <a:prstGeom prst="rect">
            <a:avLst/>
          </a:prstGeom>
        </p:spPr>
        <p:txBody>
          <a:bodyPr/>
          <a:lstStyle/>
          <a:p>
            <a:pPr algn="ctr">
              <a:buNone/>
            </a:pPr>
            <a:r>
              <a:rPr lang="en-US" sz="3200" i="1" dirty="0" smtClean="0"/>
              <a:t>“</a:t>
            </a:r>
            <a:r>
              <a:rPr lang="zh-CN" altLang="en-US" sz="3200" i="1" dirty="0" smtClean="0"/>
              <a:t>大众的并发</a:t>
            </a:r>
            <a:r>
              <a:rPr lang="en-US" sz="3200" i="1" dirty="0" smtClean="0"/>
              <a:t>”</a:t>
            </a:r>
            <a:endParaRPr lang="en-US" sz="32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并发蓝图</a:t>
            </a:r>
            <a:endParaRPr lang="en-US" dirty="0"/>
          </a:p>
        </p:txBody>
      </p:sp>
      <p:sp>
        <p:nvSpPr>
          <p:cNvPr id="3" name="Content Placeholder 2"/>
          <p:cNvSpPr>
            <a:spLocks noGrp="1"/>
          </p:cNvSpPr>
          <p:nvPr>
            <p:ph idx="1"/>
          </p:nvPr>
        </p:nvSpPr>
        <p:spPr>
          <a:xfrm>
            <a:off x="457200" y="1752600"/>
            <a:ext cx="8229600" cy="609600"/>
          </a:xfrm>
        </p:spPr>
        <p:txBody>
          <a:bodyPr/>
          <a:lstStyle/>
          <a:p>
            <a:pPr>
              <a:buNone/>
            </a:pPr>
            <a:r>
              <a:rPr lang="zh-CN" altLang="en-US" dirty="0" smtClean="0"/>
              <a:t>对于</a:t>
            </a:r>
            <a:r>
              <a:rPr lang="en-US" dirty="0" smtClean="0"/>
              <a:t> Visual Studio 2010 </a:t>
            </a:r>
            <a:r>
              <a:rPr lang="zh-CN" altLang="en-US" dirty="0" smtClean="0"/>
              <a:t>和</a:t>
            </a:r>
            <a:r>
              <a:rPr lang="en-US" dirty="0" smtClean="0"/>
              <a:t> .NET Framework 4……</a:t>
            </a:r>
            <a:endParaRPr lang="en-US" dirty="0"/>
          </a:p>
        </p:txBody>
      </p:sp>
      <p:sp>
        <p:nvSpPr>
          <p:cNvPr id="8" name="Rounded Rectangle 7"/>
          <p:cNvSpPr/>
          <p:nvPr/>
        </p:nvSpPr>
        <p:spPr>
          <a:xfrm>
            <a:off x="2857488" y="5214950"/>
            <a:ext cx="31242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zh-CN" altLang="en-US" sz="2400" dirty="0" smtClean="0">
                <a:solidFill>
                  <a:schemeClr val="tx1"/>
                </a:solidFill>
                <a:latin typeface="Calibri" pitchFamily="34" charset="0"/>
                <a:cs typeface="Calibri" pitchFamily="34" charset="0"/>
              </a:rPr>
              <a:t>原语</a:t>
            </a:r>
            <a:endParaRPr lang="en-US" sz="2400" dirty="0">
              <a:solidFill>
                <a:schemeClr val="tx1"/>
              </a:solidFill>
              <a:latin typeface="Calibri" pitchFamily="34" charset="0"/>
              <a:cs typeface="Calibri" pitchFamily="34" charset="0"/>
            </a:endParaRPr>
          </a:p>
        </p:txBody>
      </p:sp>
      <p:sp>
        <p:nvSpPr>
          <p:cNvPr id="9" name="Rounded Rectangle 8"/>
          <p:cNvSpPr/>
          <p:nvPr/>
        </p:nvSpPr>
        <p:spPr>
          <a:xfrm>
            <a:off x="2895600" y="4343400"/>
            <a:ext cx="31242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zh-CN" altLang="en-US" sz="2400" dirty="0" smtClean="0">
                <a:solidFill>
                  <a:schemeClr val="tx1"/>
                </a:solidFill>
                <a:latin typeface="Calibri" pitchFamily="34" charset="0"/>
                <a:cs typeface="Calibri" pitchFamily="34" charset="0"/>
              </a:rPr>
              <a:t>并发集合</a:t>
            </a:r>
            <a:endParaRPr lang="en-US" sz="2400" dirty="0">
              <a:solidFill>
                <a:schemeClr val="tx1"/>
              </a:solidFill>
              <a:latin typeface="Calibri" pitchFamily="34" charset="0"/>
              <a:cs typeface="Calibri" pitchFamily="34" charset="0"/>
            </a:endParaRPr>
          </a:p>
        </p:txBody>
      </p:sp>
      <p:sp>
        <p:nvSpPr>
          <p:cNvPr id="10" name="Rounded Rectangle 9"/>
          <p:cNvSpPr/>
          <p:nvPr/>
        </p:nvSpPr>
        <p:spPr>
          <a:xfrm>
            <a:off x="2928926" y="3500438"/>
            <a:ext cx="31242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zh-CN" altLang="en-US" sz="2400" dirty="0" smtClean="0">
                <a:solidFill>
                  <a:schemeClr val="tx1"/>
                </a:solidFill>
                <a:latin typeface="Calibri" pitchFamily="34" charset="0"/>
                <a:cs typeface="Calibri" pitchFamily="34" charset="0"/>
              </a:rPr>
              <a:t>任务并行库</a:t>
            </a:r>
            <a:endParaRPr lang="en-US" sz="2400" dirty="0">
              <a:solidFill>
                <a:schemeClr val="tx1"/>
              </a:solidFill>
              <a:latin typeface="Calibri" pitchFamily="34" charset="0"/>
              <a:cs typeface="Calibri" pitchFamily="34" charset="0"/>
            </a:endParaRPr>
          </a:p>
        </p:txBody>
      </p:sp>
      <p:sp>
        <p:nvSpPr>
          <p:cNvPr id="11" name="Rounded Rectangle 10"/>
          <p:cNvSpPr/>
          <p:nvPr/>
        </p:nvSpPr>
        <p:spPr>
          <a:xfrm>
            <a:off x="2895600" y="2667000"/>
            <a:ext cx="31242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zh-CN" altLang="en-US" sz="2400" dirty="0" smtClean="0">
                <a:solidFill>
                  <a:schemeClr val="tx1"/>
                </a:solidFill>
                <a:latin typeface="Calibri" pitchFamily="34" charset="0"/>
                <a:cs typeface="Calibri" pitchFamily="34" charset="0"/>
              </a:rPr>
              <a:t>并行</a:t>
            </a:r>
            <a:r>
              <a:rPr lang="en-US" sz="2400" dirty="0" smtClean="0">
                <a:solidFill>
                  <a:schemeClr val="tx1"/>
                </a:solidFill>
                <a:latin typeface="Calibri" pitchFamily="34" charset="0"/>
                <a:cs typeface="Calibri" pitchFamily="34" charset="0"/>
              </a:rPr>
              <a:t> </a:t>
            </a:r>
            <a:r>
              <a:rPr lang="en-US" sz="2400" dirty="0">
                <a:solidFill>
                  <a:schemeClr val="tx1"/>
                </a:solidFill>
                <a:latin typeface="Calibri" pitchFamily="34" charset="0"/>
                <a:cs typeface="Calibri" pitchFamily="34" charset="0"/>
              </a:rPr>
              <a:t>LINQ (PLINQ)</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theme/theme1.xml><?xml version="1.0" encoding="utf-8"?>
<a:theme xmlns:a="http://schemas.openxmlformats.org/drawingml/2006/main" name="Default Design - DPE PPT Template">
  <a:themeElements>
    <a:clrScheme name="Default Design - DPE PPT Template 2">
      <a:dk1>
        <a:srgbClr val="000000"/>
      </a:dk1>
      <a:lt1>
        <a:srgbClr val="FFFFFF"/>
      </a:lt1>
      <a:dk2>
        <a:srgbClr val="000000"/>
      </a:dk2>
      <a:lt2>
        <a:srgbClr val="333333"/>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 DPE PPT Templat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xfrm>
          <a:off x="0" y="0"/>
          <a:ext cx="1" cy="1"/>
        </a:xfrm>
        <a:custGeom>
          <a:avLst/>
          <a:gdLst/>
          <a:ahLst/>
          <a:cxnLst/>
          <a:rect l="0" t="0" r="0" b="0"/>
          <a:pathLst/>
        </a:cu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solidFill>
              <a:schemeClr val="bg1"/>
            </a:solidFill>
            <a:effectLst/>
            <a:latin typeface="Tahoma" pitchFamily="34" charset="0"/>
          </a:defRPr>
        </a:defPPr>
      </a:lstStyle>
    </a:spDef>
    <a:lnDef>
      <a:spPr bwMode="auto">
        <a:xfrm>
          <a:off x="0" y="0"/>
          <a:ext cx="1" cy="1"/>
        </a:xfrm>
        <a:custGeom>
          <a:avLst/>
          <a:gdLst/>
          <a:ahLst/>
          <a:cxnLst/>
          <a:rect l="0" t="0" r="0" b="0"/>
          <a:pathLst/>
        </a:cu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solidFill>
              <a:schemeClr val="bg1"/>
            </a:solidFill>
            <a:effectLst/>
            <a:latin typeface="Tahoma" pitchFamily="34" charset="0"/>
          </a:defRPr>
        </a:defPPr>
      </a:lstStyle>
    </a:lnDef>
  </a:objectDefaults>
  <a:extraClrSchemeLst>
    <a:extraClrScheme>
      <a:clrScheme name="Default Design - DPE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 DPE PPT Template 2">
        <a:dk1>
          <a:srgbClr val="000000"/>
        </a:dk1>
        <a:lt1>
          <a:srgbClr val="FFFFFF"/>
        </a:lt1>
        <a:dk2>
          <a:srgbClr val="000000"/>
        </a:dk2>
        <a:lt2>
          <a:srgbClr val="333333"/>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558DB4300D1324A92477E64B996B7EE" ma:contentTypeVersion="0" ma:contentTypeDescription="Create a new document." ma:contentTypeScope="" ma:versionID="77e22f6d63df6ef7ecc89f27de1182be">
  <xsd:schema xmlns:xsd="http://www.w3.org/2001/XMLSchema" xmlns:p="http://schemas.microsoft.com/office/2006/metadata/properties" xmlns:ns2="43DB58A5-D100-4A32-9247-7E64B996B7EE" targetNamespace="http://schemas.microsoft.com/office/2006/metadata/properties" ma:root="true" ma:fieldsID="768e23d0849baff6e7959e075cb3f35e" ns2:_="">
    <xsd:import namespace="43DB58A5-D100-4A32-9247-7E64B996B7EE"/>
    <xsd:element name="properties">
      <xsd:complexType>
        <xsd:sequence>
          <xsd:element name="documentManagement">
            <xsd:complexType>
              <xsd:all>
                <xsd:element ref="ns2:Content_x0020_Type" minOccurs="0"/>
                <xsd:element ref="ns2:Status" minOccurs="0"/>
                <xsd:element ref="ns2:Description0" minOccurs="0"/>
              </xsd:all>
            </xsd:complexType>
          </xsd:element>
        </xsd:sequence>
      </xsd:complexType>
    </xsd:element>
  </xsd:schema>
  <xsd:schema xmlns:xsd="http://www.w3.org/2001/XMLSchema" xmlns:dms="http://schemas.microsoft.com/office/2006/documentManagement/types" targetNamespace="43DB58A5-D100-4A32-9247-7E64B996B7EE" elementFormDefault="qualified">
    <xsd:import namespace="http://schemas.microsoft.com/office/2006/documentManagement/types"/>
    <xsd:element name="Content_x0020_Type" ma:index="8" nillable="true" ma:displayName="Content Type" ma:format="Dropdown" ma:internalName="Content_x0020_Type">
      <xsd:simpleType>
        <xsd:restriction base="dms:Choice">
          <xsd:enumeration value="Presentation"/>
          <xsd:enumeration value="Demos"/>
          <xsd:enumeration value="Lab Spec"/>
        </xsd:restriction>
      </xsd:simpleType>
    </xsd:element>
    <xsd:element name="Status" ma:index="9" nillable="true" ma:displayName="Status" ma:default="" ma:format="Dropdown" ma:internalName="Status">
      <xsd:simpleType>
        <xsd:restriction base="dms:Choice">
          <xsd:enumeration value="Draft"/>
          <xsd:enumeration value="Final draft"/>
          <xsd:enumeration value="Ready for handoff"/>
          <xsd:enumeration value="Complete"/>
        </xsd:restriction>
      </xsd:simpleType>
    </xsd:element>
    <xsd:element name="Description0" ma:index="10" nillable="true" ma:displayName="Description" ma:internalName="Description0">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outs:outSpaceData xmlns:outs="http://schemas.microsoft.com/office/2009/outspace/metadata">
  <outs:relatedDates>
    <outs:relatedDate>
      <outs:type>3</outs:type>
      <outs:displayName>Last Modified</outs:displayName>
      <outs:dateTime>2009-04-27T19:54:37Z</outs:dateTime>
      <outs:isPinned>true</outs:isPinned>
    </outs:relatedDate>
    <outs:relatedDate>
      <outs:type>2</outs:type>
      <outs:displayName>Created</outs:displayName>
      <outs:dateTime>2004-11-05T17:26:10Z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dshadle</outs:displayName>
          <outs:accountName/>
        </outs:relatedPerson>
      </outs:people>
      <outs:source>0</outs:source>
      <outs:isPinned>true</outs:isPinned>
    </outs:relatedPeopleItem>
    <outs:relatedPeopleItem>
      <outs:category>Last modified by</outs:category>
      <outs:people>
        <outs:relatedPerson>
          <outs:displayName>Jason Olson (DPE)</outs:displayName>
          <outs:accountName/>
        </outs:relatedPerson>
      </outs:people>
      <outs:source>0</outs:source>
      <outs:isPinned>true</outs:isPinned>
    </outs:relatedPeopleItem>
    <outs:relatedPeopleItem>
      <outs:category>Manager</outs:category>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outs:propertyMetadata>
      <outs:type>1</outs:type>
      <outs:propertyId>0</outs:propertyId>
      <outs:propertyName>Content Type</outs:propertyName>
      <outs:isPinned>false</outs:isPinned>
    </outs:propertyMetadata>
    <outs:propertyMetadata>
      <outs:type>1</outs:type>
      <outs:propertyId>0</outs:propertyId>
      <outs:propertyName>Description</outs:propertyName>
      <outs:isPinned>false</outs:isPinned>
    </outs:propertyMetadata>
    <outs:propertyMetadata>
      <outs:type>1</outs:type>
      <outs:propertyId>0</outs:propertyId>
      <outs:propertyName>Status</outs:propertyName>
      <outs:isPinned>false</outs:isPinned>
    </outs:propertyMetadata>
  </propertyMetadataList>
  <outs:corruptMetadataWasLost/>
</outs:outSpaceData>
</file>

<file path=customXml/item5.xml><?xml version="1.0" encoding="utf-8"?>
<p:properties xmlns:p="http://schemas.microsoft.com/office/2006/metadata/properties" xmlns:xsi="http://www.w3.org/2001/XMLSchema-instance">
  <documentManagement>
    <Content_x0020_Type xmlns="43DB58A5-D100-4A32-9247-7E64B996B7EE">Presentation</Content_x0020_Type>
    <Description0 xmlns="43DB58A5-D100-4A32-9247-7E64B996B7EE">As per other deck but white on blue Tahoma</Description0>
    <Status xmlns="43DB58A5-D100-4A32-9247-7E64B996B7EE">Final draft</Status>
  </documentManagement>
</p:properties>
</file>

<file path=customXml/itemProps1.xml><?xml version="1.0" encoding="utf-8"?>
<ds:datastoreItem xmlns:ds="http://schemas.openxmlformats.org/officeDocument/2006/customXml" ds:itemID="{EB71F3FB-361C-4DB8-8743-C2E9E4E3C24D}">
  <ds:schemaRefs>
    <ds:schemaRef ds:uri="http://schemas.microsoft.com/sharepoint/v3/contenttype/forms"/>
  </ds:schemaRefs>
</ds:datastoreItem>
</file>

<file path=customXml/itemProps2.xml><?xml version="1.0" encoding="utf-8"?>
<ds:datastoreItem xmlns:ds="http://schemas.openxmlformats.org/officeDocument/2006/customXml" ds:itemID="{B8AC574F-A7EC-425A-A14F-7F1513120138}">
  <ds:schemaRefs>
    <ds:schemaRef ds:uri="http://schemas.microsoft.com/office/2006/metadata/longProperties"/>
  </ds:schemaRefs>
</ds:datastoreItem>
</file>

<file path=customXml/itemProps3.xml><?xml version="1.0" encoding="utf-8"?>
<ds:datastoreItem xmlns:ds="http://schemas.openxmlformats.org/officeDocument/2006/customXml" ds:itemID="{0EF2C303-5AF6-45E4-B3B2-337FCCBAD8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DB58A5-D100-4A32-9247-7E64B996B7EE"/>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35F4CD2E-1426-4818-9C70-24CAFEA30B48}">
  <ds:schemaRefs>
    <ds:schemaRef ds:uri="http://schemas.microsoft.com/office/2009/outspace/metadata"/>
  </ds:schemaRefs>
</ds:datastoreItem>
</file>

<file path=customXml/itemProps5.xml><?xml version="1.0" encoding="utf-8"?>
<ds:datastoreItem xmlns:ds="http://schemas.openxmlformats.org/officeDocument/2006/customXml" ds:itemID="{84BE5ECC-BD83-4F37-A1FF-C24A87765A57}">
  <ds:schemaRefs>
    <ds:schemaRef ds:uri="http://schemas.microsoft.com/office/2006/documentManagement/types"/>
    <ds:schemaRef ds:uri="http://purl.org/dc/elements/1.1/"/>
    <ds:schemaRef ds:uri="http://www.w3.org/XML/1998/namespace"/>
    <ds:schemaRef ds:uri="http://purl.org/dc/dcmitype/"/>
    <ds:schemaRef ds:uri="http://schemas.openxmlformats.org/package/2006/metadata/core-properties"/>
    <ds:schemaRef ds:uri="43DB58A5-D100-4A32-9247-7E64B996B7EE"/>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7561</TotalTime>
  <Words>2195</Words>
  <Application>Microsoft Office PowerPoint</Application>
  <PresentationFormat>全屏显示(4:3)</PresentationFormat>
  <Paragraphs>186</Paragraphs>
  <Slides>21</Slides>
  <Notes>19</Notes>
  <HiddenSlides>1</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Default Design - DPE PPT Template</vt:lpstr>
      <vt:lpstr>Visual Studio 2010 和 .NET Framework 4  培训研讨会</vt:lpstr>
      <vt:lpstr>演示文稿概述（隐藏幻灯片）：</vt:lpstr>
      <vt:lpstr>面向托管开发人员 的并行计算</vt:lpstr>
      <vt:lpstr>目标</vt:lpstr>
      <vt:lpstr>幻灯片 5</vt:lpstr>
      <vt:lpstr>Baby Names</vt:lpstr>
      <vt:lpstr>幻灯片 7</vt:lpstr>
      <vt:lpstr>并行计算计划</vt:lpstr>
      <vt:lpstr>并发蓝图</vt:lpstr>
      <vt:lpstr>任务并行库</vt:lpstr>
      <vt:lpstr>从线程到任务</vt:lpstr>
      <vt:lpstr>实际操作中的 “Work Stealing”</vt:lpstr>
      <vt:lpstr>平行静态类</vt:lpstr>
      <vt:lpstr>平行静态类</vt:lpstr>
      <vt:lpstr>PLINQ</vt:lpstr>
      <vt:lpstr>PLINQ</vt:lpstr>
      <vt:lpstr>障碍</vt:lpstr>
      <vt:lpstr>统一取消</vt:lpstr>
      <vt:lpstr>System.Threading和新的统一取消模型</vt:lpstr>
      <vt:lpstr>重述要点</vt:lpstr>
      <vt:lpstr>幻灯片 21</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dshadle</dc:creator>
  <cp:lastModifiedBy>HXM</cp:lastModifiedBy>
  <cp:revision>220</cp:revision>
  <dcterms:created xsi:type="dcterms:W3CDTF">2004-11-05T17:26:10Z</dcterms:created>
  <dcterms:modified xsi:type="dcterms:W3CDTF">2009-11-06T03:26:50Z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ubject">
    <vt:lpwstr/>
  </property>
  <property fmtid="{D5CDD505-2E9C-101B-9397-08002B2CF9AE}" pid="3" name="Keywords">
    <vt:lpwstr/>
  </property>
  <property fmtid="{D5CDD505-2E9C-101B-9397-08002B2CF9AE}" pid="4" name="_Author">
    <vt:lpwstr>dshadle</vt:lpwstr>
  </property>
  <property fmtid="{D5CDD505-2E9C-101B-9397-08002B2CF9AE}" pid="5" name="_Category">
    <vt:lpwstr/>
  </property>
  <property fmtid="{D5CDD505-2E9C-101B-9397-08002B2CF9AE}" pid="6" name="Slides">
    <vt:lpwstr>52</vt:lpwstr>
  </property>
  <property fmtid="{D5CDD505-2E9C-101B-9397-08002B2CF9AE}" pid="7" name="Categories">
    <vt:lpwstr/>
  </property>
  <property fmtid="{D5CDD505-2E9C-101B-9397-08002B2CF9AE}" pid="8" name="Approval Level">
    <vt:lpwstr/>
  </property>
  <property fmtid="{D5CDD505-2E9C-101B-9397-08002B2CF9AE}" pid="9" name="_Comments">
    <vt:lpwstr/>
  </property>
  <property fmtid="{D5CDD505-2E9C-101B-9397-08002B2CF9AE}" pid="10" name="Assigned To">
    <vt:lpwstr/>
  </property>
  <property fmtid="{D5CDD505-2E9C-101B-9397-08002B2CF9AE}" pid="11" name="ContentType">
    <vt:lpwstr>Document</vt:lpwstr>
  </property>
</Properties>
</file>