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3"/>
  </p:notesMasterIdLst>
  <p:handoutMasterIdLst>
    <p:handoutMasterId r:id="rId34"/>
  </p:handoutMasterIdLst>
  <p:sldIdLst>
    <p:sldId id="352" r:id="rId6"/>
    <p:sldId id="353" r:id="rId7"/>
    <p:sldId id="354" r:id="rId8"/>
    <p:sldId id="324" r:id="rId9"/>
    <p:sldId id="328" r:id="rId10"/>
    <p:sldId id="346" r:id="rId11"/>
    <p:sldId id="332" r:id="rId12"/>
    <p:sldId id="333" r:id="rId13"/>
    <p:sldId id="334" r:id="rId14"/>
    <p:sldId id="335" r:id="rId15"/>
    <p:sldId id="336" r:id="rId16"/>
    <p:sldId id="349" r:id="rId17"/>
    <p:sldId id="323" r:id="rId18"/>
    <p:sldId id="342" r:id="rId19"/>
    <p:sldId id="338" r:id="rId20"/>
    <p:sldId id="350" r:id="rId21"/>
    <p:sldId id="348" r:id="rId22"/>
    <p:sldId id="351" r:id="rId23"/>
    <p:sldId id="345" r:id="rId24"/>
    <p:sldId id="326" r:id="rId25"/>
    <p:sldId id="339" r:id="rId26"/>
    <p:sldId id="341" r:id="rId27"/>
    <p:sldId id="347" r:id="rId28"/>
    <p:sldId id="327" r:id="rId29"/>
    <p:sldId id="337" r:id="rId30"/>
    <p:sldId id="325" r:id="rId31"/>
    <p:sldId id="263" r:id="rId3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9900"/>
    <a:srgbClr val="FFCC00"/>
    <a:srgbClr val="0099FF"/>
    <a:srgbClr val="FF7C80"/>
    <a:srgbClr val="BBE0E3"/>
    <a:srgbClr val="00FF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56" autoAdjust="0"/>
    <p:restoredTop sz="98723" autoAdjust="0"/>
  </p:normalViewPr>
  <p:slideViewPr>
    <p:cSldViewPr>
      <p:cViewPr>
        <p:scale>
          <a:sx n="50" d="100"/>
          <a:sy n="50" d="100"/>
        </p:scale>
        <p:origin x="-1716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1938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BCF55C2-A023-47EA-9DB5-D7989B2D8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BFB8504-2EB5-4A31-942A-BC8F1204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1744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57347" name="Rectangle 3174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b="1" dirty="0" smtClean="0"/>
              <a:t>ESTIMATED TIME:</a:t>
            </a:r>
          </a:p>
          <a:p>
            <a:r>
              <a:rPr lang="en-US" dirty="0" smtClean="0"/>
              <a:t>60 minutes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FB8504-2EB5-4A31-942A-BC8F1204C58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3008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72707" name="Rectangle 4300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3008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72707" name="Rectangle 4300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3008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72707" name="Rectangle 4300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slogo_R-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381000"/>
            <a:ext cx="21431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100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157912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157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2345257"/>
          </a:xfrm>
        </p:spPr>
        <p:txBody>
          <a:bodyPr rtlCol="0"/>
          <a:lstStyle>
            <a:lvl1pPr>
              <a:defRPr sz="2800" baseline="0">
                <a:solidFill>
                  <a:schemeClr val="bg2"/>
                </a:solidFill>
              </a:defRPr>
            </a:lvl1pPr>
            <a:lvl2pPr>
              <a:defRPr sz="2400" baseline="0">
                <a:solidFill>
                  <a:schemeClr val="bg2"/>
                </a:solidFill>
              </a:defRPr>
            </a:lvl2pPr>
            <a:lvl3pPr>
              <a:defRPr sz="2000" baseline="0">
                <a:solidFill>
                  <a:schemeClr val="bg2"/>
                </a:solidFill>
              </a:defRPr>
            </a:lvl3pPr>
            <a:lvl4pPr>
              <a:defRPr sz="1800" baseline="0">
                <a:solidFill>
                  <a:schemeClr val="bg2"/>
                </a:solidFill>
              </a:defRPr>
            </a:lvl4pPr>
            <a:lvl5pPr>
              <a:defRPr sz="1800" baseline="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4038600" cy="2345257"/>
          </a:xfrm>
        </p:spPr>
        <p:txBody>
          <a:bodyPr rtlCol="0"/>
          <a:lstStyle>
            <a:lvl1pPr>
              <a:defRPr sz="2800" baseline="0">
                <a:solidFill>
                  <a:schemeClr val="bg2"/>
                </a:solidFill>
              </a:defRPr>
            </a:lvl1pPr>
            <a:lvl2pPr>
              <a:defRPr sz="2400" baseline="0">
                <a:solidFill>
                  <a:schemeClr val="bg2"/>
                </a:solidFill>
              </a:defRPr>
            </a:lvl2pPr>
            <a:lvl3pPr>
              <a:defRPr sz="2000" baseline="0">
                <a:solidFill>
                  <a:schemeClr val="bg2"/>
                </a:solidFill>
              </a:defRPr>
            </a:lvl3pPr>
            <a:lvl4pPr>
              <a:defRPr sz="1800" baseline="0">
                <a:solidFill>
                  <a:schemeClr val="bg2"/>
                </a:solidFill>
              </a:defRPr>
            </a:lvl4pPr>
            <a:lvl5pPr>
              <a:defRPr sz="1800" baseline="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Hidden Slide">
    <p:bg bwMode="black"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382588" y="228600"/>
            <a:ext cx="8380412" cy="62324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91436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4000" b="0" kern="1200" cap="none" spc="-125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white">
          <a:xfrm>
            <a:off x="382588" y="1414464"/>
            <a:ext cx="8380412" cy="1844608"/>
          </a:xfrm>
        </p:spPr>
        <p:txBody>
          <a:bodyPr/>
          <a:lstStyle>
            <a:lvl1pPr>
              <a:spcBef>
                <a:spcPts val="1167"/>
              </a:spcBef>
              <a:buFontTx/>
              <a:buBlip>
                <a:blip r:embed="rId2"/>
              </a:buBlip>
              <a:defRPr sz="2400"/>
            </a:lvl1pPr>
            <a:lvl2pPr>
              <a:spcBef>
                <a:spcPts val="1083"/>
              </a:spcBef>
              <a:buFontTx/>
              <a:buBlip>
                <a:blip r:embed="rId2"/>
              </a:buBlip>
              <a:defRPr sz="2000"/>
            </a:lvl2pPr>
            <a:lvl3pPr>
              <a:spcBef>
                <a:spcPts val="1000"/>
              </a:spcBef>
              <a:buFontTx/>
              <a:buBlip>
                <a:blip r:embed="rId2"/>
              </a:buBlip>
              <a:defRPr sz="1800"/>
            </a:lvl3pPr>
            <a:lvl4pPr>
              <a:spcBef>
                <a:spcPts val="917"/>
              </a:spcBef>
              <a:buFontTx/>
              <a:buBlip>
                <a:blip r:embed="rId2"/>
              </a:buBlip>
              <a:defRPr sz="1600"/>
            </a:lvl4pPr>
            <a:lvl5pPr>
              <a:spcBef>
                <a:spcPts val="833"/>
              </a:spcBef>
              <a:buFontTx/>
              <a:buBlip>
                <a:blip r:embed="rId2"/>
              </a:buBlip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ver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2667000"/>
            <a:ext cx="8229600" cy="2743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54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18" descr="mslogo_R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696200" y="6391275"/>
            <a:ext cx="14287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29" descr="DPE5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04800" y="6453188"/>
            <a:ext cx="1598613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3" r:id="rId2"/>
    <p:sldLayoutId id="2147483707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8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2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2000">
          <a:solidFill>
            <a:schemeClr val="bg1"/>
          </a:solidFill>
          <a:latin typeface="Microsoft Sans Serif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png"/><Relationship Id="rId4" Type="http://schemas.openxmlformats.org/officeDocument/2006/relationships/image" Target="../media/image2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wmf"/><Relationship Id="rId4" Type="http://schemas.openxmlformats.org/officeDocument/2006/relationships/image" Target="../media/image2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8153400" cy="3505200"/>
          </a:xfrm>
        </p:spPr>
        <p:txBody>
          <a:bodyPr/>
          <a:lstStyle/>
          <a:p>
            <a:r>
              <a:rPr lang="en-US" dirty="0" smtClean="0"/>
              <a:t>Visual Studio 2010</a:t>
            </a:r>
            <a:br>
              <a:rPr lang="en-US" dirty="0" smtClean="0"/>
            </a:br>
            <a:r>
              <a:rPr lang="zh-CN" altLang="en-US" dirty="0" smtClean="0"/>
              <a:t>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.NET Framework 4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zh-CN" altLang="en-US" i="1" dirty="0" smtClean="0"/>
              <a:t>培训研讨会</a:t>
            </a:r>
            <a:endParaRPr lang="en-US" sz="2000" i="1" baseline="82000" dirty="0"/>
          </a:p>
        </p:txBody>
      </p:sp>
      <p:pic>
        <p:nvPicPr>
          <p:cNvPr id="4" name="Picture 3" descr="dpe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486400"/>
            <a:ext cx="3218422" cy="828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914400"/>
            <a:ext cx="8229600" cy="2743200"/>
          </a:xfrm>
        </p:spPr>
        <p:txBody>
          <a:bodyPr/>
          <a:lstStyle/>
          <a:p>
            <a:pPr algn="ctr"/>
            <a:r>
              <a:rPr lang="zh-CN" altLang="en-US" sz="4000" dirty="0" smtClean="0"/>
              <a:t>我有没有提到</a:t>
            </a:r>
            <a:r>
              <a:rPr lang="en-US" sz="4000" dirty="0" smtClean="0"/>
              <a:t> “Velocity” </a:t>
            </a:r>
            <a:r>
              <a:rPr lang="zh-CN" altLang="en-US" sz="4000" dirty="0" smtClean="0"/>
              <a:t>是</a:t>
            </a:r>
            <a:r>
              <a:rPr lang="en-US" sz="4000" dirty="0" smtClean="0"/>
              <a:t>……</a:t>
            </a:r>
          </a:p>
          <a:p>
            <a:endParaRPr lang="en-US" dirty="0"/>
          </a:p>
        </p:txBody>
      </p:sp>
      <p:pic>
        <p:nvPicPr>
          <p:cNvPr id="1026" name="Picture 2" descr="C:\Users\joncart.REDMOND\AppData\Local\Microsoft\Windows\Temporary Internet Files\Content.IE5\0VT81CMH\MCj010475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600200"/>
            <a:ext cx="4510550" cy="4692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 bwMode="auto">
          <a:xfrm>
            <a:off x="2286000" y="5105400"/>
            <a:ext cx="2514600" cy="1066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2286000" y="3810000"/>
            <a:ext cx="2514600" cy="1066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286000" y="2209800"/>
            <a:ext cx="2514600" cy="1066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23912"/>
          </a:xfrm>
        </p:spPr>
        <p:txBody>
          <a:bodyPr/>
          <a:lstStyle/>
          <a:p>
            <a:pPr algn="l"/>
            <a:r>
              <a:rPr lang="zh-CN" altLang="en-US" sz="4000" dirty="0" smtClean="0"/>
              <a:t>哪里？</a:t>
            </a:r>
            <a:endParaRPr lang="en-US" sz="4000" dirty="0"/>
          </a:p>
        </p:txBody>
      </p:sp>
      <p:pic>
        <p:nvPicPr>
          <p:cNvPr id="12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5654" y="2438400"/>
            <a:ext cx="500664" cy="685119"/>
          </a:xfrm>
          <a:prstGeom prst="rect">
            <a:avLst/>
          </a:prstGeom>
          <a:noFill/>
        </p:spPr>
      </p:pic>
      <p:pic>
        <p:nvPicPr>
          <p:cNvPr id="13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914400"/>
            <a:ext cx="843077" cy="843077"/>
          </a:xfrm>
          <a:prstGeom prst="rect">
            <a:avLst/>
          </a:prstGeom>
          <a:noFill/>
        </p:spPr>
      </p:pic>
      <p:sp>
        <p:nvSpPr>
          <p:cNvPr id="17" name="Can 16"/>
          <p:cNvSpPr/>
          <p:nvPr/>
        </p:nvSpPr>
        <p:spPr bwMode="auto">
          <a:xfrm>
            <a:off x="2514600" y="5410200"/>
            <a:ext cx="712520" cy="463138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zh-CN" alt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数据库</a:t>
            </a:r>
            <a:endParaRPr lang="en-US" sz="1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8" name="Cloud 17"/>
          <p:cNvSpPr/>
          <p:nvPr/>
        </p:nvSpPr>
        <p:spPr bwMode="auto">
          <a:xfrm>
            <a:off x="3505200" y="5316186"/>
            <a:ext cx="1093521" cy="627414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zh-CN" altLang="en-US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云</a:t>
            </a:r>
            <a:endParaRPr lang="en-US" sz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38200" y="2514600"/>
            <a:ext cx="10310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应用层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86750" y="4114800"/>
            <a:ext cx="10358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缓存层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5800" y="5334000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数据层</a:t>
            </a:r>
            <a:endParaRPr lang="en-US" dirty="0"/>
          </a:p>
        </p:txBody>
      </p:sp>
      <p:pic>
        <p:nvPicPr>
          <p:cNvPr id="82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3962400"/>
            <a:ext cx="543944" cy="760926"/>
          </a:xfrm>
          <a:prstGeom prst="rect">
            <a:avLst/>
          </a:prstGeom>
          <a:noFill/>
        </p:spPr>
      </p:pic>
      <p:pic>
        <p:nvPicPr>
          <p:cNvPr id="83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2256" y="3960976"/>
            <a:ext cx="543944" cy="760926"/>
          </a:xfrm>
          <a:prstGeom prst="rect">
            <a:avLst/>
          </a:prstGeom>
          <a:noFill/>
        </p:spPr>
      </p:pic>
      <p:pic>
        <p:nvPicPr>
          <p:cNvPr id="84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3959551"/>
            <a:ext cx="543944" cy="760926"/>
          </a:xfrm>
          <a:prstGeom prst="rect">
            <a:avLst/>
          </a:prstGeom>
          <a:noFill/>
        </p:spPr>
      </p:pic>
      <p:cxnSp>
        <p:nvCxnSpPr>
          <p:cNvPr id="85" name="Straight Connector 84"/>
          <p:cNvCxnSpPr>
            <a:endCxn id="87" idx="2"/>
          </p:cNvCxnSpPr>
          <p:nvPr/>
        </p:nvCxnSpPr>
        <p:spPr>
          <a:xfrm>
            <a:off x="2744670" y="4341976"/>
            <a:ext cx="727806" cy="22945"/>
          </a:xfrm>
          <a:prstGeom prst="line">
            <a:avLst/>
          </a:prstGeom>
          <a:ln w="28575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endCxn id="84" idx="1"/>
          </p:cNvCxnSpPr>
          <p:nvPr/>
        </p:nvCxnSpPr>
        <p:spPr>
          <a:xfrm flipV="1">
            <a:off x="3591944" y="4340014"/>
            <a:ext cx="599056" cy="1962"/>
          </a:xfrm>
          <a:prstGeom prst="line">
            <a:avLst/>
          </a:prstGeom>
          <a:ln w="28575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3472476" y="4265776"/>
            <a:ext cx="185124" cy="19829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2583576" y="4296086"/>
            <a:ext cx="185124" cy="19829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4310676" y="4267200"/>
            <a:ext cx="185124" cy="19829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90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438400"/>
            <a:ext cx="500664" cy="685119"/>
          </a:xfrm>
          <a:prstGeom prst="rect">
            <a:avLst/>
          </a:prstGeom>
          <a:noFill/>
        </p:spPr>
      </p:pic>
      <p:pic>
        <p:nvPicPr>
          <p:cNvPr id="91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0736" y="2438400"/>
            <a:ext cx="500664" cy="685119"/>
          </a:xfrm>
          <a:prstGeom prst="rect">
            <a:avLst/>
          </a:prstGeom>
          <a:noFill/>
        </p:spPr>
      </p:pic>
      <p:pic>
        <p:nvPicPr>
          <p:cNvPr id="92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438400"/>
            <a:ext cx="500664" cy="685119"/>
          </a:xfrm>
          <a:prstGeom prst="rect">
            <a:avLst/>
          </a:prstGeom>
          <a:noFill/>
        </p:spPr>
      </p:pic>
      <p:cxnSp>
        <p:nvCxnSpPr>
          <p:cNvPr id="105" name="Straight Arrow Connector 104"/>
          <p:cNvCxnSpPr/>
          <p:nvPr/>
        </p:nvCxnSpPr>
        <p:spPr bwMode="auto">
          <a:xfrm rot="5400000">
            <a:off x="4152900" y="3543300"/>
            <a:ext cx="533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rot="5400000">
            <a:off x="3544094" y="3542506"/>
            <a:ext cx="533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rot="5400000">
            <a:off x="3009106" y="3542506"/>
            <a:ext cx="533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rot="5400000">
            <a:off x="2401094" y="3542506"/>
            <a:ext cx="533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09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914400"/>
            <a:ext cx="843077" cy="843077"/>
          </a:xfrm>
          <a:prstGeom prst="rect">
            <a:avLst/>
          </a:prstGeom>
          <a:noFill/>
        </p:spPr>
      </p:pic>
      <p:pic>
        <p:nvPicPr>
          <p:cNvPr id="110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4723" y="914400"/>
            <a:ext cx="843077" cy="843077"/>
          </a:xfrm>
          <a:prstGeom prst="rect">
            <a:avLst/>
          </a:prstGeom>
          <a:noFill/>
        </p:spPr>
      </p:pic>
      <p:cxnSp>
        <p:nvCxnSpPr>
          <p:cNvPr id="112" name="Straight Arrow Connector 111"/>
          <p:cNvCxnSpPr/>
          <p:nvPr/>
        </p:nvCxnSpPr>
        <p:spPr bwMode="auto">
          <a:xfrm rot="16200000" flipH="1">
            <a:off x="2324100" y="1866900"/>
            <a:ext cx="381000" cy="304800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109" idx="2"/>
            <a:endCxn id="81" idx="0"/>
          </p:cNvCxnSpPr>
          <p:nvPr/>
        </p:nvCxnSpPr>
        <p:spPr bwMode="auto">
          <a:xfrm rot="5400000">
            <a:off x="3318359" y="1982419"/>
            <a:ext cx="452323" cy="2439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 rot="5400000">
            <a:off x="4305300" y="1866900"/>
            <a:ext cx="381000" cy="304800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Elbow Connector 120"/>
          <p:cNvCxnSpPr>
            <a:stCxn id="81" idx="3"/>
            <a:endCxn id="103" idx="3"/>
          </p:cNvCxnSpPr>
          <p:nvPr/>
        </p:nvCxnSpPr>
        <p:spPr bwMode="auto">
          <a:xfrm>
            <a:off x="4800600" y="2743200"/>
            <a:ext cx="1588" cy="2895600"/>
          </a:xfrm>
          <a:prstGeom prst="bentConnector3">
            <a:avLst>
              <a:gd name="adj1" fmla="val 34599633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>
            <a:off x="5334000" y="4267200"/>
            <a:ext cx="533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943600" y="3954959"/>
            <a:ext cx="21595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可能导致昂贵的</a:t>
            </a:r>
            <a:endParaRPr lang="en-US" altLang="zh-CN" dirty="0" smtClean="0"/>
          </a:p>
          <a:p>
            <a:r>
              <a:rPr lang="zh-CN" altLang="en-US" dirty="0" smtClean="0"/>
              <a:t>读取</a:t>
            </a:r>
            <a:r>
              <a:rPr lang="en-US" altLang="zh-CN" dirty="0" smtClean="0"/>
              <a:t>/</a:t>
            </a:r>
            <a:r>
              <a:rPr lang="zh-CN" altLang="en-US" dirty="0" smtClean="0"/>
              <a:t>写入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04800" y="2362200"/>
            <a:ext cx="8229600" cy="2743200"/>
          </a:xfrm>
        </p:spPr>
        <p:txBody>
          <a:bodyPr/>
          <a:lstStyle/>
          <a:p>
            <a:pPr algn="ctr"/>
            <a:r>
              <a:rPr lang="zh-CN" altLang="en-US" sz="4400" dirty="0" smtClean="0"/>
              <a:t>是不是很难安装和管理</a:t>
            </a:r>
            <a:r>
              <a:rPr lang="en-US" sz="4400" dirty="0" smtClean="0"/>
              <a:t> “Velocity”</a:t>
            </a:r>
            <a:r>
              <a:rPr lang="zh-CN" altLang="en-US" sz="4400" dirty="0" smtClean="0"/>
              <a:t>？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Rectangle 2252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63531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4" name="Rectangle 2252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613" y="1681163"/>
            <a:ext cx="215265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200400"/>
            <a:ext cx="8229600" cy="609600"/>
          </a:xfrm>
        </p:spPr>
        <p:txBody>
          <a:bodyPr anchor="t"/>
          <a:lstStyle/>
          <a:p>
            <a:pPr algn="l">
              <a:defRPr/>
            </a:pPr>
            <a:r>
              <a:rPr lang="zh-CN" altLang="en-US" dirty="0" smtClean="0"/>
              <a:t>安装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AutoShape 11"/>
          <p:cNvSpPr>
            <a:spLocks noChangeArrowheads="1"/>
          </p:cNvSpPr>
          <p:nvPr/>
        </p:nvSpPr>
        <p:spPr bwMode="auto">
          <a:xfrm>
            <a:off x="533400" y="3705398"/>
            <a:ext cx="2333896" cy="1323802"/>
          </a:xfrm>
          <a:prstGeom prst="flowChartMultidocument">
            <a:avLst/>
          </a:prstGeom>
          <a:solidFill>
            <a:srgbClr val="0099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rPr>
              <a:t>区域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29" name="Line Callout 2 28"/>
          <p:cNvSpPr/>
          <p:nvPr/>
        </p:nvSpPr>
        <p:spPr bwMode="auto">
          <a:xfrm>
            <a:off x="3352800" y="3352800"/>
            <a:ext cx="2590800" cy="1219200"/>
          </a:xfrm>
          <a:prstGeom prst="borderCallout2">
            <a:avLst>
              <a:gd name="adj1" fmla="val 18750"/>
              <a:gd name="adj2" fmla="val -367"/>
              <a:gd name="adj3" fmla="val 18750"/>
              <a:gd name="adj4" fmla="val -16667"/>
              <a:gd name="adj5" fmla="val 69079"/>
              <a:gd name="adj6" fmla="val -37998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23912"/>
          </a:xfrm>
        </p:spPr>
        <p:txBody>
          <a:bodyPr/>
          <a:lstStyle/>
          <a:p>
            <a:pPr algn="l"/>
            <a:r>
              <a:rPr lang="zh-CN" altLang="en-US" sz="4000" dirty="0" smtClean="0"/>
              <a:t>逻辑层次</a:t>
            </a:r>
            <a:endParaRPr lang="en-US" sz="4000" dirty="0"/>
          </a:p>
        </p:txBody>
      </p:sp>
      <p:pic>
        <p:nvPicPr>
          <p:cNvPr id="142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2057400" cy="1776845"/>
          </a:xfrm>
          <a:prstGeom prst="rect">
            <a:avLst/>
          </a:prstGeom>
          <a:noFill/>
        </p:spPr>
      </p:pic>
      <p:pic>
        <p:nvPicPr>
          <p:cNvPr id="143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295400"/>
            <a:ext cx="1371600" cy="1524000"/>
          </a:xfrm>
          <a:prstGeom prst="rect">
            <a:avLst/>
          </a:prstGeom>
          <a:noFill/>
        </p:spPr>
      </p:pic>
      <p:pic>
        <p:nvPicPr>
          <p:cNvPr id="144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295400"/>
            <a:ext cx="1499937" cy="1524000"/>
          </a:xfrm>
          <a:prstGeom prst="rect">
            <a:avLst/>
          </a:prstGeom>
          <a:noFill/>
        </p:spPr>
      </p:pic>
      <p:sp>
        <p:nvSpPr>
          <p:cNvPr id="148" name="Text Box 12"/>
          <p:cNvSpPr txBox="1">
            <a:spLocks noChangeArrowheads="1"/>
          </p:cNvSpPr>
          <p:nvPr/>
        </p:nvSpPr>
        <p:spPr bwMode="auto">
          <a:xfrm>
            <a:off x="1527673" y="4043795"/>
            <a:ext cx="834527" cy="29960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区域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Text Box 15"/>
          <p:cNvSpPr txBox="1">
            <a:spLocks noChangeArrowheads="1"/>
          </p:cNvSpPr>
          <p:nvPr/>
        </p:nvSpPr>
        <p:spPr bwMode="auto">
          <a:xfrm>
            <a:off x="3505200" y="3429000"/>
            <a:ext cx="2330952" cy="381000"/>
          </a:xfrm>
          <a:prstGeom prst="rect">
            <a:avLst/>
          </a:prstGeom>
          <a:solidFill>
            <a:srgbClr val="FF5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zh-CN" altLang="en-US" sz="1200" b="1" dirty="0" smtClean="0">
                <a:latin typeface="+mn-lt"/>
                <a:cs typeface="Arial" pitchFamily="34" charset="0"/>
              </a:rPr>
              <a:t>键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rPr>
              <a:t>   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rPr>
              <a:t>有效负载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rPr>
              <a:t>  </a:t>
            </a:r>
            <a:r>
              <a:rPr kumimoji="0" lang="zh-CN" altLang="en-US" sz="1200" b="1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rPr>
              <a:t>标签</a:t>
            </a:r>
            <a:endParaRPr kumimoji="0" lang="en-US" sz="2000" b="1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</p:txBody>
      </p:sp>
      <p:sp>
        <p:nvSpPr>
          <p:cNvPr id="152" name="Text Box 17"/>
          <p:cNvSpPr txBox="1">
            <a:spLocks noChangeArrowheads="1"/>
          </p:cNvSpPr>
          <p:nvPr/>
        </p:nvSpPr>
        <p:spPr bwMode="auto">
          <a:xfrm>
            <a:off x="3505200" y="3810000"/>
            <a:ext cx="2330952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123   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yyyy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       “Toy”   “Chair”..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371600" y="1336357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>
                <a:solidFill>
                  <a:srgbClr val="FFFFFF"/>
                </a:solidFill>
              </a:rPr>
              <a:t>Velocity Service</a:t>
            </a: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352800" y="13716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>
                <a:solidFill>
                  <a:srgbClr val="FFFFFF"/>
                </a:solidFill>
              </a:rPr>
              <a:t>Velocity Service</a:t>
            </a: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105400" y="1371600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/>
              <a:t>Velocity Service</a:t>
            </a:r>
            <a:endParaRPr lang="en-US" sz="13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371600" y="1793557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>
                <a:solidFill>
                  <a:schemeClr val="accent2"/>
                </a:solidFill>
              </a:rPr>
              <a:t>Velocity Service</a:t>
            </a:r>
            <a:endParaRPr lang="en-US" sz="1300" b="1" dirty="0">
              <a:solidFill>
                <a:schemeClr val="accent2"/>
              </a:solidFill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505200" y="4114800"/>
            <a:ext cx="2330952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123   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yyyy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       “Toy”   “Chair”..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33400" y="2667000"/>
            <a:ext cx="5410200" cy="304800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指定缓存：</a:t>
            </a:r>
            <a:r>
              <a:rPr kumimoji="0" lang="en-US" sz="1800" b="0" i="0" u="none" strike="noStrike" cap="none" normalizeH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 	       </a:t>
            </a:r>
            <a:r>
              <a:rPr kumimoji="0" lang="zh-CN" altLang="en-US" sz="1800" b="0" i="0" u="none" strike="noStrike" cap="none" normalizeH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目录</a:t>
            </a:r>
            <a:endParaRPr kumimoji="0" lang="en-US" sz="18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33400" y="2362200"/>
            <a:ext cx="5410200" cy="304800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指定缓存：</a:t>
            </a:r>
            <a:r>
              <a:rPr kumimoji="0" lang="en-US" sz="1800" b="0" i="0" u="none" strike="noStrike" cap="none" normalizeH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 	      </a:t>
            </a:r>
            <a:r>
              <a:rPr kumimoji="0" lang="zh-CN" altLang="en-US" sz="1800" b="0" i="0" u="none" strike="noStrike" cap="none" normalizeH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（默认）</a:t>
            </a:r>
            <a:endParaRPr kumimoji="0" lang="en-US" sz="18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rot="5400000">
            <a:off x="1485900" y="3467100"/>
            <a:ext cx="9906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AutoShape 11"/>
          <p:cNvSpPr>
            <a:spLocks noChangeArrowheads="1"/>
          </p:cNvSpPr>
          <p:nvPr/>
        </p:nvSpPr>
        <p:spPr bwMode="auto">
          <a:xfrm>
            <a:off x="6553200" y="1981200"/>
            <a:ext cx="2333896" cy="1323802"/>
          </a:xfrm>
          <a:prstGeom prst="flowChartMultidocument">
            <a:avLst/>
          </a:prstGeom>
          <a:solidFill>
            <a:srgbClr val="0099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rPr>
              <a:t>区域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rPr>
              <a:t> </a:t>
            </a:r>
          </a:p>
        </p:txBody>
      </p:sp>
      <p:cxnSp>
        <p:nvCxnSpPr>
          <p:cNvPr id="36" name="Straight Arrow Connector 35"/>
          <p:cNvCxnSpPr>
            <a:stCxn id="31" idx="3"/>
          </p:cNvCxnSpPr>
          <p:nvPr/>
        </p:nvCxnSpPr>
        <p:spPr bwMode="auto">
          <a:xfrm>
            <a:off x="5943600" y="2514600"/>
            <a:ext cx="6096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7620000" y="2286000"/>
            <a:ext cx="9144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（默认）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29" grpId="0" animBg="1"/>
      <p:bldP spid="148" grpId="0" animBg="1"/>
      <p:bldP spid="150" grpId="0" animBg="1"/>
      <p:bldP spid="152" grpId="0" animBg="1"/>
      <p:bldP spid="28" grpId="0" animBg="1"/>
      <p:bldP spid="30" grpId="0" animBg="1"/>
      <p:bldP spid="31" grpId="0" animBg="1"/>
      <p:bldP spid="34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1000" y="2438400"/>
            <a:ext cx="8229600" cy="2743200"/>
          </a:xfrm>
        </p:spPr>
        <p:txBody>
          <a:bodyPr/>
          <a:lstStyle/>
          <a:p>
            <a:pPr algn="ctr"/>
            <a:r>
              <a:rPr lang="en-US" sz="4400" dirty="0" smtClean="0"/>
              <a:t>“Velocity” </a:t>
            </a:r>
            <a:r>
              <a:rPr lang="zh-CN" altLang="en-US" sz="4400" dirty="0" smtClean="0"/>
              <a:t>数据分区像什么？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 bwMode="auto">
          <a:xfrm>
            <a:off x="457201" y="3440875"/>
            <a:ext cx="4191000" cy="1512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40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2214" y="3712171"/>
            <a:ext cx="723586" cy="1012229"/>
          </a:xfrm>
          <a:prstGeom prst="rect">
            <a:avLst/>
          </a:prstGeom>
          <a:noFill/>
        </p:spPr>
      </p:pic>
      <p:pic>
        <p:nvPicPr>
          <p:cNvPr id="39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712171"/>
            <a:ext cx="723586" cy="1012229"/>
          </a:xfrm>
          <a:prstGeom prst="rect">
            <a:avLst/>
          </a:prstGeom>
          <a:noFill/>
        </p:spPr>
      </p:pic>
      <p:cxnSp>
        <p:nvCxnSpPr>
          <p:cNvPr id="99" name="Straight Arrow Connector 98"/>
          <p:cNvCxnSpPr/>
          <p:nvPr/>
        </p:nvCxnSpPr>
        <p:spPr bwMode="auto">
          <a:xfrm rot="5400000">
            <a:off x="3656805" y="2971006"/>
            <a:ext cx="914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 rot="5400000">
            <a:off x="2134394" y="2971006"/>
            <a:ext cx="914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rot="5400000">
            <a:off x="685006" y="2971800"/>
            <a:ext cx="914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23912"/>
          </a:xfrm>
        </p:spPr>
        <p:txBody>
          <a:bodyPr/>
          <a:lstStyle/>
          <a:p>
            <a:pPr algn="l"/>
            <a:r>
              <a:rPr lang="zh-CN" altLang="en-US" sz="4000" dirty="0" smtClean="0"/>
              <a:t>数据分区</a:t>
            </a:r>
            <a:r>
              <a:rPr lang="en-US" sz="4000" dirty="0" smtClean="0"/>
              <a:t> + HA</a:t>
            </a:r>
            <a:endParaRPr lang="en-US" sz="4000" dirty="0"/>
          </a:p>
        </p:txBody>
      </p:sp>
      <p:sp>
        <p:nvSpPr>
          <p:cNvPr id="79" name="Rectangle 78"/>
          <p:cNvSpPr/>
          <p:nvPr/>
        </p:nvSpPr>
        <p:spPr bwMode="auto">
          <a:xfrm>
            <a:off x="457200" y="1303317"/>
            <a:ext cx="4191000" cy="1211283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82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601" y="3712171"/>
            <a:ext cx="723586" cy="1012229"/>
          </a:xfrm>
          <a:prstGeom prst="rect">
            <a:avLst/>
          </a:prstGeom>
          <a:noFill/>
        </p:spPr>
      </p:pic>
      <p:pic>
        <p:nvPicPr>
          <p:cNvPr id="88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448481"/>
            <a:ext cx="667718" cy="913719"/>
          </a:xfrm>
          <a:prstGeom prst="rect">
            <a:avLst/>
          </a:prstGeom>
          <a:noFill/>
        </p:spPr>
      </p:pic>
      <p:pic>
        <p:nvPicPr>
          <p:cNvPr id="89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448481"/>
            <a:ext cx="667718" cy="913719"/>
          </a:xfrm>
          <a:prstGeom prst="rect">
            <a:avLst/>
          </a:prstGeom>
          <a:noFill/>
        </p:spPr>
      </p:pic>
      <p:pic>
        <p:nvPicPr>
          <p:cNvPr id="90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448481"/>
            <a:ext cx="667718" cy="913719"/>
          </a:xfrm>
          <a:prstGeom prst="rect">
            <a:avLst/>
          </a:prstGeom>
          <a:noFill/>
        </p:spPr>
      </p:pic>
      <p:sp>
        <p:nvSpPr>
          <p:cNvPr id="121" name="Oval 120"/>
          <p:cNvSpPr/>
          <p:nvPr/>
        </p:nvSpPr>
        <p:spPr bwMode="auto">
          <a:xfrm>
            <a:off x="457200" y="270462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</a:p>
        </p:txBody>
      </p:sp>
      <p:sp>
        <p:nvSpPr>
          <p:cNvPr id="122" name="Oval 121"/>
          <p:cNvSpPr/>
          <p:nvPr/>
        </p:nvSpPr>
        <p:spPr bwMode="auto">
          <a:xfrm>
            <a:off x="1333995" y="2726391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</a:p>
        </p:txBody>
      </p:sp>
      <p:sp>
        <p:nvSpPr>
          <p:cNvPr id="123" name="Oval 122"/>
          <p:cNvSpPr/>
          <p:nvPr/>
        </p:nvSpPr>
        <p:spPr bwMode="auto">
          <a:xfrm>
            <a:off x="2410691" y="2748148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</a:t>
            </a:r>
          </a:p>
        </p:txBody>
      </p:sp>
      <p:sp>
        <p:nvSpPr>
          <p:cNvPr id="124" name="Oval 123"/>
          <p:cNvSpPr/>
          <p:nvPr/>
        </p:nvSpPr>
        <p:spPr bwMode="auto">
          <a:xfrm>
            <a:off x="1981200" y="2746169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</a:t>
            </a:r>
          </a:p>
        </p:txBody>
      </p:sp>
      <p:sp>
        <p:nvSpPr>
          <p:cNvPr id="125" name="Oval 124"/>
          <p:cNvSpPr/>
          <p:nvPr/>
        </p:nvSpPr>
        <p:spPr bwMode="auto">
          <a:xfrm>
            <a:off x="910442" y="2718474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3429000" y="2754087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</a:t>
            </a:r>
          </a:p>
        </p:txBody>
      </p:sp>
      <p:sp>
        <p:nvSpPr>
          <p:cNvPr id="127" name="Oval 126"/>
          <p:cNvSpPr/>
          <p:nvPr/>
        </p:nvSpPr>
        <p:spPr bwMode="auto">
          <a:xfrm>
            <a:off x="4357255" y="2756065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</a:p>
        </p:txBody>
      </p:sp>
      <p:sp>
        <p:nvSpPr>
          <p:cNvPr id="128" name="Oval 127"/>
          <p:cNvSpPr/>
          <p:nvPr/>
        </p:nvSpPr>
        <p:spPr bwMode="auto">
          <a:xfrm>
            <a:off x="3904014" y="2754087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</a:t>
            </a:r>
          </a:p>
        </p:txBody>
      </p:sp>
      <p:sp>
        <p:nvSpPr>
          <p:cNvPr id="129" name="Oval 128"/>
          <p:cNvSpPr/>
          <p:nvPr/>
        </p:nvSpPr>
        <p:spPr bwMode="auto">
          <a:xfrm>
            <a:off x="2834244" y="2756065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</a:t>
            </a:r>
          </a:p>
        </p:txBody>
      </p:sp>
      <p:sp>
        <p:nvSpPr>
          <p:cNvPr id="133" name="Oval 132"/>
          <p:cNvSpPr/>
          <p:nvPr/>
        </p:nvSpPr>
        <p:spPr bwMode="auto">
          <a:xfrm>
            <a:off x="2516247" y="4356265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</a:p>
        </p:txBody>
      </p:sp>
      <p:sp>
        <p:nvSpPr>
          <p:cNvPr id="134" name="Oval 133"/>
          <p:cNvSpPr/>
          <p:nvPr/>
        </p:nvSpPr>
        <p:spPr bwMode="auto">
          <a:xfrm>
            <a:off x="838200" y="4083131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</a:p>
        </p:txBody>
      </p:sp>
      <p:sp>
        <p:nvSpPr>
          <p:cNvPr id="135" name="Oval 134"/>
          <p:cNvSpPr/>
          <p:nvPr/>
        </p:nvSpPr>
        <p:spPr bwMode="auto">
          <a:xfrm>
            <a:off x="4170878" y="4378382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</a:t>
            </a:r>
          </a:p>
        </p:txBody>
      </p:sp>
      <p:sp>
        <p:nvSpPr>
          <p:cNvPr id="136" name="Oval 135"/>
          <p:cNvSpPr/>
          <p:nvPr/>
        </p:nvSpPr>
        <p:spPr bwMode="auto">
          <a:xfrm>
            <a:off x="2646877" y="3967019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3962400" y="3994412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</a:p>
        </p:txBody>
      </p:sp>
      <p:sp>
        <p:nvSpPr>
          <p:cNvPr id="138" name="Oval 137"/>
          <p:cNvSpPr/>
          <p:nvPr/>
        </p:nvSpPr>
        <p:spPr bwMode="auto">
          <a:xfrm>
            <a:off x="4332514" y="394757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</a:t>
            </a:r>
          </a:p>
        </p:txBody>
      </p:sp>
      <p:sp>
        <p:nvSpPr>
          <p:cNvPr id="139" name="Oval 138"/>
          <p:cNvSpPr/>
          <p:nvPr/>
        </p:nvSpPr>
        <p:spPr bwMode="auto">
          <a:xfrm>
            <a:off x="1214253" y="3845623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</a:p>
        </p:txBody>
      </p:sp>
      <p:sp>
        <p:nvSpPr>
          <p:cNvPr id="140" name="Oval 139"/>
          <p:cNvSpPr/>
          <p:nvPr/>
        </p:nvSpPr>
        <p:spPr bwMode="auto">
          <a:xfrm>
            <a:off x="2937164" y="4193968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</a:t>
            </a:r>
          </a:p>
        </p:txBody>
      </p:sp>
      <p:sp>
        <p:nvSpPr>
          <p:cNvPr id="141" name="Oval 140"/>
          <p:cNvSpPr/>
          <p:nvPr/>
        </p:nvSpPr>
        <p:spPr bwMode="auto">
          <a:xfrm>
            <a:off x="1166751" y="4356265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895259" y="3962400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缓冲层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939170" y="1676400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 smtClean="0"/>
              <a:t>应用层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286000"/>
            <a:ext cx="8229600" cy="2743200"/>
          </a:xfrm>
        </p:spPr>
        <p:txBody>
          <a:bodyPr/>
          <a:lstStyle/>
          <a:p>
            <a:pPr algn="ctr"/>
            <a:r>
              <a:rPr lang="zh-CN" altLang="en-US" sz="4400" dirty="0" smtClean="0"/>
              <a:t>如果其中一个服务器</a:t>
            </a:r>
            <a:endParaRPr lang="en-US" altLang="zh-CN" sz="4400" dirty="0" smtClean="0"/>
          </a:p>
          <a:p>
            <a:pPr algn="ctr"/>
            <a:r>
              <a:rPr lang="zh-CN" altLang="en-US" sz="4400" dirty="0" smtClean="0"/>
              <a:t>宕机会怎么样？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 bwMode="auto">
          <a:xfrm>
            <a:off x="457201" y="3440875"/>
            <a:ext cx="4191000" cy="1512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40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2214" y="3712171"/>
            <a:ext cx="723586" cy="1012229"/>
          </a:xfrm>
          <a:prstGeom prst="rect">
            <a:avLst/>
          </a:prstGeom>
          <a:noFill/>
        </p:spPr>
      </p:pic>
      <p:pic>
        <p:nvPicPr>
          <p:cNvPr id="39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712171"/>
            <a:ext cx="723586" cy="1012229"/>
          </a:xfrm>
          <a:prstGeom prst="rect">
            <a:avLst/>
          </a:prstGeom>
          <a:noFill/>
        </p:spPr>
      </p:pic>
      <p:cxnSp>
        <p:nvCxnSpPr>
          <p:cNvPr id="99" name="Straight Arrow Connector 98"/>
          <p:cNvCxnSpPr/>
          <p:nvPr/>
        </p:nvCxnSpPr>
        <p:spPr bwMode="auto">
          <a:xfrm rot="5400000">
            <a:off x="3656805" y="2971006"/>
            <a:ext cx="914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 rot="5400000">
            <a:off x="2134394" y="2971006"/>
            <a:ext cx="914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rot="5400000">
            <a:off x="685006" y="2971800"/>
            <a:ext cx="914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23912"/>
          </a:xfrm>
        </p:spPr>
        <p:txBody>
          <a:bodyPr/>
          <a:lstStyle/>
          <a:p>
            <a:pPr algn="l"/>
            <a:r>
              <a:rPr lang="zh-CN" altLang="en-US" sz="4000" dirty="0" smtClean="0"/>
              <a:t>故障转移</a:t>
            </a:r>
            <a:endParaRPr lang="en-US" sz="4000" dirty="0"/>
          </a:p>
        </p:txBody>
      </p:sp>
      <p:sp>
        <p:nvSpPr>
          <p:cNvPr id="79" name="Rectangle 78"/>
          <p:cNvSpPr/>
          <p:nvPr/>
        </p:nvSpPr>
        <p:spPr bwMode="auto">
          <a:xfrm>
            <a:off x="457200" y="1303317"/>
            <a:ext cx="4191000" cy="1211283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82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601" y="3712171"/>
            <a:ext cx="723586" cy="1012229"/>
          </a:xfrm>
          <a:prstGeom prst="rect">
            <a:avLst/>
          </a:prstGeom>
          <a:noFill/>
        </p:spPr>
      </p:pic>
      <p:pic>
        <p:nvPicPr>
          <p:cNvPr id="88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448481"/>
            <a:ext cx="667718" cy="913719"/>
          </a:xfrm>
          <a:prstGeom prst="rect">
            <a:avLst/>
          </a:prstGeom>
          <a:noFill/>
        </p:spPr>
      </p:pic>
      <p:pic>
        <p:nvPicPr>
          <p:cNvPr id="89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448481"/>
            <a:ext cx="667718" cy="913719"/>
          </a:xfrm>
          <a:prstGeom prst="rect">
            <a:avLst/>
          </a:prstGeom>
          <a:noFill/>
        </p:spPr>
      </p:pic>
      <p:pic>
        <p:nvPicPr>
          <p:cNvPr id="90" name="Picture 44" descr="D:\Pennie's documents\MS Image\NEWFeb15\Windows_Vista_Icons_ for_Marketing_use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448481"/>
            <a:ext cx="667718" cy="913719"/>
          </a:xfrm>
          <a:prstGeom prst="rect">
            <a:avLst/>
          </a:prstGeom>
          <a:noFill/>
        </p:spPr>
      </p:pic>
      <p:sp>
        <p:nvSpPr>
          <p:cNvPr id="121" name="Oval 120"/>
          <p:cNvSpPr/>
          <p:nvPr/>
        </p:nvSpPr>
        <p:spPr bwMode="auto">
          <a:xfrm>
            <a:off x="3844636" y="4321283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</a:p>
        </p:txBody>
      </p:sp>
      <p:sp>
        <p:nvSpPr>
          <p:cNvPr id="122" name="Oval 121"/>
          <p:cNvSpPr/>
          <p:nvPr/>
        </p:nvSpPr>
        <p:spPr bwMode="auto">
          <a:xfrm>
            <a:off x="2362200" y="38100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</a:p>
        </p:txBody>
      </p:sp>
      <p:sp>
        <p:nvSpPr>
          <p:cNvPr id="123" name="Oval 122"/>
          <p:cNvSpPr/>
          <p:nvPr/>
        </p:nvSpPr>
        <p:spPr bwMode="auto">
          <a:xfrm>
            <a:off x="2209800" y="43434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</a:t>
            </a:r>
          </a:p>
        </p:txBody>
      </p:sp>
      <p:sp>
        <p:nvSpPr>
          <p:cNvPr id="124" name="Oval 123"/>
          <p:cNvSpPr/>
          <p:nvPr/>
        </p:nvSpPr>
        <p:spPr bwMode="auto">
          <a:xfrm>
            <a:off x="838200" y="44196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</a:t>
            </a:r>
          </a:p>
        </p:txBody>
      </p:sp>
      <p:sp>
        <p:nvSpPr>
          <p:cNvPr id="125" name="Oval 124"/>
          <p:cNvSpPr/>
          <p:nvPr/>
        </p:nvSpPr>
        <p:spPr bwMode="auto">
          <a:xfrm>
            <a:off x="914400" y="38100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1336964" y="41148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</a:t>
            </a:r>
          </a:p>
        </p:txBody>
      </p:sp>
      <p:sp>
        <p:nvSpPr>
          <p:cNvPr id="127" name="Oval 126"/>
          <p:cNvSpPr/>
          <p:nvPr/>
        </p:nvSpPr>
        <p:spPr bwMode="auto">
          <a:xfrm>
            <a:off x="2895600" y="38100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</a:p>
        </p:txBody>
      </p:sp>
      <p:sp>
        <p:nvSpPr>
          <p:cNvPr id="128" name="Oval 127"/>
          <p:cNvSpPr/>
          <p:nvPr/>
        </p:nvSpPr>
        <p:spPr bwMode="auto">
          <a:xfrm>
            <a:off x="3657600" y="3864083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</a:t>
            </a:r>
          </a:p>
        </p:txBody>
      </p:sp>
      <p:sp>
        <p:nvSpPr>
          <p:cNvPr id="129" name="Oval 128"/>
          <p:cNvSpPr/>
          <p:nvPr/>
        </p:nvSpPr>
        <p:spPr bwMode="auto">
          <a:xfrm>
            <a:off x="4073236" y="3711683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</a:t>
            </a:r>
          </a:p>
        </p:txBody>
      </p:sp>
      <p:sp>
        <p:nvSpPr>
          <p:cNvPr id="133" name="Oval 132"/>
          <p:cNvSpPr/>
          <p:nvPr/>
        </p:nvSpPr>
        <p:spPr bwMode="auto">
          <a:xfrm>
            <a:off x="2516247" y="4356265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</a:p>
        </p:txBody>
      </p:sp>
      <p:sp>
        <p:nvSpPr>
          <p:cNvPr id="134" name="Oval 133"/>
          <p:cNvSpPr/>
          <p:nvPr/>
        </p:nvSpPr>
        <p:spPr bwMode="auto">
          <a:xfrm>
            <a:off x="838200" y="4083131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</a:p>
        </p:txBody>
      </p:sp>
      <p:sp>
        <p:nvSpPr>
          <p:cNvPr id="135" name="Oval 134"/>
          <p:cNvSpPr/>
          <p:nvPr/>
        </p:nvSpPr>
        <p:spPr bwMode="auto">
          <a:xfrm>
            <a:off x="4129314" y="4432465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</a:t>
            </a:r>
          </a:p>
        </p:txBody>
      </p:sp>
      <p:sp>
        <p:nvSpPr>
          <p:cNvPr id="136" name="Oval 135"/>
          <p:cNvSpPr/>
          <p:nvPr/>
        </p:nvSpPr>
        <p:spPr bwMode="auto">
          <a:xfrm>
            <a:off x="2646877" y="3967019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3920836" y="4048495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</a:p>
        </p:txBody>
      </p:sp>
      <p:sp>
        <p:nvSpPr>
          <p:cNvPr id="138" name="Oval 137"/>
          <p:cNvSpPr/>
          <p:nvPr/>
        </p:nvSpPr>
        <p:spPr bwMode="auto">
          <a:xfrm>
            <a:off x="4290950" y="4001653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</a:t>
            </a:r>
          </a:p>
        </p:txBody>
      </p:sp>
      <p:sp>
        <p:nvSpPr>
          <p:cNvPr id="139" name="Oval 138"/>
          <p:cNvSpPr/>
          <p:nvPr/>
        </p:nvSpPr>
        <p:spPr bwMode="auto">
          <a:xfrm>
            <a:off x="1214253" y="3845623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</a:p>
        </p:txBody>
      </p:sp>
      <p:sp>
        <p:nvSpPr>
          <p:cNvPr id="140" name="Oval 139"/>
          <p:cNvSpPr/>
          <p:nvPr/>
        </p:nvSpPr>
        <p:spPr bwMode="auto">
          <a:xfrm>
            <a:off x="2937164" y="4193968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</a:t>
            </a:r>
          </a:p>
        </p:txBody>
      </p:sp>
      <p:sp>
        <p:nvSpPr>
          <p:cNvPr id="141" name="Oval 140"/>
          <p:cNvSpPr/>
          <p:nvPr/>
        </p:nvSpPr>
        <p:spPr bwMode="auto">
          <a:xfrm>
            <a:off x="1166751" y="4356265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895259" y="3962400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缓冲层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939170" y="1676400"/>
            <a:ext cx="1595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 smtClean="0"/>
              <a:t>应用程序层</a:t>
            </a:r>
            <a:endParaRPr lang="en-US" dirty="0"/>
          </a:p>
        </p:txBody>
      </p:sp>
      <p:pic>
        <p:nvPicPr>
          <p:cNvPr id="1027" name="Picture 3" descr="C:\Users\joncart.REDMOND\AppData\Local\Microsoft\Windows\Temporary Internet Files\Content.IE5\0B8GX4G8\MCDD00945_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3505200"/>
            <a:ext cx="1580048" cy="1447800"/>
          </a:xfrm>
          <a:prstGeom prst="rect">
            <a:avLst/>
          </a:prstGeom>
          <a:noFill/>
        </p:spPr>
      </p:pic>
      <p:sp>
        <p:nvSpPr>
          <p:cNvPr id="36" name="Oval 35"/>
          <p:cNvSpPr/>
          <p:nvPr/>
        </p:nvSpPr>
        <p:spPr bwMode="auto">
          <a:xfrm>
            <a:off x="838200" y="41148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1219200" y="38862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4156364" y="44196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843147" y="4460177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843147" y="4123708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1219200" y="38862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3844636" y="42672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3657600" y="3810000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4129314" y="4378382"/>
            <a:ext cx="415636" cy="3681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129 0.00994 0.01789 0.02937 0.0316 0.03515 C 0.0441 0.04625 0.05521 0.04648 0.07014 0.05133 C 0.08646 0.05688 0.10261 0.06058 0.11928 0.06312 C 0.13559 0.06243 0.15209 0.0622 0.16841 0.06081 C 0.18403 0.05942 0.19792 0.0437 0.21233 0.03746 C 0.22049 0.03029 0.22987 0.02104 0.23681 0.01179 " pathEditMode="relative" ptsTypes="ffffffA">
                                      <p:cBhvr>
                                        <p:cTn id="3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51 0.01249 0.01284 0.02012 0.02274 0.02335 C 0.02777 0.03029 0.03368 0.02983 0.04027 0.03283 C 0.04757 0.04254 0.0533 0.04601 0.06319 0.04925 C 0.07586 0.06058 0.06007 0.04763 0.07534 0.05619 C 0.07725 0.05734 0.07882 0.05965 0.08073 0.06081 C 0.08663 0.06428 0.09218 0.06567 0.09826 0.06775 C 0.17343 0.06613 0.17639 0.06867 0.22274 0.0585 C 0.23142 0.05457 0.24045 0.05272 0.24913 0.04925 C 0.25659 0.04624 0.26909 0.04278 0.27534 0.03746 C 0.28229 0.03145 0.27864 0.03376 0.28593 0.03052 C 0.28958 0.02312 0.29357 0.02012 0.29826 0.01411 C 0.30017 0.00624 0.29878 0.00879 0.30173 0.00486 " pathEditMode="relative" ptsTypes="ffffffffffffA">
                                      <p:cBhvr>
                                        <p:cTn id="4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541 0.03445 0.06649 0.04647 0.11041 0.05133 C 0.13663 0.05988 0.16232 0.05503 0.18941 0.05364 C 0.21701 0.04462 0.24305 0.04162 0.27187 0.03977 C 0.28142 0.03653 0.29062 0.03191 0.3 0.02798 C 0.30573 0.02289 0.30833 0.01688 0.31406 0.01179 C 0.31632 0.00254 0.31441 0.00647 0.31927 0 " pathEditMode="relative" ptsTypes="ffffffA">
                                      <p:cBhvr>
                                        <p:cTn id="4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7 -0.00416 -0.00382 -0.02173 -0.00521 -0.02358 C -0.01059 -0.03075 -0.01632 -0.03884 -0.02101 -0.04693 C -0.02917 -0.06081 -0.03802 -0.07167 -0.05087 -0.07722 C -0.05955 -0.08485 -0.06927 -0.0867 -0.07882 -0.09133 C -0.09931 -0.0904 -0.11979 -0.0904 -0.14028 -0.08878 C -0.14965 -0.08809 -0.1684 -0.08416 -0.1684 -0.08416 C -0.18229 -0.07954 -0.19635 -0.07399 -0.21042 -0.07029 C -0.22031 -0.06774 -0.23056 -0.06659 -0.24028 -0.06312 C -0.2474 -0.06058 -0.25434 -0.05688 -0.26129 -0.05387 C -0.26476 -0.05225 -0.27188 -0.04925 -0.27188 -0.04925 C -0.27309 -0.04693 -0.27379 -0.04416 -0.27535 -0.04208 C -0.28108 -0.03445 -0.28056 -0.04092 -0.28056 -0.03514 " pathEditMode="relative" ptsTypes="ffffffffffffA">
                                      <p:cBhvr>
                                        <p:cTn id="4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13 -0.01295 -0.00868 -0.02567 -0.0158 -0.03515 C -0.01893 -0.0474 -0.01632 -0.04046 -0.02639 -0.05387 C -0.02813 -0.05619 -0.0316 -0.06081 -0.0316 -0.06081 C -0.03507 -0.07491 -0.0434 -0.07931 -0.04913 -0.0911 C -0.05382 -0.10081 -0.05938 -0.10497 -0.06667 -0.10983 C -0.06858 -0.11098 -0.07031 -0.1126 -0.07188 -0.11445 C -0.07309 -0.11584 -0.07396 -0.11815 -0.07535 -0.11931 C -0.07691 -0.12046 -0.08663 -0.12347 -0.08768 -0.12393 C -0.09115 -0.12694 -0.09427 -0.13133 -0.09827 -0.13318 C -0.10174 -0.1348 -0.10868 -0.1378 -0.10868 -0.1378 C -0.13438 -0.13642 -0.14566 -0.13711 -0.16667 -0.13087 C -0.17413 -0.12856 -0.17604 -0.1274 -0.1842 -0.12393 C -0.18768 -0.12231 -0.19479 -0.11931 -0.19479 -0.11931 C -0.19774 -0.11515 -0.19931 -0.11237 -0.20347 -0.10983 C -0.20695 -0.10775 -0.21406 -0.1052 -0.21406 -0.1052 C -0.22656 -0.0941 -0.24375 -0.08532 -0.25261 -0.06775 C -0.25677 -0.05942 -0.26424 -0.05179 -0.26667 -0.04208 C -0.26719 -0.03977 -0.2684 -0.03515 -0.2684 -0.03515 " pathEditMode="relative" ptsTypes="ffffffffffffffffffA">
                                      <p:cBhvr>
                                        <p:cTn id="4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47 -0.04116 -0.00712 -0.08301 -0.02274 -0.11931 C -0.0283 -0.13249 -0.03055 -0.14544 -0.03854 -0.15677 C -0.04271 -0.17318 -0.05781 -0.18775 -0.07014 -0.19168 C -0.09427 -0.20786 -0.12066 -0.21272 -0.14722 -0.21503 C -0.17483 -0.22405 -0.20608 -0.2185 -0.23333 -0.21734 C -0.24045 -0.21665 -0.26302 -0.21457 -0.27187 -0.21272 C -0.28489 -0.20994 -0.29792 -0.20208 -0.31042 -0.1963 C -0.31927 -0.19237 -0.32934 -0.18798 -0.3368 -0.18012 C -0.34427 -0.17226 -0.35121 -0.16347 -0.35781 -0.15422 C -0.36163 -0.1489 -0.36771 -0.14497 -0.37187 -0.14035 C -0.37378 -0.13827 -0.37517 -0.13526 -0.37708 -0.13318 C -0.38038 -0.12971 -0.38767 -0.12393 -0.38767 -0.12393 C -0.3901 -0.11399 -0.39375 -0.10613 -0.39635 -0.09596 C -0.39826 -0.08809 -0.39618 -0.08879 -0.4 -0.08879 " pathEditMode="relative" ptsTypes="ffffffffffffffA">
                                      <p:cBhvr>
                                        <p:cTn id="4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5" grpId="0" animBg="1"/>
      <p:bldP spid="139" grpId="0" animBg="1"/>
      <p:bldP spid="36" grpId="0" animBg="1"/>
      <p:bldP spid="37" grpId="0" animBg="1"/>
      <p:bldP spid="38" grpId="0" animBg="1"/>
      <p:bldP spid="41" grpId="0" animBg="1"/>
      <p:bldP spid="41" grpId="1" animBg="1"/>
      <p:bldP spid="44" grpId="0" animBg="1"/>
      <p:bldP spid="44" grpId="1" animBg="1"/>
      <p:bldP spid="45" grpId="0" animBg="1"/>
      <p:bldP spid="45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04800" y="2133600"/>
            <a:ext cx="8229600" cy="2743200"/>
          </a:xfrm>
        </p:spPr>
        <p:txBody>
          <a:bodyPr/>
          <a:lstStyle/>
          <a:p>
            <a:pPr algn="ctr"/>
            <a:r>
              <a:rPr lang="zh-CN" altLang="en-US" sz="4400" dirty="0" smtClean="0"/>
              <a:t>很好，编程模型如何呢？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演示文稿概述（隐藏幻灯片）：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2588" y="965589"/>
            <a:ext cx="8380412" cy="4673211"/>
          </a:xfrm>
        </p:spPr>
        <p:txBody>
          <a:bodyPr/>
          <a:lstStyle/>
          <a:p>
            <a:pPr>
              <a:buNone/>
            </a:pPr>
            <a:r>
              <a:rPr lang="zh-CN" altLang="en-US" sz="1800" b="1" dirty="0" smtClean="0">
                <a:solidFill>
                  <a:schemeClr val="tx1"/>
                </a:solidFill>
              </a:rPr>
              <a:t>技术水平：</a:t>
            </a:r>
            <a:r>
              <a:rPr lang="en-US" sz="1800" dirty="0" smtClean="0">
                <a:solidFill>
                  <a:schemeClr val="tx1"/>
                </a:solidFill>
              </a:rPr>
              <a:t>300</a:t>
            </a:r>
          </a:p>
          <a:p>
            <a:pPr>
              <a:buNone/>
            </a:pPr>
            <a:r>
              <a:rPr lang="zh-CN" altLang="en-US" sz="1800" b="1" dirty="0" smtClean="0">
                <a:solidFill>
                  <a:schemeClr val="tx1"/>
                </a:solidFill>
              </a:rPr>
              <a:t>目标受众：</a:t>
            </a:r>
            <a:r>
              <a:rPr lang="zh-CN" altLang="en-US" sz="1800" dirty="0" smtClean="0">
                <a:solidFill>
                  <a:schemeClr val="tx1"/>
                </a:solidFill>
              </a:rPr>
              <a:t>开发人员和架构师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zh-CN" altLang="en-US" sz="1800" b="1" dirty="0" smtClean="0">
                <a:solidFill>
                  <a:schemeClr val="tx1"/>
                </a:solidFill>
              </a:rPr>
              <a:t>目标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zh-CN" altLang="en-US" sz="1800" dirty="0" smtClean="0">
                <a:solidFill>
                  <a:schemeClr val="tx1"/>
                </a:solidFill>
              </a:rPr>
              <a:t>（您希望受众得到哪些收获）：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sz="1600" dirty="0" smtClean="0">
                <a:solidFill>
                  <a:schemeClr val="tx1"/>
                </a:solidFill>
              </a:rPr>
              <a:t>理解为什么要引入</a:t>
            </a:r>
            <a:r>
              <a:rPr lang="en-US" sz="1600" dirty="0" smtClean="0">
                <a:solidFill>
                  <a:schemeClr val="tx1"/>
                </a:solidFill>
              </a:rPr>
              <a:t> Velocity</a:t>
            </a:r>
          </a:p>
          <a:p>
            <a:pPr lvl="1"/>
            <a:r>
              <a:rPr lang="zh-CN" altLang="en-US" sz="1600" dirty="0" smtClean="0">
                <a:solidFill>
                  <a:schemeClr val="tx1"/>
                </a:solidFill>
              </a:rPr>
              <a:t>理解如何使用</a:t>
            </a:r>
            <a:r>
              <a:rPr lang="en-US" sz="1600" dirty="0" smtClean="0">
                <a:solidFill>
                  <a:schemeClr val="tx1"/>
                </a:solidFill>
              </a:rPr>
              <a:t> Velocity</a:t>
            </a:r>
          </a:p>
          <a:p>
            <a:pPr>
              <a:buNone/>
            </a:pPr>
            <a:r>
              <a:rPr lang="zh-CN" altLang="en-US" sz="1800" b="1" dirty="0" smtClean="0">
                <a:solidFill>
                  <a:schemeClr val="tx1"/>
                </a:solidFill>
              </a:rPr>
              <a:t>演示文稿概述：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sz="1600" dirty="0" smtClean="0">
                <a:solidFill>
                  <a:schemeClr val="tx1"/>
                </a:solidFill>
              </a:rPr>
              <a:t>数据类型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“Velocity”</a:t>
            </a:r>
            <a:r>
              <a:rPr lang="zh-CN" altLang="en-US" sz="1600" dirty="0" smtClean="0">
                <a:solidFill>
                  <a:schemeClr val="tx1"/>
                </a:solidFill>
              </a:rPr>
              <a:t>：什么</a:t>
            </a:r>
            <a:r>
              <a:rPr lang="en-US" altLang="zh-CN" sz="1600" dirty="0" smtClean="0">
                <a:solidFill>
                  <a:schemeClr val="tx1"/>
                </a:solidFill>
              </a:rPr>
              <a:t>/</a:t>
            </a:r>
            <a:r>
              <a:rPr lang="zh-CN" altLang="en-US" sz="1600" dirty="0" smtClean="0">
                <a:solidFill>
                  <a:schemeClr val="tx1"/>
                </a:solidFill>
              </a:rPr>
              <a:t>为什么</a:t>
            </a:r>
            <a:r>
              <a:rPr lang="en-US" altLang="zh-CN" sz="1600" dirty="0" smtClean="0">
                <a:solidFill>
                  <a:schemeClr val="tx1"/>
                </a:solidFill>
              </a:rPr>
              <a:t>/</a:t>
            </a:r>
            <a:r>
              <a:rPr lang="zh-CN" altLang="en-US" sz="1600" dirty="0" smtClean="0">
                <a:solidFill>
                  <a:schemeClr val="tx1"/>
                </a:solidFill>
              </a:rPr>
              <a:t>哪里？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sz="1600" dirty="0" smtClean="0">
                <a:solidFill>
                  <a:schemeClr val="tx1"/>
                </a:solidFill>
              </a:rPr>
              <a:t>概念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sz="1600" dirty="0" smtClean="0">
                <a:solidFill>
                  <a:schemeClr val="tx1"/>
                </a:solidFill>
              </a:rPr>
              <a:t>功能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sz="1600" dirty="0" smtClean="0">
                <a:solidFill>
                  <a:schemeClr val="tx1"/>
                </a:solidFill>
              </a:rPr>
              <a:t>将来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Rectangle 2252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63531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4" name="Rectangle 2252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613" y="1681163"/>
            <a:ext cx="215265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200400"/>
            <a:ext cx="8229600" cy="609600"/>
          </a:xfrm>
        </p:spPr>
        <p:txBody>
          <a:bodyPr anchor="t"/>
          <a:lstStyle/>
          <a:p>
            <a:pPr algn="l">
              <a:defRPr/>
            </a:pPr>
            <a:r>
              <a:rPr lang="zh-CN" altLang="en-US" dirty="0" smtClean="0"/>
              <a:t>缓冲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286000"/>
            <a:ext cx="8229600" cy="2743200"/>
          </a:xfrm>
        </p:spPr>
        <p:txBody>
          <a:bodyPr/>
          <a:lstStyle/>
          <a:p>
            <a:pPr algn="ctr"/>
            <a:r>
              <a:rPr lang="en-US" sz="4400" dirty="0" smtClean="0"/>
              <a:t> “Velocity” </a:t>
            </a:r>
            <a:r>
              <a:rPr lang="zh-CN" altLang="en-US" sz="4400" dirty="0" smtClean="0"/>
              <a:t>提供并发支持吗？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23912"/>
          </a:xfrm>
        </p:spPr>
        <p:txBody>
          <a:bodyPr/>
          <a:lstStyle/>
          <a:p>
            <a:pPr algn="l"/>
            <a:r>
              <a:rPr lang="zh-CN" altLang="en-US" sz="4000" dirty="0" smtClean="0"/>
              <a:t>开放式并发</a:t>
            </a:r>
            <a:endParaRPr lang="en-US" sz="4000" dirty="0"/>
          </a:p>
        </p:txBody>
      </p:sp>
      <p:pic>
        <p:nvPicPr>
          <p:cNvPr id="4101" name="Picture 5" descr="C:\Users\joncart.REDMOND\AppData\Local\Microsoft\Windows\Temporary Internet Files\Content.IE5\0B8GX4G8\MCj043158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915" y="3048228"/>
            <a:ext cx="1828572" cy="1828572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305315" y="3734028"/>
            <a:ext cx="829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ABC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26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3445" y="1330386"/>
            <a:ext cx="1032042" cy="1032042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581113" y="1550313"/>
            <a:ext cx="9428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en-US" dirty="0" smtClean="0"/>
              <a:t>1. Get</a:t>
            </a:r>
          </a:p>
        </p:txBody>
      </p:sp>
      <p:pic>
        <p:nvPicPr>
          <p:cNvPr id="35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6687" y="1219428"/>
            <a:ext cx="1032042" cy="1032042"/>
          </a:xfrm>
          <a:prstGeom prst="rect">
            <a:avLst/>
          </a:prstGeom>
          <a:noFill/>
        </p:spPr>
      </p:pic>
      <p:cxnSp>
        <p:nvCxnSpPr>
          <p:cNvPr id="40" name="Straight Arrow Connector 39"/>
          <p:cNvCxnSpPr/>
          <p:nvPr/>
        </p:nvCxnSpPr>
        <p:spPr bwMode="auto">
          <a:xfrm rot="16200000" flipH="1">
            <a:off x="2416296" y="2540436"/>
            <a:ext cx="710783" cy="609600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>
            <a:off x="4295687" y="2438628"/>
            <a:ext cx="685800" cy="533400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5867400" y="1550313"/>
            <a:ext cx="9428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Get</a:t>
            </a:r>
            <a:endParaRPr lang="en-US" dirty="0"/>
          </a:p>
        </p:txBody>
      </p:sp>
      <p:pic>
        <p:nvPicPr>
          <p:cNvPr id="53" name="Picture 8" descr="C:\Users\joncart.REDMOND\AppData\Local\Microsoft\Windows\Temporary Internet Files\Content.IE5\A87KNYPE\MCj040396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2057400"/>
            <a:ext cx="611639" cy="613454"/>
          </a:xfrm>
          <a:prstGeom prst="rect">
            <a:avLst/>
          </a:prstGeom>
          <a:noFill/>
        </p:spPr>
      </p:pic>
      <p:pic>
        <p:nvPicPr>
          <p:cNvPr id="54" name="Picture 10" descr="C:\Users\joncart.REDMOND\AppData\Local\Microsoft\Windows\Temporary Internet Files\Content.IE5\A87KNYPE\MCj0432619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1905000"/>
            <a:ext cx="685800" cy="685800"/>
          </a:xfrm>
          <a:prstGeom prst="rect">
            <a:avLst/>
          </a:prstGeom>
          <a:noFill/>
        </p:spPr>
      </p:pic>
      <p:sp>
        <p:nvSpPr>
          <p:cNvPr id="55" name="TextBox 54"/>
          <p:cNvSpPr txBox="1"/>
          <p:nvPr/>
        </p:nvSpPr>
        <p:spPr>
          <a:xfrm>
            <a:off x="605158" y="2007513"/>
            <a:ext cx="9188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en-US" dirty="0" smtClean="0"/>
              <a:t>3. Put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867400" y="1931313"/>
            <a:ext cx="9160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 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5" grpId="0"/>
      <p:bldP spid="55" grpId="0"/>
      <p:bldP spid="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23912"/>
          </a:xfrm>
        </p:spPr>
        <p:txBody>
          <a:bodyPr/>
          <a:lstStyle/>
          <a:p>
            <a:pPr algn="l"/>
            <a:r>
              <a:rPr lang="zh-CN" altLang="en-US" sz="4000" dirty="0" smtClean="0"/>
              <a:t>保守式并发</a:t>
            </a:r>
            <a:endParaRPr lang="en-US" sz="4000" dirty="0"/>
          </a:p>
        </p:txBody>
      </p:sp>
      <p:pic>
        <p:nvPicPr>
          <p:cNvPr id="18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252" y="2905454"/>
            <a:ext cx="1032042" cy="1032042"/>
          </a:xfrm>
          <a:prstGeom prst="rect">
            <a:avLst/>
          </a:prstGeom>
          <a:noFill/>
        </p:spPr>
      </p:pic>
      <p:pic>
        <p:nvPicPr>
          <p:cNvPr id="4101" name="Picture 5" descr="C:\Users\joncart.REDMOND\AppData\Local\Microsoft\Windows\Temporary Internet Files\Content.IE5\0B8GX4G8\MCj0431588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828" y="2996783"/>
            <a:ext cx="1828572" cy="1828572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810228" y="3682583"/>
            <a:ext cx="829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ABC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" y="4547096"/>
            <a:ext cx="16161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Get/Lock</a:t>
            </a:r>
            <a:endParaRPr lang="en-US" dirty="0"/>
          </a:p>
        </p:txBody>
      </p:sp>
      <p:pic>
        <p:nvPicPr>
          <p:cNvPr id="4098" name="Picture 2" descr="C:\Users\joncart.REDMOND\AppData\Local\Microsoft\Windows\Temporary Internet Files\Content.IE5\0B8GX4G8\MCj0424202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428" y="3911183"/>
            <a:ext cx="644525" cy="1118017"/>
          </a:xfrm>
          <a:prstGeom prst="rect">
            <a:avLst/>
          </a:prstGeom>
          <a:noFill/>
        </p:spPr>
      </p:pic>
      <p:pic>
        <p:nvPicPr>
          <p:cNvPr id="26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8358" y="1278941"/>
            <a:ext cx="1032042" cy="1032042"/>
          </a:xfrm>
          <a:prstGeom prst="rect">
            <a:avLst/>
          </a:prstGeom>
          <a:noFill/>
        </p:spPr>
      </p:pic>
      <p:pic>
        <p:nvPicPr>
          <p:cNvPr id="4104" name="Picture 8" descr="C:\Users\joncart.REDMOND\AppData\Local\Microsoft\Windows\Temporary Internet Files\Content.IE5\A87KNYPE\MCj0403965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9852" y="3708896"/>
            <a:ext cx="611639" cy="613454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457200" y="1472783"/>
            <a:ext cx="16161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Get/Lock</a:t>
            </a:r>
            <a:endParaRPr lang="en-US" dirty="0"/>
          </a:p>
        </p:txBody>
      </p:sp>
      <p:pic>
        <p:nvPicPr>
          <p:cNvPr id="35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167983"/>
            <a:ext cx="1032042" cy="1032042"/>
          </a:xfrm>
          <a:prstGeom prst="rect">
            <a:avLst/>
          </a:prstGeom>
          <a:noFill/>
        </p:spPr>
      </p:pic>
      <p:pic>
        <p:nvPicPr>
          <p:cNvPr id="36" name="Picture 35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3072983"/>
            <a:ext cx="1032042" cy="1032042"/>
          </a:xfrm>
          <a:prstGeom prst="rect">
            <a:avLst/>
          </a:prstGeom>
          <a:noFill/>
        </p:spPr>
      </p:pic>
      <p:cxnSp>
        <p:nvCxnSpPr>
          <p:cNvPr id="38" name="Straight Arrow Connector 37"/>
          <p:cNvCxnSpPr/>
          <p:nvPr/>
        </p:nvCxnSpPr>
        <p:spPr bwMode="auto">
          <a:xfrm>
            <a:off x="1981200" y="3834983"/>
            <a:ext cx="11430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rot="16200000" flipH="1">
            <a:off x="2921209" y="2488991"/>
            <a:ext cx="710783" cy="609600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>
            <a:off x="4800600" y="2387183"/>
            <a:ext cx="685800" cy="533400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10800000">
            <a:off x="5181600" y="3833395"/>
            <a:ext cx="12192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324600" y="1396583"/>
            <a:ext cx="9428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Get</a:t>
            </a:r>
            <a:endParaRPr lang="en-US" dirty="0"/>
          </a:p>
        </p:txBody>
      </p:sp>
      <p:pic>
        <p:nvPicPr>
          <p:cNvPr id="46" name="Picture 8" descr="C:\Users\joncart.REDMOND\AppData\Local\Microsoft\Windows\Temporary Internet Files\Content.IE5\A87KNYPE\MCj0403965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8800" y="1929983"/>
            <a:ext cx="611639" cy="613454"/>
          </a:xfrm>
          <a:prstGeom prst="rect">
            <a:avLst/>
          </a:prstGeom>
          <a:noFill/>
        </p:spPr>
      </p:pic>
      <p:pic>
        <p:nvPicPr>
          <p:cNvPr id="4106" name="Picture 10" descr="C:\Users\joncart.REDMOND\AppData\Local\Microsoft\Windows\Temporary Internet Files\Content.IE5\A87KNYPE\MCj0432619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2006183"/>
            <a:ext cx="685800" cy="685800"/>
          </a:xfrm>
          <a:prstGeom prst="rect">
            <a:avLst/>
          </a:prstGeom>
          <a:noFill/>
        </p:spPr>
      </p:pic>
      <p:sp>
        <p:nvSpPr>
          <p:cNvPr id="49" name="TextBox 48"/>
          <p:cNvSpPr txBox="1"/>
          <p:nvPr/>
        </p:nvSpPr>
        <p:spPr>
          <a:xfrm>
            <a:off x="6551515" y="4520783"/>
            <a:ext cx="9160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 Put</a:t>
            </a:r>
            <a:endParaRPr lang="en-US" dirty="0"/>
          </a:p>
        </p:txBody>
      </p:sp>
      <p:pic>
        <p:nvPicPr>
          <p:cNvPr id="50" name="Picture 8" descr="C:\Users\joncart.REDMOND\AppData\Local\Microsoft\Windows\Temporary Internet Files\Content.IE5\A87KNYPE\MCj0403965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3758783"/>
            <a:ext cx="611639" cy="613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4" grpId="0"/>
      <p:bldP spid="45" grpId="0"/>
      <p:bldP spid="4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Rectangle 2252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63531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4" name="Rectangle 2252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613" y="1681163"/>
            <a:ext cx="215265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200400"/>
            <a:ext cx="8229600" cy="609600"/>
          </a:xfrm>
        </p:spPr>
        <p:txBody>
          <a:bodyPr anchor="t"/>
          <a:lstStyle/>
          <a:p>
            <a:pPr algn="l">
              <a:defRPr/>
            </a:pPr>
            <a:r>
              <a:rPr lang="zh-CN" altLang="en-US" dirty="0" smtClean="0"/>
              <a:t>并发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zh-CN" altLang="en-US" sz="4000" b="0" dirty="0" smtClean="0"/>
              <a:t>将来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229600" cy="2743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通读 </a:t>
            </a:r>
            <a:r>
              <a:rPr lang="en-US" altLang="zh-CN" dirty="0" smtClean="0"/>
              <a:t>(read-through)</a:t>
            </a:r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滞后写 </a:t>
            </a:r>
            <a:r>
              <a:rPr lang="en-US" altLang="zh-CN" dirty="0" smtClean="0"/>
              <a:t>(</a:t>
            </a:r>
            <a:r>
              <a:rPr lang="en-US" dirty="0" smtClean="0"/>
              <a:t>Write-behind)</a:t>
            </a:r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批量访问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安全性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通知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LINQ </a:t>
            </a:r>
            <a:r>
              <a:rPr lang="zh-CN" altLang="en-US" dirty="0" smtClean="0"/>
              <a:t>查询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云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zh-CN" altLang="en-US" sz="4000" b="0" dirty="0" smtClean="0"/>
              <a:t>总结：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229600" cy="2743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数据类型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“Velocity”</a:t>
            </a:r>
            <a:r>
              <a:rPr lang="zh-CN" altLang="en-US" dirty="0" smtClean="0"/>
              <a:t>：什么</a:t>
            </a:r>
            <a:r>
              <a:rPr lang="en-US" altLang="zh-CN" dirty="0" smtClean="0"/>
              <a:t>/</a:t>
            </a:r>
            <a:r>
              <a:rPr lang="zh-CN" altLang="en-US" dirty="0" smtClean="0"/>
              <a:t>为什么</a:t>
            </a:r>
            <a:r>
              <a:rPr lang="en-US" altLang="zh-CN" dirty="0" smtClean="0"/>
              <a:t>/</a:t>
            </a:r>
            <a:r>
              <a:rPr lang="zh-CN" altLang="en-US" dirty="0" smtClean="0"/>
              <a:t>哪里？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概念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功能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将来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DPE_tit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895600"/>
            <a:ext cx="51339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131073"/>
          <p:cNvSpPr>
            <a:spLocks noGrp="1" noChangeArrowheads="1"/>
          </p:cNvSpPr>
          <p:nvPr>
            <p:ph type="ctrTitle"/>
          </p:nvPr>
        </p:nvSpPr>
        <p:spPr>
          <a:xfrm>
            <a:off x="304800" y="2133600"/>
            <a:ext cx="84582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“Velocity” </a:t>
            </a:r>
            <a:r>
              <a:rPr lang="zh-CN" altLang="en-US" sz="4400" dirty="0" smtClean="0"/>
              <a:t>之旅</a:t>
            </a:r>
            <a:endParaRPr lang="en-US" sz="4400" dirty="0" smtClean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31075" name="Subtitle 13107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91000"/>
            <a:ext cx="7162800" cy="1752600"/>
          </a:xfrm>
        </p:spPr>
        <p:txBody>
          <a:bodyPr/>
          <a:lstStyle/>
          <a:p>
            <a:pPr>
              <a:defRPr/>
            </a:pPr>
            <a:r>
              <a:rPr lang="zh-CN" altLang="en-US" dirty="0" smtClean="0"/>
              <a:t>姓名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职务</a:t>
            </a:r>
            <a:endParaRPr lang="en-US" altLang="zh-CN" smtClean="0"/>
          </a:p>
          <a:p>
            <a:pPr>
              <a:defRPr/>
            </a:pPr>
            <a:r>
              <a:rPr lang="zh-CN" altLang="en-US" smtClean="0"/>
              <a:t>组织</a:t>
            </a:r>
            <a:endParaRPr lang="en-US" dirty="0" smtClean="0"/>
          </a:p>
          <a:p>
            <a:pPr>
              <a:defRPr/>
            </a:pPr>
            <a:r>
              <a:rPr lang="zh-CN" altLang="en-US" dirty="0" smtClean="0"/>
              <a:t>电子邮件</a:t>
            </a:r>
            <a:endParaRPr lang="en-US" dirty="0" smtClean="0"/>
          </a:p>
        </p:txBody>
      </p:sp>
      <p:pic>
        <p:nvPicPr>
          <p:cNvPr id="6" name="Picture 5" descr="NET-Frmwrk_h_rgb_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81000"/>
            <a:ext cx="2362200" cy="74814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zh-CN" altLang="en-US" sz="4000" b="0" dirty="0" smtClean="0"/>
              <a:t>议程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229600" cy="2743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数据类型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“Velocity”</a:t>
            </a:r>
            <a:r>
              <a:rPr lang="zh-CN" altLang="en-US" dirty="0" smtClean="0"/>
              <a:t>：什么</a:t>
            </a:r>
            <a:r>
              <a:rPr lang="en-US" altLang="zh-CN" dirty="0" smtClean="0"/>
              <a:t>/</a:t>
            </a:r>
            <a:r>
              <a:rPr lang="zh-CN" altLang="en-US" dirty="0" smtClean="0"/>
              <a:t>为什么</a:t>
            </a:r>
            <a:r>
              <a:rPr lang="en-US" altLang="zh-CN" dirty="0" smtClean="0"/>
              <a:t>/</a:t>
            </a:r>
            <a:r>
              <a:rPr lang="zh-CN" altLang="en-US" dirty="0" smtClean="0"/>
              <a:t>哪里？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概念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功能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将来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286000"/>
            <a:ext cx="8229600" cy="2743200"/>
          </a:xfrm>
        </p:spPr>
        <p:txBody>
          <a:bodyPr/>
          <a:lstStyle/>
          <a:p>
            <a:pPr algn="ctr"/>
            <a:r>
              <a:rPr lang="zh-CN" altLang="en-US" sz="4400" dirty="0" smtClean="0"/>
              <a:t>我们的应用程序中处理的是哪种数据？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2888"/>
            <a:ext cx="8229600" cy="823912"/>
          </a:xfrm>
        </p:spPr>
        <p:txBody>
          <a:bodyPr/>
          <a:lstStyle/>
          <a:p>
            <a:pPr algn="l"/>
            <a:r>
              <a:rPr lang="zh-CN" altLang="en-US" sz="4000" dirty="0" smtClean="0"/>
              <a:t>数据类型</a:t>
            </a:r>
            <a:endParaRPr lang="en-US" sz="4000" dirty="0"/>
          </a:p>
        </p:txBody>
      </p:sp>
      <p:sp>
        <p:nvSpPr>
          <p:cNvPr id="32" name="Rounded Rectangle 31"/>
          <p:cNvSpPr/>
          <p:nvPr/>
        </p:nvSpPr>
        <p:spPr bwMode="auto">
          <a:xfrm>
            <a:off x="381000" y="1371600"/>
            <a:ext cx="2667000" cy="2514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1" i="0" u="none" strike="noStrike" cap="none" normalizeH="0" baseline="0" dirty="0" smtClean="0">
                <a:solidFill>
                  <a:srgbClr val="00B0F0"/>
                </a:solidFill>
                <a:effectLst/>
                <a:latin typeface="Tahoma" pitchFamily="34" charset="0"/>
              </a:rPr>
              <a:t>引用</a:t>
            </a:r>
            <a:endParaRPr kumimoji="0" lang="en-US" sz="2200" b="1" i="0" u="none" strike="noStrike" cap="none" normalizeH="0" baseline="0" dirty="0" smtClean="0">
              <a:solidFill>
                <a:srgbClr val="00B0F0"/>
              </a:solidFill>
              <a:effectLst/>
              <a:latin typeface="Tahom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</a:rPr>
              <a:t>读取</a:t>
            </a:r>
            <a:r>
              <a:rPr lang="en-US" sz="2000" dirty="0" smtClean="0">
                <a:solidFill>
                  <a:schemeClr val="bg1"/>
                </a:solidFill>
              </a:rPr>
              <a:t>*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</a:rPr>
              <a:t>大部分是静态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</a:rPr>
              <a:t>高流量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</a:rPr>
              <a:t>高可用性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</a:rPr>
              <a:t>应用程序范围</a:t>
            </a:r>
            <a:endParaRPr kumimoji="0" lang="en-US" sz="22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124200" y="1371600"/>
            <a:ext cx="2590800" cy="2514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1" i="0" u="none" strike="noStrike" cap="none" normalizeH="0" baseline="0" dirty="0" smtClean="0">
                <a:solidFill>
                  <a:srgbClr val="00B0F0"/>
                </a:solidFill>
                <a:effectLst/>
                <a:latin typeface="Tahoma" pitchFamily="34" charset="0"/>
              </a:rPr>
              <a:t>活动</a:t>
            </a:r>
            <a:endParaRPr kumimoji="0" lang="en-US" sz="2200" b="1" i="0" u="none" strike="noStrike" cap="none" normalizeH="0" baseline="0" dirty="0" smtClean="0">
              <a:solidFill>
                <a:srgbClr val="00B0F0"/>
              </a:solidFill>
              <a:effectLst/>
              <a:latin typeface="Tahom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solidFill>
                <a:srgbClr val="00B0F0"/>
              </a:solidFill>
              <a:latin typeface="Tahoma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/>
              <a:t>读取</a:t>
            </a:r>
            <a:r>
              <a:rPr lang="en-US" sz="2000" dirty="0" smtClean="0"/>
              <a:t>/</a:t>
            </a:r>
            <a:r>
              <a:rPr lang="zh-CN" altLang="en-US" sz="2000" dirty="0" smtClean="0"/>
              <a:t>写入</a:t>
            </a:r>
            <a:endParaRPr lang="en-US" sz="20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/>
              <a:t>大量更改</a:t>
            </a:r>
            <a:endParaRPr lang="en-US" sz="20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/>
              <a:t>特定于用户</a:t>
            </a:r>
            <a:endParaRPr lang="en-US" sz="20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/>
              <a:t>高扩展</a:t>
            </a:r>
            <a:endParaRPr lang="en-US" sz="2000" dirty="0" smtClean="0"/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5791200" y="1371600"/>
            <a:ext cx="2667000" cy="2514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b="1" dirty="0" smtClean="0">
                <a:solidFill>
                  <a:srgbClr val="00B0F0"/>
                </a:solidFill>
                <a:latin typeface="Tahoma" pitchFamily="34" charset="0"/>
              </a:rPr>
              <a:t>资源</a:t>
            </a:r>
            <a:endParaRPr kumimoji="0" lang="en-US" sz="2200" b="1" i="0" u="none" strike="noStrike" cap="none" normalizeH="0" baseline="0" dirty="0" smtClean="0">
              <a:solidFill>
                <a:srgbClr val="00B0F0"/>
              </a:solidFill>
              <a:effectLst/>
              <a:latin typeface="Tahom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 smtClean="0">
              <a:solidFill>
                <a:srgbClr val="FF0000"/>
              </a:solidFill>
              <a:effectLst/>
              <a:latin typeface="Tahoma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/>
              <a:t>读取</a:t>
            </a:r>
            <a:r>
              <a:rPr lang="en-US" sz="2000" dirty="0" smtClean="0"/>
              <a:t>/</a:t>
            </a:r>
            <a:r>
              <a:rPr lang="zh-CN" altLang="en-US" sz="2000" dirty="0" smtClean="0"/>
              <a:t>写入</a:t>
            </a:r>
            <a:endParaRPr lang="en-US" sz="20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/>
              <a:t>大量更改</a:t>
            </a:r>
            <a:endParaRPr lang="en-US" sz="20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/>
              <a:t>应用程序范围</a:t>
            </a:r>
            <a:endParaRPr lang="en-US" sz="20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zh-CN" altLang="en-US" sz="2000" dirty="0" smtClean="0"/>
              <a:t>高扩展</a:t>
            </a:r>
            <a:endParaRPr lang="en-US" sz="2000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sz="2000" dirty="0" smtClean="0"/>
          </a:p>
          <a:p>
            <a:pPr marL="457200" indent="-457200" algn="l"/>
            <a:endParaRPr lang="en-US" sz="20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381000" y="4268450"/>
            <a:ext cx="121058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u="sng" dirty="0" smtClean="0"/>
              <a:t>示例：</a:t>
            </a:r>
            <a:endParaRPr lang="en-US" u="sng" dirty="0" smtClean="0"/>
          </a:p>
          <a:p>
            <a:pPr marL="457200" indent="-457200" algn="l">
              <a:buAutoNum type="arabicParenR"/>
            </a:pPr>
            <a:r>
              <a:rPr lang="zh-CN" altLang="en-US" dirty="0" smtClean="0"/>
              <a:t>状态</a:t>
            </a:r>
            <a:endParaRPr lang="en-US" dirty="0" smtClean="0"/>
          </a:p>
          <a:p>
            <a:pPr marL="457200" indent="-457200" algn="l">
              <a:buAutoNum type="arabicParenR"/>
            </a:pPr>
            <a:r>
              <a:rPr lang="zh-CN" altLang="en-US" dirty="0" smtClean="0"/>
              <a:t>目录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124200" y="4267200"/>
            <a:ext cx="14927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u="sng" dirty="0" smtClean="0"/>
              <a:t>示例：</a:t>
            </a:r>
            <a:endParaRPr lang="en-US" u="sng" dirty="0" smtClean="0"/>
          </a:p>
          <a:p>
            <a:pPr marL="457200" indent="-457200" algn="l">
              <a:buAutoNum type="arabicParenR"/>
            </a:pPr>
            <a:r>
              <a:rPr lang="zh-CN" altLang="en-US" dirty="0" smtClean="0"/>
              <a:t>会话</a:t>
            </a:r>
            <a:endParaRPr lang="en-US" dirty="0" smtClean="0"/>
          </a:p>
          <a:p>
            <a:pPr marL="457200" indent="-457200" algn="l">
              <a:buAutoNum type="arabicParenR"/>
            </a:pPr>
            <a:r>
              <a:rPr lang="zh-CN" altLang="en-US" dirty="0" smtClean="0"/>
              <a:t>购物车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867400" y="4267200"/>
            <a:ext cx="12105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u="sng" dirty="0" smtClean="0"/>
              <a:t>示例：</a:t>
            </a:r>
            <a:endParaRPr lang="en-US" u="sng" dirty="0" smtClean="0"/>
          </a:p>
          <a:p>
            <a:pPr marL="457200" indent="-457200" algn="l">
              <a:buAutoNum type="arabicParenR"/>
            </a:pPr>
            <a:r>
              <a:rPr lang="zh-CN" altLang="en-US" dirty="0" smtClean="0"/>
              <a:t>库存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286000"/>
            <a:ext cx="8229600" cy="2743200"/>
          </a:xfrm>
        </p:spPr>
        <p:txBody>
          <a:bodyPr/>
          <a:lstStyle/>
          <a:p>
            <a:pPr algn="ctr"/>
            <a:r>
              <a:rPr lang="zh-CN" altLang="en-US" sz="4400" dirty="0" smtClean="0"/>
              <a:t>好吧，那么</a:t>
            </a:r>
            <a:r>
              <a:rPr lang="en-US" sz="4400" dirty="0" smtClean="0"/>
              <a:t> “Velocity” </a:t>
            </a:r>
            <a:r>
              <a:rPr lang="zh-CN" altLang="en-US" sz="4400" dirty="0" smtClean="0"/>
              <a:t>到底能提供哪些帮助？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888"/>
            <a:ext cx="8229600" cy="823912"/>
          </a:xfrm>
        </p:spPr>
        <p:txBody>
          <a:bodyPr/>
          <a:lstStyle/>
          <a:p>
            <a:pPr algn="l"/>
            <a:r>
              <a:rPr lang="zh-CN" altLang="en-US" sz="4000" dirty="0" smtClean="0"/>
              <a:t>什么？</a:t>
            </a:r>
            <a:endParaRPr lang="en-US" sz="40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09600" y="4089071"/>
            <a:ext cx="5691499" cy="4621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zh-CN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统一缓存视图</a:t>
            </a:r>
            <a:endParaRPr lang="en-US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143000"/>
            <a:ext cx="8261350" cy="1071062"/>
          </a:xfrm>
          <a:prstGeom prst="rect">
            <a:avLst/>
          </a:prstGeom>
        </p:spPr>
        <p:txBody>
          <a:bodyPr/>
          <a:lstStyle/>
          <a:p>
            <a:pPr lvl="0" algn="l" defTabSz="914363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zh-CN" alt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一个用于各种数据（</a:t>
            </a:r>
            <a:r>
              <a:rPr lang="en-US" sz="2400" dirty="0" smtClean="0"/>
              <a:t>CLR </a:t>
            </a:r>
            <a:r>
              <a:rPr lang="zh-CN" altLang="en-US" sz="2400" dirty="0" smtClean="0"/>
              <a:t>对象、行、</a:t>
            </a:r>
            <a:r>
              <a:rPr lang="en-US" sz="2400" dirty="0" smtClean="0"/>
              <a:t>XML</a:t>
            </a:r>
            <a:r>
              <a:rPr lang="zh-CN" altLang="en-US" sz="2400" dirty="0" smtClean="0"/>
              <a:t>和二进制数据等）</a:t>
            </a:r>
            <a:r>
              <a:rPr kumimoji="0" lang="zh-CN" alt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的显式、分布式、内存应用程序缓存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5039" y="4720648"/>
            <a:ext cx="922187" cy="1290053"/>
          </a:xfrm>
          <a:prstGeom prst="rect">
            <a:avLst/>
          </a:prstGeom>
          <a:noFill/>
        </p:spPr>
      </p:pic>
      <p:pic>
        <p:nvPicPr>
          <p:cNvPr id="7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1988" y="4729195"/>
            <a:ext cx="922187" cy="1290053"/>
          </a:xfrm>
          <a:prstGeom prst="rect">
            <a:avLst/>
          </a:prstGeom>
          <a:noFill/>
        </p:spPr>
      </p:pic>
      <p:pic>
        <p:nvPicPr>
          <p:cNvPr id="8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8757" y="4763381"/>
            <a:ext cx="922187" cy="1290053"/>
          </a:xfrm>
          <a:prstGeom prst="rect">
            <a:avLst/>
          </a:prstGeom>
          <a:noFill/>
        </p:spPr>
      </p:pic>
      <p:pic>
        <p:nvPicPr>
          <p:cNvPr id="9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7370" y="4761957"/>
            <a:ext cx="922187" cy="1290053"/>
          </a:xfrm>
          <a:prstGeom prst="rect">
            <a:avLst/>
          </a:prstGeom>
          <a:noFill/>
        </p:spPr>
      </p:pic>
      <p:pic>
        <p:nvPicPr>
          <p:cNvPr id="10" name="Picture 50" descr="D:\Pennie's documents\MS Image\NEWFeb15\Windows_Vista_Icons_ for_Marketing_use\VP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8713" y="4760532"/>
            <a:ext cx="922187" cy="1290053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>
            <a:endCxn id="7" idx="1"/>
          </p:cNvCxnSpPr>
          <p:nvPr/>
        </p:nvCxnSpPr>
        <p:spPr>
          <a:xfrm>
            <a:off x="1489816" y="5363023"/>
            <a:ext cx="512172" cy="11199"/>
          </a:xfrm>
          <a:prstGeom prst="line">
            <a:avLst/>
          </a:prstGeom>
          <a:ln w="28575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73708" y="5387236"/>
            <a:ext cx="512172" cy="11199"/>
          </a:xfrm>
          <a:prstGeom prst="line">
            <a:avLst/>
          </a:prstGeom>
          <a:ln w="28575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37958" y="5377266"/>
            <a:ext cx="512172" cy="11199"/>
          </a:xfrm>
          <a:prstGeom prst="line">
            <a:avLst/>
          </a:prstGeom>
          <a:ln w="28575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19300" y="5384388"/>
            <a:ext cx="512172" cy="11199"/>
          </a:xfrm>
          <a:prstGeom prst="line">
            <a:avLst/>
          </a:prstGeom>
          <a:ln w="28575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2678" y="2286000"/>
            <a:ext cx="1032042" cy="1032042"/>
          </a:xfrm>
          <a:prstGeom prst="rect">
            <a:avLst/>
          </a:prstGeom>
          <a:noFill/>
        </p:spPr>
      </p:pic>
      <p:pic>
        <p:nvPicPr>
          <p:cNvPr id="16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61570" y="2303928"/>
            <a:ext cx="1032042" cy="1032042"/>
          </a:xfrm>
          <a:prstGeom prst="rect">
            <a:avLst/>
          </a:prstGeom>
          <a:noFill/>
        </p:spPr>
      </p:pic>
      <p:pic>
        <p:nvPicPr>
          <p:cNvPr id="17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3239" y="2286000"/>
            <a:ext cx="1032042" cy="1032042"/>
          </a:xfrm>
          <a:prstGeom prst="rect">
            <a:avLst/>
          </a:prstGeom>
          <a:noFill/>
        </p:spPr>
      </p:pic>
      <p:cxnSp>
        <p:nvCxnSpPr>
          <p:cNvPr id="18" name="Straight Arrow Connector 17"/>
          <p:cNvCxnSpPr>
            <a:stCxn id="16" idx="2"/>
          </p:cNvCxnSpPr>
          <p:nvPr/>
        </p:nvCxnSpPr>
        <p:spPr>
          <a:xfrm rot="16200000" flipH="1">
            <a:off x="1582647" y="3530913"/>
            <a:ext cx="658972" cy="2690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2"/>
          </p:cNvCxnSpPr>
          <p:nvPr/>
        </p:nvCxnSpPr>
        <p:spPr>
          <a:xfrm rot="5400000">
            <a:off x="2964224" y="3608778"/>
            <a:ext cx="695772" cy="1143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4109858" y="3461097"/>
            <a:ext cx="724321" cy="438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1266746" y="5205177"/>
            <a:ext cx="389965" cy="33617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310265" y="5263448"/>
            <a:ext cx="389965" cy="33617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333111" y="5267930"/>
            <a:ext cx="389965" cy="33617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2221487" y="5245518"/>
            <a:ext cx="389965" cy="33617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305346" y="5263448"/>
            <a:ext cx="389965" cy="33617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2888"/>
            <a:ext cx="8229600" cy="823912"/>
          </a:xfrm>
        </p:spPr>
        <p:txBody>
          <a:bodyPr/>
          <a:lstStyle/>
          <a:p>
            <a:pPr algn="l"/>
            <a:r>
              <a:rPr lang="zh-CN" altLang="en-US" sz="4000" dirty="0" smtClean="0"/>
              <a:t>为什么？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407855"/>
            <a:ext cx="4801314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 smtClean="0"/>
              <a:t>因为您关心以下内容：</a:t>
            </a:r>
            <a:endParaRPr lang="en-US" sz="3600" dirty="0" smtClean="0"/>
          </a:p>
          <a:p>
            <a:endParaRPr lang="en-US" dirty="0" smtClean="0"/>
          </a:p>
          <a:p>
            <a:pPr marL="457200" indent="-457200" algn="l">
              <a:buAutoNum type="arabicPeriod"/>
            </a:pPr>
            <a:r>
              <a:rPr lang="zh-CN" altLang="en-US" dirty="0" smtClean="0"/>
              <a:t>性能</a:t>
            </a:r>
            <a:endParaRPr lang="en-US" dirty="0" smtClean="0"/>
          </a:p>
          <a:p>
            <a:pPr marL="457200" indent="-457200" algn="l">
              <a:buAutoNum type="arabicPeriod"/>
            </a:pPr>
            <a:r>
              <a:rPr lang="zh-CN" altLang="en-US" dirty="0" smtClean="0"/>
              <a:t>可扩展性</a:t>
            </a:r>
            <a:endParaRPr lang="en-US" dirty="0" smtClean="0"/>
          </a:p>
          <a:p>
            <a:pPr marL="457200" indent="-457200" algn="l">
              <a:buAutoNum type="arabicPeriod"/>
            </a:pPr>
            <a:r>
              <a:rPr lang="zh-CN" altLang="en-US" dirty="0" smtClean="0"/>
              <a:t>可用性</a:t>
            </a:r>
            <a:endParaRPr lang="en-US" dirty="0"/>
          </a:p>
        </p:txBody>
      </p:sp>
      <p:pic>
        <p:nvPicPr>
          <p:cNvPr id="3075" name="Picture 3" descr="C:\Users\joncart.REDMOND\AppData\Local\Microsoft\Windows\Temporary Internet Files\Content.IE5\A87KNYPE\MCj039622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963113"/>
            <a:ext cx="2289453" cy="2370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 - DPE PPT Template">
  <a:themeElements>
    <a:clrScheme name="Default Design - DPE PPT Template 2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 - DPE PPT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accent1">
                <a:gamma/>
                <a:shade val="82353"/>
                <a:invGamma/>
              </a:schemeClr>
            </a:gs>
          </a:gsLst>
          <a:lin ang="5400000" scaled="1"/>
        </a:gra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solidFill>
              <a:schemeClr val="bg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accent1">
                <a:gamma/>
                <a:shade val="82353"/>
                <a:invGamma/>
              </a:schemeClr>
            </a:gs>
          </a:gsLst>
          <a:lin ang="5400000" scaled="1"/>
        </a:gra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solidFill>
              <a:schemeClr val="bg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- DPE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- DPE PPT 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58DB4300D1324A92477E64B996B7EE" ma:contentTypeVersion="0" ma:contentTypeDescription="Create a new document." ma:contentTypeScope="" ma:versionID="77e22f6d63df6ef7ecc89f27de1182be">
  <xsd:schema xmlns:xsd="http://www.w3.org/2001/XMLSchema" xmlns:p="http://schemas.microsoft.com/office/2006/metadata/properties" xmlns:ns2="43DB58A5-D100-4A32-9247-7E64B996B7EE" targetNamespace="http://schemas.microsoft.com/office/2006/metadata/properties" ma:root="true" ma:fieldsID="768e23d0849baff6e7959e075cb3f35e" ns2:_="">
    <xsd:import namespace="43DB58A5-D100-4A32-9247-7E64B996B7EE"/>
    <xsd:element name="properties">
      <xsd:complexType>
        <xsd:sequence>
          <xsd:element name="documentManagement">
            <xsd:complexType>
              <xsd:all>
                <xsd:element ref="ns2:Content_x0020_Type" minOccurs="0"/>
                <xsd:element ref="ns2:Status" minOccurs="0"/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3DB58A5-D100-4A32-9247-7E64B996B7EE" elementFormDefault="qualified">
    <xsd:import namespace="http://schemas.microsoft.com/office/2006/documentManagement/types"/>
    <xsd:element name="Content_x0020_Type" ma:index="8" nillable="true" ma:displayName="Content Type" ma:format="Dropdown" ma:internalName="Content_x0020_Type">
      <xsd:simpleType>
        <xsd:restriction base="dms:Choice">
          <xsd:enumeration value="Presentation"/>
          <xsd:enumeration value="Demos"/>
          <xsd:enumeration value="Lab Spec"/>
        </xsd:restriction>
      </xsd:simpleType>
    </xsd:element>
    <xsd:element name="Status" ma:index="9" nillable="true" ma:displayName="Status" ma:default="" ma:format="Dropdown" ma:internalName="Status">
      <xsd:simpleType>
        <xsd:restriction base="dms:Choice">
          <xsd:enumeration value="Draft"/>
          <xsd:enumeration value="Final draft"/>
          <xsd:enumeration value="Ready for handoff"/>
          <xsd:enumeration value="Complete"/>
        </xsd:restriction>
      </xsd:simpleType>
    </xsd:element>
    <xsd:element name="Description0" ma:index="10" nillable="true" ma:displayName="Description" ma:internalName="Description0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Content_x0020_Type xmlns="43DB58A5-D100-4A32-9247-7E64B996B7EE">Presentation</Content_x0020_Type>
    <Description0 xmlns="43DB58A5-D100-4A32-9247-7E64B996B7EE">As per other deck but white on blue Tahoma</Description0>
    <Status xmlns="43DB58A5-D100-4A32-9247-7E64B996B7EE">Final draft</Status>
  </documentManagement>
</p:properties>
</file>

<file path=customXml/itemProps1.xml><?xml version="1.0" encoding="utf-8"?>
<ds:datastoreItem xmlns:ds="http://schemas.openxmlformats.org/officeDocument/2006/customXml" ds:itemID="{0EF2C303-5AF6-45E4-B3B2-337FCCBAD8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DB58A5-D100-4A32-9247-7E64B996B7E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8AC574F-A7EC-425A-A14F-7F151312013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B71F3FB-361C-4DB8-8743-C2E9E4E3C24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4BE5ECC-BD83-4F37-A1FF-C24A87765A57}">
  <ds:schemaRefs>
    <ds:schemaRef ds:uri="http://schemas.microsoft.com/office/2006/metadata/properties"/>
    <ds:schemaRef ds:uri="43DB58A5-D100-4A32-9247-7E64B996B7E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7656</TotalTime>
  <Words>436</Words>
  <Application>Microsoft Office PowerPoint</Application>
  <PresentationFormat>全屏显示(4:3)</PresentationFormat>
  <Paragraphs>175</Paragraphs>
  <Slides>27</Slides>
  <Notes>5</Notes>
  <HiddenSlides>1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Default Design - DPE PPT Template</vt:lpstr>
      <vt:lpstr>Visual Studio 2010 和 .NET Framework 4  培训研讨会</vt:lpstr>
      <vt:lpstr>演示文稿概述（隐藏幻灯片）：</vt:lpstr>
      <vt:lpstr>“Velocity” 之旅</vt:lpstr>
      <vt:lpstr>议程</vt:lpstr>
      <vt:lpstr>幻灯片 5</vt:lpstr>
      <vt:lpstr>数据类型</vt:lpstr>
      <vt:lpstr>幻灯片 7</vt:lpstr>
      <vt:lpstr>什么？</vt:lpstr>
      <vt:lpstr>为什么？</vt:lpstr>
      <vt:lpstr>幻灯片 10</vt:lpstr>
      <vt:lpstr>哪里？</vt:lpstr>
      <vt:lpstr>幻灯片 12</vt:lpstr>
      <vt:lpstr>安装</vt:lpstr>
      <vt:lpstr>逻辑层次</vt:lpstr>
      <vt:lpstr>幻灯片 15</vt:lpstr>
      <vt:lpstr>数据分区 + HA</vt:lpstr>
      <vt:lpstr>幻灯片 17</vt:lpstr>
      <vt:lpstr>故障转移</vt:lpstr>
      <vt:lpstr>幻灯片 19</vt:lpstr>
      <vt:lpstr>缓冲</vt:lpstr>
      <vt:lpstr>幻灯片 21</vt:lpstr>
      <vt:lpstr>开放式并发</vt:lpstr>
      <vt:lpstr>保守式并发</vt:lpstr>
      <vt:lpstr>并发</vt:lpstr>
      <vt:lpstr>将来</vt:lpstr>
      <vt:lpstr>总结：</vt:lpstr>
      <vt:lpstr>幻灯片 27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dshadle</dc:creator>
  <cp:lastModifiedBy>HXM</cp:lastModifiedBy>
  <cp:revision>364</cp:revision>
  <dcterms:created xsi:type="dcterms:W3CDTF">2004-11-05T17:26:10Z</dcterms:created>
  <dcterms:modified xsi:type="dcterms:W3CDTF">2009-11-06T03:22:07Z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ubject">
    <vt:lpwstr/>
  </property>
  <property fmtid="{D5CDD505-2E9C-101B-9397-08002B2CF9AE}" pid="3" name="Keywords">
    <vt:lpwstr/>
  </property>
  <property fmtid="{D5CDD505-2E9C-101B-9397-08002B2CF9AE}" pid="4" name="_Author">
    <vt:lpwstr>dshadle</vt:lpwstr>
  </property>
  <property fmtid="{D5CDD505-2E9C-101B-9397-08002B2CF9AE}" pid="5" name="_Category">
    <vt:lpwstr/>
  </property>
  <property fmtid="{D5CDD505-2E9C-101B-9397-08002B2CF9AE}" pid="6" name="Slides">
    <vt:lpwstr>52</vt:lpwstr>
  </property>
  <property fmtid="{D5CDD505-2E9C-101B-9397-08002B2CF9AE}" pid="7" name="Categories">
    <vt:lpwstr/>
  </property>
  <property fmtid="{D5CDD505-2E9C-101B-9397-08002B2CF9AE}" pid="8" name="Approval Level">
    <vt:lpwstr/>
  </property>
  <property fmtid="{D5CDD505-2E9C-101B-9397-08002B2CF9AE}" pid="9" name="_Comments">
    <vt:lpwstr/>
  </property>
  <property fmtid="{D5CDD505-2E9C-101B-9397-08002B2CF9AE}" pid="10" name="Assigned To">
    <vt:lpwstr/>
  </property>
  <property fmtid="{D5CDD505-2E9C-101B-9397-08002B2CF9AE}" pid="11" name="ContentType">
    <vt:lpwstr>Document</vt:lpwstr>
  </property>
</Properties>
</file>