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307" r:id="rId6"/>
    <p:sldId id="324" r:id="rId7"/>
    <p:sldId id="328" r:id="rId8"/>
    <p:sldId id="341" r:id="rId9"/>
    <p:sldId id="345" r:id="rId10"/>
    <p:sldId id="342" r:id="rId11"/>
    <p:sldId id="343" r:id="rId12"/>
    <p:sldId id="352" r:id="rId13"/>
    <p:sldId id="344" r:id="rId14"/>
    <p:sldId id="353" r:id="rId15"/>
    <p:sldId id="355" r:id="rId16"/>
    <p:sldId id="368" r:id="rId17"/>
    <p:sldId id="369" r:id="rId18"/>
    <p:sldId id="360" r:id="rId19"/>
    <p:sldId id="364" r:id="rId20"/>
    <p:sldId id="365" r:id="rId21"/>
    <p:sldId id="337" r:id="rId22"/>
    <p:sldId id="367" r:id="rId23"/>
    <p:sldId id="327" r:id="rId24"/>
    <p:sldId id="370" r:id="rId25"/>
    <p:sldId id="263" r:id="rId26"/>
  </p:sldIdLst>
  <p:sldSz cx="9144000" cy="6858000" type="screen4x3"/>
  <p:notesSz cx="6858000" cy="9144000"/>
  <p:defaultTextStyle>
    <a:defPPr>
      <a:defRPr lang="en-US"/>
    </a:defPPr>
    <a:lvl1pPr algn="ctr" rtl="0" fontAlgn="base">
      <a:spcBef>
        <a:spcPct val="0"/>
      </a:spcBef>
      <a:spcAft>
        <a:spcPct val="0"/>
      </a:spcAft>
      <a:defRPr sz="2200" kern="1200">
        <a:solidFill>
          <a:schemeClr val="bg1"/>
        </a:solidFill>
        <a:latin typeface="Tahoma" pitchFamily="34" charset="0"/>
        <a:ea typeface="+mn-ea"/>
        <a:cs typeface="+mn-cs"/>
      </a:defRPr>
    </a:lvl1pPr>
    <a:lvl2pPr marL="457200" algn="ctr" rtl="0" fontAlgn="base">
      <a:spcBef>
        <a:spcPct val="0"/>
      </a:spcBef>
      <a:spcAft>
        <a:spcPct val="0"/>
      </a:spcAft>
      <a:defRPr sz="2200" kern="1200">
        <a:solidFill>
          <a:schemeClr val="bg1"/>
        </a:solidFill>
        <a:latin typeface="Tahoma" pitchFamily="34" charset="0"/>
        <a:ea typeface="+mn-ea"/>
        <a:cs typeface="+mn-cs"/>
      </a:defRPr>
    </a:lvl2pPr>
    <a:lvl3pPr marL="914400" algn="ctr" rtl="0" fontAlgn="base">
      <a:spcBef>
        <a:spcPct val="0"/>
      </a:spcBef>
      <a:spcAft>
        <a:spcPct val="0"/>
      </a:spcAft>
      <a:defRPr sz="2200" kern="1200">
        <a:solidFill>
          <a:schemeClr val="bg1"/>
        </a:solidFill>
        <a:latin typeface="Tahoma" pitchFamily="34" charset="0"/>
        <a:ea typeface="+mn-ea"/>
        <a:cs typeface="+mn-cs"/>
      </a:defRPr>
    </a:lvl3pPr>
    <a:lvl4pPr marL="1371600" algn="ctr" rtl="0" fontAlgn="base">
      <a:spcBef>
        <a:spcPct val="0"/>
      </a:spcBef>
      <a:spcAft>
        <a:spcPct val="0"/>
      </a:spcAft>
      <a:defRPr sz="2200" kern="1200">
        <a:solidFill>
          <a:schemeClr val="bg1"/>
        </a:solidFill>
        <a:latin typeface="Tahoma" pitchFamily="34" charset="0"/>
        <a:ea typeface="+mn-ea"/>
        <a:cs typeface="+mn-cs"/>
      </a:defRPr>
    </a:lvl4pPr>
    <a:lvl5pPr marL="1828800" algn="ctr" rtl="0" fontAlgn="base">
      <a:spcBef>
        <a:spcPct val="0"/>
      </a:spcBef>
      <a:spcAft>
        <a:spcPct val="0"/>
      </a:spcAft>
      <a:defRPr sz="2200" kern="1200">
        <a:solidFill>
          <a:schemeClr val="bg1"/>
        </a:solidFill>
        <a:latin typeface="Tahoma" pitchFamily="34" charset="0"/>
        <a:ea typeface="+mn-ea"/>
        <a:cs typeface="+mn-cs"/>
      </a:defRPr>
    </a:lvl5pPr>
    <a:lvl6pPr marL="2286000" algn="l" defTabSz="914400" rtl="0" eaLnBrk="1" latinLnBrk="0" hangingPunct="1">
      <a:defRPr sz="2200" kern="1200">
        <a:solidFill>
          <a:schemeClr val="bg1"/>
        </a:solidFill>
        <a:latin typeface="Tahoma" pitchFamily="34" charset="0"/>
        <a:ea typeface="+mn-ea"/>
        <a:cs typeface="+mn-cs"/>
      </a:defRPr>
    </a:lvl6pPr>
    <a:lvl7pPr marL="2743200" algn="l" defTabSz="914400" rtl="0" eaLnBrk="1" latinLnBrk="0" hangingPunct="1">
      <a:defRPr sz="2200" kern="1200">
        <a:solidFill>
          <a:schemeClr val="bg1"/>
        </a:solidFill>
        <a:latin typeface="Tahoma" pitchFamily="34" charset="0"/>
        <a:ea typeface="+mn-ea"/>
        <a:cs typeface="+mn-cs"/>
      </a:defRPr>
    </a:lvl7pPr>
    <a:lvl8pPr marL="3200400" algn="l" defTabSz="914400" rtl="0" eaLnBrk="1" latinLnBrk="0" hangingPunct="1">
      <a:defRPr sz="2200" kern="1200">
        <a:solidFill>
          <a:schemeClr val="bg1"/>
        </a:solidFill>
        <a:latin typeface="Tahoma" pitchFamily="34" charset="0"/>
        <a:ea typeface="+mn-ea"/>
        <a:cs typeface="+mn-cs"/>
      </a:defRPr>
    </a:lvl8pPr>
    <a:lvl9pPr marL="3657600" algn="l" defTabSz="914400" rtl="0" eaLnBrk="1" latinLnBrk="0" hangingPunct="1">
      <a:defRPr sz="2200" kern="1200">
        <a:solidFill>
          <a:schemeClr val="bg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99FF"/>
    <a:srgbClr val="FF7C80"/>
    <a:srgbClr val="BBE0E3"/>
    <a:srgbClr val="00FF00"/>
    <a:srgbClr val="FF5050"/>
    <a:srgbClr val="FF99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56" autoAdjust="0"/>
    <p:restoredTop sz="78879" autoAdjust="0"/>
  </p:normalViewPr>
  <p:slideViewPr>
    <p:cSldViewPr>
      <p:cViewPr>
        <p:scale>
          <a:sx n="50" d="100"/>
          <a:sy n="50" d="100"/>
        </p:scale>
        <p:origin x="-1716"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93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CBCF55C2-A023-47EA-9DB5-D7989B2D835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BFB8504-2EB5-4A31-942A-BC8F1204C58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1744"/>
          <p:cNvSpPr>
            <a:spLocks noGrp="1" noRot="1" noChangeAspect="1" noChangeArrowheads="1" noTextEdit="1"/>
          </p:cNvSpPr>
          <p:nvPr>
            <p:ph type="sldImg"/>
          </p:nvPr>
        </p:nvSpPr>
        <p:spPr>
          <a:ln cap="flat">
            <a:headEnd type="none" w="med" len="med"/>
            <a:tailEnd type="none" w="med" len="med"/>
          </a:ln>
        </p:spPr>
      </p:sp>
      <p:sp>
        <p:nvSpPr>
          <p:cNvPr id="57347" name="Rectangle 31745"/>
          <p:cNvSpPr>
            <a:spLocks noGrp="1" noChangeArrowheads="1"/>
          </p:cNvSpPr>
          <p:nvPr>
            <p:ph type="body" idx="1"/>
          </p:nvPr>
        </p:nvSpPr>
        <p:spPr>
          <a:noFill/>
        </p:spPr>
        <p:txBody>
          <a:bodyPr/>
          <a:lstStyle/>
          <a:p>
            <a:pPr eaLnBrk="1"/>
            <a:r>
              <a:rPr lang="en-US" b="0" u="sng" dirty="0" smtClean="0"/>
              <a:t>Estimated Time</a:t>
            </a:r>
            <a:r>
              <a:rPr lang="en-US" b="1" dirty="0" smtClean="0"/>
              <a:t>:</a:t>
            </a:r>
            <a:r>
              <a:rPr lang="en-US" dirty="0" smtClean="0"/>
              <a:t> 60 minutes</a:t>
            </a:r>
          </a:p>
          <a:p>
            <a:pPr eaLnBrk="1"/>
            <a:endParaRPr lang="en-US" dirty="0" smtClean="0"/>
          </a:p>
          <a:p>
            <a:pPr eaLnBrk="1"/>
            <a:r>
              <a:rPr lang="en-US" dirty="0" smtClean="0"/>
              <a:t>This presentation</a:t>
            </a:r>
            <a:r>
              <a:rPr lang="en-US" baseline="0" dirty="0" smtClean="0"/>
              <a:t> serves as an introduction to ASP.NET MVC. It covers where it sits at within the ASP.NET ecosystem and what value propositions it offers. It includes demos showing how to create a basic ASP.NET MVC application as well as how to unit test it.</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u="sng" dirty="0" smtClean="0"/>
              <a:t>Estimated Time:</a:t>
            </a:r>
            <a:r>
              <a:rPr lang="en-US" baseline="0" dirty="0" smtClean="0"/>
              <a:t> 2 minutes</a:t>
            </a:r>
          </a:p>
          <a:p>
            <a:endParaRPr lang="en-US" baseline="0" dirty="0" smtClean="0"/>
          </a:p>
          <a:p>
            <a:r>
              <a:rPr lang="en-US" baseline="0" dirty="0" smtClean="0"/>
              <a:t>MVC is a design pattern that stands for Model-View-Controller. What is strives to do is separate the concerns of an application’s presentation layer by assigning specific roles to the three different components.</a:t>
            </a:r>
          </a:p>
          <a:p>
            <a:endParaRPr lang="en-US" baseline="0" dirty="0" smtClean="0"/>
          </a:p>
          <a:p>
            <a:r>
              <a:rPr lang="en-US" baseline="0" dirty="0" smtClean="0"/>
              <a:t>The Controller is responsible for handling all user input. Once input has been received, the Controller will perform any operations/actions it needs to, which might include interacting with the Model.</a:t>
            </a:r>
          </a:p>
          <a:p>
            <a:endParaRPr lang="en-US" baseline="0" dirty="0" smtClean="0"/>
          </a:p>
          <a:p>
            <a:r>
              <a:rPr lang="en-US" baseline="0" dirty="0" smtClean="0"/>
              <a:t>The Model represents the core concern/logic of the application. Once the Controller retrieves some model data and performs any work with the model/etc it needs to it constructs a presentation model that describes the model in terms the View can understand.</a:t>
            </a:r>
          </a:p>
          <a:p>
            <a:endParaRPr lang="en-US" baseline="0" dirty="0" smtClean="0"/>
          </a:p>
          <a:p>
            <a:r>
              <a:rPr lang="en-US" dirty="0" smtClean="0"/>
              <a:t>The View is</a:t>
            </a:r>
            <a:r>
              <a:rPr lang="en-US" baseline="0" dirty="0" smtClean="0"/>
              <a:t> the visual representation of the model. It presents the model data to the actual user in a way that is meaningful. In a web application, this would typically be HTML.</a:t>
            </a:r>
          </a:p>
          <a:p>
            <a:endParaRPr lang="en-US" baseline="0" dirty="0" smtClean="0"/>
          </a:p>
          <a:p>
            <a:r>
              <a:rPr lang="en-US" baseline="0" dirty="0" smtClean="0"/>
              <a:t>With these three pieces in place, your presentation layer becomes cleanly separated in such a way that each component can be developed/tested independently.</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MGB 2003</a:t>
            </a:r>
          </a:p>
        </p:txBody>
      </p:sp>
      <p:sp>
        <p:nvSpPr>
          <p:cNvPr id="6" name="Rectangle 6"/>
          <p:cNvSpPr>
            <a:spLocks noGrp="1" noChangeArrowheads="1"/>
          </p:cNvSpPr>
          <p:nvPr>
            <p:ph type="ftr" sz="quarter" idx="4"/>
          </p:nvPr>
        </p:nvSpPr>
        <p:spPr>
          <a:ln/>
        </p:spPr>
        <p:txBody>
          <a:bodyPr/>
          <a:lstStyle/>
          <a:p>
            <a:r>
              <a:rPr lang="en-US"/>
              <a:t>© 2003 Microsoft Corporation. All rights reserved.</a:t>
            </a:r>
          </a:p>
          <a:p>
            <a:pPr eaLnBrk="0" hangingPunct="0"/>
            <a:r>
              <a:rPr lang="en-US"/>
              <a:t>This presentation is for informational purposes only. Microsoft makes no warranties, express or implied, in this summary.</a:t>
            </a:r>
            <a:endParaRPr lang="en-US" sz="1200"/>
          </a:p>
        </p:txBody>
      </p:sp>
      <p:sp>
        <p:nvSpPr>
          <p:cNvPr id="7" name="Rectangle 7"/>
          <p:cNvSpPr>
            <a:spLocks noGrp="1" noChangeArrowheads="1"/>
          </p:cNvSpPr>
          <p:nvPr>
            <p:ph type="sldNum" sz="quarter" idx="5"/>
          </p:nvPr>
        </p:nvSpPr>
        <p:spPr>
          <a:ln/>
        </p:spPr>
        <p:txBody>
          <a:bodyPr/>
          <a:lstStyle/>
          <a:p>
            <a:fld id="{CDD283FA-D952-4E60-B5CB-A281C81DC504}" type="slidenum">
              <a:rPr lang="en-US"/>
              <a:pPr/>
              <a:t>11</a:t>
            </a:fld>
            <a:endParaRPr 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u="sng" dirty="0" smtClean="0"/>
              <a:t>Estimated Time:</a:t>
            </a:r>
            <a:r>
              <a:rPr lang="en-US" dirty="0" smtClean="0"/>
              <a:t> 4 minutes</a:t>
            </a:r>
          </a:p>
          <a:p>
            <a:endParaRPr lang="en-US" dirty="0" smtClean="0"/>
          </a:p>
          <a:p>
            <a:r>
              <a:rPr lang="en-US" dirty="0" smtClean="0"/>
              <a:t>So</a:t>
            </a:r>
            <a:r>
              <a:rPr lang="en-US" baseline="0" dirty="0" smtClean="0"/>
              <a:t> what does MVC look like when implemented over the web?</a:t>
            </a:r>
          </a:p>
          <a:p>
            <a:endParaRPr lang="en-US" baseline="0" dirty="0" smtClean="0"/>
          </a:p>
          <a:p>
            <a:r>
              <a:rPr lang="en-US" baseline="0" dirty="0" smtClean="0"/>
              <a:t>When an HTTP request comes into the application it is mapped to a controller. Remember as we mentioned in the previous slide, in the MVC design pattern, the controller is the piece of the </a:t>
            </a:r>
            <a:r>
              <a:rPr lang="en-US" baseline="0" dirty="0" err="1" smtClean="0"/>
              <a:t>trifecta</a:t>
            </a:r>
            <a:r>
              <a:rPr lang="en-US" baseline="0" dirty="0" smtClean="0"/>
              <a:t> that handles all user input. In the case of a web application, user input is represented as HTTP requests </a:t>
            </a:r>
            <a:r>
              <a:rPr lang="en-US" b="1" baseline="0" dirty="0" smtClean="0"/>
              <a:t>[Advance Animation]</a:t>
            </a:r>
            <a:r>
              <a:rPr lang="en-US" baseline="0" dirty="0" smtClean="0"/>
              <a:t>.</a:t>
            </a:r>
          </a:p>
          <a:p>
            <a:endParaRPr lang="en-US" baseline="0" dirty="0" smtClean="0"/>
          </a:p>
          <a:p>
            <a:r>
              <a:rPr lang="en-US" baseline="0" dirty="0" smtClean="0"/>
              <a:t>Once the controller has received input, it performs whatever operations it needs to and then assembles a presentation model </a:t>
            </a:r>
            <a:r>
              <a:rPr lang="en-US" b="1" baseline="0" dirty="0" smtClean="0"/>
              <a:t>[Advance Animation]</a:t>
            </a:r>
            <a:r>
              <a:rPr lang="en-US" baseline="0" dirty="0" smtClean="0"/>
              <a:t>.</a:t>
            </a:r>
          </a:p>
          <a:p>
            <a:endParaRPr lang="en-US" baseline="0" dirty="0" smtClean="0"/>
          </a:p>
          <a:p>
            <a:r>
              <a:rPr lang="en-US" baseline="0" dirty="0" smtClean="0"/>
              <a:t>The controller then takes the model and passes it off to the view. Remember that the view is simply a visual representation of the model </a:t>
            </a:r>
            <a:r>
              <a:rPr lang="en-US" b="1" baseline="0" dirty="0" smtClean="0"/>
              <a:t>[Advance Animation]</a:t>
            </a:r>
            <a:r>
              <a:rPr lang="en-US" baseline="0" dirty="0" smtClean="0"/>
              <a:t>.</a:t>
            </a:r>
          </a:p>
          <a:p>
            <a:endParaRPr lang="en-US" baseline="0" dirty="0" smtClean="0"/>
          </a:p>
          <a:p>
            <a:r>
              <a:rPr lang="en-US" baseline="0" dirty="0" smtClean="0"/>
              <a:t>The view then “transforms” the model into whatever format it uses to represent it. In a web application, this would typically be HTML </a:t>
            </a:r>
            <a:r>
              <a:rPr lang="en-US" b="1" baseline="0" dirty="0" smtClean="0"/>
              <a:t>[Advance Animation]</a:t>
            </a:r>
            <a:r>
              <a:rPr lang="en-US" baseline="0" dirty="0" smtClean="0"/>
              <a:t>.</a:t>
            </a:r>
          </a:p>
          <a:p>
            <a:endParaRPr lang="en-US" baseline="0" dirty="0" smtClean="0"/>
          </a:p>
          <a:p>
            <a:r>
              <a:rPr lang="en-US" baseline="0" dirty="0" smtClean="0"/>
              <a:t>The view then serves the request by responding with its </a:t>
            </a:r>
            <a:r>
              <a:rPr lang="en-US" baseline="0" smtClean="0"/>
              <a:t>visual representation.</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u="sng" dirty="0" smtClean="0"/>
              <a:t>Estimated Time:</a:t>
            </a:r>
            <a:r>
              <a:rPr lang="en-US" dirty="0" smtClean="0"/>
              <a:t> 8</a:t>
            </a:r>
            <a:r>
              <a:rPr lang="en-US" baseline="0" dirty="0" smtClean="0"/>
              <a:t> minutes</a:t>
            </a:r>
          </a:p>
          <a:p>
            <a:pPr eaLnBrk="1"/>
            <a:endParaRPr lang="en-US" baseline="0" dirty="0" smtClean="0"/>
          </a:p>
          <a:p>
            <a:pPr eaLnBrk="1"/>
            <a:r>
              <a:rPr lang="en-US" baseline="0" dirty="0" smtClean="0"/>
              <a:t>This demo should show the “File | New” experience with an ASP.NET MVC application. This should include creating a new application and showing the project structure. Run the default web application that is provided and explain how its individual pieces work together. Explain how routing comes in to play (i.e. how a request maps to a controller action) and describe the basic conventions that come out of the box.</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baseline="0" dirty="0" smtClean="0"/>
              <a:t> &lt; 1 minute</a:t>
            </a:r>
          </a:p>
          <a:p>
            <a:endParaRPr lang="en-US" baseline="0" dirty="0" smtClean="0"/>
          </a:p>
          <a:p>
            <a:r>
              <a:rPr lang="en-US" baseline="0" dirty="0" smtClean="0"/>
              <a:t>So now that we’ve seen a simple example of how ASP.NET MVC looks, what are the primary tenets that it represents?</a:t>
            </a:r>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MGB 2003</a:t>
            </a:r>
          </a:p>
        </p:txBody>
      </p:sp>
      <p:sp>
        <p:nvSpPr>
          <p:cNvPr id="6" name="Rectangle 6"/>
          <p:cNvSpPr>
            <a:spLocks noGrp="1" noChangeArrowheads="1"/>
          </p:cNvSpPr>
          <p:nvPr>
            <p:ph type="ftr" sz="quarter" idx="4"/>
          </p:nvPr>
        </p:nvSpPr>
        <p:spPr>
          <a:ln/>
        </p:spPr>
        <p:txBody>
          <a:bodyPr/>
          <a:lstStyle/>
          <a:p>
            <a:r>
              <a:rPr lang="en-US"/>
              <a:t>© 2003 Microsoft Corporation. All rights reserved.</a:t>
            </a:r>
          </a:p>
          <a:p>
            <a:pPr eaLnBrk="0" hangingPunct="0"/>
            <a:r>
              <a:rPr lang="en-US"/>
              <a:t>This presentation is for informational purposes only. Microsoft makes no warranties, express or implied, in this summary.</a:t>
            </a:r>
            <a:endParaRPr lang="en-US" sz="1200"/>
          </a:p>
        </p:txBody>
      </p:sp>
      <p:sp>
        <p:nvSpPr>
          <p:cNvPr id="7" name="Rectangle 7"/>
          <p:cNvSpPr>
            <a:spLocks noGrp="1" noChangeArrowheads="1"/>
          </p:cNvSpPr>
          <p:nvPr>
            <p:ph type="sldNum" sz="quarter" idx="5"/>
          </p:nvPr>
        </p:nvSpPr>
        <p:spPr>
          <a:ln/>
        </p:spPr>
        <p:txBody>
          <a:bodyPr/>
          <a:lstStyle/>
          <a:p>
            <a:fld id="{CDD283FA-D952-4E60-B5CB-A281C81DC504}" type="slidenum">
              <a:rPr lang="en-US"/>
              <a:pPr/>
              <a:t>14</a:t>
            </a:fld>
            <a:endParaRPr 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u="sng" dirty="0" smtClean="0"/>
              <a:t>Estimated Time:</a:t>
            </a:r>
            <a:r>
              <a:rPr lang="en-US" dirty="0" smtClean="0"/>
              <a:t> 3 minutes</a:t>
            </a:r>
          </a:p>
          <a:p>
            <a:endParaRPr lang="en-US" dirty="0" smtClean="0"/>
          </a:p>
          <a:p>
            <a:r>
              <a:rPr lang="en-US" dirty="0" smtClean="0"/>
              <a:t>The primary framework</a:t>
            </a:r>
            <a:r>
              <a:rPr lang="en-US" baseline="0" dirty="0" smtClean="0"/>
              <a:t> goals of ASP.NET MVC are…</a:t>
            </a:r>
          </a:p>
          <a:p>
            <a:endParaRPr lang="en-US" baseline="0" dirty="0" smtClean="0"/>
          </a:p>
          <a:p>
            <a:pPr marL="228600" indent="-228600">
              <a:buAutoNum type="arabicParenR"/>
            </a:pPr>
            <a:r>
              <a:rPr lang="en-US" u="sng" baseline="0" dirty="0" smtClean="0"/>
              <a:t>Frictionless testability</a:t>
            </a:r>
            <a:r>
              <a:rPr lang="en-US" u="none" baseline="0" dirty="0" smtClean="0"/>
              <a:t> </a:t>
            </a:r>
            <a:r>
              <a:rPr lang="en-US" baseline="0" dirty="0" smtClean="0"/>
              <a:t>– By “frictionless” I mean that when you want to test your code, the framework it was written it doesn’t cause you friction. This is very important if you want to seriously perform long-term unit testing on an application, because if developers were constantly running into points of friction when trying to test, they would eventually abandon it.</a:t>
            </a:r>
          </a:p>
          <a:p>
            <a:pPr marL="228600" indent="-228600">
              <a:buAutoNum type="arabicParenR"/>
            </a:pPr>
            <a:endParaRPr lang="en-US" baseline="0" dirty="0" smtClean="0"/>
          </a:p>
          <a:p>
            <a:pPr marL="228600" indent="-228600">
              <a:buAutoNum type="arabicParenR"/>
            </a:pPr>
            <a:r>
              <a:rPr lang="en-US" u="sng" baseline="0" dirty="0" smtClean="0"/>
              <a:t>Tight cover over markup</a:t>
            </a:r>
            <a:r>
              <a:rPr lang="en-US" baseline="0" dirty="0" smtClean="0"/>
              <a:t> – ASP.NET MVC doesn’t contain any server controls or high-level abstractions that mask their underlying rendering. When you develop an ASP.NET MVC application, you have complete control over the markup. ASP.NET MVC does include some HTML helpers that “hide” away some HTML, but they are at the most basic level of rendering (i.e. just an &lt;input&gt; element).</a:t>
            </a:r>
          </a:p>
          <a:p>
            <a:pPr marL="228600" indent="-228600">
              <a:buAutoNum type="arabicParenR"/>
            </a:pPr>
            <a:endParaRPr lang="en-US" baseline="0" dirty="0" smtClean="0"/>
          </a:p>
          <a:p>
            <a:pPr marL="228600" indent="-228600">
              <a:buAutoNum type="arabicParenR"/>
            </a:pPr>
            <a:r>
              <a:rPr lang="en-US" u="sng" baseline="0" dirty="0" smtClean="0"/>
              <a:t>Leverage the benefits of ASP.NET</a:t>
            </a:r>
            <a:r>
              <a:rPr lang="en-US" baseline="0" dirty="0" smtClean="0"/>
              <a:t> – Because ASP.NET MVC is built on top of the core ASP.NET runtime, you still have plenty of old-friends that can be used (i.e. profiles, membership, roles, caching). All of the same </a:t>
            </a:r>
            <a:r>
              <a:rPr lang="en-US" baseline="0" dirty="0" err="1" smtClean="0"/>
              <a:t>intrinsics</a:t>
            </a:r>
            <a:r>
              <a:rPr lang="en-US" baseline="0" dirty="0" smtClean="0"/>
              <a:t> you’ve always known are still valid and used heavily.</a:t>
            </a:r>
          </a:p>
          <a:p>
            <a:pPr marL="228600" indent="-228600">
              <a:buAutoNum type="arabicParenR"/>
            </a:pPr>
            <a:endParaRPr lang="en-US" baseline="0" dirty="0" smtClean="0"/>
          </a:p>
          <a:p>
            <a:pPr marL="228600" indent="-228600">
              <a:buAutoNum type="arabicParenR"/>
            </a:pPr>
            <a:r>
              <a:rPr lang="en-US" u="sng" baseline="0" dirty="0" smtClean="0"/>
              <a:t>Conventions and guidance</a:t>
            </a:r>
            <a:r>
              <a:rPr lang="en-US" baseline="0" dirty="0" smtClean="0"/>
              <a:t> – ASP.NET MVC comes with a set of predefined conventions that make the use of it much easier, without the need to for tons of configuration. It also provides framework-level guidance. The idea is that ASP.NET MVC wants to try to lead developers down the pit of success.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MGB 2003</a:t>
            </a:r>
          </a:p>
        </p:txBody>
      </p:sp>
      <p:sp>
        <p:nvSpPr>
          <p:cNvPr id="6" name="Rectangle 6"/>
          <p:cNvSpPr>
            <a:spLocks noGrp="1" noChangeArrowheads="1"/>
          </p:cNvSpPr>
          <p:nvPr>
            <p:ph type="ftr" sz="quarter" idx="4"/>
          </p:nvPr>
        </p:nvSpPr>
        <p:spPr>
          <a:ln/>
        </p:spPr>
        <p:txBody>
          <a:bodyPr/>
          <a:lstStyle/>
          <a:p>
            <a:r>
              <a:rPr lang="en-US"/>
              <a:t>© 2003 Microsoft Corporation. All rights reserved.</a:t>
            </a:r>
          </a:p>
          <a:p>
            <a:pPr eaLnBrk="0" hangingPunct="0"/>
            <a:r>
              <a:rPr lang="en-US"/>
              <a:t>This presentation is for informational purposes only. Microsoft makes no warranties, express or implied, in this summary.</a:t>
            </a:r>
            <a:endParaRPr lang="en-US" sz="1200"/>
          </a:p>
        </p:txBody>
      </p:sp>
      <p:sp>
        <p:nvSpPr>
          <p:cNvPr id="7" name="Rectangle 7"/>
          <p:cNvSpPr>
            <a:spLocks noGrp="1" noChangeArrowheads="1"/>
          </p:cNvSpPr>
          <p:nvPr>
            <p:ph type="sldNum" sz="quarter" idx="5"/>
          </p:nvPr>
        </p:nvSpPr>
        <p:spPr>
          <a:ln/>
        </p:spPr>
        <p:txBody>
          <a:bodyPr/>
          <a:lstStyle/>
          <a:p>
            <a:fld id="{CDD283FA-D952-4E60-B5CB-A281C81DC504}" type="slidenum">
              <a:rPr lang="en-US"/>
              <a:pPr/>
              <a:t>15</a:t>
            </a:fld>
            <a:endParaRPr 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u="sng" dirty="0" smtClean="0"/>
              <a:t>Estimated</a:t>
            </a:r>
            <a:r>
              <a:rPr lang="en-US" u="sng" baseline="0" dirty="0" smtClean="0"/>
              <a:t> Time:</a:t>
            </a:r>
            <a:r>
              <a:rPr lang="en-US" baseline="0" dirty="0" smtClean="0"/>
              <a:t> 2 minutes</a:t>
            </a:r>
          </a:p>
          <a:p>
            <a:endParaRPr lang="en-US" baseline="0" dirty="0" smtClean="0"/>
          </a:p>
          <a:p>
            <a:r>
              <a:rPr lang="en-US" dirty="0" smtClean="0"/>
              <a:t>Since ASP.NET MVC is so</a:t>
            </a:r>
            <a:r>
              <a:rPr lang="en-US" baseline="0" dirty="0" smtClean="0"/>
              <a:t> tightly integrated with the ASP.NET Routing engine, it is simple to take control over the URLs that your application exposes. As such, you shouldn’t have to settle for poor URLs that are simply based on the organization of your application’s internals. You should design your sitemap to be as intuitive as you want.</a:t>
            </a:r>
          </a:p>
          <a:p>
            <a:endParaRPr lang="en-US" baseline="0" dirty="0" smtClean="0"/>
          </a:p>
          <a:p>
            <a:r>
              <a:rPr lang="en-US" baseline="0" dirty="0" smtClean="0"/>
              <a:t>When you do this, users will be happier, and so will search engines.</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MGB 2003</a:t>
            </a:r>
          </a:p>
        </p:txBody>
      </p:sp>
      <p:sp>
        <p:nvSpPr>
          <p:cNvPr id="6" name="Rectangle 6"/>
          <p:cNvSpPr>
            <a:spLocks noGrp="1" noChangeArrowheads="1"/>
          </p:cNvSpPr>
          <p:nvPr>
            <p:ph type="ftr" sz="quarter" idx="4"/>
          </p:nvPr>
        </p:nvSpPr>
        <p:spPr>
          <a:ln/>
        </p:spPr>
        <p:txBody>
          <a:bodyPr/>
          <a:lstStyle/>
          <a:p>
            <a:r>
              <a:rPr lang="en-US"/>
              <a:t>© 2003 Microsoft Corporation. All rights reserved.</a:t>
            </a:r>
          </a:p>
          <a:p>
            <a:pPr eaLnBrk="0" hangingPunct="0"/>
            <a:r>
              <a:rPr lang="en-US"/>
              <a:t>This presentation is for informational purposes only. Microsoft makes no warranties, express or implied, in this summary.</a:t>
            </a:r>
            <a:endParaRPr lang="en-US" sz="1200"/>
          </a:p>
        </p:txBody>
      </p:sp>
      <p:sp>
        <p:nvSpPr>
          <p:cNvPr id="7" name="Rectangle 7"/>
          <p:cNvSpPr>
            <a:spLocks noGrp="1" noChangeArrowheads="1"/>
          </p:cNvSpPr>
          <p:nvPr>
            <p:ph type="sldNum" sz="quarter" idx="5"/>
          </p:nvPr>
        </p:nvSpPr>
        <p:spPr>
          <a:ln/>
        </p:spPr>
        <p:txBody>
          <a:bodyPr/>
          <a:lstStyle/>
          <a:p>
            <a:fld id="{CDD283FA-D952-4E60-B5CB-A281C81DC504}" type="slidenum">
              <a:rPr lang="en-US"/>
              <a:pPr/>
              <a:t>16</a:t>
            </a:fld>
            <a:endParaRPr 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b="0" u="sng" dirty="0" smtClean="0"/>
              <a:t>Estimated</a:t>
            </a:r>
            <a:r>
              <a:rPr lang="en-US" b="0" u="sng" baseline="0" dirty="0" smtClean="0"/>
              <a:t> Time:</a:t>
            </a:r>
            <a:r>
              <a:rPr lang="en-US" baseline="0" dirty="0" smtClean="0"/>
              <a:t> 2 minutes</a:t>
            </a:r>
          </a:p>
          <a:p>
            <a:endParaRPr lang="en-US" baseline="0" dirty="0" smtClean="0"/>
          </a:p>
          <a:p>
            <a:r>
              <a:rPr lang="en-US" baseline="0" dirty="0" smtClean="0"/>
              <a:t>While ASP.NET MVC provides a strong offering of functionality out of the box, there will be developers that don’t like some of its default behavior or conventions. Luckily for them they can easily replace anything in the execution pipeline they don’t care for with their own implementation.</a:t>
            </a:r>
          </a:p>
          <a:p>
            <a:endParaRPr lang="en-US" baseline="0" dirty="0" smtClean="0"/>
          </a:p>
          <a:p>
            <a:r>
              <a:rPr lang="en-US" baseline="0" dirty="0" smtClean="0"/>
              <a:t>Because ASP.NET MVC employs separations of concerns throughout its entire API, every task has specific representation that can easily be tweaked/replaced, without having to affect anything else around it.</a:t>
            </a: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u="sng" dirty="0" smtClean="0"/>
              <a:t>Estimated Time:</a:t>
            </a:r>
            <a:r>
              <a:rPr lang="en-US" dirty="0" smtClean="0"/>
              <a:t> 13 minutes</a:t>
            </a:r>
          </a:p>
          <a:p>
            <a:pPr eaLnBrk="1"/>
            <a:endParaRPr lang="en-US" dirty="0" smtClean="0"/>
          </a:p>
          <a:p>
            <a:pPr eaLnBrk="1"/>
            <a:r>
              <a:rPr lang="en-US" dirty="0" smtClean="0"/>
              <a:t>This demo is meant to show</a:t>
            </a:r>
            <a:r>
              <a:rPr lang="en-US" baseline="0" dirty="0" smtClean="0"/>
              <a:t> how to begin developing your own MVC application (beyond File | New).  This will include creating a model (EDM?), and then building controllers/views that work against it. Show the tooling support in Visual Studio for scaffolding CRUD functionality. Show how to do read-only and data-modification scenarios, complete with some basic form validation and AJAX functionality.</a:t>
            </a: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Oops, we almost forgot about unit testing. Up to this point we’ve seen how you can develop an ASP.NET MVC</a:t>
            </a:r>
            <a:r>
              <a:rPr lang="en-US" baseline="0" dirty="0" smtClean="0"/>
              <a:t> application but we haven’t seen how you can go about testing it. </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3008"/>
          <p:cNvSpPr>
            <a:spLocks noGrp="1" noRot="1" noChangeAspect="1" noChangeArrowheads="1" noTextEdit="1"/>
          </p:cNvSpPr>
          <p:nvPr>
            <p:ph type="sldImg"/>
          </p:nvPr>
        </p:nvSpPr>
        <p:spPr>
          <a:ln cap="flat">
            <a:headEnd type="none" w="med" len="med"/>
            <a:tailEnd type="none" w="med" len="med"/>
          </a:ln>
        </p:spPr>
      </p:sp>
      <p:sp>
        <p:nvSpPr>
          <p:cNvPr id="72707" name="Rectangle 43009"/>
          <p:cNvSpPr>
            <a:spLocks noGrp="1" noChangeArrowheads="1"/>
          </p:cNvSpPr>
          <p:nvPr>
            <p:ph type="body" idx="1"/>
          </p:nvPr>
        </p:nvSpPr>
        <p:spPr/>
        <p:txBody>
          <a:bodyPr/>
          <a:lstStyle/>
          <a:p>
            <a:pPr eaLnBrk="1"/>
            <a:r>
              <a:rPr lang="en-US" u="sng" dirty="0" smtClean="0"/>
              <a:t>Estimated Time:</a:t>
            </a:r>
            <a:r>
              <a:rPr lang="en-US" dirty="0" smtClean="0"/>
              <a:t> 10 minutes</a:t>
            </a:r>
          </a:p>
          <a:p>
            <a:pPr eaLnBrk="1"/>
            <a:endParaRPr lang="en-US" dirty="0" smtClean="0"/>
          </a:p>
          <a:p>
            <a:pPr eaLnBrk="1"/>
            <a:r>
              <a:rPr lang="en-US" dirty="0" smtClean="0"/>
              <a:t>This demo is meant to show how to write some</a:t>
            </a:r>
            <a:r>
              <a:rPr lang="en-US" baseline="0" dirty="0" smtClean="0"/>
              <a:t> simple unit tests against the controller(s) written in the previous demo. It should illustrate how to successfully test actions that are for GET and POST scenarios. It should also includes some examples of how to test your route definitions.</a:t>
            </a:r>
            <a:endParaRPr lang="en-US" dirty="0" smtClean="0"/>
          </a:p>
          <a:p>
            <a:pPr eaLnBrk="1"/>
            <a:endParaRPr lang="en-US" dirty="0" smtClean="0"/>
          </a:p>
          <a:p>
            <a:pPr eaLnBrk="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baseline="0" dirty="0" smtClean="0"/>
              <a:t> 1 minute</a:t>
            </a:r>
          </a:p>
          <a:p>
            <a:endParaRPr lang="en-US" baseline="0" dirty="0" smtClean="0"/>
          </a:p>
          <a:p>
            <a:r>
              <a:rPr lang="en-US" baseline="0" dirty="0" smtClean="0"/>
              <a:t>The main objectives of this session are to explain what ASP.NET MVC is and how it sits in the overall ASP.NET ecosystem. We’ll take a look at its main value propositions and see what style of development it enables.</a:t>
            </a:r>
          </a:p>
          <a:p>
            <a:endParaRPr lang="en-US" baseline="0" dirty="0" smtClean="0"/>
          </a:p>
          <a:p>
            <a:r>
              <a:rPr lang="en-US" baseline="0" dirty="0" smtClean="0"/>
              <a:t>The key takeaways are to determine whether or not ASP.NET MVC is the right choice for you as a developer, and to figure out whether or not it can ease some pain you’re currently experiencing as a web developer on the .NET stack.</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baseline="0" dirty="0" smtClean="0"/>
              <a:t> 1 minute</a:t>
            </a:r>
          </a:p>
          <a:p>
            <a:endParaRPr lang="en-US" baseline="0" dirty="0" smtClean="0"/>
          </a:p>
          <a:p>
            <a:r>
              <a:rPr lang="en-US" baseline="0" dirty="0" smtClean="0"/>
              <a:t>In summary, ASP.NET MVC is simply a new web application type that is built on top of the ASP.NET runtime. It is not replacing WebForms but is simply a new option. It you care a lot about testability and control then ASP.NET MVC is most likely for you.</a:t>
            </a:r>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For the entire life of ASP.NET it has been seen as a single framework</a:t>
            </a:r>
            <a:r>
              <a:rPr lang="en-US" baseline="0" dirty="0" smtClean="0"/>
              <a:t> that included both runtime and presentational aspects. This includes core features such as roles and globalization, as well as WebForms features such as master pages and user controls.</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With</a:t>
            </a:r>
            <a:r>
              <a:rPr lang="en-US" baseline="0" dirty="0" smtClean="0"/>
              <a:t> the release of .NET Framework 3.5 SP1, ASP.NET started being seen as more modular. ASP.NET Core now represents just the runtime aspects of ASP.NET, and ASP.NET WebForms is simply a presentation option that sits on top of that runtime. With this, it becomes possible to introduce other presentation layer implementations on top of ASP.NET, such as the new ASP.NET MVC framework.</a:t>
            </a:r>
          </a:p>
          <a:p>
            <a:endParaRPr lang="en-US" baseline="0" dirty="0" smtClean="0"/>
          </a:p>
          <a:p>
            <a:r>
              <a:rPr lang="en-US" baseline="0" dirty="0" smtClean="0"/>
              <a:t>While many who are beginning to investigate into ASP.NET MVC think that it is the replacement for WebForms, as you can see, it is simply another option for developing web applications using the ASP.NET runtime.</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1 minute</a:t>
            </a:r>
          </a:p>
          <a:p>
            <a:endParaRPr lang="en-US" dirty="0" smtClean="0"/>
          </a:p>
          <a:p>
            <a:r>
              <a:rPr lang="en-US" dirty="0" smtClean="0"/>
              <a:t>WebForms</a:t>
            </a:r>
            <a:r>
              <a:rPr lang="en-US" baseline="0" dirty="0" smtClean="0"/>
              <a:t> has been the only option on the ASP.NET stack and provides a mature product that has proven successful for lots of developers. But it does have some weaknesses.</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baseline="0" dirty="0" smtClean="0"/>
              <a:t> 2 minutes</a:t>
            </a:r>
          </a:p>
          <a:p>
            <a:endParaRPr lang="en-US" baseline="0" dirty="0" smtClean="0"/>
          </a:p>
          <a:p>
            <a:r>
              <a:rPr lang="en-US" baseline="0" dirty="0" smtClean="0"/>
              <a:t>The level of abstraction that WebForms provides has a lot of benefits to it, but it doesn’t provide any framework-level guidance in terms of what should do what and when. Between your pages, master pages, user controls, server controls, and custom controls, you can end up with a mixture of HTML, data access code, and business logic.</a:t>
            </a:r>
          </a:p>
          <a:p>
            <a:endParaRPr lang="en-US" baseline="0" dirty="0" smtClean="0"/>
          </a:p>
          <a:p>
            <a:r>
              <a:rPr lang="en-US" baseline="0" dirty="0" smtClean="0"/>
              <a:t>There are certainly methodologies/practices that can be employed with WebForms that can remedy that, but it becomes an implementation task of the developer, since the framework doesn’t provide any of that separation/guidance.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dirty="0" smtClean="0"/>
              <a:t> 2 minutes</a:t>
            </a:r>
          </a:p>
          <a:p>
            <a:endParaRPr lang="en-US" dirty="0" smtClean="0"/>
          </a:p>
          <a:p>
            <a:r>
              <a:rPr lang="en-US" dirty="0" smtClean="0"/>
              <a:t>The control abstractions that WebForms provides are very powerful in that they neatly contain all of the UI and business logic needed so you can just place them within a page and go. The adverse side of that is that it can end up hiding complexity</a:t>
            </a:r>
            <a:r>
              <a:rPr lang="en-US" baseline="0" dirty="0" smtClean="0"/>
              <a:t> that you’d rather have control over. A common problem is </a:t>
            </a:r>
            <a:r>
              <a:rPr lang="en-US" baseline="0" dirty="0" err="1" smtClean="0"/>
              <a:t>viewstate</a:t>
            </a:r>
            <a:r>
              <a:rPr lang="en-US" baseline="0" dirty="0" smtClean="0"/>
              <a:t> </a:t>
            </a:r>
            <a:r>
              <a:rPr lang="en-US" b="1" baseline="0" dirty="0" smtClean="0"/>
              <a:t>[Advance Animation]</a:t>
            </a:r>
            <a:r>
              <a:rPr lang="en-US" baseline="0" dirty="0" smtClean="0"/>
              <a:t>. It isn’t </a:t>
            </a:r>
            <a:r>
              <a:rPr lang="en-US" baseline="0" dirty="0" err="1" smtClean="0"/>
              <a:t>viewstate’s</a:t>
            </a:r>
            <a:r>
              <a:rPr lang="en-US" baseline="0" dirty="0" smtClean="0"/>
              <a:t> fault that things like this can happen, but it can be very easy to consume a control that could end up hurting the performance of your application.</a:t>
            </a:r>
          </a:p>
          <a:p>
            <a:endParaRPr lang="en-US" baseline="0" dirty="0" smtClean="0"/>
          </a:p>
          <a:p>
            <a:r>
              <a:rPr lang="en-US" baseline="0" dirty="0" smtClean="0"/>
              <a:t>In addition, many times the markup rendered by server controls aren’t always ideal and there is little control over that without having to redo its rendering completely.</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u="sng" dirty="0" smtClean="0"/>
              <a:t>Estimated Time:</a:t>
            </a:r>
            <a:r>
              <a:rPr lang="en-US" dirty="0" smtClean="0"/>
              <a:t> 1 minute</a:t>
            </a:r>
          </a:p>
          <a:p>
            <a:endParaRPr lang="en-US" dirty="0" smtClean="0"/>
          </a:p>
          <a:p>
            <a:r>
              <a:rPr lang="en-US" dirty="0" smtClean="0"/>
              <a:t>It is possible to test a WebForms application, but it isn’t easy enough. There isn’t enough prescriptive guidance around how to do it properly, and for</a:t>
            </a:r>
            <a:r>
              <a:rPr lang="en-US" baseline="0" dirty="0" smtClean="0"/>
              <a:t> many it requires more effort than it is worth. For unit testing to truly become mainstream and approachable, testability has to be a prime concern of the framework being used, such that writing tests against applications written with it is easy.</a:t>
            </a:r>
            <a:endParaRPr lang="en-US" dirty="0"/>
          </a:p>
        </p:txBody>
      </p:sp>
      <p:sp>
        <p:nvSpPr>
          <p:cNvPr id="4" name="Slide Number Placeholder 3"/>
          <p:cNvSpPr>
            <a:spLocks noGrp="1"/>
          </p:cNvSpPr>
          <p:nvPr>
            <p:ph type="sldNum" sz="quarter" idx="10"/>
          </p:nvPr>
        </p:nvSpPr>
        <p:spPr/>
        <p:txBody>
          <a:bodyPr/>
          <a:lstStyle/>
          <a:p>
            <a:pPr>
              <a:defRPr/>
            </a:pPr>
            <a:fld id="{EBFB8504-2EB5-4A31-942A-BC8F1204C58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Estimated Time:</a:t>
            </a:r>
            <a:r>
              <a:rPr lang="en-US" baseline="0" dirty="0" smtClean="0"/>
              <a:t> 1 minute</a:t>
            </a:r>
          </a:p>
          <a:p>
            <a:endParaRPr lang="en-US" baseline="0" dirty="0" smtClean="0"/>
          </a:p>
          <a:p>
            <a:r>
              <a:rPr lang="en-US" baseline="0" dirty="0" smtClean="0"/>
              <a:t>What is it about ASP.NET MVC that differentiates itself from WebForms? What value propositions does it provide and how does it benefit users? The primary thing is that it embraces the MVC pattern at the architectural level, and is generally just about getting out of the way of the developer, allowing you to have full control over the areas you want/need to.</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mslogo_R-75"/>
          <p:cNvPicPr>
            <a:picLocks noChangeAspect="1" noChangeArrowheads="1"/>
          </p:cNvPicPr>
          <p:nvPr/>
        </p:nvPicPr>
        <p:blipFill>
          <a:blip r:embed="rId2"/>
          <a:srcRect/>
          <a:stretch>
            <a:fillRect/>
          </a:stretch>
        </p:blipFill>
        <p:spPr bwMode="auto">
          <a:xfrm>
            <a:off x="6629400" y="381000"/>
            <a:ext cx="2143125" cy="695325"/>
          </a:xfrm>
          <a:prstGeom prst="rect">
            <a:avLst/>
          </a:prstGeom>
          <a:noFill/>
          <a:ln w="9525">
            <a:noFill/>
            <a:miter lim="800000"/>
            <a:headEnd/>
            <a:tailEnd/>
          </a:ln>
        </p:spPr>
      </p:pic>
      <p:sp>
        <p:nvSpPr>
          <p:cNvPr id="10243" name="Rectangle 3"/>
          <p:cNvSpPr>
            <a:spLocks noGrp="1" noChangeArrowheads="1"/>
          </p:cNvSpPr>
          <p:nvPr>
            <p:ph type="ctrTitle"/>
          </p:nvPr>
        </p:nvSpPr>
        <p:spPr>
          <a:xfrm>
            <a:off x="685800" y="2130425"/>
            <a:ext cx="7772400" cy="1470025"/>
          </a:xfrm>
        </p:spPr>
        <p:txBody>
          <a:bodyPr/>
          <a:lstStyle>
            <a:lvl1pPr>
              <a:defRPr sz="3600"/>
            </a:lvl1pPr>
          </a:lstStyle>
          <a:p>
            <a:r>
              <a:rPr lang="en-US"/>
              <a:t>Click to edit Master title style</a:t>
            </a:r>
          </a:p>
        </p:txBody>
      </p:sp>
      <p:sp>
        <p:nvSpPr>
          <p:cNvPr id="10244" name="Rectangle 4"/>
          <p:cNvSpPr>
            <a:spLocks noGrp="1" noChangeArrowheads="1"/>
          </p:cNvSpPr>
          <p:nvPr>
            <p:ph type="subTitle" idx="1"/>
          </p:nvPr>
        </p:nvSpPr>
        <p:spPr>
          <a:xfrm>
            <a:off x="685800" y="3810000"/>
            <a:ext cx="6400800" cy="1752600"/>
          </a:xfrm>
        </p:spPr>
        <p:txBody>
          <a:bodyPr/>
          <a:lstStyle>
            <a:lvl1pPr marL="0" indent="0">
              <a:buFontTx/>
              <a:buNone/>
              <a:defRPr sz="22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0488"/>
            <a:ext cx="2057400" cy="6157912"/>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90488"/>
            <a:ext cx="6019800" cy="6157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able Placeholder 2"/>
          <p:cNvSpPr>
            <a:spLocks noGrp="1"/>
          </p:cNvSpPr>
          <p:nvPr>
            <p:ph type="tbl" idx="1"/>
          </p:nvPr>
        </p:nvSpPr>
        <p:spPr/>
        <p:txBody>
          <a:bodyPr/>
          <a:lstStyle/>
          <a:p>
            <a:pPr lvl="0"/>
            <a:endParaRPr lang="en-US" noProof="0"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ColTx">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aseline="0">
                <a:solidFill>
                  <a:schemeClr val="bg2"/>
                </a:solidFill>
              </a:defRPr>
            </a:lvl1pPr>
          </a:lstStyle>
          <a:p>
            <a:r>
              <a:rPr lang="en-US" dirty="0"/>
              <a:t>Click to edit Master title style</a:t>
            </a:r>
          </a:p>
        </p:txBody>
      </p:sp>
      <p:sp>
        <p:nvSpPr>
          <p:cNvPr id="3" name="Text Placeholder 2"/>
          <p:cNvSpPr>
            <a:spLocks noGrp="1"/>
          </p:cNvSpPr>
          <p:nvPr>
            <p:ph type="body" sz="half" idx="1"/>
          </p:nvPr>
        </p:nvSpPr>
        <p:spPr>
          <a:xfrm>
            <a:off x="457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48200" y="1219200"/>
            <a:ext cx="4038600" cy="2345257"/>
          </a:xfrm>
        </p:spPr>
        <p:txBody>
          <a:bodyPr rtlCol="0"/>
          <a:lstStyle>
            <a:lvl1pPr>
              <a:defRPr sz="2800" baseline="0">
                <a:solidFill>
                  <a:schemeClr val="bg2"/>
                </a:solidFill>
              </a:defRPr>
            </a:lvl1pPr>
            <a:lvl2pPr>
              <a:defRPr sz="2400" baseline="0">
                <a:solidFill>
                  <a:schemeClr val="bg2"/>
                </a:solidFill>
              </a:defRPr>
            </a:lvl2pPr>
            <a:lvl3pPr>
              <a:defRPr sz="2000" baseline="0">
                <a:solidFill>
                  <a:schemeClr val="bg2"/>
                </a:solidFill>
              </a:defRPr>
            </a:lvl3pPr>
            <a:lvl4pPr>
              <a:defRPr sz="1800" baseline="0">
                <a:solidFill>
                  <a:schemeClr val="bg2"/>
                </a:solidFill>
              </a:defRPr>
            </a:lvl4pPr>
            <a:lvl5pPr>
              <a:defRPr sz="1800" baseline="0">
                <a:solidFill>
                  <a:schemeClr val="bg2"/>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65163" y="395288"/>
            <a:ext cx="7813675"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87413" y="1576388"/>
            <a:ext cx="3608387" cy="468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76388"/>
            <a:ext cx="3608388" cy="468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vers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2667000"/>
            <a:ext cx="8229600" cy="2743200"/>
          </a:xfrm>
        </p:spPr>
        <p:txBody>
          <a:bodyPr/>
          <a:lstStyle>
            <a:lvl1pPr>
              <a:buNone/>
              <a:defRPr/>
            </a:lvl1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0488"/>
            <a:ext cx="8229600" cy="1143000"/>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2192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8" descr="mslogo_R"/>
          <p:cNvPicPr>
            <a:picLocks noChangeAspect="1" noChangeArrowheads="1"/>
          </p:cNvPicPr>
          <p:nvPr/>
        </p:nvPicPr>
        <p:blipFill>
          <a:blip r:embed="rId19"/>
          <a:srcRect/>
          <a:stretch>
            <a:fillRect/>
          </a:stretch>
        </p:blipFill>
        <p:spPr bwMode="auto">
          <a:xfrm>
            <a:off x="7696200" y="6391275"/>
            <a:ext cx="1428750" cy="466725"/>
          </a:xfrm>
          <a:prstGeom prst="rect">
            <a:avLst/>
          </a:prstGeom>
          <a:noFill/>
          <a:ln w="9525">
            <a:noFill/>
            <a:miter lim="800000"/>
            <a:headEnd/>
            <a:tailEnd/>
          </a:ln>
        </p:spPr>
      </p:pic>
      <p:pic>
        <p:nvPicPr>
          <p:cNvPr id="1029" name="Picture 29" descr="DPE5"/>
          <p:cNvPicPr>
            <a:picLocks noChangeAspect="1" noChangeArrowheads="1"/>
          </p:cNvPicPr>
          <p:nvPr/>
        </p:nvPicPr>
        <p:blipFill>
          <a:blip r:embed="rId20"/>
          <a:srcRect/>
          <a:stretch>
            <a:fillRect/>
          </a:stretch>
        </p:blipFill>
        <p:spPr bwMode="auto">
          <a:xfrm>
            <a:off x="304800" y="6453188"/>
            <a:ext cx="1598613"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693" r:id="rId2"/>
    <p:sldLayoutId id="2147483707"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8" r:id="rId16"/>
  </p:sldLayoutIdLst>
  <p:txStyles>
    <p:titleStyle>
      <a:lvl1pPr algn="ctr" rtl="0" eaLnBrk="0" fontAlgn="base" hangingPunct="0">
        <a:spcBef>
          <a:spcPct val="0"/>
        </a:spcBef>
        <a:spcAft>
          <a:spcPct val="0"/>
        </a:spcAft>
        <a:defRPr sz="3200" b="1">
          <a:solidFill>
            <a:srgbClr val="FFCC00"/>
          </a:solidFill>
          <a:latin typeface="+mj-lt"/>
          <a:ea typeface="+mj-ea"/>
          <a:cs typeface="+mj-cs"/>
        </a:defRPr>
      </a:lvl1pPr>
      <a:lvl2pPr algn="l" rtl="0" eaLnBrk="0" fontAlgn="base" hangingPunct="0">
        <a:spcBef>
          <a:spcPct val="0"/>
        </a:spcBef>
        <a:spcAft>
          <a:spcPct val="0"/>
        </a:spcAft>
        <a:defRPr sz="3200" b="1">
          <a:solidFill>
            <a:srgbClr val="FFCC00"/>
          </a:solidFill>
          <a:latin typeface="Tahoma" pitchFamily="34" charset="0"/>
        </a:defRPr>
      </a:lvl2pPr>
      <a:lvl3pPr algn="l" rtl="0" eaLnBrk="0" fontAlgn="base" hangingPunct="0">
        <a:spcBef>
          <a:spcPct val="0"/>
        </a:spcBef>
        <a:spcAft>
          <a:spcPct val="0"/>
        </a:spcAft>
        <a:defRPr sz="3200" b="1">
          <a:solidFill>
            <a:srgbClr val="FFCC00"/>
          </a:solidFill>
          <a:latin typeface="Tahoma" pitchFamily="34" charset="0"/>
        </a:defRPr>
      </a:lvl3pPr>
      <a:lvl4pPr algn="l" rtl="0" eaLnBrk="0" fontAlgn="base" hangingPunct="0">
        <a:spcBef>
          <a:spcPct val="0"/>
        </a:spcBef>
        <a:spcAft>
          <a:spcPct val="0"/>
        </a:spcAft>
        <a:defRPr sz="3200" b="1">
          <a:solidFill>
            <a:srgbClr val="FFCC00"/>
          </a:solidFill>
          <a:latin typeface="Tahoma" pitchFamily="34" charset="0"/>
        </a:defRPr>
      </a:lvl4pPr>
      <a:lvl5pPr algn="l" rtl="0" eaLnBrk="0" fontAlgn="base" hangingPunct="0">
        <a:spcBef>
          <a:spcPct val="0"/>
        </a:spcBef>
        <a:spcAft>
          <a:spcPct val="0"/>
        </a:spcAft>
        <a:defRPr sz="3200" b="1">
          <a:solidFill>
            <a:srgbClr val="FFCC00"/>
          </a:solidFill>
          <a:latin typeface="Tahoma" pitchFamily="34" charset="0"/>
        </a:defRPr>
      </a:lvl5pPr>
      <a:lvl6pPr marL="457200" algn="l" rtl="0" fontAlgn="base">
        <a:spcBef>
          <a:spcPct val="0"/>
        </a:spcBef>
        <a:spcAft>
          <a:spcPct val="0"/>
        </a:spcAft>
        <a:defRPr sz="3200" b="1">
          <a:solidFill>
            <a:srgbClr val="FFCC00"/>
          </a:solidFill>
          <a:latin typeface="Tahoma" pitchFamily="34" charset="0"/>
        </a:defRPr>
      </a:lvl6pPr>
      <a:lvl7pPr marL="914400" algn="l" rtl="0" fontAlgn="base">
        <a:spcBef>
          <a:spcPct val="0"/>
        </a:spcBef>
        <a:spcAft>
          <a:spcPct val="0"/>
        </a:spcAft>
        <a:defRPr sz="3200" b="1">
          <a:solidFill>
            <a:srgbClr val="FFCC00"/>
          </a:solidFill>
          <a:latin typeface="Tahoma" pitchFamily="34" charset="0"/>
        </a:defRPr>
      </a:lvl7pPr>
      <a:lvl8pPr marL="1371600" algn="l" rtl="0" fontAlgn="base">
        <a:spcBef>
          <a:spcPct val="0"/>
        </a:spcBef>
        <a:spcAft>
          <a:spcPct val="0"/>
        </a:spcAft>
        <a:defRPr sz="3200" b="1">
          <a:solidFill>
            <a:srgbClr val="FFCC00"/>
          </a:solidFill>
          <a:latin typeface="Tahoma" pitchFamily="34" charset="0"/>
        </a:defRPr>
      </a:lvl8pPr>
      <a:lvl9pPr marL="1828800" algn="l" rtl="0" fontAlgn="base">
        <a:spcBef>
          <a:spcPct val="0"/>
        </a:spcBef>
        <a:spcAft>
          <a:spcPct val="0"/>
        </a:spcAft>
        <a:defRPr sz="3200" b="1">
          <a:solidFill>
            <a:srgbClr val="FFCC00"/>
          </a:solidFill>
          <a:latin typeface="Tahoma" pitchFamily="34" charset="0"/>
        </a:defRPr>
      </a:lvl9pPr>
    </p:titleStyle>
    <p:bodyStyle>
      <a:lvl1pPr marL="342900" indent="-342900" algn="l" rtl="0" eaLnBrk="0" fontAlgn="base" hangingPunct="0">
        <a:spcBef>
          <a:spcPct val="20000"/>
        </a:spcBef>
        <a:spcAft>
          <a:spcPct val="0"/>
        </a:spcAft>
        <a:buBlip>
          <a:blip r:embed="rId21"/>
        </a:buBlip>
        <a:defRPr sz="2600">
          <a:solidFill>
            <a:schemeClr val="bg1"/>
          </a:solidFill>
          <a:latin typeface="+mn-lt"/>
          <a:ea typeface="+mn-ea"/>
          <a:cs typeface="+mn-cs"/>
        </a:defRPr>
      </a:lvl1pPr>
      <a:lvl2pPr marL="742950" indent="-285750" algn="l" rtl="0" eaLnBrk="0" fontAlgn="base" hangingPunct="0">
        <a:spcBef>
          <a:spcPct val="20000"/>
        </a:spcBef>
        <a:spcAft>
          <a:spcPct val="0"/>
        </a:spcAft>
        <a:buBlip>
          <a:blip r:embed="rId21"/>
        </a:buBlip>
        <a:defRPr sz="2000">
          <a:solidFill>
            <a:schemeClr val="bg1"/>
          </a:solidFill>
          <a:latin typeface="Microsoft Sans Serif" pitchFamily="34" charset="0"/>
        </a:defRPr>
      </a:lvl2pPr>
      <a:lvl3pPr marL="1143000" indent="-228600" algn="l" rtl="0" eaLnBrk="0" fontAlgn="base" hangingPunct="0">
        <a:spcBef>
          <a:spcPct val="20000"/>
        </a:spcBef>
        <a:spcAft>
          <a:spcPct val="0"/>
        </a:spcAft>
        <a:buBlip>
          <a:blip r:embed="rId21"/>
        </a:buBlip>
        <a:defRPr sz="2000">
          <a:solidFill>
            <a:schemeClr val="bg1"/>
          </a:solidFill>
          <a:latin typeface="+mn-lt"/>
        </a:defRPr>
      </a:lvl3pPr>
      <a:lvl4pPr marL="1600200" indent="-228600" algn="l" rtl="0" eaLnBrk="0" fontAlgn="base" hangingPunct="0">
        <a:spcBef>
          <a:spcPct val="20000"/>
        </a:spcBef>
        <a:spcAft>
          <a:spcPct val="0"/>
        </a:spcAft>
        <a:buBlip>
          <a:blip r:embed="rId21"/>
        </a:buBlip>
        <a:defRPr sz="1600">
          <a:solidFill>
            <a:schemeClr val="bg1"/>
          </a:solidFill>
          <a:latin typeface="+mn-lt"/>
        </a:defRPr>
      </a:lvl4pPr>
      <a:lvl5pPr marL="2057400" indent="-228600" algn="l" rtl="0" eaLnBrk="0" fontAlgn="base" hangingPunct="0">
        <a:spcBef>
          <a:spcPct val="20000"/>
        </a:spcBef>
        <a:spcAft>
          <a:spcPct val="0"/>
        </a:spcAft>
        <a:buBlip>
          <a:blip r:embed="rId21"/>
        </a:buBlip>
        <a:defRPr sz="1400">
          <a:solidFill>
            <a:schemeClr val="bg1"/>
          </a:solidFill>
          <a:latin typeface="+mn-lt"/>
        </a:defRPr>
      </a:lvl5pPr>
      <a:lvl6pPr marL="2514600" indent="-228600" algn="l" rtl="0" fontAlgn="base">
        <a:spcBef>
          <a:spcPct val="20000"/>
        </a:spcBef>
        <a:spcAft>
          <a:spcPct val="0"/>
        </a:spcAft>
        <a:buBlip>
          <a:blip r:embed="rId21"/>
        </a:buBlip>
        <a:defRPr sz="1400">
          <a:solidFill>
            <a:schemeClr val="bg1"/>
          </a:solidFill>
          <a:latin typeface="+mn-lt"/>
        </a:defRPr>
      </a:lvl6pPr>
      <a:lvl7pPr marL="2971800" indent="-228600" algn="l" rtl="0" fontAlgn="base">
        <a:spcBef>
          <a:spcPct val="20000"/>
        </a:spcBef>
        <a:spcAft>
          <a:spcPct val="0"/>
        </a:spcAft>
        <a:buBlip>
          <a:blip r:embed="rId21"/>
        </a:buBlip>
        <a:defRPr sz="1400">
          <a:solidFill>
            <a:schemeClr val="bg1"/>
          </a:solidFill>
          <a:latin typeface="+mn-lt"/>
        </a:defRPr>
      </a:lvl7pPr>
      <a:lvl8pPr marL="3429000" indent="-228600" algn="l" rtl="0" fontAlgn="base">
        <a:spcBef>
          <a:spcPct val="20000"/>
        </a:spcBef>
        <a:spcAft>
          <a:spcPct val="0"/>
        </a:spcAft>
        <a:buBlip>
          <a:blip r:embed="rId21"/>
        </a:buBlip>
        <a:defRPr sz="1400">
          <a:solidFill>
            <a:schemeClr val="bg1"/>
          </a:solidFill>
          <a:latin typeface="+mn-lt"/>
        </a:defRPr>
      </a:lvl8pPr>
      <a:lvl9pPr marL="3886200" indent="-228600" algn="l" rtl="0" fontAlgn="base">
        <a:spcBef>
          <a:spcPct val="20000"/>
        </a:spcBef>
        <a:spcAft>
          <a:spcPct val="0"/>
        </a:spcAft>
        <a:buBlip>
          <a:blip r:embed="rId21"/>
        </a:buBlip>
        <a:defRPr sz="14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hape 131073"/>
          <p:cNvSpPr>
            <a:spLocks noGrp="1" noChangeArrowheads="1"/>
          </p:cNvSpPr>
          <p:nvPr>
            <p:ph type="ctrTitle"/>
          </p:nvPr>
        </p:nvSpPr>
        <p:spPr>
          <a:xfrm>
            <a:off x="381000" y="1981200"/>
            <a:ext cx="7772400" cy="765175"/>
          </a:xfrm>
        </p:spPr>
        <p:txBody>
          <a:bodyPr anchor="t"/>
          <a:lstStyle/>
          <a:p>
            <a:pPr algn="l" eaLnBrk="1" hangingPunct="1">
              <a:defRPr/>
            </a:pPr>
            <a:r>
              <a:rPr lang="en-US" sz="4400" dirty="0" smtClean="0"/>
              <a:t>ASP.NET MVC </a:t>
            </a:r>
            <a:r>
              <a:rPr lang="zh-CN" altLang="en-US" sz="4400" dirty="0" smtClean="0"/>
              <a:t>简介</a:t>
            </a:r>
            <a:endParaRPr lang="en-US" sz="4400" dirty="0" smtClean="0">
              <a:solidFill>
                <a:schemeClr val="bg2"/>
              </a:solidFill>
              <a:latin typeface="Verdana" pitchFamily="34" charset="0"/>
            </a:endParaRPr>
          </a:p>
        </p:txBody>
      </p:sp>
      <p:sp>
        <p:nvSpPr>
          <p:cNvPr id="131075" name="Subtitle 131074"/>
          <p:cNvSpPr>
            <a:spLocks noGrp="1" noChangeArrowheads="1"/>
          </p:cNvSpPr>
          <p:nvPr>
            <p:ph type="subTitle" idx="1"/>
          </p:nvPr>
        </p:nvSpPr>
        <p:spPr>
          <a:xfrm>
            <a:off x="381000" y="3810000"/>
            <a:ext cx="5181600" cy="1371600"/>
          </a:xfrm>
        </p:spPr>
        <p:txBody>
          <a:bodyPr/>
          <a:lstStyle/>
          <a:p>
            <a:pPr>
              <a:defRPr/>
            </a:pPr>
            <a:r>
              <a:rPr lang="en-US" dirty="0" smtClean="0"/>
              <a:t>[</a:t>
            </a:r>
            <a:r>
              <a:rPr lang="zh-CN" altLang="en-US" dirty="0" smtClean="0"/>
              <a:t>姓名</a:t>
            </a:r>
            <a:r>
              <a:rPr lang="en-US" dirty="0" smtClean="0"/>
              <a:t>]</a:t>
            </a:r>
            <a:endParaRPr lang="en-US" dirty="0" smtClean="0"/>
          </a:p>
          <a:p>
            <a:pPr>
              <a:defRPr/>
            </a:pPr>
            <a:r>
              <a:rPr lang="en-US" dirty="0" smtClean="0"/>
              <a:t>[</a:t>
            </a:r>
            <a:r>
              <a:rPr lang="zh-CN" altLang="en-US" dirty="0" smtClean="0"/>
              <a:t>电子邮件地址</a:t>
            </a:r>
            <a:r>
              <a:rPr lang="en-US" dirty="0" smtClean="0"/>
              <a:t>]</a:t>
            </a:r>
          </a:p>
          <a:p>
            <a:pPr>
              <a:defRPr/>
            </a:pPr>
            <a:r>
              <a:rPr lang="en-US" dirty="0" smtClean="0"/>
              <a:t>[Blog URL]</a:t>
            </a:r>
          </a:p>
        </p:txBody>
      </p:sp>
      <p:pic>
        <p:nvPicPr>
          <p:cNvPr id="3077" name="Picture 9" descr="DPE5"/>
          <p:cNvPicPr>
            <a:picLocks noChangeAspect="1" noChangeArrowheads="1"/>
          </p:cNvPicPr>
          <p:nvPr/>
        </p:nvPicPr>
        <p:blipFill>
          <a:blip r:embed="rId3"/>
          <a:srcRect/>
          <a:stretch>
            <a:fillRect/>
          </a:stretch>
        </p:blipFill>
        <p:spPr bwMode="auto">
          <a:xfrm>
            <a:off x="381000" y="457200"/>
            <a:ext cx="2895600" cy="733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MVC = </a:t>
            </a:r>
            <a:r>
              <a:rPr lang="zh-CN" altLang="en-US" dirty="0" smtClean="0"/>
              <a:t>模型</a:t>
            </a:r>
            <a:r>
              <a:rPr lang="en-US" dirty="0" smtClean="0"/>
              <a:t>-</a:t>
            </a:r>
            <a:r>
              <a:rPr lang="zh-CN" altLang="en-US" dirty="0" smtClean="0"/>
              <a:t>视图</a:t>
            </a:r>
            <a:r>
              <a:rPr lang="en-US" dirty="0" smtClean="0"/>
              <a:t>-</a:t>
            </a:r>
            <a:r>
              <a:rPr lang="zh-CN" altLang="en-US" dirty="0" smtClean="0"/>
              <a:t>控制器</a:t>
            </a:r>
            <a:endParaRPr lang="en-US" dirty="0"/>
          </a:p>
        </p:txBody>
      </p:sp>
      <p:sp>
        <p:nvSpPr>
          <p:cNvPr id="4" name="Rectangle 3"/>
          <p:cNvSpPr/>
          <p:nvPr/>
        </p:nvSpPr>
        <p:spPr bwMode="auto">
          <a:xfrm>
            <a:off x="2895600" y="1463040"/>
            <a:ext cx="2301240" cy="12954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控制器</a:t>
            </a:r>
            <a:endParaRPr lang="en-US" altLang="zh-CN" sz="2000" dirty="0" smtClean="0">
              <a:solidFill>
                <a:srgbClr val="FFFFFF"/>
              </a:solidFill>
              <a:effectLst>
                <a:outerShdw blurRad="38100" dist="38100" dir="2700000" algn="tl">
                  <a:srgbClr val="000000">
                    <a:alpha val="43137"/>
                  </a:srgbClr>
                </a:outerShdw>
              </a:effectLst>
              <a:latin typeface="Calibri" pitchFamily="34" charset="0"/>
            </a:endParaRPr>
          </a:p>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（输入）</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5" name="Rectangle 4"/>
          <p:cNvSpPr/>
          <p:nvPr/>
        </p:nvSpPr>
        <p:spPr bwMode="auto">
          <a:xfrm>
            <a:off x="5166360" y="3581400"/>
            <a:ext cx="2301240" cy="12954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模型</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（逻辑）</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6" name="Rectangle 5"/>
          <p:cNvSpPr/>
          <p:nvPr/>
        </p:nvSpPr>
        <p:spPr bwMode="auto">
          <a:xfrm>
            <a:off x="609600" y="3581400"/>
            <a:ext cx="2301240" cy="12954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视图</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（演示）</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cxnSp>
        <p:nvCxnSpPr>
          <p:cNvPr id="7" name="Straight Arrow Connector 6"/>
          <p:cNvCxnSpPr/>
          <p:nvPr/>
        </p:nvCxnSpPr>
        <p:spPr>
          <a:xfrm rot="16200000" flipH="1">
            <a:off x="5097780" y="2933700"/>
            <a:ext cx="6858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2301240" y="2926080"/>
            <a:ext cx="67056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971800" y="4221480"/>
            <a:ext cx="214884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7259" y="5257800"/>
            <a:ext cx="7749494" cy="584775"/>
          </a:xfrm>
          <a:prstGeom prst="rect">
            <a:avLst/>
          </a:prstGeom>
          <a:noFill/>
        </p:spPr>
        <p:txBody>
          <a:bodyPr wrap="none" rtlCol="0">
            <a:spAutoFit/>
          </a:bodyPr>
          <a:lstStyle/>
          <a:p>
            <a:r>
              <a:rPr lang="zh-CN" altLang="en-US" sz="3200" dirty="0" smtClean="0"/>
              <a:t>关注点分离（</a:t>
            </a:r>
            <a:r>
              <a:rPr lang="en-US" sz="3200" dirty="0" smtClean="0"/>
              <a:t>Separation of concerns</a:t>
            </a:r>
            <a:r>
              <a:rPr lang="zh-CN" altLang="en-US" sz="3200" dirty="0" smtClean="0"/>
              <a:t>）！</a:t>
            </a:r>
            <a:endParaRPr 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l"/>
            <a:r>
              <a:rPr lang="en-US" dirty="0" smtClean="0"/>
              <a:t>MVC </a:t>
            </a:r>
            <a:r>
              <a:rPr lang="zh-CN" altLang="en-US" dirty="0" smtClean="0"/>
              <a:t>看起来如何？</a:t>
            </a:r>
            <a:endParaRPr lang="en-US" dirty="0"/>
          </a:p>
        </p:txBody>
      </p:sp>
      <p:sp>
        <p:nvSpPr>
          <p:cNvPr id="7" name="Right Arrow 6"/>
          <p:cNvSpPr/>
          <p:nvPr/>
        </p:nvSpPr>
        <p:spPr bwMode="auto">
          <a:xfrm>
            <a:off x="838200" y="1828800"/>
            <a:ext cx="1600200" cy="838200"/>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请求</a:t>
            </a:r>
            <a:endParaRPr kumimoji="0" lang="en-US" sz="2200" b="0" i="0" u="none" strike="noStrike" cap="none" normalizeH="0" baseline="0" dirty="0" smtClean="0">
              <a:solidFill>
                <a:schemeClr val="bg1"/>
              </a:solidFill>
              <a:effectLst/>
              <a:latin typeface="Tahoma" pitchFamily="34" charset="0"/>
            </a:endParaRPr>
          </a:p>
        </p:txBody>
      </p:sp>
      <p:pic>
        <p:nvPicPr>
          <p:cNvPr id="10" name="Picture 16" descr="C:\Users\Levi\AppData\Local\Microsoft\Windows\Temporary Internet Files\Content.IE5\9BQEC2CV\MCj04315300000[1].png"/>
          <p:cNvPicPr>
            <a:picLocks noChangeAspect="1" noChangeArrowheads="1"/>
          </p:cNvPicPr>
          <p:nvPr/>
        </p:nvPicPr>
        <p:blipFill>
          <a:blip r:embed="rId3"/>
          <a:srcRect/>
          <a:stretch>
            <a:fillRect/>
          </a:stretch>
        </p:blipFill>
        <p:spPr bwMode="auto">
          <a:xfrm>
            <a:off x="4572000" y="1828800"/>
            <a:ext cx="696559" cy="783629"/>
          </a:xfrm>
          <a:prstGeom prst="rect">
            <a:avLst/>
          </a:prstGeom>
          <a:noFill/>
        </p:spPr>
      </p:pic>
      <p:sp>
        <p:nvSpPr>
          <p:cNvPr id="14" name="Rectangle 13"/>
          <p:cNvSpPr/>
          <p:nvPr/>
        </p:nvSpPr>
        <p:spPr bwMode="auto">
          <a:xfrm>
            <a:off x="2667000" y="3657600"/>
            <a:ext cx="1752600" cy="10668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视图</a:t>
            </a:r>
            <a:endParaRPr kumimoji="0" lang="en-US" sz="2200" b="0" i="0" u="none" strike="noStrike" cap="none" normalizeH="0" baseline="0" dirty="0" smtClean="0">
              <a:solidFill>
                <a:schemeClr val="bg1"/>
              </a:solidFill>
              <a:effectLst/>
              <a:latin typeface="Tahoma" pitchFamily="34" charset="0"/>
            </a:endParaRPr>
          </a:p>
        </p:txBody>
      </p:sp>
      <p:sp>
        <p:nvSpPr>
          <p:cNvPr id="9" name="Rectangle 8"/>
          <p:cNvSpPr/>
          <p:nvPr/>
        </p:nvSpPr>
        <p:spPr bwMode="auto">
          <a:xfrm>
            <a:off x="2667000" y="1752600"/>
            <a:ext cx="1752600" cy="10668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控制器</a:t>
            </a:r>
            <a:endParaRPr kumimoji="0" lang="en-US" sz="2200" b="0" i="0" u="none" strike="noStrike" cap="none" normalizeH="0" baseline="0" dirty="0" smtClean="0">
              <a:solidFill>
                <a:schemeClr val="bg1"/>
              </a:solidFill>
              <a:effectLst/>
              <a:latin typeface="Tahoma" pitchFamily="34" charset="0"/>
            </a:endParaRPr>
          </a:p>
        </p:txBody>
      </p:sp>
      <p:pic>
        <p:nvPicPr>
          <p:cNvPr id="16" name="Picture 2" descr="C:\Users\Levi\AppData\Local\Microsoft\Windows\Temporary Internet Files\Content.IE5\HDERI5K3\MCj04316260000[1].png"/>
          <p:cNvPicPr>
            <a:picLocks noChangeAspect="1" noChangeArrowheads="1"/>
          </p:cNvPicPr>
          <p:nvPr/>
        </p:nvPicPr>
        <p:blipFill>
          <a:blip r:embed="rId4"/>
          <a:srcRect/>
          <a:stretch>
            <a:fillRect/>
          </a:stretch>
        </p:blipFill>
        <p:spPr bwMode="auto">
          <a:xfrm>
            <a:off x="3725634" y="4724400"/>
            <a:ext cx="846366" cy="846366"/>
          </a:xfrm>
          <a:prstGeom prst="rect">
            <a:avLst/>
          </a:prstGeom>
          <a:noFill/>
        </p:spPr>
      </p:pic>
      <p:pic>
        <p:nvPicPr>
          <p:cNvPr id="17" name="Picture 16" descr="C:\Users\Levi\AppData\Local\Microsoft\Windows\Temporary Internet Files\Content.IE5\9BQEC2CV\MCj04315300000[1].png"/>
          <p:cNvPicPr>
            <a:picLocks noChangeAspect="1" noChangeArrowheads="1"/>
          </p:cNvPicPr>
          <p:nvPr/>
        </p:nvPicPr>
        <p:blipFill>
          <a:blip r:embed="rId3"/>
          <a:srcRect/>
          <a:stretch>
            <a:fillRect/>
          </a:stretch>
        </p:blipFill>
        <p:spPr bwMode="auto">
          <a:xfrm>
            <a:off x="2630833" y="4765376"/>
            <a:ext cx="696559" cy="783629"/>
          </a:xfrm>
          <a:prstGeom prst="rect">
            <a:avLst/>
          </a:prstGeom>
          <a:noFill/>
        </p:spPr>
      </p:pic>
      <p:sp>
        <p:nvSpPr>
          <p:cNvPr id="18" name="Right Arrow 17"/>
          <p:cNvSpPr/>
          <p:nvPr/>
        </p:nvSpPr>
        <p:spPr bwMode="auto">
          <a:xfrm>
            <a:off x="3352799" y="4982937"/>
            <a:ext cx="359229" cy="293914"/>
          </a:xfrm>
          <a:prstGeom prst="rightArrow">
            <a:avLst/>
          </a:prstGeom>
          <a:ln w="9525" cap="flat" cmpd="sng" algn="ctr">
            <a:solidFill>
              <a:schemeClr val="tx1"/>
            </a:solidFill>
            <a:prstDash val="solid"/>
            <a:round/>
            <a:headEnd type="triangle" w="med" len="med"/>
            <a:tailEnd type="triangle" w="med" len="med"/>
          </a:ln>
          <a:effectLst/>
        </p:spPr>
        <p:style>
          <a:lnRef idx="0">
            <a:scrgbClr r="0" g="0" b="0"/>
          </a:lnRef>
          <a:fillRef idx="1001">
            <a:schemeClr val="lt2"/>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Lucida Console" pitchFamily="49" charset="0"/>
            </a:endParaRPr>
          </a:p>
        </p:txBody>
      </p:sp>
      <p:cxnSp>
        <p:nvCxnSpPr>
          <p:cNvPr id="20" name="Straight Arrow Connector 19"/>
          <p:cNvCxnSpPr>
            <a:stCxn id="9" idx="2"/>
            <a:endCxn id="14" idx="0"/>
          </p:cNvCxnSpPr>
          <p:nvPr/>
        </p:nvCxnSpPr>
        <p:spPr bwMode="auto">
          <a:xfrm rot="5400000">
            <a:off x="3124200" y="3238500"/>
            <a:ext cx="838200" cy="1588"/>
          </a:xfrm>
          <a:prstGeom prst="straightConnector1">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arrow"/>
          </a:ln>
          <a:effectLst/>
        </p:spPr>
      </p:cxnSp>
      <p:pic>
        <p:nvPicPr>
          <p:cNvPr id="13" name="Picture 16" descr="C:\Users\Levi\AppData\Local\Microsoft\Windows\Temporary Internet Files\Content.IE5\9BQEC2CV\MCj04315300000[1].png"/>
          <p:cNvPicPr>
            <a:picLocks noChangeAspect="1" noChangeArrowheads="1"/>
          </p:cNvPicPr>
          <p:nvPr/>
        </p:nvPicPr>
        <p:blipFill>
          <a:blip r:embed="rId5" cstate="print"/>
          <a:srcRect/>
          <a:stretch>
            <a:fillRect/>
          </a:stretch>
        </p:blipFill>
        <p:spPr bwMode="auto">
          <a:xfrm>
            <a:off x="3352800" y="2971800"/>
            <a:ext cx="386913" cy="435277"/>
          </a:xfrm>
          <a:prstGeom prst="rect">
            <a:avLst/>
          </a:prstGeom>
          <a:noFill/>
        </p:spPr>
      </p:pic>
      <p:sp>
        <p:nvSpPr>
          <p:cNvPr id="21" name="Left Arrow 20"/>
          <p:cNvSpPr/>
          <p:nvPr/>
        </p:nvSpPr>
        <p:spPr bwMode="auto">
          <a:xfrm>
            <a:off x="762000" y="3810000"/>
            <a:ext cx="1600200" cy="838200"/>
          </a:xfrm>
          <a:prstGeom prst="lef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响应</a:t>
            </a:r>
            <a:endParaRPr kumimoji="0" lang="en-US" sz="2200" b="0" i="0" u="none" strike="noStrike" cap="none" normalizeH="0" baseline="0" dirty="0" smtClean="0">
              <a:solidFill>
                <a:schemeClr val="bg1"/>
              </a:solidFill>
              <a:effectLst/>
              <a:latin typeface="Tahoma" pitchFamily="34" charset="0"/>
            </a:endParaRPr>
          </a:p>
        </p:txBody>
      </p:sp>
      <p:pic>
        <p:nvPicPr>
          <p:cNvPr id="22" name="Picture 2" descr="C:\Users\Levi\AppData\Local\Microsoft\Windows\Temporary Internet Files\Content.IE5\HDERI5K3\MCj04316260000[1].png"/>
          <p:cNvPicPr>
            <a:picLocks noChangeAspect="1" noChangeArrowheads="1"/>
          </p:cNvPicPr>
          <p:nvPr/>
        </p:nvPicPr>
        <p:blipFill>
          <a:blip r:embed="rId6" cstate="print"/>
          <a:srcRect/>
          <a:stretch>
            <a:fillRect/>
          </a:stretch>
        </p:blipFill>
        <p:spPr bwMode="auto">
          <a:xfrm>
            <a:off x="1295400" y="3657600"/>
            <a:ext cx="533400" cy="533400"/>
          </a:xfrm>
          <a:prstGeom prst="rect">
            <a:avLst/>
          </a:prstGeom>
          <a:noFill/>
        </p:spPr>
      </p:pic>
      <p:sp>
        <p:nvSpPr>
          <p:cNvPr id="23" name="TextBox 22"/>
          <p:cNvSpPr txBox="1"/>
          <p:nvPr/>
        </p:nvSpPr>
        <p:spPr>
          <a:xfrm>
            <a:off x="5715000" y="1752600"/>
            <a:ext cx="2064027" cy="1107996"/>
          </a:xfrm>
          <a:prstGeom prst="rect">
            <a:avLst/>
          </a:prstGeom>
          <a:noFill/>
        </p:spPr>
        <p:txBody>
          <a:bodyPr wrap="none" rtlCol="0">
            <a:spAutoFit/>
          </a:bodyPr>
          <a:lstStyle/>
          <a:p>
            <a:pPr algn="l"/>
            <a:r>
              <a:rPr lang="zh-CN" altLang="en-US" u="sng" dirty="0" smtClean="0"/>
              <a:t>控制器</a:t>
            </a:r>
            <a:endParaRPr lang="en-US" u="sng" dirty="0" smtClean="0"/>
          </a:p>
          <a:p>
            <a:pPr algn="l"/>
            <a:r>
              <a:rPr lang="zh-CN" altLang="en-US" dirty="0" smtClean="0"/>
              <a:t>处理输入</a:t>
            </a:r>
            <a:endParaRPr lang="en-US" dirty="0" smtClean="0"/>
          </a:p>
          <a:p>
            <a:pPr algn="l"/>
            <a:r>
              <a:rPr lang="zh-CN" altLang="en-US" dirty="0" smtClean="0"/>
              <a:t>（</a:t>
            </a:r>
            <a:r>
              <a:rPr lang="en-US" dirty="0" smtClean="0"/>
              <a:t>HTTP </a:t>
            </a:r>
            <a:r>
              <a:rPr lang="zh-CN" altLang="en-US" dirty="0" smtClean="0"/>
              <a:t>请求）</a:t>
            </a:r>
            <a:endParaRPr lang="en-US" dirty="0"/>
          </a:p>
        </p:txBody>
      </p:sp>
      <p:sp>
        <p:nvSpPr>
          <p:cNvPr id="25" name="TextBox 24"/>
          <p:cNvSpPr txBox="1"/>
          <p:nvPr/>
        </p:nvSpPr>
        <p:spPr>
          <a:xfrm>
            <a:off x="5715000" y="3657600"/>
            <a:ext cx="2441694" cy="769441"/>
          </a:xfrm>
          <a:prstGeom prst="rect">
            <a:avLst/>
          </a:prstGeom>
          <a:noFill/>
        </p:spPr>
        <p:txBody>
          <a:bodyPr wrap="none" rtlCol="0">
            <a:spAutoFit/>
          </a:bodyPr>
          <a:lstStyle/>
          <a:p>
            <a:pPr algn="l"/>
            <a:r>
              <a:rPr lang="zh-CN" altLang="en-US" u="sng" dirty="0" smtClean="0"/>
              <a:t>视图</a:t>
            </a:r>
            <a:endParaRPr lang="en-US" u="sng" dirty="0" smtClean="0"/>
          </a:p>
          <a:p>
            <a:pPr algn="l"/>
            <a:r>
              <a:rPr lang="zh-CN" altLang="en-US" dirty="0" smtClean="0"/>
              <a:t>可视化地表示模型</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xit" presetSubtype="0" fill="hold" nodeType="withEffect">
                                  <p:stCondLst>
                                    <p:cond delay="0"/>
                                  </p:stCondLst>
                                  <p:childTnLst>
                                    <p:set>
                                      <p:cBhvr>
                                        <p:cTn id="28" dur="1" fill="hold">
                                          <p:stCondLst>
                                            <p:cond delay="0"/>
                                          </p:stCondLst>
                                        </p:cTn>
                                        <p:tgtEl>
                                          <p:spTgt spid="20"/>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xit" presetSubtype="0" fill="hold"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7"/>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animBg="1"/>
      <p:bldP spid="18" grpId="1" animBg="1"/>
      <p:bldP spid="21" grpId="0" animBg="1"/>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文件</a:t>
            </a:r>
            <a:r>
              <a:rPr lang="en-US" dirty="0" smtClean="0"/>
              <a:t> | </a:t>
            </a:r>
            <a:r>
              <a:rPr lang="zh-CN" altLang="en-US" dirty="0" smtClean="0"/>
              <a:t>新建</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27409"/>
            <a:ext cx="8375946" cy="2215991"/>
          </a:xfrm>
        </p:spPr>
        <p:txBody>
          <a:bodyPr/>
          <a:lstStyle/>
          <a:p>
            <a:r>
              <a:rPr lang="en-US" sz="6000" dirty="0" smtClean="0"/>
              <a:t>ASP.NET MVC </a:t>
            </a:r>
            <a:r>
              <a:rPr lang="zh-CN" altLang="en-US" sz="6000" dirty="0" smtClean="0"/>
              <a:t>的指导原则是什么？</a:t>
            </a:r>
            <a:endParaRPr lang="en-US" sz="6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665163" y="395288"/>
            <a:ext cx="7813675" cy="664797"/>
          </a:xfrm>
        </p:spPr>
        <p:txBody>
          <a:bodyPr/>
          <a:lstStyle/>
          <a:p>
            <a:pPr algn="l"/>
            <a:r>
              <a:rPr lang="zh-CN" altLang="en-US" dirty="0" smtClean="0"/>
              <a:t>框架目标</a:t>
            </a:r>
            <a:endParaRPr lang="en-US" dirty="0"/>
          </a:p>
        </p:txBody>
      </p:sp>
      <p:sp>
        <p:nvSpPr>
          <p:cNvPr id="203779" name="Rectangle 3"/>
          <p:cNvSpPr>
            <a:spLocks noGrp="1" noChangeArrowheads="1"/>
          </p:cNvSpPr>
          <p:nvPr>
            <p:ph type="body" sz="half" idx="1"/>
          </p:nvPr>
        </p:nvSpPr>
        <p:spPr>
          <a:xfrm>
            <a:off x="635000" y="1568450"/>
            <a:ext cx="7442200" cy="4087273"/>
          </a:xfrm>
        </p:spPr>
        <p:txBody>
          <a:bodyPr/>
          <a:lstStyle/>
          <a:p>
            <a:pPr>
              <a:lnSpc>
                <a:spcPct val="150000"/>
              </a:lnSpc>
            </a:pPr>
            <a:r>
              <a:rPr lang="zh-CN" altLang="en-US" b="1" dirty="0" smtClean="0">
                <a:solidFill>
                  <a:srgbClr val="FFFF00"/>
                </a:solidFill>
              </a:rPr>
              <a:t>无摩擦</a:t>
            </a:r>
            <a:r>
              <a:rPr lang="zh-CN" altLang="en-US" dirty="0" smtClean="0"/>
              <a:t>可测试性</a:t>
            </a:r>
            <a:endParaRPr lang="en-US" dirty="0" smtClean="0"/>
          </a:p>
          <a:p>
            <a:pPr>
              <a:lnSpc>
                <a:spcPct val="150000"/>
              </a:lnSpc>
            </a:pPr>
            <a:r>
              <a:rPr lang="zh-CN" altLang="en-US" dirty="0" smtClean="0"/>
              <a:t>强力控制</a:t>
            </a:r>
            <a:r>
              <a:rPr lang="en-US" dirty="0" smtClean="0"/>
              <a:t> &lt;</a:t>
            </a:r>
            <a:r>
              <a:rPr lang="zh-CN" altLang="en-US" dirty="0" smtClean="0"/>
              <a:t>标记</a:t>
            </a:r>
            <a:r>
              <a:rPr lang="en-US" dirty="0" smtClean="0"/>
              <a:t>&gt;</a:t>
            </a:r>
          </a:p>
          <a:p>
            <a:pPr>
              <a:lnSpc>
                <a:spcPct val="150000"/>
              </a:lnSpc>
            </a:pPr>
            <a:r>
              <a:rPr lang="zh-CN" altLang="en-US" dirty="0" smtClean="0"/>
              <a:t>利用 </a:t>
            </a:r>
            <a:r>
              <a:rPr lang="en-US" dirty="0" smtClean="0"/>
              <a:t>ASP.NET </a:t>
            </a:r>
            <a:r>
              <a:rPr lang="zh-CN" altLang="en-US" dirty="0" smtClean="0"/>
              <a:t>的</a:t>
            </a:r>
            <a:r>
              <a:rPr lang="zh-CN" altLang="en-US" b="1" dirty="0" smtClean="0">
                <a:solidFill>
                  <a:srgbClr val="FFFF00"/>
                </a:solidFill>
              </a:rPr>
              <a:t>好处</a:t>
            </a:r>
            <a:endParaRPr lang="en-US" b="1" dirty="0" smtClean="0">
              <a:solidFill>
                <a:srgbClr val="FFFF00"/>
              </a:solidFill>
            </a:endParaRPr>
          </a:p>
          <a:p>
            <a:pPr>
              <a:lnSpc>
                <a:spcPct val="150000"/>
              </a:lnSpc>
            </a:pPr>
            <a:r>
              <a:rPr lang="zh-CN" altLang="en-US" b="1" dirty="0" smtClean="0">
                <a:solidFill>
                  <a:srgbClr val="FFFF00"/>
                </a:solidFill>
              </a:rPr>
              <a:t>约定</a:t>
            </a:r>
            <a:r>
              <a:rPr lang="zh-CN" altLang="en-US" dirty="0" smtClean="0"/>
              <a:t>和指南</a:t>
            </a:r>
            <a:endParaRPr lang="en-US" dirty="0" smtClean="0"/>
          </a:p>
          <a:p>
            <a:pPr>
              <a:lnSpc>
                <a:spcPct val="150000"/>
              </a:lnSpc>
            </a:pPr>
            <a:r>
              <a:rPr lang="en-US" dirty="0" smtClean="0"/>
              <a: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l"/>
            <a:r>
              <a:rPr lang="zh-CN" altLang="en-US" dirty="0" smtClean="0"/>
              <a:t>简洁</a:t>
            </a:r>
            <a:r>
              <a:rPr lang="en-US" dirty="0" smtClean="0"/>
              <a:t> URL</a:t>
            </a:r>
            <a:endParaRPr lang="en-US" dirty="0"/>
          </a:p>
        </p:txBody>
      </p:sp>
      <p:sp>
        <p:nvSpPr>
          <p:cNvPr id="203779" name="Rectangle 3"/>
          <p:cNvSpPr>
            <a:spLocks noGrp="1" noChangeArrowheads="1"/>
          </p:cNvSpPr>
          <p:nvPr>
            <p:ph type="body" sz="half" idx="1"/>
          </p:nvPr>
        </p:nvSpPr>
        <p:spPr>
          <a:xfrm>
            <a:off x="685800" y="1378732"/>
            <a:ext cx="7442200" cy="4869668"/>
          </a:xfrm>
        </p:spPr>
        <p:txBody>
          <a:bodyPr/>
          <a:lstStyle/>
          <a:p>
            <a:pPr>
              <a:lnSpc>
                <a:spcPct val="150000"/>
              </a:lnSpc>
              <a:buNone/>
            </a:pPr>
            <a:r>
              <a:rPr lang="zh-CN" altLang="en-US" sz="2400" dirty="0" smtClean="0"/>
              <a:t>不要满足于</a:t>
            </a:r>
            <a:r>
              <a:rPr lang="en-US" sz="2400" dirty="0" smtClean="0"/>
              <a:t>……</a:t>
            </a:r>
          </a:p>
          <a:p>
            <a:pPr>
              <a:lnSpc>
                <a:spcPct val="150000"/>
              </a:lnSpc>
              <a:buNone/>
            </a:pPr>
            <a:r>
              <a:rPr lang="en-US" sz="2400" b="1" dirty="0" smtClean="0">
                <a:solidFill>
                  <a:srgbClr val="FFFF00"/>
                </a:solidFill>
              </a:rPr>
              <a:t>	/</a:t>
            </a:r>
            <a:r>
              <a:rPr lang="en-US" sz="2400" b="1" dirty="0" err="1" smtClean="0">
                <a:solidFill>
                  <a:srgbClr val="FFFF00"/>
                </a:solidFill>
              </a:rPr>
              <a:t>Products.aspx?CategoryID</a:t>
            </a:r>
            <a:r>
              <a:rPr lang="en-US" sz="2400" b="1" dirty="0" smtClean="0">
                <a:solidFill>
                  <a:srgbClr val="FFFF00"/>
                </a:solidFill>
              </a:rPr>
              <a:t>=123</a:t>
            </a:r>
          </a:p>
          <a:p>
            <a:pPr>
              <a:lnSpc>
                <a:spcPct val="150000"/>
              </a:lnSpc>
              <a:buNone/>
            </a:pPr>
            <a:endParaRPr lang="en-US" sz="2400" b="1" dirty="0" smtClean="0">
              <a:solidFill>
                <a:srgbClr val="FFFF00"/>
              </a:solidFill>
            </a:endParaRPr>
          </a:p>
          <a:p>
            <a:pPr>
              <a:lnSpc>
                <a:spcPct val="150000"/>
              </a:lnSpc>
              <a:buNone/>
            </a:pPr>
            <a:r>
              <a:rPr lang="zh-CN" altLang="en-US" sz="2400" dirty="0" smtClean="0"/>
              <a:t>您可以轻松拥有</a:t>
            </a:r>
            <a:r>
              <a:rPr lang="en-US" sz="2400" dirty="0" smtClean="0"/>
              <a:t>……</a:t>
            </a:r>
          </a:p>
          <a:p>
            <a:pPr>
              <a:lnSpc>
                <a:spcPct val="150000"/>
              </a:lnSpc>
              <a:buNone/>
            </a:pPr>
            <a:r>
              <a:rPr lang="en-US" sz="2400" b="1" dirty="0" smtClean="0">
                <a:solidFill>
                  <a:srgbClr val="FFFF00"/>
                </a:solidFill>
              </a:rPr>
              <a:t>	/Product/Puppies</a:t>
            </a:r>
          </a:p>
          <a:p>
            <a:pPr>
              <a:lnSpc>
                <a:spcPct val="150000"/>
              </a:lnSpc>
              <a:buNone/>
            </a:pPr>
            <a:endParaRPr lang="en-US" sz="2400" b="1" dirty="0" smtClean="0">
              <a:solidFill>
                <a:srgbClr val="FFFF00"/>
              </a:solidFill>
            </a:endParaRPr>
          </a:p>
          <a:p>
            <a:pPr>
              <a:lnSpc>
                <a:spcPct val="150000"/>
              </a:lnSpc>
              <a:buNone/>
            </a:pPr>
            <a:r>
              <a:rPr lang="zh-CN" altLang="en-US" sz="2400" dirty="0" smtClean="0"/>
              <a:t>以及其他任何有意义的内容</a:t>
            </a:r>
            <a:r>
              <a:rPr lang="en-US" sz="2400" dirty="0" smtClean="0"/>
              <a:t>……</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l"/>
            <a:r>
              <a:rPr lang="zh-CN" altLang="en-US" dirty="0" smtClean="0"/>
              <a:t>可扩展性</a:t>
            </a:r>
            <a:endParaRPr lang="en-US" dirty="0"/>
          </a:p>
        </p:txBody>
      </p:sp>
      <p:sp>
        <p:nvSpPr>
          <p:cNvPr id="5" name="Rectangle 4"/>
          <p:cNvSpPr/>
          <p:nvPr/>
        </p:nvSpPr>
        <p:spPr bwMode="auto">
          <a:xfrm>
            <a:off x="762000" y="22860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Controller</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rPr>
              <a:t>Builder</a:t>
            </a:r>
            <a:endParaRPr kumimoji="0" lang="en-US" sz="2200" b="0" i="0" u="none" strike="noStrike" cap="none" normalizeH="0" baseline="0" dirty="0" smtClean="0">
              <a:ln>
                <a:noFill/>
              </a:ln>
              <a:solidFill>
                <a:schemeClr val="bg1"/>
              </a:solidFill>
              <a:effectLst/>
              <a:latin typeface="Tahoma" pitchFamily="34" charset="0"/>
            </a:endParaRPr>
          </a:p>
        </p:txBody>
      </p:sp>
      <p:sp>
        <p:nvSpPr>
          <p:cNvPr id="6" name="Right Arrow 5"/>
          <p:cNvSpPr/>
          <p:nvPr/>
        </p:nvSpPr>
        <p:spPr bwMode="auto">
          <a:xfrm>
            <a:off x="2209800" y="25908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7" name="Rectangle 6"/>
          <p:cNvSpPr/>
          <p:nvPr/>
        </p:nvSpPr>
        <p:spPr bwMode="auto">
          <a:xfrm>
            <a:off x="2819400" y="22860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Controller</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rPr>
              <a:t>Factory</a:t>
            </a:r>
            <a:endParaRPr kumimoji="0" lang="en-US" sz="2200" b="0" i="0" u="none" strike="noStrike" cap="none" normalizeH="0" baseline="0" dirty="0" smtClean="0">
              <a:ln>
                <a:noFill/>
              </a:ln>
              <a:solidFill>
                <a:schemeClr val="bg1"/>
              </a:solidFill>
              <a:effectLst/>
              <a:latin typeface="Tahoma" pitchFamily="34" charset="0"/>
            </a:endParaRPr>
          </a:p>
        </p:txBody>
      </p:sp>
      <p:sp>
        <p:nvSpPr>
          <p:cNvPr id="8" name="Right Arrow 7"/>
          <p:cNvSpPr/>
          <p:nvPr/>
        </p:nvSpPr>
        <p:spPr bwMode="auto">
          <a:xfrm>
            <a:off x="4267200" y="25908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9" name="Rectangle 8"/>
          <p:cNvSpPr/>
          <p:nvPr/>
        </p:nvSpPr>
        <p:spPr bwMode="auto">
          <a:xfrm>
            <a:off x="4876800" y="22860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Controller</a:t>
            </a:r>
          </a:p>
        </p:txBody>
      </p:sp>
      <p:sp>
        <p:nvSpPr>
          <p:cNvPr id="10" name="Right Arrow 9"/>
          <p:cNvSpPr/>
          <p:nvPr/>
        </p:nvSpPr>
        <p:spPr bwMode="auto">
          <a:xfrm rot="10800000">
            <a:off x="6324600" y="41910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1" name="Rectangle 10"/>
          <p:cNvSpPr/>
          <p:nvPr/>
        </p:nvSpPr>
        <p:spPr bwMode="auto">
          <a:xfrm>
            <a:off x="4876800" y="38862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View</a:t>
            </a:r>
          </a:p>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1"/>
                </a:solidFill>
              </a:rPr>
              <a:t>Engine</a:t>
            </a:r>
            <a:endParaRPr kumimoji="0" lang="en-US" sz="2200" b="0" i="0" u="none" strike="noStrike" cap="none" normalizeH="0" baseline="0" dirty="0" smtClean="0">
              <a:ln>
                <a:noFill/>
              </a:ln>
              <a:solidFill>
                <a:schemeClr val="bg1"/>
              </a:solidFill>
              <a:effectLst/>
              <a:latin typeface="Tahoma" pitchFamily="34" charset="0"/>
            </a:endParaRPr>
          </a:p>
        </p:txBody>
      </p:sp>
      <p:sp>
        <p:nvSpPr>
          <p:cNvPr id="13" name="Right Arrow 12"/>
          <p:cNvSpPr/>
          <p:nvPr/>
        </p:nvSpPr>
        <p:spPr bwMode="auto">
          <a:xfrm rot="10800000">
            <a:off x="4267200" y="4190999"/>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4" name="Rectangle 13"/>
          <p:cNvSpPr/>
          <p:nvPr/>
        </p:nvSpPr>
        <p:spPr bwMode="auto">
          <a:xfrm>
            <a:off x="2819400" y="38862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View</a:t>
            </a:r>
          </a:p>
        </p:txBody>
      </p:sp>
      <p:sp>
        <p:nvSpPr>
          <p:cNvPr id="15" name="Right Arrow 14"/>
          <p:cNvSpPr/>
          <p:nvPr/>
        </p:nvSpPr>
        <p:spPr bwMode="auto">
          <a:xfrm>
            <a:off x="6324600" y="26670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6" name="Rectangle 15"/>
          <p:cNvSpPr/>
          <p:nvPr/>
        </p:nvSpPr>
        <p:spPr bwMode="auto">
          <a:xfrm>
            <a:off x="6934200" y="22860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800" dirty="0" smtClean="0">
                <a:solidFill>
                  <a:schemeClr val="bg1"/>
                </a:solidFill>
              </a:rPr>
              <a:t>Controller</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Tahoma" pitchFamily="34" charset="0"/>
              </a:rPr>
              <a:t>Action</a:t>
            </a:r>
          </a:p>
          <a:p>
            <a:pPr marL="0" marR="0" indent="0" algn="ctr" defTabSz="914400" rtl="0" eaLnBrk="1" fontAlgn="base" latinLnBrk="0" hangingPunct="1">
              <a:lnSpc>
                <a:spcPct val="100000"/>
              </a:lnSpc>
              <a:spcBef>
                <a:spcPct val="0"/>
              </a:spcBef>
              <a:spcAft>
                <a:spcPct val="0"/>
              </a:spcAft>
              <a:buClrTx/>
              <a:buSzTx/>
              <a:buFontTx/>
              <a:buNone/>
              <a:tabLst/>
            </a:pPr>
            <a:r>
              <a:rPr lang="en-US" sz="1800" dirty="0" smtClean="0">
                <a:solidFill>
                  <a:schemeClr val="bg1"/>
                </a:solidFill>
              </a:rPr>
              <a:t>Invoker</a:t>
            </a:r>
            <a:endParaRPr kumimoji="0" lang="en-US" sz="1800" b="0" i="0" u="none" strike="noStrike" cap="none" normalizeH="0" baseline="0" dirty="0" smtClean="0">
              <a:ln>
                <a:noFill/>
              </a:ln>
              <a:solidFill>
                <a:schemeClr val="bg1"/>
              </a:solidFill>
              <a:effectLst/>
              <a:latin typeface="Tahoma" pitchFamily="34" charset="0"/>
            </a:endParaRPr>
          </a:p>
        </p:txBody>
      </p:sp>
      <p:sp>
        <p:nvSpPr>
          <p:cNvPr id="17" name="Right Arrow 16"/>
          <p:cNvSpPr/>
          <p:nvPr/>
        </p:nvSpPr>
        <p:spPr bwMode="auto">
          <a:xfrm rot="5400000">
            <a:off x="7353300" y="33909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18" name="Rectangle 17"/>
          <p:cNvSpPr/>
          <p:nvPr/>
        </p:nvSpPr>
        <p:spPr bwMode="auto">
          <a:xfrm>
            <a:off x="6934200" y="38862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Action</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Result</a:t>
            </a:r>
          </a:p>
        </p:txBody>
      </p:sp>
      <p:sp>
        <p:nvSpPr>
          <p:cNvPr id="22" name="Rectangle 21"/>
          <p:cNvSpPr/>
          <p:nvPr/>
        </p:nvSpPr>
        <p:spPr bwMode="auto">
          <a:xfrm>
            <a:off x="6172200" y="6096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Action</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Filters</a:t>
            </a:r>
          </a:p>
        </p:txBody>
      </p:sp>
      <p:sp>
        <p:nvSpPr>
          <p:cNvPr id="23" name="Right Arrow 22"/>
          <p:cNvSpPr/>
          <p:nvPr/>
        </p:nvSpPr>
        <p:spPr bwMode="auto">
          <a:xfrm rot="16200000">
            <a:off x="7353300" y="17907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25" name="Right Arrow 24"/>
          <p:cNvSpPr/>
          <p:nvPr/>
        </p:nvSpPr>
        <p:spPr bwMode="auto">
          <a:xfrm rot="10800000">
            <a:off x="2209801" y="4191000"/>
            <a:ext cx="457200" cy="228600"/>
          </a:xfrm>
          <a:prstGeom prst="rightArrow">
            <a:avLst/>
          </a:prstGeom>
          <a:ln>
            <a:headEnd type="none" w="med" len="med"/>
            <a:tailEnd type="triangle" w="lg" len="lg"/>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bg1"/>
              </a:solidFill>
              <a:effectLst/>
              <a:latin typeface="Tahoma" pitchFamily="34" charset="0"/>
            </a:endParaRPr>
          </a:p>
        </p:txBody>
      </p:sp>
      <p:sp>
        <p:nvSpPr>
          <p:cNvPr id="27" name="Rectangle 26"/>
          <p:cNvSpPr/>
          <p:nvPr/>
        </p:nvSpPr>
        <p:spPr bwMode="auto">
          <a:xfrm>
            <a:off x="7620000" y="609600"/>
            <a:ext cx="1295400" cy="838200"/>
          </a:xfrm>
          <a:prstGeom prst="rect">
            <a:avLst/>
          </a:prstGeom>
          <a:ln>
            <a:headEnd type="none" w="med" len="med"/>
            <a:tailEnd type="triangle" w="lg" len="lg"/>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Model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bg1"/>
                </a:solidFill>
                <a:effectLst/>
                <a:latin typeface="Tahoma" pitchFamily="34" charset="0"/>
              </a:rPr>
              <a:t>Binders</a:t>
            </a:r>
          </a:p>
        </p:txBody>
      </p:sp>
      <p:sp>
        <p:nvSpPr>
          <p:cNvPr id="28" name="TextBox 27"/>
          <p:cNvSpPr txBox="1"/>
          <p:nvPr/>
        </p:nvSpPr>
        <p:spPr>
          <a:xfrm>
            <a:off x="762000" y="5562600"/>
            <a:ext cx="3570208" cy="430887"/>
          </a:xfrm>
          <a:prstGeom prst="rect">
            <a:avLst/>
          </a:prstGeom>
          <a:noFill/>
        </p:spPr>
        <p:txBody>
          <a:bodyPr wrap="none" rtlCol="0">
            <a:spAutoFit/>
          </a:bodyPr>
          <a:lstStyle/>
          <a:p>
            <a:r>
              <a:rPr lang="zh-CN" altLang="en-US" dirty="0" smtClean="0"/>
              <a:t>上述任何内容都可以替换！</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en-US" dirty="0" smtClean="0"/>
              <a:t>MVC </a:t>
            </a:r>
            <a:r>
              <a:rPr lang="zh-CN" altLang="en-US" dirty="0" smtClean="0"/>
              <a:t>开发</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27409"/>
            <a:ext cx="8375946" cy="2215991"/>
          </a:xfrm>
        </p:spPr>
        <p:txBody>
          <a:bodyPr/>
          <a:lstStyle/>
          <a:p>
            <a:r>
              <a:rPr lang="zh-CN" altLang="en-US" sz="8000" dirty="0" smtClean="0"/>
              <a:t>单元测试是什么情况？</a:t>
            </a:r>
            <a:endParaRPr lang="en-US" sz="80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82" name="Rectangle 225281"/>
          <p:cNvPicPr>
            <a:picLocks noChangeAspect="1" noChangeArrowheads="1"/>
          </p:cNvPicPr>
          <p:nvPr/>
        </p:nvPicPr>
        <p:blipFill>
          <a:blip r:embed="rId3"/>
          <a:srcRect/>
          <a:stretch>
            <a:fillRect/>
          </a:stretch>
        </p:blipFill>
        <p:spPr bwMode="auto">
          <a:xfrm>
            <a:off x="0" y="1447800"/>
            <a:ext cx="6353175" cy="1352550"/>
          </a:xfrm>
          <a:prstGeom prst="rect">
            <a:avLst/>
          </a:prstGeom>
          <a:noFill/>
          <a:ln w="9525">
            <a:noFill/>
            <a:miter lim="800000"/>
            <a:headEnd/>
            <a:tailEnd/>
          </a:ln>
        </p:spPr>
      </p:pic>
      <p:pic>
        <p:nvPicPr>
          <p:cNvPr id="225284" name="Rectangle 225283"/>
          <p:cNvPicPr>
            <a:picLocks noChangeAspect="1" noChangeArrowheads="1"/>
          </p:cNvPicPr>
          <p:nvPr/>
        </p:nvPicPr>
        <p:blipFill>
          <a:blip r:embed="rId4"/>
          <a:srcRect/>
          <a:stretch>
            <a:fillRect/>
          </a:stretch>
        </p:blipFill>
        <p:spPr bwMode="auto">
          <a:xfrm>
            <a:off x="709613" y="1681163"/>
            <a:ext cx="2152650" cy="712787"/>
          </a:xfrm>
          <a:prstGeom prst="rect">
            <a:avLst/>
          </a:prstGeom>
          <a:noFill/>
          <a:ln w="9525">
            <a:noFill/>
            <a:miter lim="800000"/>
            <a:headEnd/>
            <a:tailEnd/>
          </a:ln>
        </p:spPr>
      </p:pic>
      <p:sp>
        <p:nvSpPr>
          <p:cNvPr id="4" name="Title 3"/>
          <p:cNvSpPr>
            <a:spLocks noGrp="1"/>
          </p:cNvSpPr>
          <p:nvPr>
            <p:ph type="title"/>
          </p:nvPr>
        </p:nvSpPr>
        <p:spPr>
          <a:xfrm>
            <a:off x="762000" y="3200400"/>
            <a:ext cx="8229600" cy="609600"/>
          </a:xfrm>
        </p:spPr>
        <p:txBody>
          <a:bodyPr anchor="t"/>
          <a:lstStyle/>
          <a:p>
            <a:pPr algn="l">
              <a:defRPr/>
            </a:pPr>
            <a:r>
              <a:rPr lang="zh-CN" altLang="en-US" dirty="0" smtClean="0"/>
              <a:t>单元测试</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25284"/>
                                        </p:tgtEl>
                                        <p:attrNameLst>
                                          <p:attrName>style.visibility</p:attrName>
                                        </p:attrNameLst>
                                      </p:cBhvr>
                                      <p:to>
                                        <p:strVal val="visible"/>
                                      </p:to>
                                    </p:set>
                                    <p:animEffect transition="in" filter="fade">
                                      <p:cBhvr>
                                        <p:cTn id="7" dur="500"/>
                                        <p:tgtEl>
                                          <p:spTgt spid="225284"/>
                                        </p:tgtEl>
                                      </p:cBhvr>
                                    </p:animEffect>
                                  </p:childTnLst>
                                </p:cTn>
                              </p:par>
                              <p:par>
                                <p:cTn id="8" presetID="10" presetClass="entr" presetSubtype="0" fill="hold" nodeType="withEffect">
                                  <p:stCondLst>
                                    <p:cond delay="0"/>
                                  </p:stCondLst>
                                  <p:childTnLst>
                                    <p:set>
                                      <p:cBhvr>
                                        <p:cTn id="9" dur="1" fill="hold">
                                          <p:stCondLst>
                                            <p:cond delay="0"/>
                                          </p:stCondLst>
                                        </p:cTn>
                                        <p:tgtEl>
                                          <p:spTgt spid="225282"/>
                                        </p:tgtEl>
                                        <p:attrNameLst>
                                          <p:attrName>style.visibility</p:attrName>
                                        </p:attrNameLst>
                                      </p:cBhvr>
                                      <p:to>
                                        <p:strVal val="visible"/>
                                      </p:to>
                                    </p:set>
                                    <p:animEffect transition="in" filter="fade">
                                      <p:cBhvr>
                                        <p:cTn id="10" dur="1000"/>
                                        <p:tgtEl>
                                          <p:spTgt spid="225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会议目标</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a:buFont typeface="Arial" pitchFamily="34" charset="0"/>
              <a:buChar char="•"/>
            </a:pPr>
            <a:r>
              <a:rPr lang="zh-CN" altLang="en-US" dirty="0" smtClean="0"/>
              <a:t>什么是 </a:t>
            </a:r>
            <a:r>
              <a:rPr lang="en-US" dirty="0" smtClean="0"/>
              <a:t>ASP.NET MVC</a:t>
            </a:r>
            <a:r>
              <a:rPr lang="zh-CN" altLang="en-US" dirty="0" smtClean="0"/>
              <a:t>？</a:t>
            </a:r>
            <a:endParaRPr lang="en-US" dirty="0" smtClean="0"/>
          </a:p>
          <a:p>
            <a:pPr lvl="1">
              <a:buFont typeface="Arial" pitchFamily="34" charset="0"/>
              <a:buChar char="•"/>
            </a:pPr>
            <a:r>
              <a:rPr lang="zh-CN" altLang="en-US" dirty="0" smtClean="0"/>
              <a:t>什么是 </a:t>
            </a:r>
            <a:r>
              <a:rPr lang="en-US" dirty="0" smtClean="0"/>
              <a:t>MVC</a:t>
            </a:r>
            <a:r>
              <a:rPr lang="zh-CN" altLang="en-US" dirty="0" smtClean="0"/>
              <a:t>？</a:t>
            </a:r>
            <a:endParaRPr lang="en-US" dirty="0" smtClean="0"/>
          </a:p>
          <a:p>
            <a:pPr>
              <a:buFont typeface="Arial" pitchFamily="34" charset="0"/>
              <a:buChar char="•"/>
            </a:pPr>
            <a:r>
              <a:rPr lang="zh-CN" altLang="en-US" dirty="0" smtClean="0"/>
              <a:t>它将取代</a:t>
            </a:r>
            <a:r>
              <a:rPr lang="en-US" dirty="0" smtClean="0"/>
              <a:t> WebForms </a:t>
            </a:r>
            <a:r>
              <a:rPr lang="zh-CN" altLang="en-US" dirty="0" smtClean="0"/>
              <a:t>吗？</a:t>
            </a:r>
            <a:endParaRPr lang="en-US" dirty="0" smtClean="0"/>
          </a:p>
          <a:p>
            <a:pPr>
              <a:buFont typeface="Arial" pitchFamily="34" charset="0"/>
              <a:buChar char="•"/>
            </a:pPr>
            <a:r>
              <a:rPr lang="zh-CN" altLang="en-US" dirty="0" smtClean="0"/>
              <a:t>它的价值主张是什么？</a:t>
            </a:r>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r>
              <a:rPr lang="en-US" dirty="0" smtClean="0"/>
              <a:t>ASP.NET MVC </a:t>
            </a:r>
            <a:r>
              <a:rPr lang="zh-CN" altLang="en-US" dirty="0" smtClean="0"/>
              <a:t>适合您吗？</a:t>
            </a:r>
            <a:endParaRPr lang="en-US" dirty="0" smtClean="0"/>
          </a:p>
          <a:p>
            <a:pPr>
              <a:buFont typeface="Arial" pitchFamily="34" charset="0"/>
              <a:buChar char="•"/>
            </a:pPr>
            <a:r>
              <a:rPr lang="zh-CN" altLang="en-US" dirty="0" smtClean="0"/>
              <a:t>它能解决当前的一些 </a:t>
            </a:r>
            <a:r>
              <a:rPr lang="en-US" altLang="zh-CN" dirty="0" smtClean="0"/>
              <a:t>web </a:t>
            </a:r>
            <a:r>
              <a:rPr lang="zh-CN" altLang="en-US" dirty="0" smtClean="0"/>
              <a:t>开发难题吗？</a:t>
            </a:r>
            <a:endParaRPr lang="en-US" dirty="0" smtClean="0"/>
          </a:p>
        </p:txBody>
      </p:sp>
      <p:sp>
        <p:nvSpPr>
          <p:cNvPr id="4" name="Title 1"/>
          <p:cNvSpPr txBox="1">
            <a:spLocks/>
          </p:cNvSpPr>
          <p:nvPr/>
        </p:nvSpPr>
        <p:spPr bwMode="auto">
          <a:xfrm>
            <a:off x="457200" y="3367088"/>
            <a:ext cx="8229600" cy="595312"/>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rgbClr val="FFCC00"/>
                </a:solidFill>
                <a:effectLst/>
                <a:uLnTx/>
                <a:uFillTx/>
                <a:latin typeface="+mj-lt"/>
                <a:ea typeface="+mj-ea"/>
                <a:cs typeface="+mj-cs"/>
              </a:rPr>
              <a:t>Takeaway</a:t>
            </a:r>
            <a:r>
              <a:rPr kumimoji="0" lang="zh-CN" altLang="en-US" sz="4000" b="0" i="0" u="none" strike="noStrike" kern="0" cap="none" spc="0" normalizeH="0" baseline="0" noProof="0" dirty="0" smtClean="0">
                <a:ln>
                  <a:noFill/>
                </a:ln>
                <a:solidFill>
                  <a:srgbClr val="FFCC00"/>
                </a:solidFill>
                <a:effectLst/>
                <a:uLnTx/>
                <a:uFillTx/>
                <a:latin typeface="+mj-lt"/>
                <a:ea typeface="+mj-ea"/>
                <a:cs typeface="+mj-cs"/>
              </a:rPr>
              <a:t>（开场白）</a:t>
            </a:r>
            <a:endParaRPr kumimoji="0" lang="en-US" sz="4000" b="0" i="0" u="none" strike="noStrike" kern="0" cap="none" spc="0" normalizeH="0" baseline="0" noProof="0" dirty="0">
              <a:ln>
                <a:noFill/>
              </a:ln>
              <a:solidFill>
                <a:srgbClr val="FFCC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总结</a:t>
            </a:r>
            <a:endParaRPr lang="en-US" sz="4000" b="0" dirty="0"/>
          </a:p>
        </p:txBody>
      </p:sp>
      <p:sp>
        <p:nvSpPr>
          <p:cNvPr id="3" name="Content Placeholder 2"/>
          <p:cNvSpPr>
            <a:spLocks noGrp="1"/>
          </p:cNvSpPr>
          <p:nvPr>
            <p:ph sz="quarter" idx="10"/>
          </p:nvPr>
        </p:nvSpPr>
        <p:spPr>
          <a:xfrm>
            <a:off x="457200" y="1447800"/>
            <a:ext cx="8229600" cy="2743200"/>
          </a:xfrm>
        </p:spPr>
        <p:txBody>
          <a:bodyPr/>
          <a:lstStyle/>
          <a:p>
            <a:pPr>
              <a:buFont typeface="Arial" pitchFamily="34" charset="0"/>
              <a:buChar char="•"/>
            </a:pPr>
            <a:r>
              <a:rPr lang="en-US" dirty="0" smtClean="0"/>
              <a:t>ASP.NET MVC </a:t>
            </a:r>
            <a:r>
              <a:rPr lang="zh-CN" altLang="en-US" dirty="0" smtClean="0"/>
              <a:t>是构建在</a:t>
            </a:r>
            <a:r>
              <a:rPr lang="en-US" dirty="0" smtClean="0"/>
              <a:t> ASP.NET </a:t>
            </a:r>
            <a:r>
              <a:rPr lang="zh-CN" altLang="en-US" dirty="0" smtClean="0"/>
              <a:t>基础上的一种新应用程序选项</a:t>
            </a:r>
            <a:endParaRPr lang="en-US" dirty="0" smtClean="0"/>
          </a:p>
          <a:p>
            <a:pPr>
              <a:buFont typeface="Arial" pitchFamily="34" charset="0"/>
              <a:buChar char="•"/>
            </a:pPr>
            <a:endParaRPr lang="en-US" dirty="0" smtClean="0"/>
          </a:p>
          <a:p>
            <a:pPr>
              <a:buFont typeface="Arial" pitchFamily="34" charset="0"/>
              <a:buChar char="•"/>
            </a:pPr>
            <a:r>
              <a:rPr lang="en-US" dirty="0" smtClean="0"/>
              <a:t>WebForms </a:t>
            </a:r>
            <a:r>
              <a:rPr lang="zh-CN" altLang="en-US" dirty="0" smtClean="0"/>
              <a:t>还没有过时</a:t>
            </a:r>
            <a:endParaRPr lang="en-US" dirty="0" smtClean="0"/>
          </a:p>
          <a:p>
            <a:pPr>
              <a:buFont typeface="Arial" pitchFamily="34" charset="0"/>
              <a:buChar char="•"/>
            </a:pPr>
            <a:endParaRPr lang="en-US" dirty="0" smtClean="0"/>
          </a:p>
          <a:p>
            <a:pPr>
              <a:buFont typeface="Arial" pitchFamily="34" charset="0"/>
              <a:buChar char="•"/>
            </a:pPr>
            <a:r>
              <a:rPr lang="en-US" dirty="0" smtClean="0"/>
              <a:t>ASP.NET MVC </a:t>
            </a:r>
            <a:r>
              <a:rPr lang="zh-CN" altLang="en-US" dirty="0" smtClean="0"/>
              <a:t>力图提供强壮、无摩擦的可测试性</a:t>
            </a:r>
            <a:endParaRPr lang="en-US" dirty="0" smtClean="0"/>
          </a:p>
          <a:p>
            <a:pPr>
              <a:buFont typeface="Arial" pitchFamily="34" charset="0"/>
              <a:buChar char="•"/>
            </a:pPr>
            <a:endParaRPr lang="en-US" dirty="0" smtClean="0"/>
          </a:p>
          <a:p>
            <a:pPr>
              <a:buFont typeface="Arial" pitchFamily="34" charset="0"/>
              <a:buChar char="•"/>
            </a:pPr>
            <a:r>
              <a:rPr lang="zh-CN" altLang="en-US" dirty="0" smtClean="0"/>
              <a:t>它提供了很多易用的控件</a:t>
            </a:r>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DPE_title"/>
          <p:cNvPicPr>
            <a:picLocks noChangeAspect="1" noChangeArrowheads="1"/>
          </p:cNvPicPr>
          <p:nvPr/>
        </p:nvPicPr>
        <p:blipFill>
          <a:blip r:embed="rId2"/>
          <a:srcRect/>
          <a:stretch>
            <a:fillRect/>
          </a:stretch>
        </p:blipFill>
        <p:spPr bwMode="auto">
          <a:xfrm>
            <a:off x="1828800" y="2895600"/>
            <a:ext cx="5133975" cy="257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曾经的 </a:t>
            </a:r>
            <a:r>
              <a:rPr lang="en-US" sz="4000" b="0" dirty="0" smtClean="0"/>
              <a:t>ASP.NET ……</a:t>
            </a:r>
            <a:endParaRPr lang="en-US" sz="4000" b="0" dirty="0"/>
          </a:p>
        </p:txBody>
      </p:sp>
      <p:sp>
        <p:nvSpPr>
          <p:cNvPr id="21" name="Rectangle 20"/>
          <p:cNvSpPr/>
          <p:nvPr/>
        </p:nvSpPr>
        <p:spPr bwMode="auto">
          <a:xfrm>
            <a:off x="533400" y="1403330"/>
            <a:ext cx="4373880" cy="294007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2" name="Rounded Rectangle 21"/>
          <p:cNvSpPr/>
          <p:nvPr/>
        </p:nvSpPr>
        <p:spPr bwMode="auto">
          <a:xfrm>
            <a:off x="685800" y="201168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缓冲</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3" name="Rounded Rectangle 22"/>
          <p:cNvSpPr/>
          <p:nvPr/>
        </p:nvSpPr>
        <p:spPr bwMode="auto">
          <a:xfrm>
            <a:off x="1920240" y="201168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模块</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4" name="Rounded Rectangle 23"/>
          <p:cNvSpPr/>
          <p:nvPr/>
        </p:nvSpPr>
        <p:spPr bwMode="auto">
          <a:xfrm>
            <a:off x="1935480" y="368808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处理程序</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5" name="Rounded Rectangle 24"/>
          <p:cNvSpPr/>
          <p:nvPr/>
        </p:nvSpPr>
        <p:spPr bwMode="auto">
          <a:xfrm>
            <a:off x="655320" y="3672840"/>
            <a:ext cx="121920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内部函数</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6" name="Rounded Rectangle 25"/>
          <p:cNvSpPr/>
          <p:nvPr/>
        </p:nvSpPr>
        <p:spPr bwMode="auto">
          <a:xfrm>
            <a:off x="685800" y="257556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页面</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7" name="Rounded Rectangle 26"/>
          <p:cNvSpPr/>
          <p:nvPr/>
        </p:nvSpPr>
        <p:spPr bwMode="auto">
          <a:xfrm>
            <a:off x="1920240" y="257556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控制</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8" name="Rounded Rectangle 27"/>
          <p:cNvSpPr/>
          <p:nvPr/>
        </p:nvSpPr>
        <p:spPr bwMode="auto">
          <a:xfrm>
            <a:off x="3154680" y="2026920"/>
            <a:ext cx="163068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全球化</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29" name="Rounded Rectangle 28"/>
          <p:cNvSpPr/>
          <p:nvPr/>
        </p:nvSpPr>
        <p:spPr bwMode="auto">
          <a:xfrm>
            <a:off x="655320" y="3124200"/>
            <a:ext cx="121920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配置文件</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0" name="Rounded Rectangle 29"/>
          <p:cNvSpPr/>
          <p:nvPr/>
        </p:nvSpPr>
        <p:spPr bwMode="auto">
          <a:xfrm>
            <a:off x="3154680" y="2590800"/>
            <a:ext cx="163068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主页</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1" name="Rounded Rectangle 30"/>
          <p:cNvSpPr/>
          <p:nvPr/>
        </p:nvSpPr>
        <p:spPr bwMode="auto">
          <a:xfrm>
            <a:off x="3154680" y="3154680"/>
            <a:ext cx="163068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成员</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2" name="Rounded Rectangle 31"/>
          <p:cNvSpPr/>
          <p:nvPr/>
        </p:nvSpPr>
        <p:spPr bwMode="auto">
          <a:xfrm>
            <a:off x="1935480" y="3139440"/>
            <a:ext cx="115824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角色</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3" name="Rounded Rectangle 32"/>
          <p:cNvSpPr/>
          <p:nvPr/>
        </p:nvSpPr>
        <p:spPr bwMode="auto">
          <a:xfrm>
            <a:off x="3154680" y="3703320"/>
            <a:ext cx="1630680" cy="48768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effectLst>
                  <a:outerShdw blurRad="38100" dist="38100" dir="2700000" algn="tl">
                    <a:srgbClr val="000000">
                      <a:alpha val="43137"/>
                    </a:srgbClr>
                  </a:outerShdw>
                </a:effectLst>
                <a:latin typeface="Calibri" pitchFamily="34" charset="0"/>
              </a:rPr>
              <a:t>其他</a:t>
            </a:r>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4" name="TextBox 33"/>
          <p:cNvSpPr txBox="1"/>
          <p:nvPr/>
        </p:nvSpPr>
        <p:spPr>
          <a:xfrm>
            <a:off x="1979487" y="1427202"/>
            <a:ext cx="1601913" cy="553998"/>
          </a:xfrm>
          <a:prstGeom prst="rect">
            <a:avLst/>
          </a:prstGeom>
          <a:noFill/>
        </p:spPr>
        <p:txBody>
          <a:bodyPr wrap="none" rtlCol="0">
            <a:spAutoFit/>
          </a:bodyPr>
          <a:lstStyle/>
          <a:p>
            <a:r>
              <a:rPr lang="en-US" sz="3000" dirty="0" smtClean="0"/>
              <a:t>ASP.NET</a:t>
            </a:r>
            <a:endParaRPr lang="en-US" sz="3000" dirty="0"/>
          </a:p>
        </p:txBody>
      </p:sp>
      <p:sp>
        <p:nvSpPr>
          <p:cNvPr id="35" name="TextBox 34"/>
          <p:cNvSpPr txBox="1"/>
          <p:nvPr/>
        </p:nvSpPr>
        <p:spPr>
          <a:xfrm>
            <a:off x="476071" y="4713982"/>
            <a:ext cx="6114174" cy="1077218"/>
          </a:xfrm>
          <a:prstGeom prst="rect">
            <a:avLst/>
          </a:prstGeom>
          <a:noFill/>
        </p:spPr>
        <p:txBody>
          <a:bodyPr wrap="none" rtlCol="0">
            <a:spAutoFit/>
          </a:bodyPr>
          <a:lstStyle/>
          <a:p>
            <a:pPr algn="l"/>
            <a:r>
              <a:rPr lang="zh-CN" altLang="en-US" sz="3200" dirty="0" smtClean="0"/>
              <a:t>只需一个</a:t>
            </a:r>
            <a:r>
              <a:rPr lang="en-US" sz="3200" dirty="0" smtClean="0"/>
              <a:t> web </a:t>
            </a:r>
            <a:r>
              <a:rPr lang="zh-CN" altLang="en-US" sz="3200" dirty="0" smtClean="0"/>
              <a:t>应用程序框架即可</a:t>
            </a:r>
            <a:endParaRPr lang="en-US" altLang="zh-CN" sz="3200" dirty="0" smtClean="0"/>
          </a:p>
          <a:p>
            <a:pPr algn="l"/>
            <a:r>
              <a:rPr lang="zh-CN" altLang="en-US" sz="3200" dirty="0" smtClean="0"/>
              <a:t>管理全部内容</a:t>
            </a:r>
            <a:r>
              <a:rPr lang="en-US" sz="3200" dirty="0" smtClean="0"/>
              <a:t>……</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5312"/>
          </a:xfrm>
        </p:spPr>
        <p:txBody>
          <a:bodyPr anchor="t"/>
          <a:lstStyle/>
          <a:p>
            <a:pPr algn="l"/>
            <a:r>
              <a:rPr lang="zh-CN" altLang="en-US" sz="4000" b="0" dirty="0" smtClean="0"/>
              <a:t>如今的 </a:t>
            </a:r>
            <a:r>
              <a:rPr lang="en-US" sz="4000" b="0" dirty="0" smtClean="0"/>
              <a:t>ASP.NET……</a:t>
            </a:r>
            <a:endParaRPr lang="en-US" sz="4000" b="0" dirty="0"/>
          </a:p>
        </p:txBody>
      </p:sp>
      <p:sp>
        <p:nvSpPr>
          <p:cNvPr id="50" name="Rectangle 49"/>
          <p:cNvSpPr/>
          <p:nvPr/>
        </p:nvSpPr>
        <p:spPr bwMode="auto">
          <a:xfrm>
            <a:off x="1752600" y="1676400"/>
            <a:ext cx="1905000" cy="990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ASP.NET</a:t>
            </a:r>
          </a:p>
          <a:p>
            <a:pPr marL="0" marR="0" indent="0" algn="ctr" defTabSz="914400" rtl="0" eaLnBrk="1" fontAlgn="base" latinLnBrk="0" hangingPunct="1">
              <a:lnSpc>
                <a:spcPct val="100000"/>
              </a:lnSpc>
              <a:spcBef>
                <a:spcPct val="0"/>
              </a:spcBef>
              <a:spcAft>
                <a:spcPct val="0"/>
              </a:spcAft>
              <a:buClrTx/>
              <a:buSzTx/>
              <a:buFontTx/>
              <a:buNone/>
              <a:tabLst/>
            </a:pPr>
            <a:r>
              <a:rPr kumimoji="0" lang="zh-CN" altLang="en-US" sz="2200" b="0" i="0" u="none" strike="noStrike" cap="none" normalizeH="0" baseline="0" dirty="0" smtClean="0">
                <a:solidFill>
                  <a:schemeClr val="bg1"/>
                </a:solidFill>
                <a:effectLst/>
                <a:latin typeface="Tahoma" pitchFamily="34" charset="0"/>
              </a:rPr>
              <a:t>动态数据</a:t>
            </a:r>
            <a:endParaRPr kumimoji="0" lang="en-US" sz="2200" b="0" i="0" u="none" strike="noStrike" cap="none" normalizeH="0" baseline="0" dirty="0" smtClean="0">
              <a:solidFill>
                <a:schemeClr val="bg1"/>
              </a:solidFill>
              <a:effectLst/>
              <a:latin typeface="Tahoma" pitchFamily="34" charset="0"/>
            </a:endParaRPr>
          </a:p>
        </p:txBody>
      </p:sp>
      <p:sp>
        <p:nvSpPr>
          <p:cNvPr id="51" name="Rectangle 50"/>
          <p:cNvSpPr/>
          <p:nvPr/>
        </p:nvSpPr>
        <p:spPr bwMode="auto">
          <a:xfrm>
            <a:off x="533400" y="3124200"/>
            <a:ext cx="1905000" cy="990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ASP.NET</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WebForms</a:t>
            </a:r>
          </a:p>
        </p:txBody>
      </p:sp>
      <p:sp>
        <p:nvSpPr>
          <p:cNvPr id="52" name="Rectangle 51"/>
          <p:cNvSpPr/>
          <p:nvPr/>
        </p:nvSpPr>
        <p:spPr bwMode="auto">
          <a:xfrm>
            <a:off x="2971800" y="3124200"/>
            <a:ext cx="1905000" cy="990600"/>
          </a:xfrm>
          <a:prstGeom prst="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ASP.NET</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MVC</a:t>
            </a:r>
          </a:p>
        </p:txBody>
      </p:sp>
      <p:sp>
        <p:nvSpPr>
          <p:cNvPr id="77" name="Right Brace 76"/>
          <p:cNvSpPr/>
          <p:nvPr/>
        </p:nvSpPr>
        <p:spPr bwMode="auto">
          <a:xfrm>
            <a:off x="5105400" y="1752600"/>
            <a:ext cx="381000" cy="2362200"/>
          </a:xfrm>
          <a:prstGeom prst="rightBrace">
            <a:avLst>
              <a:gd name="adj1" fmla="val 8333"/>
              <a:gd name="adj2" fmla="val 50755"/>
            </a:avLst>
          </a:prstGeom>
          <a:noFill/>
          <a:ln w="28575" cap="flat" cmpd="sng" algn="ctr">
            <a:solidFill>
              <a:schemeClr val="accent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78" name="TextBox 77"/>
          <p:cNvSpPr txBox="1"/>
          <p:nvPr/>
        </p:nvSpPr>
        <p:spPr>
          <a:xfrm>
            <a:off x="5486400" y="2754868"/>
            <a:ext cx="646332" cy="369332"/>
          </a:xfrm>
          <a:prstGeom prst="rect">
            <a:avLst/>
          </a:prstGeom>
          <a:noFill/>
        </p:spPr>
        <p:txBody>
          <a:bodyPr wrap="none" rtlCol="0">
            <a:spAutoFit/>
          </a:bodyPr>
          <a:lstStyle/>
          <a:p>
            <a:r>
              <a:rPr lang="zh-CN" altLang="en-US" sz="1800" dirty="0" smtClean="0"/>
              <a:t>演示</a:t>
            </a:r>
            <a:endParaRPr lang="en-US" sz="1800" dirty="0"/>
          </a:p>
        </p:txBody>
      </p:sp>
      <p:sp>
        <p:nvSpPr>
          <p:cNvPr id="79" name="Right Brace 78"/>
          <p:cNvSpPr/>
          <p:nvPr/>
        </p:nvSpPr>
        <p:spPr bwMode="auto">
          <a:xfrm>
            <a:off x="5029200" y="4724400"/>
            <a:ext cx="533400" cy="990600"/>
          </a:xfrm>
          <a:prstGeom prst="rightBrace">
            <a:avLst/>
          </a:prstGeom>
          <a:noFill/>
          <a:ln w="28575"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smtClean="0">
              <a:solidFill>
                <a:schemeClr val="bg1"/>
              </a:solidFill>
              <a:effectLst/>
              <a:latin typeface="Tahoma" pitchFamily="34" charset="0"/>
            </a:endParaRPr>
          </a:p>
        </p:txBody>
      </p:sp>
      <p:sp>
        <p:nvSpPr>
          <p:cNvPr id="80" name="TextBox 79"/>
          <p:cNvSpPr txBox="1"/>
          <p:nvPr/>
        </p:nvSpPr>
        <p:spPr>
          <a:xfrm>
            <a:off x="5638800" y="5040868"/>
            <a:ext cx="877164" cy="369332"/>
          </a:xfrm>
          <a:prstGeom prst="rect">
            <a:avLst/>
          </a:prstGeom>
          <a:noFill/>
        </p:spPr>
        <p:txBody>
          <a:bodyPr wrap="none" rtlCol="0">
            <a:spAutoFit/>
          </a:bodyPr>
          <a:lstStyle/>
          <a:p>
            <a:r>
              <a:rPr lang="zh-CN" altLang="en-US" sz="1800" dirty="0" smtClean="0"/>
              <a:t>运行时</a:t>
            </a:r>
            <a:endParaRPr lang="en-US" sz="1800" dirty="0"/>
          </a:p>
        </p:txBody>
      </p:sp>
      <p:sp>
        <p:nvSpPr>
          <p:cNvPr id="15" name="Rectangle 14"/>
          <p:cNvSpPr/>
          <p:nvPr/>
        </p:nvSpPr>
        <p:spPr bwMode="auto">
          <a:xfrm>
            <a:off x="1752600" y="4648200"/>
            <a:ext cx="1905000" cy="9906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ASP.NET</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solidFill>
                  <a:schemeClr val="bg1"/>
                </a:solidFill>
                <a:effectLst/>
                <a:latin typeface="Tahoma" pitchFamily="34" charset="0"/>
              </a:rPr>
              <a:t>Core</a:t>
            </a:r>
          </a:p>
        </p:txBody>
      </p:sp>
      <p:cxnSp>
        <p:nvCxnSpPr>
          <p:cNvPr id="31" name="Straight Arrow Connector 30"/>
          <p:cNvCxnSpPr>
            <a:stCxn id="51" idx="2"/>
            <a:endCxn id="15" idx="0"/>
          </p:cNvCxnSpPr>
          <p:nvPr/>
        </p:nvCxnSpPr>
        <p:spPr bwMode="auto">
          <a:xfrm rot="16200000" flipH="1">
            <a:off x="1828800" y="3771900"/>
            <a:ext cx="533400" cy="1219200"/>
          </a:xfrm>
          <a:prstGeom prst="straightConnector1">
            <a:avLst/>
          </a:prstGeom>
          <a:gradFill rotWithShape="1">
            <a:gsLst>
              <a:gs pos="0">
                <a:schemeClr val="accent1"/>
              </a:gs>
              <a:gs pos="100000">
                <a:schemeClr val="accent1">
                  <a:gamma/>
                  <a:shade val="82353"/>
                  <a:invGamma/>
                </a:schemeClr>
              </a:gs>
            </a:gsLst>
            <a:lin ang="5400000" scaled="1"/>
          </a:gradFill>
          <a:ln w="28575" cap="flat" cmpd="sng" algn="ctr">
            <a:solidFill>
              <a:schemeClr val="bg1"/>
            </a:solidFill>
            <a:prstDash val="solid"/>
            <a:round/>
            <a:headEnd type="none" w="med" len="med"/>
            <a:tailEnd type="arrow"/>
          </a:ln>
          <a:effectLst/>
        </p:spPr>
      </p:cxnSp>
      <p:cxnSp>
        <p:nvCxnSpPr>
          <p:cNvPr id="33" name="Straight Arrow Connector 32"/>
          <p:cNvCxnSpPr>
            <a:stCxn id="52" idx="2"/>
            <a:endCxn id="15" idx="0"/>
          </p:cNvCxnSpPr>
          <p:nvPr/>
        </p:nvCxnSpPr>
        <p:spPr bwMode="auto">
          <a:xfrm rot="5400000">
            <a:off x="3048000" y="3771900"/>
            <a:ext cx="533400" cy="1219200"/>
          </a:xfrm>
          <a:prstGeom prst="straightConnector1">
            <a:avLst/>
          </a:prstGeom>
          <a:gradFill rotWithShape="1">
            <a:gsLst>
              <a:gs pos="0">
                <a:schemeClr val="accent1"/>
              </a:gs>
              <a:gs pos="100000">
                <a:schemeClr val="accent1">
                  <a:gamma/>
                  <a:shade val="82353"/>
                  <a:invGamma/>
                </a:schemeClr>
              </a:gs>
            </a:gsLst>
            <a:lin ang="5400000" scaled="1"/>
          </a:gradFill>
          <a:ln w="28575" cap="flat" cmpd="sng" algn="ctr">
            <a:solidFill>
              <a:schemeClr val="bg1"/>
            </a:solidFill>
            <a:prstDash val="solid"/>
            <a:round/>
            <a:headEnd type="none" w="med" len="med"/>
            <a:tailEnd type="arrow"/>
          </a:ln>
          <a:effectLst/>
        </p:spPr>
      </p:cxnSp>
      <p:cxnSp>
        <p:nvCxnSpPr>
          <p:cNvPr id="36" name="Straight Arrow Connector 35"/>
          <p:cNvCxnSpPr>
            <a:stCxn id="50" idx="2"/>
            <a:endCxn id="52" idx="0"/>
          </p:cNvCxnSpPr>
          <p:nvPr/>
        </p:nvCxnSpPr>
        <p:spPr bwMode="auto">
          <a:xfrm rot="16200000" flipH="1">
            <a:off x="3086100" y="2286000"/>
            <a:ext cx="457200" cy="1219200"/>
          </a:xfrm>
          <a:prstGeom prst="straightConnector1">
            <a:avLst/>
          </a:prstGeom>
          <a:gradFill rotWithShape="1">
            <a:gsLst>
              <a:gs pos="0">
                <a:schemeClr val="accent1"/>
              </a:gs>
              <a:gs pos="100000">
                <a:schemeClr val="accent1">
                  <a:gamma/>
                  <a:shade val="82353"/>
                  <a:invGamma/>
                </a:schemeClr>
              </a:gs>
            </a:gsLst>
            <a:lin ang="5400000" scaled="1"/>
          </a:gradFill>
          <a:ln w="28575" cap="flat" cmpd="sng" algn="ctr">
            <a:solidFill>
              <a:schemeClr val="bg1"/>
            </a:solidFill>
            <a:prstDash val="solid"/>
            <a:round/>
            <a:headEnd type="none" w="med" len="med"/>
            <a:tailEnd type="arrow"/>
          </a:ln>
          <a:effectLst/>
        </p:spPr>
      </p:cxnSp>
      <p:cxnSp>
        <p:nvCxnSpPr>
          <p:cNvPr id="40" name="Straight Arrow Connector 39"/>
          <p:cNvCxnSpPr>
            <a:stCxn id="50" idx="2"/>
            <a:endCxn id="51" idx="0"/>
          </p:cNvCxnSpPr>
          <p:nvPr/>
        </p:nvCxnSpPr>
        <p:spPr bwMode="auto">
          <a:xfrm rot="5400000">
            <a:off x="1866900" y="2286000"/>
            <a:ext cx="457200" cy="1219200"/>
          </a:xfrm>
          <a:prstGeom prst="straightConnector1">
            <a:avLst/>
          </a:prstGeom>
          <a:gradFill rotWithShape="1">
            <a:gsLst>
              <a:gs pos="0">
                <a:schemeClr val="accent1"/>
              </a:gs>
              <a:gs pos="100000">
                <a:schemeClr val="accent1">
                  <a:gamma/>
                  <a:shade val="82353"/>
                  <a:invGamma/>
                </a:schemeClr>
              </a:gs>
            </a:gsLst>
            <a:lin ang="5400000" scaled="1"/>
          </a:gradFill>
          <a:ln w="28575" cap="flat" cmpd="sng" algn="ctr">
            <a:solidFill>
              <a:schemeClr val="bg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763000" cy="3276600"/>
          </a:xfrm>
        </p:spPr>
        <p:txBody>
          <a:bodyPr/>
          <a:lstStyle/>
          <a:p>
            <a:r>
              <a:rPr lang="en-US" sz="6000" dirty="0" smtClean="0"/>
              <a:t>WebForms </a:t>
            </a:r>
            <a:r>
              <a:rPr lang="zh-CN" altLang="en-US" sz="6000" dirty="0" smtClean="0"/>
              <a:t>是不错，但选项一般</a:t>
            </a:r>
            <a:r>
              <a:rPr lang="en-US" sz="6000" dirty="0" smtClean="0"/>
              <a:t>……</a:t>
            </a:r>
            <a:endParaRPr lang="en-US" sz="60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441960" y="1341120"/>
            <a:ext cx="3063240" cy="19812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1295400" y="1386840"/>
            <a:ext cx="748924" cy="430887"/>
          </a:xfrm>
          <a:prstGeom prst="rect">
            <a:avLst/>
          </a:prstGeom>
          <a:noFill/>
        </p:spPr>
        <p:txBody>
          <a:bodyPr wrap="none" rtlCol="0">
            <a:spAutoFit/>
          </a:bodyPr>
          <a:lstStyle/>
          <a:p>
            <a:r>
              <a:rPr lang="zh-CN" altLang="en-US" dirty="0" smtClean="0"/>
              <a:t>主页</a:t>
            </a:r>
            <a:endParaRPr lang="en-US" dirty="0"/>
          </a:p>
        </p:txBody>
      </p:sp>
      <p:sp>
        <p:nvSpPr>
          <p:cNvPr id="6" name="Rectangle 5"/>
          <p:cNvSpPr/>
          <p:nvPr/>
        </p:nvSpPr>
        <p:spPr bwMode="auto">
          <a:xfrm>
            <a:off x="594360" y="187452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10" name="Rectangle 9"/>
          <p:cNvSpPr/>
          <p:nvPr/>
        </p:nvSpPr>
        <p:spPr bwMode="auto">
          <a:xfrm>
            <a:off x="594360" y="254508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14" name="Title 1"/>
          <p:cNvSpPr>
            <a:spLocks noGrp="1"/>
          </p:cNvSpPr>
          <p:nvPr>
            <p:ph type="title"/>
          </p:nvPr>
        </p:nvSpPr>
        <p:spPr>
          <a:xfrm>
            <a:off x="387054" y="228600"/>
            <a:ext cx="8375946" cy="664797"/>
          </a:xfrm>
        </p:spPr>
        <p:txBody>
          <a:bodyPr/>
          <a:lstStyle/>
          <a:p>
            <a:pPr algn="l"/>
            <a:r>
              <a:rPr lang="zh-CN" altLang="en-US" dirty="0" smtClean="0"/>
              <a:t>没有</a:t>
            </a:r>
            <a:r>
              <a:rPr lang="zh-CN" altLang="en-US" dirty="0" smtClean="0">
                <a:solidFill>
                  <a:srgbClr val="FF0000"/>
                </a:solidFill>
              </a:rPr>
              <a:t>真正的</a:t>
            </a:r>
            <a:r>
              <a:rPr dirty="0" smtClean="0"/>
              <a:t> </a:t>
            </a:r>
            <a:r>
              <a:rPr lang="zh-CN" altLang="en-US" dirty="0" smtClean="0"/>
              <a:t>角色职责</a:t>
            </a:r>
            <a:r>
              <a:rPr lang="en-US" dirty="0" smtClean="0"/>
              <a:t>……</a:t>
            </a:r>
            <a:endParaRPr lang="en-US" dirty="0"/>
          </a:p>
        </p:txBody>
      </p:sp>
      <p:sp>
        <p:nvSpPr>
          <p:cNvPr id="25" name="Right Brace 24"/>
          <p:cNvSpPr/>
          <p:nvPr/>
        </p:nvSpPr>
        <p:spPr>
          <a:xfrm>
            <a:off x="4953000" y="1508760"/>
            <a:ext cx="762000" cy="275844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TextBox 25"/>
          <p:cNvSpPr txBox="1"/>
          <p:nvPr/>
        </p:nvSpPr>
        <p:spPr>
          <a:xfrm>
            <a:off x="5791200" y="2133600"/>
            <a:ext cx="1313180" cy="1446550"/>
          </a:xfrm>
          <a:prstGeom prst="rect">
            <a:avLst/>
          </a:prstGeom>
          <a:noFill/>
        </p:spPr>
        <p:txBody>
          <a:bodyPr wrap="none" rtlCol="0">
            <a:spAutoFit/>
          </a:bodyPr>
          <a:lstStyle/>
          <a:p>
            <a:pPr algn="l"/>
            <a:r>
              <a:rPr lang="en-US" dirty="0" smtClean="0"/>
              <a:t>UI </a:t>
            </a:r>
          </a:p>
          <a:p>
            <a:pPr algn="l"/>
            <a:r>
              <a:rPr lang="zh-CN" altLang="en-US" dirty="0" smtClean="0"/>
              <a:t>演示逻辑</a:t>
            </a:r>
            <a:endParaRPr lang="en-US" dirty="0" smtClean="0"/>
          </a:p>
          <a:p>
            <a:pPr algn="l"/>
            <a:r>
              <a:rPr lang="zh-CN" altLang="en-US" dirty="0" smtClean="0"/>
              <a:t>业务逻辑</a:t>
            </a:r>
            <a:endParaRPr lang="en-US" dirty="0" smtClean="0"/>
          </a:p>
          <a:p>
            <a:pPr algn="l"/>
            <a:r>
              <a:rPr lang="zh-CN" altLang="en-US" dirty="0" smtClean="0"/>
              <a:t>数据访问</a:t>
            </a:r>
            <a:endParaRPr lang="en-US" dirty="0"/>
          </a:p>
        </p:txBody>
      </p:sp>
      <p:sp>
        <p:nvSpPr>
          <p:cNvPr id="27" name="TextBox 26"/>
          <p:cNvSpPr txBox="1"/>
          <p:nvPr/>
        </p:nvSpPr>
        <p:spPr>
          <a:xfrm>
            <a:off x="401413" y="4854714"/>
            <a:ext cx="4334200" cy="1077218"/>
          </a:xfrm>
          <a:prstGeom prst="rect">
            <a:avLst/>
          </a:prstGeom>
          <a:noFill/>
        </p:spPr>
        <p:txBody>
          <a:bodyPr wrap="none" rtlCol="0">
            <a:spAutoFit/>
          </a:bodyPr>
          <a:lstStyle/>
          <a:p>
            <a:r>
              <a:rPr lang="zh-CN" altLang="en-US" sz="3200" dirty="0" smtClean="0"/>
              <a:t>谁做了什么？</a:t>
            </a:r>
            <a:endParaRPr lang="en-US" sz="3200" dirty="0" smtClean="0"/>
          </a:p>
          <a:p>
            <a:pPr algn="l"/>
            <a:r>
              <a:rPr lang="zh-CN" altLang="en-US" sz="3200" dirty="0" smtClean="0"/>
              <a:t>如何以及何时？</a:t>
            </a:r>
            <a:endParaRPr lang="en-US" sz="3200" dirty="0"/>
          </a:p>
        </p:txBody>
      </p:sp>
      <p:sp>
        <p:nvSpPr>
          <p:cNvPr id="28" name="Rectangle 27"/>
          <p:cNvSpPr/>
          <p:nvPr/>
        </p:nvSpPr>
        <p:spPr bwMode="auto">
          <a:xfrm>
            <a:off x="2026920" y="185928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29" name="Rectangle 28"/>
          <p:cNvSpPr/>
          <p:nvPr/>
        </p:nvSpPr>
        <p:spPr bwMode="auto">
          <a:xfrm>
            <a:off x="2026920" y="252984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30" name="Rectangle 29"/>
          <p:cNvSpPr/>
          <p:nvPr/>
        </p:nvSpPr>
        <p:spPr bwMode="auto">
          <a:xfrm>
            <a:off x="1676400" y="2514600"/>
            <a:ext cx="3063240" cy="19812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31" name="TextBox 30"/>
          <p:cNvSpPr txBox="1"/>
          <p:nvPr/>
        </p:nvSpPr>
        <p:spPr>
          <a:xfrm>
            <a:off x="2819400" y="2560320"/>
            <a:ext cx="748924" cy="430887"/>
          </a:xfrm>
          <a:prstGeom prst="rect">
            <a:avLst/>
          </a:prstGeom>
          <a:noFill/>
        </p:spPr>
        <p:txBody>
          <a:bodyPr wrap="none" rtlCol="0">
            <a:spAutoFit/>
          </a:bodyPr>
          <a:lstStyle/>
          <a:p>
            <a:r>
              <a:rPr lang="zh-CN" altLang="en-US" dirty="0" smtClean="0"/>
              <a:t>页面</a:t>
            </a:r>
            <a:endParaRPr lang="en-US" dirty="0"/>
          </a:p>
        </p:txBody>
      </p:sp>
      <p:sp>
        <p:nvSpPr>
          <p:cNvPr id="32" name="Rectangle 31"/>
          <p:cNvSpPr/>
          <p:nvPr/>
        </p:nvSpPr>
        <p:spPr bwMode="auto">
          <a:xfrm>
            <a:off x="1828800" y="304800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33" name="Rectangle 32"/>
          <p:cNvSpPr/>
          <p:nvPr/>
        </p:nvSpPr>
        <p:spPr bwMode="auto">
          <a:xfrm>
            <a:off x="1828800" y="371856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34" name="Rectangle 33"/>
          <p:cNvSpPr/>
          <p:nvPr/>
        </p:nvSpPr>
        <p:spPr bwMode="auto">
          <a:xfrm>
            <a:off x="3261360" y="303276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
        <p:nvSpPr>
          <p:cNvPr id="35" name="Rectangle 34"/>
          <p:cNvSpPr/>
          <p:nvPr/>
        </p:nvSpPr>
        <p:spPr bwMode="auto">
          <a:xfrm>
            <a:off x="3261360" y="3703320"/>
            <a:ext cx="1325880" cy="59436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zh-CN" altLang="en-US" sz="2000" dirty="0" smtClean="0">
                <a:solidFill>
                  <a:srgbClr val="FFFFFF"/>
                </a:solidFill>
                <a:latin typeface="Calibri" pitchFamily="34" charset="0"/>
              </a:rPr>
              <a:t>控件</a:t>
            </a:r>
            <a:endParaRPr lang="en-US" sz="2000" dirty="0" smtClean="0">
              <a:solidFill>
                <a:srgbClr val="FFFFFF"/>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7054" y="228600"/>
            <a:ext cx="8375946" cy="664797"/>
          </a:xfrm>
        </p:spPr>
        <p:txBody>
          <a:bodyPr/>
          <a:lstStyle/>
          <a:p>
            <a:pPr algn="l"/>
            <a:r>
              <a:rPr lang="zh-CN" altLang="en-US" dirty="0" smtClean="0"/>
              <a:t>控制抽象化</a:t>
            </a:r>
            <a:r>
              <a:rPr lang="zh-CN" altLang="en-US" dirty="0" smtClean="0">
                <a:solidFill>
                  <a:srgbClr val="FF0000"/>
                </a:solidFill>
              </a:rPr>
              <a:t>可能</a:t>
            </a:r>
            <a:r>
              <a:rPr lang="zh-CN" altLang="en-US" dirty="0" smtClean="0"/>
              <a:t>是消极的</a:t>
            </a:r>
            <a:r>
              <a:rPr lang="en-US" dirty="0" smtClean="0"/>
              <a:t>……</a:t>
            </a:r>
            <a:endParaRPr lang="en-US" dirty="0"/>
          </a:p>
        </p:txBody>
      </p:sp>
      <p:pic>
        <p:nvPicPr>
          <p:cNvPr id="5" name="Picture 2" descr="http://www.seotechblog.com/wp-content/uploads/2008/08/viewstate.jpg"/>
          <p:cNvPicPr>
            <a:picLocks noChangeAspect="1" noChangeArrowheads="1"/>
          </p:cNvPicPr>
          <p:nvPr/>
        </p:nvPicPr>
        <p:blipFill>
          <a:blip r:embed="rId3"/>
          <a:srcRect/>
          <a:stretch>
            <a:fillRect/>
          </a:stretch>
        </p:blipFill>
        <p:spPr bwMode="auto">
          <a:xfrm>
            <a:off x="528517" y="1174114"/>
            <a:ext cx="5719883" cy="3641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gtEl>
                                      </p:cBhvr>
                                      <p:by x="300000" y="3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http://images.marketplaceadvisor.channeladvisor.com/hi/64/64372/ballchaintopper1.jpg"/>
          <p:cNvPicPr>
            <a:picLocks noChangeAspect="1" noChangeArrowheads="1"/>
          </p:cNvPicPr>
          <p:nvPr/>
        </p:nvPicPr>
        <p:blipFill>
          <a:blip r:embed="rId3"/>
          <a:srcRect/>
          <a:stretch>
            <a:fillRect/>
          </a:stretch>
        </p:blipFill>
        <p:spPr bwMode="auto">
          <a:xfrm>
            <a:off x="533400" y="1259417"/>
            <a:ext cx="5438140" cy="4531783"/>
          </a:xfrm>
          <a:prstGeom prst="rect">
            <a:avLst/>
          </a:prstGeom>
          <a:noFill/>
        </p:spPr>
      </p:pic>
      <p:sp>
        <p:nvSpPr>
          <p:cNvPr id="4" name="Title 1"/>
          <p:cNvSpPr txBox="1">
            <a:spLocks/>
          </p:cNvSpPr>
          <p:nvPr/>
        </p:nvSpPr>
        <p:spPr bwMode="auto">
          <a:xfrm>
            <a:off x="387054" y="228600"/>
            <a:ext cx="8375946" cy="664797"/>
          </a:xfrm>
          <a:prstGeom prst="rect">
            <a:avLst/>
          </a:prstGeom>
          <a:noFill/>
          <a:ln w="9525">
            <a:noFill/>
            <a:miter lim="800000"/>
            <a:headEnd/>
            <a:tailEnd/>
          </a:ln>
          <a:effectLst>
            <a:outerShdw dist="12700" dir="5400000" algn="ctr" rotWithShape="0">
              <a:schemeClr val="tx1"/>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0" cap="none" spc="0" normalizeH="0" baseline="0" noProof="0" dirty="0" smtClean="0">
                <a:ln>
                  <a:noFill/>
                </a:ln>
                <a:solidFill>
                  <a:srgbClr val="FFCC00"/>
                </a:solidFill>
                <a:effectLst/>
                <a:uLnTx/>
                <a:uFillTx/>
                <a:latin typeface="+mj-lt"/>
                <a:ea typeface="+mj-ea"/>
                <a:cs typeface="+mj-cs"/>
              </a:rPr>
              <a:t>它</a:t>
            </a:r>
            <a:r>
              <a:rPr kumimoji="0" lang="zh-CN" altLang="en-US" sz="3200" b="1" i="0" u="none" kern="0" cap="none" spc="0" normalizeH="0" baseline="0" noProof="0" dirty="0" smtClean="0">
                <a:ln>
                  <a:noFill/>
                </a:ln>
                <a:solidFill>
                  <a:srgbClr val="FF0000"/>
                </a:solidFill>
                <a:effectLst/>
                <a:uLnTx/>
                <a:uFillTx/>
                <a:latin typeface="+mj-lt"/>
                <a:ea typeface="+mj-ea"/>
                <a:cs typeface="+mj-cs"/>
              </a:rPr>
              <a:t>难以</a:t>
            </a:r>
            <a:r>
              <a:rPr kumimoji="0" lang="zh-CN" altLang="en-US" sz="3200" b="1" i="0" u="none" strike="noStrike" kern="0" cap="none" spc="0" normalizeH="0" baseline="0" noProof="0" dirty="0" smtClean="0">
                <a:ln>
                  <a:noFill/>
                </a:ln>
                <a:solidFill>
                  <a:srgbClr val="FFCC00"/>
                </a:solidFill>
                <a:effectLst/>
                <a:uLnTx/>
                <a:uFillTx/>
                <a:latin typeface="+mj-lt"/>
                <a:ea typeface="+mj-ea"/>
                <a:cs typeface="+mj-cs"/>
              </a:rPr>
              <a:t>测试</a:t>
            </a:r>
            <a:r>
              <a:rPr kumimoji="0" lang="en-US" sz="3200" b="1" i="0" u="none" strike="noStrike" kern="0" cap="none" spc="0" normalizeH="0" baseline="0" noProof="0" dirty="0" smtClean="0">
                <a:ln>
                  <a:noFill/>
                </a:ln>
                <a:solidFill>
                  <a:srgbClr val="FFCC00"/>
                </a:solidFill>
                <a:effectLst/>
                <a:uLnTx/>
                <a:uFillTx/>
                <a:latin typeface="+mj-lt"/>
                <a:ea typeface="+mj-ea"/>
                <a:cs typeface="+mj-cs"/>
              </a:rPr>
              <a:t>…</a:t>
            </a:r>
            <a:endParaRPr kumimoji="0" lang="en-US" sz="3200" b="1" i="0" u="none" strike="noStrike" kern="0" cap="none" spc="0" normalizeH="0" baseline="0" noProof="0" dirty="0">
              <a:ln>
                <a:noFill/>
              </a:ln>
              <a:solidFill>
                <a:srgbClr val="FFCC00"/>
              </a:solidFill>
              <a:effectLst/>
              <a:uLnTx/>
              <a:uFillTx/>
              <a:latin typeface="+mj-lt"/>
              <a:ea typeface="+mj-ea"/>
              <a:cs typeface="+mj-cs"/>
            </a:endParaRPr>
          </a:p>
        </p:txBody>
      </p:sp>
      <p:sp>
        <p:nvSpPr>
          <p:cNvPr id="6" name="TextBox 5"/>
          <p:cNvSpPr txBox="1"/>
          <p:nvPr/>
        </p:nvSpPr>
        <p:spPr>
          <a:xfrm>
            <a:off x="1219200" y="1367135"/>
            <a:ext cx="803425" cy="461665"/>
          </a:xfrm>
          <a:prstGeom prst="rect">
            <a:avLst/>
          </a:prstGeom>
          <a:noFill/>
        </p:spPr>
        <p:txBody>
          <a:bodyPr wrap="none" rtlCol="0">
            <a:spAutoFit/>
          </a:bodyPr>
          <a:lstStyle/>
          <a:p>
            <a:r>
              <a:rPr lang="zh-CN" altLang="en-US" sz="2400" b="1" dirty="0" smtClean="0">
                <a:solidFill>
                  <a:srgbClr val="FF0000"/>
                </a:solidFill>
              </a:rPr>
              <a:t>逻辑</a:t>
            </a:r>
            <a:endParaRPr lang="en-US" sz="2400" b="1" dirty="0">
              <a:solidFill>
                <a:srgbClr val="FF0000"/>
              </a:solidFill>
            </a:endParaRPr>
          </a:p>
        </p:txBody>
      </p:sp>
      <p:sp>
        <p:nvSpPr>
          <p:cNvPr id="7" name="TextBox 6"/>
          <p:cNvSpPr txBox="1"/>
          <p:nvPr/>
        </p:nvSpPr>
        <p:spPr>
          <a:xfrm>
            <a:off x="4181406" y="1371600"/>
            <a:ext cx="466794" cy="461665"/>
          </a:xfrm>
          <a:prstGeom prst="rect">
            <a:avLst/>
          </a:prstGeom>
          <a:noFill/>
        </p:spPr>
        <p:txBody>
          <a:bodyPr wrap="none" rtlCol="0">
            <a:spAutoFit/>
          </a:bodyPr>
          <a:lstStyle/>
          <a:p>
            <a:r>
              <a:rPr lang="en-US" sz="2400" b="1" dirty="0" smtClean="0">
                <a:solidFill>
                  <a:srgbClr val="FF0000"/>
                </a:solidFill>
              </a:rPr>
              <a:t>UI</a:t>
            </a:r>
            <a:endParaRPr lang="en-US" sz="2400"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27409"/>
            <a:ext cx="8375946" cy="2215991"/>
          </a:xfrm>
        </p:spPr>
        <p:txBody>
          <a:bodyPr/>
          <a:lstStyle/>
          <a:p>
            <a:r>
              <a:rPr sz="8000" dirty="0" smtClean="0"/>
              <a:t>ASP.NET MVC</a:t>
            </a:r>
            <a:r>
              <a:rPr lang="en-US" sz="8000" dirty="0" smtClean="0"/>
              <a:t/>
            </a:r>
            <a:br>
              <a:rPr lang="en-US" sz="8000" dirty="0" smtClean="0"/>
            </a:br>
            <a:r>
              <a:rPr lang="zh-CN" altLang="en-US" sz="8000" dirty="0" smtClean="0"/>
              <a:t>有什么独特之处？</a:t>
            </a:r>
            <a:endParaRPr lang="en-US" sz="80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 DPE PPT Template">
  <a:themeElements>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 DPE PPT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spDef>
    <a:lnDef>
      <a:spPr bwMode="auto">
        <a:xfrm>
          <a:off x="0" y="0"/>
          <a:ext cx="1" cy="1"/>
        </a:xfrm>
        <a:custGeom>
          <a:avLst/>
          <a:gdLst/>
          <a:ahLst/>
          <a:cxnLst/>
          <a:rect l="0" t="0" r="0" b="0"/>
          <a:pathLst/>
        </a:cu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solidFill>
              <a:schemeClr val="bg1"/>
            </a:solidFill>
            <a:effectLst/>
            <a:latin typeface="Tahoma" pitchFamily="34" charset="0"/>
          </a:defRPr>
        </a:defPPr>
      </a:lstStyle>
    </a:lnDef>
  </a:objectDefaults>
  <a:extraClrSchemeLst>
    <a:extraClrScheme>
      <a:clrScheme name="Default Design - DP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 DPE PPT Template 2">
        <a:dk1>
          <a:srgbClr val="000000"/>
        </a:dk1>
        <a:lt1>
          <a:srgbClr val="FFFFFF"/>
        </a:lt1>
        <a:dk2>
          <a:srgbClr val="000000"/>
        </a:dk2>
        <a:lt2>
          <a:srgbClr val="333333"/>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58DB4300D1324A92477E64B996B7EE" ma:contentTypeVersion="0" ma:contentTypeDescription="Create a new document." ma:contentTypeScope="" ma:versionID="77e22f6d63df6ef7ecc89f27de1182be">
  <xsd:schema xmlns:xsd="http://www.w3.org/2001/XMLSchema" xmlns:p="http://schemas.microsoft.com/office/2006/metadata/properties" xmlns:ns2="43DB58A5-D100-4A32-9247-7E64B996B7EE" targetNamespace="http://schemas.microsoft.com/office/2006/metadata/properties" ma:root="true" ma:fieldsID="768e23d0849baff6e7959e075cb3f35e" ns2:_="">
    <xsd:import namespace="43DB58A5-D100-4A32-9247-7E64B996B7EE"/>
    <xsd:element name="properties">
      <xsd:complexType>
        <xsd:sequence>
          <xsd:element name="documentManagement">
            <xsd:complexType>
              <xsd:all>
                <xsd:element ref="ns2:Content_x0020_Type" minOccurs="0"/>
                <xsd:element ref="ns2:Status" minOccurs="0"/>
                <xsd:element ref="ns2:Description0" minOccurs="0"/>
              </xsd:all>
            </xsd:complexType>
          </xsd:element>
        </xsd:sequence>
      </xsd:complexType>
    </xsd:element>
  </xsd:schema>
  <xsd:schema xmlns:xsd="http://www.w3.org/2001/XMLSchema" xmlns:dms="http://schemas.microsoft.com/office/2006/documentManagement/types" targetNamespace="43DB58A5-D100-4A32-9247-7E64B996B7EE" elementFormDefault="qualified">
    <xsd:import namespace="http://schemas.microsoft.com/office/2006/documentManagement/types"/>
    <xsd:element name="Content_x0020_Type" ma:index="8" nillable="true" ma:displayName="Content Type" ma:format="Dropdown" ma:internalName="Content_x0020_Type">
      <xsd:simpleType>
        <xsd:restriction base="dms:Choice">
          <xsd:enumeration value="Presentation"/>
          <xsd:enumeration value="Demos"/>
          <xsd:enumeration value="Lab Spec"/>
        </xsd:restriction>
      </xsd:simpleType>
    </xsd:element>
    <xsd:element name="Status" ma:index="9" nillable="true" ma:displayName="Status" ma:default="" ma:format="Dropdown" ma:internalName="Status">
      <xsd:simpleType>
        <xsd:restriction base="dms:Choice">
          <xsd:enumeration value="Draft"/>
          <xsd:enumeration value="Final draft"/>
          <xsd:enumeration value="Ready for handoff"/>
          <xsd:enumeration value="Complete"/>
        </xsd:restriction>
      </xsd:simpleType>
    </xsd:element>
    <xsd:element name="Description0" ma:index="10" nillable="true" ma:displayName="Description"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Content_x0020_Type xmlns="43DB58A5-D100-4A32-9247-7E64B996B7EE">Presentation</Content_x0020_Type>
    <Description0 xmlns="43DB58A5-D100-4A32-9247-7E64B996B7EE">As per other deck but white on blue Tahoma</Description0>
    <Status xmlns="43DB58A5-D100-4A32-9247-7E64B996B7EE">Final draft</Status>
  </documentManagement>
</p:properties>
</file>

<file path=customXml/itemProps1.xml><?xml version="1.0" encoding="utf-8"?>
<ds:datastoreItem xmlns:ds="http://schemas.openxmlformats.org/officeDocument/2006/customXml" ds:itemID="{0EF2C303-5AF6-45E4-B3B2-337FCCBAD8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DB58A5-D100-4A32-9247-7E64B996B7E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8AC574F-A7EC-425A-A14F-7F1513120138}">
  <ds:schemaRefs>
    <ds:schemaRef ds:uri="http://schemas.microsoft.com/office/2006/metadata/longProperties"/>
  </ds:schemaRefs>
</ds:datastoreItem>
</file>

<file path=customXml/itemProps3.xml><?xml version="1.0" encoding="utf-8"?>
<ds:datastoreItem xmlns:ds="http://schemas.openxmlformats.org/officeDocument/2006/customXml" ds:itemID="{EB71F3FB-361C-4DB8-8743-C2E9E4E3C24D}">
  <ds:schemaRefs>
    <ds:schemaRef ds:uri="http://schemas.microsoft.com/sharepoint/v3/contenttype/forms"/>
  </ds:schemaRefs>
</ds:datastoreItem>
</file>

<file path=customXml/itemProps4.xml><?xml version="1.0" encoding="utf-8"?>
<ds:datastoreItem xmlns:ds="http://schemas.openxmlformats.org/officeDocument/2006/customXml" ds:itemID="{84BE5ECC-BD83-4F37-A1FF-C24A87765A57}">
  <ds:schemaRefs>
    <ds:schemaRef ds:uri="http://schemas.microsoft.com/office/2006/metadata/properties"/>
    <ds:schemaRef ds:uri="43DB58A5-D100-4A32-9247-7E64B996B7EE"/>
  </ds:schemaRefs>
</ds:datastoreItem>
</file>

<file path=docProps/app.xml><?xml version="1.0" encoding="utf-8"?>
<Properties xmlns="http://schemas.openxmlformats.org/officeDocument/2006/extended-properties" xmlns:vt="http://schemas.openxmlformats.org/officeDocument/2006/docPropsVTypes">
  <Template/>
  <TotalTime>9336</TotalTime>
  <Words>2320</Words>
  <Application>Microsoft Office PowerPoint</Application>
  <PresentationFormat>全屏显示(4:3)</PresentationFormat>
  <Paragraphs>256</Paragraphs>
  <Slides>21</Slides>
  <Notes>20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Default Design - DPE PPT Template</vt:lpstr>
      <vt:lpstr>ASP.NET MVC 简介</vt:lpstr>
      <vt:lpstr>会议目标</vt:lpstr>
      <vt:lpstr>曾经的 ASP.NET ……</vt:lpstr>
      <vt:lpstr>如今的 ASP.NET……</vt:lpstr>
      <vt:lpstr>WebForms 是不错，但选项一般……</vt:lpstr>
      <vt:lpstr>没有真正的 角色职责……</vt:lpstr>
      <vt:lpstr>控制抽象化可能是消极的……</vt:lpstr>
      <vt:lpstr>幻灯片 8</vt:lpstr>
      <vt:lpstr>ASP.NET MVC 有什么独特之处？</vt:lpstr>
      <vt:lpstr>MVC = 模型-视图-控制器</vt:lpstr>
      <vt:lpstr>MVC 看起来如何？</vt:lpstr>
      <vt:lpstr>文件 | 新建</vt:lpstr>
      <vt:lpstr>ASP.NET MVC 的指导原则是什么？</vt:lpstr>
      <vt:lpstr>框架目标</vt:lpstr>
      <vt:lpstr>简洁 URL</vt:lpstr>
      <vt:lpstr>可扩展性</vt:lpstr>
      <vt:lpstr>MVC 开发</vt:lpstr>
      <vt:lpstr>单元测试是什么情况？</vt:lpstr>
      <vt:lpstr>单元测试</vt:lpstr>
      <vt:lpstr>总结</vt:lpstr>
      <vt:lpstr>幻灯片 21</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dshadle</dc:creator>
  <cp:lastModifiedBy>HXM</cp:lastModifiedBy>
  <cp:revision>473</cp:revision>
  <dcterms:created xsi:type="dcterms:W3CDTF">2004-11-05T17:26:10Z</dcterms:created>
  <dcterms:modified xsi:type="dcterms:W3CDTF">2009-11-06T02:32:09Z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ject">
    <vt:lpwstr/>
  </property>
  <property fmtid="{D5CDD505-2E9C-101B-9397-08002B2CF9AE}" pid="3" name="Keywords">
    <vt:lpwstr/>
  </property>
  <property fmtid="{D5CDD505-2E9C-101B-9397-08002B2CF9AE}" pid="4" name="_Author">
    <vt:lpwstr>dshadle</vt:lpwstr>
  </property>
  <property fmtid="{D5CDD505-2E9C-101B-9397-08002B2CF9AE}" pid="5" name="_Category">
    <vt:lpwstr/>
  </property>
  <property fmtid="{D5CDD505-2E9C-101B-9397-08002B2CF9AE}" pid="6" name="Slides">
    <vt:lpwstr>52</vt:lpwstr>
  </property>
  <property fmtid="{D5CDD505-2E9C-101B-9397-08002B2CF9AE}" pid="7" name="Categories">
    <vt:lpwstr/>
  </property>
  <property fmtid="{D5CDD505-2E9C-101B-9397-08002B2CF9AE}" pid="8" name="Approval Level">
    <vt:lpwstr/>
  </property>
  <property fmtid="{D5CDD505-2E9C-101B-9397-08002B2CF9AE}" pid="9" name="_Comments">
    <vt:lpwstr/>
  </property>
  <property fmtid="{D5CDD505-2E9C-101B-9397-08002B2CF9AE}" pid="10" name="Assigned To">
    <vt:lpwstr/>
  </property>
  <property fmtid="{D5CDD505-2E9C-101B-9397-08002B2CF9AE}" pid="11" name="ContentType">
    <vt:lpwstr>Document</vt:lpwstr>
  </property>
</Properties>
</file>