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36"/>
  </p:notesMasterIdLst>
  <p:handoutMasterIdLst>
    <p:handoutMasterId r:id="rId37"/>
  </p:handoutMasterIdLst>
  <p:sldIdLst>
    <p:sldId id="670" r:id="rId2"/>
    <p:sldId id="296" r:id="rId3"/>
    <p:sldId id="335" r:id="rId4"/>
    <p:sldId id="601" r:id="rId5"/>
    <p:sldId id="577" r:id="rId6"/>
    <p:sldId id="630" r:id="rId7"/>
    <p:sldId id="631" r:id="rId8"/>
    <p:sldId id="607" r:id="rId9"/>
    <p:sldId id="633" r:id="rId10"/>
    <p:sldId id="634" r:id="rId11"/>
    <p:sldId id="578" r:id="rId12"/>
    <p:sldId id="635" r:id="rId13"/>
    <p:sldId id="636" r:id="rId14"/>
    <p:sldId id="637" r:id="rId15"/>
    <p:sldId id="600" r:id="rId16"/>
    <p:sldId id="677" r:id="rId17"/>
    <p:sldId id="639" r:id="rId18"/>
    <p:sldId id="676" r:id="rId19"/>
    <p:sldId id="611" r:id="rId20"/>
    <p:sldId id="650" r:id="rId21"/>
    <p:sldId id="651" r:id="rId22"/>
    <p:sldId id="652" r:id="rId23"/>
    <p:sldId id="653" r:id="rId24"/>
    <p:sldId id="609" r:id="rId25"/>
    <p:sldId id="602" r:id="rId26"/>
    <p:sldId id="675" r:id="rId27"/>
    <p:sldId id="574" r:id="rId28"/>
    <p:sldId id="656" r:id="rId29"/>
    <p:sldId id="657" r:id="rId30"/>
    <p:sldId id="658" r:id="rId31"/>
    <p:sldId id="659" r:id="rId32"/>
    <p:sldId id="660" r:id="rId33"/>
    <p:sldId id="610" r:id="rId34"/>
    <p:sldId id="366" r:id="rId35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EBF7FF"/>
    <a:srgbClr val="CCECFF"/>
    <a:srgbClr val="0000FF"/>
    <a:srgbClr val="FF0000"/>
    <a:srgbClr val="EF7D71"/>
    <a:srgbClr val="FFFF99"/>
    <a:srgbClr val="EAEAEA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43" autoAdjust="0"/>
    <p:restoredTop sz="94417" autoAdjust="0"/>
  </p:normalViewPr>
  <p:slideViewPr>
    <p:cSldViewPr snapToGrid="0" snapToObjects="1">
      <p:cViewPr varScale="1">
        <p:scale>
          <a:sx n="104" d="100"/>
          <a:sy n="104" d="100"/>
        </p:scale>
        <p:origin x="-222" y="-84"/>
      </p:cViewPr>
      <p:guideLst>
        <p:guide orient="horz" pos="144"/>
        <p:guide orient="horz" pos="892"/>
        <p:guide orient="horz" pos="1188"/>
        <p:guide orient="horz" pos="2159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2274" y="-84"/>
      </p:cViewPr>
      <p:guideLst>
        <p:guide orient="horz" pos="2927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5715000" y="8718550"/>
            <a:ext cx="1085850" cy="4683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lIns="92684" tIns="46342" rIns="92684" bIns="46342" anchor="b"/>
          <a:lstStyle/>
          <a:p>
            <a:pPr algn="r" defTabSz="927100">
              <a:defRPr/>
            </a:pPr>
            <a:fld id="{62C779D9-7F38-48F6-B818-BA0A2359B4C5}" type="slidenum">
              <a:rPr lang="en-US" sz="1200" b="1"/>
              <a:pPr algn="r" defTabSz="927100">
                <a:defRPr/>
              </a:pPr>
              <a:t>‹#›</a:t>
            </a:fld>
            <a:endParaRPr lang="en-US" sz="1200" b="1" dirty="0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0" y="222250"/>
            <a:ext cx="6985000" cy="3079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lIns="92684" tIns="46342" rIns="92684" bIns="46342" anchor="ctr">
            <a:spAutoFit/>
          </a:bodyPr>
          <a:lstStyle/>
          <a:p>
            <a:pPr algn="ctr" defTabSz="927100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tx2"/>
                </a:solidFill>
              </a:rPr>
              <a:t>http://www.microsoft.com/technet</a:t>
            </a:r>
            <a:endParaRPr lang="en-US" sz="4500" b="1" dirty="0"/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461000" y="228600"/>
            <a:ext cx="1397000" cy="3333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0151" tIns="45075" rIns="90151" bIns="45075">
            <a:spAutoFit/>
          </a:bodyPr>
          <a:lstStyle/>
          <a:p>
            <a:pPr algn="ctr">
              <a:defRPr/>
            </a:pPr>
            <a:r>
              <a:rPr lang="en-US" sz="1600" b="1" dirty="0"/>
              <a:t>ADD-66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14029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8831263"/>
            <a:ext cx="1727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4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19050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68775" y="463550"/>
            <a:ext cx="2584450" cy="193833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77800" y="2570163"/>
            <a:ext cx="6424613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0332468-D1A1-4C3A-A876-23751F573344}" type="slidenum">
              <a:rPr lang="en-GB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0" y="157163"/>
            <a:ext cx="6858000" cy="3063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lIns="91377" tIns="45689" rIns="91377" bIns="45689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tx2"/>
                </a:solidFill>
              </a:rPr>
              <a:t>http://www.microsoft.com/technet</a:t>
            </a:r>
            <a:endParaRPr lang="en-US" sz="4400" b="1" dirty="0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461000" y="138113"/>
            <a:ext cx="1397000" cy="3333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0151" tIns="45075" rIns="90151" bIns="45075">
            <a:spAutoFit/>
          </a:bodyPr>
          <a:lstStyle/>
          <a:p>
            <a:pPr defTabSz="901700">
              <a:spcBef>
                <a:spcPct val="50000"/>
              </a:spcBef>
              <a:defRPr/>
            </a:pPr>
            <a:r>
              <a:rPr lang="en-US" sz="1600" b="1" dirty="0"/>
              <a:t>ADD-66</a:t>
            </a:r>
            <a:endParaRPr lang="en-US" sz="3200" b="1" dirty="0">
              <a:latin typeface="Times New Roman" pitchFamily="18" charset="0"/>
            </a:endParaRPr>
          </a:p>
        </p:txBody>
      </p:sp>
      <p:pic>
        <p:nvPicPr>
          <p:cNvPr id="71687" name="Picture 1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8831263"/>
            <a:ext cx="1727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19050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endParaRPr lang="es-E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0363" y="463550"/>
            <a:ext cx="2584450" cy="193833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s-ES" sz="1200">
              <a:latin typeface="Times New Roman" pitchFamily="18" charset="0"/>
            </a:endParaRPr>
          </a:p>
        </p:txBody>
      </p:sp>
      <p:sp>
        <p:nvSpPr>
          <p:cNvPr id="8397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s-ES" sz="1200">
              <a:latin typeface="Times New Roman" pitchFamily="18" charset="0"/>
            </a:endParaRPr>
          </a:p>
        </p:txBody>
      </p:sp>
      <p:sp>
        <p:nvSpPr>
          <p:cNvPr id="8499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s-ES" sz="1200" dirty="0">
              <a:latin typeface="Times New Roman" pitchFamily="18" charset="0"/>
            </a:endParaRPr>
          </a:p>
        </p:txBody>
      </p:sp>
      <p:sp>
        <p:nvSpPr>
          <p:cNvPr id="8601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s-ES" sz="1200">
              <a:latin typeface="Times New Roman" pitchFamily="18" charset="0"/>
            </a:endParaRPr>
          </a:p>
        </p:txBody>
      </p:sp>
      <p:sp>
        <p:nvSpPr>
          <p:cNvPr id="8704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s-ES" sz="1200">
              <a:latin typeface="Times New Roman" pitchFamily="18" charset="0"/>
            </a:endParaRPr>
          </a:p>
        </p:txBody>
      </p:sp>
      <p:sp>
        <p:nvSpPr>
          <p:cNvPr id="9421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s-ES" sz="1200">
              <a:latin typeface="Times New Roman" pitchFamily="18" charset="0"/>
            </a:endParaRPr>
          </a:p>
        </p:txBody>
      </p:sp>
      <p:sp>
        <p:nvSpPr>
          <p:cNvPr id="9216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s-ES" sz="1200">
              <a:latin typeface="Times New Roman" pitchFamily="18" charset="0"/>
            </a:endParaRPr>
          </a:p>
        </p:txBody>
      </p:sp>
      <p:sp>
        <p:nvSpPr>
          <p:cNvPr id="10752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endParaRPr lang="es-ES" smtClean="0"/>
          </a:p>
        </p:txBody>
      </p:sp>
      <p:sp>
        <p:nvSpPr>
          <p:cNvPr id="7373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s-ES" sz="1200">
              <a:latin typeface="Times New Roman" pitchFamily="18" charset="0"/>
            </a:endParaRPr>
          </a:p>
        </p:txBody>
      </p:sp>
      <p:sp>
        <p:nvSpPr>
          <p:cNvPr id="10854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s-ES" sz="1200">
              <a:latin typeface="Times New Roman" pitchFamily="18" charset="0"/>
            </a:endParaRPr>
          </a:p>
        </p:txBody>
      </p:sp>
      <p:sp>
        <p:nvSpPr>
          <p:cNvPr id="10957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s-ES" sz="1200">
              <a:latin typeface="Times New Roman" pitchFamily="18" charset="0"/>
            </a:endParaRPr>
          </a:p>
        </p:txBody>
      </p:sp>
      <p:sp>
        <p:nvSpPr>
          <p:cNvPr id="11059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s-ES" sz="1200">
              <a:latin typeface="Times New Roman" pitchFamily="18" charset="0"/>
            </a:endParaRPr>
          </a:p>
        </p:txBody>
      </p:sp>
      <p:sp>
        <p:nvSpPr>
          <p:cNvPr id="11161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s-ES" sz="1200">
              <a:latin typeface="Times New Roman" pitchFamily="18" charset="0"/>
            </a:endParaRPr>
          </a:p>
        </p:txBody>
      </p:sp>
      <p:sp>
        <p:nvSpPr>
          <p:cNvPr id="11264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s-ES" sz="1200">
              <a:latin typeface="Times New Roman" pitchFamily="18" charset="0"/>
            </a:endParaRPr>
          </a:p>
        </p:txBody>
      </p:sp>
      <p:sp>
        <p:nvSpPr>
          <p:cNvPr id="11469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s-ES" sz="1200">
              <a:latin typeface="Times New Roman" pitchFamily="18" charset="0"/>
            </a:endParaRPr>
          </a:p>
        </p:txBody>
      </p:sp>
      <p:sp>
        <p:nvSpPr>
          <p:cNvPr id="11878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s-ES" sz="1200">
              <a:latin typeface="Times New Roman" pitchFamily="18" charset="0"/>
            </a:endParaRPr>
          </a:p>
        </p:txBody>
      </p:sp>
      <p:sp>
        <p:nvSpPr>
          <p:cNvPr id="11981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s-ES" sz="1200">
              <a:latin typeface="Times New Roman" pitchFamily="18" charset="0"/>
            </a:endParaRPr>
          </a:p>
        </p:txBody>
      </p:sp>
      <p:sp>
        <p:nvSpPr>
          <p:cNvPr id="12083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endParaRPr lang="es-ES" smtClean="0"/>
          </a:p>
        </p:txBody>
      </p:sp>
      <p:sp>
        <p:nvSpPr>
          <p:cNvPr id="7475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s-ES" sz="1200">
              <a:latin typeface="Times New Roman" pitchFamily="18" charset="0"/>
            </a:endParaRPr>
          </a:p>
        </p:txBody>
      </p:sp>
      <p:sp>
        <p:nvSpPr>
          <p:cNvPr id="1218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s-ES" sz="1200">
              <a:latin typeface="Times New Roman" pitchFamily="18" charset="0"/>
            </a:endParaRPr>
          </a:p>
        </p:txBody>
      </p:sp>
      <p:sp>
        <p:nvSpPr>
          <p:cNvPr id="12288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s-ES" sz="1200">
              <a:latin typeface="Times New Roman" pitchFamily="18" charset="0"/>
            </a:endParaRPr>
          </a:p>
        </p:txBody>
      </p:sp>
      <p:sp>
        <p:nvSpPr>
          <p:cNvPr id="12390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s-ES" sz="1200">
              <a:latin typeface="Times New Roman" pitchFamily="18" charset="0"/>
            </a:endParaRPr>
          </a:p>
        </p:txBody>
      </p:sp>
      <p:sp>
        <p:nvSpPr>
          <p:cNvPr id="12493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endParaRPr lang="es-ES" smtClean="0"/>
          </a:p>
        </p:txBody>
      </p:sp>
      <p:sp>
        <p:nvSpPr>
          <p:cNvPr id="13005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s-ES" sz="1200">
              <a:latin typeface="Times New Roman" pitchFamily="18" charset="0"/>
            </a:endParaRPr>
          </a:p>
        </p:txBody>
      </p:sp>
      <p:sp>
        <p:nvSpPr>
          <p:cNvPr id="7577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588" y="6480175"/>
            <a:ext cx="9142412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6854825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-4763" y="6391275"/>
            <a:ext cx="9148763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7" descr="TechNet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2025" y="6616700"/>
            <a:ext cx="15541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7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884363"/>
            <a:ext cx="8180388" cy="1336675"/>
          </a:xfrm>
        </p:spPr>
        <p:txBody>
          <a:bodyPr anchor="ctr"/>
          <a:lstStyle>
            <a:lvl1pPr>
              <a:defRPr sz="4800">
                <a:solidFill>
                  <a:schemeClr val="hlink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67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350" y="39624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538" y="1581150"/>
            <a:ext cx="8756650" cy="38417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6575" y="127000"/>
            <a:ext cx="2257425" cy="3714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538" y="127000"/>
            <a:ext cx="6624637" cy="3714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 bwMode="auto">
          <a:xfrm>
            <a:off x="127000" y="127000"/>
            <a:ext cx="90170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44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538" y="1581150"/>
            <a:ext cx="4302125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4063" y="1581150"/>
            <a:ext cx="4302125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" y="1581912"/>
            <a:ext cx="42717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" y="2339975"/>
            <a:ext cx="42717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81912"/>
            <a:ext cx="43084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39975"/>
            <a:ext cx="43084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7000" y="127000"/>
            <a:ext cx="9017000" cy="661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81912"/>
            <a:ext cx="5111750" cy="45442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" y="158191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7000" y="127000"/>
            <a:ext cx="9017000" cy="661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81913"/>
            <a:ext cx="5486400" cy="3625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7000" y="127000"/>
            <a:ext cx="9017000" cy="661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538" y="1581150"/>
            <a:ext cx="875665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6307" name="Line 3"/>
          <p:cNvSpPr>
            <a:spLocks noChangeShapeType="1"/>
          </p:cNvSpPr>
          <p:nvPr/>
        </p:nvSpPr>
        <p:spPr bwMode="auto">
          <a:xfrm>
            <a:off x="0" y="6854825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-4763" y="6372225"/>
            <a:ext cx="9148763" cy="400050"/>
            <a:chOff x="-3" y="4014"/>
            <a:chExt cx="5763" cy="252"/>
          </a:xfrm>
        </p:grpSpPr>
        <p:sp>
          <p:nvSpPr>
            <p:cNvPr id="866309" name="Line 5"/>
            <p:cNvSpPr>
              <a:spLocks noChangeShapeType="1"/>
            </p:cNvSpPr>
            <p:nvPr userDrawn="1"/>
          </p:nvSpPr>
          <p:spPr bwMode="auto">
            <a:xfrm>
              <a:off x="1" y="4082"/>
              <a:ext cx="575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6310" name="Line 6"/>
            <p:cNvSpPr>
              <a:spLocks noChangeShapeType="1"/>
            </p:cNvSpPr>
            <p:nvPr userDrawn="1"/>
          </p:nvSpPr>
          <p:spPr bwMode="auto">
            <a:xfrm>
              <a:off x="-3" y="4014"/>
              <a:ext cx="5763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032" name="Picture 7" descr="TechNet_rgb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606" y="4168"/>
              <a:ext cx="97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663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7000" y="127000"/>
            <a:ext cx="90170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00" r:id="rId2"/>
    <p:sldLayoutId id="214748371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37.jpeg"/><Relationship Id="rId7" Type="http://schemas.openxmlformats.org/officeDocument/2006/relationships/image" Target="../media/image23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jpeg"/><Relationship Id="rId9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63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7.jpe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image" Target="../media/image70.png"/><Relationship Id="rId5" Type="http://schemas.openxmlformats.org/officeDocument/2006/relationships/image" Target="../media/image14.png"/><Relationship Id="rId10" Type="http://schemas.openxmlformats.org/officeDocument/2006/relationships/image" Target="../media/image55.png"/><Relationship Id="rId4" Type="http://schemas.openxmlformats.org/officeDocument/2006/relationships/image" Target="../media/image38.png"/><Relationship Id="rId9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1660525"/>
            <a:ext cx="8559800" cy="1295739"/>
          </a:xfrm>
        </p:spPr>
        <p:txBody>
          <a:bodyPr/>
          <a:lstStyle/>
          <a:p>
            <a:pPr eaLnBrk="1" hangingPunct="1">
              <a:defRPr/>
            </a:pPr>
            <a:r>
              <a:rPr lang="en-US" sz="4600" dirty="0" err="1" smtClean="0"/>
              <a:t>Tecnologías</a:t>
            </a:r>
            <a:r>
              <a:rPr lang="en-US" sz="4600" dirty="0" smtClean="0"/>
              <a:t> de </a:t>
            </a:r>
            <a:r>
              <a:rPr lang="en-US" sz="4600" dirty="0" err="1" smtClean="0"/>
              <a:t>Despliegue</a:t>
            </a:r>
            <a:r>
              <a:rPr lang="en-US" sz="4600" dirty="0" smtClean="0"/>
              <a:t> de Windows Server 2008</a:t>
            </a:r>
            <a:endParaRPr lang="en-US" sz="4600" dirty="0" smtClean="0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76250" y="4171950"/>
            <a:ext cx="6400800" cy="1544638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b="1" dirty="0" smtClean="0"/>
              <a:t>Antonio </a:t>
            </a:r>
            <a:r>
              <a:rPr lang="en-US" b="1" dirty="0" err="1" smtClean="0"/>
              <a:t>Gámir</a:t>
            </a:r>
            <a:endParaRPr lang="en-US" b="1" dirty="0" smtClean="0"/>
          </a:p>
          <a:p>
            <a:pPr eaLnBrk="1" hangingPunct="1">
              <a:lnSpc>
                <a:spcPct val="85000"/>
              </a:lnSpc>
              <a:defRPr/>
            </a:pPr>
            <a:r>
              <a:rPr lang="en-US" b="1" dirty="0" err="1" smtClean="0"/>
              <a:t>Ingeniero</a:t>
            </a:r>
            <a:r>
              <a:rPr lang="en-US" b="1" dirty="0" smtClean="0"/>
              <a:t> </a:t>
            </a:r>
            <a:r>
              <a:rPr lang="en-US" b="1" dirty="0" err="1" smtClean="0"/>
              <a:t>preventa</a:t>
            </a:r>
            <a:endParaRPr lang="en-US" b="1" dirty="0" smtClean="0"/>
          </a:p>
          <a:p>
            <a:pPr eaLnBrk="1" hangingPunct="1">
              <a:lnSpc>
                <a:spcPct val="85000"/>
              </a:lnSpc>
              <a:defRPr/>
            </a:pPr>
            <a:r>
              <a:rPr lang="en-US" b="1" dirty="0" smtClean="0"/>
              <a:t>Microsoft </a:t>
            </a:r>
            <a:r>
              <a:rPr lang="en-US" b="1" dirty="0" err="1" smtClean="0"/>
              <a:t>Ibérica</a:t>
            </a:r>
            <a:endParaRPr 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Formato</a:t>
            </a:r>
            <a:r>
              <a:rPr lang="en-US" dirty="0" smtClean="0"/>
              <a:t> WIM</a:t>
            </a:r>
            <a:endParaRPr lang="en-US" dirty="0" smtClean="0"/>
          </a:p>
        </p:txBody>
      </p:sp>
      <p:grpSp>
        <p:nvGrpSpPr>
          <p:cNvPr id="14339" name="Group 9"/>
          <p:cNvGrpSpPr>
            <a:grpSpLocks/>
          </p:cNvGrpSpPr>
          <p:nvPr/>
        </p:nvGrpSpPr>
        <p:grpSpPr bwMode="auto">
          <a:xfrm>
            <a:off x="3527425" y="2486025"/>
            <a:ext cx="1633538" cy="1322388"/>
            <a:chOff x="4147" y="2607"/>
            <a:chExt cx="1304" cy="1234"/>
          </a:xfrm>
        </p:grpSpPr>
        <p:pic>
          <p:nvPicPr>
            <p:cNvPr id="14341" name="Picture 10" descr="Gel - Gel3 squares gre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47" y="2607"/>
              <a:ext cx="1236" cy="1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" name="Text Box 11"/>
            <p:cNvSpPr txBox="1">
              <a:spLocks noChangeArrowheads="1"/>
            </p:cNvSpPr>
            <p:nvPr/>
          </p:nvSpPr>
          <p:spPr bwMode="auto">
            <a:xfrm>
              <a:off x="4147" y="2766"/>
              <a:ext cx="1304" cy="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Archivo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WIM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4340" name="Picture 20" descr="adminhandWritesFro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6163" y="2767013"/>
            <a:ext cx="322262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0" descr="ms colors roadmap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-19050"/>
            <a:ext cx="9105900" cy="63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8100" y="73025"/>
            <a:ext cx="9105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GB" sz="3600" b="1">
              <a:solidFill>
                <a:srgbClr val="FFFF99"/>
              </a:solidFill>
            </a:endParaRPr>
          </a:p>
        </p:txBody>
      </p:sp>
      <p:sp>
        <p:nvSpPr>
          <p:cNvPr id="537611" name="Rectangle 11"/>
          <p:cNvSpPr>
            <a:spLocks noGrp="1" noChangeArrowheads="1"/>
          </p:cNvSpPr>
          <p:nvPr>
            <p:ph type="title"/>
          </p:nvPr>
        </p:nvSpPr>
        <p:spPr>
          <a:xfrm>
            <a:off x="127000" y="209296"/>
            <a:ext cx="9017000" cy="510909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/>
              <a:t>Hoj</a:t>
            </a:r>
            <a:r>
              <a:rPr lang="en-US" sz="3200" dirty="0" err="1" smtClean="0"/>
              <a:t>a</a:t>
            </a:r>
            <a:r>
              <a:rPr lang="en-US" sz="3200" dirty="0" smtClean="0"/>
              <a:t> de </a:t>
            </a:r>
            <a:r>
              <a:rPr lang="en-US" sz="3200" dirty="0" err="1" smtClean="0"/>
              <a:t>ruta</a:t>
            </a:r>
            <a:r>
              <a:rPr lang="en-US" sz="3200" dirty="0" smtClean="0"/>
              <a:t> de</a:t>
            </a:r>
            <a:r>
              <a:rPr lang="en-US" sz="3200" dirty="0" smtClean="0"/>
              <a:t> </a:t>
            </a:r>
            <a:r>
              <a:rPr lang="en-US" sz="3200" dirty="0" err="1" smtClean="0"/>
              <a:t>Tecnologías</a:t>
            </a:r>
            <a:r>
              <a:rPr lang="en-US" sz="3200" dirty="0" smtClean="0"/>
              <a:t> de </a:t>
            </a:r>
            <a:r>
              <a:rPr lang="en-US" sz="3200" dirty="0" err="1" smtClean="0"/>
              <a:t>despliegue</a:t>
            </a:r>
            <a:endParaRPr lang="en-US" sz="3200" dirty="0" smtClean="0"/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392113" y="5680075"/>
            <a:ext cx="695704" cy="366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2003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2244725" y="5683250"/>
            <a:ext cx="6953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2004</a:t>
            </a:r>
          </a:p>
        </p:txBody>
      </p:sp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3763963" y="5695950"/>
            <a:ext cx="6953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2005</a:t>
            </a:r>
          </a:p>
        </p:txBody>
      </p:sp>
      <p:grpSp>
        <p:nvGrpSpPr>
          <p:cNvPr id="15368" name="Group 79"/>
          <p:cNvGrpSpPr>
            <a:grpSpLocks/>
          </p:cNvGrpSpPr>
          <p:nvPr/>
        </p:nvGrpSpPr>
        <p:grpSpPr bwMode="auto">
          <a:xfrm>
            <a:off x="90488" y="5137150"/>
            <a:ext cx="9072562" cy="406400"/>
            <a:chOff x="24" y="3494"/>
            <a:chExt cx="5715" cy="256"/>
          </a:xfrm>
        </p:grpSpPr>
        <p:pic>
          <p:nvPicPr>
            <p:cNvPr id="15378" name="Picture 35" descr="timelin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" y="3533"/>
              <a:ext cx="571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36" descr="timeline bead magenta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98" y="3497"/>
              <a:ext cx="363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37" descr="timeline bead yellow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54" y="3497"/>
              <a:ext cx="363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38" descr="timeline bead blu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38" y="3494"/>
              <a:ext cx="36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39" descr="timeline bead gree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81" y="3507"/>
              <a:ext cx="343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9" name="Group 45"/>
          <p:cNvGrpSpPr>
            <a:grpSpLocks/>
          </p:cNvGrpSpPr>
          <p:nvPr/>
        </p:nvGrpSpPr>
        <p:grpSpPr bwMode="auto">
          <a:xfrm>
            <a:off x="-14288" y="1022350"/>
            <a:ext cx="1849438" cy="1325563"/>
            <a:chOff x="108" y="714"/>
            <a:chExt cx="1165" cy="835"/>
          </a:xfrm>
        </p:grpSpPr>
        <p:pic>
          <p:nvPicPr>
            <p:cNvPr id="15376" name="Picture 43" descr="green road sign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8" y="714"/>
              <a:ext cx="1165" cy="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5" name="Text Box 44"/>
            <p:cNvSpPr txBox="1">
              <a:spLocks noChangeArrowheads="1"/>
            </p:cNvSpPr>
            <p:nvPr/>
          </p:nvSpPr>
          <p:spPr bwMode="auto">
            <a:xfrm>
              <a:off x="205" y="809"/>
              <a:ext cx="862" cy="4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Systems Management Server 2003</a:t>
              </a:r>
            </a:p>
          </p:txBody>
        </p:sp>
      </p:grpSp>
      <p:pic>
        <p:nvPicPr>
          <p:cNvPr id="15370" name="Picture 54" descr="green road sig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4288" y="2627313"/>
            <a:ext cx="1849438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90488" y="6043613"/>
            <a:ext cx="34083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Automated Deployment Services (ADS)</a:t>
            </a: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184150" y="2698750"/>
            <a:ext cx="126682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</a:t>
            </a:r>
            <a:r>
              <a:rPr lang="en-US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versión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6861175" y="5429250"/>
            <a:ext cx="2187575" cy="6437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b="1" dirty="0"/>
              <a:t>Windows Server</a:t>
            </a:r>
            <a:r>
              <a:rPr lang="en-US" b="1" baseline="30000" dirty="0"/>
              <a:t>®</a:t>
            </a:r>
            <a:r>
              <a:rPr lang="en-US" b="1" dirty="0"/>
              <a:t> 2008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y 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futuro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pic>
        <p:nvPicPr>
          <p:cNvPr id="15374" name="Picture 28" descr="green road sig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4288" y="3660775"/>
            <a:ext cx="2066926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4899025" y="5454650"/>
            <a:ext cx="1841500" cy="6437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Vista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s colors roadmap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-19050"/>
            <a:ext cx="9105900" cy="63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92113" y="5680075"/>
            <a:ext cx="695704" cy="366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2003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244725" y="5683250"/>
            <a:ext cx="6953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2004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763963" y="5695950"/>
            <a:ext cx="6953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2005</a:t>
            </a:r>
          </a:p>
        </p:txBody>
      </p:sp>
      <p:grpSp>
        <p:nvGrpSpPr>
          <p:cNvPr id="16392" name="Group 11"/>
          <p:cNvGrpSpPr>
            <a:grpSpLocks/>
          </p:cNvGrpSpPr>
          <p:nvPr/>
        </p:nvGrpSpPr>
        <p:grpSpPr bwMode="auto">
          <a:xfrm>
            <a:off x="90488" y="5137150"/>
            <a:ext cx="9072562" cy="406400"/>
            <a:chOff x="24" y="3494"/>
            <a:chExt cx="5715" cy="256"/>
          </a:xfrm>
        </p:grpSpPr>
        <p:pic>
          <p:nvPicPr>
            <p:cNvPr id="16412" name="Picture 12" descr="timelin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" y="3533"/>
              <a:ext cx="571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3" name="Picture 13" descr="timeline bead magenta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98" y="3497"/>
              <a:ext cx="363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4" name="Picture 14" descr="timeline bead yellow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54" y="3497"/>
              <a:ext cx="363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5" name="Picture 15" descr="timeline bead blu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38" y="3494"/>
              <a:ext cx="36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6" name="Picture 16" descr="timeline bead gree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81" y="3507"/>
              <a:ext cx="343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3" name="Picture 18" descr="green road sig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4288" y="1022350"/>
            <a:ext cx="184943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33" descr="green road sig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4288" y="2627313"/>
            <a:ext cx="1849438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5" name="Group 44"/>
          <p:cNvGrpSpPr>
            <a:grpSpLocks/>
          </p:cNvGrpSpPr>
          <p:nvPr/>
        </p:nvGrpSpPr>
        <p:grpSpPr bwMode="auto">
          <a:xfrm>
            <a:off x="3333750" y="2617788"/>
            <a:ext cx="1849438" cy="876300"/>
            <a:chOff x="108" y="714"/>
            <a:chExt cx="1165" cy="835"/>
          </a:xfrm>
        </p:grpSpPr>
        <p:pic>
          <p:nvPicPr>
            <p:cNvPr id="16410" name="Picture 45" descr="green road sign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8" y="714"/>
              <a:ext cx="1165" cy="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46"/>
            <p:cNvSpPr txBox="1">
              <a:spLocks noChangeArrowheads="1"/>
            </p:cNvSpPr>
            <p:nvPr/>
          </p:nvSpPr>
          <p:spPr bwMode="auto">
            <a:xfrm>
              <a:off x="233" y="776"/>
              <a:ext cx="817" cy="5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ADS version 1.1</a:t>
              </a:r>
            </a:p>
          </p:txBody>
        </p:sp>
      </p:grpSp>
      <p:sp>
        <p:nvSpPr>
          <p:cNvPr id="34" name="Text Box 44"/>
          <p:cNvSpPr txBox="1">
            <a:spLocks noChangeArrowheads="1"/>
          </p:cNvSpPr>
          <p:nvPr/>
        </p:nvSpPr>
        <p:spPr bwMode="auto">
          <a:xfrm>
            <a:off x="139700" y="1173163"/>
            <a:ext cx="1368425" cy="738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Management Server 2003</a:t>
            </a:r>
          </a:p>
        </p:txBody>
      </p:sp>
      <p:sp>
        <p:nvSpPr>
          <p:cNvPr id="38" name="Text Box 55"/>
          <p:cNvSpPr txBox="1">
            <a:spLocks noChangeArrowheads="1"/>
          </p:cNvSpPr>
          <p:nvPr/>
        </p:nvSpPr>
        <p:spPr bwMode="auto">
          <a:xfrm>
            <a:off x="184150" y="2698750"/>
            <a:ext cx="126682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</a:t>
            </a:r>
            <a:r>
              <a:rPr lang="en-US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version 1.0</a:t>
            </a:r>
          </a:p>
        </p:txBody>
      </p:sp>
      <p:grpSp>
        <p:nvGrpSpPr>
          <p:cNvPr id="16398" name="Group 40"/>
          <p:cNvGrpSpPr>
            <a:grpSpLocks/>
          </p:cNvGrpSpPr>
          <p:nvPr/>
        </p:nvGrpSpPr>
        <p:grpSpPr bwMode="auto">
          <a:xfrm>
            <a:off x="1609725" y="2347913"/>
            <a:ext cx="1979613" cy="1646237"/>
            <a:chOff x="1609725" y="2617788"/>
            <a:chExt cx="1979613" cy="1084968"/>
          </a:xfrm>
        </p:grpSpPr>
        <p:pic>
          <p:nvPicPr>
            <p:cNvPr id="16408" name="Picture 48" descr="green road sign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09725" y="2617788"/>
              <a:ext cx="1979613" cy="10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55"/>
            <p:cNvSpPr txBox="1">
              <a:spLocks noChangeArrowheads="1"/>
            </p:cNvSpPr>
            <p:nvPr/>
          </p:nvSpPr>
          <p:spPr bwMode="auto">
            <a:xfrm>
              <a:off x="1747838" y="2718229"/>
              <a:ext cx="1533525" cy="7648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Microsoft</a:t>
              </a:r>
              <a:r>
                <a:rPr lang="fr-FR" sz="1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®</a:t>
              </a:r>
              <a:r>
                <a:rPr lang="fr-F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Virtual Server 2005 Migration Toolkit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399" name="Group 43"/>
          <p:cNvGrpSpPr>
            <a:grpSpLocks/>
          </p:cNvGrpSpPr>
          <p:nvPr/>
        </p:nvGrpSpPr>
        <p:grpSpPr bwMode="auto">
          <a:xfrm>
            <a:off x="-14288" y="3660775"/>
            <a:ext cx="2066926" cy="1882775"/>
            <a:chOff x="-14289" y="3994150"/>
            <a:chExt cx="2066891" cy="1325563"/>
          </a:xfrm>
        </p:grpSpPr>
        <p:pic>
          <p:nvPicPr>
            <p:cNvPr id="16406" name="Picture 28" descr="green road sign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4289" y="3994150"/>
              <a:ext cx="2066891" cy="132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 Box 67"/>
            <p:cNvSpPr txBox="1">
              <a:spLocks noChangeArrowheads="1"/>
            </p:cNvSpPr>
            <p:nvPr/>
          </p:nvSpPr>
          <p:spPr bwMode="auto">
            <a:xfrm>
              <a:off x="249233" y="4228862"/>
              <a:ext cx="1360464" cy="5197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RIS </a:t>
              </a:r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 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Windows Server 2003</a:t>
              </a:r>
            </a:p>
          </p:txBody>
        </p:sp>
      </p:grpSp>
      <p:grpSp>
        <p:nvGrpSpPr>
          <p:cNvPr id="16400" name="Group 24"/>
          <p:cNvGrpSpPr>
            <a:grpSpLocks/>
          </p:cNvGrpSpPr>
          <p:nvPr/>
        </p:nvGrpSpPr>
        <p:grpSpPr bwMode="auto">
          <a:xfrm>
            <a:off x="1609725" y="1022350"/>
            <a:ext cx="2849563" cy="1595438"/>
            <a:chOff x="1108" y="644"/>
            <a:chExt cx="1174" cy="1238"/>
          </a:xfrm>
        </p:grpSpPr>
        <p:pic>
          <p:nvPicPr>
            <p:cNvPr id="16404" name="Picture 25" descr="green road sign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08" y="644"/>
              <a:ext cx="1174" cy="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1192" y="736"/>
              <a:ext cx="905" cy="7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Systems Management Server 2003 Operating System Deployment Feature Pack</a:t>
              </a:r>
            </a:p>
          </p:txBody>
        </p:sp>
      </p:grp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861175" y="5429250"/>
            <a:ext cx="2187575" cy="6437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b="1" dirty="0"/>
              <a:t>Windows Server</a:t>
            </a:r>
            <a:r>
              <a:rPr lang="en-US" b="1" baseline="30000" dirty="0"/>
              <a:t>®</a:t>
            </a:r>
            <a:r>
              <a:rPr lang="en-US" b="1" dirty="0"/>
              <a:t> 2008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y 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futuro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4899025" y="5454650"/>
            <a:ext cx="1841500" cy="6437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Vista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488" y="6043613"/>
            <a:ext cx="34083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Automated Deployment Services (ADS)</a:t>
            </a:r>
          </a:p>
        </p:txBody>
      </p:sp>
      <p:sp>
        <p:nvSpPr>
          <p:cNvPr id="42" name="Rectangle 11"/>
          <p:cNvSpPr>
            <a:spLocks noGrp="1" noChangeArrowheads="1"/>
          </p:cNvSpPr>
          <p:nvPr>
            <p:ph type="title"/>
          </p:nvPr>
        </p:nvSpPr>
        <p:spPr>
          <a:xfrm>
            <a:off x="127000" y="209296"/>
            <a:ext cx="9017000" cy="510909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/>
              <a:t>Hoj</a:t>
            </a:r>
            <a:r>
              <a:rPr lang="en-US" sz="3200" dirty="0" err="1" smtClean="0"/>
              <a:t>a</a:t>
            </a:r>
            <a:r>
              <a:rPr lang="en-US" sz="3200" dirty="0" smtClean="0"/>
              <a:t> de </a:t>
            </a:r>
            <a:r>
              <a:rPr lang="en-US" sz="3200" dirty="0" err="1" smtClean="0"/>
              <a:t>ruta</a:t>
            </a:r>
            <a:r>
              <a:rPr lang="en-US" sz="3200" dirty="0" smtClean="0"/>
              <a:t> de</a:t>
            </a:r>
            <a:r>
              <a:rPr lang="en-US" sz="3200" dirty="0" smtClean="0"/>
              <a:t> </a:t>
            </a:r>
            <a:r>
              <a:rPr lang="en-US" sz="3200" dirty="0" err="1" smtClean="0"/>
              <a:t>Tecnologías</a:t>
            </a:r>
            <a:r>
              <a:rPr lang="en-US" sz="3200" dirty="0" smtClean="0"/>
              <a:t> de </a:t>
            </a:r>
            <a:r>
              <a:rPr lang="en-US" sz="3200" dirty="0" err="1" smtClean="0"/>
              <a:t>despliegue</a:t>
            </a:r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s colors roadmap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-19050"/>
            <a:ext cx="9105900" cy="63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38100" y="73025"/>
            <a:ext cx="9105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GB" sz="3600" b="1">
              <a:solidFill>
                <a:srgbClr val="FFFF99"/>
              </a:solidFill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92113" y="5680075"/>
            <a:ext cx="695704" cy="366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2003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244725" y="5683250"/>
            <a:ext cx="6953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2004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763963" y="5695950"/>
            <a:ext cx="6953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2005</a:t>
            </a:r>
          </a:p>
        </p:txBody>
      </p:sp>
      <p:grpSp>
        <p:nvGrpSpPr>
          <p:cNvPr id="17416" name="Group 11"/>
          <p:cNvGrpSpPr>
            <a:grpSpLocks/>
          </p:cNvGrpSpPr>
          <p:nvPr/>
        </p:nvGrpSpPr>
        <p:grpSpPr bwMode="auto">
          <a:xfrm>
            <a:off x="90488" y="5137150"/>
            <a:ext cx="9072562" cy="406400"/>
            <a:chOff x="24" y="3494"/>
            <a:chExt cx="5715" cy="256"/>
          </a:xfrm>
        </p:grpSpPr>
        <p:pic>
          <p:nvPicPr>
            <p:cNvPr id="17441" name="Picture 12" descr="timelin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" y="3533"/>
              <a:ext cx="571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2" name="Picture 13" descr="timeline bead magenta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98" y="3497"/>
              <a:ext cx="363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3" name="Picture 14" descr="timeline bead yellow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54" y="3497"/>
              <a:ext cx="363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4" name="Picture 15" descr="timeline bead blu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38" y="3494"/>
              <a:ext cx="36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5" name="Picture 16" descr="timeline bead gree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81" y="3507"/>
              <a:ext cx="343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7" name="Picture 18" descr="green road sig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4288" y="1022350"/>
            <a:ext cx="184943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3" descr="thin gold arrow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14438" y="1579563"/>
            <a:ext cx="611346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31" descr="thin gold arrow"/>
          <p:cNvPicPr preferRelativeResize="0"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2700" y="2987675"/>
            <a:ext cx="219710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33" descr="green road sig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4288" y="2627313"/>
            <a:ext cx="1849438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42" descr="thin gold arrow"/>
          <p:cNvPicPr preferRelativeResize="0"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1455570">
            <a:off x="4389438" y="2401888"/>
            <a:ext cx="3011487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45" descr="green road sig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33750" y="2617788"/>
            <a:ext cx="184943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139700" y="1173163"/>
            <a:ext cx="1368425" cy="738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Management Server 2003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0488" y="6043613"/>
            <a:ext cx="34083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Automated Deployment Services (ADS)</a:t>
            </a:r>
          </a:p>
        </p:txBody>
      </p:sp>
      <p:sp>
        <p:nvSpPr>
          <p:cNvPr id="45" name="Text Box 55"/>
          <p:cNvSpPr txBox="1">
            <a:spLocks noChangeArrowheads="1"/>
          </p:cNvSpPr>
          <p:nvPr/>
        </p:nvSpPr>
        <p:spPr bwMode="auto">
          <a:xfrm>
            <a:off x="184150" y="2698750"/>
            <a:ext cx="126682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</a:t>
            </a:r>
            <a:r>
              <a:rPr lang="en-US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version 1.0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533775" y="2690813"/>
            <a:ext cx="1284288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 version 1.1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427" name="Group 60"/>
          <p:cNvGrpSpPr>
            <a:grpSpLocks/>
          </p:cNvGrpSpPr>
          <p:nvPr/>
        </p:nvGrpSpPr>
        <p:grpSpPr bwMode="auto">
          <a:xfrm>
            <a:off x="1609725" y="2347913"/>
            <a:ext cx="1979613" cy="1646237"/>
            <a:chOff x="1609725" y="2617788"/>
            <a:chExt cx="1979613" cy="1084968"/>
          </a:xfrm>
        </p:grpSpPr>
        <p:pic>
          <p:nvPicPr>
            <p:cNvPr id="17439" name="Picture 48" descr="green road sign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09725" y="2617788"/>
              <a:ext cx="1979613" cy="10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 Box 55"/>
            <p:cNvSpPr txBox="1">
              <a:spLocks noChangeArrowheads="1"/>
            </p:cNvSpPr>
            <p:nvPr/>
          </p:nvSpPr>
          <p:spPr bwMode="auto">
            <a:xfrm>
              <a:off x="1747838" y="2718229"/>
              <a:ext cx="1533525" cy="7648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Microsoft</a:t>
              </a:r>
              <a:r>
                <a:rPr lang="fr-FR" sz="1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®</a:t>
              </a:r>
              <a:r>
                <a:rPr lang="fr-F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Virtual Server 2005 Migration Toolkit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7428" name="Picture 28" descr="green road sig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4288" y="3660775"/>
            <a:ext cx="2066926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29" name="Group 24"/>
          <p:cNvGrpSpPr>
            <a:grpSpLocks/>
          </p:cNvGrpSpPr>
          <p:nvPr/>
        </p:nvGrpSpPr>
        <p:grpSpPr bwMode="auto">
          <a:xfrm>
            <a:off x="1609725" y="1022350"/>
            <a:ext cx="2849563" cy="1595438"/>
            <a:chOff x="1108" y="644"/>
            <a:chExt cx="1174" cy="1238"/>
          </a:xfrm>
        </p:grpSpPr>
        <p:pic>
          <p:nvPicPr>
            <p:cNvPr id="17437" name="Picture 25" descr="green road sign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08" y="644"/>
              <a:ext cx="1174" cy="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26"/>
            <p:cNvSpPr txBox="1">
              <a:spLocks noChangeArrowheads="1"/>
            </p:cNvSpPr>
            <p:nvPr/>
          </p:nvSpPr>
          <p:spPr bwMode="auto">
            <a:xfrm>
              <a:off x="1192" y="736"/>
              <a:ext cx="905" cy="7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Systems Management Server 2003 Operating System Deployment Feature Pack</a:t>
              </a:r>
            </a:p>
          </p:txBody>
        </p:sp>
      </p:grpSp>
      <p:grpSp>
        <p:nvGrpSpPr>
          <p:cNvPr id="17430" name="Group 20"/>
          <p:cNvGrpSpPr>
            <a:grpSpLocks/>
          </p:cNvGrpSpPr>
          <p:nvPr/>
        </p:nvGrpSpPr>
        <p:grpSpPr bwMode="auto">
          <a:xfrm>
            <a:off x="7219950" y="1022350"/>
            <a:ext cx="2368550" cy="1676400"/>
            <a:chOff x="4419" y="657"/>
            <a:chExt cx="1385" cy="761"/>
          </a:xfrm>
        </p:grpSpPr>
        <p:pic>
          <p:nvPicPr>
            <p:cNvPr id="17435" name="Picture 21" descr="yellow road sign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419" y="657"/>
              <a:ext cx="1385" cy="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6" name="Text Box 22"/>
            <p:cNvSpPr txBox="1">
              <a:spLocks noChangeArrowheads="1"/>
            </p:cNvSpPr>
            <p:nvPr/>
          </p:nvSpPr>
          <p:spPr bwMode="auto">
            <a:xfrm>
              <a:off x="4608" y="732"/>
              <a:ext cx="892" cy="5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bg2"/>
                  </a:solidFill>
                </a:rPr>
                <a:t>Microsoft</a:t>
              </a:r>
              <a:r>
                <a:rPr lang="en-US" sz="1400" b="1" baseline="30000">
                  <a:solidFill>
                    <a:schemeClr val="bg2"/>
                  </a:solidFill>
                </a:rPr>
                <a:t>®</a:t>
              </a:r>
              <a:r>
                <a:rPr lang="en-US" sz="1400" b="1">
                  <a:solidFill>
                    <a:schemeClr val="bg2"/>
                  </a:solidFill>
                </a:rPr>
                <a:t> System Center Configuration Manager</a:t>
              </a:r>
            </a:p>
          </p:txBody>
        </p:sp>
      </p:grpSp>
      <p:sp>
        <p:nvSpPr>
          <p:cNvPr id="75" name="Text Box 9"/>
          <p:cNvSpPr txBox="1">
            <a:spLocks noChangeArrowheads="1"/>
          </p:cNvSpPr>
          <p:nvPr/>
        </p:nvSpPr>
        <p:spPr bwMode="auto">
          <a:xfrm>
            <a:off x="6578600" y="2155825"/>
            <a:ext cx="2627313" cy="116698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altLang="ja-JP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System Center Configuration Manager operating system deployment </a:t>
            </a:r>
            <a:r>
              <a:rPr lang="en-US" altLang="ja-JP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 </a:t>
            </a:r>
            <a:r>
              <a:rPr lang="en-US" altLang="ja-JP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basado</a:t>
            </a:r>
            <a:r>
              <a:rPr lang="en-US" altLang="ja-JP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 en Windows </a:t>
            </a:r>
            <a:r>
              <a:rPr lang="en-US" altLang="ja-JP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Deployment Services</a:t>
            </a:r>
          </a:p>
        </p:txBody>
      </p:sp>
      <p:sp>
        <p:nvSpPr>
          <p:cNvPr id="39" name="Text Box 67"/>
          <p:cNvSpPr txBox="1">
            <a:spLocks noChangeArrowheads="1"/>
          </p:cNvSpPr>
          <p:nvPr/>
        </p:nvSpPr>
        <p:spPr bwMode="auto">
          <a:xfrm>
            <a:off x="249238" y="3994150"/>
            <a:ext cx="1360487" cy="738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 in Windows Server 2003</a:t>
            </a: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6861175" y="5429250"/>
            <a:ext cx="2187575" cy="6437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b="1" dirty="0"/>
              <a:t>Windows Server</a:t>
            </a:r>
            <a:r>
              <a:rPr lang="en-US" b="1" baseline="30000" dirty="0"/>
              <a:t>®</a:t>
            </a:r>
            <a:r>
              <a:rPr lang="en-US" b="1" dirty="0"/>
              <a:t> 2008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y 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futuro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4899025" y="5454650"/>
            <a:ext cx="1841500" cy="6437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Vista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11"/>
          <p:cNvSpPr>
            <a:spLocks noGrp="1" noChangeArrowheads="1"/>
          </p:cNvSpPr>
          <p:nvPr>
            <p:ph type="title"/>
          </p:nvPr>
        </p:nvSpPr>
        <p:spPr>
          <a:xfrm>
            <a:off x="127000" y="209296"/>
            <a:ext cx="9017000" cy="510909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/>
              <a:t>Hoj</a:t>
            </a:r>
            <a:r>
              <a:rPr lang="en-US" sz="3200" dirty="0" err="1" smtClean="0"/>
              <a:t>a</a:t>
            </a:r>
            <a:r>
              <a:rPr lang="en-US" sz="3200" dirty="0" smtClean="0"/>
              <a:t> de </a:t>
            </a:r>
            <a:r>
              <a:rPr lang="en-US" sz="3200" dirty="0" err="1" smtClean="0"/>
              <a:t>ruta</a:t>
            </a:r>
            <a:r>
              <a:rPr lang="en-US" sz="3200" dirty="0" smtClean="0"/>
              <a:t> de</a:t>
            </a:r>
            <a:r>
              <a:rPr lang="en-US" sz="3200" dirty="0" smtClean="0"/>
              <a:t> </a:t>
            </a:r>
            <a:r>
              <a:rPr lang="en-US" sz="3200" dirty="0" err="1" smtClean="0"/>
              <a:t>Tecnologías</a:t>
            </a:r>
            <a:r>
              <a:rPr lang="en-US" sz="3200" dirty="0" smtClean="0"/>
              <a:t> de </a:t>
            </a:r>
            <a:r>
              <a:rPr lang="en-US" sz="3200" dirty="0" err="1" smtClean="0"/>
              <a:t>despliegue</a:t>
            </a:r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s colors roadmap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-19050"/>
            <a:ext cx="9105900" cy="63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92113" y="5680075"/>
            <a:ext cx="695704" cy="3667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2003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244725" y="5683250"/>
            <a:ext cx="6953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2004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763963" y="5695950"/>
            <a:ext cx="6953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2005</a:t>
            </a:r>
          </a:p>
        </p:txBody>
      </p:sp>
      <p:grpSp>
        <p:nvGrpSpPr>
          <p:cNvPr id="18440" name="Group 11"/>
          <p:cNvGrpSpPr>
            <a:grpSpLocks/>
          </p:cNvGrpSpPr>
          <p:nvPr/>
        </p:nvGrpSpPr>
        <p:grpSpPr bwMode="auto">
          <a:xfrm>
            <a:off x="90488" y="5137150"/>
            <a:ext cx="9072562" cy="406400"/>
            <a:chOff x="24" y="3494"/>
            <a:chExt cx="5715" cy="256"/>
          </a:xfrm>
        </p:grpSpPr>
        <p:pic>
          <p:nvPicPr>
            <p:cNvPr id="18475" name="Picture 12" descr="timelin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" y="3533"/>
              <a:ext cx="571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6" name="Picture 13" descr="timeline bead magenta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98" y="3497"/>
              <a:ext cx="363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7" name="Picture 14" descr="timeline bead yellow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54" y="3497"/>
              <a:ext cx="363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8" name="Picture 15" descr="timeline bead blu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38" y="3494"/>
              <a:ext cx="36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9" name="Picture 16" descr="timeline bead gree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81" y="3507"/>
              <a:ext cx="343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41" name="Picture 18" descr="green road sig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4288" y="1022350"/>
            <a:ext cx="184943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42" name="Group 20"/>
          <p:cNvGrpSpPr>
            <a:grpSpLocks/>
          </p:cNvGrpSpPr>
          <p:nvPr/>
        </p:nvGrpSpPr>
        <p:grpSpPr bwMode="auto">
          <a:xfrm>
            <a:off x="7219950" y="1022350"/>
            <a:ext cx="2368550" cy="1676400"/>
            <a:chOff x="4419" y="657"/>
            <a:chExt cx="1385" cy="761"/>
          </a:xfrm>
        </p:grpSpPr>
        <p:pic>
          <p:nvPicPr>
            <p:cNvPr id="18473" name="Picture 21" descr="yellow road sign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19" y="657"/>
              <a:ext cx="1385" cy="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4" name="Text Box 22"/>
            <p:cNvSpPr txBox="1">
              <a:spLocks noChangeArrowheads="1"/>
            </p:cNvSpPr>
            <p:nvPr/>
          </p:nvSpPr>
          <p:spPr bwMode="auto">
            <a:xfrm>
              <a:off x="4608" y="732"/>
              <a:ext cx="892" cy="5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solidFill>
                    <a:schemeClr val="bg2"/>
                  </a:solidFill>
                </a:rPr>
                <a:t>Microsoft</a:t>
              </a:r>
              <a:r>
                <a:rPr lang="en-US" sz="1400" b="1" baseline="30000" dirty="0">
                  <a:solidFill>
                    <a:schemeClr val="bg2"/>
                  </a:solidFill>
                </a:rPr>
                <a:t>®</a:t>
              </a:r>
              <a:r>
                <a:rPr lang="en-US" sz="1400" b="1" dirty="0">
                  <a:solidFill>
                    <a:schemeClr val="bg2"/>
                  </a:solidFill>
                </a:rPr>
                <a:t> System Center Configuration Manager</a:t>
              </a:r>
            </a:p>
          </p:txBody>
        </p:sp>
      </p:grpSp>
      <p:pic>
        <p:nvPicPr>
          <p:cNvPr id="18443" name="Picture 23" descr="thin gold arrow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14438" y="1579563"/>
            <a:ext cx="611346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44" name="Group 24"/>
          <p:cNvGrpSpPr>
            <a:grpSpLocks/>
          </p:cNvGrpSpPr>
          <p:nvPr/>
        </p:nvGrpSpPr>
        <p:grpSpPr bwMode="auto">
          <a:xfrm>
            <a:off x="1609725" y="1022350"/>
            <a:ext cx="2849563" cy="1595438"/>
            <a:chOff x="1108" y="644"/>
            <a:chExt cx="1174" cy="1238"/>
          </a:xfrm>
        </p:grpSpPr>
        <p:pic>
          <p:nvPicPr>
            <p:cNvPr id="18471" name="Picture 25" descr="green road sign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08" y="644"/>
              <a:ext cx="1174" cy="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26"/>
            <p:cNvSpPr txBox="1">
              <a:spLocks noChangeArrowheads="1"/>
            </p:cNvSpPr>
            <p:nvPr/>
          </p:nvSpPr>
          <p:spPr bwMode="auto">
            <a:xfrm>
              <a:off x="1192" y="736"/>
              <a:ext cx="905" cy="7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Systems Management Server 2003 Operating System Deployment Feature Pack</a:t>
              </a:r>
            </a:p>
          </p:txBody>
        </p:sp>
      </p:grpSp>
      <p:pic>
        <p:nvPicPr>
          <p:cNvPr id="18445" name="Picture 30" descr="thin gold arrow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5575" y="4511675"/>
            <a:ext cx="35956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31" descr="thin gold arrow"/>
          <p:cNvPicPr preferRelativeResize="0"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82700" y="2987675"/>
            <a:ext cx="219710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33" descr="green road sig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4288" y="2627313"/>
            <a:ext cx="1849438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48" name="Group 35"/>
          <p:cNvGrpSpPr>
            <a:grpSpLocks/>
          </p:cNvGrpSpPr>
          <p:nvPr/>
        </p:nvGrpSpPr>
        <p:grpSpPr bwMode="auto">
          <a:xfrm>
            <a:off x="7059613" y="3994150"/>
            <a:ext cx="2528887" cy="1881188"/>
            <a:chOff x="4447" y="2516"/>
            <a:chExt cx="1486" cy="921"/>
          </a:xfrm>
        </p:grpSpPr>
        <p:pic>
          <p:nvPicPr>
            <p:cNvPr id="18469" name="Picture 36" descr="yellow road sign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7" y="2516"/>
              <a:ext cx="1486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0" name="Text Box 37"/>
            <p:cNvSpPr txBox="1">
              <a:spLocks noChangeArrowheads="1"/>
            </p:cNvSpPr>
            <p:nvPr/>
          </p:nvSpPr>
          <p:spPr bwMode="auto">
            <a:xfrm>
              <a:off x="4548" y="2575"/>
              <a:ext cx="1141" cy="5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schemeClr val="bg2"/>
                  </a:solidFill>
                </a:rPr>
                <a:t>Windows Deployment Services </a:t>
              </a:r>
              <a:r>
                <a:rPr lang="en-US" sz="1400" b="1" dirty="0" smtClean="0">
                  <a:solidFill>
                    <a:schemeClr val="bg2"/>
                  </a:solidFill>
                </a:rPr>
                <a:t>en </a:t>
              </a:r>
              <a:r>
                <a:rPr lang="en-US" sz="1400" b="1" dirty="0">
                  <a:solidFill>
                    <a:schemeClr val="bg2"/>
                  </a:solidFill>
                </a:rPr>
                <a:t>Windows Server 2008</a:t>
              </a:r>
            </a:p>
          </p:txBody>
        </p:sp>
      </p:grpSp>
      <p:pic>
        <p:nvPicPr>
          <p:cNvPr id="18449" name="Picture 38" descr="thin gold arrow"/>
          <p:cNvPicPr preferRelativeResize="0"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15063" y="4511675"/>
            <a:ext cx="10239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50" name="Group 39"/>
          <p:cNvGrpSpPr>
            <a:grpSpLocks/>
          </p:cNvGrpSpPr>
          <p:nvPr/>
        </p:nvGrpSpPr>
        <p:grpSpPr bwMode="auto">
          <a:xfrm>
            <a:off x="4878388" y="3994150"/>
            <a:ext cx="2422525" cy="1501775"/>
            <a:chOff x="108" y="714"/>
            <a:chExt cx="1165" cy="835"/>
          </a:xfrm>
        </p:grpSpPr>
        <p:pic>
          <p:nvPicPr>
            <p:cNvPr id="18467" name="Picture 40" descr="green road sign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8" y="714"/>
              <a:ext cx="1165" cy="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 Box 41"/>
            <p:cNvSpPr txBox="1">
              <a:spLocks noChangeArrowheads="1"/>
            </p:cNvSpPr>
            <p:nvPr/>
          </p:nvSpPr>
          <p:spPr bwMode="auto">
            <a:xfrm>
              <a:off x="188" y="787"/>
              <a:ext cx="911" cy="6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Windows Deployment Services release to Web</a:t>
              </a:r>
            </a:p>
          </p:txBody>
        </p:sp>
      </p:grpSp>
      <p:pic>
        <p:nvPicPr>
          <p:cNvPr id="18451" name="Picture 42" descr="thin gold arrow"/>
          <p:cNvPicPr preferRelativeResize="0"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1455570">
            <a:off x="4389438" y="2401888"/>
            <a:ext cx="3011487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43" descr="thin gold arrow"/>
          <p:cNvPicPr preferRelativeResize="0"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-1858011">
            <a:off x="5087938" y="2822575"/>
            <a:ext cx="157162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53" name="Group 44"/>
          <p:cNvGrpSpPr>
            <a:grpSpLocks/>
          </p:cNvGrpSpPr>
          <p:nvPr/>
        </p:nvGrpSpPr>
        <p:grpSpPr bwMode="auto">
          <a:xfrm>
            <a:off x="3333750" y="2617788"/>
            <a:ext cx="1849438" cy="876300"/>
            <a:chOff x="108" y="714"/>
            <a:chExt cx="1165" cy="835"/>
          </a:xfrm>
        </p:grpSpPr>
        <p:pic>
          <p:nvPicPr>
            <p:cNvPr id="18465" name="Picture 45" descr="green road sign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8" y="714"/>
              <a:ext cx="1165" cy="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46"/>
            <p:cNvSpPr txBox="1">
              <a:spLocks noChangeArrowheads="1"/>
            </p:cNvSpPr>
            <p:nvPr/>
          </p:nvSpPr>
          <p:spPr bwMode="auto">
            <a:xfrm>
              <a:off x="228" y="787"/>
              <a:ext cx="814" cy="5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ADS version 1.1</a:t>
              </a:r>
            </a:p>
          </p:txBody>
        </p:sp>
      </p:grpSp>
      <p:sp>
        <p:nvSpPr>
          <p:cNvPr id="50" name="Text Box 44"/>
          <p:cNvSpPr txBox="1">
            <a:spLocks noChangeArrowheads="1"/>
          </p:cNvSpPr>
          <p:nvPr/>
        </p:nvSpPr>
        <p:spPr bwMode="auto">
          <a:xfrm>
            <a:off x="139700" y="1173163"/>
            <a:ext cx="1368425" cy="738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Management Server 2003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0488" y="6043613"/>
            <a:ext cx="34083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Automated Deployment Services (ADS)</a:t>
            </a:r>
          </a:p>
        </p:txBody>
      </p:sp>
      <p:sp>
        <p:nvSpPr>
          <p:cNvPr id="54" name="Text Box 55"/>
          <p:cNvSpPr txBox="1">
            <a:spLocks noChangeArrowheads="1"/>
          </p:cNvSpPr>
          <p:nvPr/>
        </p:nvSpPr>
        <p:spPr bwMode="auto">
          <a:xfrm>
            <a:off x="184150" y="2698750"/>
            <a:ext cx="126682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</a:t>
            </a:r>
            <a:r>
              <a:rPr lang="en-US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version 1.0</a:t>
            </a:r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6578600" y="2155825"/>
            <a:ext cx="2627313" cy="116698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altLang="ja-JP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System Center Configuration Manager operating system </a:t>
            </a:r>
            <a:r>
              <a:rPr lang="en-US" altLang="ja-JP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deployment  </a:t>
            </a:r>
            <a:r>
              <a:rPr lang="en-US" altLang="ja-JP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basado</a:t>
            </a:r>
            <a:r>
              <a:rPr lang="en-US" altLang="ja-JP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 en Windows Deployment Services</a:t>
            </a:r>
            <a:endParaRPr lang="en-US" altLang="ja-JP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grpSp>
        <p:nvGrpSpPr>
          <p:cNvPr id="18458" name="Group 62"/>
          <p:cNvGrpSpPr>
            <a:grpSpLocks/>
          </p:cNvGrpSpPr>
          <p:nvPr/>
        </p:nvGrpSpPr>
        <p:grpSpPr bwMode="auto">
          <a:xfrm>
            <a:off x="1609725" y="2347913"/>
            <a:ext cx="1979613" cy="1646237"/>
            <a:chOff x="1609725" y="2617788"/>
            <a:chExt cx="1979613" cy="1084968"/>
          </a:xfrm>
        </p:grpSpPr>
        <p:pic>
          <p:nvPicPr>
            <p:cNvPr id="18463" name="Picture 48" descr="green road sign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09725" y="2617788"/>
              <a:ext cx="1979613" cy="10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Text Box 55"/>
            <p:cNvSpPr txBox="1">
              <a:spLocks noChangeArrowheads="1"/>
            </p:cNvSpPr>
            <p:nvPr/>
          </p:nvSpPr>
          <p:spPr bwMode="auto">
            <a:xfrm>
              <a:off x="1747838" y="2718229"/>
              <a:ext cx="1533525" cy="7648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Microsoft</a:t>
              </a:r>
              <a:r>
                <a:rPr lang="fr-FR" sz="14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®</a:t>
              </a:r>
              <a:r>
                <a:rPr lang="fr-F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Virtual Server 2005 Migration Toolkit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8459" name="Picture 28" descr="green road sig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4288" y="3660775"/>
            <a:ext cx="2066926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 Box 67"/>
          <p:cNvSpPr txBox="1">
            <a:spLocks noChangeArrowheads="1"/>
          </p:cNvSpPr>
          <p:nvPr/>
        </p:nvSpPr>
        <p:spPr bwMode="auto">
          <a:xfrm>
            <a:off x="249238" y="3994150"/>
            <a:ext cx="1360487" cy="738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 in Windows Server 2003</a:t>
            </a: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6861175" y="5429250"/>
            <a:ext cx="2187575" cy="6437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b="1" dirty="0"/>
              <a:t>Windows Server</a:t>
            </a:r>
            <a:r>
              <a:rPr lang="en-US" b="1" baseline="30000" dirty="0"/>
              <a:t>®</a:t>
            </a:r>
            <a:r>
              <a:rPr lang="en-US" b="1" dirty="0"/>
              <a:t> 2008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y 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futuro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4899025" y="5454650"/>
            <a:ext cx="1841500" cy="6437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Vista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angle 11"/>
          <p:cNvSpPr>
            <a:spLocks noGrp="1" noChangeArrowheads="1"/>
          </p:cNvSpPr>
          <p:nvPr>
            <p:ph type="title"/>
          </p:nvPr>
        </p:nvSpPr>
        <p:spPr>
          <a:xfrm>
            <a:off x="127000" y="209296"/>
            <a:ext cx="9017000" cy="510909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/>
              <a:t>Hoj</a:t>
            </a:r>
            <a:r>
              <a:rPr lang="en-US" sz="3200" dirty="0" err="1" smtClean="0"/>
              <a:t>a</a:t>
            </a:r>
            <a:r>
              <a:rPr lang="en-US" sz="3200" dirty="0" smtClean="0"/>
              <a:t> de </a:t>
            </a:r>
            <a:r>
              <a:rPr lang="en-US" sz="3200" dirty="0" err="1" smtClean="0"/>
              <a:t>ruta</a:t>
            </a:r>
            <a:r>
              <a:rPr lang="en-US" sz="3200" dirty="0" smtClean="0"/>
              <a:t> de</a:t>
            </a:r>
            <a:r>
              <a:rPr lang="en-US" sz="3200" dirty="0" smtClean="0"/>
              <a:t> </a:t>
            </a:r>
            <a:r>
              <a:rPr lang="en-US" sz="3200" dirty="0" err="1" smtClean="0"/>
              <a:t>Tecnologías</a:t>
            </a:r>
            <a:r>
              <a:rPr lang="en-US" sz="3200" dirty="0" smtClean="0"/>
              <a:t> de </a:t>
            </a:r>
            <a:r>
              <a:rPr lang="en-US" sz="3200" dirty="0" err="1" smtClean="0"/>
              <a:t>despliegue</a:t>
            </a:r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Agenda</a:t>
            </a:r>
            <a:endParaRPr lang="en-GB" dirty="0" smtClean="0"/>
          </a:p>
        </p:txBody>
      </p:sp>
      <p:sp>
        <p:nvSpPr>
          <p:cNvPr id="608259" name="Rectangle 3"/>
          <p:cNvSpPr>
            <a:spLocks noGrp="1" noChangeArrowheads="1"/>
          </p:cNvSpPr>
          <p:nvPr>
            <p:ph idx="1"/>
          </p:nvPr>
        </p:nvSpPr>
        <p:spPr>
          <a:xfrm>
            <a:off x="109538" y="1581150"/>
            <a:ext cx="8756650" cy="2259080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Introducción a las tecnologías de despliegue</a:t>
            </a:r>
            <a:endParaRPr lang="en-US" dirty="0" smtClean="0"/>
          </a:p>
          <a:p>
            <a:pPr>
              <a:defRPr/>
            </a:pPr>
            <a:r>
              <a:rPr lang="en-US" dirty="0" err="1" smtClean="0">
                <a:solidFill>
                  <a:schemeClr val="accent3"/>
                </a:solidFill>
              </a:rPr>
              <a:t>Introducción</a:t>
            </a:r>
            <a:r>
              <a:rPr lang="en-US" dirty="0" smtClean="0">
                <a:solidFill>
                  <a:schemeClr val="accent3"/>
                </a:solidFill>
              </a:rPr>
              <a:t> a  Windows® Deployment Services en Windows Server 2008</a:t>
            </a:r>
            <a:endParaRPr lang="en-US" dirty="0" smtClean="0">
              <a:solidFill>
                <a:schemeClr val="accent3"/>
              </a:solidFill>
            </a:endParaRPr>
          </a:p>
          <a:p>
            <a:pPr>
              <a:defRPr/>
            </a:pPr>
            <a:r>
              <a:rPr lang="en-US" dirty="0" err="1" smtClean="0"/>
              <a:t>Examinar</a:t>
            </a:r>
            <a:r>
              <a:rPr lang="en-US" dirty="0" smtClean="0"/>
              <a:t> Windows Deployment Services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302" name="Rectangle 6"/>
          <p:cNvSpPr>
            <a:spLocks noChangeArrowheads="1"/>
          </p:cNvSpPr>
          <p:nvPr/>
        </p:nvSpPr>
        <p:spPr bwMode="auto">
          <a:xfrm>
            <a:off x="217488" y="2220913"/>
            <a:ext cx="84582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bg1"/>
              </a:buClr>
              <a:defRPr/>
            </a:pPr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Instalación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Windows Deployment Services en Windows Server 2008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3303" name="Text Box 7"/>
          <p:cNvSpPr txBox="1">
            <a:spLocks noChangeAspect="1" noChangeArrowheads="1"/>
          </p:cNvSpPr>
          <p:nvPr/>
        </p:nvSpPr>
        <p:spPr bwMode="auto">
          <a:xfrm>
            <a:off x="0" y="809625"/>
            <a:ext cx="9144000" cy="1095375"/>
          </a:xfrm>
          <a:prstGeom prst="rect">
            <a:avLst/>
          </a:prstGeom>
          <a:gradFill rotWithShape="1">
            <a:gsLst>
              <a:gs pos="0">
                <a:srgbClr val="F8C508"/>
              </a:gs>
              <a:gs pos="100000">
                <a:srgbClr val="F8C508">
                  <a:gamma/>
                  <a:tint val="60392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5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5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demo</a:t>
            </a:r>
            <a:endParaRPr lang="en-US" sz="50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0"/>
          <p:cNvGrpSpPr>
            <a:grpSpLocks/>
          </p:cNvGrpSpPr>
          <p:nvPr/>
        </p:nvGrpSpPr>
        <p:grpSpPr bwMode="auto">
          <a:xfrm>
            <a:off x="-15875" y="5095875"/>
            <a:ext cx="9159875" cy="1771650"/>
            <a:chOff x="-10" y="3210"/>
            <a:chExt cx="5770" cy="1116"/>
          </a:xfrm>
        </p:grpSpPr>
        <p:pic>
          <p:nvPicPr>
            <p:cNvPr id="23569" name="Picture 6" descr="technet_block"/>
            <p:cNvPicPr>
              <a:picLocks noChangeAspect="1" noChangeArrowheads="1"/>
            </p:cNvPicPr>
            <p:nvPr/>
          </p:nvPicPr>
          <p:blipFill>
            <a:blip r:embed="rId3"/>
            <a:srcRect r="7056"/>
            <a:stretch>
              <a:fillRect/>
            </a:stretch>
          </p:blipFill>
          <p:spPr bwMode="auto">
            <a:xfrm>
              <a:off x="-10" y="3210"/>
              <a:ext cx="5770" cy="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0" name="Picture 9" descr="watermar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" y="4158"/>
              <a:ext cx="184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5" name="Group 5"/>
          <p:cNvGrpSpPr>
            <a:grpSpLocks/>
          </p:cNvGrpSpPr>
          <p:nvPr/>
        </p:nvGrpSpPr>
        <p:grpSpPr bwMode="auto">
          <a:xfrm>
            <a:off x="5886450" y="1844675"/>
            <a:ext cx="3078163" cy="3071813"/>
            <a:chOff x="3341" y="762"/>
            <a:chExt cx="1939" cy="1935"/>
          </a:xfrm>
        </p:grpSpPr>
        <p:pic>
          <p:nvPicPr>
            <p:cNvPr id="23567" name="Picture 6" descr="PC blank scre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41" y="762"/>
              <a:ext cx="1939" cy="1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8" name="Picture 7" descr="Windows XP Fla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88" y="1171"/>
              <a:ext cx="592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6" name="Group 11"/>
          <p:cNvGrpSpPr>
            <a:grpSpLocks/>
          </p:cNvGrpSpPr>
          <p:nvPr/>
        </p:nvGrpSpPr>
        <p:grpSpPr bwMode="auto">
          <a:xfrm>
            <a:off x="173038" y="2170113"/>
            <a:ext cx="2862262" cy="2225675"/>
            <a:chOff x="748" y="1061"/>
            <a:chExt cx="1803" cy="1402"/>
          </a:xfrm>
        </p:grpSpPr>
        <p:pic>
          <p:nvPicPr>
            <p:cNvPr id="23565" name="Picture 12" descr="laptop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48" y="1061"/>
              <a:ext cx="1803" cy="1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6" name="Picture 13" descr="Vista Below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25" y="1152"/>
              <a:ext cx="887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57" name="Picture 14" descr="arrow 1 yellow Curved Arrow Smal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337563">
            <a:off x="4017963" y="2381250"/>
            <a:ext cx="290353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5" descr="arrow 1 yellow Curved Arrow Smal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1441959">
            <a:off x="1930400" y="2346325"/>
            <a:ext cx="2995613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8" descr="Ser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35300" y="4265613"/>
            <a:ext cx="1689100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60" name="Group 19"/>
          <p:cNvGrpSpPr>
            <a:grpSpLocks/>
          </p:cNvGrpSpPr>
          <p:nvPr/>
        </p:nvGrpSpPr>
        <p:grpSpPr bwMode="auto">
          <a:xfrm>
            <a:off x="3271838" y="1257300"/>
            <a:ext cx="2486025" cy="1430338"/>
            <a:chOff x="2229" y="720"/>
            <a:chExt cx="1566" cy="901"/>
          </a:xfrm>
        </p:grpSpPr>
        <p:pic>
          <p:nvPicPr>
            <p:cNvPr id="23563" name="Picture 20" descr="silver edge - violet oval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229" y="720"/>
              <a:ext cx="1566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0" name="Text Box 21"/>
            <p:cNvSpPr txBox="1">
              <a:spLocks noChangeArrowheads="1"/>
            </p:cNvSpPr>
            <p:nvPr/>
          </p:nvSpPr>
          <p:spPr bwMode="auto">
            <a:xfrm>
              <a:off x="2447" y="873"/>
              <a:ext cx="1145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Windows Deployment Services</a:t>
              </a:r>
            </a:p>
          </p:txBody>
        </p:sp>
      </p:grpSp>
      <p:pic>
        <p:nvPicPr>
          <p:cNvPr id="23561" name="Picture 22" descr="up arrow yellow vertical up trans pers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21113" y="2486025"/>
            <a:ext cx="903287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27000" y="127000"/>
            <a:ext cx="9017000" cy="1243013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Beneficios</a:t>
            </a:r>
            <a:r>
              <a:rPr lang="en-US" dirty="0" smtClean="0"/>
              <a:t> de </a:t>
            </a:r>
            <a:r>
              <a:rPr lang="en-US" dirty="0" smtClean="0"/>
              <a:t>Windows Deployment Services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302" name="Rectangle 6"/>
          <p:cNvSpPr>
            <a:spLocks noChangeArrowheads="1"/>
          </p:cNvSpPr>
          <p:nvPr/>
        </p:nvSpPr>
        <p:spPr bwMode="auto">
          <a:xfrm>
            <a:off x="217488" y="2220913"/>
            <a:ext cx="8458200" cy="358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bg1"/>
              </a:buClr>
              <a:defRPr/>
            </a:pP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Configuración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Windows Deployment Services en Windows Server 2008</a:t>
            </a:r>
            <a:r>
              <a:rPr lang="en-GB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42913" lvl="1" indent="-442913">
              <a:lnSpc>
                <a:spcPct val="85000"/>
              </a:lnSpc>
              <a:spcBef>
                <a:spcPct val="30000"/>
              </a:spcBef>
              <a:buClr>
                <a:schemeClr val="accent3"/>
              </a:buClr>
              <a:buSzPct val="75000"/>
              <a:buFont typeface="Wingdings" pitchFamily="2" charset="2"/>
              <a:buChar char="u"/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Agregar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un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servidor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Windows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Deployment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Services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42913" lvl="1" indent="-442913">
              <a:lnSpc>
                <a:spcPct val="85000"/>
              </a:lnSpc>
              <a:spcBef>
                <a:spcPct val="30000"/>
              </a:spcBef>
              <a:buClr>
                <a:schemeClr val="accent3"/>
              </a:buClr>
              <a:buSzPct val="75000"/>
              <a:buFont typeface="Wingdings" pitchFamily="2" charset="2"/>
              <a:buChar char="u"/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Configurar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el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servidor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Pre-Boot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Execution Environment (PXE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3303" name="Text Box 7"/>
          <p:cNvSpPr txBox="1">
            <a:spLocks noChangeAspect="1" noChangeArrowheads="1"/>
          </p:cNvSpPr>
          <p:nvPr/>
        </p:nvSpPr>
        <p:spPr bwMode="auto">
          <a:xfrm>
            <a:off x="0" y="809625"/>
            <a:ext cx="9144000" cy="1095375"/>
          </a:xfrm>
          <a:prstGeom prst="rect">
            <a:avLst/>
          </a:prstGeom>
          <a:gradFill rotWithShape="1">
            <a:gsLst>
              <a:gs pos="0">
                <a:srgbClr val="F8C508"/>
              </a:gs>
              <a:gs pos="100000">
                <a:srgbClr val="F8C508">
                  <a:gamma/>
                  <a:tint val="60392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5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5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demo</a:t>
            </a:r>
            <a:endParaRPr lang="en-US" sz="50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ChangeArrowheads="1"/>
          </p:cNvSpPr>
          <p:nvPr/>
        </p:nvSpPr>
        <p:spPr bwMode="auto">
          <a:xfrm>
            <a:off x="38100" y="73025"/>
            <a:ext cx="9105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GB" sz="3600" b="1">
              <a:solidFill>
                <a:srgbClr val="FFFF99"/>
              </a:solidFill>
            </a:endParaRPr>
          </a:p>
        </p:txBody>
      </p:sp>
      <p:sp>
        <p:nvSpPr>
          <p:cNvPr id="5376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Windows PE</a:t>
            </a:r>
          </a:p>
        </p:txBody>
      </p:sp>
      <p:pic>
        <p:nvPicPr>
          <p:cNvPr id="38916" name="Picture 49" descr="PC blank scre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6963" y="2933700"/>
            <a:ext cx="28130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7" name="Group 52"/>
          <p:cNvGrpSpPr>
            <a:grpSpLocks/>
          </p:cNvGrpSpPr>
          <p:nvPr/>
        </p:nvGrpSpPr>
        <p:grpSpPr bwMode="auto">
          <a:xfrm>
            <a:off x="993775" y="1203325"/>
            <a:ext cx="2058988" cy="3856038"/>
            <a:chOff x="626" y="758"/>
            <a:chExt cx="1297" cy="2429"/>
          </a:xfrm>
        </p:grpSpPr>
        <p:pic>
          <p:nvPicPr>
            <p:cNvPr id="38918" name="Picture 50" descr="Serv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" y="758"/>
              <a:ext cx="1213" cy="1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9" name="Text Box 51"/>
            <p:cNvSpPr txBox="1">
              <a:spLocks noChangeArrowheads="1"/>
            </p:cNvSpPr>
            <p:nvPr/>
          </p:nvSpPr>
          <p:spPr bwMode="auto">
            <a:xfrm>
              <a:off x="626" y="2547"/>
              <a:ext cx="1297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Windows Deployment </a:t>
              </a:r>
              <a:r>
                <a:rPr lang="en-US" sz="2000" dirty="0" smtClean="0"/>
                <a:t>Services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7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Qué vamos a ver hoy</a:t>
            </a:r>
          </a:p>
        </p:txBody>
      </p:sp>
      <p:sp>
        <p:nvSpPr>
          <p:cNvPr id="58385" name="Rectangle 17"/>
          <p:cNvSpPr>
            <a:spLocks noGrp="1" noChangeArrowheads="1"/>
          </p:cNvSpPr>
          <p:nvPr>
            <p:ph idx="1"/>
          </p:nvPr>
        </p:nvSpPr>
        <p:spPr>
          <a:xfrm>
            <a:off x="109538" y="1581150"/>
            <a:ext cx="8756650" cy="2259080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Introducción a las tecnologías de despliegue</a:t>
            </a:r>
          </a:p>
          <a:p>
            <a:pPr>
              <a:defRPr/>
            </a:pPr>
            <a:r>
              <a:rPr lang="es-ES" dirty="0" smtClean="0"/>
              <a:t>Introducción a  Windows</a:t>
            </a:r>
            <a:r>
              <a:rPr lang="es-ES" baseline="30000" dirty="0" smtClean="0"/>
              <a:t>®</a:t>
            </a:r>
            <a:r>
              <a:rPr lang="es-ES" dirty="0" smtClean="0"/>
              <a:t> </a:t>
            </a:r>
            <a:r>
              <a:rPr lang="es-ES" dirty="0" err="1" smtClean="0"/>
              <a:t>Deployment</a:t>
            </a:r>
            <a:r>
              <a:rPr lang="es-ES" dirty="0" smtClean="0"/>
              <a:t> Services en Windows Server 2008</a:t>
            </a:r>
          </a:p>
          <a:p>
            <a:pPr>
              <a:defRPr/>
            </a:pPr>
            <a:r>
              <a:rPr lang="es-ES" dirty="0" smtClean="0"/>
              <a:t>Examinar </a:t>
            </a:r>
            <a:r>
              <a:rPr lang="es-ES" dirty="0" smtClean="0"/>
              <a:t>Windows </a:t>
            </a:r>
            <a:r>
              <a:rPr lang="es-ES" dirty="0" err="1" smtClean="0"/>
              <a:t>Deployment</a:t>
            </a:r>
            <a:r>
              <a:rPr lang="es-ES" dirty="0" smtClean="0"/>
              <a:t> </a:t>
            </a:r>
            <a:r>
              <a:rPr lang="es-ES" dirty="0" smtClean="0"/>
              <a:t>Services</a:t>
            </a:r>
            <a:endParaRPr lang="es-ES" dirty="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38100" y="73025"/>
            <a:ext cx="9105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GB" sz="3600" b="1">
              <a:solidFill>
                <a:srgbClr val="FFFF99"/>
              </a:solidFill>
            </a:endParaRPr>
          </a:p>
        </p:txBody>
      </p:sp>
      <p:sp>
        <p:nvSpPr>
          <p:cNvPr id="5376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Windows PE</a:t>
            </a:r>
          </a:p>
        </p:txBody>
      </p:sp>
      <p:pic>
        <p:nvPicPr>
          <p:cNvPr id="39940" name="Picture 4" descr="PC blank scre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6963" y="2933700"/>
            <a:ext cx="28130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41" name="Group 5"/>
          <p:cNvGrpSpPr>
            <a:grpSpLocks/>
          </p:cNvGrpSpPr>
          <p:nvPr/>
        </p:nvGrpSpPr>
        <p:grpSpPr bwMode="auto">
          <a:xfrm>
            <a:off x="993775" y="1203325"/>
            <a:ext cx="2058988" cy="3856038"/>
            <a:chOff x="626" y="758"/>
            <a:chExt cx="1297" cy="2429"/>
          </a:xfrm>
        </p:grpSpPr>
        <p:pic>
          <p:nvPicPr>
            <p:cNvPr id="39944" name="Picture 6" descr="Serv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" y="758"/>
              <a:ext cx="1213" cy="1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5" name="Text Box 7"/>
            <p:cNvSpPr txBox="1">
              <a:spLocks noChangeArrowheads="1"/>
            </p:cNvSpPr>
            <p:nvPr/>
          </p:nvSpPr>
          <p:spPr bwMode="auto">
            <a:xfrm>
              <a:off x="626" y="2547"/>
              <a:ext cx="1297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Windows Deployment </a:t>
              </a:r>
              <a:r>
                <a:rPr lang="en-US" sz="2000" dirty="0" smtClean="0"/>
                <a:t>Services</a:t>
              </a:r>
              <a:endParaRPr lang="en-US" sz="2000" dirty="0"/>
            </a:p>
          </p:txBody>
        </p:sp>
      </p:grpSp>
      <p:pic>
        <p:nvPicPr>
          <p:cNvPr id="39942" name="Picture 8" descr="curved glowing red lin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13147">
            <a:off x="2668588" y="2501900"/>
            <a:ext cx="3627437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9"/>
          <p:cNvSpPr txBox="1">
            <a:spLocks noChangeArrowheads="1"/>
          </p:cNvSpPr>
          <p:nvPr/>
        </p:nvSpPr>
        <p:spPr bwMode="auto">
          <a:xfrm>
            <a:off x="3979863" y="2317750"/>
            <a:ext cx="1854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38100" y="73025"/>
            <a:ext cx="9105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GB" sz="3600" b="1">
              <a:solidFill>
                <a:srgbClr val="FFFF99"/>
              </a:solidFill>
            </a:endParaRPr>
          </a:p>
        </p:txBody>
      </p:sp>
      <p:sp>
        <p:nvSpPr>
          <p:cNvPr id="5376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Windows PE</a:t>
            </a:r>
          </a:p>
        </p:txBody>
      </p:sp>
      <p:pic>
        <p:nvPicPr>
          <p:cNvPr id="40964" name="Picture 4" descr="PC blank scre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6963" y="2933700"/>
            <a:ext cx="28130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993775" y="1203325"/>
            <a:ext cx="2058988" cy="3856038"/>
            <a:chOff x="626" y="758"/>
            <a:chExt cx="1297" cy="2429"/>
          </a:xfrm>
        </p:grpSpPr>
        <p:pic>
          <p:nvPicPr>
            <p:cNvPr id="40968" name="Picture 6" descr="Serv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" y="758"/>
              <a:ext cx="1213" cy="1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9" name="Text Box 7"/>
            <p:cNvSpPr txBox="1">
              <a:spLocks noChangeArrowheads="1"/>
            </p:cNvSpPr>
            <p:nvPr/>
          </p:nvSpPr>
          <p:spPr bwMode="auto">
            <a:xfrm>
              <a:off x="626" y="2547"/>
              <a:ext cx="1297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Windows Deployment </a:t>
              </a:r>
              <a:r>
                <a:rPr lang="en-US" sz="2000" dirty="0" smtClean="0"/>
                <a:t>Services</a:t>
              </a:r>
              <a:endParaRPr lang="en-US" sz="2000" dirty="0"/>
            </a:p>
          </p:txBody>
        </p:sp>
      </p:grpSp>
      <p:pic>
        <p:nvPicPr>
          <p:cNvPr id="40966" name="Picture 10" descr="binary cod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6025" y="1143000"/>
            <a:ext cx="7477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1" descr="external hard driv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56300" y="630238"/>
            <a:ext cx="14097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38100" y="73025"/>
            <a:ext cx="9105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GB" sz="3600" b="1">
              <a:solidFill>
                <a:srgbClr val="FFFF99"/>
              </a:solidFill>
            </a:endParaRPr>
          </a:p>
        </p:txBody>
      </p:sp>
      <p:sp>
        <p:nvSpPr>
          <p:cNvPr id="5376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Windows PE</a:t>
            </a:r>
          </a:p>
        </p:txBody>
      </p:sp>
      <p:pic>
        <p:nvPicPr>
          <p:cNvPr id="41988" name="Picture 4" descr="PC blank scre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6963" y="2933700"/>
            <a:ext cx="28130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993775" y="1203325"/>
            <a:ext cx="2058988" cy="3856038"/>
            <a:chOff x="626" y="758"/>
            <a:chExt cx="1297" cy="2429"/>
          </a:xfrm>
        </p:grpSpPr>
        <p:pic>
          <p:nvPicPr>
            <p:cNvPr id="41993" name="Picture 6" descr="Serv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" y="758"/>
              <a:ext cx="1213" cy="1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4" name="Text Box 7"/>
            <p:cNvSpPr txBox="1">
              <a:spLocks noChangeArrowheads="1"/>
            </p:cNvSpPr>
            <p:nvPr/>
          </p:nvSpPr>
          <p:spPr bwMode="auto">
            <a:xfrm>
              <a:off x="626" y="2547"/>
              <a:ext cx="1297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Windows Deployment </a:t>
              </a:r>
              <a:r>
                <a:rPr lang="en-US" sz="2000" dirty="0" smtClean="0"/>
                <a:t>Services</a:t>
              </a:r>
              <a:endParaRPr lang="en-US" sz="2000" dirty="0"/>
            </a:p>
          </p:txBody>
        </p:sp>
      </p:grpSp>
      <p:grpSp>
        <p:nvGrpSpPr>
          <p:cNvPr id="41990" name="Group 12"/>
          <p:cNvGrpSpPr>
            <a:grpSpLocks/>
          </p:cNvGrpSpPr>
          <p:nvPr/>
        </p:nvGrpSpPr>
        <p:grpSpPr bwMode="auto">
          <a:xfrm>
            <a:off x="6524625" y="4954588"/>
            <a:ext cx="1611313" cy="969962"/>
            <a:chOff x="4110" y="3121"/>
            <a:chExt cx="1015" cy="611"/>
          </a:xfrm>
        </p:grpSpPr>
        <p:pic>
          <p:nvPicPr>
            <p:cNvPr id="41991" name="Picture 13" descr="gears me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01" y="3121"/>
              <a:ext cx="524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8" name="Text Box 14"/>
            <p:cNvSpPr txBox="1">
              <a:spLocks noChangeArrowheads="1"/>
            </p:cNvSpPr>
            <p:nvPr/>
          </p:nvSpPr>
          <p:spPr bwMode="auto">
            <a:xfrm>
              <a:off x="4110" y="3501"/>
              <a:ext cx="981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Diskpart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38100" y="73025"/>
            <a:ext cx="9105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GB" sz="3600" b="1">
              <a:solidFill>
                <a:srgbClr val="FFFF99"/>
              </a:solidFill>
            </a:endParaRPr>
          </a:p>
        </p:txBody>
      </p:sp>
      <p:sp>
        <p:nvSpPr>
          <p:cNvPr id="5376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Windows PE</a:t>
            </a:r>
          </a:p>
        </p:txBody>
      </p:sp>
      <p:pic>
        <p:nvPicPr>
          <p:cNvPr id="43012" name="Picture 4" descr="PC blank scre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6963" y="2933700"/>
            <a:ext cx="28130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993775" y="1203325"/>
            <a:ext cx="2058988" cy="3856038"/>
            <a:chOff x="626" y="758"/>
            <a:chExt cx="1297" cy="2429"/>
          </a:xfrm>
        </p:grpSpPr>
        <p:pic>
          <p:nvPicPr>
            <p:cNvPr id="43016" name="Picture 6" descr="Serv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" y="758"/>
              <a:ext cx="1213" cy="1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7" name="Text Box 7"/>
            <p:cNvSpPr txBox="1">
              <a:spLocks noChangeArrowheads="1"/>
            </p:cNvSpPr>
            <p:nvPr/>
          </p:nvSpPr>
          <p:spPr bwMode="auto">
            <a:xfrm>
              <a:off x="626" y="2547"/>
              <a:ext cx="1297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Windows Deployment </a:t>
              </a:r>
              <a:r>
                <a:rPr lang="en-US" sz="2000" dirty="0" smtClean="0"/>
                <a:t>Services</a:t>
              </a:r>
              <a:endParaRPr lang="en-US" sz="2000" dirty="0"/>
            </a:p>
          </p:txBody>
        </p:sp>
      </p:grpSp>
      <p:pic>
        <p:nvPicPr>
          <p:cNvPr id="43014" name="Picture 15" descr="SharedFolder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1600" y="403225"/>
            <a:ext cx="16256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16" descr="curved glowing red lin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859341">
            <a:off x="5124450" y="1317625"/>
            <a:ext cx="728663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mem_sti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592605">
            <a:off x="1092200" y="-969963"/>
            <a:ext cx="6886575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38100" y="73025"/>
            <a:ext cx="9105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GB" sz="3600" b="1">
              <a:solidFill>
                <a:srgbClr val="FFFF99"/>
              </a:solidFill>
            </a:endParaRPr>
          </a:p>
        </p:txBody>
      </p:sp>
      <p:sp>
        <p:nvSpPr>
          <p:cNvPr id="5376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PXE Boot </a:t>
            </a:r>
            <a:r>
              <a:rPr lang="en-US" dirty="0" smtClean="0"/>
              <a:t>de </a:t>
            </a:r>
            <a:r>
              <a:rPr lang="en-US" dirty="0" smtClean="0"/>
              <a:t>Windows PE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5395913" y="5832475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RAMDISK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188913" y="3886200"/>
            <a:ext cx="3062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Arranque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RAM en client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</p:txBody>
      </p:sp>
      <p:grpSp>
        <p:nvGrpSpPr>
          <p:cNvPr id="44039" name="Group 8"/>
          <p:cNvGrpSpPr>
            <a:grpSpLocks/>
          </p:cNvGrpSpPr>
          <p:nvPr/>
        </p:nvGrpSpPr>
        <p:grpSpPr bwMode="auto">
          <a:xfrm>
            <a:off x="3414713" y="3646488"/>
            <a:ext cx="5548312" cy="2184400"/>
            <a:chOff x="2265" y="1002"/>
            <a:chExt cx="3495" cy="1376"/>
          </a:xfrm>
        </p:grpSpPr>
        <p:pic>
          <p:nvPicPr>
            <p:cNvPr id="44051" name="Picture 9" descr="blue bar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67" y="1002"/>
              <a:ext cx="3493" cy="1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2" name="Picture 10" descr="split horizontal blue rectangle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65" y="1002"/>
              <a:ext cx="3495" cy="1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3" name="Picture 11" descr="0 Rectangle 1to12 Gel - berry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2304" y="1582"/>
              <a:ext cx="865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4" name="Picture 12" descr="0 Rectangle 1to12 Gel - berry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2924" y="1582"/>
              <a:ext cx="865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31" name="Text Box 13"/>
            <p:cNvSpPr txBox="1">
              <a:spLocks noChangeArrowheads="1"/>
            </p:cNvSpPr>
            <p:nvPr/>
          </p:nvSpPr>
          <p:spPr bwMode="auto">
            <a:xfrm>
              <a:off x="2461" y="1083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Boot.SDI</a:t>
              </a:r>
            </a:p>
          </p:txBody>
        </p:sp>
        <p:sp>
          <p:nvSpPr>
            <p:cNvPr id="43032" name="Text Box 14"/>
            <p:cNvSpPr txBox="1">
              <a:spLocks noChangeArrowheads="1"/>
            </p:cNvSpPr>
            <p:nvPr/>
          </p:nvSpPr>
          <p:spPr bwMode="auto">
            <a:xfrm rot="10800000">
              <a:off x="3168" y="1375"/>
              <a:ext cx="388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Volume (NTFS)</a:t>
              </a:r>
            </a:p>
          </p:txBody>
        </p:sp>
        <p:sp>
          <p:nvSpPr>
            <p:cNvPr id="43033" name="Text Box 15"/>
            <p:cNvSpPr txBox="1">
              <a:spLocks noChangeArrowheads="1"/>
            </p:cNvSpPr>
            <p:nvPr/>
          </p:nvSpPr>
          <p:spPr bwMode="auto">
            <a:xfrm rot="10800000">
              <a:off x="2611" y="1517"/>
              <a:ext cx="25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SDI Header</a:t>
              </a:r>
            </a:p>
          </p:txBody>
        </p:sp>
        <p:sp>
          <p:nvSpPr>
            <p:cNvPr id="43034" name="Text Box 16"/>
            <p:cNvSpPr txBox="1">
              <a:spLocks noChangeArrowheads="1"/>
            </p:cNvSpPr>
            <p:nvPr/>
          </p:nvSpPr>
          <p:spPr bwMode="auto">
            <a:xfrm>
              <a:off x="4107" y="1103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Boot.WIM</a:t>
              </a:r>
            </a:p>
          </p:txBody>
        </p:sp>
        <p:sp>
          <p:nvSpPr>
            <p:cNvPr id="43035" name="Text Box 17"/>
            <p:cNvSpPr txBox="1">
              <a:spLocks noChangeArrowheads="1"/>
            </p:cNvSpPr>
            <p:nvPr/>
          </p:nvSpPr>
          <p:spPr bwMode="auto">
            <a:xfrm>
              <a:off x="4694" y="1712"/>
              <a:ext cx="6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System32</a:t>
              </a:r>
            </a:p>
          </p:txBody>
        </p:sp>
        <p:pic>
          <p:nvPicPr>
            <p:cNvPr id="44060" name="Picture 18" descr="Gel - Gel2 line lines Carrot"/>
            <p:cNvPicPr preferRelativeResize="0">
              <a:picLocks noChangeArrowheads="1"/>
            </p:cNvPicPr>
            <p:nvPr/>
          </p:nvPicPr>
          <p:blipFill>
            <a:blip r:embed="rId7"/>
            <a:srcRect b="53201"/>
            <a:stretch>
              <a:fillRect/>
            </a:stretch>
          </p:blipFill>
          <p:spPr bwMode="auto">
            <a:xfrm>
              <a:off x="4152" y="1702"/>
              <a:ext cx="62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1" name="Picture 19" descr="XP icon closed folder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70" y="1469"/>
              <a:ext cx="259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2" name="Picture 20" descr="GEL Dotted Line carrot"/>
            <p:cNvPicPr preferRelativeResize="0">
              <a:picLocks noChangeArrowheads="1"/>
            </p:cNvPicPr>
            <p:nvPr/>
          </p:nvPicPr>
          <p:blipFill>
            <a:blip r:embed="rId9"/>
            <a:srcRect r="83087"/>
            <a:stretch>
              <a:fillRect/>
            </a:stretch>
          </p:blipFill>
          <p:spPr bwMode="auto">
            <a:xfrm>
              <a:off x="4169" y="1785"/>
              <a:ext cx="355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3" name="Picture 21" descr="Gel - Gel2 line lines Carrot"/>
            <p:cNvPicPr preferRelativeResize="0">
              <a:picLocks noChangeArrowheads="1"/>
            </p:cNvPicPr>
            <p:nvPr/>
          </p:nvPicPr>
          <p:blipFill>
            <a:blip r:embed="rId10"/>
            <a:srcRect b="53201"/>
            <a:stretch>
              <a:fillRect/>
            </a:stretch>
          </p:blipFill>
          <p:spPr bwMode="auto">
            <a:xfrm>
              <a:off x="4497" y="1926"/>
              <a:ext cx="6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4" name="Picture 22" descr="XP icon closed folder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10" y="1702"/>
              <a:ext cx="259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5" name="Picture 23" descr="GEL Dotted Line carrot"/>
            <p:cNvPicPr preferRelativeResize="0">
              <a:picLocks noChangeArrowheads="1"/>
            </p:cNvPicPr>
            <p:nvPr/>
          </p:nvPicPr>
          <p:blipFill>
            <a:blip r:embed="rId9"/>
            <a:srcRect r="83087"/>
            <a:stretch>
              <a:fillRect/>
            </a:stretch>
          </p:blipFill>
          <p:spPr bwMode="auto">
            <a:xfrm>
              <a:off x="4514" y="2032"/>
              <a:ext cx="355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4066" name="Group 24"/>
            <p:cNvGrpSpPr>
              <a:grpSpLocks/>
            </p:cNvGrpSpPr>
            <p:nvPr/>
          </p:nvGrpSpPr>
          <p:grpSpPr bwMode="auto">
            <a:xfrm>
              <a:off x="4812" y="1940"/>
              <a:ext cx="873" cy="289"/>
              <a:chOff x="4872" y="1960"/>
              <a:chExt cx="873" cy="289"/>
            </a:xfrm>
          </p:grpSpPr>
          <p:pic>
            <p:nvPicPr>
              <p:cNvPr id="44067" name="Picture 25" descr="0 Rectangle 1to12 Gel - berry"/>
              <p:cNvPicPr preferRelativeResize="0"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872" y="1960"/>
                <a:ext cx="873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044" name="Text Box 26"/>
              <p:cNvSpPr txBox="1">
                <a:spLocks noChangeArrowheads="1"/>
              </p:cNvSpPr>
              <p:nvPr/>
            </p:nvSpPr>
            <p:spPr bwMode="auto">
              <a:xfrm>
                <a:off x="4923" y="1997"/>
                <a:ext cx="82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Arial" charset="0"/>
                  </a:rPr>
                  <a:t>Winload.exe</a:t>
                </a:r>
              </a:p>
            </p:txBody>
          </p:sp>
        </p:grpSp>
      </p:grpSp>
      <p:grpSp>
        <p:nvGrpSpPr>
          <p:cNvPr id="44040" name="Group 27"/>
          <p:cNvGrpSpPr>
            <a:grpSpLocks/>
          </p:cNvGrpSpPr>
          <p:nvPr/>
        </p:nvGrpSpPr>
        <p:grpSpPr bwMode="auto">
          <a:xfrm>
            <a:off x="138113" y="4562475"/>
            <a:ext cx="1371600" cy="531813"/>
            <a:chOff x="87" y="3189"/>
            <a:chExt cx="864" cy="335"/>
          </a:xfrm>
        </p:grpSpPr>
        <p:pic>
          <p:nvPicPr>
            <p:cNvPr id="44049" name="Picture 28" descr="0 Rectangle 1to12 Gel - berry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9" y="3189"/>
              <a:ext cx="799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6" name="Text Box 29"/>
            <p:cNvSpPr txBox="1">
              <a:spLocks noChangeArrowheads="1"/>
            </p:cNvSpPr>
            <p:nvPr/>
          </p:nvSpPr>
          <p:spPr bwMode="auto">
            <a:xfrm>
              <a:off x="87" y="3231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PXEBoot.com</a:t>
              </a:r>
            </a:p>
          </p:txBody>
        </p:sp>
      </p:grpSp>
      <p:grpSp>
        <p:nvGrpSpPr>
          <p:cNvPr id="44041" name="Group 30"/>
          <p:cNvGrpSpPr>
            <a:grpSpLocks/>
          </p:cNvGrpSpPr>
          <p:nvPr/>
        </p:nvGrpSpPr>
        <p:grpSpPr bwMode="auto">
          <a:xfrm>
            <a:off x="2014538" y="4894263"/>
            <a:ext cx="1268412" cy="436562"/>
            <a:chOff x="1197" y="3535"/>
            <a:chExt cx="799" cy="275"/>
          </a:xfrm>
        </p:grpSpPr>
        <p:pic>
          <p:nvPicPr>
            <p:cNvPr id="44047" name="Picture 31" descr="0 Rectangle 1to12 Gel - berry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97" y="3535"/>
              <a:ext cx="799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4" name="Text Box 32"/>
            <p:cNvSpPr txBox="1">
              <a:spLocks noChangeArrowheads="1"/>
            </p:cNvSpPr>
            <p:nvPr/>
          </p:nvSpPr>
          <p:spPr bwMode="auto">
            <a:xfrm>
              <a:off x="1411" y="3578"/>
              <a:ext cx="5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BCD</a:t>
              </a:r>
            </a:p>
          </p:txBody>
        </p:sp>
      </p:grpSp>
      <p:grpSp>
        <p:nvGrpSpPr>
          <p:cNvPr id="44042" name="Group 33"/>
          <p:cNvGrpSpPr>
            <a:grpSpLocks/>
          </p:cNvGrpSpPr>
          <p:nvPr/>
        </p:nvGrpSpPr>
        <p:grpSpPr bwMode="auto">
          <a:xfrm>
            <a:off x="2014538" y="4352925"/>
            <a:ext cx="1295400" cy="503238"/>
            <a:chOff x="1197" y="3147"/>
            <a:chExt cx="816" cy="317"/>
          </a:xfrm>
        </p:grpSpPr>
        <p:pic>
          <p:nvPicPr>
            <p:cNvPr id="44045" name="Picture 34" descr="0 Rectangle 1to12 Gel - berry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97" y="3147"/>
              <a:ext cx="799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2" name="Text Box 35"/>
            <p:cNvSpPr txBox="1">
              <a:spLocks noChangeArrowheads="1"/>
            </p:cNvSpPr>
            <p:nvPr/>
          </p:nvSpPr>
          <p:spPr bwMode="auto">
            <a:xfrm>
              <a:off x="1197" y="3200"/>
              <a:ext cx="8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Bootmgr.exe</a:t>
              </a:r>
            </a:p>
          </p:txBody>
        </p:sp>
      </p:grpSp>
      <p:pic>
        <p:nvPicPr>
          <p:cNvPr id="44043" name="Picture 36" descr="GEL Dotted Line carrot"/>
          <p:cNvPicPr preferRelativeResize="0">
            <a:picLocks noChangeArrowheads="1"/>
          </p:cNvPicPr>
          <p:nvPr/>
        </p:nvPicPr>
        <p:blipFill>
          <a:blip r:embed="rId9"/>
          <a:srcRect r="83278"/>
          <a:stretch>
            <a:fillRect/>
          </a:stretch>
        </p:blipFill>
        <p:spPr bwMode="auto">
          <a:xfrm>
            <a:off x="1428750" y="4684713"/>
            <a:ext cx="5572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37" descr="GEL Dotted Line carrot"/>
          <p:cNvPicPr preferRelativeResize="0">
            <a:picLocks noChangeArrowheads="1"/>
          </p:cNvPicPr>
          <p:nvPr/>
        </p:nvPicPr>
        <p:blipFill>
          <a:blip r:embed="rId9"/>
          <a:srcRect r="83278"/>
          <a:stretch>
            <a:fillRect/>
          </a:stretch>
        </p:blipFill>
        <p:spPr bwMode="auto">
          <a:xfrm>
            <a:off x="1425575" y="4953000"/>
            <a:ext cx="5572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Agenda</a:t>
            </a:r>
            <a:endParaRPr lang="en-GB" dirty="0" smtClean="0"/>
          </a:p>
        </p:txBody>
      </p:sp>
      <p:sp>
        <p:nvSpPr>
          <p:cNvPr id="608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Introducción a las tecnologías de despliegue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Introducción</a:t>
            </a:r>
            <a:r>
              <a:rPr lang="en-US" dirty="0" smtClean="0"/>
              <a:t> a  Windows</a:t>
            </a:r>
            <a:r>
              <a:rPr lang="es-ES" baseline="30000" dirty="0" smtClean="0"/>
              <a:t>®</a:t>
            </a:r>
            <a:r>
              <a:rPr lang="en-US" dirty="0" smtClean="0"/>
              <a:t> Deployment Services en Windows Server 2008</a:t>
            </a:r>
            <a:endParaRPr lang="en-US" dirty="0" smtClean="0"/>
          </a:p>
          <a:p>
            <a:pPr>
              <a:defRPr/>
            </a:pPr>
            <a:r>
              <a:rPr lang="en-US" dirty="0" err="1" smtClean="0">
                <a:solidFill>
                  <a:schemeClr val="accent3"/>
                </a:solidFill>
              </a:rPr>
              <a:t>Examinar</a:t>
            </a:r>
            <a:r>
              <a:rPr lang="en-US" dirty="0" smtClean="0">
                <a:solidFill>
                  <a:schemeClr val="accent3"/>
                </a:solidFill>
              </a:rPr>
              <a:t> Windows Deployment Services</a:t>
            </a:r>
            <a:endParaRPr lang="en-US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302" name="Rectangle 6"/>
          <p:cNvSpPr>
            <a:spLocks noChangeArrowheads="1"/>
          </p:cNvSpPr>
          <p:nvPr/>
        </p:nvSpPr>
        <p:spPr bwMode="auto">
          <a:xfrm>
            <a:off x="217488" y="2220913"/>
            <a:ext cx="8458200" cy="246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bg1"/>
              </a:buClr>
              <a:defRPr/>
            </a:pPr>
            <a:r>
              <a:rPr lang="en-US" sz="4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Personalizar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el </a:t>
            </a:r>
            <a:r>
              <a:rPr lang="en-US" sz="4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servidor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Windows 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Deployment 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Services</a:t>
            </a:r>
          </a:p>
          <a:p>
            <a:pPr>
              <a:lnSpc>
                <a:spcPct val="90000"/>
              </a:lnSpc>
              <a:buClr>
                <a:schemeClr val="bg1"/>
              </a:buClr>
              <a:defRPr/>
            </a:pP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42913" lvl="1" indent="-442913">
              <a:lnSpc>
                <a:spcPct val="85000"/>
              </a:lnSpc>
              <a:spcBef>
                <a:spcPct val="30000"/>
              </a:spcBef>
              <a:buClr>
                <a:schemeClr val="accent3"/>
              </a:buClr>
              <a:buSzPct val="75000"/>
              <a:buFont typeface="Wingdings" pitchFamily="2" charset="2"/>
              <a:buChar char="u"/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Agregar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una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imagen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Windows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boot</a:t>
            </a:r>
          </a:p>
          <a:p>
            <a:pPr marL="442913" lvl="1" indent="-442913">
              <a:lnSpc>
                <a:spcPct val="85000"/>
              </a:lnSpc>
              <a:spcBef>
                <a:spcPct val="30000"/>
              </a:spcBef>
              <a:buClr>
                <a:schemeClr val="accent3"/>
              </a:buClr>
              <a:buSzPct val="75000"/>
              <a:buFont typeface="Wingdings" pitchFamily="2" charset="2"/>
              <a:buChar char="u"/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Agregar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una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imagen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Windows server 2008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3303" name="Text Box 7"/>
          <p:cNvSpPr txBox="1">
            <a:spLocks noChangeAspect="1" noChangeArrowheads="1"/>
          </p:cNvSpPr>
          <p:nvPr/>
        </p:nvSpPr>
        <p:spPr bwMode="auto">
          <a:xfrm>
            <a:off x="0" y="809625"/>
            <a:ext cx="9144000" cy="1095375"/>
          </a:xfrm>
          <a:prstGeom prst="rect">
            <a:avLst/>
          </a:prstGeom>
          <a:gradFill rotWithShape="1">
            <a:gsLst>
              <a:gs pos="0">
                <a:srgbClr val="F8C508"/>
              </a:gs>
              <a:gs pos="100000">
                <a:srgbClr val="F8C508">
                  <a:gamma/>
                  <a:tint val="60392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5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5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demo</a:t>
            </a:r>
            <a:endParaRPr lang="en-US" sz="50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11" name="Rectangle 11"/>
          <p:cNvSpPr>
            <a:spLocks noGrp="1" noChangeArrowheads="1"/>
          </p:cNvSpPr>
          <p:nvPr>
            <p:ph type="title"/>
          </p:nvPr>
        </p:nvSpPr>
        <p:spPr>
          <a:xfrm>
            <a:off x="127000" y="127000"/>
            <a:ext cx="9017000" cy="667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captura</a:t>
            </a:r>
            <a:r>
              <a:rPr lang="en-US" dirty="0" smtClean="0"/>
              <a:t> de </a:t>
            </a:r>
            <a:r>
              <a:rPr lang="en-US" dirty="0" err="1" smtClean="0"/>
              <a:t>imagen</a:t>
            </a:r>
            <a:endParaRPr lang="en-US" dirty="0" smtClean="0"/>
          </a:p>
        </p:txBody>
      </p:sp>
      <p:grpSp>
        <p:nvGrpSpPr>
          <p:cNvPr id="50179" name="Group 47"/>
          <p:cNvGrpSpPr>
            <a:grpSpLocks/>
          </p:cNvGrpSpPr>
          <p:nvPr/>
        </p:nvGrpSpPr>
        <p:grpSpPr bwMode="auto">
          <a:xfrm>
            <a:off x="254000" y="1317625"/>
            <a:ext cx="1971675" cy="3121026"/>
            <a:chOff x="160" y="972"/>
            <a:chExt cx="1242" cy="1966"/>
          </a:xfrm>
        </p:grpSpPr>
        <p:pic>
          <p:nvPicPr>
            <p:cNvPr id="50180" name="Picture 32" descr="c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7" y="972"/>
              <a:ext cx="949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1" name="Text Box 46"/>
            <p:cNvSpPr txBox="1">
              <a:spLocks noChangeArrowheads="1"/>
            </p:cNvSpPr>
            <p:nvPr/>
          </p:nvSpPr>
          <p:spPr bwMode="auto">
            <a:xfrm>
              <a:off x="160" y="2007"/>
              <a:ext cx="1242" cy="9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 smtClean="0"/>
                <a:t>Imagen</a:t>
              </a:r>
              <a:r>
                <a:rPr lang="en-US" dirty="0" smtClean="0"/>
                <a:t> de </a:t>
              </a:r>
              <a:r>
                <a:rPr lang="en-US" dirty="0" err="1" smtClean="0"/>
                <a:t>captura</a:t>
              </a:r>
              <a:r>
                <a:rPr lang="en-US" dirty="0" smtClean="0"/>
                <a:t> de Windows </a:t>
              </a:r>
              <a:r>
                <a:rPr lang="en-US" dirty="0"/>
                <a:t>Deployment </a:t>
              </a:r>
              <a:r>
                <a:rPr lang="en-US" dirty="0" smtClean="0"/>
                <a:t>Services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3"/>
          <p:cNvGrpSpPr>
            <a:grpSpLocks/>
          </p:cNvGrpSpPr>
          <p:nvPr/>
        </p:nvGrpSpPr>
        <p:grpSpPr bwMode="auto">
          <a:xfrm>
            <a:off x="2009775" y="2384425"/>
            <a:ext cx="4795838" cy="3127375"/>
            <a:chOff x="702" y="1817"/>
            <a:chExt cx="1065" cy="787"/>
          </a:xfrm>
        </p:grpSpPr>
        <p:pic>
          <p:nvPicPr>
            <p:cNvPr id="51209" name="Picture 4" descr="p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8" y="1817"/>
              <a:ext cx="789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0" name="Picture 5" descr="administrato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2" y="1959"/>
              <a:ext cx="484" cy="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03" name="Picture 18" descr="arrow 0 blue arrow curved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1895475"/>
            <a:ext cx="1449387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76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captura</a:t>
            </a:r>
            <a:r>
              <a:rPr lang="en-US" dirty="0" smtClean="0"/>
              <a:t> de </a:t>
            </a:r>
            <a:r>
              <a:rPr lang="en-US" dirty="0" err="1" smtClean="0"/>
              <a:t>imagen</a:t>
            </a:r>
            <a:endParaRPr lang="en-US" dirty="0" smtClean="0"/>
          </a:p>
        </p:txBody>
      </p:sp>
      <p:pic>
        <p:nvPicPr>
          <p:cNvPr id="51205" name="Picture 6" descr="Vista Belo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2213" y="1317625"/>
            <a:ext cx="14081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06" name="Group 15"/>
          <p:cNvGrpSpPr>
            <a:grpSpLocks/>
          </p:cNvGrpSpPr>
          <p:nvPr/>
        </p:nvGrpSpPr>
        <p:grpSpPr bwMode="auto">
          <a:xfrm>
            <a:off x="254000" y="1317625"/>
            <a:ext cx="1971675" cy="3121026"/>
            <a:chOff x="160" y="972"/>
            <a:chExt cx="1242" cy="1966"/>
          </a:xfrm>
        </p:grpSpPr>
        <p:pic>
          <p:nvPicPr>
            <p:cNvPr id="51207" name="Picture 16" descr="cd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7" y="972"/>
              <a:ext cx="949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8" name="Text Box 17"/>
            <p:cNvSpPr txBox="1">
              <a:spLocks noChangeArrowheads="1"/>
            </p:cNvSpPr>
            <p:nvPr/>
          </p:nvSpPr>
          <p:spPr bwMode="auto">
            <a:xfrm>
              <a:off x="160" y="2007"/>
              <a:ext cx="1242" cy="9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 smtClean="0"/>
                <a:t>Imagen</a:t>
              </a:r>
              <a:r>
                <a:rPr lang="en-US" dirty="0" smtClean="0"/>
                <a:t> de </a:t>
              </a:r>
              <a:r>
                <a:rPr lang="en-US" dirty="0" err="1" smtClean="0"/>
                <a:t>captura</a:t>
              </a:r>
              <a:r>
                <a:rPr lang="en-US" dirty="0" smtClean="0"/>
                <a:t> de Windows Deployment Services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captura</a:t>
            </a:r>
            <a:r>
              <a:rPr lang="en-US" dirty="0" smtClean="0"/>
              <a:t> de </a:t>
            </a:r>
            <a:r>
              <a:rPr lang="en-US" dirty="0" err="1" smtClean="0"/>
              <a:t>imagen</a:t>
            </a:r>
            <a:endParaRPr lang="en-US" dirty="0" smtClean="0"/>
          </a:p>
        </p:txBody>
      </p:sp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2009775" y="2384425"/>
            <a:ext cx="4795838" cy="3127375"/>
            <a:chOff x="702" y="1817"/>
            <a:chExt cx="1065" cy="787"/>
          </a:xfrm>
        </p:grpSpPr>
        <p:pic>
          <p:nvPicPr>
            <p:cNvPr id="52235" name="Picture 4" descr="p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8" y="1817"/>
              <a:ext cx="789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6" name="Picture 5" descr="administrato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2" y="1959"/>
              <a:ext cx="484" cy="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228" name="Group 15"/>
          <p:cNvGrpSpPr>
            <a:grpSpLocks/>
          </p:cNvGrpSpPr>
          <p:nvPr/>
        </p:nvGrpSpPr>
        <p:grpSpPr bwMode="auto">
          <a:xfrm>
            <a:off x="254000" y="1317625"/>
            <a:ext cx="1971675" cy="3121026"/>
            <a:chOff x="160" y="972"/>
            <a:chExt cx="1242" cy="1966"/>
          </a:xfrm>
        </p:grpSpPr>
        <p:pic>
          <p:nvPicPr>
            <p:cNvPr id="52233" name="Picture 16" descr="c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7" y="972"/>
              <a:ext cx="949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4" name="Text Box 17"/>
            <p:cNvSpPr txBox="1">
              <a:spLocks noChangeArrowheads="1"/>
            </p:cNvSpPr>
            <p:nvPr/>
          </p:nvSpPr>
          <p:spPr bwMode="auto">
            <a:xfrm>
              <a:off x="160" y="2007"/>
              <a:ext cx="1242" cy="9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 smtClean="0"/>
                <a:t>Imagen</a:t>
              </a:r>
              <a:r>
                <a:rPr lang="en-US" dirty="0" smtClean="0"/>
                <a:t> de </a:t>
              </a:r>
              <a:r>
                <a:rPr lang="en-US" dirty="0" err="1" smtClean="0"/>
                <a:t>captura</a:t>
              </a:r>
              <a:r>
                <a:rPr lang="en-US" dirty="0" smtClean="0"/>
                <a:t> de Windows Deployment Services</a:t>
              </a:r>
              <a:endParaRPr lang="en-US" dirty="0"/>
            </a:p>
          </p:txBody>
        </p:sp>
      </p:grpSp>
      <p:pic>
        <p:nvPicPr>
          <p:cNvPr id="52229" name="Picture 18" descr="arrow 0 blue arrow curved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917534">
            <a:off x="4822825" y="1784350"/>
            <a:ext cx="1449388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19" descr="arrow 0 blue arrow curved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307812">
            <a:off x="6080125" y="2655888"/>
            <a:ext cx="1449388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 descr="software bo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54600" y="1143000"/>
            <a:ext cx="121761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8" descr="print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31050" y="2365375"/>
            <a:ext cx="10969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127000" y="5422900"/>
            <a:ext cx="24096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0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200</a:t>
            </a:r>
            <a:endParaRPr lang="es-ES" sz="4000" b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73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Experiencia útil</a:t>
            </a:r>
          </a:p>
        </p:txBody>
      </p:sp>
      <p:sp>
        <p:nvSpPr>
          <p:cNvPr id="158729" name="Rectangle 9"/>
          <p:cNvSpPr>
            <a:spLocks noGrp="1" noChangeArrowheads="1"/>
          </p:cNvSpPr>
          <p:nvPr>
            <p:ph idx="1"/>
          </p:nvPr>
        </p:nvSpPr>
        <p:spPr>
          <a:xfrm>
            <a:off x="109538" y="1581150"/>
            <a:ext cx="8756650" cy="2849563"/>
          </a:xfrm>
        </p:spPr>
        <p:txBody>
          <a:bodyPr/>
          <a:lstStyle/>
          <a:p>
            <a:pPr>
              <a:defRPr/>
            </a:pPr>
            <a:r>
              <a:rPr lang="es-ES" dirty="0" err="1" smtClean="0"/>
              <a:t>Remote</a:t>
            </a:r>
            <a:r>
              <a:rPr lang="es-ES" dirty="0" smtClean="0"/>
              <a:t> </a:t>
            </a:r>
            <a:r>
              <a:rPr lang="es-ES" dirty="0" err="1" smtClean="0"/>
              <a:t>Installation</a:t>
            </a:r>
            <a:r>
              <a:rPr lang="es-ES" dirty="0" smtClean="0"/>
              <a:t> </a:t>
            </a:r>
            <a:r>
              <a:rPr lang="es-ES" dirty="0" err="1" smtClean="0"/>
              <a:t>Service</a:t>
            </a:r>
            <a:r>
              <a:rPr lang="es-ES" dirty="0" smtClean="0"/>
              <a:t> (RIS) server</a:t>
            </a:r>
          </a:p>
          <a:p>
            <a:pPr>
              <a:defRPr/>
            </a:pPr>
            <a:r>
              <a:rPr lang="es-ES" dirty="0" smtClean="0"/>
              <a:t>Windows Server</a:t>
            </a:r>
            <a:r>
              <a:rPr lang="es-ES" baseline="30000" dirty="0" smtClean="0"/>
              <a:t>®</a:t>
            </a:r>
            <a:r>
              <a:rPr lang="es-ES" dirty="0" smtClean="0"/>
              <a:t> 2003 </a:t>
            </a:r>
            <a:r>
              <a:rPr lang="es-ES" dirty="0" err="1" smtClean="0"/>
              <a:t>administration</a:t>
            </a:r>
            <a:endParaRPr lang="es-ES" dirty="0" smtClean="0"/>
          </a:p>
          <a:p>
            <a:pPr>
              <a:defRPr/>
            </a:pPr>
            <a:r>
              <a:rPr lang="es-ES" dirty="0" smtClean="0"/>
              <a:t>Windows</a:t>
            </a:r>
            <a:r>
              <a:rPr lang="es-ES" baseline="30000" dirty="0" smtClean="0"/>
              <a:t>®</a:t>
            </a:r>
            <a:r>
              <a:rPr lang="es-ES" dirty="0" smtClean="0"/>
              <a:t> </a:t>
            </a:r>
            <a:r>
              <a:rPr lang="es-ES" dirty="0" err="1" smtClean="0"/>
              <a:t>Preinstallation</a:t>
            </a:r>
            <a:r>
              <a:rPr lang="es-ES" dirty="0" smtClean="0"/>
              <a:t> </a:t>
            </a:r>
            <a:r>
              <a:rPr lang="es-ES" dirty="0" err="1" smtClean="0"/>
              <a:t>Environment</a:t>
            </a:r>
            <a:r>
              <a:rPr lang="es-ES" dirty="0" smtClean="0"/>
              <a:t> (Windows PE)</a:t>
            </a:r>
          </a:p>
          <a:p>
            <a:pPr>
              <a:defRPr/>
            </a:pPr>
            <a:endParaRPr lang="es-ES" dirty="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captura</a:t>
            </a:r>
            <a:r>
              <a:rPr lang="en-US" dirty="0" smtClean="0"/>
              <a:t> de </a:t>
            </a:r>
            <a:r>
              <a:rPr lang="en-US" dirty="0" err="1" smtClean="0"/>
              <a:t>imagen</a:t>
            </a:r>
            <a:endParaRPr lang="en-US" dirty="0" smtClean="0"/>
          </a:p>
        </p:txBody>
      </p:sp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2009775" y="2384425"/>
            <a:ext cx="4795838" cy="3127375"/>
            <a:chOff x="702" y="1817"/>
            <a:chExt cx="1065" cy="787"/>
          </a:xfrm>
        </p:grpSpPr>
        <p:pic>
          <p:nvPicPr>
            <p:cNvPr id="53256" name="Picture 4" descr="p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8" y="1817"/>
              <a:ext cx="789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7" name="Picture 5" descr="administrato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2" y="1959"/>
              <a:ext cx="484" cy="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3252" name="Picture 9" descr="brus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75650">
            <a:off x="4451350" y="3392488"/>
            <a:ext cx="18208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253" name="Group 15"/>
          <p:cNvGrpSpPr>
            <a:grpSpLocks/>
          </p:cNvGrpSpPr>
          <p:nvPr/>
        </p:nvGrpSpPr>
        <p:grpSpPr bwMode="auto">
          <a:xfrm>
            <a:off x="254000" y="1317625"/>
            <a:ext cx="1971675" cy="3121026"/>
            <a:chOff x="160" y="972"/>
            <a:chExt cx="1242" cy="1966"/>
          </a:xfrm>
        </p:grpSpPr>
        <p:pic>
          <p:nvPicPr>
            <p:cNvPr id="53254" name="Picture 16" descr="c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7" y="972"/>
              <a:ext cx="949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5" name="Text Box 17"/>
            <p:cNvSpPr txBox="1">
              <a:spLocks noChangeArrowheads="1"/>
            </p:cNvSpPr>
            <p:nvPr/>
          </p:nvSpPr>
          <p:spPr bwMode="auto">
            <a:xfrm>
              <a:off x="160" y="2007"/>
              <a:ext cx="1242" cy="9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 smtClean="0"/>
                <a:t>Imagen</a:t>
              </a:r>
              <a:r>
                <a:rPr lang="en-US" dirty="0" smtClean="0"/>
                <a:t> de </a:t>
              </a:r>
              <a:r>
                <a:rPr lang="en-US" dirty="0" err="1" smtClean="0"/>
                <a:t>captura</a:t>
              </a:r>
              <a:r>
                <a:rPr lang="en-US" dirty="0" smtClean="0"/>
                <a:t> de Windows Deployment Services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captura</a:t>
            </a:r>
            <a:r>
              <a:rPr lang="en-US" dirty="0" smtClean="0"/>
              <a:t> de </a:t>
            </a:r>
            <a:r>
              <a:rPr lang="en-US" dirty="0" err="1" smtClean="0"/>
              <a:t>imagen</a:t>
            </a:r>
            <a:endParaRPr lang="en-US" dirty="0" smtClean="0"/>
          </a:p>
        </p:txBody>
      </p:sp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2009775" y="2384425"/>
            <a:ext cx="4795838" cy="3127375"/>
            <a:chOff x="702" y="1817"/>
            <a:chExt cx="1065" cy="787"/>
          </a:xfrm>
        </p:grpSpPr>
        <p:pic>
          <p:nvPicPr>
            <p:cNvPr id="54280" name="Picture 4" descr="p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8" y="1817"/>
              <a:ext cx="789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1" name="Picture 5" descr="administrato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2" y="1959"/>
              <a:ext cx="484" cy="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276" name="Group 15"/>
          <p:cNvGrpSpPr>
            <a:grpSpLocks/>
          </p:cNvGrpSpPr>
          <p:nvPr/>
        </p:nvGrpSpPr>
        <p:grpSpPr bwMode="auto">
          <a:xfrm>
            <a:off x="254000" y="1317625"/>
            <a:ext cx="1971675" cy="3121026"/>
            <a:chOff x="160" y="972"/>
            <a:chExt cx="1242" cy="1966"/>
          </a:xfrm>
        </p:grpSpPr>
        <p:pic>
          <p:nvPicPr>
            <p:cNvPr id="54278" name="Picture 16" descr="c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7" y="972"/>
              <a:ext cx="949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79" name="Text Box 17"/>
            <p:cNvSpPr txBox="1">
              <a:spLocks noChangeArrowheads="1"/>
            </p:cNvSpPr>
            <p:nvPr/>
          </p:nvSpPr>
          <p:spPr bwMode="auto">
            <a:xfrm>
              <a:off x="160" y="2007"/>
              <a:ext cx="1242" cy="9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 smtClean="0"/>
                <a:t>Imagen</a:t>
              </a:r>
              <a:r>
                <a:rPr lang="en-US" dirty="0" smtClean="0"/>
                <a:t> de </a:t>
              </a:r>
              <a:r>
                <a:rPr lang="en-US" dirty="0" err="1" smtClean="0"/>
                <a:t>captura</a:t>
              </a:r>
              <a:r>
                <a:rPr lang="en-US" dirty="0" smtClean="0"/>
                <a:t> de Windows Deployment Services</a:t>
              </a:r>
              <a:endParaRPr lang="en-US" dirty="0"/>
            </a:p>
          </p:txBody>
        </p:sp>
      </p:grpSp>
      <p:pic>
        <p:nvPicPr>
          <p:cNvPr id="54277" name="Picture 18" descr="arrow 0 blue arrow curved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076891">
            <a:off x="2082800" y="1936750"/>
            <a:ext cx="1449388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captura</a:t>
            </a:r>
            <a:r>
              <a:rPr lang="en-US" dirty="0" smtClean="0"/>
              <a:t> de </a:t>
            </a:r>
            <a:r>
              <a:rPr lang="en-US" dirty="0" err="1" smtClean="0"/>
              <a:t>imagen</a:t>
            </a:r>
            <a:endParaRPr lang="en-US" dirty="0" smtClean="0"/>
          </a:p>
        </p:txBody>
      </p:sp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2009775" y="2384425"/>
            <a:ext cx="4795838" cy="3127375"/>
            <a:chOff x="702" y="1817"/>
            <a:chExt cx="1065" cy="787"/>
          </a:xfrm>
        </p:grpSpPr>
        <p:pic>
          <p:nvPicPr>
            <p:cNvPr id="55305" name="Picture 4" descr="p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8" y="1817"/>
              <a:ext cx="789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6" name="Picture 5" descr="administrato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2" y="1959"/>
              <a:ext cx="484" cy="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300" name="Picture 10" descr="green inner shadow circ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89413" y="2519363"/>
            <a:ext cx="1885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11" descr="Arrow 1 - Gel Curve Arrow MS-gre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8846763">
            <a:off x="5751513" y="3127375"/>
            <a:ext cx="2106612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302" name="Group 12"/>
          <p:cNvGrpSpPr>
            <a:grpSpLocks/>
          </p:cNvGrpSpPr>
          <p:nvPr/>
        </p:nvGrpSpPr>
        <p:grpSpPr bwMode="auto">
          <a:xfrm>
            <a:off x="5715001" y="4986338"/>
            <a:ext cx="2336800" cy="1104900"/>
            <a:chOff x="3600" y="3141"/>
            <a:chExt cx="1472" cy="696"/>
          </a:xfrm>
        </p:grpSpPr>
        <p:pic>
          <p:nvPicPr>
            <p:cNvPr id="55303" name="Picture 13" descr="GEL Rounded Column MS gree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3989" y="2775"/>
              <a:ext cx="696" cy="1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4" name="Text Box 14"/>
            <p:cNvSpPr txBox="1">
              <a:spLocks noChangeArrowheads="1"/>
            </p:cNvSpPr>
            <p:nvPr/>
          </p:nvSpPr>
          <p:spPr bwMode="auto">
            <a:xfrm>
              <a:off x="3600" y="3328"/>
              <a:ext cx="1472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smtClean="0">
                  <a:solidFill>
                    <a:schemeClr val="bg2"/>
                  </a:solidFill>
                </a:rPr>
                <a:t>Nueva </a:t>
              </a:r>
              <a:r>
                <a:rPr lang="en-US" sz="2400" b="1" dirty="0" err="1" smtClean="0">
                  <a:solidFill>
                    <a:schemeClr val="bg2"/>
                  </a:solidFill>
                </a:rPr>
                <a:t>imagen</a:t>
              </a:r>
              <a:endParaRPr lang="en-US" sz="2400" b="1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10"/>
          <p:cNvGrpSpPr>
            <a:grpSpLocks/>
          </p:cNvGrpSpPr>
          <p:nvPr/>
        </p:nvGrpSpPr>
        <p:grpSpPr bwMode="auto">
          <a:xfrm>
            <a:off x="-15875" y="5095875"/>
            <a:ext cx="9159875" cy="1771650"/>
            <a:chOff x="-10" y="3210"/>
            <a:chExt cx="5770" cy="1116"/>
          </a:xfrm>
        </p:grpSpPr>
        <p:pic>
          <p:nvPicPr>
            <p:cNvPr id="56363" name="Picture 6" descr="technet_block"/>
            <p:cNvPicPr>
              <a:picLocks noChangeAspect="1" noChangeArrowheads="1"/>
            </p:cNvPicPr>
            <p:nvPr/>
          </p:nvPicPr>
          <p:blipFill>
            <a:blip r:embed="rId3"/>
            <a:srcRect r="7056"/>
            <a:stretch>
              <a:fillRect/>
            </a:stretch>
          </p:blipFill>
          <p:spPr bwMode="auto">
            <a:xfrm>
              <a:off x="-10" y="3210"/>
              <a:ext cx="5770" cy="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64" name="Picture 9" descr="watermar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" y="4158"/>
              <a:ext cx="184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6323" name="Picture 2" descr="Ser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" y="2033588"/>
            <a:ext cx="1820863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3" descr="GEL Dotted Line carrot"/>
          <p:cNvPicPr preferRelativeResize="0">
            <a:picLocks noChangeArrowheads="1"/>
          </p:cNvPicPr>
          <p:nvPr/>
        </p:nvPicPr>
        <p:blipFill>
          <a:blip r:embed="rId6"/>
          <a:srcRect r="70796"/>
          <a:stretch>
            <a:fillRect/>
          </a:stretch>
        </p:blipFill>
        <p:spPr bwMode="auto">
          <a:xfrm>
            <a:off x="6121400" y="4398963"/>
            <a:ext cx="97313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4" descr="GEL Dotted Line carrot"/>
          <p:cNvPicPr preferRelativeResize="0">
            <a:picLocks noChangeArrowheads="1"/>
          </p:cNvPicPr>
          <p:nvPr/>
        </p:nvPicPr>
        <p:blipFill>
          <a:blip r:embed="rId6"/>
          <a:srcRect r="70796"/>
          <a:stretch>
            <a:fillRect/>
          </a:stretch>
        </p:blipFill>
        <p:spPr bwMode="auto">
          <a:xfrm>
            <a:off x="6137275" y="3824288"/>
            <a:ext cx="97313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5" descr="GEL Dotted Line carrot"/>
          <p:cNvPicPr preferRelativeResize="0">
            <a:picLocks noChangeArrowheads="1"/>
          </p:cNvPicPr>
          <p:nvPr/>
        </p:nvPicPr>
        <p:blipFill>
          <a:blip r:embed="rId6"/>
          <a:srcRect r="70796"/>
          <a:stretch>
            <a:fillRect/>
          </a:stretch>
        </p:blipFill>
        <p:spPr bwMode="auto">
          <a:xfrm>
            <a:off x="6137275" y="3187700"/>
            <a:ext cx="9731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6" descr="GEL Dotted Line carrot"/>
          <p:cNvPicPr preferRelativeResize="0">
            <a:picLocks noChangeArrowheads="1"/>
          </p:cNvPicPr>
          <p:nvPr/>
        </p:nvPicPr>
        <p:blipFill>
          <a:blip r:embed="rId6"/>
          <a:srcRect r="70796"/>
          <a:stretch>
            <a:fillRect/>
          </a:stretch>
        </p:blipFill>
        <p:spPr bwMode="auto">
          <a:xfrm>
            <a:off x="5164138" y="4908550"/>
            <a:ext cx="97313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7" descr="GEL Dotted Line carrot"/>
          <p:cNvPicPr preferRelativeResize="0">
            <a:picLocks noChangeArrowheads="1"/>
          </p:cNvPicPr>
          <p:nvPr/>
        </p:nvPicPr>
        <p:blipFill>
          <a:blip r:embed="rId6"/>
          <a:srcRect r="70796"/>
          <a:stretch>
            <a:fillRect/>
          </a:stretch>
        </p:blipFill>
        <p:spPr bwMode="auto">
          <a:xfrm>
            <a:off x="5164138" y="5421313"/>
            <a:ext cx="9731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8" descr="Gel - Gel2 line lines Carrot"/>
          <p:cNvPicPr preferRelativeResize="0">
            <a:picLocks noChangeArrowheads="1"/>
          </p:cNvPicPr>
          <p:nvPr/>
        </p:nvPicPr>
        <p:blipFill>
          <a:blip r:embed="rId7"/>
          <a:srcRect b="53201"/>
          <a:stretch>
            <a:fillRect/>
          </a:stretch>
        </p:blipFill>
        <p:spPr bwMode="auto">
          <a:xfrm>
            <a:off x="6072188" y="2786063"/>
            <a:ext cx="128587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9" descr="GEL Dotted Line carrot"/>
          <p:cNvPicPr preferRelativeResize="0">
            <a:picLocks noChangeArrowheads="1"/>
          </p:cNvPicPr>
          <p:nvPr/>
        </p:nvPicPr>
        <p:blipFill>
          <a:blip r:embed="rId6"/>
          <a:srcRect r="70796"/>
          <a:stretch>
            <a:fillRect/>
          </a:stretch>
        </p:blipFill>
        <p:spPr bwMode="auto">
          <a:xfrm>
            <a:off x="5164138" y="2728913"/>
            <a:ext cx="9731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76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Almacenar</a:t>
            </a:r>
            <a:r>
              <a:rPr lang="en-US" dirty="0" smtClean="0"/>
              <a:t> la </a:t>
            </a:r>
            <a:r>
              <a:rPr lang="en-US" dirty="0" err="1" smtClean="0"/>
              <a:t>nueva</a:t>
            </a:r>
            <a:r>
              <a:rPr lang="en-US" dirty="0" smtClean="0"/>
              <a:t> </a:t>
            </a:r>
            <a:r>
              <a:rPr lang="en-US" dirty="0" err="1" smtClean="0"/>
              <a:t>imagen</a:t>
            </a:r>
            <a:endParaRPr lang="en-US" dirty="0" smtClean="0"/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6440488" y="2613025"/>
            <a:ext cx="69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Install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6616700" y="5268913"/>
            <a:ext cx="79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Install2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4303713" y="633413"/>
            <a:ext cx="10102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Imagenes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5454650" y="1136650"/>
            <a:ext cx="8210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Grupo1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7410450" y="3133725"/>
            <a:ext cx="785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$OEM$</a:t>
            </a: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7380288" y="3638550"/>
            <a:ext cx="1119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LangPacks</a:t>
            </a: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7410450" y="4194175"/>
            <a:ext cx="950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Unattend</a:t>
            </a: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5454650" y="5876925"/>
            <a:ext cx="8210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Grupo2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56340" name="Picture 19" descr="XP icon closed fold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30325" y="2894013"/>
            <a:ext cx="747713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1" name="Picture 20" descr="GEL Dotted Line carrot"/>
          <p:cNvPicPr preferRelativeResize="0">
            <a:picLocks noChangeArrowheads="1"/>
          </p:cNvPicPr>
          <p:nvPr/>
        </p:nvPicPr>
        <p:blipFill>
          <a:blip r:embed="rId6"/>
          <a:srcRect r="70796"/>
          <a:stretch>
            <a:fillRect/>
          </a:stretch>
        </p:blipFill>
        <p:spPr bwMode="auto">
          <a:xfrm>
            <a:off x="3752850" y="1441450"/>
            <a:ext cx="9731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2" name="Picture 21" descr="Gel - Gel2 line lines Carrot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24263" y="1230313"/>
            <a:ext cx="128587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3" name="Picture 22" descr="Gel - Gel2 line lines Carrot"/>
          <p:cNvPicPr preferRelativeResize="0">
            <a:picLocks noChangeArrowheads="1"/>
          </p:cNvPicPr>
          <p:nvPr/>
        </p:nvPicPr>
        <p:blipFill>
          <a:blip r:embed="rId7"/>
          <a:srcRect b="53201"/>
          <a:stretch>
            <a:fillRect/>
          </a:stretch>
        </p:blipFill>
        <p:spPr bwMode="auto">
          <a:xfrm>
            <a:off x="5035550" y="1690688"/>
            <a:ext cx="128588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4" name="Picture 23" descr="GEL Dotted Line carrot"/>
          <p:cNvPicPr preferRelativeResize="0">
            <a:picLocks noChangeArrowheads="1"/>
          </p:cNvPicPr>
          <p:nvPr/>
        </p:nvPicPr>
        <p:blipFill>
          <a:blip r:embed="rId6"/>
          <a:srcRect r="70796"/>
          <a:stretch>
            <a:fillRect/>
          </a:stretch>
        </p:blipFill>
        <p:spPr bwMode="auto">
          <a:xfrm>
            <a:off x="3752850" y="6075363"/>
            <a:ext cx="97313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5" name="Picture 24" descr="XP icon closed fold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9488" y="5802313"/>
            <a:ext cx="5476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6" name="Picture 25" descr="XP icon closed fold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30900" y="2497138"/>
            <a:ext cx="4111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7" name="Picture 26" descr="XP icon closed fold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9488" y="1092200"/>
            <a:ext cx="5476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8" name="Picture 27" descr="GEL Dotted Line carrot"/>
          <p:cNvPicPr preferRelativeResize="0">
            <a:picLocks noChangeArrowheads="1"/>
          </p:cNvPicPr>
          <p:nvPr/>
        </p:nvPicPr>
        <p:blipFill>
          <a:blip r:embed="rId6"/>
          <a:srcRect r="70796"/>
          <a:stretch>
            <a:fillRect/>
          </a:stretch>
        </p:blipFill>
        <p:spPr bwMode="auto">
          <a:xfrm>
            <a:off x="5164138" y="2176463"/>
            <a:ext cx="9731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9" name="Picture 28" descr="XP icon closed fold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04038" y="3065463"/>
            <a:ext cx="4111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50" name="Picture 29" descr="XP icon closed fold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04038" y="3619500"/>
            <a:ext cx="4111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51" name="Picture 30" descr="XP icon closed fold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04038" y="4194175"/>
            <a:ext cx="4111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52" name="Picture 31" descr="XP icon closed fold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37275" y="5253038"/>
            <a:ext cx="4111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53" name="Group 32"/>
          <p:cNvGrpSpPr>
            <a:grpSpLocks/>
          </p:cNvGrpSpPr>
          <p:nvPr/>
        </p:nvGrpSpPr>
        <p:grpSpPr bwMode="auto">
          <a:xfrm>
            <a:off x="6200775" y="2176463"/>
            <a:ext cx="1565275" cy="330200"/>
            <a:chOff x="3794" y="1500"/>
            <a:chExt cx="986" cy="208"/>
          </a:xfrm>
        </p:grpSpPr>
        <p:pic>
          <p:nvPicPr>
            <p:cNvPr id="56361" name="Picture 33" descr="backdoor process box white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794" y="1500"/>
              <a:ext cx="986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62" name="Text Box 34"/>
            <p:cNvSpPr txBox="1">
              <a:spLocks noChangeArrowheads="1"/>
            </p:cNvSpPr>
            <p:nvPr/>
          </p:nvSpPr>
          <p:spPr bwMode="auto">
            <a:xfrm>
              <a:off x="3922" y="1504"/>
              <a:ext cx="7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2"/>
                  </a:solidFill>
                  <a:cs typeface="Arial" charset="0"/>
                </a:rPr>
                <a:t>Install.WIM</a:t>
              </a:r>
            </a:p>
          </p:txBody>
        </p:sp>
      </p:grpSp>
      <p:grpSp>
        <p:nvGrpSpPr>
          <p:cNvPr id="56354" name="Group 35"/>
          <p:cNvGrpSpPr>
            <a:grpSpLocks/>
          </p:cNvGrpSpPr>
          <p:nvPr/>
        </p:nvGrpSpPr>
        <p:grpSpPr bwMode="auto">
          <a:xfrm>
            <a:off x="6121400" y="4719638"/>
            <a:ext cx="1565275" cy="381000"/>
            <a:chOff x="3856" y="2973"/>
            <a:chExt cx="986" cy="240"/>
          </a:xfrm>
        </p:grpSpPr>
        <p:pic>
          <p:nvPicPr>
            <p:cNvPr id="56359" name="Picture 36" descr="backdoor process box white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856" y="2973"/>
              <a:ext cx="98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60" name="Text Box 37"/>
            <p:cNvSpPr txBox="1">
              <a:spLocks noChangeArrowheads="1"/>
            </p:cNvSpPr>
            <p:nvPr/>
          </p:nvSpPr>
          <p:spPr bwMode="auto">
            <a:xfrm>
              <a:off x="3995" y="2982"/>
              <a:ext cx="8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2"/>
                  </a:solidFill>
                  <a:cs typeface="Arial" charset="0"/>
                </a:rPr>
                <a:t>Install2.WIM</a:t>
              </a:r>
            </a:p>
          </p:txBody>
        </p:sp>
      </p:grpSp>
      <p:grpSp>
        <p:nvGrpSpPr>
          <p:cNvPr id="56355" name="Group 38"/>
          <p:cNvGrpSpPr>
            <a:grpSpLocks/>
          </p:cNvGrpSpPr>
          <p:nvPr/>
        </p:nvGrpSpPr>
        <p:grpSpPr bwMode="auto">
          <a:xfrm>
            <a:off x="6199188" y="1655763"/>
            <a:ext cx="1565275" cy="377825"/>
            <a:chOff x="3744" y="1104"/>
            <a:chExt cx="986" cy="238"/>
          </a:xfrm>
        </p:grpSpPr>
        <p:pic>
          <p:nvPicPr>
            <p:cNvPr id="56357" name="Picture 39" descr="backdoor process box white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744" y="1104"/>
              <a:ext cx="98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58" name="Text Box 40"/>
            <p:cNvSpPr txBox="1">
              <a:spLocks noChangeArrowheads="1"/>
            </p:cNvSpPr>
            <p:nvPr/>
          </p:nvSpPr>
          <p:spPr bwMode="auto">
            <a:xfrm>
              <a:off x="3937" y="1135"/>
              <a:ext cx="7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2"/>
                  </a:solidFill>
                  <a:cs typeface="Arial" charset="0"/>
                </a:rPr>
                <a:t>RES.RWM</a:t>
              </a:r>
            </a:p>
          </p:txBody>
        </p:sp>
      </p:grpSp>
      <p:pic>
        <p:nvPicPr>
          <p:cNvPr id="56356" name="Picture 41" descr="GEL Dotted Line carrot"/>
          <p:cNvPicPr preferRelativeResize="0">
            <a:picLocks noChangeArrowheads="1"/>
          </p:cNvPicPr>
          <p:nvPr/>
        </p:nvPicPr>
        <p:blipFill>
          <a:blip r:embed="rId6"/>
          <a:srcRect r="70796"/>
          <a:stretch>
            <a:fillRect/>
          </a:stretch>
        </p:blipFill>
        <p:spPr bwMode="auto">
          <a:xfrm>
            <a:off x="5164138" y="1743075"/>
            <a:ext cx="97313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Resumen</a:t>
            </a:r>
            <a:r>
              <a:rPr lang="en-US" dirty="0" smtClean="0"/>
              <a:t> de la </a:t>
            </a:r>
            <a:r>
              <a:rPr lang="en-US" dirty="0" err="1" smtClean="0"/>
              <a:t>sesión</a:t>
            </a:r>
            <a:endParaRPr lang="en-GB" dirty="0" smtClean="0"/>
          </a:p>
        </p:txBody>
      </p:sp>
      <p:sp>
        <p:nvSpPr>
          <p:cNvPr id="214023" name="Rectangle 7"/>
          <p:cNvSpPr>
            <a:spLocks noGrp="1" noChangeArrowheads="1"/>
          </p:cNvSpPr>
          <p:nvPr>
            <p:ph idx="1"/>
          </p:nvPr>
        </p:nvSpPr>
        <p:spPr>
          <a:xfrm>
            <a:off x="109538" y="1581150"/>
            <a:ext cx="8756650" cy="3243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Windows Deployment Services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el </a:t>
            </a:r>
            <a:r>
              <a:rPr lang="en-GB" dirty="0" err="1" smtClean="0"/>
              <a:t>mejor</a:t>
            </a:r>
            <a:r>
              <a:rPr lang="en-GB" dirty="0" smtClean="0"/>
              <a:t> </a:t>
            </a:r>
            <a:r>
              <a:rPr lang="en-GB" dirty="0" err="1" smtClean="0"/>
              <a:t>método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el </a:t>
            </a:r>
            <a:r>
              <a:rPr lang="en-GB" dirty="0" err="1" smtClean="0"/>
              <a:t>despliegue</a:t>
            </a:r>
            <a:r>
              <a:rPr lang="en-GB" dirty="0" smtClean="0"/>
              <a:t> </a:t>
            </a:r>
            <a:r>
              <a:rPr lang="en-GB" dirty="0" err="1" smtClean="0"/>
              <a:t>basado</a:t>
            </a:r>
            <a:r>
              <a:rPr lang="en-GB" dirty="0" smtClean="0"/>
              <a:t> en PXE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Windows Deployment Services</a:t>
            </a:r>
            <a:r>
              <a:rPr lang="en-GB" dirty="0" smtClean="0"/>
              <a:t> </a:t>
            </a:r>
            <a:r>
              <a:rPr lang="en-GB" dirty="0" err="1" smtClean="0"/>
              <a:t>consiste</a:t>
            </a:r>
            <a:r>
              <a:rPr lang="en-GB" dirty="0" smtClean="0"/>
              <a:t> en </a:t>
            </a:r>
            <a:r>
              <a:rPr lang="en-GB" dirty="0" err="1" smtClean="0"/>
              <a:t>tres</a:t>
            </a:r>
            <a:r>
              <a:rPr lang="en-GB" dirty="0" smtClean="0"/>
              <a:t> </a:t>
            </a:r>
            <a:r>
              <a:rPr lang="en-GB" dirty="0" err="1" smtClean="0"/>
              <a:t>componentes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La </a:t>
            </a:r>
            <a:r>
              <a:rPr lang="en-GB" dirty="0" err="1" smtClean="0"/>
              <a:t>gestión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muy</a:t>
            </a:r>
            <a:r>
              <a:rPr lang="en-GB" dirty="0" smtClean="0"/>
              <a:t> </a:t>
            </a:r>
            <a:r>
              <a:rPr lang="en-GB" dirty="0" err="1" smtClean="0"/>
              <a:t>sencilla</a:t>
            </a:r>
            <a:r>
              <a:rPr lang="en-GB" dirty="0" smtClean="0"/>
              <a:t> y </a:t>
            </a:r>
            <a:r>
              <a:rPr lang="en-GB" dirty="0" err="1" smtClean="0"/>
              <a:t>contiene</a:t>
            </a:r>
            <a:r>
              <a:rPr lang="en-GB" dirty="0" smtClean="0"/>
              <a:t> </a:t>
            </a:r>
            <a:r>
              <a:rPr lang="en-GB" dirty="0" err="1" smtClean="0"/>
              <a:t>grandes</a:t>
            </a:r>
            <a:r>
              <a:rPr lang="en-GB" dirty="0" smtClean="0"/>
              <a:t> </a:t>
            </a:r>
            <a:r>
              <a:rPr lang="en-GB" dirty="0" err="1" smtClean="0"/>
              <a:t>mejoras</a:t>
            </a:r>
            <a:r>
              <a:rPr lang="en-GB" dirty="0" smtClean="0"/>
              <a:t> en </a:t>
            </a:r>
            <a:r>
              <a:rPr lang="en-US" dirty="0" smtClean="0"/>
              <a:t>Windows Server 2008</a:t>
            </a:r>
            <a:endParaRPr lang="en-GB" dirty="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Agenda</a:t>
            </a:r>
            <a:endParaRPr lang="en-GB" dirty="0" smtClean="0"/>
          </a:p>
        </p:txBody>
      </p:sp>
      <p:sp>
        <p:nvSpPr>
          <p:cNvPr id="608259" name="Rectangle 3"/>
          <p:cNvSpPr>
            <a:spLocks noGrp="1" noChangeArrowheads="1"/>
          </p:cNvSpPr>
          <p:nvPr>
            <p:ph idx="1"/>
          </p:nvPr>
        </p:nvSpPr>
        <p:spPr>
          <a:xfrm>
            <a:off x="109538" y="1581150"/>
            <a:ext cx="8756650" cy="2259080"/>
          </a:xfrm>
        </p:spPr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3"/>
                </a:solidFill>
              </a:rPr>
              <a:t>Introducción a las tecnologías de despliegue</a:t>
            </a:r>
            <a:endParaRPr lang="en-US" dirty="0" smtClean="0">
              <a:solidFill>
                <a:schemeClr val="accent3"/>
              </a:solidFill>
            </a:endParaRPr>
          </a:p>
          <a:p>
            <a:pPr>
              <a:defRPr/>
            </a:pPr>
            <a:r>
              <a:rPr lang="en-US" dirty="0" err="1" smtClean="0"/>
              <a:t>Introducción</a:t>
            </a:r>
            <a:r>
              <a:rPr lang="en-US" dirty="0" smtClean="0"/>
              <a:t> a  </a:t>
            </a:r>
            <a:r>
              <a:rPr lang="en-US" dirty="0" smtClean="0"/>
              <a:t>Windows</a:t>
            </a:r>
            <a:r>
              <a:rPr lang="es-ES" baseline="30000" dirty="0" smtClean="0"/>
              <a:t>®</a:t>
            </a:r>
            <a:r>
              <a:rPr lang="en-US" dirty="0" smtClean="0"/>
              <a:t> </a:t>
            </a:r>
            <a:r>
              <a:rPr lang="en-US" dirty="0" smtClean="0"/>
              <a:t>Deployment Services en Windows Server 2008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Examinar</a:t>
            </a:r>
            <a:r>
              <a:rPr lang="en-US" dirty="0" smtClean="0"/>
              <a:t> Windows Deployment Services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2" name="Rectangle 6"/>
          <p:cNvSpPr>
            <a:spLocks noGrp="1" noChangeArrowheads="1"/>
          </p:cNvSpPr>
          <p:nvPr>
            <p:ph type="title"/>
          </p:nvPr>
        </p:nvSpPr>
        <p:spPr>
          <a:xfrm>
            <a:off x="127000" y="127000"/>
            <a:ext cx="9017000" cy="1243417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Historia</a:t>
            </a:r>
            <a:r>
              <a:rPr lang="en-US" dirty="0" smtClean="0"/>
              <a:t> de los </a:t>
            </a:r>
            <a:r>
              <a:rPr lang="en-US" dirty="0" err="1" smtClean="0"/>
              <a:t>despliegues</a:t>
            </a:r>
            <a:r>
              <a:rPr lang="en-US" dirty="0" smtClean="0"/>
              <a:t> de </a:t>
            </a:r>
            <a:r>
              <a:rPr lang="en-US" dirty="0" err="1" smtClean="0"/>
              <a:t>sistem</a:t>
            </a:r>
            <a:r>
              <a:rPr lang="en-US" dirty="0" err="1" smtClean="0"/>
              <a:t>as</a:t>
            </a:r>
            <a:r>
              <a:rPr lang="en-US" dirty="0" smtClean="0"/>
              <a:t> </a:t>
            </a:r>
            <a:r>
              <a:rPr lang="en-US" dirty="0" err="1" smtClean="0"/>
              <a:t>operativos</a:t>
            </a:r>
            <a:endParaRPr lang="en-US" dirty="0" smtClean="0"/>
          </a:p>
        </p:txBody>
      </p:sp>
      <p:pic>
        <p:nvPicPr>
          <p:cNvPr id="8195" name="Picture 2" descr="arrow 0 blue arrow 6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1150" y="3300413"/>
            <a:ext cx="17145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arrow 0 blue arrow 6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133166">
            <a:off x="5462588" y="2559050"/>
            <a:ext cx="153511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SharedFolder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0350" y="3535363"/>
            <a:ext cx="13604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Docum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300" y="2181225"/>
            <a:ext cx="1044575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9" descr="c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0350" y="1855788"/>
            <a:ext cx="131921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 descr="GEL Rounded Column aquamari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75000" y="2720975"/>
            <a:ext cx="24796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3522663" y="3073400"/>
            <a:ext cx="19304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WinNT32</a:t>
            </a:r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536575" y="4418013"/>
            <a:ext cx="1798638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respuestas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9" name="Text Box 13"/>
          <p:cNvSpPr txBox="1">
            <a:spLocks noChangeArrowheads="1"/>
          </p:cNvSpPr>
          <p:nvPr/>
        </p:nvSpPr>
        <p:spPr bwMode="auto">
          <a:xfrm>
            <a:off x="6610350" y="1495425"/>
            <a:ext cx="194918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CD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6391275" y="4773613"/>
            <a:ext cx="1798638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distribución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81" name="Text Box 16"/>
          <p:cNvSpPr txBox="1">
            <a:spLocks noChangeArrowheads="1"/>
          </p:cNvSpPr>
          <p:nvPr/>
        </p:nvSpPr>
        <p:spPr bwMode="auto">
          <a:xfrm>
            <a:off x="3606799" y="4371975"/>
            <a:ext cx="204787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Servidor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06" name="Picture 27" descr="arrow 0 blue arrow 6"/>
          <p:cNvPicPr preferRelativeResize="0"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464804">
            <a:off x="5457825" y="3633788"/>
            <a:ext cx="159543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7" descr="PC blank scre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8" y="2481263"/>
            <a:ext cx="20653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17"/>
          <p:cNvSpPr txBox="1">
            <a:spLocks noChangeArrowheads="1"/>
          </p:cNvSpPr>
          <p:nvPr/>
        </p:nvSpPr>
        <p:spPr bwMode="auto">
          <a:xfrm>
            <a:off x="22225" y="4521200"/>
            <a:ext cx="232568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/>
              <a:t>Cliente</a:t>
            </a:r>
            <a:endParaRPr lang="en-US" b="1" dirty="0"/>
          </a:p>
        </p:txBody>
      </p:sp>
      <p:pic>
        <p:nvPicPr>
          <p:cNvPr id="9220" name="Picture 28" descr="Ser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6175" y="2119313"/>
            <a:ext cx="1700213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127000"/>
            <a:ext cx="9017000" cy="124341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Historia</a:t>
            </a:r>
            <a:r>
              <a:rPr lang="en-US" dirty="0" smtClean="0"/>
              <a:t> de los </a:t>
            </a:r>
            <a:r>
              <a:rPr lang="en-US" dirty="0" err="1" smtClean="0"/>
              <a:t>despliegues</a:t>
            </a:r>
            <a:r>
              <a:rPr lang="en-US" dirty="0" smtClean="0"/>
              <a:t> de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operativos</a:t>
            </a:r>
            <a:endParaRPr lang="en-US" dirty="0" smtClean="0"/>
          </a:p>
        </p:txBody>
      </p:sp>
      <p:pic>
        <p:nvPicPr>
          <p:cNvPr id="9222" name="Picture 5" descr="arrow 0 blue arrow double headed 1-1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7550" y="3028950"/>
            <a:ext cx="1768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4" descr="ADserverNoBl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5500" y="2166938"/>
            <a:ext cx="150812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6" descr="arrow 0 blue arrow double headed 1-1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07025" y="3052763"/>
            <a:ext cx="17684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432175" y="4484688"/>
            <a:ext cx="213042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Servidor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8"/>
          <p:cNvSpPr txBox="1">
            <a:spLocks noChangeArrowheads="1"/>
          </p:cNvSpPr>
          <p:nvPr/>
        </p:nvSpPr>
        <p:spPr bwMode="auto">
          <a:xfrm>
            <a:off x="3262313" y="1525588"/>
            <a:ext cx="2947987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Systems Management Server 2003</a:t>
            </a:r>
          </a:p>
        </p:txBody>
      </p:sp>
      <p:pic>
        <p:nvPicPr>
          <p:cNvPr id="10243" name="Picture 19" descr="arrow 0 gold  arrow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9063" y="2792413"/>
            <a:ext cx="23860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0" descr="PC blank scre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7825" y="2590800"/>
            <a:ext cx="206533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25"/>
          <p:cNvSpPr txBox="1">
            <a:spLocks noChangeArrowheads="1"/>
          </p:cNvSpPr>
          <p:nvPr/>
        </p:nvSpPr>
        <p:spPr bwMode="auto">
          <a:xfrm>
            <a:off x="38100" y="1701800"/>
            <a:ext cx="256794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7" name="Picture 27" descr="PC blank scre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8" y="2481263"/>
            <a:ext cx="20653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8" descr="Ser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86175" y="2119313"/>
            <a:ext cx="1700213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29" descr="arrow 0 gold  arrow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75" y="2792413"/>
            <a:ext cx="210661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0" name="Group 30"/>
          <p:cNvGrpSpPr>
            <a:grpSpLocks/>
          </p:cNvGrpSpPr>
          <p:nvPr/>
        </p:nvGrpSpPr>
        <p:grpSpPr bwMode="auto">
          <a:xfrm>
            <a:off x="1996885" y="2684463"/>
            <a:ext cx="1194371" cy="1081263"/>
            <a:chOff x="2654" y="2754"/>
            <a:chExt cx="529" cy="691"/>
          </a:xfrm>
        </p:grpSpPr>
        <p:pic>
          <p:nvPicPr>
            <p:cNvPr id="10254" name="Picture 31" descr="blue bevel rectangle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54" y="2754"/>
              <a:ext cx="529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 Box 32"/>
            <p:cNvSpPr txBox="1">
              <a:spLocks noChangeArrowheads="1"/>
            </p:cNvSpPr>
            <p:nvPr/>
          </p:nvSpPr>
          <p:spPr bwMode="auto">
            <a:xfrm>
              <a:off x="2654" y="2796"/>
              <a:ext cx="529" cy="6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dirty="0" err="1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Archivo</a:t>
              </a:r>
              <a:r>
                <a:rPr lang="en-US" sz="2000" b="1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2000" b="1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2000" b="1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r>
                <a:rPr lang="en-US" sz="2000" b="1" dirty="0" err="1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wim</a:t>
              </a:r>
              <a:endParaRPr lang="en-US" sz="2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127000"/>
            <a:ext cx="9017000" cy="124341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Historia</a:t>
            </a:r>
            <a:r>
              <a:rPr lang="en-US" dirty="0" smtClean="0"/>
              <a:t> de los </a:t>
            </a:r>
            <a:r>
              <a:rPr lang="en-US" dirty="0" err="1" smtClean="0"/>
              <a:t>despliegues</a:t>
            </a:r>
            <a:r>
              <a:rPr lang="en-US" dirty="0" smtClean="0"/>
              <a:t> de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operativos</a:t>
            </a:r>
            <a:endParaRPr lang="en-US" dirty="0" smtClean="0"/>
          </a:p>
        </p:txBody>
      </p:sp>
      <p:sp>
        <p:nvSpPr>
          <p:cNvPr id="9228" name="Text Box 24"/>
          <p:cNvSpPr txBox="1">
            <a:spLocks noChangeArrowheads="1"/>
          </p:cNvSpPr>
          <p:nvPr/>
        </p:nvSpPr>
        <p:spPr bwMode="auto">
          <a:xfrm>
            <a:off x="6392863" y="2125663"/>
            <a:ext cx="24003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30"/>
          <p:cNvGrpSpPr>
            <a:grpSpLocks/>
          </p:cNvGrpSpPr>
          <p:nvPr/>
        </p:nvGrpSpPr>
        <p:grpSpPr bwMode="auto">
          <a:xfrm>
            <a:off x="5496878" y="2681415"/>
            <a:ext cx="1194371" cy="1081263"/>
            <a:chOff x="2654" y="2754"/>
            <a:chExt cx="529" cy="691"/>
          </a:xfrm>
        </p:grpSpPr>
        <p:pic>
          <p:nvPicPr>
            <p:cNvPr id="19" name="Picture 31" descr="blue bevel rectangle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54" y="2754"/>
              <a:ext cx="529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2654" y="2796"/>
              <a:ext cx="529" cy="6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dirty="0" err="1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Archivo</a:t>
              </a:r>
              <a:r>
                <a:rPr lang="en-US" sz="2000" b="1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2000" b="1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2000" b="1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r>
                <a:rPr lang="en-US" sz="2000" b="1" dirty="0" err="1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wim</a:t>
              </a:r>
              <a:endParaRPr lang="en-US" sz="2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double arrow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2425" y="1800225"/>
            <a:ext cx="211455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1" name="Group 21"/>
          <p:cNvGrpSpPr>
            <a:grpSpLocks/>
          </p:cNvGrpSpPr>
          <p:nvPr/>
        </p:nvGrpSpPr>
        <p:grpSpPr bwMode="auto">
          <a:xfrm>
            <a:off x="3003550" y="1800225"/>
            <a:ext cx="2792413" cy="2613025"/>
            <a:chOff x="4147" y="2607"/>
            <a:chExt cx="1304" cy="1234"/>
          </a:xfrm>
        </p:grpSpPr>
        <p:pic>
          <p:nvPicPr>
            <p:cNvPr id="12299" name="Picture 22" descr="Gel - Gel3 squares gree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47" y="2607"/>
              <a:ext cx="1236" cy="1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6" name="Text Box 23"/>
            <p:cNvSpPr txBox="1">
              <a:spLocks noChangeArrowheads="1"/>
            </p:cNvSpPr>
            <p:nvPr/>
          </p:nvSpPr>
          <p:spPr bwMode="auto">
            <a:xfrm>
              <a:off x="4147" y="2607"/>
              <a:ext cx="1304" cy="6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Archivo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WIM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2292" name="Picture 2" descr="double arrow blu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1800225"/>
            <a:ext cx="173355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Formato</a:t>
            </a:r>
            <a:r>
              <a:rPr lang="en-US" dirty="0" smtClean="0"/>
              <a:t> WIM</a:t>
            </a:r>
            <a:endParaRPr lang="en-US" dirty="0" smtClean="0"/>
          </a:p>
        </p:txBody>
      </p:sp>
      <p:pic>
        <p:nvPicPr>
          <p:cNvPr id="12294" name="Picture 5" descr="PC blank scre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51550" y="3967163"/>
            <a:ext cx="209073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 descr="lapto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9900" y="4114800"/>
            <a:ext cx="2303463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7" descr="PC blank scre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766763"/>
            <a:ext cx="20034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8" descr="lapto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7313" y="903288"/>
            <a:ext cx="2303462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20" descr="adminhandWritesFro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6163" y="2767013"/>
            <a:ext cx="322262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5"/>
          <p:cNvGrpSpPr>
            <a:grpSpLocks/>
          </p:cNvGrpSpPr>
          <p:nvPr/>
        </p:nvGrpSpPr>
        <p:grpSpPr bwMode="auto">
          <a:xfrm>
            <a:off x="3003550" y="1800225"/>
            <a:ext cx="2792413" cy="2613025"/>
            <a:chOff x="4147" y="2607"/>
            <a:chExt cx="1304" cy="1234"/>
          </a:xfrm>
        </p:grpSpPr>
        <p:pic>
          <p:nvPicPr>
            <p:cNvPr id="13329" name="Picture 26" descr="Gel - Gel3 squares gre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47" y="2607"/>
              <a:ext cx="1236" cy="1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6" name="Text Box 27"/>
            <p:cNvSpPr txBox="1">
              <a:spLocks noChangeArrowheads="1"/>
            </p:cNvSpPr>
            <p:nvPr/>
          </p:nvSpPr>
          <p:spPr bwMode="auto">
            <a:xfrm>
              <a:off x="4147" y="2766"/>
              <a:ext cx="1304" cy="6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Archivo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WIM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3315" name="Picture 21" descr="arrow 0 blue arrow curved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952332">
            <a:off x="4797425" y="4275138"/>
            <a:ext cx="1385887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Formato</a:t>
            </a:r>
            <a:r>
              <a:rPr lang="en-US" dirty="0" smtClean="0"/>
              <a:t> WIM</a:t>
            </a:r>
            <a:endParaRPr lang="en-US" dirty="0" smtClean="0"/>
          </a:p>
        </p:txBody>
      </p:sp>
      <p:pic>
        <p:nvPicPr>
          <p:cNvPr id="13317" name="Picture 12" descr="Docu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22425" y="3751263"/>
            <a:ext cx="76200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3" descr="Docu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6788" y="982663"/>
            <a:ext cx="76200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4" descr="Docu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3425" y="982663"/>
            <a:ext cx="76200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5" descr="Docu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6788" y="3994150"/>
            <a:ext cx="762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 Box 16"/>
          <p:cNvSpPr txBox="1">
            <a:spLocks noChangeArrowheads="1"/>
          </p:cNvSpPr>
          <p:nvPr/>
        </p:nvSpPr>
        <p:spPr bwMode="auto">
          <a:xfrm>
            <a:off x="1701800" y="2400300"/>
            <a:ext cx="13017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/>
              <a:t>Imagen</a:t>
            </a:r>
            <a:r>
              <a:rPr lang="en-US" b="1" dirty="0" smtClean="0"/>
              <a:t> </a:t>
            </a:r>
            <a:r>
              <a:rPr lang="en-US" b="1" dirty="0"/>
              <a:t>1</a:t>
            </a:r>
          </a:p>
        </p:txBody>
      </p:sp>
      <p:sp>
        <p:nvSpPr>
          <p:cNvPr id="13322" name="Text Box 17"/>
          <p:cNvSpPr txBox="1">
            <a:spLocks noChangeArrowheads="1"/>
          </p:cNvSpPr>
          <p:nvPr/>
        </p:nvSpPr>
        <p:spPr bwMode="auto">
          <a:xfrm>
            <a:off x="5795963" y="5602288"/>
            <a:ext cx="1301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/>
              <a:t>Imagen</a:t>
            </a:r>
            <a:r>
              <a:rPr lang="en-US" b="1" dirty="0" smtClean="0"/>
              <a:t> </a:t>
            </a:r>
            <a:r>
              <a:rPr lang="en-US" b="1" dirty="0"/>
              <a:t>4</a:t>
            </a:r>
          </a:p>
        </p:txBody>
      </p:sp>
      <p:sp>
        <p:nvSpPr>
          <p:cNvPr id="13323" name="Text Box 18"/>
          <p:cNvSpPr txBox="1">
            <a:spLocks noChangeArrowheads="1"/>
          </p:cNvSpPr>
          <p:nvPr/>
        </p:nvSpPr>
        <p:spPr bwMode="auto">
          <a:xfrm>
            <a:off x="5795963" y="2582863"/>
            <a:ext cx="1301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/>
              <a:t>Imagen</a:t>
            </a:r>
            <a:r>
              <a:rPr lang="en-US" b="1" dirty="0" smtClean="0"/>
              <a:t> </a:t>
            </a:r>
            <a:r>
              <a:rPr lang="en-US" b="1" dirty="0"/>
              <a:t>3</a:t>
            </a:r>
          </a:p>
        </p:txBody>
      </p:sp>
      <p:sp>
        <p:nvSpPr>
          <p:cNvPr id="13324" name="Text Box 19"/>
          <p:cNvSpPr txBox="1">
            <a:spLocks noChangeArrowheads="1"/>
          </p:cNvSpPr>
          <p:nvPr/>
        </p:nvSpPr>
        <p:spPr bwMode="auto">
          <a:xfrm>
            <a:off x="1463675" y="5419725"/>
            <a:ext cx="13017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/>
              <a:t>Imagen</a:t>
            </a:r>
            <a:r>
              <a:rPr lang="en-US" b="1" dirty="0" smtClean="0"/>
              <a:t> </a:t>
            </a:r>
            <a:r>
              <a:rPr lang="en-US" b="1" dirty="0"/>
              <a:t>2</a:t>
            </a:r>
          </a:p>
        </p:txBody>
      </p:sp>
      <p:pic>
        <p:nvPicPr>
          <p:cNvPr id="13325" name="Picture 20" descr="adminhandWritesFro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6163" y="2767013"/>
            <a:ext cx="322262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22" descr="arrow 0 blue arrow curved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516488">
            <a:off x="4660900" y="2025650"/>
            <a:ext cx="1385888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23" descr="arrow 0 blue arrow curved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701846">
            <a:off x="2628900" y="2501900"/>
            <a:ext cx="1385888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24" descr="arrow 0 blue arrow curved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52457">
            <a:off x="2384425" y="3994150"/>
            <a:ext cx="1385888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ebcast Template - TNET_NEW_atsim (3)">
  <a:themeElements>
    <a:clrScheme name="Custom 2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99CCFF"/>
      </a:accent1>
      <a:accent2>
        <a:srgbClr val="33CC33"/>
      </a:accent2>
      <a:accent3>
        <a:srgbClr val="FFCC00"/>
      </a:accent3>
      <a:accent4>
        <a:srgbClr val="DADADA"/>
      </a:accent4>
      <a:accent5>
        <a:srgbClr val="CAE2FF"/>
      </a:accent5>
      <a:accent6>
        <a:srgbClr val="2DB92D"/>
      </a:accent6>
      <a:hlink>
        <a:srgbClr val="FFCC00"/>
      </a:hlink>
      <a:folHlink>
        <a:srgbClr val="0099CC"/>
      </a:folHlink>
    </a:clrScheme>
    <a:fontScheme name="1_Webcast Template - TNET_NEW_atsim (3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00"/>
          </a:buClr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00"/>
          </a:buClr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Webcast Template - TNET_NEW_atsim (3) 1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99CCFF"/>
        </a:accent1>
        <a:accent2>
          <a:srgbClr val="33CC33"/>
        </a:accent2>
        <a:accent3>
          <a:srgbClr val="AAAAB8"/>
        </a:accent3>
        <a:accent4>
          <a:srgbClr val="DADADA"/>
        </a:accent4>
        <a:accent5>
          <a:srgbClr val="CAE2FF"/>
        </a:accent5>
        <a:accent6>
          <a:srgbClr val="2DB92D"/>
        </a:accent6>
        <a:hlink>
          <a:srgbClr val="FFCC00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19614</TotalTime>
  <Words>676</Words>
  <Application>Microsoft PowerPoint</Application>
  <PresentationFormat>On-screen Show (4:3)</PresentationFormat>
  <Paragraphs>169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1_Webcast Template - TNET_NEW_atsim (3)</vt:lpstr>
      <vt:lpstr>Tecnologías de Despliegue de Windows Server 2008</vt:lpstr>
      <vt:lpstr>Qué vamos a ver hoy</vt:lpstr>
      <vt:lpstr>Experiencia útil</vt:lpstr>
      <vt:lpstr>Agenda</vt:lpstr>
      <vt:lpstr>Historia de los despliegues de sistemas operativos</vt:lpstr>
      <vt:lpstr>Historia de los despliegues de sistemas operativos</vt:lpstr>
      <vt:lpstr>Historia de los despliegues de sistemas operativos</vt:lpstr>
      <vt:lpstr>Formato WIM</vt:lpstr>
      <vt:lpstr>Formato WIM</vt:lpstr>
      <vt:lpstr>Formato WIM</vt:lpstr>
      <vt:lpstr>Hoja de ruta de Tecnologías de despliegue</vt:lpstr>
      <vt:lpstr>Hoja de ruta de Tecnologías de despliegue</vt:lpstr>
      <vt:lpstr>Hoja de ruta de Tecnologías de despliegue</vt:lpstr>
      <vt:lpstr>Hoja de ruta de Tecnologías de despliegue</vt:lpstr>
      <vt:lpstr>Agenda</vt:lpstr>
      <vt:lpstr>Slide 16</vt:lpstr>
      <vt:lpstr>Beneficios de Windows Deployment Services</vt:lpstr>
      <vt:lpstr>Slide 18</vt:lpstr>
      <vt:lpstr>Windows PE</vt:lpstr>
      <vt:lpstr>Windows PE</vt:lpstr>
      <vt:lpstr>Windows PE</vt:lpstr>
      <vt:lpstr>Windows PE</vt:lpstr>
      <vt:lpstr>Windows PE</vt:lpstr>
      <vt:lpstr>PXE Boot de Windows PE</vt:lpstr>
      <vt:lpstr>Agenda</vt:lpstr>
      <vt:lpstr>Slide 26</vt:lpstr>
      <vt:lpstr>Proceso de captura de imagen</vt:lpstr>
      <vt:lpstr>Proceso de captura de imagen</vt:lpstr>
      <vt:lpstr>Proceso de captura de imagen</vt:lpstr>
      <vt:lpstr>Proceso de captura de imagen</vt:lpstr>
      <vt:lpstr>Proceso de captura de imagen</vt:lpstr>
      <vt:lpstr>Proceso de captura de imagen</vt:lpstr>
      <vt:lpstr>Almacenar la nueva imagen</vt:lpstr>
      <vt:lpstr>Resumen de la sesión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Deployment Services Technical Overview</dc:title>
  <dc:creator>Antonio Gámir</dc:creator>
  <cp:lastModifiedBy>Antonio Gamir</cp:lastModifiedBy>
  <cp:revision>723</cp:revision>
  <dcterms:created xsi:type="dcterms:W3CDTF">1998-07-06T19:29:56Z</dcterms:created>
  <dcterms:modified xsi:type="dcterms:W3CDTF">2007-10-23T09:59:13Z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gram">
    <vt:lpwstr>TechNet</vt:lpwstr>
  </property>
  <property fmtid="{D5CDD505-2E9C-101B-9397-08002B2CF9AE}" pid="3" name="Session ID">
    <vt:lpwstr>ITPROADD-66</vt:lpwstr>
  </property>
  <property fmtid="{D5CDD505-2E9C-101B-9397-08002B2CF9AE}" pid="4" name="Status">
    <vt:lpwstr>Work in Progress</vt:lpwstr>
  </property>
  <property fmtid="{D5CDD505-2E9C-101B-9397-08002B2CF9AE}" pid="5" name="Support">
    <vt:lpwstr>devhelp@microsoft.com</vt:lpwstr>
  </property>
  <property fmtid="{D5CDD505-2E9C-101B-9397-08002B2CF9AE}" pid="6" name="build">
    <vt:lpwstr>0</vt:lpwstr>
  </property>
  <property fmtid="{D5CDD505-2E9C-101B-9397-08002B2CF9AE}" pid="7" name="Version">
    <vt:lpwstr>11.1</vt:lpwstr>
  </property>
</Properties>
</file>