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2"/>
  </p:notesMasterIdLst>
  <p:handoutMasterIdLst>
    <p:handoutMasterId r:id="rId43"/>
  </p:handoutMasterIdLst>
  <p:sldIdLst>
    <p:sldId id="256" r:id="rId2"/>
    <p:sldId id="291" r:id="rId3"/>
    <p:sldId id="359" r:id="rId4"/>
    <p:sldId id="358" r:id="rId5"/>
    <p:sldId id="328" r:id="rId6"/>
    <p:sldId id="329" r:id="rId7"/>
    <p:sldId id="330" r:id="rId8"/>
    <p:sldId id="331" r:id="rId9"/>
    <p:sldId id="360" r:id="rId10"/>
    <p:sldId id="332" r:id="rId11"/>
    <p:sldId id="373" r:id="rId12"/>
    <p:sldId id="334" r:id="rId13"/>
    <p:sldId id="335" r:id="rId14"/>
    <p:sldId id="336" r:id="rId15"/>
    <p:sldId id="337" r:id="rId16"/>
    <p:sldId id="361" r:id="rId17"/>
    <p:sldId id="340" r:id="rId18"/>
    <p:sldId id="339" r:id="rId19"/>
    <p:sldId id="356" r:id="rId20"/>
    <p:sldId id="357" r:id="rId21"/>
    <p:sldId id="355" r:id="rId22"/>
    <p:sldId id="362" r:id="rId23"/>
    <p:sldId id="368" r:id="rId24"/>
    <p:sldId id="369" r:id="rId25"/>
    <p:sldId id="307" r:id="rId26"/>
    <p:sldId id="365" r:id="rId27"/>
    <p:sldId id="366" r:id="rId28"/>
    <p:sldId id="354" r:id="rId29"/>
    <p:sldId id="363" r:id="rId30"/>
    <p:sldId id="370" r:id="rId31"/>
    <p:sldId id="367" r:id="rId32"/>
    <p:sldId id="371" r:id="rId33"/>
    <p:sldId id="372" r:id="rId34"/>
    <p:sldId id="352" r:id="rId35"/>
    <p:sldId id="364" r:id="rId36"/>
    <p:sldId id="374" r:id="rId37"/>
    <p:sldId id="375" r:id="rId38"/>
    <p:sldId id="376" r:id="rId39"/>
    <p:sldId id="377" r:id="rId40"/>
    <p:sldId id="327" r:id="rId41"/>
  </p:sldIdLst>
  <p:sldSz cx="9144000" cy="6858000" type="screen4x3"/>
  <p:notesSz cx="6858000" cy="9144000"/>
  <p:custDataLst>
    <p:tags r:id="rId44"/>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5" autoAdjust="0"/>
    <p:restoredTop sz="79865" autoAdjust="0"/>
  </p:normalViewPr>
  <p:slideViewPr>
    <p:cSldViewPr>
      <p:cViewPr varScale="1">
        <p:scale>
          <a:sx n="85" d="100"/>
          <a:sy n="85" d="100"/>
        </p:scale>
        <p:origin x="-678" y="-78"/>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C51FD-7979-4327-85E4-2401A6207F48}" type="doc">
      <dgm:prSet loTypeId="urn:microsoft.com/office/officeart/2005/8/layout/target1" loCatId="relationship" qsTypeId="urn:microsoft.com/office/officeart/2005/8/quickstyle/simple1" qsCatId="simple" csTypeId="urn:microsoft.com/office/officeart/2005/8/colors/colorful3" csCatId="colorful" phldr="1"/>
      <dgm:spPr/>
    </dgm:pt>
    <dgm:pt modelId="{E7255E2A-7603-4B28-BA9A-296C0894B06C}">
      <dgm:prSet phldrT="[Texto]"/>
      <dgm:spPr/>
      <dgm:t>
        <a:bodyPr/>
        <a:lstStyle/>
        <a:p>
          <a:r>
            <a:rPr lang="es-ES" b="0" dirty="0" smtClean="0"/>
            <a:t>Anillo 0:</a:t>
          </a:r>
          <a:r>
            <a:rPr lang="es-ES" dirty="0" smtClean="0"/>
            <a:t> </a:t>
          </a:r>
          <a:r>
            <a:rPr lang="es-ES" dirty="0" err="1" smtClean="0"/>
            <a:t>Kernel</a:t>
          </a:r>
          <a:r>
            <a:rPr lang="es-ES" dirty="0" smtClean="0"/>
            <a:t> del Sistema Operativo</a:t>
          </a:r>
          <a:endParaRPr lang="es-ES" dirty="0"/>
        </a:p>
      </dgm:t>
    </dgm:pt>
    <dgm:pt modelId="{944ABE15-60A8-4E23-8041-9D35AA55663B}" type="parTrans" cxnId="{26F63B7A-FA0F-4175-96C4-C8C57BE1198E}">
      <dgm:prSet/>
      <dgm:spPr/>
      <dgm:t>
        <a:bodyPr/>
        <a:lstStyle/>
        <a:p>
          <a:endParaRPr lang="es-ES"/>
        </a:p>
      </dgm:t>
    </dgm:pt>
    <dgm:pt modelId="{1B39650F-B3B6-4643-9CB0-A462A465D49F}" type="sibTrans" cxnId="{26F63B7A-FA0F-4175-96C4-C8C57BE1198E}">
      <dgm:prSet/>
      <dgm:spPr/>
      <dgm:t>
        <a:bodyPr/>
        <a:lstStyle/>
        <a:p>
          <a:endParaRPr lang="es-ES"/>
        </a:p>
      </dgm:t>
    </dgm:pt>
    <dgm:pt modelId="{CD5529A0-9C29-4303-A20A-284DBDEC6399}">
      <dgm:prSet phldrT="[Texto]"/>
      <dgm:spPr/>
      <dgm:t>
        <a:bodyPr/>
        <a:lstStyle/>
        <a:p>
          <a:r>
            <a:rPr lang="es-ES" b="1" u="sng" dirty="0" smtClean="0"/>
            <a:t>Anillos 1 y 2:</a:t>
          </a:r>
          <a:endParaRPr lang="es-ES" b="1" u="sng" dirty="0"/>
        </a:p>
      </dgm:t>
    </dgm:pt>
    <dgm:pt modelId="{6709FDFF-A2DC-456B-ABF2-86169268583B}" type="parTrans" cxnId="{3DC6889E-D31F-4BD3-BEA2-EFFC39E9D09E}">
      <dgm:prSet/>
      <dgm:spPr/>
      <dgm:t>
        <a:bodyPr/>
        <a:lstStyle/>
        <a:p>
          <a:endParaRPr lang="es-ES"/>
        </a:p>
      </dgm:t>
    </dgm:pt>
    <dgm:pt modelId="{55E598E4-41F2-499F-90F8-3EA5A245E177}" type="sibTrans" cxnId="{3DC6889E-D31F-4BD3-BEA2-EFFC39E9D09E}">
      <dgm:prSet/>
      <dgm:spPr/>
      <dgm:t>
        <a:bodyPr/>
        <a:lstStyle/>
        <a:p>
          <a:endParaRPr lang="es-ES"/>
        </a:p>
      </dgm:t>
    </dgm:pt>
    <dgm:pt modelId="{1EAA73C7-E32C-425B-ACCD-346A5CC3CB4E}">
      <dgm:prSet phldrT="[Texto]"/>
      <dgm:spPr/>
      <dgm:t>
        <a:bodyPr/>
        <a:lstStyle/>
        <a:p>
          <a:r>
            <a:rPr lang="es-ES" b="1" u="sng" dirty="0" smtClean="0"/>
            <a:t>Anillo 3:</a:t>
          </a:r>
          <a:r>
            <a:rPr lang="es-ES" dirty="0" smtClean="0"/>
            <a:t> Aplicaciones</a:t>
          </a:r>
          <a:endParaRPr lang="es-ES" dirty="0"/>
        </a:p>
      </dgm:t>
    </dgm:pt>
    <dgm:pt modelId="{A8DE8E39-1C34-4D55-B6DE-740AB2C190B6}" type="parTrans" cxnId="{369F219C-148C-44B3-AC7A-8C9DAFB5B538}">
      <dgm:prSet/>
      <dgm:spPr/>
      <dgm:t>
        <a:bodyPr/>
        <a:lstStyle/>
        <a:p>
          <a:endParaRPr lang="es-ES"/>
        </a:p>
      </dgm:t>
    </dgm:pt>
    <dgm:pt modelId="{4AD0590E-880F-491E-9750-85CE9563F813}" type="sibTrans" cxnId="{369F219C-148C-44B3-AC7A-8C9DAFB5B538}">
      <dgm:prSet/>
      <dgm:spPr/>
      <dgm:t>
        <a:bodyPr/>
        <a:lstStyle/>
        <a:p>
          <a:endParaRPr lang="es-ES"/>
        </a:p>
      </dgm:t>
    </dgm:pt>
    <dgm:pt modelId="{2BE442D4-29DB-44B6-9F2A-FD62E94F8BDF}">
      <dgm:prSet phldrT="[Texto]"/>
      <dgm:spPr/>
      <dgm:t>
        <a:bodyPr/>
        <a:lstStyle/>
        <a:p>
          <a:r>
            <a:rPr lang="es-ES" dirty="0" smtClean="0"/>
            <a:t>Servicios del Sistema</a:t>
          </a:r>
          <a:endParaRPr lang="es-ES" dirty="0"/>
        </a:p>
      </dgm:t>
    </dgm:pt>
    <dgm:pt modelId="{BEEA5C46-EB23-43C8-94C0-2E1826ED0A51}" type="sibTrans" cxnId="{5E1236E7-1111-4D86-AE34-DC331047E2E0}">
      <dgm:prSet/>
      <dgm:spPr/>
      <dgm:t>
        <a:bodyPr/>
        <a:lstStyle/>
        <a:p>
          <a:endParaRPr lang="es-ES"/>
        </a:p>
      </dgm:t>
    </dgm:pt>
    <dgm:pt modelId="{432913B3-04F6-4CAD-BDC3-DD6FC5E66399}" type="parTrans" cxnId="{5E1236E7-1111-4D86-AE34-DC331047E2E0}">
      <dgm:prSet/>
      <dgm:spPr/>
      <dgm:t>
        <a:bodyPr/>
        <a:lstStyle/>
        <a:p>
          <a:endParaRPr lang="es-ES"/>
        </a:p>
      </dgm:t>
    </dgm:pt>
    <dgm:pt modelId="{829116F7-09DD-4264-A73B-E9724CF77F5B}" type="pres">
      <dgm:prSet presAssocID="{1F3C51FD-7979-4327-85E4-2401A6207F48}" presName="composite" presStyleCnt="0">
        <dgm:presLayoutVars>
          <dgm:chMax val="5"/>
          <dgm:dir/>
          <dgm:resizeHandles val="exact"/>
        </dgm:presLayoutVars>
      </dgm:prSet>
      <dgm:spPr/>
    </dgm:pt>
    <dgm:pt modelId="{896197B1-DCC0-4C84-B5FA-64C3C99221BC}" type="pres">
      <dgm:prSet presAssocID="{E7255E2A-7603-4B28-BA9A-296C0894B06C}" presName="circle1" presStyleLbl="lnNode1" presStyleIdx="0" presStyleCnt="4" custScaleX="89280" custScaleY="86733" custLinFactX="8640" custLinFactY="-5505" custLinFactNeighborX="100000" custLinFactNeighborY="-100000"/>
      <dgm:spPr/>
    </dgm:pt>
    <dgm:pt modelId="{F26EC578-18AE-43F5-8F12-AC03B8B949D2}" type="pres">
      <dgm:prSet presAssocID="{E7255E2A-7603-4B28-BA9A-296C0894B06C}" presName="text1" presStyleLbl="revTx" presStyleIdx="0" presStyleCnt="4" custScaleX="89280" custScaleY="86733" custLinFactNeighborX="62685" custLinFactNeighborY="72140">
        <dgm:presLayoutVars>
          <dgm:bulletEnabled val="1"/>
        </dgm:presLayoutVars>
      </dgm:prSet>
      <dgm:spPr/>
      <dgm:t>
        <a:bodyPr/>
        <a:lstStyle/>
        <a:p>
          <a:endParaRPr lang="es-ES"/>
        </a:p>
      </dgm:t>
    </dgm:pt>
    <dgm:pt modelId="{956C48B2-5042-4561-B631-616103C1F3F2}" type="pres">
      <dgm:prSet presAssocID="{E7255E2A-7603-4B28-BA9A-296C0894B06C}" presName="line1" presStyleLbl="callout" presStyleIdx="0" presStyleCnt="8" custSzY="1612358" custScaleX="363763" custLinFactX="-253316" custLinFactY="1800000" custLinFactNeighborX="-300000" custLinFactNeighborY="1868889"/>
      <dgm:spPr/>
    </dgm:pt>
    <dgm:pt modelId="{CF924E4D-9F1A-4459-BD77-2B83D9EA095D}" type="pres">
      <dgm:prSet presAssocID="{E7255E2A-7603-4B28-BA9A-296C0894B06C}" presName="d1" presStyleLbl="callout" presStyleIdx="1" presStyleCnt="8" custScaleX="148985" custScaleY="55122" custLinFactNeighborX="53346" custLinFactNeighborY="3876"/>
      <dgm:spPr/>
    </dgm:pt>
    <dgm:pt modelId="{4D4389DE-2626-4879-B5FF-E5D92ED3D5B9}" type="pres">
      <dgm:prSet presAssocID="{CD5529A0-9C29-4303-A20A-284DBDEC6399}" presName="circle2" presStyleLbl="lnNode1" presStyleIdx="1" presStyleCnt="4" custScaleX="89280" custScaleY="86733" custLinFactNeighborX="36214" custLinFactNeighborY="-35168"/>
      <dgm:spPr/>
    </dgm:pt>
    <dgm:pt modelId="{040FC28B-6FD4-41FC-B432-3732365A31E5}" type="pres">
      <dgm:prSet presAssocID="{CD5529A0-9C29-4303-A20A-284DBDEC6399}" presName="text2" presStyleLbl="revTx" presStyleIdx="1" presStyleCnt="4" custScaleX="89280" custScaleY="86733" custLinFactNeighborX="71476" custLinFactNeighborY="98889">
        <dgm:presLayoutVars>
          <dgm:bulletEnabled val="1"/>
        </dgm:presLayoutVars>
      </dgm:prSet>
      <dgm:spPr/>
      <dgm:t>
        <a:bodyPr/>
        <a:lstStyle/>
        <a:p>
          <a:endParaRPr lang="es-ES"/>
        </a:p>
      </dgm:t>
    </dgm:pt>
    <dgm:pt modelId="{FE702692-DB53-4182-812F-4D8F91C65713}" type="pres">
      <dgm:prSet presAssocID="{CD5529A0-9C29-4303-A20A-284DBDEC6399}" presName="line2" presStyleLbl="callout" presStyleIdx="2" presStyleCnt="8" custFlipVert="1" custSzY="578830" custScaleX="363911" custLinFactX="-300000" custLinFactY="2400000" custLinFactNeighborX="-331866" custLinFactNeighborY="2468334"/>
      <dgm:spPr/>
    </dgm:pt>
    <dgm:pt modelId="{59EC1A7E-D9BE-4D80-A89A-B8A87CC5C694}" type="pres">
      <dgm:prSet presAssocID="{CD5529A0-9C29-4303-A20A-284DBDEC6399}" presName="d2" presStyleLbl="callout" presStyleIdx="3" presStyleCnt="8" custFlipHor="1" custScaleX="134947" custScaleY="7033" custLinFactNeighborX="93659" custLinFactNeighborY="4188"/>
      <dgm:spPr/>
    </dgm:pt>
    <dgm:pt modelId="{E462AC71-BE76-46A2-8A22-42AEB60E3582}" type="pres">
      <dgm:prSet presAssocID="{2BE442D4-29DB-44B6-9F2A-FD62E94F8BDF}" presName="circle3" presStyleLbl="lnNode1" presStyleIdx="2" presStyleCnt="4" custScaleX="89280" custScaleY="86733" custLinFactNeighborX="21728" custLinFactNeighborY="-21101"/>
      <dgm:spPr/>
    </dgm:pt>
    <dgm:pt modelId="{47747F3C-16A4-476D-9DDB-1D9C24002966}" type="pres">
      <dgm:prSet presAssocID="{2BE442D4-29DB-44B6-9F2A-FD62E94F8BDF}" presName="text3" presStyleLbl="revTx" presStyleIdx="2" presStyleCnt="4" custScaleX="89280" custScaleY="86733" custLinFactNeighborX="70091" custLinFactNeighborY="46800">
        <dgm:presLayoutVars>
          <dgm:bulletEnabled val="1"/>
        </dgm:presLayoutVars>
      </dgm:prSet>
      <dgm:spPr/>
      <dgm:t>
        <a:bodyPr/>
        <a:lstStyle/>
        <a:p>
          <a:endParaRPr lang="es-ES"/>
        </a:p>
      </dgm:t>
    </dgm:pt>
    <dgm:pt modelId="{0D355CF5-D887-4B72-849D-DADB85B24FCC}" type="pres">
      <dgm:prSet presAssocID="{2BE442D4-29DB-44B6-9F2A-FD62E94F8BDF}" presName="line3" presStyleLbl="callout" presStyleIdx="4" presStyleCnt="8" custFlipVert="0" custSzY="85451" custScaleX="383892" custLinFactX="-300000" custLinFactY="1589772" custLinFactNeighborX="-315268" custLinFactNeighborY="1600000"/>
      <dgm:spPr/>
    </dgm:pt>
    <dgm:pt modelId="{5C0A8C59-6146-43CC-9062-A76A32CE6C8F}" type="pres">
      <dgm:prSet presAssocID="{2BE442D4-29DB-44B6-9F2A-FD62E94F8BDF}" presName="d3" presStyleLbl="callout" presStyleIdx="5" presStyleCnt="8" custScaleX="226684" custScaleY="13066" custLinFactNeighborX="82111" custLinFactNeighborY="-21873"/>
      <dgm:spPr/>
    </dgm:pt>
    <dgm:pt modelId="{4D885AF0-6B50-497E-83B4-91FBADB0E213}" type="pres">
      <dgm:prSet presAssocID="{1EAA73C7-E32C-425B-ACCD-346A5CC3CB4E}" presName="circle4" presStyleLbl="lnNode1" presStyleIdx="3" presStyleCnt="4" custScaleX="89280" custScaleY="86733" custLinFactNeighborX="15517" custLinFactNeighborY="-15069"/>
      <dgm:spPr/>
      <dgm:t>
        <a:bodyPr/>
        <a:lstStyle/>
        <a:p>
          <a:endParaRPr lang="es-ES"/>
        </a:p>
      </dgm:t>
    </dgm:pt>
    <dgm:pt modelId="{BF673707-D40B-4E08-ADB5-8767CE7E3693}" type="pres">
      <dgm:prSet presAssocID="{1EAA73C7-E32C-425B-ACCD-346A5CC3CB4E}" presName="text4" presStyleLbl="revTx" presStyleIdx="3" presStyleCnt="4" custScaleX="131364" custScaleY="86733" custLinFactNeighborX="66725" custLinFactNeighborY="59470">
        <dgm:presLayoutVars>
          <dgm:bulletEnabled val="1"/>
        </dgm:presLayoutVars>
      </dgm:prSet>
      <dgm:spPr/>
      <dgm:t>
        <a:bodyPr/>
        <a:lstStyle/>
        <a:p>
          <a:endParaRPr lang="es-ES"/>
        </a:p>
      </dgm:t>
    </dgm:pt>
    <dgm:pt modelId="{A336FE4D-4276-41AC-960E-D6FF52F47270}" type="pres">
      <dgm:prSet presAssocID="{1EAA73C7-E32C-425B-ACCD-346A5CC3CB4E}" presName="line4" presStyleLbl="callout" presStyleIdx="6" presStyleCnt="8" custSzY="400746" custScaleX="184679" custLinFactX="-342692" custLinFactY="-1604090" custLinFactNeighborX="-400000" custLinFactNeighborY="-1700000"/>
      <dgm:spPr/>
    </dgm:pt>
    <dgm:pt modelId="{0A65E464-8CFA-4FC6-B215-23C58BF00E5B}" type="pres">
      <dgm:prSet presAssocID="{1EAA73C7-E32C-425B-ACCD-346A5CC3CB4E}" presName="d4" presStyleLbl="callout" presStyleIdx="7" presStyleCnt="8" custFlipHor="1" custScaleX="172753" custScaleY="45864" custLinFactX="23309" custLinFactNeighborX="100000" custLinFactNeighborY="-22968"/>
      <dgm:spPr/>
    </dgm:pt>
  </dgm:ptLst>
  <dgm:cxnLst>
    <dgm:cxn modelId="{74BEAA79-5927-4687-B571-D78F68FD336D}" type="presOf" srcId="{1EAA73C7-E32C-425B-ACCD-346A5CC3CB4E}" destId="{BF673707-D40B-4E08-ADB5-8767CE7E3693}" srcOrd="0" destOrd="0" presId="urn:microsoft.com/office/officeart/2005/8/layout/target1"/>
    <dgm:cxn modelId="{3AB939B4-0C57-4FED-8526-DB115B636DDD}" type="presOf" srcId="{1F3C51FD-7979-4327-85E4-2401A6207F48}" destId="{829116F7-09DD-4264-A73B-E9724CF77F5B}" srcOrd="0" destOrd="0" presId="urn:microsoft.com/office/officeart/2005/8/layout/target1"/>
    <dgm:cxn modelId="{26F63B7A-FA0F-4175-96C4-C8C57BE1198E}" srcId="{1F3C51FD-7979-4327-85E4-2401A6207F48}" destId="{E7255E2A-7603-4B28-BA9A-296C0894B06C}" srcOrd="0" destOrd="0" parTransId="{944ABE15-60A8-4E23-8041-9D35AA55663B}" sibTransId="{1B39650F-B3B6-4643-9CB0-A462A465D49F}"/>
    <dgm:cxn modelId="{5E1236E7-1111-4D86-AE34-DC331047E2E0}" srcId="{1F3C51FD-7979-4327-85E4-2401A6207F48}" destId="{2BE442D4-29DB-44B6-9F2A-FD62E94F8BDF}" srcOrd="2" destOrd="0" parTransId="{432913B3-04F6-4CAD-BDC3-DD6FC5E66399}" sibTransId="{BEEA5C46-EB23-43C8-94C0-2E1826ED0A51}"/>
    <dgm:cxn modelId="{109B180E-9038-478A-8A6D-EB8B1C0FD69F}" type="presOf" srcId="{2BE442D4-29DB-44B6-9F2A-FD62E94F8BDF}" destId="{47747F3C-16A4-476D-9DDB-1D9C24002966}" srcOrd="0" destOrd="0" presId="urn:microsoft.com/office/officeart/2005/8/layout/target1"/>
    <dgm:cxn modelId="{369F219C-148C-44B3-AC7A-8C9DAFB5B538}" srcId="{1F3C51FD-7979-4327-85E4-2401A6207F48}" destId="{1EAA73C7-E32C-425B-ACCD-346A5CC3CB4E}" srcOrd="3" destOrd="0" parTransId="{A8DE8E39-1C34-4D55-B6DE-740AB2C190B6}" sibTransId="{4AD0590E-880F-491E-9750-85CE9563F813}"/>
    <dgm:cxn modelId="{3DC6889E-D31F-4BD3-BEA2-EFFC39E9D09E}" srcId="{1F3C51FD-7979-4327-85E4-2401A6207F48}" destId="{CD5529A0-9C29-4303-A20A-284DBDEC6399}" srcOrd="1" destOrd="0" parTransId="{6709FDFF-A2DC-456B-ABF2-86169268583B}" sibTransId="{55E598E4-41F2-499F-90F8-3EA5A245E177}"/>
    <dgm:cxn modelId="{04848337-C579-4DCC-8F1B-581DFB1C2115}" type="presOf" srcId="{E7255E2A-7603-4B28-BA9A-296C0894B06C}" destId="{F26EC578-18AE-43F5-8F12-AC03B8B949D2}" srcOrd="0" destOrd="0" presId="urn:microsoft.com/office/officeart/2005/8/layout/target1"/>
    <dgm:cxn modelId="{32C67AC1-69F8-4D62-AEBF-A29ED544B976}" type="presOf" srcId="{CD5529A0-9C29-4303-A20A-284DBDEC6399}" destId="{040FC28B-6FD4-41FC-B432-3732365A31E5}" srcOrd="0" destOrd="0" presId="urn:microsoft.com/office/officeart/2005/8/layout/target1"/>
    <dgm:cxn modelId="{54A27C06-4A99-4826-92B5-6DDA9ED7718B}" type="presParOf" srcId="{829116F7-09DD-4264-A73B-E9724CF77F5B}" destId="{896197B1-DCC0-4C84-B5FA-64C3C99221BC}" srcOrd="0" destOrd="0" presId="urn:microsoft.com/office/officeart/2005/8/layout/target1"/>
    <dgm:cxn modelId="{8CFF9C7F-3AEA-47C5-A4E0-4A14138E8E02}" type="presParOf" srcId="{829116F7-09DD-4264-A73B-E9724CF77F5B}" destId="{F26EC578-18AE-43F5-8F12-AC03B8B949D2}" srcOrd="1" destOrd="0" presId="urn:microsoft.com/office/officeart/2005/8/layout/target1"/>
    <dgm:cxn modelId="{6D593B14-8131-4F7F-AAD3-FBE9DCB5C92E}" type="presParOf" srcId="{829116F7-09DD-4264-A73B-E9724CF77F5B}" destId="{956C48B2-5042-4561-B631-616103C1F3F2}" srcOrd="2" destOrd="0" presId="urn:microsoft.com/office/officeart/2005/8/layout/target1"/>
    <dgm:cxn modelId="{EA784E15-9085-4879-B79C-B3B33FC444E0}" type="presParOf" srcId="{829116F7-09DD-4264-A73B-E9724CF77F5B}" destId="{CF924E4D-9F1A-4459-BD77-2B83D9EA095D}" srcOrd="3" destOrd="0" presId="urn:microsoft.com/office/officeart/2005/8/layout/target1"/>
    <dgm:cxn modelId="{BE73F321-2F95-43E2-9768-A3BACF2060F3}" type="presParOf" srcId="{829116F7-09DD-4264-A73B-E9724CF77F5B}" destId="{4D4389DE-2626-4879-B5FF-E5D92ED3D5B9}" srcOrd="4" destOrd="0" presId="urn:microsoft.com/office/officeart/2005/8/layout/target1"/>
    <dgm:cxn modelId="{803140CC-31F1-4FFB-B19D-C68E97FEDBB8}" type="presParOf" srcId="{829116F7-09DD-4264-A73B-E9724CF77F5B}" destId="{040FC28B-6FD4-41FC-B432-3732365A31E5}" srcOrd="5" destOrd="0" presId="urn:microsoft.com/office/officeart/2005/8/layout/target1"/>
    <dgm:cxn modelId="{1AF97EFB-89F7-4962-A2A0-DFBCCBEE9FEA}" type="presParOf" srcId="{829116F7-09DD-4264-A73B-E9724CF77F5B}" destId="{FE702692-DB53-4182-812F-4D8F91C65713}" srcOrd="6" destOrd="0" presId="urn:microsoft.com/office/officeart/2005/8/layout/target1"/>
    <dgm:cxn modelId="{A070B7E4-E648-46D8-B70D-A4888BC83064}" type="presParOf" srcId="{829116F7-09DD-4264-A73B-E9724CF77F5B}" destId="{59EC1A7E-D9BE-4D80-A89A-B8A87CC5C694}" srcOrd="7" destOrd="0" presId="urn:microsoft.com/office/officeart/2005/8/layout/target1"/>
    <dgm:cxn modelId="{8FB77698-A327-42D7-B96F-0471781398BA}" type="presParOf" srcId="{829116F7-09DD-4264-A73B-E9724CF77F5B}" destId="{E462AC71-BE76-46A2-8A22-42AEB60E3582}" srcOrd="8" destOrd="0" presId="urn:microsoft.com/office/officeart/2005/8/layout/target1"/>
    <dgm:cxn modelId="{1C810985-DD04-4CD9-A750-76CA57496F9F}" type="presParOf" srcId="{829116F7-09DD-4264-A73B-E9724CF77F5B}" destId="{47747F3C-16A4-476D-9DDB-1D9C24002966}" srcOrd="9" destOrd="0" presId="urn:microsoft.com/office/officeart/2005/8/layout/target1"/>
    <dgm:cxn modelId="{55B5AE59-03B9-40F0-BF36-844C45BCCA9E}" type="presParOf" srcId="{829116F7-09DD-4264-A73B-E9724CF77F5B}" destId="{0D355CF5-D887-4B72-849D-DADB85B24FCC}" srcOrd="10" destOrd="0" presId="urn:microsoft.com/office/officeart/2005/8/layout/target1"/>
    <dgm:cxn modelId="{A4DDE290-EF35-4DBF-9597-74DF25C7511B}" type="presParOf" srcId="{829116F7-09DD-4264-A73B-E9724CF77F5B}" destId="{5C0A8C59-6146-43CC-9062-A76A32CE6C8F}" srcOrd="11" destOrd="0" presId="urn:microsoft.com/office/officeart/2005/8/layout/target1"/>
    <dgm:cxn modelId="{2B9590B4-F27E-491E-84A2-30E78DE52783}" type="presParOf" srcId="{829116F7-09DD-4264-A73B-E9724CF77F5B}" destId="{4D885AF0-6B50-497E-83B4-91FBADB0E213}" srcOrd="12" destOrd="0" presId="urn:microsoft.com/office/officeart/2005/8/layout/target1"/>
    <dgm:cxn modelId="{D6FF5322-5FCD-451C-9BE2-FEB4BC2C3F10}" type="presParOf" srcId="{829116F7-09DD-4264-A73B-E9724CF77F5B}" destId="{BF673707-D40B-4E08-ADB5-8767CE7E3693}" srcOrd="13" destOrd="0" presId="urn:microsoft.com/office/officeart/2005/8/layout/target1"/>
    <dgm:cxn modelId="{BF7383B9-88E5-4FE3-93EF-E19C208B46EB}" type="presParOf" srcId="{829116F7-09DD-4264-A73B-E9724CF77F5B}" destId="{A336FE4D-4276-41AC-960E-D6FF52F47270}" srcOrd="14" destOrd="0" presId="urn:microsoft.com/office/officeart/2005/8/layout/target1"/>
    <dgm:cxn modelId="{365BA91F-30AC-4CAF-A20B-0A9C614B514C}" type="presParOf" srcId="{829116F7-09DD-4264-A73B-E9724CF77F5B}" destId="{0A65E464-8CFA-4FC6-B215-23C58BF00E5B}" srcOrd="15" destOrd="0" presId="urn:microsoft.com/office/officeart/2005/8/layout/target1"/>
  </dgm:cxnLst>
  <dgm:bg/>
  <dgm:whole/>
</dgm:dataModel>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image" Target="../media/image84.emf"/><Relationship Id="rId1" Type="http://schemas.openxmlformats.org/officeDocument/2006/relationships/image" Target="../media/image83.emf"/><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10/23/2007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10/23/2007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414338" y="3798888"/>
            <a:ext cx="6021387" cy="231775"/>
          </a:xfrm>
          <a:noFill/>
          <a:ln/>
        </p:spPr>
        <p:txBody>
          <a:bodyPr/>
          <a:lstStyle/>
          <a:p>
            <a:endParaRPr lang="es-E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10/24/2007 2:31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10/24/2007 2:38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p>
            <a:fld id="{91C9A793-A47C-4753-A39E-9104F84FD6DD}" type="datetime8">
              <a:rPr lang="en-US" smtClean="0">
                <a:latin typeface="Arial" charset="0"/>
                <a:cs typeface="Arial" charset="0"/>
              </a:rPr>
              <a:pPr/>
              <a:t>10/23/2007 11:21 PM</a:t>
            </a:fld>
            <a:endParaRPr lang="en-US" smtClean="0">
              <a:latin typeface="Arial" charset="0"/>
              <a:cs typeface="Arial" charset="0"/>
            </a:endParaRPr>
          </a:p>
        </p:txBody>
      </p:sp>
      <p:sp>
        <p:nvSpPr>
          <p:cNvPr id="62467" name="Rectangle 6"/>
          <p:cNvSpPr>
            <a:spLocks noGrp="1" noChangeArrowheads="1"/>
          </p:cNvSpPr>
          <p:nvPr>
            <p:ph type="ftr" sz="quarter" idx="4"/>
          </p:nvPr>
        </p:nvSpPr>
        <p:spPr>
          <a:noFill/>
        </p:spPr>
        <p:txBody>
          <a:bodyPr/>
          <a:lstStyle/>
          <a:p>
            <a:r>
              <a:rPr lang="en-US" smtClean="0">
                <a:latin typeface="Arial" charset="0"/>
              </a:rPr>
              <a:t>© 2004 Microsoft Corporation. All rights reserved.</a:t>
            </a:r>
          </a:p>
          <a:p>
            <a:r>
              <a:rPr lang="en-US" smtClean="0">
                <a:latin typeface="Arial" charset="0"/>
              </a:rPr>
              <a:t>This presentation is for informational purposes only. Microsoft makes no warranties, express or implied, in this summary.</a:t>
            </a:r>
          </a:p>
        </p:txBody>
      </p:sp>
      <p:sp>
        <p:nvSpPr>
          <p:cNvPr id="62468" name="Rectangle 7"/>
          <p:cNvSpPr>
            <a:spLocks noGrp="1" noChangeArrowheads="1"/>
          </p:cNvSpPr>
          <p:nvPr>
            <p:ph type="sldNum" sz="quarter" idx="5"/>
          </p:nvPr>
        </p:nvSpPr>
        <p:spPr>
          <a:noFill/>
        </p:spPr>
        <p:txBody>
          <a:bodyPr/>
          <a:lstStyle/>
          <a:p>
            <a:fld id="{AF75A11A-4B45-4426-B0A2-3FA3B774F405}" type="slidenum">
              <a:rPr lang="en-US" smtClean="0">
                <a:latin typeface="Arial" charset="0"/>
                <a:cs typeface="Arial" charset="0"/>
              </a:rPr>
              <a:pPr/>
              <a:t>8</a:t>
            </a:fld>
            <a:endParaRPr lang="en-US" smtClean="0">
              <a:latin typeface="Arial" charset="0"/>
              <a:cs typeface="Arial" charset="0"/>
            </a:endParaRPr>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xfrm>
            <a:off x="414338" y="3798888"/>
            <a:ext cx="6021387" cy="2830512"/>
          </a:xfrm>
          <a:noFill/>
          <a:ln/>
        </p:spPr>
        <p:txBody>
          <a:bodyPr/>
          <a:lstStyle/>
          <a:p>
            <a:pPr marL="227013" indent="-227013"/>
            <a:endParaRPr lang="es-ES"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dt" idx="1"/>
          </p:nvPr>
        </p:nvSpPr>
        <p:spPr>
          <a:ln/>
        </p:spPr>
        <p:txBody>
          <a:bodyPr/>
          <a:lstStyle/>
          <a:p>
            <a:fld id="{53F406F8-F31C-47AA-8437-6E3FDA163C00}" type="datetime8">
              <a:rPr lang="en-US"/>
              <a:pPr/>
              <a:t>10/24/2007 10:10 AM</a:t>
            </a:fld>
            <a:endParaRPr lang="en-US"/>
          </a:p>
        </p:txBody>
      </p:sp>
      <p:sp>
        <p:nvSpPr>
          <p:cNvPr id="4" name="Rectangle 6"/>
          <p:cNvSpPr>
            <a:spLocks noGrp="1" noChangeArrowheads="1"/>
          </p:cNvSpPr>
          <p:nvPr>
            <p:ph type="ftr" sz="quarter" idx="4"/>
          </p:nvPr>
        </p:nvSpPr>
        <p:spPr>
          <a:ln/>
        </p:spPr>
        <p:txBody>
          <a:bodyPr/>
          <a:lstStyle/>
          <a:p>
            <a:r>
              <a:rPr lang="en-US"/>
              <a:t>© 2003-2004 Microsoft Corporation. All rights reserved.</a:t>
            </a:r>
          </a:p>
          <a:p>
            <a:pPr eaLnBrk="0" hangingPunct="0"/>
            <a:r>
              <a:rPr lang="en-US"/>
              <a:t>This presentation is for informational purposes only. Microsoft makes no warranties, express or implied, in this summary.</a:t>
            </a:r>
          </a:p>
        </p:txBody>
      </p:sp>
      <p:sp>
        <p:nvSpPr>
          <p:cNvPr id="5" name="Rectangle 7"/>
          <p:cNvSpPr>
            <a:spLocks noGrp="1" noChangeArrowheads="1"/>
          </p:cNvSpPr>
          <p:nvPr>
            <p:ph type="sldNum" sz="quarter" idx="5"/>
          </p:nvPr>
        </p:nvSpPr>
        <p:spPr>
          <a:ln/>
        </p:spPr>
        <p:txBody>
          <a:bodyPr/>
          <a:lstStyle/>
          <a:p>
            <a:fld id="{DAC135CB-121D-433A-8A89-92F79DC5C571}" type="slidenum">
              <a:rPr lang="en-US"/>
              <a:pPr/>
              <a:t>11</a:t>
            </a:fld>
            <a:endParaRPr lang="en-US"/>
          </a:p>
        </p:txBody>
      </p:sp>
      <p:sp>
        <p:nvSpPr>
          <p:cNvPr id="594946" name="Rectangle 2"/>
          <p:cNvSpPr>
            <a:spLocks noRo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fld id="{CD81FFB5-38B8-4691-823B-619AC7356C5B}" type="datetime8">
              <a:rPr lang="en-US" smtClean="0">
                <a:latin typeface="Arial" charset="0"/>
              </a:rPr>
              <a:pPr/>
              <a:t>10/23/2007 11:37 PM</a:t>
            </a:fld>
            <a:endParaRPr lang="en-US" smtClean="0">
              <a:latin typeface="Arial" charset="0"/>
            </a:endParaRPr>
          </a:p>
        </p:txBody>
      </p:sp>
      <p:sp>
        <p:nvSpPr>
          <p:cNvPr id="64515" name="Rectangle 6"/>
          <p:cNvSpPr>
            <a:spLocks noGrp="1" noChangeArrowheads="1"/>
          </p:cNvSpPr>
          <p:nvPr>
            <p:ph type="ftr" sz="quarter" idx="4"/>
          </p:nvPr>
        </p:nvSpPr>
        <p:spPr>
          <a:noFill/>
        </p:spPr>
        <p:txBody>
          <a:bodyPr/>
          <a:lstStyle/>
          <a:p>
            <a:r>
              <a:rPr lang="en-US" smtClean="0">
                <a:latin typeface="Arial" charset="0"/>
              </a:rPr>
              <a:t>© 2003-2004 Microsoft Corporation. All rights reserved.</a:t>
            </a:r>
          </a:p>
          <a:p>
            <a:pPr eaLnBrk="0" hangingPunct="0"/>
            <a:r>
              <a:rPr lang="en-US" smtClean="0">
                <a:latin typeface="Arial" charset="0"/>
              </a:rPr>
              <a:t>This presentation is for informational purposes only. Microsoft makes no warranties, express or implied, in this summary.</a:t>
            </a:r>
          </a:p>
        </p:txBody>
      </p:sp>
      <p:sp>
        <p:nvSpPr>
          <p:cNvPr id="64516" name="Rectangle 7"/>
          <p:cNvSpPr>
            <a:spLocks noGrp="1" noChangeArrowheads="1"/>
          </p:cNvSpPr>
          <p:nvPr>
            <p:ph type="sldNum" sz="quarter" idx="5"/>
          </p:nvPr>
        </p:nvSpPr>
        <p:spPr>
          <a:noFill/>
        </p:spPr>
        <p:txBody>
          <a:bodyPr/>
          <a:lstStyle/>
          <a:p>
            <a:fld id="{3A431833-D003-45D4-902D-92ACDE016863}" type="slidenum">
              <a:rPr lang="en-US" smtClean="0">
                <a:latin typeface="Arial" charset="0"/>
              </a:rPr>
              <a:pPr/>
              <a:t>14</a:t>
            </a:fld>
            <a:endParaRPr lang="en-US" smtClean="0">
              <a:latin typeface="Arial" charset="0"/>
            </a:endParaRPr>
          </a:p>
        </p:txBody>
      </p:sp>
      <p:sp>
        <p:nvSpPr>
          <p:cNvPr id="64517" name="Rectangle 2"/>
          <p:cNvSpPr>
            <a:spLocks noRot="1" noChangeArrowheads="1" noTextEdit="1"/>
          </p:cNvSpPr>
          <p:nvPr>
            <p:ph type="sldImg"/>
          </p:nvPr>
        </p:nvSpPr>
        <p:spPr>
          <a:ln/>
        </p:spPr>
      </p:sp>
      <p:sp>
        <p:nvSpPr>
          <p:cNvPr id="64518" name="5 Marcador de notas"/>
          <p:cNvSpPr>
            <a:spLocks noGrp="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CCE84D7-9A33-45DF-96C5-35A901E4D4AC}" type="slidenum">
              <a:rPr lang="en-US" smtClean="0">
                <a:latin typeface="Arial" charset="0"/>
              </a:rPr>
              <a:pPr/>
              <a:t>15</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414338" y="3798888"/>
            <a:ext cx="6021387" cy="231775"/>
          </a:xfrm>
          <a:noFill/>
          <a:ln/>
        </p:spPr>
        <p:txBody>
          <a:bodyPr/>
          <a:lstStyle/>
          <a:p>
            <a:endParaRPr lang="es-E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p:spPr>
        <p:txBody>
          <a:bodyPr/>
          <a:lstStyle/>
          <a:p>
            <a:fld id="{875DC166-F14B-4E12-90C4-35B6D429F7A1}" type="datetime8">
              <a:rPr lang="en-US" smtClean="0">
                <a:latin typeface="Arial" charset="0"/>
              </a:rPr>
              <a:pPr/>
              <a:t>10/23/2007 11:21 PM</a:t>
            </a:fld>
            <a:endParaRPr lang="en-US" smtClean="0">
              <a:latin typeface="Arial" charset="0"/>
            </a:endParaRPr>
          </a:p>
        </p:txBody>
      </p:sp>
      <p:sp>
        <p:nvSpPr>
          <p:cNvPr id="72707" name="Rectangle 6"/>
          <p:cNvSpPr>
            <a:spLocks noGrp="1" noChangeArrowheads="1"/>
          </p:cNvSpPr>
          <p:nvPr>
            <p:ph type="ftr" sz="quarter" idx="4"/>
          </p:nvPr>
        </p:nvSpPr>
        <p:spPr>
          <a:noFill/>
        </p:spPr>
        <p:txBody>
          <a:bodyPr/>
          <a:lstStyle/>
          <a:p>
            <a:r>
              <a:rPr lang="en-US" smtClean="0">
                <a:latin typeface="Arial" charset="0"/>
              </a:rPr>
              <a:t>© 2003-2004 Microsoft Corporation. All rights reserved.</a:t>
            </a:r>
          </a:p>
          <a:p>
            <a:pPr eaLnBrk="0" hangingPunct="0"/>
            <a:r>
              <a:rPr lang="en-US" smtClean="0">
                <a:latin typeface="Arial" charset="0"/>
              </a:rPr>
              <a:t>This presentation is for informational purposes only. Microsoft makes no warranties, express or implied, in this summary.</a:t>
            </a:r>
          </a:p>
        </p:txBody>
      </p:sp>
      <p:sp>
        <p:nvSpPr>
          <p:cNvPr id="72708" name="Rectangle 7"/>
          <p:cNvSpPr>
            <a:spLocks noGrp="1" noChangeArrowheads="1"/>
          </p:cNvSpPr>
          <p:nvPr>
            <p:ph type="sldNum" sz="quarter" idx="5"/>
          </p:nvPr>
        </p:nvSpPr>
        <p:spPr>
          <a:noFill/>
        </p:spPr>
        <p:txBody>
          <a:bodyPr/>
          <a:lstStyle/>
          <a:p>
            <a:fld id="{54BD7CA6-675E-494D-BF3E-FC6A0FAB67B8}" type="slidenum">
              <a:rPr lang="en-US" smtClean="0">
                <a:latin typeface="Arial" charset="0"/>
              </a:rPr>
              <a:pPr/>
              <a:t>18</a:t>
            </a:fld>
            <a:endParaRPr lang="en-US" smtClean="0">
              <a:latin typeface="Arial" charset="0"/>
            </a:endParaRPr>
          </a:p>
        </p:txBody>
      </p:sp>
      <p:sp>
        <p:nvSpPr>
          <p:cNvPr id="72709" name="Rectangle 2"/>
          <p:cNvSpPr>
            <a:spLocks noRot="1" noChangeArrowheads="1" noTextEdit="1"/>
          </p:cNvSpPr>
          <p:nvPr>
            <p:ph type="sldImg"/>
          </p:nvPr>
        </p:nvSpPr>
        <p:spPr>
          <a:ln/>
        </p:spPr>
      </p:sp>
      <p:sp>
        <p:nvSpPr>
          <p:cNvPr id="72710" name="5 Marcador de notas"/>
          <p:cNvSpPr>
            <a:spLocks noGrp="1"/>
          </p:cNvSpPr>
          <p:nvPr>
            <p:ph type="body" idx="1"/>
          </p:nvPr>
        </p:nvSpPr>
        <p:spPr>
          <a:noFill/>
          <a:ln/>
        </p:spPr>
        <p:txBody>
          <a:bodyPr/>
          <a:lstStyle/>
          <a:p>
            <a:endParaRPr lang="es-E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10/24/2007 1:18 AM</a:t>
            </a:fld>
            <a:endParaRPr lang="en-US"/>
          </a:p>
        </p:txBody>
      </p:sp>
      <p:sp>
        <p:nvSpPr>
          <p:cNvPr id="6" name="Footer Placeholder 5"/>
          <p:cNvSpPr>
            <a:spLocks noGrp="1"/>
          </p:cNvSpPr>
          <p:nvPr>
            <p:ph type="ftr" sz="quarter" idx="12"/>
          </p:nvPr>
        </p:nvSpPr>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50857B86-20B9-4BA5-86C5-1D8513D9E4A3}" type="datetime8">
              <a:rPr lang="en-US" smtClean="0"/>
              <a:pPr/>
              <a:t>10/24/2007 2:05 AM</a:t>
            </a:fld>
            <a:endParaRPr lang="en-US" smtClean="0"/>
          </a:p>
        </p:txBody>
      </p:sp>
      <p:sp>
        <p:nvSpPr>
          <p:cNvPr id="49155"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9156" name="Rectangle 7"/>
          <p:cNvSpPr>
            <a:spLocks noGrp="1" noChangeArrowheads="1"/>
          </p:cNvSpPr>
          <p:nvPr>
            <p:ph type="sldNum" sz="quarter" idx="5"/>
          </p:nvPr>
        </p:nvSpPr>
        <p:spPr>
          <a:noFill/>
        </p:spPr>
        <p:txBody>
          <a:bodyPr/>
          <a:lstStyle/>
          <a:p>
            <a:fld id="{B9745258-19FE-4113-82DF-15F58140C26E}" type="slidenum">
              <a:rPr lang="en-US" smtClean="0"/>
              <a:pPr/>
              <a:t>26</a:t>
            </a:fld>
            <a:endParaRPr lang="en-US" smtClean="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pic>
        <p:nvPicPr>
          <p:cNvPr id="5" name="Picture 4" descr="C:\Datos\Trabajo\ITE\Eventos\Repositorio audio-video\LogoTechnet.jpg"/>
          <p:cNvPicPr>
            <a:picLocks noChangeAspect="1" noChangeArrowheads="1"/>
          </p:cNvPicPr>
          <p:nvPr userDrawn="1"/>
        </p:nvPicPr>
        <p:blipFill>
          <a:blip r:embed="rId2"/>
          <a:srcRect/>
          <a:stretch>
            <a:fillRect/>
          </a:stretch>
        </p:blipFill>
        <p:spPr bwMode="auto">
          <a:xfrm>
            <a:off x="3625850" y="6453188"/>
            <a:ext cx="1982788" cy="404812"/>
          </a:xfrm>
          <a:prstGeom prst="rect">
            <a:avLst/>
          </a:prstGeom>
          <a:noFill/>
          <a:ln w="9525">
            <a:noFill/>
            <a:miter lim="800000"/>
            <a:headEnd/>
            <a:tailEnd/>
          </a:ln>
        </p:spPr>
      </p:pic>
      <p:pic>
        <p:nvPicPr>
          <p:cNvPr id="6" name="Picture 2" descr="master intel logo"/>
          <p:cNvPicPr>
            <a:picLocks noChangeAspect="1" noChangeArrowheads="1"/>
          </p:cNvPicPr>
          <p:nvPr userDrawn="1"/>
        </p:nvPicPr>
        <p:blipFill>
          <a:blip r:embed="rId3"/>
          <a:srcRect/>
          <a:stretch>
            <a:fillRect/>
          </a:stretch>
        </p:blipFill>
        <p:spPr bwMode="auto">
          <a:xfrm>
            <a:off x="8102600" y="6184900"/>
            <a:ext cx="1041400" cy="673100"/>
          </a:xfrm>
          <a:prstGeom prst="rect">
            <a:avLst/>
          </a:prstGeom>
          <a:noFill/>
          <a:ln w="9525">
            <a:noFill/>
            <a:miter lim="800000"/>
            <a:headEnd/>
            <a:tailEnd/>
          </a:ln>
        </p:spPr>
      </p:pic>
      <p:pic>
        <p:nvPicPr>
          <p:cNvPr id="7" name="Picture 5"/>
          <p:cNvPicPr>
            <a:picLocks noChangeAspect="1" noChangeArrowheads="1"/>
          </p:cNvPicPr>
          <p:nvPr userDrawn="1"/>
        </p:nvPicPr>
        <p:blipFill>
          <a:blip r:embed="rId4"/>
          <a:srcRect/>
          <a:stretch>
            <a:fillRect/>
          </a:stretch>
        </p:blipFill>
        <p:spPr bwMode="auto">
          <a:xfrm>
            <a:off x="0" y="6216650"/>
            <a:ext cx="812800" cy="641350"/>
          </a:xfrm>
          <a:prstGeom prst="rect">
            <a:avLst/>
          </a:prstGeom>
          <a:noFill/>
          <a:ln w="9525" algn="ctr">
            <a:noFill/>
            <a:miter lim="800000"/>
            <a:headEnd/>
            <a:tailEnd/>
          </a:ln>
        </p:spPr>
      </p:pic>
      <p:sp>
        <p:nvSpPr>
          <p:cNvPr id="2" name="Title 1"/>
          <p:cNvSpPr>
            <a:spLocks noGrp="1"/>
          </p:cNvSpPr>
          <p:nvPr>
            <p:ph type="title"/>
          </p:nvPr>
        </p:nvSpPr>
        <p:spPr>
          <a:xfrm>
            <a:off x="381000" y="228600"/>
            <a:ext cx="8382000" cy="701731"/>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381001" y="1417638"/>
            <a:ext cx="8410575" cy="20774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381001" y="2600326"/>
            <a:ext cx="8410575" cy="20774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8" name="Title 1"/>
          <p:cNvSpPr txBox="1">
            <a:spLocks/>
          </p:cNvSpPr>
          <p:nvPr userDrawn="1"/>
        </p:nvSpPr>
        <p:spPr>
          <a:xfrm>
            <a:off x="642910" y="2357430"/>
            <a:ext cx="7681913" cy="1523495"/>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2786058"/>
            <a:ext cx="7681913" cy="461665"/>
          </a:xfrm>
        </p:spPr>
        <p:txBody>
          <a:bodyPr vert="horz" wrap="square" lIns="0" tIns="0" rIns="0" bIns="0" rtlCol="0" anchor="t">
            <a:noAutofit/>
          </a:bodyPr>
          <a:lstStyle>
            <a:lvl1pPr marL="0" indent="0" algn="l">
              <a:lnSpc>
                <a:spcPct val="90000"/>
              </a:lnSpc>
              <a:spcBef>
                <a:spcPts val="0"/>
              </a:spcBef>
              <a:buNone/>
              <a:defRPr kumimoji="0" lang="en-US" sz="44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lang="es-ES" dirty="0" smtClean="0"/>
              <a:t>Haga clic para modificar el estilo de subtítulo del patrón</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4"/>
          <a:stretch>
            <a:fillRect/>
          </a:stretch>
        </p:blipFill>
        <p:spPr>
          <a:xfrm>
            <a:off x="6336486" y="6286520"/>
            <a:ext cx="2807514" cy="571480"/>
          </a:xfrm>
          <a:prstGeom prst="rect">
            <a:avLst/>
          </a:prstGeom>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 id="2147483781" r:id="rId7"/>
    <p:sldLayoutId id="2147483782" r:id="rId8"/>
    <p:sldLayoutId id="2147483783" r:id="rId9"/>
    <p:sldLayoutId id="2147483784" r:id="rId10"/>
    <p:sldLayoutId id="2147483785" r:id="rId1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Virtualiza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82.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oleObject" Target="../embeddings/oleObject6.bin"/><Relationship Id="rId12"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downloads/details.aspx?FamilyID=0FE4E411-8C88-48C2-8903-3FD9CBB10D05&amp;displaylang=en" TargetMode="External"/><Relationship Id="rId2" Type="http://schemas.openxmlformats.org/officeDocument/2006/relationships/hyperlink" Target="http://www.microsoft.com/windowsserversystem/virtualserver/techinfo/virtualization.mspx" TargetMode="External"/><Relationship Id="rId1" Type="http://schemas.openxmlformats.org/officeDocument/2006/relationships/slideLayout" Target="../slideLayouts/slideLayout7.xml"/><Relationship Id="rId5" Type="http://schemas.openxmlformats.org/officeDocument/2006/relationships/hyperlink" Target="http://technet2.microsoft.com/windowsserver2008/en/library/bab0f1a1-54aa-4cef-9164-139e8bcc44751033.mspx?mfr=true" TargetMode="External"/><Relationship Id="rId4" Type="http://schemas.openxmlformats.org/officeDocument/2006/relationships/hyperlink" Target="http://www.microsoft.com/whdc/system/platform/virtual/default.m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4.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40.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6.xml"/><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2.xml"/><Relationship Id="rId16"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3116"/>
            <a:ext cx="7681913" cy="2286016"/>
          </a:xfrm>
        </p:spPr>
        <p:txBody>
          <a:bodyPr/>
          <a:lstStyle/>
          <a:p>
            <a:r>
              <a:rPr lang="es-ES" dirty="0" smtClean="0"/>
              <a:t>Virtualización en </a:t>
            </a:r>
            <a:br>
              <a:rPr lang="es-ES" dirty="0" smtClean="0"/>
            </a:br>
            <a:r>
              <a:rPr lang="es-ES" dirty="0" smtClean="0"/>
              <a:t>Windows </a:t>
            </a:r>
            <a:r>
              <a:rPr lang="es-ES" dirty="0" smtClean="0"/>
              <a:t>Server </a:t>
            </a:r>
            <a:r>
              <a:rPr lang="es-ES" dirty="0" smtClean="0"/>
              <a:t>2008</a:t>
            </a:r>
            <a:endParaRPr lang="es-ES" dirty="0"/>
          </a:p>
        </p:txBody>
      </p:sp>
      <p:sp>
        <p:nvSpPr>
          <p:cNvPr id="3" name="2 Subtítulo"/>
          <p:cNvSpPr>
            <a:spLocks noGrp="1"/>
          </p:cNvSpPr>
          <p:nvPr>
            <p:ph type="subTitle" idx="1"/>
          </p:nvPr>
        </p:nvSpPr>
        <p:spPr>
          <a:xfrm>
            <a:off x="4357686" y="4714884"/>
            <a:ext cx="4556131" cy="1298590"/>
          </a:xfrm>
        </p:spPr>
        <p:txBody>
          <a:bodyPr/>
          <a:lstStyle/>
          <a:p>
            <a:r>
              <a:rPr lang="es-ES" sz="2400" dirty="0" smtClean="0"/>
              <a:t>David Cervigón Luna</a:t>
            </a:r>
          </a:p>
          <a:p>
            <a:r>
              <a:rPr lang="es-ES" sz="2000" dirty="0" smtClean="0"/>
              <a:t>IT Pro </a:t>
            </a:r>
            <a:r>
              <a:rPr lang="es-ES" sz="2000" dirty="0" err="1" smtClean="0"/>
              <a:t>Evangelist</a:t>
            </a:r>
            <a:endParaRPr lang="es-ES" sz="2000" dirty="0" smtClean="0"/>
          </a:p>
          <a:p>
            <a:r>
              <a:rPr lang="es-ES" sz="2000" dirty="0" smtClean="0">
                <a:hlinkClick r:id="rId2"/>
              </a:rPr>
              <a:t>david.cervigon@microsoft.com</a:t>
            </a:r>
            <a:endParaRPr lang="es-ES" sz="2000" dirty="0" smtClean="0"/>
          </a:p>
          <a:p>
            <a:r>
              <a:rPr lang="es-ES" sz="2000" dirty="0" smtClean="0">
                <a:hlinkClick r:id="rId3"/>
              </a:rPr>
              <a:t>http://blogs.technet.com/davidcervigon</a:t>
            </a:r>
            <a:r>
              <a:rPr lang="es-ES" sz="2000" dirty="0" smtClean="0"/>
              <a:t> </a:t>
            </a:r>
            <a:endParaRPr lang="es-E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588" y="177800"/>
            <a:ext cx="8380412" cy="750888"/>
          </a:xfrm>
        </p:spPr>
        <p:txBody>
          <a:bodyPr/>
          <a:lstStyle/>
          <a:p>
            <a:pPr eaLnBrk="1" hangingPunct="1">
              <a:defRPr/>
            </a:pPr>
            <a:r>
              <a:rPr lang="es-ES" dirty="0" smtClean="0"/>
              <a:t>Tipos de Virtualización</a:t>
            </a:r>
            <a:endParaRPr lang="es-ES" dirty="0"/>
          </a:p>
        </p:txBody>
      </p:sp>
      <p:sp>
        <p:nvSpPr>
          <p:cNvPr id="3" name="2 Marcador de contenido"/>
          <p:cNvSpPr>
            <a:spLocks noGrp="1"/>
          </p:cNvSpPr>
          <p:nvPr>
            <p:ph idx="1"/>
          </p:nvPr>
        </p:nvSpPr>
        <p:spPr>
          <a:xfrm>
            <a:off x="403225" y="1000108"/>
            <a:ext cx="8350250" cy="5179880"/>
          </a:xfrm>
        </p:spPr>
        <p:txBody>
          <a:bodyPr/>
          <a:lstStyle/>
          <a:p>
            <a:pPr eaLnBrk="1" hangingPunct="1">
              <a:defRPr/>
            </a:pPr>
            <a:r>
              <a:rPr lang="es-ES" sz="2000" dirty="0" smtClean="0"/>
              <a:t>Emulación</a:t>
            </a:r>
          </a:p>
          <a:p>
            <a:pPr lvl="1" eaLnBrk="1" hangingPunct="1">
              <a:defRPr/>
            </a:pPr>
            <a:r>
              <a:rPr lang="es-ES" sz="1800" dirty="0" smtClean="0"/>
              <a:t>Se emula un tipo de arquitectura en otra (</a:t>
            </a:r>
            <a:r>
              <a:rPr lang="es-ES" sz="1800" dirty="0" err="1" smtClean="0"/>
              <a:t>PearPC</a:t>
            </a:r>
            <a:r>
              <a:rPr lang="es-ES" sz="1800" dirty="0" smtClean="0"/>
              <a:t>, PPC, </a:t>
            </a:r>
            <a:r>
              <a:rPr lang="es-ES" sz="1800" dirty="0" err="1" smtClean="0"/>
              <a:t>SmartPhone</a:t>
            </a:r>
            <a:r>
              <a:rPr lang="es-ES" sz="1800" dirty="0" smtClean="0"/>
              <a:t>)</a:t>
            </a:r>
          </a:p>
          <a:p>
            <a:pPr eaLnBrk="1" hangingPunct="1">
              <a:defRPr/>
            </a:pPr>
            <a:r>
              <a:rPr lang="es-ES" sz="2000" dirty="0" smtClean="0"/>
              <a:t>Nativa (o total)</a:t>
            </a:r>
          </a:p>
          <a:p>
            <a:pPr lvl="1" eaLnBrk="1" hangingPunct="1">
              <a:defRPr/>
            </a:pPr>
            <a:r>
              <a:rPr lang="es-ES" sz="1600" dirty="0" smtClean="0"/>
              <a:t>La pila de virtualización </a:t>
            </a:r>
            <a:r>
              <a:rPr lang="es-ES" sz="1600" dirty="0" smtClean="0"/>
              <a:t>emula una cantidad suficiente de hardware como para que </a:t>
            </a:r>
            <a:r>
              <a:rPr lang="es-ES" sz="1600" dirty="0" smtClean="0"/>
              <a:t>puedan ejecutarse concurrentemente en máquinas virtuales muchas </a:t>
            </a:r>
            <a:r>
              <a:rPr lang="es-ES" sz="1600" dirty="0" smtClean="0"/>
              <a:t>instancias de un SO no </a:t>
            </a:r>
            <a:r>
              <a:rPr lang="es-ES" sz="1600" dirty="0" smtClean="0"/>
              <a:t>modificado.</a:t>
            </a:r>
            <a:endParaRPr lang="es-ES" sz="1600" dirty="0" smtClean="0"/>
          </a:p>
          <a:p>
            <a:pPr eaLnBrk="1" hangingPunct="1">
              <a:defRPr/>
            </a:pPr>
            <a:r>
              <a:rPr lang="es-ES" sz="2000" dirty="0" smtClean="0"/>
              <a:t>Para-virtualización</a:t>
            </a:r>
          </a:p>
          <a:p>
            <a:pPr lvl="1">
              <a:defRPr/>
            </a:pPr>
            <a:r>
              <a:rPr lang="es-ES" sz="1600" dirty="0" smtClean="0"/>
              <a:t>La pila de virtualización </a:t>
            </a:r>
            <a:r>
              <a:rPr lang="es-ES" sz="1600" dirty="0" smtClean="0"/>
              <a:t>(</a:t>
            </a:r>
            <a:r>
              <a:rPr lang="es-ES" sz="1600" dirty="0" err="1" smtClean="0"/>
              <a:t>hypervisor</a:t>
            </a:r>
            <a:r>
              <a:rPr lang="es-ES" sz="1600" dirty="0" smtClean="0"/>
              <a:t>) no necesariamente </a:t>
            </a:r>
            <a:r>
              <a:rPr lang="es-ES" sz="1600" dirty="0" smtClean="0"/>
              <a:t>emula </a:t>
            </a:r>
            <a:r>
              <a:rPr lang="es-ES" sz="1600" dirty="0" smtClean="0"/>
              <a:t>el hardware, sino que en su lugar (o además) ofrece una serie de </a:t>
            </a:r>
            <a:r>
              <a:rPr lang="es-ES" sz="1600" dirty="0" err="1" smtClean="0"/>
              <a:t>APIs</a:t>
            </a:r>
            <a:r>
              <a:rPr lang="es-ES" sz="1600" dirty="0" smtClean="0"/>
              <a:t> (</a:t>
            </a:r>
            <a:r>
              <a:rPr lang="es-ES" sz="1600" dirty="0" err="1" smtClean="0"/>
              <a:t>hypercalls</a:t>
            </a:r>
            <a:r>
              <a:rPr lang="es-ES" sz="1600" dirty="0" smtClean="0"/>
              <a:t>) para que un </a:t>
            </a:r>
            <a:r>
              <a:rPr lang="es-ES" sz="1600" dirty="0" smtClean="0"/>
              <a:t>SO conveniente modificado </a:t>
            </a:r>
            <a:r>
              <a:rPr lang="es-ES" sz="1600" dirty="0" smtClean="0"/>
              <a:t>las utilice cuando esté corriendo en una máquina virtual</a:t>
            </a:r>
            <a:endParaRPr lang="es-ES" sz="1600" dirty="0" smtClean="0"/>
          </a:p>
          <a:p>
            <a:pPr eaLnBrk="1" hangingPunct="1">
              <a:defRPr/>
            </a:pPr>
            <a:r>
              <a:rPr lang="es-ES" sz="2000" dirty="0" smtClean="0"/>
              <a:t>Virtualización a nivel de Sistema Operativo</a:t>
            </a:r>
          </a:p>
          <a:p>
            <a:pPr lvl="1" eaLnBrk="1" hangingPunct="1">
              <a:defRPr/>
            </a:pPr>
            <a:r>
              <a:rPr lang="es-ES" sz="1600" dirty="0" smtClean="0"/>
              <a:t>Los SO “</a:t>
            </a:r>
            <a:r>
              <a:rPr lang="es-ES" sz="1600" dirty="0" err="1" smtClean="0"/>
              <a:t>guests</a:t>
            </a:r>
            <a:r>
              <a:rPr lang="es-ES" sz="1600" dirty="0" smtClean="0"/>
              <a:t>” comparten el mismo </a:t>
            </a:r>
            <a:r>
              <a:rPr lang="es-ES" sz="1600" dirty="0" err="1" smtClean="0"/>
              <a:t>kernel</a:t>
            </a:r>
            <a:r>
              <a:rPr lang="es-ES" sz="1600" dirty="0" smtClean="0"/>
              <a:t> que el SO “host” creándose diferentes instancias del mismo SO independientes entre si.</a:t>
            </a:r>
          </a:p>
          <a:p>
            <a:pPr eaLnBrk="1" hangingPunct="1">
              <a:defRPr/>
            </a:pPr>
            <a:r>
              <a:rPr lang="es-ES" sz="2000" dirty="0" smtClean="0"/>
              <a:t>Virtualización de aplicaciones</a:t>
            </a:r>
          </a:p>
          <a:p>
            <a:pPr lvl="1" eaLnBrk="1" hangingPunct="1">
              <a:defRPr/>
            </a:pPr>
            <a:r>
              <a:rPr lang="es-ES" sz="1600" dirty="0" smtClean="0"/>
              <a:t>Las aplicaciones poseen su propio entorno virtualizado con todo lo necesario para ejecutarse sobre un servidor o un cliente (registro, sistema de archivos, librerías etc</a:t>
            </a:r>
            <a:r>
              <a:rPr lang="es-ES" sz="1600" dirty="0" smtClean="0"/>
              <a:t>.)</a:t>
            </a:r>
          </a:p>
          <a:p>
            <a:pPr lvl="1" eaLnBrk="1" hangingPunct="1">
              <a:buNone/>
              <a:defRPr/>
            </a:pPr>
            <a:endParaRPr lang="es-ES" sz="2000" dirty="0" smtClean="0"/>
          </a:p>
          <a:p>
            <a:pPr eaLnBrk="1" hangingPunct="1">
              <a:buFont typeface="Wingdings 2" pitchFamily="18" charset="2"/>
              <a:buNone/>
              <a:defRPr/>
            </a:pPr>
            <a:r>
              <a:rPr lang="es-ES" sz="1600" dirty="0" smtClean="0"/>
              <a:t>Fuente: </a:t>
            </a:r>
            <a:r>
              <a:rPr lang="es-ES" sz="1600" dirty="0" err="1" smtClean="0"/>
              <a:t>Wikipedia</a:t>
            </a:r>
            <a:r>
              <a:rPr lang="es-ES" sz="1600" dirty="0" smtClean="0"/>
              <a:t>: </a:t>
            </a:r>
            <a:r>
              <a:rPr lang="es-ES" sz="1600" dirty="0" smtClean="0">
                <a:hlinkClick r:id="rId2"/>
              </a:rPr>
              <a:t>http://en.wikipedia.org/wiki/Virtualization</a:t>
            </a:r>
            <a:r>
              <a:rPr lang="es-ES" sz="1600"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6" end="6"/>
                                            </p:txEl>
                                          </p:spTgt>
                                        </p:tgtEl>
                                        <p:attrNameLst>
                                          <p:attrName>style.opacity</p:attrName>
                                        </p:attrNameLst>
                                      </p:cBhvr>
                                      <p:to>
                                        <p:strVal val="0.5"/>
                                      </p:to>
                                    </p:set>
                                    <p:animEffect filter="image" prLst="opacity: 0.5">
                                      <p:cBhvr rctx="IE">
                                        <p:cTn id="13" dur="indefinite"/>
                                        <p:tgtEl>
                                          <p:spTgt spid="3">
                                            <p:txEl>
                                              <p:pRg st="6" end="6"/>
                                            </p:txEl>
                                          </p:spTgt>
                                        </p:tgtEl>
                                      </p:cBhvr>
                                    </p:animEffect>
                                  </p:childTnLst>
                                </p:cTn>
                              </p:par>
                              <p:par>
                                <p:cTn id="14" presetID="9" presetClass="emph" presetSubtype="0" nodeType="withEffect">
                                  <p:stCondLst>
                                    <p:cond delay="0"/>
                                  </p:stCondLst>
                                  <p:childTnLst>
                                    <p:set>
                                      <p:cBhvr rctx="PPT">
                                        <p:cTn id="15" dur="indefinite"/>
                                        <p:tgtEl>
                                          <p:spTgt spid="3">
                                            <p:txEl>
                                              <p:pRg st="7" end="7"/>
                                            </p:txEl>
                                          </p:spTgt>
                                        </p:tgtEl>
                                        <p:attrNameLst>
                                          <p:attrName>style.opacity</p:attrName>
                                        </p:attrNameLst>
                                      </p:cBhvr>
                                      <p:to>
                                        <p:strVal val="0.5"/>
                                      </p:to>
                                    </p:set>
                                    <p:animEffect filter="image" prLst="opacity: 0.5">
                                      <p:cBhvr rctx="IE">
                                        <p:cTn id="16" dur="indefinite"/>
                                        <p:tgtEl>
                                          <p:spTgt spid="3">
                                            <p:txEl>
                                              <p:pRg st="7" end="7"/>
                                            </p:txEl>
                                          </p:spTgt>
                                        </p:tgtEl>
                                      </p:cBhvr>
                                    </p:animEffect>
                                  </p:childTnLst>
                                </p:cTn>
                              </p:par>
                              <p:par>
                                <p:cTn id="17" presetID="5" presetClass="emph" presetSubtype="1" nodeType="withEffect">
                                  <p:stCondLst>
                                    <p:cond delay="0"/>
                                  </p:stCondLst>
                                  <p:childTnLst>
                                    <p:set>
                                      <p:cBhvr override="childStyle">
                                        <p:cTn id="18" dur="indefinite"/>
                                        <p:tgtEl>
                                          <p:spTgt spid="3">
                                            <p:txEl>
                                              <p:pRg st="2" end="2"/>
                                            </p:txEl>
                                          </p:spTgt>
                                        </p:tgtEl>
                                        <p:attrNameLst>
                                          <p:attrName>style.fontStyle</p:attrName>
                                        </p:attrNameLst>
                                      </p:cBhvr>
                                      <p:to>
                                        <p:strVal val="normal"/>
                                      </p:to>
                                    </p:set>
                                    <p:set>
                                      <p:cBhvr override="childStyle">
                                        <p:cTn id="19" dur="indefinite"/>
                                        <p:tgtEl>
                                          <p:spTgt spid="3">
                                            <p:txEl>
                                              <p:pRg st="2" end="2"/>
                                            </p:txEl>
                                          </p:spTgt>
                                        </p:tgtEl>
                                        <p:attrNameLst>
                                          <p:attrName>style.fontWeight</p:attrName>
                                        </p:attrNameLst>
                                      </p:cBhvr>
                                      <p:to>
                                        <p:strVal val="bold"/>
                                      </p:to>
                                    </p:set>
                                    <p:set>
                                      <p:cBhvr override="childStyle">
                                        <p:cTn id="20" dur="indefinite"/>
                                        <p:tgtEl>
                                          <p:spTgt spid="3">
                                            <p:txEl>
                                              <p:pRg st="2" end="2"/>
                                            </p:txEl>
                                          </p:spTgt>
                                        </p:tgtEl>
                                        <p:attrNameLst>
                                          <p:attrName>style.textDecorationUnderline</p:attrName>
                                        </p:attrNameLst>
                                      </p:cBhvr>
                                      <p:to>
                                        <p:strVal val="false"/>
                                      </p:to>
                                    </p:set>
                                  </p:childTnLst>
                                </p:cTn>
                              </p:par>
                              <p:par>
                                <p:cTn id="21" presetID="5" presetClass="emph" presetSubtype="1" nodeType="withEffect">
                                  <p:stCondLst>
                                    <p:cond delay="0"/>
                                  </p:stCondLst>
                                  <p:childTnLst>
                                    <p:set>
                                      <p:cBhvr override="childStyle">
                                        <p:cTn id="22" dur="indefinite"/>
                                        <p:tgtEl>
                                          <p:spTgt spid="3">
                                            <p:txEl>
                                              <p:pRg st="3" end="3"/>
                                            </p:txEl>
                                          </p:spTgt>
                                        </p:tgtEl>
                                        <p:attrNameLst>
                                          <p:attrName>style.fontStyle</p:attrName>
                                        </p:attrNameLst>
                                      </p:cBhvr>
                                      <p:to>
                                        <p:strVal val="normal"/>
                                      </p:to>
                                    </p:set>
                                    <p:set>
                                      <p:cBhvr override="childStyle">
                                        <p:cTn id="23" dur="indefinite"/>
                                        <p:tgtEl>
                                          <p:spTgt spid="3">
                                            <p:txEl>
                                              <p:pRg st="3" end="3"/>
                                            </p:txEl>
                                          </p:spTgt>
                                        </p:tgtEl>
                                        <p:attrNameLst>
                                          <p:attrName>style.fontWeight</p:attrName>
                                        </p:attrNameLst>
                                      </p:cBhvr>
                                      <p:to>
                                        <p:strVal val="bold"/>
                                      </p:to>
                                    </p:set>
                                    <p:set>
                                      <p:cBhvr override="childStyle">
                                        <p:cTn id="24" dur="indefinite"/>
                                        <p:tgtEl>
                                          <p:spTgt spid="3">
                                            <p:txEl>
                                              <p:pRg st="3" end="3"/>
                                            </p:txEl>
                                          </p:spTgt>
                                        </p:tgtEl>
                                        <p:attrNameLst>
                                          <p:attrName>style.textDecorationUnderline</p:attrName>
                                        </p:attrNameLst>
                                      </p:cBhvr>
                                      <p:to>
                                        <p:strVal val="false"/>
                                      </p:to>
                                    </p:set>
                                  </p:childTnLst>
                                </p:cTn>
                              </p:par>
                              <p:par>
                                <p:cTn id="25" presetID="5" presetClass="emph" presetSubtype="1" nodeType="withEffect">
                                  <p:stCondLst>
                                    <p:cond delay="0"/>
                                  </p:stCondLst>
                                  <p:childTnLst>
                                    <p:set>
                                      <p:cBhvr override="childStyle">
                                        <p:cTn id="26" dur="indefinite"/>
                                        <p:tgtEl>
                                          <p:spTgt spid="3">
                                            <p:txEl>
                                              <p:pRg st="4" end="4"/>
                                            </p:txEl>
                                          </p:spTgt>
                                        </p:tgtEl>
                                        <p:attrNameLst>
                                          <p:attrName>style.fontStyle</p:attrName>
                                        </p:attrNameLst>
                                      </p:cBhvr>
                                      <p:to>
                                        <p:strVal val="normal"/>
                                      </p:to>
                                    </p:set>
                                    <p:set>
                                      <p:cBhvr override="childStyle">
                                        <p:cTn id="27" dur="indefinite"/>
                                        <p:tgtEl>
                                          <p:spTgt spid="3">
                                            <p:txEl>
                                              <p:pRg st="4" end="4"/>
                                            </p:txEl>
                                          </p:spTgt>
                                        </p:tgtEl>
                                        <p:attrNameLst>
                                          <p:attrName>style.fontWeight</p:attrName>
                                        </p:attrNameLst>
                                      </p:cBhvr>
                                      <p:to>
                                        <p:strVal val="bold"/>
                                      </p:to>
                                    </p:set>
                                    <p:set>
                                      <p:cBhvr override="childStyle">
                                        <p:cTn id="28" dur="indefinite"/>
                                        <p:tgtEl>
                                          <p:spTgt spid="3">
                                            <p:txEl>
                                              <p:pRg st="4" end="4"/>
                                            </p:txEl>
                                          </p:spTgt>
                                        </p:tgtEl>
                                        <p:attrNameLst>
                                          <p:attrName>style.textDecorationUnderline</p:attrName>
                                        </p:attrNameLst>
                                      </p:cBhvr>
                                      <p:to>
                                        <p:strVal val="false"/>
                                      </p:to>
                                    </p:set>
                                  </p:childTnLst>
                                </p:cTn>
                              </p:par>
                              <p:par>
                                <p:cTn id="29" presetID="5" presetClass="emph" presetSubtype="1" nodeType="withEffect">
                                  <p:stCondLst>
                                    <p:cond delay="0"/>
                                  </p:stCondLst>
                                  <p:childTnLst>
                                    <p:set>
                                      <p:cBhvr override="childStyle">
                                        <p:cTn id="30" dur="indefinite"/>
                                        <p:tgtEl>
                                          <p:spTgt spid="3">
                                            <p:txEl>
                                              <p:pRg st="5" end="5"/>
                                            </p:txEl>
                                          </p:spTgt>
                                        </p:tgtEl>
                                        <p:attrNameLst>
                                          <p:attrName>style.fontStyle</p:attrName>
                                        </p:attrNameLst>
                                      </p:cBhvr>
                                      <p:to>
                                        <p:strVal val="normal"/>
                                      </p:to>
                                    </p:set>
                                    <p:set>
                                      <p:cBhvr override="childStyle">
                                        <p:cTn id="31" dur="indefinite"/>
                                        <p:tgtEl>
                                          <p:spTgt spid="3">
                                            <p:txEl>
                                              <p:pRg st="5" end="5"/>
                                            </p:txEl>
                                          </p:spTgt>
                                        </p:tgtEl>
                                        <p:attrNameLst>
                                          <p:attrName>style.fontWeight</p:attrName>
                                        </p:attrNameLst>
                                      </p:cBhvr>
                                      <p:to>
                                        <p:strVal val="bold"/>
                                      </p:to>
                                    </p:set>
                                    <p:set>
                                      <p:cBhvr override="childStyle">
                                        <p:cTn id="32" dur="indefinite"/>
                                        <p:tgtEl>
                                          <p:spTgt spid="3">
                                            <p:txEl>
                                              <p:pRg st="5" end="5"/>
                                            </p:txEl>
                                          </p:spTgt>
                                        </p:tgtEl>
                                        <p:attrNameLst>
                                          <p:attrName>style.textDecorationUnderline</p:attrName>
                                        </p:attrNameLst>
                                      </p:cBhvr>
                                      <p:to>
                                        <p:strVal val="false"/>
                                      </p:to>
                                    </p:set>
                                  </p:childTnLst>
                                </p:cTn>
                              </p:par>
                              <p:par>
                                <p:cTn id="33" presetID="5" presetClass="emph" presetSubtype="1" nodeType="withEffect">
                                  <p:stCondLst>
                                    <p:cond delay="0"/>
                                  </p:stCondLst>
                                  <p:childTnLst>
                                    <p:set>
                                      <p:cBhvr override="childStyle">
                                        <p:cTn id="34" dur="indefinite"/>
                                        <p:tgtEl>
                                          <p:spTgt spid="3">
                                            <p:txEl>
                                              <p:pRg st="8" end="8"/>
                                            </p:txEl>
                                          </p:spTgt>
                                        </p:tgtEl>
                                        <p:attrNameLst>
                                          <p:attrName>style.fontStyle</p:attrName>
                                        </p:attrNameLst>
                                      </p:cBhvr>
                                      <p:to>
                                        <p:strVal val="normal"/>
                                      </p:to>
                                    </p:set>
                                    <p:set>
                                      <p:cBhvr override="childStyle">
                                        <p:cTn id="35" dur="indefinite"/>
                                        <p:tgtEl>
                                          <p:spTgt spid="3">
                                            <p:txEl>
                                              <p:pRg st="8" end="8"/>
                                            </p:txEl>
                                          </p:spTgt>
                                        </p:tgtEl>
                                        <p:attrNameLst>
                                          <p:attrName>style.fontWeight</p:attrName>
                                        </p:attrNameLst>
                                      </p:cBhvr>
                                      <p:to>
                                        <p:strVal val="bold"/>
                                      </p:to>
                                    </p:set>
                                    <p:set>
                                      <p:cBhvr override="childStyle">
                                        <p:cTn id="36" dur="indefinite"/>
                                        <p:tgtEl>
                                          <p:spTgt spid="3">
                                            <p:txEl>
                                              <p:pRg st="8" end="8"/>
                                            </p:txEl>
                                          </p:spTgt>
                                        </p:tgtEl>
                                        <p:attrNameLst>
                                          <p:attrName>style.textDecorationUnderline</p:attrName>
                                        </p:attrNameLst>
                                      </p:cBhvr>
                                      <p:to>
                                        <p:strVal val="false"/>
                                      </p:to>
                                    </p:set>
                                  </p:childTnLst>
                                </p:cTn>
                              </p:par>
                              <p:par>
                                <p:cTn id="37" presetID="5" presetClass="emph" presetSubtype="1" nodeType="withEffect">
                                  <p:stCondLst>
                                    <p:cond delay="0"/>
                                  </p:stCondLst>
                                  <p:childTnLst>
                                    <p:set>
                                      <p:cBhvr override="childStyle">
                                        <p:cTn id="38" dur="indefinite"/>
                                        <p:tgtEl>
                                          <p:spTgt spid="3">
                                            <p:txEl>
                                              <p:pRg st="9" end="9"/>
                                            </p:txEl>
                                          </p:spTgt>
                                        </p:tgtEl>
                                        <p:attrNameLst>
                                          <p:attrName>style.fontStyle</p:attrName>
                                        </p:attrNameLst>
                                      </p:cBhvr>
                                      <p:to>
                                        <p:strVal val="normal"/>
                                      </p:to>
                                    </p:set>
                                    <p:set>
                                      <p:cBhvr override="childStyle">
                                        <p:cTn id="39" dur="indefinite"/>
                                        <p:tgtEl>
                                          <p:spTgt spid="3">
                                            <p:txEl>
                                              <p:pRg st="9" end="9"/>
                                            </p:txEl>
                                          </p:spTgt>
                                        </p:tgtEl>
                                        <p:attrNameLst>
                                          <p:attrName>style.fontWeight</p:attrName>
                                        </p:attrNameLst>
                                      </p:cBhvr>
                                      <p:to>
                                        <p:strVal val="bold"/>
                                      </p:to>
                                    </p:set>
                                    <p:set>
                                      <p:cBhvr override="childStyle">
                                        <p:cTn id="40" dur="indefinite"/>
                                        <p:tgtEl>
                                          <p:spTgt spid="3">
                                            <p:txEl>
                                              <p:pRg st="9" end="9"/>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381000" y="230188"/>
            <a:ext cx="8382000" cy="498598"/>
          </a:xfrm>
        </p:spPr>
        <p:txBody>
          <a:bodyPr/>
          <a:lstStyle/>
          <a:p>
            <a:r>
              <a:rPr lang="es-ES" sz="3600" dirty="0" smtClean="0"/>
              <a:t>Tipos de Virtual Machine </a:t>
            </a:r>
            <a:r>
              <a:rPr lang="es-ES" sz="3600" dirty="0" err="1" smtClean="0"/>
              <a:t>Monitors</a:t>
            </a:r>
            <a:r>
              <a:rPr lang="es-ES" sz="3600" dirty="0" smtClean="0"/>
              <a:t> (VMM)</a:t>
            </a:r>
            <a:endParaRPr lang="es-ES" sz="3600" dirty="0"/>
          </a:p>
        </p:txBody>
      </p:sp>
      <p:sp>
        <p:nvSpPr>
          <p:cNvPr id="593923" name="Rectangle 3"/>
          <p:cNvSpPr>
            <a:spLocks noChangeArrowheads="1"/>
          </p:cNvSpPr>
          <p:nvPr/>
        </p:nvSpPr>
        <p:spPr bwMode="auto">
          <a:xfrm>
            <a:off x="809625" y="3790944"/>
            <a:ext cx="1828800" cy="5334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Host OS</a:t>
            </a:r>
          </a:p>
        </p:txBody>
      </p:sp>
      <p:sp>
        <p:nvSpPr>
          <p:cNvPr id="593924" name="Rectangle 4"/>
          <p:cNvSpPr>
            <a:spLocks noChangeArrowheads="1"/>
          </p:cNvSpPr>
          <p:nvPr/>
        </p:nvSpPr>
        <p:spPr bwMode="auto">
          <a:xfrm>
            <a:off x="809625" y="3181344"/>
            <a:ext cx="1828800" cy="5334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VMM</a:t>
            </a:r>
          </a:p>
        </p:txBody>
      </p:sp>
      <p:sp>
        <p:nvSpPr>
          <p:cNvPr id="593925" name="Rectangle 5"/>
          <p:cNvSpPr>
            <a:spLocks noChangeArrowheads="1"/>
          </p:cNvSpPr>
          <p:nvPr/>
        </p:nvSpPr>
        <p:spPr bwMode="auto">
          <a:xfrm>
            <a:off x="809625" y="2571744"/>
            <a:ext cx="914400" cy="533400"/>
          </a:xfrm>
          <a:prstGeom prst="rect">
            <a:avLst/>
          </a:prstGeom>
          <a:solidFill>
            <a:srgbClr val="F77938"/>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Guest 1</a:t>
            </a:r>
          </a:p>
        </p:txBody>
      </p:sp>
      <p:sp>
        <p:nvSpPr>
          <p:cNvPr id="593926" name="Rectangle 6"/>
          <p:cNvSpPr>
            <a:spLocks noChangeArrowheads="1"/>
          </p:cNvSpPr>
          <p:nvPr/>
        </p:nvSpPr>
        <p:spPr bwMode="auto">
          <a:xfrm>
            <a:off x="1800225" y="2571744"/>
            <a:ext cx="838200" cy="533400"/>
          </a:xfrm>
          <a:prstGeom prst="rect">
            <a:avLst/>
          </a:prstGeom>
          <a:solidFill>
            <a:srgbClr val="F77938"/>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Guest 2</a:t>
            </a:r>
          </a:p>
        </p:txBody>
      </p:sp>
      <p:sp>
        <p:nvSpPr>
          <p:cNvPr id="593927" name="Rectangle 7"/>
          <p:cNvSpPr>
            <a:spLocks noChangeArrowheads="1"/>
          </p:cNvSpPr>
          <p:nvPr/>
        </p:nvSpPr>
        <p:spPr bwMode="auto">
          <a:xfrm>
            <a:off x="6600825" y="3790944"/>
            <a:ext cx="1828800" cy="5334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VMM</a:t>
            </a:r>
          </a:p>
        </p:txBody>
      </p:sp>
      <p:sp>
        <p:nvSpPr>
          <p:cNvPr id="593928" name="Rectangle 8"/>
          <p:cNvSpPr>
            <a:spLocks noChangeArrowheads="1"/>
          </p:cNvSpPr>
          <p:nvPr/>
        </p:nvSpPr>
        <p:spPr bwMode="auto">
          <a:xfrm>
            <a:off x="6600825" y="3181344"/>
            <a:ext cx="914400" cy="533400"/>
          </a:xfrm>
          <a:prstGeom prst="rect">
            <a:avLst/>
          </a:prstGeom>
          <a:solidFill>
            <a:srgbClr val="F77938"/>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Guest 1</a:t>
            </a:r>
          </a:p>
        </p:txBody>
      </p:sp>
      <p:sp>
        <p:nvSpPr>
          <p:cNvPr id="593929" name="Rectangle 9"/>
          <p:cNvSpPr>
            <a:spLocks noChangeArrowheads="1"/>
          </p:cNvSpPr>
          <p:nvPr/>
        </p:nvSpPr>
        <p:spPr bwMode="auto">
          <a:xfrm>
            <a:off x="7591425" y="3181344"/>
            <a:ext cx="838200" cy="533400"/>
          </a:xfrm>
          <a:prstGeom prst="rect">
            <a:avLst/>
          </a:prstGeom>
          <a:solidFill>
            <a:srgbClr val="F77938"/>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Guest 2</a:t>
            </a:r>
          </a:p>
        </p:txBody>
      </p:sp>
      <p:sp>
        <p:nvSpPr>
          <p:cNvPr id="593930" name="Rectangle 10"/>
          <p:cNvSpPr>
            <a:spLocks noChangeArrowheads="1"/>
          </p:cNvSpPr>
          <p:nvPr/>
        </p:nvSpPr>
        <p:spPr bwMode="auto">
          <a:xfrm>
            <a:off x="3171825" y="3790944"/>
            <a:ext cx="990600" cy="5334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Host OS</a:t>
            </a:r>
          </a:p>
        </p:txBody>
      </p:sp>
      <p:sp>
        <p:nvSpPr>
          <p:cNvPr id="593931" name="Rectangle 11"/>
          <p:cNvSpPr>
            <a:spLocks noChangeArrowheads="1"/>
          </p:cNvSpPr>
          <p:nvPr/>
        </p:nvSpPr>
        <p:spPr bwMode="auto">
          <a:xfrm>
            <a:off x="4238625" y="3790944"/>
            <a:ext cx="1828800" cy="5334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VMM</a:t>
            </a:r>
          </a:p>
        </p:txBody>
      </p:sp>
      <p:sp>
        <p:nvSpPr>
          <p:cNvPr id="593932" name="Rectangle 12"/>
          <p:cNvSpPr>
            <a:spLocks noChangeArrowheads="1"/>
          </p:cNvSpPr>
          <p:nvPr/>
        </p:nvSpPr>
        <p:spPr bwMode="auto">
          <a:xfrm>
            <a:off x="4238625" y="3181344"/>
            <a:ext cx="914400" cy="533400"/>
          </a:xfrm>
          <a:prstGeom prst="rect">
            <a:avLst/>
          </a:prstGeom>
          <a:solidFill>
            <a:srgbClr val="F77938"/>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Guest 1</a:t>
            </a:r>
          </a:p>
        </p:txBody>
      </p:sp>
      <p:sp>
        <p:nvSpPr>
          <p:cNvPr id="593933" name="Rectangle 13"/>
          <p:cNvSpPr>
            <a:spLocks noChangeArrowheads="1"/>
          </p:cNvSpPr>
          <p:nvPr/>
        </p:nvSpPr>
        <p:spPr bwMode="auto">
          <a:xfrm>
            <a:off x="5229225" y="3181344"/>
            <a:ext cx="838200" cy="533400"/>
          </a:xfrm>
          <a:prstGeom prst="rect">
            <a:avLst/>
          </a:prstGeom>
          <a:solidFill>
            <a:srgbClr val="F77938"/>
          </a:solidFill>
          <a:ln w="9525">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Guest 2</a:t>
            </a:r>
          </a:p>
        </p:txBody>
      </p:sp>
      <p:sp>
        <p:nvSpPr>
          <p:cNvPr id="593934" name="Text Box 14"/>
          <p:cNvSpPr txBox="1">
            <a:spLocks noChangeArrowheads="1"/>
          </p:cNvSpPr>
          <p:nvPr/>
        </p:nvSpPr>
        <p:spPr bwMode="auto">
          <a:xfrm>
            <a:off x="214282" y="1090040"/>
            <a:ext cx="3214710" cy="1338828"/>
          </a:xfrm>
          <a:prstGeom prst="rect">
            <a:avLst/>
          </a:prstGeom>
          <a:noFill/>
          <a:ln w="9525">
            <a:noFill/>
            <a:miter lim="800000"/>
            <a:headEnd/>
            <a:tailEnd/>
          </a:ln>
          <a:effectLst/>
        </p:spPr>
        <p:txBody>
          <a:bodyPr wrap="square">
            <a:spAutoFit/>
          </a:bodyPr>
          <a:lstStyle/>
          <a:p>
            <a:pPr algn="ctr" eaLnBrk="1" hangingPunct="1">
              <a:lnSpc>
                <a:spcPct val="100000"/>
              </a:lnSpc>
              <a:spcBef>
                <a:spcPct val="50000"/>
              </a:spcBef>
            </a:pPr>
            <a:r>
              <a:rPr lang="es-ES" dirty="0">
                <a:solidFill>
                  <a:schemeClr val="tx1"/>
                </a:solidFill>
              </a:rPr>
              <a:t>VMM Tipo </a:t>
            </a:r>
            <a:r>
              <a:rPr lang="es-ES" dirty="0" smtClean="0">
                <a:solidFill>
                  <a:schemeClr val="tx1"/>
                </a:solidFill>
              </a:rPr>
              <a:t>2:</a:t>
            </a:r>
          </a:p>
          <a:p>
            <a:pPr algn="ctr" eaLnBrk="1" hangingPunct="1">
              <a:lnSpc>
                <a:spcPct val="100000"/>
              </a:lnSpc>
              <a:spcBef>
                <a:spcPct val="50000"/>
              </a:spcBef>
            </a:pPr>
            <a:r>
              <a:rPr lang="es-ES" sz="1400" kern="0" dirty="0" smtClean="0">
                <a:effectLst>
                  <a:outerShdw blurRad="38100" dist="38100" dir="2700000" algn="tl">
                    <a:srgbClr val="000000"/>
                  </a:outerShdw>
                </a:effectLst>
              </a:rPr>
              <a:t>Corren en el SO “host</a:t>
            </a:r>
            <a:r>
              <a:rPr lang="es-ES" sz="1400" kern="0" dirty="0" smtClean="0">
                <a:effectLst>
                  <a:outerShdw blurRad="38100" dist="38100" dir="2700000" algn="tl">
                    <a:srgbClr val="000000"/>
                  </a:outerShdw>
                </a:effectLst>
              </a:rPr>
              <a:t>”, </a:t>
            </a:r>
            <a:r>
              <a:rPr lang="es-ES" sz="1400" kern="0" dirty="0" smtClean="0">
                <a:effectLst>
                  <a:outerShdw blurRad="38100" dist="38100" dir="2700000" algn="tl">
                    <a:srgbClr val="000000"/>
                  </a:outerShdw>
                </a:effectLst>
              </a:rPr>
              <a:t>que ofrece servicios de virtualización, como </a:t>
            </a:r>
            <a:r>
              <a:rPr lang="es-ES" sz="1400" kern="0" dirty="0" smtClean="0">
                <a:effectLst>
                  <a:outerShdw blurRad="38100" dist="38100" dir="2700000" algn="tl">
                    <a:srgbClr val="000000"/>
                  </a:outerShdw>
                </a:effectLst>
              </a:rPr>
              <a:t>gestión </a:t>
            </a:r>
            <a:r>
              <a:rPr lang="es-ES" sz="1400" kern="0" dirty="0" smtClean="0">
                <a:effectLst>
                  <a:outerShdw blurRad="38100" dist="38100" dir="2700000" algn="tl">
                    <a:srgbClr val="000000"/>
                  </a:outerShdw>
                </a:effectLst>
              </a:rPr>
              <a:t>de memoria o operaciones de E/S en dispositivos</a:t>
            </a:r>
            <a:endParaRPr lang="es-ES" sz="1400" dirty="0">
              <a:solidFill>
                <a:schemeClr val="tx1"/>
              </a:solidFill>
            </a:endParaRPr>
          </a:p>
        </p:txBody>
      </p:sp>
      <p:sp>
        <p:nvSpPr>
          <p:cNvPr id="593935" name="Text Box 15"/>
          <p:cNvSpPr txBox="1">
            <a:spLocks noChangeArrowheads="1"/>
          </p:cNvSpPr>
          <p:nvPr/>
        </p:nvSpPr>
        <p:spPr bwMode="auto">
          <a:xfrm>
            <a:off x="6215101" y="1101052"/>
            <a:ext cx="2500303" cy="1184940"/>
          </a:xfrm>
          <a:prstGeom prst="rect">
            <a:avLst/>
          </a:prstGeom>
          <a:noFill/>
          <a:ln w="9525">
            <a:noFill/>
            <a:miter lim="800000"/>
            <a:headEnd/>
            <a:tailEnd/>
          </a:ln>
          <a:effectLst/>
        </p:spPr>
        <p:txBody>
          <a:bodyPr wrap="square">
            <a:spAutoFit/>
          </a:bodyPr>
          <a:lstStyle/>
          <a:p>
            <a:pPr algn="ctr" eaLnBrk="1" hangingPunct="1">
              <a:lnSpc>
                <a:spcPct val="100000"/>
              </a:lnSpc>
              <a:spcBef>
                <a:spcPct val="50000"/>
              </a:spcBef>
            </a:pPr>
            <a:r>
              <a:rPr lang="es-ES" dirty="0">
                <a:solidFill>
                  <a:schemeClr val="tx1"/>
                </a:solidFill>
              </a:rPr>
              <a:t>VMM Tipo 1</a:t>
            </a:r>
            <a:br>
              <a:rPr lang="es-ES" dirty="0">
                <a:solidFill>
                  <a:schemeClr val="tx1"/>
                </a:solidFill>
              </a:rPr>
            </a:br>
            <a:r>
              <a:rPr lang="es-ES" dirty="0">
                <a:solidFill>
                  <a:schemeClr val="tx1"/>
                </a:solidFill>
              </a:rPr>
              <a:t>(</a:t>
            </a:r>
            <a:r>
              <a:rPr lang="es-ES" dirty="0" err="1">
                <a:solidFill>
                  <a:schemeClr val="tx1"/>
                </a:solidFill>
              </a:rPr>
              <a:t>Hypervisor</a:t>
            </a:r>
            <a:r>
              <a:rPr lang="es-ES" dirty="0" smtClean="0">
                <a:solidFill>
                  <a:schemeClr val="tx1"/>
                </a:solidFill>
              </a:rPr>
              <a:t>)</a:t>
            </a:r>
          </a:p>
          <a:p>
            <a:pPr algn="ctr" eaLnBrk="1" hangingPunct="1">
              <a:lnSpc>
                <a:spcPct val="100000"/>
              </a:lnSpc>
              <a:spcBef>
                <a:spcPct val="50000"/>
              </a:spcBef>
            </a:pPr>
            <a:r>
              <a:rPr lang="es-ES" sz="1400" dirty="0" smtClean="0"/>
              <a:t>Corren directamente sobre el hardware</a:t>
            </a:r>
            <a:endParaRPr lang="es-ES" sz="1400" dirty="0">
              <a:solidFill>
                <a:schemeClr val="tx1"/>
              </a:solidFill>
            </a:endParaRPr>
          </a:p>
        </p:txBody>
      </p:sp>
      <p:sp>
        <p:nvSpPr>
          <p:cNvPr id="593936" name="Text Box 16"/>
          <p:cNvSpPr txBox="1">
            <a:spLocks noChangeArrowheads="1"/>
          </p:cNvSpPr>
          <p:nvPr/>
        </p:nvSpPr>
        <p:spPr bwMode="auto">
          <a:xfrm>
            <a:off x="3890970" y="1919280"/>
            <a:ext cx="1752600" cy="366712"/>
          </a:xfrm>
          <a:prstGeom prst="rect">
            <a:avLst/>
          </a:prstGeom>
          <a:noFill/>
          <a:ln w="9525">
            <a:noFill/>
            <a:miter lim="800000"/>
            <a:headEnd/>
            <a:tailEnd/>
          </a:ln>
          <a:effectLst/>
        </p:spPr>
        <p:txBody>
          <a:bodyPr>
            <a:spAutoFit/>
          </a:bodyPr>
          <a:lstStyle/>
          <a:p>
            <a:pPr eaLnBrk="1" hangingPunct="1">
              <a:lnSpc>
                <a:spcPct val="100000"/>
              </a:lnSpc>
              <a:spcBef>
                <a:spcPct val="50000"/>
              </a:spcBef>
            </a:pPr>
            <a:r>
              <a:rPr lang="es-ES" dirty="0">
                <a:solidFill>
                  <a:schemeClr val="tx1"/>
                </a:solidFill>
              </a:rPr>
              <a:t>VMM </a:t>
            </a:r>
            <a:r>
              <a:rPr lang="es-ES" dirty="0" smtClean="0">
                <a:solidFill>
                  <a:schemeClr val="tx1"/>
                </a:solidFill>
              </a:rPr>
              <a:t>Híbrido</a:t>
            </a:r>
            <a:endParaRPr lang="es-ES" dirty="0">
              <a:solidFill>
                <a:schemeClr val="tx1"/>
              </a:solidFill>
            </a:endParaRPr>
          </a:p>
        </p:txBody>
      </p:sp>
      <p:sp>
        <p:nvSpPr>
          <p:cNvPr id="593937" name="Text Box 17"/>
          <p:cNvSpPr txBox="1">
            <a:spLocks noChangeArrowheads="1"/>
          </p:cNvSpPr>
          <p:nvPr/>
        </p:nvSpPr>
        <p:spPr bwMode="auto">
          <a:xfrm>
            <a:off x="809625" y="4848219"/>
            <a:ext cx="1924050" cy="915987"/>
          </a:xfrm>
          <a:prstGeom prst="rect">
            <a:avLst/>
          </a:prstGeom>
          <a:noFill/>
          <a:ln w="9525">
            <a:noFill/>
            <a:miter lim="800000"/>
            <a:headEnd/>
            <a:tailEnd/>
          </a:ln>
          <a:effectLst/>
        </p:spPr>
        <p:txBody>
          <a:bodyPr>
            <a:spAutoFit/>
          </a:bodyPr>
          <a:lstStyle/>
          <a:p>
            <a:pPr algn="l" eaLnBrk="1" hangingPunct="1">
              <a:lnSpc>
                <a:spcPct val="100000"/>
              </a:lnSpc>
              <a:spcBef>
                <a:spcPct val="50000"/>
              </a:spcBef>
              <a:tabLst>
                <a:tab pos="236538" algn="l"/>
              </a:tabLst>
            </a:pPr>
            <a:r>
              <a:rPr lang="es-ES" b="0" dirty="0">
                <a:solidFill>
                  <a:schemeClr val="accent1"/>
                </a:solidFill>
              </a:rPr>
              <a:t>Ejemplos: </a:t>
            </a:r>
            <a:br>
              <a:rPr lang="es-ES" b="0" dirty="0">
                <a:solidFill>
                  <a:schemeClr val="accent1"/>
                </a:solidFill>
              </a:rPr>
            </a:br>
            <a:r>
              <a:rPr lang="es-ES" b="0" dirty="0">
                <a:solidFill>
                  <a:schemeClr val="tx1"/>
                </a:solidFill>
              </a:rPr>
              <a:t>Java VM</a:t>
            </a:r>
            <a:br>
              <a:rPr lang="es-ES" b="0" dirty="0">
                <a:solidFill>
                  <a:schemeClr val="tx1"/>
                </a:solidFill>
              </a:rPr>
            </a:br>
            <a:r>
              <a:rPr lang="es-ES" b="0" dirty="0">
                <a:solidFill>
                  <a:schemeClr val="tx1"/>
                </a:solidFill>
              </a:rPr>
              <a:t>.NET Framework</a:t>
            </a:r>
          </a:p>
        </p:txBody>
      </p:sp>
      <p:sp>
        <p:nvSpPr>
          <p:cNvPr id="593938" name="Text Box 18"/>
          <p:cNvSpPr txBox="1">
            <a:spLocks noChangeArrowheads="1"/>
          </p:cNvSpPr>
          <p:nvPr/>
        </p:nvSpPr>
        <p:spPr bwMode="auto">
          <a:xfrm>
            <a:off x="3171825" y="4848219"/>
            <a:ext cx="2819400" cy="915987"/>
          </a:xfrm>
          <a:prstGeom prst="rect">
            <a:avLst/>
          </a:prstGeom>
          <a:noFill/>
          <a:ln w="9525">
            <a:noFill/>
            <a:miter lim="800000"/>
            <a:headEnd/>
            <a:tailEnd/>
          </a:ln>
          <a:effectLst/>
        </p:spPr>
        <p:txBody>
          <a:bodyPr>
            <a:spAutoFit/>
          </a:bodyPr>
          <a:lstStyle/>
          <a:p>
            <a:pPr algn="l" eaLnBrk="1" hangingPunct="1">
              <a:lnSpc>
                <a:spcPct val="100000"/>
              </a:lnSpc>
              <a:spcBef>
                <a:spcPct val="50000"/>
              </a:spcBef>
              <a:tabLst>
                <a:tab pos="236538" algn="l"/>
              </a:tabLst>
            </a:pPr>
            <a:r>
              <a:rPr lang="es-ES" b="0">
                <a:solidFill>
                  <a:schemeClr val="accent1"/>
                </a:solidFill>
              </a:rPr>
              <a:t>Ejemplos: </a:t>
            </a:r>
            <a:br>
              <a:rPr lang="es-ES" b="0">
                <a:solidFill>
                  <a:schemeClr val="accent1"/>
                </a:solidFill>
              </a:rPr>
            </a:br>
            <a:r>
              <a:rPr lang="es-ES" b="0">
                <a:solidFill>
                  <a:schemeClr val="tx1"/>
                </a:solidFill>
              </a:rPr>
              <a:t>Virtual PC &amp; Virtual Server</a:t>
            </a:r>
          </a:p>
        </p:txBody>
      </p:sp>
      <p:sp>
        <p:nvSpPr>
          <p:cNvPr id="593939" name="Text Box 19"/>
          <p:cNvSpPr txBox="1">
            <a:spLocks noChangeArrowheads="1"/>
          </p:cNvSpPr>
          <p:nvPr/>
        </p:nvSpPr>
        <p:spPr bwMode="auto">
          <a:xfrm>
            <a:off x="6600825" y="4848219"/>
            <a:ext cx="1676400" cy="1200329"/>
          </a:xfrm>
          <a:prstGeom prst="rect">
            <a:avLst/>
          </a:prstGeom>
          <a:noFill/>
          <a:ln w="9525">
            <a:noFill/>
            <a:miter lim="800000"/>
            <a:headEnd/>
            <a:tailEnd/>
          </a:ln>
          <a:effectLst/>
        </p:spPr>
        <p:txBody>
          <a:bodyPr>
            <a:spAutoFit/>
          </a:bodyPr>
          <a:lstStyle/>
          <a:p>
            <a:pPr algn="l" eaLnBrk="1" hangingPunct="1">
              <a:lnSpc>
                <a:spcPct val="100000"/>
              </a:lnSpc>
              <a:spcBef>
                <a:spcPct val="50000"/>
              </a:spcBef>
              <a:tabLst>
                <a:tab pos="236538" algn="l"/>
              </a:tabLst>
            </a:pPr>
            <a:r>
              <a:rPr lang="es-ES" b="0" dirty="0">
                <a:solidFill>
                  <a:schemeClr val="accent1"/>
                </a:solidFill>
              </a:rPr>
              <a:t>Ejemplos:</a:t>
            </a:r>
            <a:r>
              <a:rPr lang="es-ES" b="0" dirty="0">
                <a:solidFill>
                  <a:schemeClr val="tx1"/>
                </a:solidFill>
              </a:rPr>
              <a:t> </a:t>
            </a:r>
            <a:br>
              <a:rPr lang="es-ES" b="0" dirty="0">
                <a:solidFill>
                  <a:schemeClr val="tx1"/>
                </a:solidFill>
              </a:rPr>
            </a:br>
            <a:r>
              <a:rPr lang="es-ES" b="0" dirty="0">
                <a:solidFill>
                  <a:schemeClr val="tx1"/>
                </a:solidFill>
              </a:rPr>
              <a:t>Windows </a:t>
            </a:r>
            <a:r>
              <a:rPr lang="es-ES" b="0" dirty="0" smtClean="0">
                <a:solidFill>
                  <a:schemeClr val="tx1"/>
                </a:solidFill>
              </a:rPr>
              <a:t> Server </a:t>
            </a:r>
            <a:r>
              <a:rPr lang="es-ES" b="0" dirty="0" err="1" smtClean="0">
                <a:solidFill>
                  <a:schemeClr val="tx1"/>
                </a:solidFill>
              </a:rPr>
              <a:t>Virtualization</a:t>
            </a:r>
            <a:endParaRPr lang="es-ES" b="0" dirty="0">
              <a:solidFill>
                <a:schemeClr val="tx1"/>
              </a:solidFill>
            </a:endParaRPr>
          </a:p>
        </p:txBody>
      </p:sp>
      <p:sp>
        <p:nvSpPr>
          <p:cNvPr id="593940" name="Rectangle 20"/>
          <p:cNvSpPr>
            <a:spLocks noChangeArrowheads="1"/>
          </p:cNvSpPr>
          <p:nvPr/>
        </p:nvSpPr>
        <p:spPr bwMode="auto">
          <a:xfrm>
            <a:off x="809625" y="4400544"/>
            <a:ext cx="1828800" cy="304800"/>
          </a:xfrm>
          <a:prstGeom prst="rect">
            <a:avLst/>
          </a:prstGeom>
          <a:solidFill>
            <a:schemeClr val="accent4"/>
          </a:solidFill>
          <a:ln w="9525" algn="ctr">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Hardware</a:t>
            </a:r>
          </a:p>
        </p:txBody>
      </p:sp>
      <p:sp>
        <p:nvSpPr>
          <p:cNvPr id="593941" name="Rectangle 21"/>
          <p:cNvSpPr>
            <a:spLocks noChangeArrowheads="1"/>
          </p:cNvSpPr>
          <p:nvPr/>
        </p:nvSpPr>
        <p:spPr bwMode="auto">
          <a:xfrm>
            <a:off x="3171825" y="4400544"/>
            <a:ext cx="2895600" cy="304800"/>
          </a:xfrm>
          <a:prstGeom prst="rect">
            <a:avLst/>
          </a:prstGeom>
          <a:solidFill>
            <a:schemeClr val="accent4"/>
          </a:solidFill>
          <a:ln w="9525" algn="ctr">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Hardware</a:t>
            </a:r>
          </a:p>
        </p:txBody>
      </p:sp>
      <p:sp>
        <p:nvSpPr>
          <p:cNvPr id="593942" name="Rectangle 22"/>
          <p:cNvSpPr>
            <a:spLocks noChangeArrowheads="1"/>
          </p:cNvSpPr>
          <p:nvPr/>
        </p:nvSpPr>
        <p:spPr bwMode="auto">
          <a:xfrm>
            <a:off x="6600825" y="4400544"/>
            <a:ext cx="1828800" cy="304800"/>
          </a:xfrm>
          <a:prstGeom prst="rect">
            <a:avLst/>
          </a:prstGeom>
          <a:solidFill>
            <a:schemeClr val="accent4"/>
          </a:solidFill>
          <a:ln w="9525" algn="ctr">
            <a:solidFill>
              <a:schemeClr val="tx1"/>
            </a:solidFill>
            <a:miter lim="800000"/>
            <a:headEnd/>
            <a:tailEnd/>
          </a:ln>
          <a:effectLst/>
        </p:spPr>
        <p:txBody>
          <a:bodyPr wrap="none" anchor="ctr"/>
          <a:lstStyle/>
          <a:p>
            <a:pPr algn="ctr" eaLnBrk="1" hangingPunct="1">
              <a:lnSpc>
                <a:spcPct val="100000"/>
              </a:lnSpc>
              <a:spcBef>
                <a:spcPct val="0"/>
              </a:spcBef>
            </a:pPr>
            <a:r>
              <a:rPr lang="es-ES" sz="1600">
                <a:solidFill>
                  <a:schemeClr val="tx1"/>
                </a:solidFill>
              </a:rPr>
              <a:t>Hardware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dirty="0" smtClean="0"/>
              <a:t>Anillos de Protección en IA</a:t>
            </a:r>
            <a:endParaRPr lang="es-ES" dirty="0"/>
          </a:p>
        </p:txBody>
      </p:sp>
      <p:graphicFrame>
        <p:nvGraphicFramePr>
          <p:cNvPr id="5" name="4 Diagrama"/>
          <p:cNvGraphicFramePr/>
          <p:nvPr/>
        </p:nvGraphicFramePr>
        <p:xfrm>
          <a:off x="0" y="1016000"/>
          <a:ext cx="9144000" cy="516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6 CuadroTexto"/>
          <p:cNvSpPr txBox="1">
            <a:spLocks noChangeArrowheads="1"/>
          </p:cNvSpPr>
          <p:nvPr/>
        </p:nvSpPr>
        <p:spPr bwMode="auto">
          <a:xfrm>
            <a:off x="1181100" y="1473200"/>
            <a:ext cx="1447800" cy="646113"/>
          </a:xfrm>
          <a:prstGeom prst="rect">
            <a:avLst/>
          </a:prstGeom>
          <a:noFill/>
          <a:ln w="9525">
            <a:noFill/>
            <a:miter lim="800000"/>
            <a:headEnd/>
            <a:tailEnd/>
          </a:ln>
        </p:spPr>
        <p:txBody>
          <a:bodyPr>
            <a:spAutoFit/>
          </a:bodyPr>
          <a:lstStyle/>
          <a:p>
            <a:r>
              <a:rPr lang="es-ES" dirty="0"/>
              <a:t>Windows </a:t>
            </a:r>
            <a:r>
              <a:rPr lang="es-ES" dirty="0" err="1"/>
              <a:t>Kernel</a:t>
            </a:r>
            <a:endParaRPr lang="es-ES" dirty="0"/>
          </a:p>
        </p:txBody>
      </p:sp>
      <p:sp>
        <p:nvSpPr>
          <p:cNvPr id="23557" name="7 CuadroTexto"/>
          <p:cNvSpPr txBox="1">
            <a:spLocks noChangeArrowheads="1"/>
          </p:cNvSpPr>
          <p:nvPr/>
        </p:nvSpPr>
        <p:spPr bwMode="auto">
          <a:xfrm>
            <a:off x="215900" y="2743200"/>
            <a:ext cx="1447800" cy="646113"/>
          </a:xfrm>
          <a:prstGeom prst="rect">
            <a:avLst/>
          </a:prstGeom>
          <a:noFill/>
          <a:ln w="9525">
            <a:noFill/>
            <a:miter lim="800000"/>
            <a:headEnd/>
            <a:tailEnd/>
          </a:ln>
        </p:spPr>
        <p:txBody>
          <a:bodyPr>
            <a:spAutoFit/>
          </a:bodyPr>
          <a:lstStyle/>
          <a:p>
            <a:r>
              <a:rPr lang="es-ES" dirty="0"/>
              <a:t>Windows </a:t>
            </a:r>
            <a:r>
              <a:rPr lang="es-ES" dirty="0" err="1"/>
              <a:t>User</a:t>
            </a:r>
            <a:endParaRPr lang="es-ES" dirty="0"/>
          </a:p>
        </p:txBody>
      </p:sp>
      <p:sp>
        <p:nvSpPr>
          <p:cNvPr id="23558" name="8 CuadroTexto"/>
          <p:cNvSpPr txBox="1">
            <a:spLocks noChangeArrowheads="1"/>
          </p:cNvSpPr>
          <p:nvPr/>
        </p:nvSpPr>
        <p:spPr bwMode="auto">
          <a:xfrm>
            <a:off x="215900" y="4203700"/>
            <a:ext cx="1447800" cy="923925"/>
          </a:xfrm>
          <a:prstGeom prst="rect">
            <a:avLst/>
          </a:prstGeom>
          <a:noFill/>
          <a:ln w="9525">
            <a:noFill/>
            <a:miter lim="800000"/>
            <a:headEnd/>
            <a:tailEnd/>
          </a:ln>
        </p:spPr>
        <p:txBody>
          <a:bodyPr>
            <a:spAutoFit/>
          </a:bodyPr>
          <a:lstStyle/>
          <a:p>
            <a:r>
              <a:rPr lang="es-ES" dirty="0"/>
              <a:t>No utilizados en Windows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2588" y="304800"/>
            <a:ext cx="8380412" cy="609398"/>
          </a:xfrm>
        </p:spPr>
        <p:txBody>
          <a:bodyPr/>
          <a:lstStyle/>
          <a:p>
            <a:pPr>
              <a:defRPr/>
            </a:pPr>
            <a:r>
              <a:rPr lang="es-ES" sz="4400" dirty="0" smtClean="0"/>
              <a:t>Virtualización de una </a:t>
            </a:r>
            <a:r>
              <a:rPr lang="es-ES" sz="4400" dirty="0" smtClean="0"/>
              <a:t>CPU</a:t>
            </a:r>
            <a:endParaRPr lang="es-ES" sz="4400" dirty="0"/>
          </a:p>
        </p:txBody>
      </p:sp>
      <p:sp>
        <p:nvSpPr>
          <p:cNvPr id="6" name="Rectangle 12"/>
          <p:cNvSpPr>
            <a:spLocks noChangeArrowheads="1"/>
          </p:cNvSpPr>
          <p:nvPr/>
        </p:nvSpPr>
        <p:spPr bwMode="invGray">
          <a:xfrm>
            <a:off x="1955800" y="5154613"/>
            <a:ext cx="4927600" cy="720725"/>
          </a:xfrm>
          <a:prstGeom prst="rect">
            <a:avLst/>
          </a:prstGeom>
          <a:gradFill rotWithShape="1">
            <a:gsLst>
              <a:gs pos="0">
                <a:schemeClr val="folHlink"/>
              </a:gs>
              <a:gs pos="50000">
                <a:schemeClr val="folHlink">
                  <a:gamma/>
                  <a:tint val="73725"/>
                  <a:invGamma/>
                </a:schemeClr>
              </a:gs>
              <a:gs pos="100000">
                <a:schemeClr val="folHlink"/>
              </a:gs>
            </a:gsLst>
            <a:lin ang="18900000" scaled="1"/>
          </a:gradFill>
          <a:ln w="3175">
            <a:solidFill>
              <a:srgbClr val="FFFFFF"/>
            </a:solidFill>
            <a:miter lim="800000"/>
            <a:headEnd/>
            <a:tailEnd/>
          </a:ln>
          <a:effectLst/>
        </p:spPr>
        <p:txBody>
          <a:bodyPr wrap="none" lIns="91436" tIns="45718" rIns="91436" bIns="45718" anchor="ctr"/>
          <a:lstStyle/>
          <a:p>
            <a:pPr algn="ctr">
              <a:defRPr/>
            </a:pPr>
            <a:r>
              <a:rPr lang="es-ES" b="1" dirty="0">
                <a:solidFill>
                  <a:schemeClr val="bg2"/>
                </a:solidFill>
                <a:latin typeface="+mn-lt"/>
              </a:rPr>
              <a:t>CPU</a:t>
            </a:r>
          </a:p>
        </p:txBody>
      </p:sp>
      <p:sp>
        <p:nvSpPr>
          <p:cNvPr id="7" name="Rectangle 29"/>
          <p:cNvSpPr>
            <a:spLocks noChangeArrowheads="1"/>
          </p:cNvSpPr>
          <p:nvPr/>
        </p:nvSpPr>
        <p:spPr bwMode="grayWhite">
          <a:xfrm>
            <a:off x="1955800" y="3384550"/>
            <a:ext cx="4902200" cy="630238"/>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algn="ctr">
              <a:defRPr/>
            </a:pPr>
            <a:r>
              <a:rPr lang="es-ES" b="1" dirty="0">
                <a:solidFill>
                  <a:schemeClr val="bg2"/>
                </a:solidFill>
                <a:latin typeface="+mn-lt"/>
              </a:rPr>
              <a:t>VMM</a:t>
            </a:r>
          </a:p>
        </p:txBody>
      </p:sp>
      <p:sp>
        <p:nvSpPr>
          <p:cNvPr id="8" name="Rectangle 31"/>
          <p:cNvSpPr>
            <a:spLocks noChangeArrowheads="1"/>
          </p:cNvSpPr>
          <p:nvPr/>
        </p:nvSpPr>
        <p:spPr bwMode="blackWhite">
          <a:xfrm>
            <a:off x="1955800" y="1582738"/>
            <a:ext cx="4927600" cy="720725"/>
          </a:xfrm>
          <a:prstGeom prst="rect">
            <a:avLst/>
          </a:prstGeom>
          <a:gradFill rotWithShape="1">
            <a:gsLst>
              <a:gs pos="0">
                <a:schemeClr val="accent2"/>
              </a:gs>
              <a:gs pos="50000">
                <a:schemeClr val="accent2">
                  <a:gamma/>
                  <a:tint val="53725"/>
                  <a:invGamma/>
                </a:schemeClr>
              </a:gs>
              <a:gs pos="100000">
                <a:schemeClr val="accent2"/>
              </a:gs>
            </a:gsLst>
            <a:lin ang="2700000" scaled="1"/>
          </a:gradFill>
          <a:ln w="3175" algn="ctr">
            <a:solidFill>
              <a:srgbClr val="FFFFFF"/>
            </a:solidFill>
            <a:miter lim="800000"/>
            <a:headEnd/>
            <a:tailEnd/>
          </a:ln>
          <a:effectLst/>
        </p:spPr>
        <p:txBody>
          <a:bodyPr wrap="none" anchor="ctr"/>
          <a:lstStyle/>
          <a:p>
            <a:pPr algn="ctr">
              <a:defRPr/>
            </a:pPr>
            <a:r>
              <a:rPr lang="es-ES" b="1" dirty="0" err="1">
                <a:solidFill>
                  <a:schemeClr val="bg2"/>
                </a:solidFill>
                <a:latin typeface="+mj-lt"/>
              </a:rPr>
              <a:t>Guest</a:t>
            </a:r>
            <a:endParaRPr lang="es-ES" b="1" dirty="0">
              <a:solidFill>
                <a:schemeClr val="bg2"/>
              </a:solidFill>
              <a:latin typeface="+mj-lt"/>
            </a:endParaRPr>
          </a:p>
        </p:txBody>
      </p:sp>
      <p:sp>
        <p:nvSpPr>
          <p:cNvPr id="24582" name="12 Flecha abajo"/>
          <p:cNvSpPr>
            <a:spLocks noChangeArrowheads="1"/>
          </p:cNvSpPr>
          <p:nvPr/>
        </p:nvSpPr>
        <p:spPr bwMode="auto">
          <a:xfrm>
            <a:off x="5410200" y="2501900"/>
            <a:ext cx="514350" cy="2463800"/>
          </a:xfrm>
          <a:prstGeom prst="downArrow">
            <a:avLst>
              <a:gd name="adj1" fmla="val 50000"/>
              <a:gd name="adj2" fmla="val 49941"/>
            </a:avLst>
          </a:prstGeom>
          <a:gradFill rotWithShape="1">
            <a:gsLst>
              <a:gs pos="0">
                <a:srgbClr val="03D4A8"/>
              </a:gs>
              <a:gs pos="25000">
                <a:srgbClr val="21D6E0"/>
              </a:gs>
              <a:gs pos="75000">
                <a:srgbClr val="0087E6"/>
              </a:gs>
              <a:gs pos="100000">
                <a:srgbClr val="005CBF"/>
              </a:gs>
            </a:gsLst>
            <a:lin ang="0"/>
          </a:gradFill>
          <a:ln w="9525" algn="ctr">
            <a:noFill/>
            <a:round/>
            <a:headEnd/>
            <a:tailEnd/>
          </a:ln>
        </p:spPr>
        <p:txBody>
          <a:bodyPr wrap="none" anchor="ctr"/>
          <a:lstStyle/>
          <a:p>
            <a:endParaRPr lang="es-ES"/>
          </a:p>
        </p:txBody>
      </p:sp>
      <p:sp>
        <p:nvSpPr>
          <p:cNvPr id="24583" name="16 Flecha abajo"/>
          <p:cNvSpPr>
            <a:spLocks noChangeArrowheads="1"/>
          </p:cNvSpPr>
          <p:nvPr/>
        </p:nvSpPr>
        <p:spPr bwMode="auto">
          <a:xfrm>
            <a:off x="3009900" y="2451100"/>
            <a:ext cx="514350" cy="876300"/>
          </a:xfrm>
          <a:prstGeom prst="downArrow">
            <a:avLst>
              <a:gd name="adj1" fmla="val 50000"/>
              <a:gd name="adj2" fmla="val 49936"/>
            </a:avLst>
          </a:prstGeom>
          <a:gradFill rotWithShape="1">
            <a:gsLst>
              <a:gs pos="0">
                <a:srgbClr val="FFF200"/>
              </a:gs>
              <a:gs pos="45000">
                <a:srgbClr val="FF7A00"/>
              </a:gs>
              <a:gs pos="70000">
                <a:srgbClr val="FF0300"/>
              </a:gs>
              <a:gs pos="100000">
                <a:srgbClr val="4D0808"/>
              </a:gs>
            </a:gsLst>
            <a:path path="rect">
              <a:fillToRect l="100000" t="100000"/>
            </a:path>
          </a:gradFill>
          <a:ln w="9525" algn="ctr">
            <a:noFill/>
            <a:round/>
            <a:headEnd/>
            <a:tailEnd/>
          </a:ln>
        </p:spPr>
        <p:txBody>
          <a:bodyPr wrap="none" anchor="ctr"/>
          <a:lstStyle/>
          <a:p>
            <a:endParaRPr lang="es-ES"/>
          </a:p>
        </p:txBody>
      </p:sp>
      <p:sp>
        <p:nvSpPr>
          <p:cNvPr id="24584" name="17 Flecha abajo"/>
          <p:cNvSpPr>
            <a:spLocks noChangeArrowheads="1"/>
          </p:cNvSpPr>
          <p:nvPr/>
        </p:nvSpPr>
        <p:spPr bwMode="auto">
          <a:xfrm>
            <a:off x="3009900" y="4152900"/>
            <a:ext cx="514350" cy="927100"/>
          </a:xfrm>
          <a:prstGeom prst="downArrow">
            <a:avLst>
              <a:gd name="adj1" fmla="val 50000"/>
              <a:gd name="adj2" fmla="val 49935"/>
            </a:avLst>
          </a:prstGeom>
          <a:gradFill rotWithShape="1">
            <a:gsLst>
              <a:gs pos="0">
                <a:srgbClr val="FFF200"/>
              </a:gs>
              <a:gs pos="45000">
                <a:srgbClr val="FF7A00"/>
              </a:gs>
              <a:gs pos="70000">
                <a:srgbClr val="FF0300"/>
              </a:gs>
              <a:gs pos="100000">
                <a:srgbClr val="4D0808"/>
              </a:gs>
            </a:gsLst>
            <a:path path="rect">
              <a:fillToRect l="100000" t="100000"/>
            </a:path>
          </a:gradFill>
          <a:ln w="9525" algn="ctr">
            <a:noFill/>
            <a:round/>
            <a:headEnd/>
            <a:tailEnd/>
          </a:ln>
        </p:spPr>
        <p:txBody>
          <a:bodyPr wrap="none" anchor="ctr"/>
          <a:lstStyle/>
          <a:p>
            <a:endParaRPr lang="es-ES"/>
          </a:p>
        </p:txBody>
      </p:sp>
      <p:sp>
        <p:nvSpPr>
          <p:cNvPr id="24585" name="18 CuadroTexto"/>
          <p:cNvSpPr txBox="1">
            <a:spLocks noChangeArrowheads="1"/>
          </p:cNvSpPr>
          <p:nvPr/>
        </p:nvSpPr>
        <p:spPr bwMode="auto">
          <a:xfrm>
            <a:off x="38100" y="2781300"/>
            <a:ext cx="1816100" cy="2246313"/>
          </a:xfrm>
          <a:prstGeom prst="rect">
            <a:avLst/>
          </a:prstGeom>
          <a:noFill/>
          <a:ln w="9525">
            <a:noFill/>
            <a:miter lim="800000"/>
            <a:headEnd/>
            <a:tailEnd/>
          </a:ln>
        </p:spPr>
        <p:txBody>
          <a:bodyPr>
            <a:spAutoFit/>
          </a:bodyPr>
          <a:lstStyle/>
          <a:p>
            <a:pPr algn="ctr"/>
            <a:r>
              <a:rPr lang="es-ES" sz="2400" b="1" u="sng">
                <a:solidFill>
                  <a:srgbClr val="F60000"/>
                </a:solidFill>
              </a:rPr>
              <a:t>Anillo 0</a:t>
            </a:r>
          </a:p>
          <a:p>
            <a:pPr algn="ctr"/>
            <a:endParaRPr lang="es-ES" sz="2400" b="1" u="sng">
              <a:solidFill>
                <a:srgbClr val="C00000"/>
              </a:solidFill>
            </a:endParaRPr>
          </a:p>
          <a:p>
            <a:pPr algn="ctr"/>
            <a:r>
              <a:rPr lang="es-ES" sz="2400" b="1"/>
              <a:t>Traducción binaria</a:t>
            </a:r>
          </a:p>
          <a:p>
            <a:pPr algn="ctr"/>
            <a:endParaRPr lang="es-ES" sz="2400" b="1"/>
          </a:p>
          <a:p>
            <a:pPr algn="ctr"/>
            <a:r>
              <a:rPr lang="es-ES" sz="2000" b="1" u="sng"/>
              <a:t>(Lenta)</a:t>
            </a:r>
          </a:p>
        </p:txBody>
      </p:sp>
      <p:sp>
        <p:nvSpPr>
          <p:cNvPr id="24586" name="20 CuadroTexto"/>
          <p:cNvSpPr txBox="1">
            <a:spLocks noChangeArrowheads="1"/>
          </p:cNvSpPr>
          <p:nvPr/>
        </p:nvSpPr>
        <p:spPr bwMode="auto">
          <a:xfrm>
            <a:off x="7042180" y="2786058"/>
            <a:ext cx="1816100" cy="2246313"/>
          </a:xfrm>
          <a:prstGeom prst="rect">
            <a:avLst/>
          </a:prstGeom>
          <a:noFill/>
          <a:ln w="9525">
            <a:noFill/>
            <a:miter lim="800000"/>
            <a:headEnd/>
            <a:tailEnd/>
          </a:ln>
        </p:spPr>
        <p:txBody>
          <a:bodyPr>
            <a:spAutoFit/>
          </a:bodyPr>
          <a:lstStyle/>
          <a:p>
            <a:pPr algn="ctr"/>
            <a:r>
              <a:rPr lang="es-ES" sz="2400" b="1" u="sng">
                <a:solidFill>
                  <a:srgbClr val="00B0F0"/>
                </a:solidFill>
              </a:rPr>
              <a:t>Anillo 3</a:t>
            </a:r>
          </a:p>
          <a:p>
            <a:pPr algn="ctr"/>
            <a:endParaRPr lang="es-ES" sz="2400" b="1" u="sng">
              <a:solidFill>
                <a:srgbClr val="00B0F0"/>
              </a:solidFill>
            </a:endParaRPr>
          </a:p>
          <a:p>
            <a:pPr algn="ctr"/>
            <a:r>
              <a:rPr lang="es-ES" sz="2400" b="1"/>
              <a:t>Ejecución Directa</a:t>
            </a:r>
          </a:p>
          <a:p>
            <a:pPr algn="ctr"/>
            <a:endParaRPr lang="es-ES" sz="2400" b="1"/>
          </a:p>
          <a:p>
            <a:pPr algn="ctr"/>
            <a:r>
              <a:rPr lang="es-ES" sz="2000" b="1" u="sng"/>
              <a:t>(Rápida)</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Rectángulo redondeado"/>
          <p:cNvSpPr/>
          <p:nvPr/>
        </p:nvSpPr>
        <p:spPr bwMode="auto">
          <a:xfrm>
            <a:off x="4572000" y="927100"/>
            <a:ext cx="4076700" cy="3530600"/>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ln w="9525" cap="flat" cmpd="sng" algn="ctr">
            <a:prstDash val="solid"/>
            <a:round/>
            <a:headEnd type="none" w="med" len="med"/>
            <a:tailEnd type="none" w="med" len="med"/>
          </a:ln>
          <a:effectLst/>
        </p:spPr>
        <p:txBody>
          <a:bodyPr wrap="none" anchor="ctr"/>
          <a:lstStyle/>
          <a:p>
            <a:pPr>
              <a:defRPr/>
            </a:pPr>
            <a:endParaRPr lang="es-ES">
              <a:latin typeface="Arial" pitchFamily="34" charset="0"/>
            </a:endParaRPr>
          </a:p>
        </p:txBody>
      </p:sp>
      <p:sp>
        <p:nvSpPr>
          <p:cNvPr id="36" name="35 Rectángulo redondeado"/>
          <p:cNvSpPr/>
          <p:nvPr/>
        </p:nvSpPr>
        <p:spPr bwMode="auto">
          <a:xfrm>
            <a:off x="177800" y="927100"/>
            <a:ext cx="4089400" cy="4648200"/>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ln w="9525" cap="flat" cmpd="sng" algn="ctr">
            <a:prstDash val="solid"/>
            <a:round/>
            <a:headEnd type="none" w="med" len="med"/>
            <a:tailEnd type="none" w="med" len="med"/>
          </a:ln>
          <a:effectLst/>
        </p:spPr>
        <p:txBody>
          <a:bodyPr wrap="none" anchor="ctr"/>
          <a:lstStyle/>
          <a:p>
            <a:pPr>
              <a:defRPr/>
            </a:pPr>
            <a:endParaRPr lang="es-ES">
              <a:latin typeface="Arial" pitchFamily="34" charset="0"/>
            </a:endParaRPr>
          </a:p>
        </p:txBody>
      </p:sp>
      <p:sp>
        <p:nvSpPr>
          <p:cNvPr id="633859" name="Rectangle 3"/>
          <p:cNvSpPr>
            <a:spLocks noGrp="1" noChangeArrowheads="1"/>
          </p:cNvSpPr>
          <p:nvPr>
            <p:ph type="title"/>
          </p:nvPr>
        </p:nvSpPr>
        <p:spPr>
          <a:xfrm>
            <a:off x="114300" y="127000"/>
            <a:ext cx="9144000" cy="534988"/>
          </a:xfrm>
        </p:spPr>
        <p:txBody>
          <a:bodyPr/>
          <a:lstStyle/>
          <a:p>
            <a:pPr eaLnBrk="1" hangingPunct="1">
              <a:defRPr/>
            </a:pPr>
            <a:r>
              <a:rPr lang="es-ES" sz="3200" dirty="0" smtClean="0"/>
              <a:t>Virtualización Nativa: Virtual Server y Virtual PC:</a:t>
            </a:r>
            <a:endParaRPr lang="es-ES" sz="3200" dirty="0"/>
          </a:p>
        </p:txBody>
      </p:sp>
      <p:sp>
        <p:nvSpPr>
          <p:cNvPr id="633868" name="Rectangle 12"/>
          <p:cNvSpPr>
            <a:spLocks noChangeArrowheads="1"/>
          </p:cNvSpPr>
          <p:nvPr/>
        </p:nvSpPr>
        <p:spPr bwMode="invGray">
          <a:xfrm>
            <a:off x="495300" y="5649913"/>
            <a:ext cx="3416300" cy="568325"/>
          </a:xfrm>
          <a:prstGeom prst="rect">
            <a:avLst/>
          </a:prstGeom>
          <a:gradFill rotWithShape="1">
            <a:gsLst>
              <a:gs pos="0">
                <a:schemeClr val="folHlink"/>
              </a:gs>
              <a:gs pos="50000">
                <a:schemeClr val="folHlink">
                  <a:gamma/>
                  <a:tint val="73725"/>
                  <a:invGamma/>
                </a:schemeClr>
              </a:gs>
              <a:gs pos="100000">
                <a:schemeClr val="folHlink"/>
              </a:gs>
            </a:gsLst>
            <a:lin ang="18900000" scaled="1"/>
          </a:gradFill>
          <a:ln w="3175">
            <a:solidFill>
              <a:srgbClr val="FFFFFF"/>
            </a:solidFill>
            <a:miter lim="800000"/>
            <a:headEnd/>
            <a:tailEnd/>
          </a:ln>
          <a:effectLst/>
        </p:spPr>
        <p:txBody>
          <a:bodyPr wrap="none" lIns="91436" tIns="45718" rIns="91436" bIns="45718" anchor="ctr"/>
          <a:lstStyle/>
          <a:p>
            <a:pPr algn="ctr">
              <a:defRPr/>
            </a:pPr>
            <a:r>
              <a:rPr lang="es-ES" b="1" dirty="0">
                <a:solidFill>
                  <a:schemeClr val="bg2"/>
                </a:solidFill>
                <a:latin typeface="+mn-lt"/>
              </a:rPr>
              <a:t>CPU</a:t>
            </a:r>
          </a:p>
        </p:txBody>
      </p:sp>
      <p:sp>
        <p:nvSpPr>
          <p:cNvPr id="633869" name="Rectangle 13"/>
          <p:cNvSpPr>
            <a:spLocks noChangeArrowheads="1"/>
          </p:cNvSpPr>
          <p:nvPr/>
        </p:nvSpPr>
        <p:spPr bwMode="auto">
          <a:xfrm>
            <a:off x="495300" y="4316413"/>
            <a:ext cx="3398838" cy="1089025"/>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solidFill>
              <a:srgbClr val="FFFFFF"/>
            </a:solidFill>
            <a:miter lim="800000"/>
            <a:headEnd/>
            <a:tailEnd/>
          </a:ln>
          <a:effectLst/>
        </p:spPr>
        <p:txBody>
          <a:bodyPr wrap="none" lIns="91436" tIns="45718" rIns="91436" bIns="45718" anchor="ctr"/>
          <a:lstStyle/>
          <a:p>
            <a:pPr>
              <a:lnSpc>
                <a:spcPct val="110000"/>
              </a:lnSpc>
              <a:defRPr/>
            </a:pPr>
            <a:r>
              <a:rPr lang="es-ES" sz="1700" b="1" dirty="0">
                <a:solidFill>
                  <a:schemeClr val="bg2"/>
                </a:solidFill>
                <a:latin typeface="+mn-lt"/>
              </a:rPr>
              <a:t>Windows Server 2003 o XP</a:t>
            </a:r>
          </a:p>
          <a:p>
            <a:pPr>
              <a:defRPr/>
            </a:pPr>
            <a:endParaRPr lang="es-ES" sz="1700" b="1" dirty="0">
              <a:solidFill>
                <a:schemeClr val="bg2"/>
              </a:solidFill>
              <a:latin typeface="+mn-lt"/>
            </a:endParaRPr>
          </a:p>
          <a:p>
            <a:pPr>
              <a:defRPr/>
            </a:pPr>
            <a:endParaRPr lang="es-ES" sz="1700" b="1" dirty="0">
              <a:solidFill>
                <a:schemeClr val="bg2"/>
              </a:solidFill>
              <a:latin typeface="+mn-lt"/>
            </a:endParaRPr>
          </a:p>
          <a:p>
            <a:pPr>
              <a:defRPr/>
            </a:pPr>
            <a:endParaRPr lang="es-ES" sz="1700" b="1" dirty="0">
              <a:solidFill>
                <a:schemeClr val="bg2"/>
              </a:solidFill>
              <a:latin typeface="+mn-lt"/>
            </a:endParaRPr>
          </a:p>
        </p:txBody>
      </p:sp>
      <p:sp>
        <p:nvSpPr>
          <p:cNvPr id="633870" name="Rectangle 14"/>
          <p:cNvSpPr>
            <a:spLocks noChangeArrowheads="1"/>
          </p:cNvSpPr>
          <p:nvPr/>
        </p:nvSpPr>
        <p:spPr bwMode="auto">
          <a:xfrm>
            <a:off x="571500" y="4805363"/>
            <a:ext cx="1595438" cy="544512"/>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solidFill>
              <a:srgbClr val="FFFFFF"/>
            </a:solidFill>
            <a:miter lim="800000"/>
            <a:headEnd/>
            <a:tailEnd/>
          </a:ln>
          <a:effectLst/>
        </p:spPr>
        <p:txBody>
          <a:bodyPr wrap="none" lIns="91436" tIns="45718" rIns="91436" bIns="45718" anchor="ctr"/>
          <a:lstStyle/>
          <a:p>
            <a:pPr>
              <a:defRPr/>
            </a:pPr>
            <a:r>
              <a:rPr lang="es-ES" sz="1700" b="1" dirty="0">
                <a:solidFill>
                  <a:schemeClr val="bg2"/>
                </a:solidFill>
                <a:latin typeface="+mn-lt"/>
              </a:rPr>
              <a:t>Kernel</a:t>
            </a:r>
          </a:p>
        </p:txBody>
      </p:sp>
      <p:sp>
        <p:nvSpPr>
          <p:cNvPr id="633873" name="Rectangle 17"/>
          <p:cNvSpPr>
            <a:spLocks noChangeArrowheads="1"/>
          </p:cNvSpPr>
          <p:nvPr/>
        </p:nvSpPr>
        <p:spPr bwMode="grayWhite">
          <a:xfrm>
            <a:off x="2257425" y="4805363"/>
            <a:ext cx="1595438" cy="544512"/>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a:defRPr/>
            </a:pPr>
            <a:r>
              <a:rPr lang="es-ES" b="1">
                <a:solidFill>
                  <a:schemeClr val="bg2"/>
                </a:solidFill>
                <a:latin typeface="+mn-lt"/>
              </a:rPr>
              <a:t>VMM.sys</a:t>
            </a:r>
          </a:p>
        </p:txBody>
      </p:sp>
      <p:sp>
        <p:nvSpPr>
          <p:cNvPr id="25609" name="Line 18"/>
          <p:cNvSpPr>
            <a:spLocks noChangeShapeType="1"/>
          </p:cNvSpPr>
          <p:nvPr/>
        </p:nvSpPr>
        <p:spPr bwMode="auto">
          <a:xfrm flipH="1">
            <a:off x="444500" y="3713164"/>
            <a:ext cx="3605213" cy="1588"/>
          </a:xfrm>
          <a:prstGeom prst="line">
            <a:avLst/>
          </a:prstGeom>
          <a:noFill/>
          <a:ln w="28575">
            <a:solidFill>
              <a:srgbClr val="FFFFFF"/>
            </a:solidFill>
            <a:prstDash val="dash"/>
            <a:round/>
            <a:headEnd/>
            <a:tailEnd/>
          </a:ln>
        </p:spPr>
        <p:txBody>
          <a:bodyPr wrap="none" anchor="ctr"/>
          <a:lstStyle/>
          <a:p>
            <a:endParaRPr lang="es-ES"/>
          </a:p>
        </p:txBody>
      </p:sp>
      <p:sp>
        <p:nvSpPr>
          <p:cNvPr id="25610" name="Text Box 19"/>
          <p:cNvSpPr txBox="1">
            <a:spLocks noChangeArrowheads="1"/>
          </p:cNvSpPr>
          <p:nvPr/>
        </p:nvSpPr>
        <p:spPr bwMode="auto">
          <a:xfrm>
            <a:off x="520700" y="3757613"/>
            <a:ext cx="3536950" cy="366712"/>
          </a:xfrm>
          <a:prstGeom prst="rect">
            <a:avLst/>
          </a:prstGeom>
          <a:noFill/>
          <a:ln w="3175" algn="ctr">
            <a:noFill/>
            <a:miter lim="800000"/>
            <a:headEnd/>
            <a:tailEnd/>
          </a:ln>
        </p:spPr>
        <p:txBody>
          <a:bodyPr>
            <a:spAutoFit/>
          </a:bodyPr>
          <a:lstStyle/>
          <a:p>
            <a:pPr>
              <a:spcBef>
                <a:spcPct val="50000"/>
              </a:spcBef>
            </a:pPr>
            <a:r>
              <a:rPr lang="es-ES" b="1" dirty="0"/>
              <a:t>Anillo 0		</a:t>
            </a:r>
            <a:r>
              <a:rPr lang="es-ES" b="1" dirty="0" err="1"/>
              <a:t>Kernel</a:t>
            </a:r>
            <a:r>
              <a:rPr lang="es-ES" b="1" dirty="0"/>
              <a:t> - </a:t>
            </a:r>
            <a:r>
              <a:rPr lang="es-ES" b="1" dirty="0" err="1"/>
              <a:t>Mode</a:t>
            </a:r>
            <a:endParaRPr lang="es-ES" b="1" dirty="0"/>
          </a:p>
        </p:txBody>
      </p:sp>
      <p:sp>
        <p:nvSpPr>
          <p:cNvPr id="25611" name="Text Box 20"/>
          <p:cNvSpPr txBox="1">
            <a:spLocks noChangeArrowheads="1"/>
          </p:cNvSpPr>
          <p:nvPr/>
        </p:nvSpPr>
        <p:spPr bwMode="auto">
          <a:xfrm>
            <a:off x="520700" y="3214686"/>
            <a:ext cx="3536950" cy="366712"/>
          </a:xfrm>
          <a:prstGeom prst="rect">
            <a:avLst/>
          </a:prstGeom>
          <a:noFill/>
          <a:ln w="3175" algn="ctr">
            <a:noFill/>
            <a:miter lim="800000"/>
            <a:headEnd/>
            <a:tailEnd/>
          </a:ln>
        </p:spPr>
        <p:txBody>
          <a:bodyPr>
            <a:spAutoFit/>
          </a:bodyPr>
          <a:lstStyle/>
          <a:p>
            <a:pPr>
              <a:spcBef>
                <a:spcPct val="50000"/>
              </a:spcBef>
            </a:pPr>
            <a:r>
              <a:rPr lang="es-ES" b="1"/>
              <a:t>Anillo 3		User - Mode</a:t>
            </a:r>
          </a:p>
        </p:txBody>
      </p:sp>
      <p:sp>
        <p:nvSpPr>
          <p:cNvPr id="25612" name="Text Box 21"/>
          <p:cNvSpPr txBox="1">
            <a:spLocks noChangeArrowheads="1"/>
          </p:cNvSpPr>
          <p:nvPr/>
        </p:nvSpPr>
        <p:spPr bwMode="auto">
          <a:xfrm>
            <a:off x="495300" y="1042988"/>
            <a:ext cx="3398838" cy="519112"/>
          </a:xfrm>
          <a:prstGeom prst="rect">
            <a:avLst/>
          </a:prstGeom>
          <a:noFill/>
          <a:ln w="3175" algn="ctr">
            <a:noFill/>
            <a:miter lim="800000"/>
            <a:headEnd/>
            <a:tailEnd/>
          </a:ln>
        </p:spPr>
        <p:txBody>
          <a:bodyPr>
            <a:spAutoFit/>
          </a:bodyPr>
          <a:lstStyle/>
          <a:p>
            <a:pPr algn="ctr">
              <a:spcBef>
                <a:spcPct val="50000"/>
              </a:spcBef>
            </a:pPr>
            <a:r>
              <a:rPr lang="es-ES" sz="2800" b="1" dirty="0"/>
              <a:t>SO Host</a:t>
            </a:r>
          </a:p>
        </p:txBody>
      </p:sp>
      <p:sp>
        <p:nvSpPr>
          <p:cNvPr id="633878" name="Rectangle 22"/>
          <p:cNvSpPr>
            <a:spLocks noChangeArrowheads="1"/>
          </p:cNvSpPr>
          <p:nvPr/>
        </p:nvSpPr>
        <p:spPr bwMode="grayWhite">
          <a:xfrm>
            <a:off x="2324100" y="1790700"/>
            <a:ext cx="1595438" cy="1392238"/>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a:defRPr/>
            </a:pPr>
            <a:r>
              <a:rPr lang="es-ES" b="1" dirty="0">
                <a:solidFill>
                  <a:schemeClr val="bg2"/>
                </a:solidFill>
                <a:latin typeface="+mn-lt"/>
              </a:rPr>
              <a:t>Virtual Server</a:t>
            </a:r>
          </a:p>
          <a:p>
            <a:pPr>
              <a:defRPr/>
            </a:pPr>
            <a:r>
              <a:rPr lang="es-ES" b="1" dirty="0" err="1">
                <a:solidFill>
                  <a:schemeClr val="bg2"/>
                </a:solidFill>
                <a:latin typeface="+mn-lt"/>
              </a:rPr>
              <a:t>Service</a:t>
            </a:r>
            <a:endParaRPr lang="es-ES" b="1" dirty="0">
              <a:solidFill>
                <a:schemeClr val="bg2"/>
              </a:solidFill>
              <a:latin typeface="+mn-lt"/>
            </a:endParaRPr>
          </a:p>
        </p:txBody>
      </p:sp>
      <p:sp>
        <p:nvSpPr>
          <p:cNvPr id="25614" name="Line 23"/>
          <p:cNvSpPr>
            <a:spLocks noChangeShapeType="1"/>
          </p:cNvSpPr>
          <p:nvPr/>
        </p:nvSpPr>
        <p:spPr bwMode="auto">
          <a:xfrm flipH="1">
            <a:off x="4889500" y="4330700"/>
            <a:ext cx="3051175" cy="1588"/>
          </a:xfrm>
          <a:prstGeom prst="line">
            <a:avLst/>
          </a:prstGeom>
          <a:noFill/>
          <a:ln w="28575">
            <a:solidFill>
              <a:srgbClr val="C00000"/>
            </a:solidFill>
            <a:prstDash val="dash"/>
            <a:round/>
            <a:headEnd/>
            <a:tailEnd/>
          </a:ln>
        </p:spPr>
        <p:txBody>
          <a:bodyPr wrap="none" anchor="ctr"/>
          <a:lstStyle/>
          <a:p>
            <a:endParaRPr lang="es-ES"/>
          </a:p>
        </p:txBody>
      </p:sp>
      <p:sp>
        <p:nvSpPr>
          <p:cNvPr id="25615" name="Line 24"/>
          <p:cNvSpPr>
            <a:spLocks noChangeShapeType="1"/>
          </p:cNvSpPr>
          <p:nvPr/>
        </p:nvSpPr>
        <p:spPr bwMode="auto">
          <a:xfrm flipH="1">
            <a:off x="4889500" y="2971800"/>
            <a:ext cx="3051175" cy="1588"/>
          </a:xfrm>
          <a:prstGeom prst="line">
            <a:avLst/>
          </a:prstGeom>
          <a:noFill/>
          <a:ln w="28575">
            <a:solidFill>
              <a:srgbClr val="C00000"/>
            </a:solidFill>
            <a:prstDash val="dash"/>
            <a:round/>
            <a:headEnd/>
            <a:tailEnd/>
          </a:ln>
        </p:spPr>
        <p:txBody>
          <a:bodyPr wrap="none" anchor="ctr"/>
          <a:lstStyle/>
          <a:p>
            <a:endParaRPr lang="es-ES"/>
          </a:p>
        </p:txBody>
      </p:sp>
      <p:sp>
        <p:nvSpPr>
          <p:cNvPr id="25616" name="Text Box 25"/>
          <p:cNvSpPr txBox="1">
            <a:spLocks noChangeArrowheads="1"/>
          </p:cNvSpPr>
          <p:nvPr/>
        </p:nvSpPr>
        <p:spPr bwMode="auto">
          <a:xfrm>
            <a:off x="4889500" y="4394200"/>
            <a:ext cx="3873500" cy="646113"/>
          </a:xfrm>
          <a:prstGeom prst="rect">
            <a:avLst/>
          </a:prstGeom>
          <a:noFill/>
          <a:ln w="3175" algn="ctr">
            <a:noFill/>
            <a:miter lim="800000"/>
            <a:headEnd/>
            <a:tailEnd/>
          </a:ln>
        </p:spPr>
        <p:txBody>
          <a:bodyPr>
            <a:spAutoFit/>
          </a:bodyPr>
          <a:lstStyle/>
          <a:p>
            <a:pPr>
              <a:spcBef>
                <a:spcPct val="50000"/>
              </a:spcBef>
            </a:pPr>
            <a:r>
              <a:rPr lang="es-ES" b="1" dirty="0"/>
              <a:t>Anillo 0 (Host </a:t>
            </a:r>
            <a:r>
              <a:rPr lang="es-ES" b="1" dirty="0" err="1"/>
              <a:t>Kernel-Mode</a:t>
            </a:r>
            <a:r>
              <a:rPr lang="es-ES" b="1" dirty="0"/>
              <a:t>)		</a:t>
            </a:r>
          </a:p>
        </p:txBody>
      </p:sp>
      <p:sp>
        <p:nvSpPr>
          <p:cNvPr id="25617" name="Text Box 26"/>
          <p:cNvSpPr txBox="1">
            <a:spLocks noChangeArrowheads="1"/>
          </p:cNvSpPr>
          <p:nvPr/>
        </p:nvSpPr>
        <p:spPr bwMode="auto">
          <a:xfrm>
            <a:off x="4889500" y="2987675"/>
            <a:ext cx="4254500" cy="369887"/>
          </a:xfrm>
          <a:prstGeom prst="rect">
            <a:avLst/>
          </a:prstGeom>
          <a:noFill/>
          <a:ln w="3175" algn="ctr">
            <a:noFill/>
            <a:miter lim="800000"/>
            <a:headEnd/>
            <a:tailEnd/>
          </a:ln>
        </p:spPr>
        <p:txBody>
          <a:bodyPr>
            <a:spAutoFit/>
          </a:bodyPr>
          <a:lstStyle/>
          <a:p>
            <a:pPr>
              <a:spcBef>
                <a:spcPct val="50000"/>
              </a:spcBef>
            </a:pPr>
            <a:r>
              <a:rPr lang="es-ES" b="1" dirty="0">
                <a:solidFill>
                  <a:srgbClr val="F60000"/>
                </a:solidFill>
              </a:rPr>
              <a:t>Anillo 1	(</a:t>
            </a:r>
            <a:r>
              <a:rPr lang="es-ES" b="1" dirty="0" err="1">
                <a:solidFill>
                  <a:srgbClr val="F60000"/>
                </a:solidFill>
              </a:rPr>
              <a:t>Guest</a:t>
            </a:r>
            <a:r>
              <a:rPr lang="es-ES" b="1" dirty="0">
                <a:solidFill>
                  <a:srgbClr val="F60000"/>
                </a:solidFill>
              </a:rPr>
              <a:t> </a:t>
            </a:r>
            <a:r>
              <a:rPr lang="es-ES" b="1" dirty="0" err="1">
                <a:solidFill>
                  <a:srgbClr val="F60000"/>
                </a:solidFill>
              </a:rPr>
              <a:t>Kernel</a:t>
            </a:r>
            <a:r>
              <a:rPr lang="es-ES" b="1" dirty="0">
                <a:solidFill>
                  <a:srgbClr val="F60000"/>
                </a:solidFill>
              </a:rPr>
              <a:t> </a:t>
            </a:r>
            <a:r>
              <a:rPr lang="es-ES" b="1" dirty="0" err="1">
                <a:solidFill>
                  <a:srgbClr val="F60000"/>
                </a:solidFill>
              </a:rPr>
              <a:t>Mode</a:t>
            </a:r>
            <a:r>
              <a:rPr lang="es-ES" b="1" dirty="0">
                <a:solidFill>
                  <a:srgbClr val="F60000"/>
                </a:solidFill>
              </a:rPr>
              <a:t>)</a:t>
            </a:r>
          </a:p>
        </p:txBody>
      </p:sp>
      <p:sp>
        <p:nvSpPr>
          <p:cNvPr id="25618" name="Text Box 27"/>
          <p:cNvSpPr txBox="1">
            <a:spLocks noChangeArrowheads="1"/>
          </p:cNvSpPr>
          <p:nvPr/>
        </p:nvSpPr>
        <p:spPr bwMode="auto">
          <a:xfrm>
            <a:off x="4889500" y="2565400"/>
            <a:ext cx="4013200" cy="369888"/>
          </a:xfrm>
          <a:prstGeom prst="rect">
            <a:avLst/>
          </a:prstGeom>
          <a:noFill/>
          <a:ln w="3175" algn="ctr">
            <a:noFill/>
            <a:miter lim="800000"/>
            <a:headEnd/>
            <a:tailEnd/>
          </a:ln>
        </p:spPr>
        <p:txBody>
          <a:bodyPr>
            <a:spAutoFit/>
          </a:bodyPr>
          <a:lstStyle/>
          <a:p>
            <a:pPr>
              <a:spcBef>
                <a:spcPct val="50000"/>
              </a:spcBef>
            </a:pPr>
            <a:r>
              <a:rPr lang="es-ES" b="1" dirty="0"/>
              <a:t>Anillo 3	(</a:t>
            </a:r>
            <a:r>
              <a:rPr lang="es-ES" b="1" dirty="0" err="1"/>
              <a:t>Guest</a:t>
            </a:r>
            <a:r>
              <a:rPr lang="es-ES" b="1" dirty="0"/>
              <a:t> </a:t>
            </a:r>
            <a:r>
              <a:rPr lang="es-ES" b="1" dirty="0" err="1"/>
              <a:t>User</a:t>
            </a:r>
            <a:r>
              <a:rPr lang="es-ES" b="1" dirty="0"/>
              <a:t> </a:t>
            </a:r>
            <a:r>
              <a:rPr lang="es-ES" b="1" dirty="0" err="1"/>
              <a:t>Mode</a:t>
            </a:r>
            <a:r>
              <a:rPr lang="es-ES" b="1" dirty="0"/>
              <a:t>)</a:t>
            </a:r>
          </a:p>
        </p:txBody>
      </p:sp>
      <p:sp>
        <p:nvSpPr>
          <p:cNvPr id="25619" name="Text Box 28"/>
          <p:cNvSpPr txBox="1">
            <a:spLocks noChangeArrowheads="1"/>
          </p:cNvSpPr>
          <p:nvPr/>
        </p:nvSpPr>
        <p:spPr bwMode="auto">
          <a:xfrm>
            <a:off x="5170488" y="1017588"/>
            <a:ext cx="3051175" cy="519112"/>
          </a:xfrm>
          <a:prstGeom prst="rect">
            <a:avLst/>
          </a:prstGeom>
          <a:noFill/>
          <a:ln w="3175" algn="ctr">
            <a:noFill/>
            <a:miter lim="800000"/>
            <a:headEnd/>
            <a:tailEnd/>
          </a:ln>
        </p:spPr>
        <p:txBody>
          <a:bodyPr>
            <a:spAutoFit/>
          </a:bodyPr>
          <a:lstStyle/>
          <a:p>
            <a:pPr algn="ctr">
              <a:spcBef>
                <a:spcPct val="50000"/>
              </a:spcBef>
            </a:pPr>
            <a:r>
              <a:rPr lang="es-ES" sz="2800" b="1"/>
              <a:t>SO Guest</a:t>
            </a:r>
          </a:p>
        </p:txBody>
      </p:sp>
      <p:sp>
        <p:nvSpPr>
          <p:cNvPr id="633885" name="Rectangle 29"/>
          <p:cNvSpPr>
            <a:spLocks noChangeArrowheads="1"/>
          </p:cNvSpPr>
          <p:nvPr/>
        </p:nvSpPr>
        <p:spPr bwMode="grayWhite">
          <a:xfrm>
            <a:off x="4965700" y="4832350"/>
            <a:ext cx="3365500" cy="604838"/>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a:defRPr/>
            </a:pPr>
            <a:r>
              <a:rPr lang="es-ES" b="1" dirty="0">
                <a:solidFill>
                  <a:schemeClr val="bg2"/>
                </a:solidFill>
                <a:latin typeface="+mn-lt"/>
              </a:rPr>
              <a:t>VMM.sys (del Host)</a:t>
            </a:r>
          </a:p>
        </p:txBody>
      </p:sp>
      <p:sp>
        <p:nvSpPr>
          <p:cNvPr id="633887" name="Rectangle 31"/>
          <p:cNvSpPr>
            <a:spLocks noChangeArrowheads="1"/>
          </p:cNvSpPr>
          <p:nvPr/>
        </p:nvSpPr>
        <p:spPr bwMode="blackWhite">
          <a:xfrm>
            <a:off x="4965700" y="1697038"/>
            <a:ext cx="3340100" cy="785812"/>
          </a:xfrm>
          <a:prstGeom prst="rect">
            <a:avLst/>
          </a:prstGeom>
          <a:gradFill rotWithShape="1">
            <a:gsLst>
              <a:gs pos="0">
                <a:schemeClr val="accent2"/>
              </a:gs>
              <a:gs pos="50000">
                <a:schemeClr val="accent2">
                  <a:gamma/>
                  <a:tint val="53725"/>
                  <a:invGamma/>
                </a:schemeClr>
              </a:gs>
              <a:gs pos="100000">
                <a:schemeClr val="accent2"/>
              </a:gs>
            </a:gsLst>
            <a:lin ang="2700000" scaled="1"/>
          </a:gradFill>
          <a:ln w="3175" algn="ctr">
            <a:solidFill>
              <a:srgbClr val="FFFFFF"/>
            </a:solidFill>
            <a:miter lim="800000"/>
            <a:headEnd/>
            <a:tailEnd/>
          </a:ln>
          <a:effectLst/>
        </p:spPr>
        <p:txBody>
          <a:bodyPr wrap="none" anchor="ctr"/>
          <a:lstStyle/>
          <a:p>
            <a:pPr algn="ctr">
              <a:defRPr/>
            </a:pPr>
            <a:r>
              <a:rPr lang="es-ES" b="1" dirty="0">
                <a:solidFill>
                  <a:schemeClr val="bg2"/>
                </a:solidFill>
              </a:rPr>
              <a:t>Aplicaciones </a:t>
            </a:r>
          </a:p>
        </p:txBody>
      </p:sp>
      <p:sp>
        <p:nvSpPr>
          <p:cNvPr id="633888" name="Rectangle 32"/>
          <p:cNvSpPr>
            <a:spLocks noChangeArrowheads="1"/>
          </p:cNvSpPr>
          <p:nvPr/>
        </p:nvSpPr>
        <p:spPr bwMode="grayWhite">
          <a:xfrm>
            <a:off x="5727700" y="3430588"/>
            <a:ext cx="2011363" cy="242887"/>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algn="ctr">
              <a:defRPr/>
            </a:pPr>
            <a:r>
              <a:rPr lang="es-ES" b="1" dirty="0">
                <a:solidFill>
                  <a:schemeClr val="bg2"/>
                </a:solidFill>
                <a:latin typeface="+mn-lt"/>
              </a:rPr>
              <a:t>VM </a:t>
            </a:r>
            <a:r>
              <a:rPr lang="es-ES" b="1" dirty="0" err="1">
                <a:solidFill>
                  <a:schemeClr val="bg2"/>
                </a:solidFill>
                <a:latin typeface="+mn-lt"/>
              </a:rPr>
              <a:t>Additions</a:t>
            </a:r>
            <a:endParaRPr lang="es-ES" b="1" dirty="0">
              <a:solidFill>
                <a:schemeClr val="bg2"/>
              </a:solidFill>
              <a:latin typeface="+mn-lt"/>
            </a:endParaRPr>
          </a:p>
        </p:txBody>
      </p:sp>
      <p:sp>
        <p:nvSpPr>
          <p:cNvPr id="633889" name="Rectangle 33"/>
          <p:cNvSpPr>
            <a:spLocks noChangeArrowheads="1"/>
          </p:cNvSpPr>
          <p:nvPr/>
        </p:nvSpPr>
        <p:spPr bwMode="auto">
          <a:xfrm>
            <a:off x="495300" y="1790700"/>
            <a:ext cx="1733550" cy="1392238"/>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solidFill>
              <a:srgbClr val="FFFFFF"/>
            </a:solidFill>
            <a:miter lim="800000"/>
            <a:headEnd/>
            <a:tailEnd/>
          </a:ln>
          <a:effectLst/>
        </p:spPr>
        <p:txBody>
          <a:bodyPr wrap="none" lIns="91436" tIns="45718" rIns="91436" bIns="45718" anchor="ctr"/>
          <a:lstStyle/>
          <a:p>
            <a:pPr>
              <a:defRPr/>
            </a:pPr>
            <a:endParaRPr lang="es-ES" sz="1700" b="1" dirty="0">
              <a:solidFill>
                <a:schemeClr val="bg2"/>
              </a:solidFill>
              <a:latin typeface="+mn-lt"/>
            </a:endParaRPr>
          </a:p>
          <a:p>
            <a:pPr>
              <a:defRPr/>
            </a:pPr>
            <a:endParaRPr lang="es-ES" sz="1700" b="1" dirty="0">
              <a:solidFill>
                <a:schemeClr val="bg2"/>
              </a:solidFill>
              <a:latin typeface="+mn-lt"/>
            </a:endParaRPr>
          </a:p>
          <a:p>
            <a:pPr>
              <a:defRPr/>
            </a:pPr>
            <a:endParaRPr lang="es-ES" sz="1700" b="1" dirty="0">
              <a:solidFill>
                <a:schemeClr val="bg2"/>
              </a:solidFill>
              <a:latin typeface="+mn-lt"/>
            </a:endParaRPr>
          </a:p>
          <a:p>
            <a:pPr>
              <a:defRPr/>
            </a:pPr>
            <a:endParaRPr lang="es-ES" sz="1700" b="1" dirty="0">
              <a:solidFill>
                <a:schemeClr val="bg2"/>
              </a:solidFill>
              <a:latin typeface="+mn-lt"/>
            </a:endParaRPr>
          </a:p>
          <a:p>
            <a:pPr>
              <a:lnSpc>
                <a:spcPct val="80000"/>
              </a:lnSpc>
              <a:defRPr/>
            </a:pPr>
            <a:r>
              <a:rPr lang="es-ES" sz="1700" b="1" dirty="0">
                <a:solidFill>
                  <a:schemeClr val="bg2"/>
                </a:solidFill>
                <a:latin typeface="+mn-lt"/>
              </a:rPr>
              <a:t>IIS</a:t>
            </a:r>
          </a:p>
        </p:txBody>
      </p:sp>
      <p:sp>
        <p:nvSpPr>
          <p:cNvPr id="633890" name="Rectangle 34"/>
          <p:cNvSpPr>
            <a:spLocks noChangeArrowheads="1"/>
          </p:cNvSpPr>
          <p:nvPr/>
        </p:nvSpPr>
        <p:spPr bwMode="grayWhite">
          <a:xfrm>
            <a:off x="647700" y="1685925"/>
            <a:ext cx="1595438" cy="906463"/>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a:defRPr/>
            </a:pPr>
            <a:r>
              <a:rPr lang="es-ES" b="1">
                <a:solidFill>
                  <a:schemeClr val="bg2"/>
                </a:solidFill>
                <a:latin typeface="+mn-lt"/>
              </a:rPr>
              <a:t>Virtual Server</a:t>
            </a:r>
          </a:p>
          <a:p>
            <a:pPr>
              <a:defRPr/>
            </a:pPr>
            <a:r>
              <a:rPr lang="es-ES" b="1">
                <a:solidFill>
                  <a:schemeClr val="bg2"/>
                </a:solidFill>
                <a:latin typeface="+mn-lt"/>
              </a:rPr>
              <a:t>WebApp</a:t>
            </a:r>
          </a:p>
        </p:txBody>
      </p:sp>
      <p:sp>
        <p:nvSpPr>
          <p:cNvPr id="35" name="Rectangle 12"/>
          <p:cNvSpPr>
            <a:spLocks noChangeArrowheads="1"/>
          </p:cNvSpPr>
          <p:nvPr/>
        </p:nvSpPr>
        <p:spPr bwMode="invGray">
          <a:xfrm>
            <a:off x="4965700" y="5649913"/>
            <a:ext cx="3378200" cy="568325"/>
          </a:xfrm>
          <a:prstGeom prst="rect">
            <a:avLst/>
          </a:prstGeom>
          <a:gradFill rotWithShape="1">
            <a:gsLst>
              <a:gs pos="0">
                <a:schemeClr val="folHlink"/>
              </a:gs>
              <a:gs pos="50000">
                <a:schemeClr val="folHlink">
                  <a:gamma/>
                  <a:tint val="73725"/>
                  <a:invGamma/>
                </a:schemeClr>
              </a:gs>
              <a:gs pos="100000">
                <a:schemeClr val="folHlink"/>
              </a:gs>
            </a:gsLst>
            <a:lin ang="18900000" scaled="1"/>
          </a:gradFill>
          <a:ln w="3175">
            <a:solidFill>
              <a:srgbClr val="FFFFFF"/>
            </a:solidFill>
            <a:miter lim="800000"/>
            <a:headEnd/>
            <a:tailEnd/>
          </a:ln>
          <a:effectLst/>
        </p:spPr>
        <p:txBody>
          <a:bodyPr wrap="none" lIns="91436" tIns="45718" rIns="91436" bIns="45718" anchor="ctr"/>
          <a:lstStyle/>
          <a:p>
            <a:pPr algn="ctr">
              <a:defRPr/>
            </a:pPr>
            <a:r>
              <a:rPr lang="es-ES" b="1" dirty="0">
                <a:solidFill>
                  <a:schemeClr val="bg2"/>
                </a:solidFill>
                <a:latin typeface="+mn-lt"/>
              </a:rPr>
              <a:t>CPU</a:t>
            </a:r>
          </a:p>
        </p:txBody>
      </p:sp>
      <p:sp>
        <p:nvSpPr>
          <p:cNvPr id="24603" name="38 Rectángulo redondeado"/>
          <p:cNvSpPr>
            <a:spLocks noChangeArrowheads="1"/>
          </p:cNvSpPr>
          <p:nvPr/>
        </p:nvSpPr>
        <p:spPr bwMode="auto">
          <a:xfrm>
            <a:off x="4643466" y="2924196"/>
            <a:ext cx="4000500" cy="3505200"/>
          </a:xfrm>
          <a:prstGeom prst="roundRect">
            <a:avLst>
              <a:gd name="adj" fmla="val 16667"/>
            </a:avLst>
          </a:prstGeom>
          <a:noFill/>
          <a:ln w="63500" algn="ctr">
            <a:solidFill>
              <a:schemeClr val="bg2"/>
            </a:solidFill>
            <a:round/>
            <a:headEnd/>
            <a:tailEnd/>
          </a:ln>
        </p:spPr>
        <p:txBody>
          <a:bodyPr wrap="none" anchor="ctr"/>
          <a:lstStyle/>
          <a:p>
            <a:endParaRPr lang="es-ES"/>
          </a:p>
        </p:txBody>
      </p:sp>
      <p:sp>
        <p:nvSpPr>
          <p:cNvPr id="28" name="Text Box 27"/>
          <p:cNvSpPr txBox="1">
            <a:spLocks noChangeArrowheads="1"/>
          </p:cNvSpPr>
          <p:nvPr/>
        </p:nvSpPr>
        <p:spPr bwMode="auto">
          <a:xfrm>
            <a:off x="4845080" y="3286124"/>
            <a:ext cx="4013200" cy="369888"/>
          </a:xfrm>
          <a:prstGeom prst="rect">
            <a:avLst/>
          </a:prstGeom>
          <a:noFill/>
          <a:ln w="3175" algn="ctr">
            <a:noFill/>
            <a:miter lim="800000"/>
            <a:headEnd/>
            <a:tailEnd/>
          </a:ln>
        </p:spPr>
        <p:txBody>
          <a:bodyPr>
            <a:spAutoFit/>
          </a:bodyPr>
          <a:lstStyle/>
          <a:p>
            <a:pPr>
              <a:spcBef>
                <a:spcPct val="50000"/>
              </a:spcBef>
            </a:pPr>
            <a:r>
              <a:rPr lang="es-ES" b="1" dirty="0"/>
              <a:t>Anillo </a:t>
            </a:r>
            <a:r>
              <a:rPr lang="es-ES" b="1" dirty="0" smtClean="0"/>
              <a:t>0</a:t>
            </a:r>
            <a:r>
              <a:rPr lang="es-ES" b="1" dirty="0"/>
              <a:t>	(</a:t>
            </a:r>
            <a:r>
              <a:rPr lang="es-ES" b="1" dirty="0" err="1"/>
              <a:t>Guest</a:t>
            </a:r>
            <a:r>
              <a:rPr lang="es-ES" b="1" dirty="0"/>
              <a:t> </a:t>
            </a:r>
            <a:r>
              <a:rPr lang="es-ES" b="1" dirty="0" err="1" smtClean="0"/>
              <a:t>Kernel</a:t>
            </a:r>
            <a:r>
              <a:rPr lang="es-ES" b="1" dirty="0" smtClean="0"/>
              <a:t> </a:t>
            </a:r>
            <a:r>
              <a:rPr lang="es-ES" b="1" dirty="0" err="1"/>
              <a:t>Mode</a:t>
            </a:r>
            <a:r>
              <a:rPr lang="es-ES" b="1" dirty="0"/>
              <a:t>)</a:t>
            </a:r>
          </a:p>
        </p:txBody>
      </p:sp>
      <p:sp>
        <p:nvSpPr>
          <p:cNvPr id="29" name="Line 18"/>
          <p:cNvSpPr>
            <a:spLocks noChangeShapeType="1"/>
          </p:cNvSpPr>
          <p:nvPr/>
        </p:nvSpPr>
        <p:spPr bwMode="auto">
          <a:xfrm flipH="1">
            <a:off x="4643438" y="3143248"/>
            <a:ext cx="3605213" cy="1588"/>
          </a:xfrm>
          <a:prstGeom prst="line">
            <a:avLst/>
          </a:prstGeom>
          <a:noFill/>
          <a:ln w="28575">
            <a:solidFill>
              <a:srgbClr val="FFFFFF"/>
            </a:solidFill>
            <a:prstDash val="dash"/>
            <a:round/>
            <a:headEnd/>
            <a:tailEnd/>
          </a:ln>
        </p:spPr>
        <p:txBody>
          <a:bodyPr wrap="none" anchor="ct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38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38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P spid="25615" grpId="0" animBg="1"/>
      <p:bldP spid="25616" grpId="0"/>
      <p:bldP spid="25617" grpId="0"/>
      <p:bldP spid="633885" grpId="0" animBg="1"/>
      <p:bldP spid="633888" grpId="0" animBg="1"/>
      <p:bldP spid="35" grpId="0" animBg="1"/>
      <p:bldP spid="24603" grpId="0" animBg="1"/>
      <p:bldP spid="28"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s-ES" sz="4000" smtClean="0"/>
              <a:t>Virtualización Asistida por Hardware</a:t>
            </a:r>
            <a:endParaRPr lang="es-ES" sz="4000"/>
          </a:p>
        </p:txBody>
      </p:sp>
      <p:sp>
        <p:nvSpPr>
          <p:cNvPr id="294934" name="Rectangle 22"/>
          <p:cNvSpPr>
            <a:spLocks noGrp="1" noChangeArrowheads="1"/>
          </p:cNvSpPr>
          <p:nvPr>
            <p:ph type="body" sz="half" idx="4294967295"/>
          </p:nvPr>
        </p:nvSpPr>
        <p:spPr>
          <a:xfrm>
            <a:off x="309594" y="5072074"/>
            <a:ext cx="8763000" cy="1428750"/>
          </a:xfrm>
        </p:spPr>
        <p:txBody>
          <a:bodyPr/>
          <a:lstStyle/>
          <a:p>
            <a:pPr eaLnBrk="1" hangingPunct="1">
              <a:defRPr/>
            </a:pPr>
            <a:r>
              <a:rPr lang="es-ES" sz="2000" dirty="0" smtClean="0"/>
              <a:t>El procesador le ofrece a la Máquina Virtual el nivel de privilegios esperado (Anillo -1)</a:t>
            </a:r>
          </a:p>
          <a:p>
            <a:pPr lvl="1" eaLnBrk="1" hangingPunct="1">
              <a:defRPr/>
            </a:pPr>
            <a:r>
              <a:rPr lang="es-ES" sz="1800" dirty="0" smtClean="0"/>
              <a:t>Elimina la necesidad de hacerlo por software</a:t>
            </a:r>
          </a:p>
          <a:p>
            <a:pPr eaLnBrk="1" hangingPunct="1">
              <a:defRPr/>
            </a:pPr>
            <a:r>
              <a:rPr lang="es-ES" sz="2000" dirty="0" smtClean="0"/>
              <a:t>Puede mejorar el rendimiento de la máquina Virtual considerablemente</a:t>
            </a:r>
            <a:endParaRPr lang="es-ES" sz="2000" dirty="0"/>
          </a:p>
        </p:txBody>
      </p:sp>
      <p:grpSp>
        <p:nvGrpSpPr>
          <p:cNvPr id="2" name="Group 20"/>
          <p:cNvGrpSpPr>
            <a:grpSpLocks/>
          </p:cNvGrpSpPr>
          <p:nvPr/>
        </p:nvGrpSpPr>
        <p:grpSpPr bwMode="auto">
          <a:xfrm>
            <a:off x="357158" y="1000108"/>
            <a:ext cx="8416925" cy="3821113"/>
            <a:chOff x="384" y="854"/>
            <a:chExt cx="5302" cy="2407"/>
          </a:xfrm>
        </p:grpSpPr>
        <p:graphicFrame>
          <p:nvGraphicFramePr>
            <p:cNvPr id="3074" name="Object 2"/>
            <p:cNvGraphicFramePr>
              <a:graphicFrameLocks noChangeAspect="1"/>
            </p:cNvGraphicFramePr>
            <p:nvPr/>
          </p:nvGraphicFramePr>
          <p:xfrm>
            <a:off x="384" y="1200"/>
            <a:ext cx="5009" cy="2061"/>
          </p:xfrm>
          <a:graphic>
            <a:graphicData uri="http://schemas.openxmlformats.org/presentationml/2006/ole">
              <p:oleObj spid="_x0000_s1026" name="Visio" r:id="rId4" imgW="7954570" imgH="3274734" progId="Visio.Drawing.11">
                <p:embed/>
              </p:oleObj>
            </a:graphicData>
          </a:graphic>
        </p:graphicFrame>
        <p:sp>
          <p:nvSpPr>
            <p:cNvPr id="294930" name="Text Box 18"/>
            <p:cNvSpPr txBox="1">
              <a:spLocks noChangeArrowheads="1"/>
            </p:cNvSpPr>
            <p:nvPr/>
          </p:nvSpPr>
          <p:spPr bwMode="auto">
            <a:xfrm>
              <a:off x="394" y="854"/>
              <a:ext cx="2400" cy="233"/>
            </a:xfrm>
            <a:prstGeom prst="rect">
              <a:avLst/>
            </a:prstGeom>
            <a:noFill/>
            <a:ln w="12700" algn="ctr">
              <a:noFill/>
              <a:miter lim="800000"/>
              <a:headEnd/>
              <a:tailEnd/>
            </a:ln>
            <a:effectLst/>
          </p:spPr>
          <p:txBody>
            <a:bodyPr wrap="none">
              <a:spAutoFit/>
            </a:bodyPr>
            <a:lstStyle/>
            <a:p>
              <a:pPr>
                <a:defRPr/>
              </a:pPr>
              <a:r>
                <a:rPr lang="es-ES" b="1">
                  <a:solidFill>
                    <a:schemeClr val="tx2"/>
                  </a:solidFill>
                  <a:effectLst>
                    <a:outerShdw blurRad="38100" dist="38100" dir="2700000" algn="tl">
                      <a:srgbClr val="000000"/>
                    </a:outerShdw>
                  </a:effectLst>
                </a:rPr>
                <a:t>Virtualización sólo por software</a:t>
              </a:r>
            </a:p>
          </p:txBody>
        </p:sp>
        <p:sp>
          <p:nvSpPr>
            <p:cNvPr id="294931" name="Text Box 19"/>
            <p:cNvSpPr txBox="1">
              <a:spLocks noChangeArrowheads="1"/>
            </p:cNvSpPr>
            <p:nvPr/>
          </p:nvSpPr>
          <p:spPr bwMode="auto">
            <a:xfrm>
              <a:off x="3084" y="864"/>
              <a:ext cx="2602" cy="233"/>
            </a:xfrm>
            <a:prstGeom prst="rect">
              <a:avLst/>
            </a:prstGeom>
            <a:noFill/>
            <a:ln w="12700" algn="ctr">
              <a:noFill/>
              <a:miter lim="800000"/>
              <a:headEnd/>
              <a:tailEnd/>
            </a:ln>
            <a:effectLst/>
          </p:spPr>
          <p:txBody>
            <a:bodyPr wrap="none">
              <a:spAutoFit/>
            </a:bodyPr>
            <a:lstStyle/>
            <a:p>
              <a:pPr>
                <a:defRPr/>
              </a:pPr>
              <a:r>
                <a:rPr lang="es-ES" b="1" dirty="0">
                  <a:solidFill>
                    <a:schemeClr val="tx2"/>
                  </a:solidFill>
                  <a:effectLst>
                    <a:outerShdw blurRad="38100" dist="38100" dir="2700000" algn="tl">
                      <a:srgbClr val="000000"/>
                    </a:outerShdw>
                  </a:effectLst>
                </a:rPr>
                <a:t>Virtualización asistida por hardware</a:t>
              </a: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Agenda</a:t>
            </a:r>
            <a:endParaRPr lang="es-ES" dirty="0"/>
          </a:p>
        </p:txBody>
      </p:sp>
      <p:sp>
        <p:nvSpPr>
          <p:cNvPr id="4" name="3 Marcador de texto"/>
          <p:cNvSpPr>
            <a:spLocks noGrp="1"/>
          </p:cNvSpPr>
          <p:nvPr>
            <p:ph type="body" sz="quarter" idx="10"/>
          </p:nvPr>
        </p:nvSpPr>
        <p:spPr>
          <a:xfrm>
            <a:off x="357158" y="1428736"/>
            <a:ext cx="8382000" cy="3434786"/>
          </a:xfrm>
        </p:spPr>
        <p:txBody>
          <a:bodyPr/>
          <a:lstStyle/>
          <a:p>
            <a:r>
              <a:rPr lang="es-ES" sz="3600" dirty="0" smtClean="0">
                <a:solidFill>
                  <a:schemeClr val="bg2"/>
                </a:solidFill>
              </a:rPr>
              <a:t>Introducción</a:t>
            </a:r>
          </a:p>
          <a:p>
            <a:r>
              <a:rPr lang="es-ES" sz="3600" dirty="0" smtClean="0">
                <a:solidFill>
                  <a:schemeClr val="bg2"/>
                </a:solidFill>
              </a:rPr>
              <a:t>Tipos y arquitecturas de virtualización</a:t>
            </a:r>
            <a:endParaRPr lang="es-ES" sz="3600" dirty="0" smtClean="0">
              <a:solidFill>
                <a:schemeClr val="bg2"/>
              </a:solidFill>
            </a:endParaRPr>
          </a:p>
          <a:p>
            <a:r>
              <a:rPr lang="es-ES" sz="3600" dirty="0" smtClean="0"/>
              <a:t>Arquitectura del Windows </a:t>
            </a:r>
            <a:r>
              <a:rPr lang="es-ES" sz="3600" dirty="0" err="1" smtClean="0"/>
              <a:t>Hypervisor</a:t>
            </a:r>
            <a:endParaRPr lang="es-ES" sz="3600" dirty="0" smtClean="0"/>
          </a:p>
          <a:p>
            <a:r>
              <a:rPr lang="es-ES" sz="3600" dirty="0" smtClean="0">
                <a:solidFill>
                  <a:schemeClr val="bg2"/>
                </a:solidFill>
              </a:rPr>
              <a:t>Características y requerimientos de Windows Server 2008 </a:t>
            </a:r>
            <a:r>
              <a:rPr lang="es-ES" sz="3600" dirty="0" err="1" smtClean="0">
                <a:solidFill>
                  <a:schemeClr val="bg2"/>
                </a:solidFill>
              </a:rPr>
              <a:t>Virtualization</a:t>
            </a:r>
            <a:endParaRPr lang="es-ES" sz="3600" dirty="0" smtClean="0">
              <a:solidFill>
                <a:schemeClr val="bg2"/>
              </a:solidFill>
            </a:endParaRPr>
          </a:p>
          <a:p>
            <a:r>
              <a:rPr lang="es-ES" sz="3600" dirty="0" smtClean="0">
                <a:solidFill>
                  <a:schemeClr val="bg2"/>
                </a:solidFill>
              </a:rPr>
              <a:t>Alta Disponibilidad</a:t>
            </a:r>
            <a:endParaRPr lang="es-ES" sz="3600" dirty="0" smtClean="0">
              <a:solidFill>
                <a:schemeClr val="bg2"/>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82588" y="430072"/>
            <a:ext cx="8380412" cy="498598"/>
          </a:xfrm>
        </p:spPr>
        <p:txBody>
          <a:bodyPr/>
          <a:lstStyle/>
          <a:p>
            <a:pPr eaLnBrk="1" hangingPunct="1">
              <a:defRPr/>
            </a:pPr>
            <a:r>
              <a:rPr lang="es-ES" sz="3600" dirty="0" smtClean="0"/>
              <a:t>Objetivos de Diseño </a:t>
            </a:r>
            <a:r>
              <a:rPr lang="es-ES" sz="3600" dirty="0" smtClean="0"/>
              <a:t>del Windows </a:t>
            </a:r>
            <a:r>
              <a:rPr lang="es-ES" sz="3600" dirty="0" err="1" smtClean="0"/>
              <a:t>Hypervisor</a:t>
            </a:r>
            <a:endParaRPr lang="es-ES" sz="3600" dirty="0"/>
          </a:p>
        </p:txBody>
      </p:sp>
      <p:sp>
        <p:nvSpPr>
          <p:cNvPr id="186371" name="Rectangle 3"/>
          <p:cNvSpPr>
            <a:spLocks noGrp="1" noChangeArrowheads="1"/>
          </p:cNvSpPr>
          <p:nvPr>
            <p:ph idx="1"/>
          </p:nvPr>
        </p:nvSpPr>
        <p:spPr>
          <a:xfrm>
            <a:off x="230188" y="1519372"/>
            <a:ext cx="5484820" cy="4124206"/>
          </a:xfrm>
        </p:spPr>
        <p:txBody>
          <a:bodyPr/>
          <a:lstStyle/>
          <a:p>
            <a:pPr eaLnBrk="1" hangingPunct="1">
              <a:defRPr/>
            </a:pPr>
            <a:r>
              <a:rPr lang="es-ES" dirty="0" smtClean="0"/>
              <a:t>Aislamiento</a:t>
            </a:r>
          </a:p>
          <a:p>
            <a:pPr eaLnBrk="1" hangingPunct="1">
              <a:defRPr/>
            </a:pPr>
            <a:r>
              <a:rPr lang="es-ES" dirty="0" smtClean="0"/>
              <a:t>Seguridad</a:t>
            </a:r>
          </a:p>
          <a:p>
            <a:pPr eaLnBrk="1" hangingPunct="1">
              <a:defRPr/>
            </a:pPr>
            <a:r>
              <a:rPr lang="es-ES" dirty="0" smtClean="0"/>
              <a:t>Rendimiento</a:t>
            </a:r>
          </a:p>
          <a:p>
            <a:pPr eaLnBrk="1" hangingPunct="1">
              <a:defRPr/>
            </a:pPr>
            <a:r>
              <a:rPr lang="es-ES" dirty="0" smtClean="0"/>
              <a:t>Virtualización asistida por hardware</a:t>
            </a:r>
          </a:p>
          <a:p>
            <a:pPr eaLnBrk="1" hangingPunct="1">
              <a:defRPr/>
            </a:pPr>
            <a:r>
              <a:rPr lang="es-ES" dirty="0" smtClean="0"/>
              <a:t>Simplicidad</a:t>
            </a:r>
          </a:p>
          <a:p>
            <a:pPr lvl="1" eaLnBrk="1" hangingPunct="1">
              <a:defRPr/>
            </a:pPr>
            <a:r>
              <a:rPr lang="es-ES" sz="2400" dirty="0" smtClean="0"/>
              <a:t>Más sencillo y mucho mas pequeño que el driver de un ratón de dos botones</a:t>
            </a:r>
            <a:endParaRPr lang="es-ES" sz="2400" dirty="0"/>
          </a:p>
        </p:txBody>
      </p:sp>
      <p:grpSp>
        <p:nvGrpSpPr>
          <p:cNvPr id="2" name="Group 26"/>
          <p:cNvGrpSpPr>
            <a:grpSpLocks/>
          </p:cNvGrpSpPr>
          <p:nvPr/>
        </p:nvGrpSpPr>
        <p:grpSpPr bwMode="auto">
          <a:xfrm>
            <a:off x="5448300" y="1371600"/>
            <a:ext cx="3411538" cy="3492500"/>
            <a:chOff x="3701" y="864"/>
            <a:chExt cx="1872" cy="1776"/>
          </a:xfrm>
        </p:grpSpPr>
        <p:sp>
          <p:nvSpPr>
            <p:cNvPr id="35845" name="Straight Connector 13320"/>
            <p:cNvSpPr>
              <a:spLocks noChangeShapeType="1"/>
            </p:cNvSpPr>
            <p:nvPr/>
          </p:nvSpPr>
          <p:spPr bwMode="auto">
            <a:xfrm flipV="1">
              <a:off x="4373" y="1056"/>
              <a:ext cx="0" cy="1056"/>
            </a:xfrm>
            <a:prstGeom prst="line">
              <a:avLst/>
            </a:prstGeom>
            <a:noFill/>
            <a:ln w="12700" algn="ctr">
              <a:solidFill>
                <a:srgbClr val="FFFFFF"/>
              </a:solidFill>
              <a:prstDash val="lgDash"/>
              <a:round/>
              <a:headEnd/>
              <a:tailEnd/>
            </a:ln>
          </p:spPr>
          <p:txBody>
            <a:bodyPr wrap="none" anchor="ctr"/>
            <a:lstStyle/>
            <a:p>
              <a:endParaRPr lang="es-ES"/>
            </a:p>
          </p:txBody>
        </p:sp>
        <p:sp>
          <p:nvSpPr>
            <p:cNvPr id="35846" name="Straight Connector 13321"/>
            <p:cNvSpPr>
              <a:spLocks noChangeShapeType="1"/>
            </p:cNvSpPr>
            <p:nvPr/>
          </p:nvSpPr>
          <p:spPr bwMode="auto">
            <a:xfrm flipH="1">
              <a:off x="3893" y="2112"/>
              <a:ext cx="1488" cy="0"/>
            </a:xfrm>
            <a:prstGeom prst="line">
              <a:avLst/>
            </a:prstGeom>
            <a:noFill/>
            <a:ln w="15875" algn="ctr">
              <a:solidFill>
                <a:srgbClr val="FFFFFF"/>
              </a:solidFill>
              <a:prstDash val="dash"/>
              <a:round/>
              <a:headEnd/>
              <a:tailEnd/>
            </a:ln>
          </p:spPr>
          <p:txBody>
            <a:bodyPr wrap="none" anchor="ctr"/>
            <a:lstStyle/>
            <a:p>
              <a:endParaRPr lang="es-ES"/>
            </a:p>
          </p:txBody>
        </p:sp>
        <p:sp>
          <p:nvSpPr>
            <p:cNvPr id="40971" name="Rectangle 40970"/>
            <p:cNvSpPr>
              <a:spLocks noChangeArrowheads="1"/>
            </p:cNvSpPr>
            <p:nvPr/>
          </p:nvSpPr>
          <p:spPr bwMode="auto">
            <a:xfrm>
              <a:off x="3893" y="2400"/>
              <a:ext cx="1490" cy="240"/>
            </a:xfrm>
            <a:prstGeom prst="rect">
              <a:avLst/>
            </a:prstGeom>
            <a:gradFill rotWithShape="1">
              <a:gsLst>
                <a:gs pos="0">
                  <a:schemeClr val="tx2"/>
                </a:gs>
                <a:gs pos="50000">
                  <a:schemeClr val="tx2">
                    <a:gamma/>
                    <a:tint val="53725"/>
                    <a:invGamma/>
                  </a:schemeClr>
                </a:gs>
                <a:gs pos="100000">
                  <a:schemeClr val="tx2"/>
                </a:gs>
              </a:gsLst>
              <a:lin ang="2700000" scaled="1"/>
            </a:gradFill>
            <a:ln w="3175" cap="flat" cmpd="sng" algn="ctr">
              <a:solidFill>
                <a:srgbClr val="FFFFFF"/>
              </a:solidFill>
              <a:prstDash val="solid"/>
              <a:miter lim="800000"/>
              <a:headEnd type="none" w="med" len="med"/>
              <a:tailEnd type="none" w="med" len="med"/>
            </a:ln>
            <a:effectLst/>
          </p:spPr>
          <p:txBody>
            <a:bodyPr anchor="ctr"/>
            <a:lstStyle/>
            <a:p>
              <a:pPr algn="ctr">
                <a:lnSpc>
                  <a:spcPct val="85000"/>
                </a:lnSpc>
                <a:spcBef>
                  <a:spcPct val="20000"/>
                </a:spcBef>
                <a:defRPr/>
              </a:pPr>
              <a:r>
                <a:rPr lang="en-US" sz="1600" dirty="0">
                  <a:solidFill>
                    <a:schemeClr val="bg2"/>
                  </a:solidFill>
                </a:rPr>
                <a:t>Hardware</a:t>
              </a:r>
              <a:endParaRPr lang="en-US" dirty="0">
                <a:solidFill>
                  <a:schemeClr val="bg2"/>
                </a:solidFill>
              </a:endParaRPr>
            </a:p>
          </p:txBody>
        </p:sp>
        <p:sp>
          <p:nvSpPr>
            <p:cNvPr id="35848" name="Rectangle 13323"/>
            <p:cNvSpPr>
              <a:spLocks noChangeArrowheads="1"/>
            </p:cNvSpPr>
            <p:nvPr/>
          </p:nvSpPr>
          <p:spPr bwMode="auto">
            <a:xfrm>
              <a:off x="3893" y="2160"/>
              <a:ext cx="1488" cy="192"/>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anchor="ctr"/>
            <a:lstStyle/>
            <a:p>
              <a:pPr algn="ctr">
                <a:lnSpc>
                  <a:spcPct val="85000"/>
                </a:lnSpc>
                <a:spcBef>
                  <a:spcPct val="20000"/>
                </a:spcBef>
              </a:pPr>
              <a:r>
                <a:rPr lang="en-US" sz="1600">
                  <a:solidFill>
                    <a:schemeClr val="bg2"/>
                  </a:solidFill>
                </a:rPr>
                <a:t>Windows hypervisor</a:t>
              </a:r>
            </a:p>
          </p:txBody>
        </p:sp>
        <p:sp>
          <p:nvSpPr>
            <p:cNvPr id="40973" name="TextBox 40972"/>
            <p:cNvSpPr txBox="1">
              <a:spLocks noChangeArrowheads="1"/>
            </p:cNvSpPr>
            <p:nvPr/>
          </p:nvSpPr>
          <p:spPr bwMode="auto">
            <a:xfrm>
              <a:off x="3845" y="864"/>
              <a:ext cx="528" cy="235"/>
            </a:xfrm>
            <a:prstGeom prst="rect">
              <a:avLst/>
            </a:prstGeom>
            <a:noFill/>
            <a:ln w="3175" cap="flat" cmpd="sng" algn="ctr">
              <a:noFill/>
              <a:prstDash val="solid"/>
              <a:miter lim="800000"/>
              <a:headEnd type="none" w="med" len="med"/>
              <a:tailEnd type="none" w="med" len="med"/>
            </a:ln>
            <a:effectLst/>
          </p:spPr>
          <p:txBody>
            <a:bodyPr>
              <a:spAutoFit/>
            </a:bodyPr>
            <a:lstStyle/>
            <a:p>
              <a:pPr algn="ctr">
                <a:defRPr/>
              </a:pPr>
              <a:r>
                <a:rPr lang="en-US" sz="1200" dirty="0">
                  <a:effectLst>
                    <a:outerShdw blurRad="38100" dist="38100" dir="2700000" algn="tl">
                      <a:srgbClr val="000000"/>
                    </a:outerShdw>
                  </a:effectLst>
                </a:rPr>
                <a:t>Parent Partition</a:t>
              </a:r>
              <a:endParaRPr lang="en-US" dirty="0"/>
            </a:p>
          </p:txBody>
        </p:sp>
        <p:sp>
          <p:nvSpPr>
            <p:cNvPr id="35850" name="Rectangle 13325"/>
            <p:cNvSpPr>
              <a:spLocks noChangeArrowheads="1"/>
            </p:cNvSpPr>
            <p:nvPr/>
          </p:nvSpPr>
          <p:spPr bwMode="auto">
            <a:xfrm>
              <a:off x="3893" y="1632"/>
              <a:ext cx="432" cy="432"/>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Server</a:t>
              </a:r>
              <a:br>
                <a:rPr lang="en-US" sz="1400">
                  <a:solidFill>
                    <a:schemeClr val="bg2"/>
                  </a:solidFill>
                </a:rPr>
              </a:br>
              <a:r>
                <a:rPr lang="en-US" sz="1400">
                  <a:solidFill>
                    <a:schemeClr val="bg2"/>
                  </a:solidFill>
                </a:rPr>
                <a:t>Core</a:t>
              </a:r>
            </a:p>
          </p:txBody>
        </p:sp>
        <p:sp>
          <p:nvSpPr>
            <p:cNvPr id="35851" name="Rectangle 13326"/>
            <p:cNvSpPr>
              <a:spLocks noChangeArrowheads="1"/>
            </p:cNvSpPr>
            <p:nvPr/>
          </p:nvSpPr>
          <p:spPr bwMode="auto">
            <a:xfrm>
              <a:off x="4421" y="1152"/>
              <a:ext cx="432" cy="432"/>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anchor="ctr"/>
            <a:lstStyle/>
            <a:p>
              <a:pPr algn="ctr" eaLnBrk="0" hangingPunct="0">
                <a:lnSpc>
                  <a:spcPct val="85000"/>
                </a:lnSpc>
                <a:spcBef>
                  <a:spcPct val="20000"/>
                </a:spcBef>
              </a:pPr>
              <a:r>
                <a:rPr lang="en-US" sz="1400">
                  <a:solidFill>
                    <a:schemeClr val="bg2"/>
                  </a:solidFill>
                </a:rPr>
                <a:t>Apps</a:t>
              </a:r>
            </a:p>
          </p:txBody>
        </p:sp>
        <p:sp>
          <p:nvSpPr>
            <p:cNvPr id="35852" name="Rectangle 13329"/>
            <p:cNvSpPr>
              <a:spLocks noChangeArrowheads="1"/>
            </p:cNvSpPr>
            <p:nvPr/>
          </p:nvSpPr>
          <p:spPr bwMode="auto">
            <a:xfrm>
              <a:off x="3893" y="1152"/>
              <a:ext cx="432" cy="432"/>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anchor="ctr"/>
            <a:lstStyle/>
            <a:p>
              <a:pPr algn="ctr" eaLnBrk="0" hangingPunct="0">
                <a:lnSpc>
                  <a:spcPct val="85000"/>
                </a:lnSpc>
                <a:spcBef>
                  <a:spcPct val="20000"/>
                </a:spcBef>
              </a:pPr>
              <a:r>
                <a:rPr lang="en-US" sz="1400">
                  <a:solidFill>
                    <a:schemeClr val="bg2"/>
                  </a:solidFill>
                </a:rPr>
                <a:t>Apps</a:t>
              </a:r>
            </a:p>
          </p:txBody>
        </p:sp>
        <p:sp>
          <p:nvSpPr>
            <p:cNvPr id="35853" name="Rectangle 13330"/>
            <p:cNvSpPr>
              <a:spLocks noChangeArrowheads="1"/>
            </p:cNvSpPr>
            <p:nvPr/>
          </p:nvSpPr>
          <p:spPr bwMode="auto">
            <a:xfrm>
              <a:off x="4949" y="1152"/>
              <a:ext cx="432" cy="432"/>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anchor="ctr"/>
            <a:lstStyle/>
            <a:p>
              <a:pPr algn="ctr" eaLnBrk="0" hangingPunct="0">
                <a:lnSpc>
                  <a:spcPct val="85000"/>
                </a:lnSpc>
                <a:spcBef>
                  <a:spcPct val="20000"/>
                </a:spcBef>
              </a:pPr>
              <a:r>
                <a:rPr lang="en-US" sz="1400">
                  <a:solidFill>
                    <a:schemeClr val="bg2"/>
                  </a:solidFill>
                </a:rPr>
                <a:t>Apps</a:t>
              </a:r>
            </a:p>
          </p:txBody>
        </p:sp>
        <p:sp>
          <p:nvSpPr>
            <p:cNvPr id="35854" name="Straight Connector 13331"/>
            <p:cNvSpPr>
              <a:spLocks noChangeShapeType="1"/>
            </p:cNvSpPr>
            <p:nvPr/>
          </p:nvSpPr>
          <p:spPr bwMode="auto">
            <a:xfrm flipV="1">
              <a:off x="4901" y="1056"/>
              <a:ext cx="0" cy="1056"/>
            </a:xfrm>
            <a:prstGeom prst="line">
              <a:avLst/>
            </a:prstGeom>
            <a:noFill/>
            <a:ln w="12700" algn="ctr">
              <a:solidFill>
                <a:srgbClr val="FFFFFF"/>
              </a:solidFill>
              <a:prstDash val="lgDash"/>
              <a:round/>
              <a:headEnd/>
              <a:tailEnd/>
            </a:ln>
          </p:spPr>
          <p:txBody>
            <a:bodyPr wrap="none" anchor="ctr"/>
            <a:lstStyle/>
            <a:p>
              <a:endParaRPr lang="es-ES"/>
            </a:p>
          </p:txBody>
        </p:sp>
        <p:sp>
          <p:nvSpPr>
            <p:cNvPr id="40981" name="TextBox 40980"/>
            <p:cNvSpPr txBox="1">
              <a:spLocks noChangeArrowheads="1"/>
            </p:cNvSpPr>
            <p:nvPr/>
          </p:nvSpPr>
          <p:spPr bwMode="auto">
            <a:xfrm>
              <a:off x="4373" y="864"/>
              <a:ext cx="531" cy="235"/>
            </a:xfrm>
            <a:prstGeom prst="rect">
              <a:avLst/>
            </a:prstGeom>
            <a:noFill/>
            <a:ln w="3175" cap="flat" cmpd="sng" algn="ctr">
              <a:noFill/>
              <a:prstDash val="solid"/>
              <a:miter lim="800000"/>
              <a:headEnd type="none" w="med" len="med"/>
              <a:tailEnd type="none" w="med" len="med"/>
            </a:ln>
            <a:effectLst/>
          </p:spPr>
          <p:txBody>
            <a:bodyPr>
              <a:spAutoFit/>
            </a:bodyPr>
            <a:lstStyle/>
            <a:p>
              <a:pPr algn="ctr">
                <a:defRPr/>
              </a:pPr>
              <a:r>
                <a:rPr lang="en-US" sz="1200" dirty="0">
                  <a:effectLst>
                    <a:outerShdw blurRad="38100" dist="38100" dir="2700000" algn="tl">
                      <a:srgbClr val="000000"/>
                    </a:outerShdw>
                  </a:effectLst>
                </a:rPr>
                <a:t>Child Partition</a:t>
              </a:r>
              <a:endParaRPr lang="en-US" dirty="0"/>
            </a:p>
          </p:txBody>
        </p:sp>
        <p:sp>
          <p:nvSpPr>
            <p:cNvPr id="40982" name="TextBox 40981"/>
            <p:cNvSpPr txBox="1">
              <a:spLocks noChangeArrowheads="1"/>
            </p:cNvSpPr>
            <p:nvPr/>
          </p:nvSpPr>
          <p:spPr bwMode="auto">
            <a:xfrm>
              <a:off x="4901" y="864"/>
              <a:ext cx="528" cy="235"/>
            </a:xfrm>
            <a:prstGeom prst="rect">
              <a:avLst/>
            </a:prstGeom>
            <a:noFill/>
            <a:ln w="3175" cap="flat" cmpd="sng" algn="ctr">
              <a:noFill/>
              <a:prstDash val="solid"/>
              <a:miter lim="800000"/>
              <a:headEnd type="none" w="med" len="med"/>
              <a:tailEnd type="none" w="med" len="med"/>
            </a:ln>
            <a:effectLst/>
          </p:spPr>
          <p:txBody>
            <a:bodyPr>
              <a:spAutoFit/>
            </a:bodyPr>
            <a:lstStyle/>
            <a:p>
              <a:pPr algn="ctr">
                <a:defRPr/>
              </a:pPr>
              <a:r>
                <a:rPr lang="en-US" sz="1200" dirty="0">
                  <a:effectLst>
                    <a:outerShdw blurRad="38100" dist="38100" dir="2700000" algn="tl">
                      <a:srgbClr val="000000"/>
                    </a:outerShdw>
                  </a:effectLst>
                </a:rPr>
                <a:t>Child Partition</a:t>
              </a:r>
              <a:endParaRPr lang="en-US" dirty="0"/>
            </a:p>
          </p:txBody>
        </p:sp>
        <p:grpSp>
          <p:nvGrpSpPr>
            <p:cNvPr id="3" name="Group 25"/>
            <p:cNvGrpSpPr>
              <a:grpSpLocks/>
            </p:cNvGrpSpPr>
            <p:nvPr/>
          </p:nvGrpSpPr>
          <p:grpSpPr bwMode="auto">
            <a:xfrm>
              <a:off x="4424" y="1632"/>
              <a:ext cx="962" cy="433"/>
              <a:chOff x="4424" y="1632"/>
              <a:chExt cx="962" cy="433"/>
            </a:xfrm>
          </p:grpSpPr>
          <p:sp>
            <p:nvSpPr>
              <p:cNvPr id="35859" name="Rectangle 13325"/>
              <p:cNvSpPr>
                <a:spLocks noChangeArrowheads="1"/>
              </p:cNvSpPr>
              <p:nvPr/>
            </p:nvSpPr>
            <p:spPr bwMode="auto">
              <a:xfrm>
                <a:off x="4424" y="1633"/>
                <a:ext cx="432" cy="432"/>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OS 1</a:t>
                </a:r>
              </a:p>
            </p:txBody>
          </p:sp>
          <p:sp>
            <p:nvSpPr>
              <p:cNvPr id="35860" name="Rectangle 13325"/>
              <p:cNvSpPr>
                <a:spLocks noChangeArrowheads="1"/>
              </p:cNvSpPr>
              <p:nvPr/>
            </p:nvSpPr>
            <p:spPr bwMode="auto">
              <a:xfrm>
                <a:off x="4954" y="1632"/>
                <a:ext cx="432" cy="432"/>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OS 2</a:t>
                </a:r>
              </a:p>
            </p:txBody>
          </p:sp>
        </p:grpSp>
        <p:sp>
          <p:nvSpPr>
            <p:cNvPr id="35858" name="Oval 13319"/>
            <p:cNvSpPr>
              <a:spLocks noChangeArrowheads="1"/>
            </p:cNvSpPr>
            <p:nvPr/>
          </p:nvSpPr>
          <p:spPr bwMode="auto">
            <a:xfrm>
              <a:off x="3701" y="2016"/>
              <a:ext cx="1872" cy="480"/>
            </a:xfrm>
            <a:prstGeom prst="ellipse">
              <a:avLst/>
            </a:prstGeom>
            <a:noFill/>
            <a:ln w="53975" algn="ctr">
              <a:solidFill>
                <a:srgbClr val="FF0000"/>
              </a:solidFill>
              <a:round/>
              <a:headEnd/>
              <a:tailEnd/>
            </a:ln>
          </p:spPr>
          <p:txBody>
            <a:bodyPr wrap="none" anchor="ctr"/>
            <a:lstStyle/>
            <a:p>
              <a:endParaRPr lang="es-ES">
                <a:solidFill>
                  <a:schemeClr val="bg2"/>
                </a:solidFill>
              </a:endParaRP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357158" y="357166"/>
            <a:ext cx="8393113" cy="553998"/>
          </a:xfrm>
        </p:spPr>
        <p:txBody>
          <a:bodyPr/>
          <a:lstStyle/>
          <a:p>
            <a:pPr eaLnBrk="1" hangingPunct="1">
              <a:defRPr/>
            </a:pPr>
            <a:r>
              <a:rPr lang="es-ES" sz="4000" dirty="0" err="1" smtClean="0"/>
              <a:t>Hypervisor</a:t>
            </a:r>
            <a:r>
              <a:rPr lang="es-ES" sz="4000" dirty="0" smtClean="0"/>
              <a:t> Monolítico </a:t>
            </a:r>
            <a:r>
              <a:rPr lang="es-ES" sz="4000" dirty="0"/>
              <a:t>vs. </a:t>
            </a:r>
            <a:r>
              <a:rPr lang="es-ES" sz="4000" dirty="0" err="1"/>
              <a:t>Microkernel</a:t>
            </a:r>
            <a:endParaRPr lang="es-ES" sz="4000" dirty="0"/>
          </a:p>
        </p:txBody>
      </p:sp>
      <p:sp>
        <p:nvSpPr>
          <p:cNvPr id="595971" name="Rectangle 3"/>
          <p:cNvSpPr>
            <a:spLocks noGrp="1" noChangeArrowheads="1"/>
          </p:cNvSpPr>
          <p:nvPr>
            <p:ph type="body" sz="half" idx="1"/>
          </p:nvPr>
        </p:nvSpPr>
        <p:spPr>
          <a:xfrm>
            <a:off x="381000" y="1160462"/>
            <a:ext cx="4117975" cy="2114550"/>
          </a:xfrm>
        </p:spPr>
        <p:txBody>
          <a:bodyPr/>
          <a:lstStyle/>
          <a:p>
            <a:pPr eaLnBrk="1" hangingPunct="1">
              <a:defRPr/>
            </a:pPr>
            <a:r>
              <a:rPr lang="es-ES" sz="2000"/>
              <a:t>Hypervisor Monolítico</a:t>
            </a:r>
          </a:p>
          <a:p>
            <a:pPr lvl="1" eaLnBrk="1" hangingPunct="1">
              <a:defRPr/>
            </a:pPr>
            <a:r>
              <a:rPr lang="es-ES" sz="1800"/>
              <a:t>Más simple que un Kernel moderno, pero todavía bastante complicado</a:t>
            </a:r>
          </a:p>
          <a:p>
            <a:pPr lvl="1" eaLnBrk="1" hangingPunct="1">
              <a:defRPr/>
            </a:pPr>
            <a:r>
              <a:rPr lang="es-ES" sz="1800"/>
              <a:t>Tiene su propio modelo de drivers</a:t>
            </a:r>
          </a:p>
          <a:p>
            <a:pPr lvl="1" eaLnBrk="1" hangingPunct="1">
              <a:defRPr/>
            </a:pPr>
            <a:endParaRPr lang="es-ES" sz="1800"/>
          </a:p>
        </p:txBody>
      </p:sp>
      <p:sp>
        <p:nvSpPr>
          <p:cNvPr id="595972" name="Rectangle 4"/>
          <p:cNvSpPr>
            <a:spLocks noGrp="1" noChangeArrowheads="1"/>
          </p:cNvSpPr>
          <p:nvPr>
            <p:ph type="body" sz="half" idx="2"/>
          </p:nvPr>
        </p:nvSpPr>
        <p:spPr>
          <a:xfrm>
            <a:off x="4651375" y="1160462"/>
            <a:ext cx="4117975" cy="2197100"/>
          </a:xfrm>
        </p:spPr>
        <p:txBody>
          <a:bodyPr/>
          <a:lstStyle/>
          <a:p>
            <a:pPr eaLnBrk="1" hangingPunct="1">
              <a:defRPr/>
            </a:pPr>
            <a:r>
              <a:rPr lang="es-ES" sz="2000"/>
              <a:t>Hypervisor en microkernel</a:t>
            </a:r>
          </a:p>
          <a:p>
            <a:pPr lvl="1" eaLnBrk="1" hangingPunct="1">
              <a:defRPr/>
            </a:pPr>
            <a:r>
              <a:rPr lang="es-ES" sz="1800"/>
              <a:t>Funcionalidad de particionado más simple</a:t>
            </a:r>
          </a:p>
          <a:p>
            <a:pPr lvl="1" eaLnBrk="1" hangingPunct="1">
              <a:defRPr/>
            </a:pPr>
            <a:r>
              <a:rPr lang="es-ES" sz="1800"/>
              <a:t>Mayor fiabilidad y menor TBC</a:t>
            </a:r>
          </a:p>
          <a:p>
            <a:pPr lvl="1" eaLnBrk="1" hangingPunct="1">
              <a:defRPr/>
            </a:pPr>
            <a:r>
              <a:rPr lang="es-ES" sz="1800"/>
              <a:t>Sin código de terceros</a:t>
            </a:r>
          </a:p>
          <a:p>
            <a:pPr lvl="1" eaLnBrk="1" hangingPunct="1">
              <a:defRPr/>
            </a:pPr>
            <a:r>
              <a:rPr lang="es-ES" sz="1800"/>
              <a:t>Los drivers se ejecutan en el guest</a:t>
            </a:r>
          </a:p>
        </p:txBody>
      </p:sp>
      <p:sp>
        <p:nvSpPr>
          <p:cNvPr id="595973" name="Rectangle 5"/>
          <p:cNvSpPr>
            <a:spLocks noChangeArrowheads="1"/>
          </p:cNvSpPr>
          <p:nvPr/>
        </p:nvSpPr>
        <p:spPr bwMode="auto">
          <a:xfrm>
            <a:off x="1128713" y="4414836"/>
            <a:ext cx="2568575" cy="111760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w="9525">
            <a:solidFill>
              <a:schemeClr val="tx1"/>
            </a:solidFill>
            <a:miter lim="800000"/>
            <a:headEnd/>
            <a:tailEnd/>
          </a:ln>
          <a:effectLst/>
        </p:spPr>
        <p:txBody>
          <a:bodyPr wrap="none" anchor="ctr"/>
          <a:lstStyle/>
          <a:p>
            <a:pPr algn="ctr">
              <a:defRPr/>
            </a:pPr>
            <a:r>
              <a:rPr lang="en-US" dirty="0">
                <a:solidFill>
                  <a:schemeClr val="bg2"/>
                </a:solidFill>
              </a:rPr>
              <a:t>Hypervisor</a:t>
            </a:r>
            <a:endParaRPr lang="en-US" sz="1400" dirty="0">
              <a:solidFill>
                <a:schemeClr val="bg2"/>
              </a:solidFill>
            </a:endParaRPr>
          </a:p>
        </p:txBody>
      </p:sp>
      <p:sp>
        <p:nvSpPr>
          <p:cNvPr id="595974" name="Rectangle 6"/>
          <p:cNvSpPr>
            <a:spLocks noChangeArrowheads="1"/>
          </p:cNvSpPr>
          <p:nvPr/>
        </p:nvSpPr>
        <p:spPr bwMode="auto">
          <a:xfrm>
            <a:off x="1128713" y="3530598"/>
            <a:ext cx="793750" cy="765175"/>
          </a:xfrm>
          <a:prstGeom prst="rect">
            <a:avLst/>
          </a:prstGeom>
          <a:solidFill>
            <a:srgbClr val="F77938"/>
          </a:solidFill>
          <a:ln w="9525" algn="ctr">
            <a:solidFill>
              <a:schemeClr val="tx1"/>
            </a:solidFill>
            <a:miter lim="800000"/>
            <a:headEnd/>
            <a:tailEnd/>
          </a:ln>
          <a:effectLst/>
        </p:spPr>
        <p:txBody>
          <a:bodyPr wrap="none" anchor="ctr"/>
          <a:lstStyle/>
          <a:p>
            <a:pPr>
              <a:defRPr/>
            </a:pPr>
            <a:r>
              <a:rPr lang="en-US" sz="1400" dirty="0">
                <a:solidFill>
                  <a:schemeClr val="bg2"/>
                </a:solidFill>
              </a:rPr>
              <a:t>VM 1</a:t>
            </a:r>
          </a:p>
          <a:p>
            <a:pPr>
              <a:defRPr/>
            </a:pPr>
            <a:r>
              <a:rPr lang="en-US" sz="1400" dirty="0">
                <a:solidFill>
                  <a:schemeClr val="bg2"/>
                </a:solidFill>
              </a:rPr>
              <a:t>(“Admin”)</a:t>
            </a:r>
          </a:p>
        </p:txBody>
      </p:sp>
      <p:sp>
        <p:nvSpPr>
          <p:cNvPr id="595975" name="Rectangle 7"/>
          <p:cNvSpPr>
            <a:spLocks noChangeArrowheads="1"/>
          </p:cNvSpPr>
          <p:nvPr/>
        </p:nvSpPr>
        <p:spPr bwMode="auto">
          <a:xfrm>
            <a:off x="2016125" y="3530598"/>
            <a:ext cx="793750" cy="765175"/>
          </a:xfrm>
          <a:prstGeom prst="rect">
            <a:avLst/>
          </a:prstGeom>
          <a:solidFill>
            <a:srgbClr val="F77938"/>
          </a:solidFill>
          <a:ln w="9525" algn="ctr">
            <a:solidFill>
              <a:schemeClr val="tx1"/>
            </a:solidFill>
            <a:miter lim="800000"/>
            <a:headEnd/>
            <a:tailEnd/>
          </a:ln>
          <a:effectLst/>
        </p:spPr>
        <p:txBody>
          <a:bodyPr wrap="none" anchor="ctr"/>
          <a:lstStyle/>
          <a:p>
            <a:pPr>
              <a:defRPr/>
            </a:pPr>
            <a:r>
              <a:rPr lang="en-US" sz="1400">
                <a:solidFill>
                  <a:schemeClr val="bg2"/>
                </a:solidFill>
              </a:rPr>
              <a:t>VM 2</a:t>
            </a:r>
          </a:p>
        </p:txBody>
      </p:sp>
      <p:sp>
        <p:nvSpPr>
          <p:cNvPr id="595976" name="Rectangle 8"/>
          <p:cNvSpPr>
            <a:spLocks noChangeArrowheads="1"/>
          </p:cNvSpPr>
          <p:nvPr/>
        </p:nvSpPr>
        <p:spPr bwMode="auto">
          <a:xfrm>
            <a:off x="2903538" y="3530598"/>
            <a:ext cx="793750" cy="765175"/>
          </a:xfrm>
          <a:prstGeom prst="rect">
            <a:avLst/>
          </a:prstGeom>
          <a:solidFill>
            <a:srgbClr val="F77938"/>
          </a:solidFill>
          <a:ln w="9525" algn="ctr">
            <a:solidFill>
              <a:schemeClr val="tx1"/>
            </a:solidFill>
            <a:miter lim="800000"/>
            <a:headEnd/>
            <a:tailEnd/>
          </a:ln>
          <a:effectLst/>
        </p:spPr>
        <p:txBody>
          <a:bodyPr wrap="none" anchor="ctr"/>
          <a:lstStyle/>
          <a:p>
            <a:pPr>
              <a:defRPr/>
            </a:pPr>
            <a:r>
              <a:rPr lang="en-US" sz="1400">
                <a:solidFill>
                  <a:schemeClr val="bg2"/>
                </a:solidFill>
              </a:rPr>
              <a:t>VM 3</a:t>
            </a:r>
          </a:p>
        </p:txBody>
      </p:sp>
      <p:sp>
        <p:nvSpPr>
          <p:cNvPr id="595977" name="Rectangle 9"/>
          <p:cNvSpPr>
            <a:spLocks noChangeArrowheads="1"/>
          </p:cNvSpPr>
          <p:nvPr/>
        </p:nvSpPr>
        <p:spPr bwMode="auto">
          <a:xfrm>
            <a:off x="1128713" y="5649911"/>
            <a:ext cx="2568575" cy="295275"/>
          </a:xfrm>
          <a:prstGeom prst="rect">
            <a:avLst/>
          </a:prstGeom>
          <a:solidFill>
            <a:srgbClr val="FFC000"/>
          </a:solidFill>
          <a:ln w="3175" cap="flat" cmpd="sng" algn="ctr">
            <a:solidFill>
              <a:srgbClr val="FFFFFF"/>
            </a:solidFill>
            <a:prstDash val="solid"/>
            <a:miter lim="800000"/>
            <a:headEnd type="none" w="med" len="med"/>
            <a:tailEnd type="none" w="med" len="med"/>
          </a:ln>
          <a:effectLst/>
        </p:spPr>
        <p:txBody>
          <a:bodyPr anchor="ctr"/>
          <a:lstStyle/>
          <a:p>
            <a:pPr algn="ctr">
              <a:lnSpc>
                <a:spcPct val="85000"/>
              </a:lnSpc>
              <a:spcBef>
                <a:spcPct val="20000"/>
              </a:spcBef>
              <a:defRPr/>
            </a:pPr>
            <a:r>
              <a:rPr lang="en-US" sz="1600" dirty="0">
                <a:solidFill>
                  <a:schemeClr val="bg2"/>
                </a:solidFill>
              </a:rPr>
              <a:t>Hardware</a:t>
            </a:r>
          </a:p>
        </p:txBody>
      </p:sp>
      <p:sp>
        <p:nvSpPr>
          <p:cNvPr id="595978" name="Rectangle 10"/>
          <p:cNvSpPr>
            <a:spLocks noChangeArrowheads="1"/>
          </p:cNvSpPr>
          <p:nvPr/>
        </p:nvSpPr>
        <p:spPr bwMode="auto">
          <a:xfrm>
            <a:off x="5248275" y="5630861"/>
            <a:ext cx="3124200" cy="284162"/>
          </a:xfrm>
          <a:prstGeom prst="rect">
            <a:avLst/>
          </a:prstGeom>
          <a:solidFill>
            <a:srgbClr val="FFC000"/>
          </a:solidFill>
          <a:ln w="3175" cap="flat" cmpd="sng" algn="ctr">
            <a:solidFill>
              <a:srgbClr val="FFFFFF"/>
            </a:solidFill>
            <a:prstDash val="solid"/>
            <a:miter lim="800000"/>
            <a:headEnd type="none" w="med" len="med"/>
            <a:tailEnd type="none" w="med" len="med"/>
          </a:ln>
          <a:effectLst/>
        </p:spPr>
        <p:txBody>
          <a:bodyPr anchor="ctr"/>
          <a:lstStyle/>
          <a:p>
            <a:pPr algn="ctr">
              <a:lnSpc>
                <a:spcPct val="85000"/>
              </a:lnSpc>
              <a:spcBef>
                <a:spcPct val="20000"/>
              </a:spcBef>
              <a:defRPr/>
            </a:pPr>
            <a:r>
              <a:rPr lang="en-US" sz="1600" dirty="0">
                <a:solidFill>
                  <a:schemeClr val="bg2"/>
                </a:solidFill>
              </a:rPr>
              <a:t>Hardware</a:t>
            </a:r>
          </a:p>
        </p:txBody>
      </p:sp>
      <p:sp>
        <p:nvSpPr>
          <p:cNvPr id="595979" name="Rectangle 11"/>
          <p:cNvSpPr>
            <a:spLocks noChangeArrowheads="1"/>
          </p:cNvSpPr>
          <p:nvPr/>
        </p:nvSpPr>
        <p:spPr bwMode="auto">
          <a:xfrm>
            <a:off x="5248275" y="5233986"/>
            <a:ext cx="3124200" cy="28416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w="9525">
            <a:solidFill>
              <a:schemeClr val="tx1"/>
            </a:solidFill>
            <a:miter lim="800000"/>
            <a:headEnd/>
            <a:tailEnd/>
          </a:ln>
          <a:effectLst/>
        </p:spPr>
        <p:txBody>
          <a:bodyPr wrap="none" anchor="ctr"/>
          <a:lstStyle/>
          <a:p>
            <a:pPr algn="ctr">
              <a:defRPr/>
            </a:pPr>
            <a:r>
              <a:rPr lang="en-US" sz="1400" dirty="0">
                <a:solidFill>
                  <a:schemeClr val="bg2"/>
                </a:solidFill>
              </a:rPr>
              <a:t>Hypervisor</a:t>
            </a:r>
          </a:p>
        </p:txBody>
      </p:sp>
      <p:sp>
        <p:nvSpPr>
          <p:cNvPr id="595980" name="Rectangle 12"/>
          <p:cNvSpPr>
            <a:spLocks noChangeArrowheads="1"/>
          </p:cNvSpPr>
          <p:nvPr/>
        </p:nvSpPr>
        <p:spPr bwMode="auto">
          <a:xfrm>
            <a:off x="5248275" y="3565523"/>
            <a:ext cx="965200" cy="1554163"/>
          </a:xfrm>
          <a:prstGeom prst="rect">
            <a:avLst/>
          </a:prstGeom>
          <a:solidFill>
            <a:srgbClr val="F77938"/>
          </a:solidFill>
          <a:ln w="9525">
            <a:solidFill>
              <a:schemeClr val="tx1"/>
            </a:solidFill>
            <a:miter lim="800000"/>
            <a:headEnd/>
            <a:tailEnd/>
          </a:ln>
          <a:effectLst/>
        </p:spPr>
        <p:txBody>
          <a:bodyPr wrap="none" anchor="ctr"/>
          <a:lstStyle/>
          <a:p>
            <a:pPr>
              <a:defRPr/>
            </a:pPr>
            <a:endParaRPr lang="es-ES" sz="1400">
              <a:solidFill>
                <a:schemeClr val="bg2"/>
              </a:solidFill>
            </a:endParaRPr>
          </a:p>
        </p:txBody>
      </p:sp>
      <p:sp>
        <p:nvSpPr>
          <p:cNvPr id="595981" name="Rectangle 13"/>
          <p:cNvSpPr>
            <a:spLocks noChangeArrowheads="1"/>
          </p:cNvSpPr>
          <p:nvPr/>
        </p:nvSpPr>
        <p:spPr bwMode="auto">
          <a:xfrm>
            <a:off x="6327775" y="3565523"/>
            <a:ext cx="965200" cy="1554163"/>
          </a:xfrm>
          <a:prstGeom prst="rect">
            <a:avLst/>
          </a:prstGeom>
          <a:solidFill>
            <a:srgbClr val="F77938"/>
          </a:solidFill>
          <a:ln w="9525" algn="ctr">
            <a:solidFill>
              <a:schemeClr val="tx1"/>
            </a:solidFill>
            <a:miter lim="800000"/>
            <a:headEnd/>
            <a:tailEnd/>
          </a:ln>
          <a:effectLst/>
        </p:spPr>
        <p:txBody>
          <a:bodyPr wrap="none" anchor="ctr"/>
          <a:lstStyle/>
          <a:p>
            <a:pPr>
              <a:defRPr/>
            </a:pPr>
            <a:r>
              <a:rPr lang="en-US" sz="1400">
                <a:solidFill>
                  <a:schemeClr val="bg2"/>
                </a:solidFill>
              </a:rPr>
              <a:t>VM 2</a:t>
            </a:r>
          </a:p>
          <a:p>
            <a:pPr>
              <a:defRPr/>
            </a:pPr>
            <a:r>
              <a:rPr lang="en-US" sz="1400">
                <a:solidFill>
                  <a:schemeClr val="bg2"/>
                </a:solidFill>
              </a:rPr>
              <a:t>(“Child”)</a:t>
            </a:r>
          </a:p>
        </p:txBody>
      </p:sp>
      <p:sp>
        <p:nvSpPr>
          <p:cNvPr id="595982" name="Rectangle 14"/>
          <p:cNvSpPr>
            <a:spLocks noChangeArrowheads="1"/>
          </p:cNvSpPr>
          <p:nvPr/>
        </p:nvSpPr>
        <p:spPr bwMode="auto">
          <a:xfrm>
            <a:off x="7407275" y="3565523"/>
            <a:ext cx="965200" cy="1554163"/>
          </a:xfrm>
          <a:prstGeom prst="rect">
            <a:avLst/>
          </a:prstGeom>
          <a:solidFill>
            <a:srgbClr val="F77938"/>
          </a:solidFill>
          <a:ln w="9525" algn="ctr">
            <a:solidFill>
              <a:schemeClr val="tx1"/>
            </a:solidFill>
            <a:miter lim="800000"/>
            <a:headEnd/>
            <a:tailEnd/>
          </a:ln>
          <a:effectLst/>
        </p:spPr>
        <p:txBody>
          <a:bodyPr wrap="none" anchor="ctr"/>
          <a:lstStyle/>
          <a:p>
            <a:pPr>
              <a:defRPr/>
            </a:pPr>
            <a:r>
              <a:rPr lang="en-US" sz="1400">
                <a:solidFill>
                  <a:schemeClr val="bg2"/>
                </a:solidFill>
              </a:rPr>
              <a:t>VM 3</a:t>
            </a:r>
          </a:p>
          <a:p>
            <a:pPr>
              <a:defRPr/>
            </a:pPr>
            <a:r>
              <a:rPr lang="en-US" sz="1400">
                <a:solidFill>
                  <a:schemeClr val="bg2"/>
                </a:solidFill>
              </a:rPr>
              <a:t>(“Child”)</a:t>
            </a:r>
          </a:p>
        </p:txBody>
      </p:sp>
      <p:sp>
        <p:nvSpPr>
          <p:cNvPr id="595983" name="Rectangle 15"/>
          <p:cNvSpPr>
            <a:spLocks noChangeArrowheads="1"/>
          </p:cNvSpPr>
          <p:nvPr/>
        </p:nvSpPr>
        <p:spPr bwMode="auto">
          <a:xfrm>
            <a:off x="5286380" y="4160836"/>
            <a:ext cx="857256" cy="411172"/>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wrap="none" anchor="ctr"/>
          <a:lstStyle/>
          <a:p>
            <a:pPr algn="ctr">
              <a:lnSpc>
                <a:spcPct val="90000"/>
              </a:lnSpc>
              <a:defRPr/>
            </a:pPr>
            <a:r>
              <a:rPr lang="en-US" sz="1100" dirty="0" err="1" smtClean="0">
                <a:solidFill>
                  <a:schemeClr val="bg2"/>
                </a:solidFill>
              </a:rPr>
              <a:t>Pila</a:t>
            </a:r>
            <a:r>
              <a:rPr lang="en-US" sz="1100" dirty="0" smtClean="0">
                <a:solidFill>
                  <a:schemeClr val="bg2"/>
                </a:solidFill>
              </a:rPr>
              <a:t> de</a:t>
            </a:r>
          </a:p>
          <a:p>
            <a:pPr algn="ctr">
              <a:lnSpc>
                <a:spcPct val="90000"/>
              </a:lnSpc>
              <a:defRPr/>
            </a:pPr>
            <a:r>
              <a:rPr lang="en-US" sz="1100" dirty="0" err="1" smtClean="0">
                <a:solidFill>
                  <a:schemeClr val="bg2"/>
                </a:solidFill>
              </a:rPr>
              <a:t>Virtualización</a:t>
            </a:r>
            <a:endParaRPr lang="en-US" sz="1100" dirty="0">
              <a:solidFill>
                <a:schemeClr val="bg2"/>
              </a:solidFill>
            </a:endParaRPr>
          </a:p>
        </p:txBody>
      </p:sp>
      <p:sp>
        <p:nvSpPr>
          <p:cNvPr id="36880" name="Text Box 16"/>
          <p:cNvSpPr txBox="1">
            <a:spLocks noChangeArrowheads="1"/>
          </p:cNvSpPr>
          <p:nvPr/>
        </p:nvSpPr>
        <p:spPr bwMode="auto">
          <a:xfrm>
            <a:off x="5305425" y="3641723"/>
            <a:ext cx="852488" cy="396875"/>
          </a:xfrm>
          <a:prstGeom prst="rect">
            <a:avLst/>
          </a:prstGeom>
          <a:solidFill>
            <a:schemeClr val="hlink"/>
          </a:solidFill>
          <a:ln w="9525" algn="ctr">
            <a:noFill/>
            <a:miter lim="800000"/>
            <a:headEnd/>
            <a:tailEnd/>
          </a:ln>
        </p:spPr>
        <p:txBody>
          <a:bodyPr wrap="none" anchor="ctr"/>
          <a:lstStyle/>
          <a:p>
            <a:r>
              <a:rPr lang="en-US" sz="1400">
                <a:solidFill>
                  <a:schemeClr val="bg2"/>
                </a:solidFill>
              </a:rPr>
              <a:t>VM 1</a:t>
            </a:r>
            <a:br>
              <a:rPr lang="en-US" sz="1400">
                <a:solidFill>
                  <a:schemeClr val="bg2"/>
                </a:solidFill>
              </a:rPr>
            </a:br>
            <a:r>
              <a:rPr lang="en-US" sz="1400">
                <a:solidFill>
                  <a:schemeClr val="bg2"/>
                </a:solidFill>
              </a:rPr>
              <a:t>(“Parent”)</a:t>
            </a:r>
          </a:p>
        </p:txBody>
      </p:sp>
      <p:grpSp>
        <p:nvGrpSpPr>
          <p:cNvPr id="2" name="Group 17"/>
          <p:cNvGrpSpPr>
            <a:grpSpLocks/>
          </p:cNvGrpSpPr>
          <p:nvPr/>
        </p:nvGrpSpPr>
        <p:grpSpPr bwMode="auto">
          <a:xfrm>
            <a:off x="2746369" y="5143512"/>
            <a:ext cx="896937" cy="331787"/>
            <a:chOff x="1488" y="3120"/>
            <a:chExt cx="438" cy="192"/>
          </a:xfrm>
        </p:grpSpPr>
        <p:sp>
          <p:nvSpPr>
            <p:cNvPr id="36895" name="Rectangle 18"/>
            <p:cNvSpPr>
              <a:spLocks noChangeArrowheads="1"/>
            </p:cNvSpPr>
            <p:nvPr/>
          </p:nvSpPr>
          <p:spPr bwMode="auto">
            <a:xfrm>
              <a:off x="1542" y="3168"/>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96" name="Rectangle 19"/>
            <p:cNvSpPr>
              <a:spLocks noChangeArrowheads="1"/>
            </p:cNvSpPr>
            <p:nvPr/>
          </p:nvSpPr>
          <p:spPr bwMode="auto">
            <a:xfrm>
              <a:off x="1518" y="3144"/>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97" name="Rectangle 20"/>
            <p:cNvSpPr>
              <a:spLocks noChangeArrowheads="1"/>
            </p:cNvSpPr>
            <p:nvPr/>
          </p:nvSpPr>
          <p:spPr bwMode="auto">
            <a:xfrm>
              <a:off x="1488" y="3120"/>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dirty="0">
                  <a:solidFill>
                    <a:schemeClr val="bg2"/>
                  </a:solidFill>
                </a:rPr>
                <a:t>Drivers</a:t>
              </a:r>
            </a:p>
          </p:txBody>
        </p:sp>
      </p:grpSp>
      <p:grpSp>
        <p:nvGrpSpPr>
          <p:cNvPr id="3" name="Group 21"/>
          <p:cNvGrpSpPr>
            <a:grpSpLocks/>
          </p:cNvGrpSpPr>
          <p:nvPr/>
        </p:nvGrpSpPr>
        <p:grpSpPr bwMode="auto">
          <a:xfrm>
            <a:off x="5281613" y="4743448"/>
            <a:ext cx="896937" cy="331788"/>
            <a:chOff x="1488" y="3120"/>
            <a:chExt cx="438" cy="192"/>
          </a:xfrm>
        </p:grpSpPr>
        <p:sp>
          <p:nvSpPr>
            <p:cNvPr id="36892" name="Rectangle 22"/>
            <p:cNvSpPr>
              <a:spLocks noChangeArrowheads="1"/>
            </p:cNvSpPr>
            <p:nvPr/>
          </p:nvSpPr>
          <p:spPr bwMode="auto">
            <a:xfrm>
              <a:off x="1542" y="3168"/>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93" name="Rectangle 23"/>
            <p:cNvSpPr>
              <a:spLocks noChangeArrowheads="1"/>
            </p:cNvSpPr>
            <p:nvPr/>
          </p:nvSpPr>
          <p:spPr bwMode="auto">
            <a:xfrm>
              <a:off x="1518" y="3144"/>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94" name="Rectangle 24"/>
            <p:cNvSpPr>
              <a:spLocks noChangeArrowheads="1"/>
            </p:cNvSpPr>
            <p:nvPr/>
          </p:nvSpPr>
          <p:spPr bwMode="auto">
            <a:xfrm>
              <a:off x="1488" y="3120"/>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grpSp>
      <p:grpSp>
        <p:nvGrpSpPr>
          <p:cNvPr id="4" name="Group 25"/>
          <p:cNvGrpSpPr>
            <a:grpSpLocks/>
          </p:cNvGrpSpPr>
          <p:nvPr/>
        </p:nvGrpSpPr>
        <p:grpSpPr bwMode="auto">
          <a:xfrm>
            <a:off x="6359525" y="4743448"/>
            <a:ext cx="896938" cy="331788"/>
            <a:chOff x="1488" y="3120"/>
            <a:chExt cx="438" cy="192"/>
          </a:xfrm>
        </p:grpSpPr>
        <p:sp>
          <p:nvSpPr>
            <p:cNvPr id="36889" name="Rectangle 26"/>
            <p:cNvSpPr>
              <a:spLocks noChangeArrowheads="1"/>
            </p:cNvSpPr>
            <p:nvPr/>
          </p:nvSpPr>
          <p:spPr bwMode="auto">
            <a:xfrm>
              <a:off x="1542" y="3168"/>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90" name="Rectangle 27"/>
            <p:cNvSpPr>
              <a:spLocks noChangeArrowheads="1"/>
            </p:cNvSpPr>
            <p:nvPr/>
          </p:nvSpPr>
          <p:spPr bwMode="auto">
            <a:xfrm>
              <a:off x="1518" y="3144"/>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91" name="Rectangle 28"/>
            <p:cNvSpPr>
              <a:spLocks noChangeArrowheads="1"/>
            </p:cNvSpPr>
            <p:nvPr/>
          </p:nvSpPr>
          <p:spPr bwMode="auto">
            <a:xfrm>
              <a:off x="1488" y="3120"/>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grpSp>
      <p:grpSp>
        <p:nvGrpSpPr>
          <p:cNvPr id="5" name="Group 29"/>
          <p:cNvGrpSpPr>
            <a:grpSpLocks/>
          </p:cNvGrpSpPr>
          <p:nvPr/>
        </p:nvGrpSpPr>
        <p:grpSpPr bwMode="auto">
          <a:xfrm>
            <a:off x="7446963" y="4743448"/>
            <a:ext cx="896937" cy="331788"/>
            <a:chOff x="1488" y="3120"/>
            <a:chExt cx="438" cy="192"/>
          </a:xfrm>
        </p:grpSpPr>
        <p:sp>
          <p:nvSpPr>
            <p:cNvPr id="36886" name="Rectangle 30"/>
            <p:cNvSpPr>
              <a:spLocks noChangeArrowheads="1"/>
            </p:cNvSpPr>
            <p:nvPr/>
          </p:nvSpPr>
          <p:spPr bwMode="auto">
            <a:xfrm>
              <a:off x="1542" y="3168"/>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87" name="Rectangle 31"/>
            <p:cNvSpPr>
              <a:spLocks noChangeArrowheads="1"/>
            </p:cNvSpPr>
            <p:nvPr/>
          </p:nvSpPr>
          <p:spPr bwMode="auto">
            <a:xfrm>
              <a:off x="1518" y="3144"/>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sp>
          <p:nvSpPr>
            <p:cNvPr id="36888" name="Rectangle 32"/>
            <p:cNvSpPr>
              <a:spLocks noChangeArrowheads="1"/>
            </p:cNvSpPr>
            <p:nvPr/>
          </p:nvSpPr>
          <p:spPr bwMode="auto">
            <a:xfrm>
              <a:off x="1488" y="3120"/>
              <a:ext cx="384" cy="144"/>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gn="ctr">
                <a:lnSpc>
                  <a:spcPct val="85000"/>
                </a:lnSpc>
                <a:spcBef>
                  <a:spcPct val="20000"/>
                </a:spcBef>
              </a:pPr>
              <a:r>
                <a:rPr lang="en-US" sz="1400">
                  <a:solidFill>
                    <a:schemeClr val="bg2"/>
                  </a:solidFill>
                </a:rPr>
                <a:t>Drivers</a:t>
              </a:r>
            </a:p>
          </p:txBody>
        </p:sp>
      </p:grpSp>
      <p:sp>
        <p:nvSpPr>
          <p:cNvPr id="36885" name="AutoShape 33"/>
          <p:cNvSpPr>
            <a:spLocks noChangeArrowheads="1"/>
          </p:cNvSpPr>
          <p:nvPr/>
        </p:nvSpPr>
        <p:spPr bwMode="auto">
          <a:xfrm>
            <a:off x="793750" y="3143248"/>
            <a:ext cx="3209925" cy="3209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alpha val="59999"/>
            </a:schemeClr>
          </a:solidFill>
          <a:ln w="3175" algn="ctr">
            <a:noFill/>
            <a:miter lim="800000"/>
            <a:headEnd/>
            <a:tailEnd/>
          </a:ln>
        </p:spPr>
        <p:txBody>
          <a:bodyPr wrap="none" anchor="ctr"/>
          <a:lstStyle/>
          <a:p>
            <a:endParaRPr lang="es-E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2"/>
          <p:cNvGrpSpPr/>
          <p:nvPr/>
        </p:nvGrpSpPr>
        <p:grpSpPr>
          <a:xfrm>
            <a:off x="533401" y="3505200"/>
            <a:ext cx="6934200" cy="1905000"/>
            <a:chOff x="533400" y="4419600"/>
            <a:chExt cx="8077199" cy="1905000"/>
          </a:xfrm>
        </p:grpSpPr>
        <p:sp>
          <p:nvSpPr>
            <p:cNvPr id="73" name="Rounded Rectangle 72"/>
            <p:cNvSpPr/>
            <p:nvPr/>
          </p:nvSpPr>
          <p:spPr bwMode="auto">
            <a:xfrm>
              <a:off x="533400" y="4419600"/>
              <a:ext cx="8077199" cy="1905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400" dirty="0" smtClean="0">
                  <a:solidFill>
                    <a:schemeClr val="tx1"/>
                  </a:solidFill>
                  <a:latin typeface="Segoe" pitchFamily="34" charset="0"/>
                </a:rPr>
                <a:t>Windows Server 2008, x64</a:t>
              </a:r>
              <a:endParaRPr lang="en-US" sz="1300" b="0" dirty="0">
                <a:solidFill>
                  <a:schemeClr val="tx1"/>
                </a:solidFill>
                <a:latin typeface="Segoe" pitchFamily="34" charset="0"/>
              </a:endParaRPr>
            </a:p>
          </p:txBody>
        </p:sp>
        <p:sp>
          <p:nvSpPr>
            <p:cNvPr id="74" name="Rounded Rectangle 73"/>
            <p:cNvSpPr/>
            <p:nvPr/>
          </p:nvSpPr>
          <p:spPr bwMode="auto">
            <a:xfrm>
              <a:off x="2286000" y="5181600"/>
              <a:ext cx="14478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76" name="TextBox 75"/>
            <p:cNvSpPr txBox="1"/>
            <p:nvPr/>
          </p:nvSpPr>
          <p:spPr>
            <a:xfrm>
              <a:off x="2133600" y="5257800"/>
              <a:ext cx="1828801" cy="228600"/>
            </a:xfrm>
            <a:prstGeom prst="rect">
              <a:avLst/>
            </a:prstGeom>
            <a:noFill/>
          </p:spPr>
          <p:txBody>
            <a:bodyPr wrap="square" rtlCol="0">
              <a:spAutoFit/>
            </a:bodyPr>
            <a:lstStyle/>
            <a:p>
              <a:pPr algn="ctr"/>
              <a:r>
                <a:rPr lang="en-US" sz="900" dirty="0">
                  <a:latin typeface="Segoe" pitchFamily="34" charset="0"/>
                </a:rPr>
                <a:t>Windows Kernel</a:t>
              </a:r>
            </a:p>
          </p:txBody>
        </p:sp>
        <p:sp>
          <p:nvSpPr>
            <p:cNvPr id="80" name="Rounded Rectangle 79"/>
            <p:cNvSpPr/>
            <p:nvPr/>
          </p:nvSpPr>
          <p:spPr bwMode="auto">
            <a:xfrm>
              <a:off x="7010400" y="47244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1" name="Rounded Rectangle 80"/>
            <p:cNvSpPr/>
            <p:nvPr/>
          </p:nvSpPr>
          <p:spPr bwMode="auto">
            <a:xfrm>
              <a:off x="6781800" y="50292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2" name="Rounded Rectangle 81"/>
            <p:cNvSpPr/>
            <p:nvPr/>
          </p:nvSpPr>
          <p:spPr bwMode="auto">
            <a:xfrm>
              <a:off x="6553200" y="53340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79" name="TextBox 78"/>
            <p:cNvSpPr txBox="1"/>
            <p:nvPr/>
          </p:nvSpPr>
          <p:spPr>
            <a:xfrm>
              <a:off x="6553200" y="5334000"/>
              <a:ext cx="838199" cy="369332"/>
            </a:xfrm>
            <a:prstGeom prst="rect">
              <a:avLst/>
            </a:prstGeom>
            <a:noFill/>
          </p:spPr>
          <p:txBody>
            <a:bodyPr wrap="square" rtlCol="0">
              <a:spAutoFit/>
            </a:bodyPr>
            <a:lstStyle/>
            <a:p>
              <a:pPr algn="ctr"/>
              <a:r>
                <a:rPr lang="en-US" sz="900" dirty="0">
                  <a:latin typeface="Segoe" pitchFamily="34" charset="0"/>
                </a:rPr>
                <a:t>Windows </a:t>
              </a:r>
              <a:r>
                <a:rPr lang="en-US" sz="900" dirty="0" smtClean="0">
                  <a:latin typeface="Segoe" pitchFamily="34" charset="0"/>
                </a:rPr>
                <a:t> </a:t>
              </a:r>
            </a:p>
            <a:p>
              <a:pPr algn="ctr"/>
              <a:r>
                <a:rPr lang="en-US" sz="900" dirty="0" smtClean="0">
                  <a:latin typeface="Segoe" pitchFamily="34" charset="0"/>
                </a:rPr>
                <a:t>Drivers</a:t>
              </a:r>
              <a:endParaRPr lang="en-US" sz="900" dirty="0">
                <a:latin typeface="Segoe" pitchFamily="34" charset="0"/>
              </a:endParaRPr>
            </a:p>
          </p:txBody>
        </p:sp>
      </p:grpSp>
      <p:sp>
        <p:nvSpPr>
          <p:cNvPr id="99" name="Rounded Rectangle 98"/>
          <p:cNvSpPr/>
          <p:nvPr/>
        </p:nvSpPr>
        <p:spPr bwMode="auto">
          <a:xfrm>
            <a:off x="533400" y="1828800"/>
            <a:ext cx="6934199"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endParaRPr lang="en-US" sz="1300" b="0" dirty="0">
              <a:solidFill>
                <a:schemeClr val="tx1"/>
              </a:solidFill>
              <a:latin typeface="Segoe" pitchFamily="34" charset="0"/>
            </a:endParaRPr>
          </a:p>
        </p:txBody>
      </p:sp>
      <p:sp>
        <p:nvSpPr>
          <p:cNvPr id="24" name="Rounded Rectangle 23"/>
          <p:cNvSpPr/>
          <p:nvPr/>
        </p:nvSpPr>
        <p:spPr bwMode="auto">
          <a:xfrm>
            <a:off x="2334658" y="1851926"/>
            <a:ext cx="15944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6" name="Rounded Rectangle 25"/>
          <p:cNvSpPr/>
          <p:nvPr/>
        </p:nvSpPr>
        <p:spPr bwMode="auto">
          <a:xfrm>
            <a:off x="4145404" y="1851926"/>
            <a:ext cx="1569604"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8" name="Rounded Rectangle 27"/>
          <p:cNvSpPr/>
          <p:nvPr/>
        </p:nvSpPr>
        <p:spPr bwMode="auto">
          <a:xfrm>
            <a:off x="5857884" y="1846406"/>
            <a:ext cx="1594141"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5" name="Rounded Rectangle 24"/>
          <p:cNvSpPr/>
          <p:nvPr/>
        </p:nvSpPr>
        <p:spPr bwMode="auto">
          <a:xfrm>
            <a:off x="4139882" y="3513951"/>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500" b="0" dirty="0">
                <a:solidFill>
                  <a:schemeClr val="tx1"/>
                </a:solidFill>
                <a:latin typeface="Segoe" pitchFamily="34" charset="0"/>
              </a:rPr>
              <a:t>Non-Hypervisor Aware OS</a:t>
            </a:r>
          </a:p>
        </p:txBody>
      </p:sp>
      <p:grpSp>
        <p:nvGrpSpPr>
          <p:cNvPr id="3" name="Group 127"/>
          <p:cNvGrpSpPr/>
          <p:nvPr/>
        </p:nvGrpSpPr>
        <p:grpSpPr>
          <a:xfrm>
            <a:off x="2350862" y="3513951"/>
            <a:ext cx="1524000" cy="1524000"/>
            <a:chOff x="3001591" y="3703984"/>
            <a:chExt cx="1828800" cy="1828800"/>
          </a:xfrm>
        </p:grpSpPr>
        <p:sp>
          <p:nvSpPr>
            <p:cNvPr id="23" name="Rounded Rectangle 22"/>
            <p:cNvSpPr/>
            <p:nvPr/>
          </p:nvSpPr>
          <p:spPr bwMode="auto">
            <a:xfrm>
              <a:off x="3001591" y="3703984"/>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b="0" dirty="0">
                  <a:solidFill>
                    <a:schemeClr val="tx1"/>
                  </a:solidFill>
                  <a:latin typeface="Segoe" pitchFamily="34" charset="0"/>
                </a:rPr>
                <a:t>Windows Server </a:t>
              </a:r>
              <a:r>
                <a:rPr lang="en-US" sz="1200" b="0" dirty="0" smtClean="0">
                  <a:solidFill>
                    <a:schemeClr val="tx1"/>
                  </a:solidFill>
                  <a:latin typeface="Segoe" pitchFamily="34" charset="0"/>
                </a:rPr>
                <a:t>2008, 2003</a:t>
              </a:r>
              <a:endParaRPr lang="en-US" sz="1200" b="0" dirty="0">
                <a:solidFill>
                  <a:schemeClr val="tx1"/>
                </a:solidFill>
                <a:latin typeface="Segoe" pitchFamily="34" charset="0"/>
              </a:endParaRPr>
            </a:p>
          </p:txBody>
        </p:sp>
        <p:grpSp>
          <p:nvGrpSpPr>
            <p:cNvPr id="7" name="Group 49"/>
            <p:cNvGrpSpPr/>
            <p:nvPr/>
          </p:nvGrpSpPr>
          <p:grpSpPr>
            <a:xfrm>
              <a:off x="3017520" y="4571999"/>
              <a:ext cx="914400" cy="519380"/>
              <a:chOff x="9718243" y="3525926"/>
              <a:chExt cx="914400" cy="519380"/>
            </a:xfrm>
          </p:grpSpPr>
          <p:sp>
            <p:nvSpPr>
              <p:cNvPr id="49" name="Rounded Rectangle 48"/>
              <p:cNvSpPr/>
              <p:nvPr/>
            </p:nvSpPr>
            <p:spPr bwMode="auto">
              <a:xfrm>
                <a:off x="9802368" y="3525926"/>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48" name="TextBox 47"/>
              <p:cNvSpPr txBox="1"/>
              <p:nvPr/>
            </p:nvSpPr>
            <p:spPr>
              <a:xfrm>
                <a:off x="9718243" y="3579145"/>
                <a:ext cx="914400" cy="443198"/>
              </a:xfrm>
              <a:prstGeom prst="rect">
                <a:avLst/>
              </a:prstGeom>
              <a:noFill/>
            </p:spPr>
            <p:txBody>
              <a:bodyPr wrap="square" rtlCol="0">
                <a:spAutoFit/>
              </a:bodyPr>
              <a:lstStyle/>
              <a:p>
                <a:pPr algn="ctr"/>
                <a:r>
                  <a:rPr lang="en-US" sz="900" dirty="0">
                    <a:latin typeface="Segoe" pitchFamily="34" charset="0"/>
                  </a:rPr>
                  <a:t>Windows Kernel</a:t>
                </a:r>
              </a:p>
            </p:txBody>
          </p:sp>
        </p:grpSp>
        <p:grpSp>
          <p:nvGrpSpPr>
            <p:cNvPr id="8" name="Group 65"/>
            <p:cNvGrpSpPr/>
            <p:nvPr/>
          </p:nvGrpSpPr>
          <p:grpSpPr>
            <a:xfrm>
              <a:off x="4050182" y="4584191"/>
              <a:ext cx="716890" cy="519380"/>
              <a:chOff x="4050182" y="4584191"/>
              <a:chExt cx="716890" cy="519380"/>
            </a:xfrm>
          </p:grpSpPr>
          <p:sp>
            <p:nvSpPr>
              <p:cNvPr id="61" name="Rounded Rectangle 60"/>
              <p:cNvSpPr/>
              <p:nvPr/>
            </p:nvSpPr>
            <p:spPr bwMode="auto">
              <a:xfrm>
                <a:off x="4050182" y="4584191"/>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63" name="TextBox 62"/>
              <p:cNvSpPr txBox="1"/>
              <p:nvPr/>
            </p:nvSpPr>
            <p:spPr>
              <a:xfrm>
                <a:off x="4146496" y="4687823"/>
                <a:ext cx="616571" cy="332399"/>
              </a:xfrm>
              <a:prstGeom prst="rect">
                <a:avLst/>
              </a:prstGeom>
              <a:noFill/>
            </p:spPr>
            <p:txBody>
              <a:bodyPr wrap="square" rtlCol="0">
                <a:spAutoFit/>
              </a:bodyPr>
              <a:lstStyle/>
              <a:p>
                <a:r>
                  <a:rPr lang="en-US" sz="1200" dirty="0">
                    <a:latin typeface="Segoe" pitchFamily="34" charset="0"/>
                  </a:rPr>
                  <a:t>VSC</a:t>
                </a:r>
              </a:p>
            </p:txBody>
          </p:sp>
        </p:grpSp>
      </p:grpSp>
      <p:sp>
        <p:nvSpPr>
          <p:cNvPr id="72" name="Rounded Rectangle 71"/>
          <p:cNvSpPr/>
          <p:nvPr/>
        </p:nvSpPr>
        <p:spPr bwMode="auto">
          <a:xfrm>
            <a:off x="2362200" y="5083630"/>
            <a:ext cx="1523999"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0" dirty="0" err="1">
                <a:solidFill>
                  <a:schemeClr val="tx1"/>
                </a:solidFill>
                <a:latin typeface="Segoe" pitchFamily="34" charset="0"/>
              </a:rPr>
              <a:t>VMBus</a:t>
            </a:r>
            <a:endParaRPr lang="en-US" sz="1600" b="0" dirty="0">
              <a:solidFill>
                <a:schemeClr val="tx1"/>
              </a:solidFill>
              <a:latin typeface="Segoe" pitchFamily="34" charset="0"/>
            </a:endParaRPr>
          </a:p>
        </p:txBody>
      </p:sp>
      <p:sp>
        <p:nvSpPr>
          <p:cNvPr id="75" name="Rounded Rectangle 74"/>
          <p:cNvSpPr/>
          <p:nvPr/>
        </p:nvSpPr>
        <p:spPr bwMode="auto">
          <a:xfrm>
            <a:off x="4114800" y="5088713"/>
            <a:ext cx="1524000"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solidFill>
                  <a:schemeClr val="tx1"/>
                </a:solidFill>
                <a:latin typeface="Segoe" pitchFamily="34" charset="0"/>
              </a:rPr>
              <a:t>Emulación</a:t>
            </a:r>
            <a:endParaRPr lang="en-US" sz="1600" dirty="0">
              <a:solidFill>
                <a:schemeClr val="tx1"/>
              </a:solidFill>
              <a:latin typeface="Segoe" pitchFamily="34" charset="0"/>
            </a:endParaRPr>
          </a:p>
        </p:txBody>
      </p:sp>
      <p:sp>
        <p:nvSpPr>
          <p:cNvPr id="78" name="Rounded Rectangle 77"/>
          <p:cNvSpPr/>
          <p:nvPr/>
        </p:nvSpPr>
        <p:spPr bwMode="auto">
          <a:xfrm>
            <a:off x="6218432" y="5089938"/>
            <a:ext cx="908304" cy="32308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500" b="0" dirty="0" err="1">
                <a:solidFill>
                  <a:schemeClr val="tx1"/>
                </a:solidFill>
                <a:latin typeface="Segoe" pitchFamily="34" charset="0"/>
              </a:rPr>
              <a:t>VMBus</a:t>
            </a:r>
            <a:endParaRPr lang="en-US" sz="1500" b="0" dirty="0">
              <a:solidFill>
                <a:schemeClr val="tx1"/>
              </a:solidFill>
              <a:latin typeface="Segoe" pitchFamily="34" charset="0"/>
            </a:endParaRPr>
          </a:p>
        </p:txBody>
      </p:sp>
      <p:sp>
        <p:nvSpPr>
          <p:cNvPr id="4" name="Rounded Rectangle 3"/>
          <p:cNvSpPr/>
          <p:nvPr/>
        </p:nvSpPr>
        <p:spPr bwMode="auto">
          <a:xfrm>
            <a:off x="457200" y="5638800"/>
            <a:ext cx="8050696" cy="340139"/>
          </a:xfrm>
          <a:prstGeom prst="roundRect">
            <a:avLst/>
          </a:prstGeom>
          <a:solidFill>
            <a:schemeClr val="accent2">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pitchFamily="34" charset="0"/>
              </a:rPr>
              <a:t>“Designed for Windows” Server Hardware</a:t>
            </a:r>
            <a:endParaRPr lang="en-US" sz="2400" b="0" dirty="0">
              <a:solidFill>
                <a:schemeClr val="tx1"/>
              </a:solidFill>
              <a:latin typeface="Segoe" pitchFamily="34" charset="0"/>
            </a:endParaRPr>
          </a:p>
        </p:txBody>
      </p:sp>
      <p:grpSp>
        <p:nvGrpSpPr>
          <p:cNvPr id="9" name="Group 65"/>
          <p:cNvGrpSpPr/>
          <p:nvPr/>
        </p:nvGrpSpPr>
        <p:grpSpPr>
          <a:xfrm>
            <a:off x="609600" y="3505200"/>
            <a:ext cx="1524000" cy="1524000"/>
            <a:chOff x="584109" y="3508428"/>
            <a:chExt cx="1524000" cy="1524000"/>
          </a:xfrm>
        </p:grpSpPr>
        <p:sp>
          <p:nvSpPr>
            <p:cNvPr id="6" name="Rounded Rectangle 5"/>
            <p:cNvSpPr/>
            <p:nvPr/>
          </p:nvSpPr>
          <p:spPr bwMode="auto">
            <a:xfrm>
              <a:off x="584109" y="3508428"/>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dirty="0" smtClean="0">
                  <a:solidFill>
                    <a:schemeClr val="tx1"/>
                  </a:solidFill>
                  <a:latin typeface="Segoe" pitchFamily="34" charset="0"/>
                </a:rPr>
                <a:t>Windows Server 2008, x64</a:t>
              </a:r>
              <a:endParaRPr lang="en-US" sz="1200" b="0" dirty="0">
                <a:solidFill>
                  <a:schemeClr val="tx1"/>
                </a:solidFill>
                <a:latin typeface="Segoe" pitchFamily="34" charset="0"/>
              </a:endParaRPr>
            </a:p>
          </p:txBody>
        </p:sp>
        <p:grpSp>
          <p:nvGrpSpPr>
            <p:cNvPr id="10" name="Group 91"/>
            <p:cNvGrpSpPr/>
            <p:nvPr/>
          </p:nvGrpSpPr>
          <p:grpSpPr>
            <a:xfrm>
              <a:off x="685797" y="4520183"/>
              <a:ext cx="888908" cy="432817"/>
              <a:chOff x="9827726" y="3863116"/>
              <a:chExt cx="1066689" cy="519380"/>
            </a:xfrm>
          </p:grpSpPr>
          <p:sp>
            <p:nvSpPr>
              <p:cNvPr id="93" name="Rounded Rectangle 92"/>
              <p:cNvSpPr/>
              <p:nvPr/>
            </p:nvSpPr>
            <p:spPr bwMode="auto">
              <a:xfrm>
                <a:off x="9857416" y="3863116"/>
                <a:ext cx="1036999"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94" name="TextBox 93"/>
              <p:cNvSpPr txBox="1"/>
              <p:nvPr/>
            </p:nvSpPr>
            <p:spPr>
              <a:xfrm>
                <a:off x="9827726" y="3882725"/>
                <a:ext cx="1066685" cy="443198"/>
              </a:xfrm>
              <a:prstGeom prst="rect">
                <a:avLst/>
              </a:prstGeom>
              <a:noFill/>
            </p:spPr>
            <p:txBody>
              <a:bodyPr wrap="square" rtlCol="0">
                <a:spAutoFit/>
              </a:bodyPr>
              <a:lstStyle/>
              <a:p>
                <a:pPr algn="ctr"/>
                <a:r>
                  <a:rPr lang="en-US" sz="900" dirty="0">
                    <a:latin typeface="Segoe" pitchFamily="34" charset="0"/>
                  </a:rPr>
                  <a:t>Windows Kernel</a:t>
                </a:r>
              </a:p>
            </p:txBody>
          </p:sp>
        </p:grpSp>
      </p:grpSp>
      <p:grpSp>
        <p:nvGrpSpPr>
          <p:cNvPr id="11" name="Group 128"/>
          <p:cNvGrpSpPr/>
          <p:nvPr/>
        </p:nvGrpSpPr>
        <p:grpSpPr>
          <a:xfrm>
            <a:off x="5901295" y="3508431"/>
            <a:ext cx="1524000" cy="1524000"/>
            <a:chOff x="7262111" y="3697360"/>
            <a:chExt cx="1828800" cy="1828800"/>
          </a:xfrm>
        </p:grpSpPr>
        <p:sp>
          <p:nvSpPr>
            <p:cNvPr id="27" name="Rounded Rectangle 26"/>
            <p:cNvSpPr/>
            <p:nvPr/>
          </p:nvSpPr>
          <p:spPr bwMode="auto">
            <a:xfrm>
              <a:off x="7262111" y="3697360"/>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b="0" dirty="0" err="1">
                  <a:solidFill>
                    <a:schemeClr val="tx1"/>
                  </a:solidFill>
                  <a:latin typeface="Segoe" pitchFamily="34" charset="0"/>
                </a:rPr>
                <a:t>Xen</a:t>
              </a:r>
              <a:r>
                <a:rPr lang="en-US" sz="1200" b="0" dirty="0">
                  <a:solidFill>
                    <a:schemeClr val="tx1"/>
                  </a:solidFill>
                  <a:latin typeface="Segoe" pitchFamily="34" charset="0"/>
                </a:rPr>
                <a:t>-Enabled Linux Kernel</a:t>
              </a:r>
            </a:p>
          </p:txBody>
        </p:sp>
        <p:sp>
          <p:nvSpPr>
            <p:cNvPr id="105" name="Rounded Rectangle 104"/>
            <p:cNvSpPr/>
            <p:nvPr/>
          </p:nvSpPr>
          <p:spPr bwMode="auto">
            <a:xfrm>
              <a:off x="8135837" y="4333563"/>
              <a:ext cx="777818" cy="54285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Linux VSC</a:t>
              </a:r>
            </a:p>
          </p:txBody>
        </p:sp>
        <p:sp>
          <p:nvSpPr>
            <p:cNvPr id="106" name="Rounded Rectangle 105"/>
            <p:cNvSpPr/>
            <p:nvPr/>
          </p:nvSpPr>
          <p:spPr bwMode="auto">
            <a:xfrm>
              <a:off x="7361499" y="4973643"/>
              <a:ext cx="1585732" cy="4317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err="1">
                  <a:solidFill>
                    <a:schemeClr val="tx1"/>
                  </a:solidFill>
                  <a:latin typeface="Segoe" pitchFamily="34" charset="0"/>
                </a:rPr>
                <a:t>Hypercall</a:t>
              </a:r>
              <a:r>
                <a:rPr lang="en-US" sz="1200" b="0" dirty="0">
                  <a:solidFill>
                    <a:schemeClr val="tx1"/>
                  </a:solidFill>
                  <a:latin typeface="Segoe" pitchFamily="34" charset="0"/>
                </a:rPr>
                <a:t> Adapter</a:t>
              </a:r>
            </a:p>
          </p:txBody>
        </p:sp>
      </p:grpSp>
      <p:sp>
        <p:nvSpPr>
          <p:cNvPr id="107" name="TextBox 106"/>
          <p:cNvSpPr txBox="1"/>
          <p:nvPr/>
        </p:nvSpPr>
        <p:spPr>
          <a:xfrm>
            <a:off x="555592" y="1521027"/>
            <a:ext cx="1579944" cy="307773"/>
          </a:xfrm>
          <a:prstGeom prst="rect">
            <a:avLst/>
          </a:prstGeom>
          <a:noFill/>
        </p:spPr>
        <p:txBody>
          <a:bodyPr wrap="square" lIns="76197" tIns="38098" rIns="76197" bIns="38098" rtlCol="0">
            <a:spAutoFit/>
          </a:bodyPr>
          <a:lstStyle/>
          <a:p>
            <a:pPr algn="ctr"/>
            <a:r>
              <a:rPr lang="en-US" sz="1500" b="1" dirty="0" err="1" smtClean="0">
                <a:latin typeface="Segoe" pitchFamily="34" charset="0"/>
              </a:rPr>
              <a:t>Partición</a:t>
            </a:r>
            <a:r>
              <a:rPr lang="en-US" sz="1500" b="1" dirty="0" smtClean="0">
                <a:latin typeface="Segoe" pitchFamily="34" charset="0"/>
              </a:rPr>
              <a:t> Padre</a:t>
            </a:r>
            <a:endParaRPr lang="en-US" sz="1500" b="1" dirty="0">
              <a:latin typeface="Segoe" pitchFamily="34" charset="0"/>
            </a:endParaRPr>
          </a:p>
        </p:txBody>
      </p:sp>
      <p:sp>
        <p:nvSpPr>
          <p:cNvPr id="108" name="TextBox 107"/>
          <p:cNvSpPr txBox="1"/>
          <p:nvPr/>
        </p:nvSpPr>
        <p:spPr>
          <a:xfrm>
            <a:off x="2444194" y="1521027"/>
            <a:ext cx="4851722" cy="307773"/>
          </a:xfrm>
          <a:prstGeom prst="rect">
            <a:avLst/>
          </a:prstGeom>
          <a:noFill/>
        </p:spPr>
        <p:txBody>
          <a:bodyPr wrap="square" lIns="76197" tIns="38098" rIns="76197" bIns="38098" rtlCol="0">
            <a:spAutoFit/>
          </a:bodyPr>
          <a:lstStyle/>
          <a:p>
            <a:pPr algn="ctr"/>
            <a:r>
              <a:rPr lang="en-US" sz="1500" b="1" dirty="0" err="1" smtClean="0">
                <a:latin typeface="Segoe" pitchFamily="34" charset="0"/>
              </a:rPr>
              <a:t>Particiónes</a:t>
            </a:r>
            <a:r>
              <a:rPr lang="en-US" sz="1500" b="1" dirty="0" smtClean="0">
                <a:latin typeface="Segoe" pitchFamily="34" charset="0"/>
              </a:rPr>
              <a:t> </a:t>
            </a:r>
            <a:r>
              <a:rPr lang="en-US" sz="1500" b="1" dirty="0" err="1" smtClean="0">
                <a:latin typeface="Segoe" pitchFamily="34" charset="0"/>
              </a:rPr>
              <a:t>Hijas</a:t>
            </a:r>
            <a:endParaRPr lang="en-US" sz="1500" b="1" dirty="0">
              <a:latin typeface="Segoe" pitchFamily="34" charset="0"/>
            </a:endParaRPr>
          </a:p>
        </p:txBody>
      </p:sp>
      <p:sp>
        <p:nvSpPr>
          <p:cNvPr id="22" name="Rounded Rectangle 21"/>
          <p:cNvSpPr/>
          <p:nvPr/>
        </p:nvSpPr>
        <p:spPr bwMode="auto">
          <a:xfrm>
            <a:off x="589630" y="1846402"/>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grpSp>
        <p:nvGrpSpPr>
          <p:cNvPr id="12" name="Group 64"/>
          <p:cNvGrpSpPr/>
          <p:nvPr/>
        </p:nvGrpSpPr>
        <p:grpSpPr>
          <a:xfrm>
            <a:off x="457200" y="1944469"/>
            <a:ext cx="8050696" cy="4031158"/>
            <a:chOff x="457200" y="1944469"/>
            <a:chExt cx="8050696" cy="4031158"/>
          </a:xfrm>
        </p:grpSpPr>
        <p:sp>
          <p:nvSpPr>
            <p:cNvPr id="68" name="Rounded Rectangle 67"/>
            <p:cNvSpPr/>
            <p:nvPr/>
          </p:nvSpPr>
          <p:spPr bwMode="auto">
            <a:xfrm>
              <a:off x="609600" y="5084642"/>
              <a:ext cx="1523999"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0" dirty="0" err="1">
                  <a:solidFill>
                    <a:schemeClr val="tx1"/>
                  </a:solidFill>
                  <a:latin typeface="Segoe" pitchFamily="34" charset="0"/>
                </a:rPr>
                <a:t>VMBus</a:t>
              </a:r>
              <a:endParaRPr lang="en-US" sz="1600" b="0" dirty="0">
                <a:solidFill>
                  <a:schemeClr val="tx1"/>
                </a:solidFill>
                <a:latin typeface="Segoe" pitchFamily="34" charset="0"/>
              </a:endParaRPr>
            </a:p>
          </p:txBody>
        </p:sp>
        <p:sp>
          <p:nvSpPr>
            <p:cNvPr id="5" name="Rounded Rectangle 4"/>
            <p:cNvSpPr/>
            <p:nvPr/>
          </p:nvSpPr>
          <p:spPr bwMode="auto">
            <a:xfrm>
              <a:off x="457200" y="5638800"/>
              <a:ext cx="8050696" cy="336827"/>
            </a:xfrm>
            <a:prstGeom prst="roundRect">
              <a:avLst/>
            </a:prstGeom>
            <a:gradFill>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0" dirty="0">
                  <a:solidFill>
                    <a:schemeClr val="tx1"/>
                  </a:solidFill>
                  <a:latin typeface="Segoe" pitchFamily="34" charset="0"/>
                </a:rPr>
                <a:t>Windows hypervisor</a:t>
              </a:r>
            </a:p>
          </p:txBody>
        </p:sp>
        <p:sp>
          <p:nvSpPr>
            <p:cNvPr id="60" name="Rounded Rectangle 59"/>
            <p:cNvSpPr/>
            <p:nvPr/>
          </p:nvSpPr>
          <p:spPr bwMode="auto">
            <a:xfrm>
              <a:off x="1447800" y="4038601"/>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VSP</a:t>
              </a:r>
            </a:p>
          </p:txBody>
        </p:sp>
        <p:grpSp>
          <p:nvGrpSpPr>
            <p:cNvPr id="13" name="Group 63"/>
            <p:cNvGrpSpPr/>
            <p:nvPr/>
          </p:nvGrpSpPr>
          <p:grpSpPr>
            <a:xfrm>
              <a:off x="811548" y="1944469"/>
              <a:ext cx="1117808" cy="1366854"/>
              <a:chOff x="811548" y="1944469"/>
              <a:chExt cx="1117808" cy="1366854"/>
            </a:xfrm>
          </p:grpSpPr>
          <p:sp>
            <p:nvSpPr>
              <p:cNvPr id="109" name="Rounded Rectangle 108"/>
              <p:cNvSpPr/>
              <p:nvPr/>
            </p:nvSpPr>
            <p:spPr bwMode="auto">
              <a:xfrm>
                <a:off x="811548" y="3060539"/>
                <a:ext cx="1117808"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VM Service</a:t>
                </a:r>
              </a:p>
            </p:txBody>
          </p:sp>
          <p:sp>
            <p:nvSpPr>
              <p:cNvPr id="110" name="Rounded Rectangle 109"/>
              <p:cNvSpPr/>
              <p:nvPr/>
            </p:nvSpPr>
            <p:spPr bwMode="auto">
              <a:xfrm>
                <a:off x="811616" y="2763134"/>
                <a:ext cx="1109634"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100" b="0" dirty="0">
                    <a:solidFill>
                      <a:schemeClr val="tx1"/>
                    </a:solidFill>
                    <a:latin typeface="Segoe" pitchFamily="34" charset="0"/>
                  </a:rPr>
                  <a:t>WMI Provider</a:t>
                </a:r>
              </a:p>
            </p:txBody>
          </p:sp>
          <p:grpSp>
            <p:nvGrpSpPr>
              <p:cNvPr id="14" name="Group 114"/>
              <p:cNvGrpSpPr/>
              <p:nvPr/>
            </p:nvGrpSpPr>
            <p:grpSpPr>
              <a:xfrm>
                <a:off x="901607" y="1944469"/>
                <a:ext cx="911087" cy="661155"/>
                <a:chOff x="8557589" y="429128"/>
                <a:chExt cx="1093304" cy="793386"/>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4" name="TextBox 113"/>
                <p:cNvSpPr txBox="1"/>
                <p:nvPr/>
              </p:nvSpPr>
              <p:spPr>
                <a:xfrm>
                  <a:off x="8557589" y="429128"/>
                  <a:ext cx="1093304" cy="775597"/>
                </a:xfrm>
                <a:prstGeom prst="rect">
                  <a:avLst/>
                </a:prstGeom>
                <a:noFill/>
              </p:spPr>
              <p:txBody>
                <a:bodyPr wrap="square" rtlCol="0">
                  <a:spAutoFit/>
                </a:bodyPr>
                <a:lstStyle/>
                <a:p>
                  <a:pPr algn="ctr"/>
                  <a:r>
                    <a:rPr lang="en-US" sz="1200" dirty="0">
                      <a:latin typeface="Segoe" pitchFamily="34" charset="0"/>
                    </a:rPr>
                    <a:t>VM Worker Processes</a:t>
                  </a:r>
                </a:p>
              </p:txBody>
            </p:sp>
          </p:grpSp>
        </p:grpSp>
      </p:grpSp>
      <p:sp>
        <p:nvSpPr>
          <p:cNvPr id="116" name="Rounded Rectangle 115"/>
          <p:cNvSpPr/>
          <p:nvPr/>
        </p:nvSpPr>
        <p:spPr bwMode="auto">
          <a:xfrm>
            <a:off x="7848600" y="766002"/>
            <a:ext cx="1143000" cy="300797"/>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a:solidFill>
                  <a:schemeClr val="tx1"/>
                </a:solidFill>
                <a:effectLst>
                  <a:outerShdw blurRad="38100" dist="38100" dir="2700000" algn="tl">
                    <a:srgbClr val="000000">
                      <a:alpha val="43137"/>
                    </a:srgbClr>
                  </a:outerShdw>
                </a:effectLst>
                <a:latin typeface="Segoe" pitchFamily="34" charset="0"/>
              </a:rPr>
              <a:t>OS</a:t>
            </a:r>
          </a:p>
        </p:txBody>
      </p:sp>
      <p:sp>
        <p:nvSpPr>
          <p:cNvPr id="118" name="Rounded Rectangle 117"/>
          <p:cNvSpPr/>
          <p:nvPr/>
        </p:nvSpPr>
        <p:spPr bwMode="auto">
          <a:xfrm>
            <a:off x="7848600" y="1447800"/>
            <a:ext cx="1143000" cy="304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a:solidFill>
                  <a:schemeClr val="tx1"/>
                </a:solidFill>
                <a:effectLst>
                  <a:outerShdw blurRad="38100" dist="38100" dir="2700000" algn="tl">
                    <a:srgbClr val="000000">
                      <a:alpha val="43137"/>
                    </a:srgbClr>
                  </a:outerShdw>
                </a:effectLst>
                <a:latin typeface="Segoe" pitchFamily="34" charset="0"/>
              </a:rPr>
              <a:t>ISV / IHV / OEM</a:t>
            </a:r>
          </a:p>
        </p:txBody>
      </p:sp>
      <p:sp>
        <p:nvSpPr>
          <p:cNvPr id="119" name="Rounded Rectangle 118"/>
          <p:cNvSpPr/>
          <p:nvPr/>
        </p:nvSpPr>
        <p:spPr bwMode="auto">
          <a:xfrm>
            <a:off x="7848600" y="1066800"/>
            <a:ext cx="1143000" cy="338168"/>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err="1" smtClean="0">
                <a:solidFill>
                  <a:schemeClr val="tx1"/>
                </a:solidFill>
                <a:effectLst>
                  <a:outerShdw blurRad="38100" dist="38100" dir="2700000" algn="tl">
                    <a:srgbClr val="000000">
                      <a:alpha val="43137"/>
                    </a:srgbClr>
                  </a:outerShdw>
                </a:effectLst>
                <a:latin typeface="Segoe" pitchFamily="34" charset="0"/>
              </a:rPr>
              <a:t>WSv</a:t>
            </a:r>
            <a:endParaRPr lang="en-US" sz="1000" b="1" dirty="0">
              <a:solidFill>
                <a:schemeClr val="tx1"/>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7848600" y="1752600"/>
            <a:ext cx="1143000" cy="3048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effectLst>
                  <a:outerShdw blurRad="38100" dist="38100" dir="2700000" algn="tl">
                    <a:srgbClr val="000000">
                      <a:alpha val="43137"/>
                    </a:srgbClr>
                  </a:outerShdw>
                </a:effectLst>
                <a:latin typeface="Segoe" pitchFamily="34" charset="0"/>
              </a:rPr>
              <a:t>MS/ </a:t>
            </a:r>
            <a:r>
              <a:rPr lang="en-US" sz="1000" b="1" dirty="0" err="1">
                <a:solidFill>
                  <a:schemeClr val="tx1"/>
                </a:solidFill>
                <a:effectLst>
                  <a:outerShdw blurRad="38100" dist="38100" dir="2700000" algn="tl">
                    <a:srgbClr val="000000">
                      <a:alpha val="43137"/>
                    </a:srgbClr>
                  </a:outerShdw>
                </a:effectLst>
                <a:latin typeface="Segoe" pitchFamily="34" charset="0"/>
              </a:rPr>
              <a:t>XenSource</a:t>
            </a:r>
            <a:endParaRPr lang="en-US" sz="1000" b="1" dirty="0">
              <a:solidFill>
                <a:schemeClr val="tx1"/>
              </a:solidFill>
              <a:effectLst>
                <a:outerShdw blurRad="38100" dist="38100" dir="2700000" algn="tl">
                  <a:srgbClr val="000000">
                    <a:alpha val="43137"/>
                  </a:srgbClr>
                </a:outerShdw>
              </a:effectLst>
              <a:latin typeface="Segoe" pitchFamily="34" charset="0"/>
            </a:endParaRPr>
          </a:p>
        </p:txBody>
      </p:sp>
      <p:sp>
        <p:nvSpPr>
          <p:cNvPr id="131" name="Line 4"/>
          <p:cNvSpPr>
            <a:spLocks noChangeShapeType="1"/>
          </p:cNvSpPr>
          <p:nvPr/>
        </p:nvSpPr>
        <p:spPr bwMode="auto">
          <a:xfrm flipH="1" flipV="1">
            <a:off x="2239920" y="3429000"/>
            <a:ext cx="6548828" cy="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2" name="Line 4"/>
          <p:cNvSpPr>
            <a:spLocks noChangeShapeType="1"/>
          </p:cNvSpPr>
          <p:nvPr/>
        </p:nvSpPr>
        <p:spPr bwMode="auto">
          <a:xfrm flipH="1" flipV="1">
            <a:off x="2239920" y="5500899"/>
            <a:ext cx="6548828" cy="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3" name="Line 4"/>
          <p:cNvSpPr>
            <a:spLocks noChangeShapeType="1"/>
          </p:cNvSpPr>
          <p:nvPr/>
        </p:nvSpPr>
        <p:spPr bwMode="auto">
          <a:xfrm flipH="1">
            <a:off x="2222848" y="1878273"/>
            <a:ext cx="0" cy="3634740"/>
          </a:xfrm>
          <a:prstGeom prst="line">
            <a:avLst/>
          </a:prstGeom>
          <a:noFill/>
          <a:ln w="28575">
            <a:solidFill>
              <a:schemeClr val="accent1"/>
            </a:solidFill>
            <a:prstDash val="solid"/>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4" name="Line 4"/>
          <p:cNvSpPr>
            <a:spLocks noChangeShapeType="1"/>
          </p:cNvSpPr>
          <p:nvPr/>
        </p:nvSpPr>
        <p:spPr bwMode="auto">
          <a:xfrm flipH="1">
            <a:off x="4000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5" name="Line 4"/>
          <p:cNvSpPr>
            <a:spLocks noChangeShapeType="1"/>
          </p:cNvSpPr>
          <p:nvPr/>
        </p:nvSpPr>
        <p:spPr bwMode="auto">
          <a:xfrm flipH="1">
            <a:off x="5778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6" name="Line 4"/>
          <p:cNvSpPr>
            <a:spLocks noChangeShapeType="1"/>
          </p:cNvSpPr>
          <p:nvPr/>
        </p:nvSpPr>
        <p:spPr bwMode="auto">
          <a:xfrm flipH="1">
            <a:off x="7556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7" name="TextBox 136"/>
          <p:cNvSpPr txBox="1"/>
          <p:nvPr/>
        </p:nvSpPr>
        <p:spPr>
          <a:xfrm>
            <a:off x="7572396" y="3136616"/>
            <a:ext cx="1428760" cy="292384"/>
          </a:xfrm>
          <a:prstGeom prst="rect">
            <a:avLst/>
          </a:prstGeom>
          <a:noFill/>
        </p:spPr>
        <p:txBody>
          <a:bodyPr wrap="square" lIns="76197" tIns="38098" rIns="76197" bIns="38098" rtlCol="0">
            <a:spAutoFit/>
          </a:bodyPr>
          <a:lstStyle/>
          <a:p>
            <a:pPr algn="ctr"/>
            <a:r>
              <a:rPr lang="en-US" sz="1400" b="1" dirty="0" err="1" smtClean="0">
                <a:latin typeface="Segoe" pitchFamily="34" charset="0"/>
              </a:rPr>
              <a:t>Modo</a:t>
            </a:r>
            <a:r>
              <a:rPr lang="en-US" sz="1400" b="1" dirty="0" smtClean="0">
                <a:latin typeface="Segoe" pitchFamily="34" charset="0"/>
              </a:rPr>
              <a:t> </a:t>
            </a:r>
            <a:r>
              <a:rPr lang="en-US" sz="1400" b="1" dirty="0" err="1" smtClean="0">
                <a:latin typeface="Segoe" pitchFamily="34" charset="0"/>
              </a:rPr>
              <a:t>Usuario</a:t>
            </a:r>
            <a:endParaRPr lang="en-US" sz="1400" b="1" dirty="0">
              <a:latin typeface="Segoe" pitchFamily="34" charset="0"/>
            </a:endParaRPr>
          </a:p>
        </p:txBody>
      </p:sp>
      <p:sp>
        <p:nvSpPr>
          <p:cNvPr id="138" name="TextBox 137"/>
          <p:cNvSpPr txBox="1"/>
          <p:nvPr/>
        </p:nvSpPr>
        <p:spPr>
          <a:xfrm>
            <a:off x="7672736" y="5194016"/>
            <a:ext cx="1242664" cy="292384"/>
          </a:xfrm>
          <a:prstGeom prst="rect">
            <a:avLst/>
          </a:prstGeom>
          <a:noFill/>
        </p:spPr>
        <p:txBody>
          <a:bodyPr wrap="square" lIns="76197" tIns="38098" rIns="76197" bIns="38098" rtlCol="0">
            <a:spAutoFit/>
          </a:bodyPr>
          <a:lstStyle/>
          <a:p>
            <a:pPr algn="ctr"/>
            <a:r>
              <a:rPr lang="en-US" sz="1400" b="1" dirty="0" err="1" smtClean="0">
                <a:latin typeface="Segoe" pitchFamily="34" charset="0"/>
              </a:rPr>
              <a:t>Modo</a:t>
            </a:r>
            <a:r>
              <a:rPr lang="en-US" sz="1400" b="1" dirty="0" smtClean="0">
                <a:latin typeface="Segoe" pitchFamily="34" charset="0"/>
              </a:rPr>
              <a:t> Kernel</a:t>
            </a:r>
            <a:endParaRPr lang="en-US" sz="1400" b="1" dirty="0">
              <a:latin typeface="Segoe" pitchFamily="34" charset="0"/>
            </a:endParaRPr>
          </a:p>
        </p:txBody>
      </p:sp>
      <p:sp>
        <p:nvSpPr>
          <p:cNvPr id="54" name="TextBox 53"/>
          <p:cNvSpPr txBox="1"/>
          <p:nvPr/>
        </p:nvSpPr>
        <p:spPr>
          <a:xfrm>
            <a:off x="7631492" y="500042"/>
            <a:ext cx="1369664" cy="246217"/>
          </a:xfrm>
          <a:prstGeom prst="rect">
            <a:avLst/>
          </a:prstGeom>
          <a:noFill/>
        </p:spPr>
        <p:txBody>
          <a:bodyPr wrap="square" lIns="76197" tIns="38098" rIns="76197" bIns="38098" rtlCol="0">
            <a:spAutoFit/>
          </a:bodyPr>
          <a:lstStyle/>
          <a:p>
            <a:r>
              <a:rPr lang="en-US" sz="1100" dirty="0" err="1" smtClean="0">
                <a:latin typeface="Segoe" pitchFamily="34" charset="0"/>
              </a:rPr>
              <a:t>Proporcionado</a:t>
            </a:r>
            <a:r>
              <a:rPr lang="en-US" sz="1100" dirty="0" smtClean="0">
                <a:latin typeface="Segoe" pitchFamily="34" charset="0"/>
              </a:rPr>
              <a:t> </a:t>
            </a:r>
            <a:r>
              <a:rPr lang="en-US" sz="1100" dirty="0" err="1" smtClean="0">
                <a:latin typeface="Segoe" pitchFamily="34" charset="0"/>
              </a:rPr>
              <a:t>por</a:t>
            </a:r>
            <a:r>
              <a:rPr lang="en-US" sz="1100" dirty="0" smtClean="0">
                <a:latin typeface="Segoe" pitchFamily="34" charset="0"/>
              </a:rPr>
              <a:t>:</a:t>
            </a:r>
            <a:endParaRPr lang="en-US" sz="1100" dirty="0">
              <a:latin typeface="Segoe" pitchFamily="34" charset="0"/>
            </a:endParaRPr>
          </a:p>
        </p:txBody>
      </p:sp>
      <p:sp>
        <p:nvSpPr>
          <p:cNvPr id="55" name="Line 4"/>
          <p:cNvSpPr>
            <a:spLocks noChangeShapeType="1"/>
          </p:cNvSpPr>
          <p:nvPr/>
        </p:nvSpPr>
        <p:spPr bwMode="auto">
          <a:xfrm flipH="1">
            <a:off x="481386" y="1879100"/>
            <a:ext cx="0" cy="3634740"/>
          </a:xfrm>
          <a:prstGeom prst="line">
            <a:avLst/>
          </a:prstGeom>
          <a:noFill/>
          <a:ln w="28575">
            <a:solidFill>
              <a:schemeClr val="accent1"/>
            </a:solidFill>
            <a:prstDash val="solid"/>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57" name="Line 4"/>
          <p:cNvSpPr>
            <a:spLocks noChangeShapeType="1"/>
          </p:cNvSpPr>
          <p:nvPr/>
        </p:nvSpPr>
        <p:spPr bwMode="auto">
          <a:xfrm flipH="1">
            <a:off x="492249" y="5499780"/>
            <a:ext cx="1722120" cy="0"/>
          </a:xfrm>
          <a:prstGeom prst="line">
            <a:avLst/>
          </a:prstGeom>
          <a:noFill/>
          <a:ln w="28575">
            <a:solidFill>
              <a:srgbClr val="FFFFFF"/>
            </a:solidFill>
            <a:prstDash val="solid"/>
            <a:round/>
            <a:headEnd/>
            <a:tailEnd/>
          </a:ln>
          <a:effectLst/>
        </p:spPr>
        <p:txBody>
          <a:bodyPr wrap="none" lIns="76197" tIns="38098" rIns="76197" bIns="38098" anchor="ctr"/>
          <a:lstStyle/>
          <a:p>
            <a:pPr>
              <a:defRPr/>
            </a:pPr>
            <a:endParaRPr lang="en-US"/>
          </a:p>
        </p:txBody>
      </p:sp>
      <p:sp>
        <p:nvSpPr>
          <p:cNvPr id="58" name="Line 4"/>
          <p:cNvSpPr>
            <a:spLocks noChangeShapeType="1"/>
          </p:cNvSpPr>
          <p:nvPr/>
        </p:nvSpPr>
        <p:spPr bwMode="auto">
          <a:xfrm flipH="1">
            <a:off x="493102" y="3422867"/>
            <a:ext cx="1722120" cy="0"/>
          </a:xfrm>
          <a:prstGeom prst="line">
            <a:avLst/>
          </a:prstGeom>
          <a:noFill/>
          <a:ln w="28575">
            <a:solidFill>
              <a:srgbClr val="FFFFFF"/>
            </a:solidFill>
            <a:prstDash val="solid"/>
            <a:round/>
            <a:headEnd/>
            <a:tailEnd/>
          </a:ln>
          <a:effectLst/>
        </p:spPr>
        <p:txBody>
          <a:bodyPr wrap="none" lIns="76197" tIns="38098" rIns="76197" bIns="38098" anchor="ctr"/>
          <a:lstStyle/>
          <a:p>
            <a:pPr>
              <a:defRPr/>
            </a:pPr>
            <a:endParaRPr lang="en-US"/>
          </a:p>
        </p:txBody>
      </p:sp>
      <p:sp>
        <p:nvSpPr>
          <p:cNvPr id="59" name="Line 4"/>
          <p:cNvSpPr>
            <a:spLocks noChangeShapeType="1"/>
          </p:cNvSpPr>
          <p:nvPr/>
        </p:nvSpPr>
        <p:spPr bwMode="auto">
          <a:xfrm flipH="1">
            <a:off x="491738" y="5525180"/>
            <a:ext cx="1760220" cy="0"/>
          </a:xfrm>
          <a:prstGeom prst="line">
            <a:avLst/>
          </a:prstGeom>
          <a:noFill/>
          <a:ln w="28575">
            <a:solidFill>
              <a:schemeClr val="accent1"/>
            </a:solidFill>
            <a:prstDash val="solid"/>
            <a:round/>
            <a:headEnd/>
            <a:tailEnd/>
          </a:ln>
          <a:effectLst/>
        </p:spPr>
        <p:txBody>
          <a:bodyPr wrap="none" lIns="76197" tIns="38098" rIns="76197" bIns="38098" anchor="ctr"/>
          <a:lstStyle/>
          <a:p>
            <a:pPr>
              <a:defRPr/>
            </a:pPr>
            <a:endParaRPr lang="en-US"/>
          </a:p>
        </p:txBody>
      </p:sp>
      <p:sp>
        <p:nvSpPr>
          <p:cNvPr id="62" name="Line 4"/>
          <p:cNvSpPr>
            <a:spLocks noChangeShapeType="1"/>
          </p:cNvSpPr>
          <p:nvPr/>
        </p:nvSpPr>
        <p:spPr bwMode="auto">
          <a:xfrm flipH="1">
            <a:off x="495885" y="3429000"/>
            <a:ext cx="1714500" cy="0"/>
          </a:xfrm>
          <a:prstGeom prst="line">
            <a:avLst/>
          </a:prstGeom>
          <a:noFill/>
          <a:ln w="28575">
            <a:solidFill>
              <a:schemeClr val="accent1"/>
            </a:solidFill>
            <a:prstDash val="solid"/>
            <a:round/>
            <a:headEnd/>
            <a:tailEnd/>
          </a:ln>
          <a:effectLst/>
        </p:spPr>
        <p:txBody>
          <a:bodyPr wrap="none" lIns="76197" tIns="38098" rIns="76197" bIns="38098" anchor="ctr"/>
          <a:lstStyle/>
          <a:p>
            <a:pPr>
              <a:defRPr/>
            </a:pPr>
            <a:endParaRPr lang="en-US"/>
          </a:p>
        </p:txBody>
      </p:sp>
      <p:sp>
        <p:nvSpPr>
          <p:cNvPr id="67" name="Rectangle 3"/>
          <p:cNvSpPr>
            <a:spLocks noGrp="1" noChangeArrowheads="1"/>
          </p:cNvSpPr>
          <p:nvPr>
            <p:ph type="title"/>
          </p:nvPr>
        </p:nvSpPr>
        <p:spPr>
          <a:xfrm>
            <a:off x="214282" y="142852"/>
            <a:ext cx="7500990" cy="1329595"/>
          </a:xfrm>
        </p:spPr>
        <p:txBody>
          <a:bodyPr/>
          <a:lstStyle/>
          <a:p>
            <a:r>
              <a:rPr lang="en-US" dirty="0" err="1" smtClean="0"/>
              <a:t>Arquitectura</a:t>
            </a:r>
            <a:r>
              <a:rPr lang="en-US" dirty="0" smtClean="0"/>
              <a:t> de Windows Server Virtualization</a:t>
            </a:r>
            <a:endParaRPr lang="en-US" sz="3600" dirty="0" smtClean="0">
              <a:solidFill>
                <a:schemeClr val="tx2"/>
              </a:solidFill>
            </a:endParaRPr>
          </a:p>
        </p:txBody>
      </p:sp>
      <p:grpSp>
        <p:nvGrpSpPr>
          <p:cNvPr id="15" name="Group 86"/>
          <p:cNvGrpSpPr/>
          <p:nvPr/>
        </p:nvGrpSpPr>
        <p:grpSpPr>
          <a:xfrm>
            <a:off x="685800" y="4038600"/>
            <a:ext cx="762000" cy="381000"/>
            <a:chOff x="533400" y="4038600"/>
            <a:chExt cx="762000" cy="381000"/>
          </a:xfrm>
        </p:grpSpPr>
        <p:sp>
          <p:nvSpPr>
            <p:cNvPr id="84" name="Rounded Rectangle 83"/>
            <p:cNvSpPr/>
            <p:nvPr/>
          </p:nvSpPr>
          <p:spPr bwMode="auto">
            <a:xfrm>
              <a:off x="609601" y="4038600"/>
              <a:ext cx="609599" cy="381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5" name="TextBox 84"/>
            <p:cNvSpPr txBox="1"/>
            <p:nvPr/>
          </p:nvSpPr>
          <p:spPr>
            <a:xfrm>
              <a:off x="533400" y="4038600"/>
              <a:ext cx="762000" cy="369332"/>
            </a:xfrm>
            <a:prstGeom prst="rect">
              <a:avLst/>
            </a:prstGeom>
            <a:noFill/>
          </p:spPr>
          <p:txBody>
            <a:bodyPr wrap="square" rtlCol="0">
              <a:spAutoFit/>
            </a:bodyPr>
            <a:lstStyle/>
            <a:p>
              <a:pPr algn="ctr"/>
              <a:r>
                <a:rPr lang="en-US" sz="900" dirty="0">
                  <a:latin typeface="Segoe" pitchFamily="34" charset="0"/>
                </a:rPr>
                <a:t>Windows </a:t>
              </a:r>
              <a:r>
                <a:rPr lang="en-US" sz="900" dirty="0" smtClean="0">
                  <a:latin typeface="Segoe" pitchFamily="34" charset="0"/>
                </a:rPr>
                <a:t> </a:t>
              </a:r>
            </a:p>
            <a:p>
              <a:pPr algn="ctr"/>
              <a:r>
                <a:rPr lang="en-US" sz="900" dirty="0" smtClean="0">
                  <a:latin typeface="Segoe" pitchFamily="34" charset="0"/>
                </a:rPr>
                <a:t>Drivers</a:t>
              </a:r>
              <a:endParaRPr lang="en-US" sz="900" dirty="0">
                <a:latin typeface="Segoe" pitchFamily="34" charset="0"/>
              </a:endParaRPr>
            </a:p>
          </p:txBody>
        </p:sp>
      </p:grpSp>
      <p:cxnSp>
        <p:nvCxnSpPr>
          <p:cNvPr id="103" name="Straight Connector 102"/>
          <p:cNvCxnSpPr/>
          <p:nvPr/>
        </p:nvCxnSpPr>
        <p:spPr>
          <a:xfrm>
            <a:off x="609600" y="3429000"/>
            <a:ext cx="82296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3400" y="5486400"/>
            <a:ext cx="82296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500" fill="hold"/>
                                        <p:tgtEl>
                                          <p:spTgt spid="99"/>
                                        </p:tgtEl>
                                        <p:attrNameLst>
                                          <p:attrName>ppt_x</p:attrName>
                                        </p:attrNameLst>
                                      </p:cBhvr>
                                      <p:tavLst>
                                        <p:tav tm="0">
                                          <p:val>
                                            <p:strVal val="1+#ppt_w/2"/>
                                          </p:val>
                                        </p:tav>
                                        <p:tav tm="100000">
                                          <p:val>
                                            <p:strVal val="#ppt_x"/>
                                          </p:val>
                                        </p:tav>
                                      </p:tavLst>
                                    </p:anim>
                                    <p:anim calcmode="lin" valueType="num">
                                      <p:cBhvr additive="base">
                                        <p:cTn id="22" dur="500" fill="hold"/>
                                        <p:tgtEl>
                                          <p:spTgt spid="99"/>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fill="hold"/>
                                        <p:tgtEl>
                                          <p:spTgt spid="103"/>
                                        </p:tgtEl>
                                        <p:attrNameLst>
                                          <p:attrName>ppt_x</p:attrName>
                                        </p:attrNameLst>
                                      </p:cBhvr>
                                      <p:tavLst>
                                        <p:tav tm="0">
                                          <p:val>
                                            <p:strVal val="#ppt_x"/>
                                          </p:val>
                                        </p:tav>
                                        <p:tav tm="100000">
                                          <p:val>
                                            <p:strVal val="#ppt_x"/>
                                          </p:val>
                                        </p:tav>
                                      </p:tavLst>
                                    </p:anim>
                                    <p:anim calcmode="lin" valueType="num">
                                      <p:cBhvr additive="base">
                                        <p:cTn id="26" dur="500" fill="hold"/>
                                        <p:tgtEl>
                                          <p:spTgt spid="103"/>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500"/>
                                        <p:tgtEl>
                                          <p:spTgt spid="137"/>
                                        </p:tgtEl>
                                      </p:cBhvr>
                                    </p:animEffect>
                                  </p:childTnLst>
                                </p:cTn>
                              </p:par>
                              <p:par>
                                <p:cTn id="30" presetID="2" presetClass="entr" presetSubtype="1"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fill="hold"/>
                                        <p:tgtEl>
                                          <p:spTgt spid="104"/>
                                        </p:tgtEl>
                                        <p:attrNameLst>
                                          <p:attrName>ppt_x</p:attrName>
                                        </p:attrNameLst>
                                      </p:cBhvr>
                                      <p:tavLst>
                                        <p:tav tm="0">
                                          <p:val>
                                            <p:strVal val="#ppt_x"/>
                                          </p:val>
                                        </p:tav>
                                        <p:tav tm="100000">
                                          <p:val>
                                            <p:strVal val="#ppt_x"/>
                                          </p:val>
                                        </p:tav>
                                      </p:tavLst>
                                    </p:anim>
                                    <p:anim calcmode="lin" valueType="num">
                                      <p:cBhvr additive="base">
                                        <p:cTn id="33" dur="500" fill="hold"/>
                                        <p:tgtEl>
                                          <p:spTgt spid="104"/>
                                        </p:tgtEl>
                                        <p:attrNameLst>
                                          <p:attrName>ppt_y</p:attrName>
                                        </p:attrNameLst>
                                      </p:cBhvr>
                                      <p:tavLst>
                                        <p:tav tm="0">
                                          <p:val>
                                            <p:strVal val="0-#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2"/>
                                        </p:tgtEl>
                                      </p:cBhvr>
                                    </p:animEffect>
                                    <p:set>
                                      <p:cBhvr>
                                        <p:cTn id="41" dur="1" fill="hold">
                                          <p:stCondLst>
                                            <p:cond delay="199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9"/>
                                        </p:tgtEl>
                                      </p:cBhvr>
                                    </p:animEffect>
                                    <p:set>
                                      <p:cBhvr>
                                        <p:cTn id="44" dur="1" fill="hold">
                                          <p:stCondLst>
                                            <p:cond delay="1999"/>
                                          </p:stCondLst>
                                        </p:cTn>
                                        <p:tgtEl>
                                          <p:spTgt spid="99"/>
                                        </p:tgtEl>
                                        <p:attrNameLst>
                                          <p:attrName>style.visibility</p:attrName>
                                        </p:attrNameLst>
                                      </p:cBhvr>
                                      <p:to>
                                        <p:strVal val="hidden"/>
                                      </p:to>
                                    </p:set>
                                  </p:childTnLst>
                                </p:cTn>
                              </p:par>
                              <p:par>
                                <p:cTn id="45" presetID="42" presetClass="path" presetSubtype="0" accel="50000" decel="50000" fill="hold" grpId="1" nodeType="withEffect">
                                  <p:stCondLst>
                                    <p:cond delay="0"/>
                                  </p:stCondLst>
                                  <p:childTnLst>
                                    <p:animMotion origin="layout" path="M -4.16667E-6 -2.96091E-6 L 0.00157 0.06408 " pathEditMode="relative" rAng="0" ptsTypes="AA">
                                      <p:cBhvr>
                                        <p:cTn id="46" dur="2000" fill="hold"/>
                                        <p:tgtEl>
                                          <p:spTgt spid="4"/>
                                        </p:tgtEl>
                                        <p:attrNameLst>
                                          <p:attrName>ppt_x</p:attrName>
                                          <p:attrName>ppt_y</p:attrName>
                                        </p:attrNameLst>
                                      </p:cBhvr>
                                      <p:rCtr x="1" y="32"/>
                                    </p:animMotion>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par>
                                <p:cTn id="59" presetID="10" presetClass="exit" presetSubtype="0" fill="hold" nodeType="withEffect">
                                  <p:stCondLst>
                                    <p:cond delay="0"/>
                                  </p:stCondLst>
                                  <p:childTnLst>
                                    <p:animEffect transition="out" filter="fade">
                                      <p:cBhvr>
                                        <p:cTn id="60" dur="500"/>
                                        <p:tgtEl>
                                          <p:spTgt spid="103"/>
                                        </p:tgtEl>
                                      </p:cBhvr>
                                    </p:animEffect>
                                    <p:set>
                                      <p:cBhvr>
                                        <p:cTn id="61" dur="1" fill="hold">
                                          <p:stCondLst>
                                            <p:cond delay="499"/>
                                          </p:stCondLst>
                                        </p:cTn>
                                        <p:tgtEl>
                                          <p:spTgt spid="10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4"/>
                                        </p:tgtEl>
                                      </p:cBhvr>
                                    </p:animEffect>
                                    <p:set>
                                      <p:cBhvr>
                                        <p:cTn id="64" dur="1" fill="hold">
                                          <p:stCondLst>
                                            <p:cond delay="499"/>
                                          </p:stCondLst>
                                        </p:cTn>
                                        <p:tgtEl>
                                          <p:spTgt spid="104"/>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nodeType="with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500"/>
                                        <p:tgtEl>
                                          <p:spTgt spid="119"/>
                                        </p:tgtEl>
                                      </p:cBhvr>
                                    </p:animEffect>
                                  </p:childTnLst>
                                </p:cTn>
                              </p:par>
                              <p:par>
                                <p:cTn id="86" presetID="10" presetClass="entr" presetSubtype="0" fill="hold" nodeType="withEffect">
                                  <p:stCondLst>
                                    <p:cond delay="0"/>
                                  </p:stCondLst>
                                  <p:childTnLst>
                                    <p:set>
                                      <p:cBhvr>
                                        <p:cTn id="87" dur="1" fill="hold">
                                          <p:stCondLst>
                                            <p:cond delay="0"/>
                                          </p:stCondLst>
                                        </p:cTn>
                                        <p:tgtEl>
                                          <p:spTgt spid="131"/>
                                        </p:tgtEl>
                                        <p:attrNameLst>
                                          <p:attrName>style.visibility</p:attrName>
                                        </p:attrNameLst>
                                      </p:cBhvr>
                                      <p:to>
                                        <p:strVal val="visible"/>
                                      </p:to>
                                    </p:set>
                                    <p:animEffect transition="in" filter="fade">
                                      <p:cBhvr>
                                        <p:cTn id="88" dur="500"/>
                                        <p:tgtEl>
                                          <p:spTgt spid="131"/>
                                        </p:tgtEl>
                                      </p:cBhvr>
                                    </p:animEffect>
                                  </p:childTnLst>
                                </p:cTn>
                              </p:par>
                              <p:par>
                                <p:cTn id="89" presetID="10" presetClass="entr" presetSubtype="0" fill="hold" nodeType="with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fade">
                                      <p:cBhvr>
                                        <p:cTn id="91" dur="500"/>
                                        <p:tgtEl>
                                          <p:spTgt spid="136"/>
                                        </p:tgtEl>
                                      </p:cBhvr>
                                    </p:animEffect>
                                  </p:childTnLst>
                                </p:cTn>
                              </p:par>
                              <p:par>
                                <p:cTn id="92" presetID="10" presetClass="entr" presetSubtype="0" fill="hold" nodeType="withEffect">
                                  <p:stCondLst>
                                    <p:cond delay="0"/>
                                  </p:stCondLst>
                                  <p:childTnLst>
                                    <p:set>
                                      <p:cBhvr>
                                        <p:cTn id="93" dur="1" fill="hold">
                                          <p:stCondLst>
                                            <p:cond delay="0"/>
                                          </p:stCondLst>
                                        </p:cTn>
                                        <p:tgtEl>
                                          <p:spTgt spid="135"/>
                                        </p:tgtEl>
                                        <p:attrNameLst>
                                          <p:attrName>style.visibility</p:attrName>
                                        </p:attrNameLst>
                                      </p:cBhvr>
                                      <p:to>
                                        <p:strVal val="visible"/>
                                      </p:to>
                                    </p:set>
                                    <p:animEffect transition="in" filter="fade">
                                      <p:cBhvr>
                                        <p:cTn id="94" dur="500"/>
                                        <p:tgtEl>
                                          <p:spTgt spid="135"/>
                                        </p:tgtEl>
                                      </p:cBhvr>
                                    </p:animEffect>
                                  </p:childTnLst>
                                </p:cTn>
                              </p:par>
                              <p:par>
                                <p:cTn id="95" presetID="10" presetClass="entr" presetSubtype="0" fill="hold" nodeType="withEffect">
                                  <p:stCondLst>
                                    <p:cond delay="0"/>
                                  </p:stCondLst>
                                  <p:childTnLst>
                                    <p:set>
                                      <p:cBhvr>
                                        <p:cTn id="96" dur="1" fill="hold">
                                          <p:stCondLst>
                                            <p:cond delay="0"/>
                                          </p:stCondLst>
                                        </p:cTn>
                                        <p:tgtEl>
                                          <p:spTgt spid="134"/>
                                        </p:tgtEl>
                                        <p:attrNameLst>
                                          <p:attrName>style.visibility</p:attrName>
                                        </p:attrNameLst>
                                      </p:cBhvr>
                                      <p:to>
                                        <p:strVal val="visible"/>
                                      </p:to>
                                    </p:set>
                                    <p:animEffect transition="in" filter="fade">
                                      <p:cBhvr>
                                        <p:cTn id="97" dur="500"/>
                                        <p:tgtEl>
                                          <p:spTgt spid="134"/>
                                        </p:tgtEl>
                                      </p:cBhvr>
                                    </p:animEffect>
                                  </p:childTnLst>
                                </p:cTn>
                              </p:par>
                              <p:par>
                                <p:cTn id="98" presetID="10" presetClass="entr" presetSubtype="0" fill="hold" nodeType="withEffect">
                                  <p:stCondLst>
                                    <p:cond delay="0"/>
                                  </p:stCondLst>
                                  <p:childTnLst>
                                    <p:set>
                                      <p:cBhvr>
                                        <p:cTn id="99" dur="1" fill="hold">
                                          <p:stCondLst>
                                            <p:cond delay="0"/>
                                          </p:stCondLst>
                                        </p:cTn>
                                        <p:tgtEl>
                                          <p:spTgt spid="133"/>
                                        </p:tgtEl>
                                        <p:attrNameLst>
                                          <p:attrName>style.visibility</p:attrName>
                                        </p:attrNameLst>
                                      </p:cBhvr>
                                      <p:to>
                                        <p:strVal val="visible"/>
                                      </p:to>
                                    </p:set>
                                    <p:animEffect transition="in" filter="fade">
                                      <p:cBhvr>
                                        <p:cTn id="100" dur="500"/>
                                        <p:tgtEl>
                                          <p:spTgt spid="133"/>
                                        </p:tgtEl>
                                      </p:cBhvr>
                                    </p:animEffect>
                                  </p:childTnLst>
                                </p:cTn>
                              </p:par>
                              <p:par>
                                <p:cTn id="101" presetID="2" presetClass="entr" presetSubtype="2" fill="hold" nodeType="with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1+#ppt_w/2"/>
                                          </p:val>
                                        </p:tav>
                                        <p:tav tm="100000">
                                          <p:val>
                                            <p:strVal val="#ppt_x"/>
                                          </p:val>
                                        </p:tav>
                                      </p:tavLst>
                                    </p:anim>
                                    <p:anim calcmode="lin" valueType="num">
                                      <p:cBhvr additive="base">
                                        <p:cTn id="10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1+#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500" fill="hold"/>
                                        <p:tgtEl>
                                          <p:spTgt spid="72"/>
                                        </p:tgtEl>
                                        <p:attrNameLst>
                                          <p:attrName>ppt_x</p:attrName>
                                        </p:attrNameLst>
                                      </p:cBhvr>
                                      <p:tavLst>
                                        <p:tav tm="0">
                                          <p:val>
                                            <p:strVal val="1+#ppt_w/2"/>
                                          </p:val>
                                        </p:tav>
                                        <p:tav tm="100000">
                                          <p:val>
                                            <p:strVal val="#ppt_x"/>
                                          </p:val>
                                        </p:tav>
                                      </p:tavLst>
                                    </p:anim>
                                    <p:anim calcmode="lin" valueType="num">
                                      <p:cBhvr additive="base">
                                        <p:cTn id="114" dur="500" fill="hold"/>
                                        <p:tgtEl>
                                          <p:spTgt spid="72"/>
                                        </p:tgtEl>
                                        <p:attrNameLst>
                                          <p:attrName>ppt_y</p:attrName>
                                        </p:attrNameLst>
                                      </p:cBhvr>
                                      <p:tavLst>
                                        <p:tav tm="0">
                                          <p:val>
                                            <p:strVal val="#ppt_y"/>
                                          </p:val>
                                        </p:tav>
                                        <p:tav tm="100000">
                                          <p:val>
                                            <p:strVal val="#ppt_y"/>
                                          </p:val>
                                        </p:tav>
                                      </p:tavLst>
                                    </p:anim>
                                  </p:childTnLst>
                                </p:cTn>
                              </p:par>
                              <p:par>
                                <p:cTn id="115" presetID="10" presetClass="entr" presetSubtype="0" fill="hold" grpId="0" nodeType="with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fade">
                                      <p:cBhvr>
                                        <p:cTn id="117" dur="500"/>
                                        <p:tgtEl>
                                          <p:spTgt spid="118"/>
                                        </p:tgtEl>
                                      </p:cBhvr>
                                    </p:animEffect>
                                  </p:childTnLst>
                                </p:cTn>
                              </p:par>
                              <p:par>
                                <p:cTn id="118" presetID="2" presetClass="entr" presetSubtype="2" fill="hold" nodeType="withEffect">
                                  <p:stCondLst>
                                    <p:cond delay="0"/>
                                  </p:stCondLst>
                                  <p:childTnLst>
                                    <p:set>
                                      <p:cBhvr>
                                        <p:cTn id="119" dur="1" fill="hold">
                                          <p:stCondLst>
                                            <p:cond delay="0"/>
                                          </p:stCondLst>
                                        </p:cTn>
                                        <p:tgtEl>
                                          <p:spTgt spid="3"/>
                                        </p:tgtEl>
                                        <p:attrNameLst>
                                          <p:attrName>style.visibility</p:attrName>
                                        </p:attrNameLst>
                                      </p:cBhvr>
                                      <p:to>
                                        <p:strVal val="visible"/>
                                      </p:to>
                                    </p:set>
                                    <p:anim calcmode="lin" valueType="num">
                                      <p:cBhvr additive="base">
                                        <p:cTn id="120" dur="500" fill="hold"/>
                                        <p:tgtEl>
                                          <p:spTgt spid="3"/>
                                        </p:tgtEl>
                                        <p:attrNameLst>
                                          <p:attrName>ppt_x</p:attrName>
                                        </p:attrNameLst>
                                      </p:cBhvr>
                                      <p:tavLst>
                                        <p:tav tm="0">
                                          <p:val>
                                            <p:strVal val="1+#ppt_w/2"/>
                                          </p:val>
                                        </p:tav>
                                        <p:tav tm="100000">
                                          <p:val>
                                            <p:strVal val="#ppt_x"/>
                                          </p:val>
                                        </p:tav>
                                      </p:tavLst>
                                    </p:anim>
                                    <p:anim calcmode="lin" valueType="num">
                                      <p:cBhvr additive="base">
                                        <p:cTn id="121" dur="500" fill="hold"/>
                                        <p:tgtEl>
                                          <p:spTgt spid="3"/>
                                        </p:tgtEl>
                                        <p:attrNameLst>
                                          <p:attrName>ppt_y</p:attrName>
                                        </p:attrNameLst>
                                      </p:cBhvr>
                                      <p:tavLst>
                                        <p:tav tm="0">
                                          <p:val>
                                            <p:strVal val="#ppt_y"/>
                                          </p:val>
                                        </p:tav>
                                        <p:tav tm="100000">
                                          <p:val>
                                            <p:strVal val="#ppt_y"/>
                                          </p:val>
                                        </p:tav>
                                      </p:tavLst>
                                    </p:anim>
                                  </p:childTnLst>
                                </p:cTn>
                              </p:par>
                              <p:par>
                                <p:cTn id="122" presetID="10" presetClass="entr" presetSubtype="0" fill="hold" nodeType="with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500"/>
                                        <p:tgtEl>
                                          <p:spTgt spid="108"/>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1+#ppt_w/2"/>
                                          </p:val>
                                        </p:tav>
                                        <p:tav tm="100000">
                                          <p:val>
                                            <p:strVal val="#ppt_x"/>
                                          </p:val>
                                        </p:tav>
                                      </p:tavLst>
                                    </p:anim>
                                    <p:anim calcmode="lin" valueType="num">
                                      <p:cBhvr additive="base">
                                        <p:cTn id="130" dur="500" fill="hold"/>
                                        <p:tgtEl>
                                          <p:spTgt spid="26"/>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1+#ppt_w/2"/>
                                          </p:val>
                                        </p:tav>
                                        <p:tav tm="100000">
                                          <p:val>
                                            <p:strVal val="#ppt_x"/>
                                          </p:val>
                                        </p:tav>
                                      </p:tavLst>
                                    </p:anim>
                                    <p:anim calcmode="lin" valueType="num">
                                      <p:cBhvr additive="base">
                                        <p:cTn id="134" dur="500" fill="hold"/>
                                        <p:tgtEl>
                                          <p:spTgt spid="25"/>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additive="base">
                                        <p:cTn id="137" dur="500" fill="hold"/>
                                        <p:tgtEl>
                                          <p:spTgt spid="75"/>
                                        </p:tgtEl>
                                        <p:attrNameLst>
                                          <p:attrName>ppt_x</p:attrName>
                                        </p:attrNameLst>
                                      </p:cBhvr>
                                      <p:tavLst>
                                        <p:tav tm="0">
                                          <p:val>
                                            <p:strVal val="1+#ppt_w/2"/>
                                          </p:val>
                                        </p:tav>
                                        <p:tav tm="100000">
                                          <p:val>
                                            <p:strVal val="#ppt_x"/>
                                          </p:val>
                                        </p:tav>
                                      </p:tavLst>
                                    </p:anim>
                                    <p:anim calcmode="lin" valueType="num">
                                      <p:cBhvr additive="base">
                                        <p:cTn id="13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nodeType="click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10"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animEffect transition="in" filter="fade">
                                      <p:cBhvr>
                                        <p:cTn id="147" dur="500"/>
                                        <p:tgtEl>
                                          <p:spTgt spid="120"/>
                                        </p:tgtEl>
                                      </p:cBhvr>
                                    </p:animEffect>
                                  </p:childTnLst>
                                </p:cTn>
                              </p:par>
                              <p:par>
                                <p:cTn id="148" presetID="2" presetClass="entr" presetSubtype="2" fill="hold" nodeType="withEffect">
                                  <p:stCondLst>
                                    <p:cond delay="0"/>
                                  </p:stCondLst>
                                  <p:childTnLst>
                                    <p:set>
                                      <p:cBhvr>
                                        <p:cTn id="149" dur="1" fill="hold">
                                          <p:stCondLst>
                                            <p:cond delay="0"/>
                                          </p:stCondLst>
                                        </p:cTn>
                                        <p:tgtEl>
                                          <p:spTgt spid="11"/>
                                        </p:tgtEl>
                                        <p:attrNameLst>
                                          <p:attrName>style.visibility</p:attrName>
                                        </p:attrNameLst>
                                      </p:cBhvr>
                                      <p:to>
                                        <p:strVal val="visible"/>
                                      </p:to>
                                    </p:set>
                                    <p:anim calcmode="lin" valueType="num">
                                      <p:cBhvr additive="base">
                                        <p:cTn id="150" dur="500" fill="hold"/>
                                        <p:tgtEl>
                                          <p:spTgt spid="11"/>
                                        </p:tgtEl>
                                        <p:attrNameLst>
                                          <p:attrName>ppt_x</p:attrName>
                                        </p:attrNameLst>
                                      </p:cBhvr>
                                      <p:tavLst>
                                        <p:tav tm="0">
                                          <p:val>
                                            <p:strVal val="1+#ppt_w/2"/>
                                          </p:val>
                                        </p:tav>
                                        <p:tav tm="100000">
                                          <p:val>
                                            <p:strVal val="#ppt_x"/>
                                          </p:val>
                                        </p:tav>
                                      </p:tavLst>
                                    </p:anim>
                                    <p:anim calcmode="lin" valueType="num">
                                      <p:cBhvr additive="base">
                                        <p:cTn id="151" dur="500" fill="hold"/>
                                        <p:tgtEl>
                                          <p:spTgt spid="11"/>
                                        </p:tgtEl>
                                        <p:attrNameLst>
                                          <p:attrName>ppt_y</p:attrName>
                                        </p:attrNameLst>
                                      </p:cBhvr>
                                      <p:tavLst>
                                        <p:tav tm="0">
                                          <p:val>
                                            <p:strVal val="#ppt_y"/>
                                          </p:val>
                                        </p:tav>
                                        <p:tav tm="100000">
                                          <p:val>
                                            <p:strVal val="#ppt_y"/>
                                          </p:val>
                                        </p:tav>
                                      </p:tavLst>
                                    </p:anim>
                                  </p:childTnLst>
                                </p:cTn>
                              </p:par>
                              <p:par>
                                <p:cTn id="152" presetID="2" presetClass="entr" presetSubtype="2"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anim calcmode="lin" valueType="num">
                                      <p:cBhvr additive="base">
                                        <p:cTn id="154" dur="500" fill="hold"/>
                                        <p:tgtEl>
                                          <p:spTgt spid="78"/>
                                        </p:tgtEl>
                                        <p:attrNameLst>
                                          <p:attrName>ppt_x</p:attrName>
                                        </p:attrNameLst>
                                      </p:cBhvr>
                                      <p:tavLst>
                                        <p:tav tm="0">
                                          <p:val>
                                            <p:strVal val="1+#ppt_w/2"/>
                                          </p:val>
                                        </p:tav>
                                        <p:tav tm="100000">
                                          <p:val>
                                            <p:strVal val="#ppt_x"/>
                                          </p:val>
                                        </p:tav>
                                      </p:tavLst>
                                    </p:anim>
                                    <p:anim calcmode="lin" valueType="num">
                                      <p:cBhvr additive="base">
                                        <p:cTn id="155"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24" grpId="0" animBg="1"/>
      <p:bldP spid="26" grpId="0" animBg="1"/>
      <p:bldP spid="25" grpId="0" animBg="1"/>
      <p:bldP spid="72" grpId="0" animBg="1"/>
      <p:bldP spid="75" grpId="0" animBg="1"/>
      <p:bldP spid="78" grpId="0" animBg="1"/>
      <p:bldP spid="4" grpId="0" animBg="1"/>
      <p:bldP spid="4" grpId="1" animBg="1"/>
      <p:bldP spid="116" grpId="0" animBg="1"/>
      <p:bldP spid="118" grpId="0" animBg="1"/>
      <p:bldP spid="120" grpId="0" animBg="1"/>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Agenda</a:t>
            </a:r>
            <a:endParaRPr lang="es-ES" dirty="0"/>
          </a:p>
        </p:txBody>
      </p:sp>
      <p:sp>
        <p:nvSpPr>
          <p:cNvPr id="4" name="3 Marcador de texto"/>
          <p:cNvSpPr>
            <a:spLocks noGrp="1"/>
          </p:cNvSpPr>
          <p:nvPr>
            <p:ph type="body" sz="quarter" idx="10"/>
          </p:nvPr>
        </p:nvSpPr>
        <p:spPr>
          <a:xfrm>
            <a:off x="357158" y="1428736"/>
            <a:ext cx="8382000" cy="3434786"/>
          </a:xfrm>
        </p:spPr>
        <p:txBody>
          <a:bodyPr/>
          <a:lstStyle/>
          <a:p>
            <a:r>
              <a:rPr lang="es-ES" sz="3600" dirty="0" smtClean="0"/>
              <a:t>Introducción</a:t>
            </a:r>
          </a:p>
          <a:p>
            <a:r>
              <a:rPr lang="es-ES" sz="3600" dirty="0" smtClean="0"/>
              <a:t>Tipos y arquitecturas de virtualización</a:t>
            </a:r>
            <a:endParaRPr lang="es-ES" sz="3600" dirty="0" smtClean="0"/>
          </a:p>
          <a:p>
            <a:r>
              <a:rPr lang="es-ES" sz="3600" dirty="0" smtClean="0"/>
              <a:t>Arquitectura del Windows </a:t>
            </a:r>
            <a:r>
              <a:rPr lang="es-ES" sz="3600" dirty="0" err="1" smtClean="0"/>
              <a:t>Hypervisor</a:t>
            </a:r>
            <a:endParaRPr lang="es-ES" sz="3600" dirty="0" smtClean="0"/>
          </a:p>
          <a:p>
            <a:r>
              <a:rPr lang="es-ES" sz="3600" dirty="0" smtClean="0"/>
              <a:t>Características y requerimientos de Windows Server 2008 </a:t>
            </a:r>
            <a:r>
              <a:rPr lang="es-ES" sz="3600" dirty="0" err="1" smtClean="0"/>
              <a:t>Virtualization</a:t>
            </a:r>
            <a:endParaRPr lang="es-ES" sz="3600" dirty="0" smtClean="0"/>
          </a:p>
          <a:p>
            <a:r>
              <a:rPr lang="es-ES" sz="3600" dirty="0" smtClean="0"/>
              <a:t>Alta Disponibilidad</a:t>
            </a:r>
            <a:endParaRPr lang="es-ES" sz="36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28601"/>
            <a:ext cx="8393113" cy="553998"/>
          </a:xfrm>
        </p:spPr>
        <p:txBody>
          <a:bodyPr/>
          <a:lstStyle/>
          <a:p>
            <a:r>
              <a:rPr sz="4000" smtClean="0"/>
              <a:t>Ejemplo del diseño de VSP/VSC</a:t>
            </a:r>
            <a:endParaRPr sz="4000"/>
          </a:p>
        </p:txBody>
      </p:sp>
      <p:grpSp>
        <p:nvGrpSpPr>
          <p:cNvPr id="2" name="Group 6"/>
          <p:cNvGrpSpPr>
            <a:grpSpLocks/>
          </p:cNvGrpSpPr>
          <p:nvPr/>
        </p:nvGrpSpPr>
        <p:grpSpPr bwMode="auto">
          <a:xfrm>
            <a:off x="434975" y="1123336"/>
            <a:ext cx="8092856" cy="4901227"/>
            <a:chOff x="0" y="729"/>
            <a:chExt cx="5730" cy="3567"/>
          </a:xfrm>
        </p:grpSpPr>
        <p:sp>
          <p:nvSpPr>
            <p:cNvPr id="196613" name="Straight Connector 23557"/>
            <p:cNvSpPr>
              <a:spLocks noChangeShapeType="1"/>
            </p:cNvSpPr>
            <p:nvPr/>
          </p:nvSpPr>
          <p:spPr bwMode="auto">
            <a:xfrm>
              <a:off x="1962" y="1422"/>
              <a:ext cx="0" cy="876"/>
            </a:xfrm>
            <a:prstGeom prst="line">
              <a:avLst/>
            </a:prstGeom>
            <a:noFill/>
            <a:ln w="57150" algn="ctr">
              <a:solidFill>
                <a:schemeClr val="tx2"/>
              </a:solidFill>
              <a:prstDash val="sysDot"/>
              <a:round/>
              <a:headEnd/>
              <a:tailEnd/>
            </a:ln>
          </p:spPr>
          <p:txBody>
            <a:bodyPr wrap="none" anchor="ctr"/>
            <a:lstStyle/>
            <a:p>
              <a:endParaRPr lang="en-US"/>
            </a:p>
          </p:txBody>
        </p:sp>
        <p:sp>
          <p:nvSpPr>
            <p:cNvPr id="196614" name="Straight Connector 23558"/>
            <p:cNvSpPr>
              <a:spLocks noChangeShapeType="1"/>
            </p:cNvSpPr>
            <p:nvPr/>
          </p:nvSpPr>
          <p:spPr bwMode="auto">
            <a:xfrm flipH="1">
              <a:off x="1992" y="3612"/>
              <a:ext cx="972" cy="0"/>
            </a:xfrm>
            <a:prstGeom prst="line">
              <a:avLst/>
            </a:prstGeom>
            <a:noFill/>
            <a:ln w="57150" algn="ctr">
              <a:solidFill>
                <a:schemeClr val="tx2"/>
              </a:solidFill>
              <a:round/>
              <a:headEnd/>
              <a:tailEnd/>
            </a:ln>
          </p:spPr>
          <p:txBody>
            <a:bodyPr wrap="none" anchor="ctr"/>
            <a:lstStyle/>
            <a:p>
              <a:endParaRPr lang="en-US"/>
            </a:p>
          </p:txBody>
        </p:sp>
        <p:sp>
          <p:nvSpPr>
            <p:cNvPr id="196615" name="Straight Connector 23559"/>
            <p:cNvSpPr>
              <a:spLocks noChangeShapeType="1"/>
            </p:cNvSpPr>
            <p:nvPr/>
          </p:nvSpPr>
          <p:spPr bwMode="auto">
            <a:xfrm>
              <a:off x="444" y="3582"/>
              <a:ext cx="0" cy="462"/>
            </a:xfrm>
            <a:prstGeom prst="line">
              <a:avLst/>
            </a:prstGeom>
            <a:noFill/>
            <a:ln w="57150" algn="ctr">
              <a:solidFill>
                <a:schemeClr val="tx2"/>
              </a:solidFill>
              <a:round/>
              <a:headEnd/>
              <a:tailEnd/>
            </a:ln>
          </p:spPr>
          <p:txBody>
            <a:bodyPr wrap="none" anchor="ctr"/>
            <a:lstStyle/>
            <a:p>
              <a:endParaRPr lang="en-US"/>
            </a:p>
          </p:txBody>
        </p:sp>
        <p:sp>
          <p:nvSpPr>
            <p:cNvPr id="196616" name="Straight Connector 23560"/>
            <p:cNvSpPr>
              <a:spLocks noChangeShapeType="1"/>
            </p:cNvSpPr>
            <p:nvPr/>
          </p:nvSpPr>
          <p:spPr bwMode="auto">
            <a:xfrm>
              <a:off x="1986" y="2772"/>
              <a:ext cx="0" cy="852"/>
            </a:xfrm>
            <a:prstGeom prst="line">
              <a:avLst/>
            </a:prstGeom>
            <a:noFill/>
            <a:ln w="57150" algn="ctr">
              <a:solidFill>
                <a:schemeClr val="tx2"/>
              </a:solidFill>
              <a:round/>
              <a:headEnd/>
              <a:tailEnd/>
            </a:ln>
          </p:spPr>
          <p:txBody>
            <a:bodyPr wrap="none" anchor="ctr"/>
            <a:lstStyle/>
            <a:p>
              <a:endParaRPr lang="en-US"/>
            </a:p>
          </p:txBody>
        </p:sp>
        <p:sp>
          <p:nvSpPr>
            <p:cNvPr id="196617" name="Straight Connector 23561"/>
            <p:cNvSpPr>
              <a:spLocks noChangeShapeType="1"/>
            </p:cNvSpPr>
            <p:nvPr/>
          </p:nvSpPr>
          <p:spPr bwMode="auto">
            <a:xfrm>
              <a:off x="744" y="2496"/>
              <a:ext cx="0" cy="690"/>
            </a:xfrm>
            <a:prstGeom prst="line">
              <a:avLst/>
            </a:prstGeom>
            <a:noFill/>
            <a:ln w="57150" algn="ctr">
              <a:solidFill>
                <a:schemeClr val="tx2"/>
              </a:solidFill>
              <a:round/>
              <a:headEnd/>
              <a:tailEnd/>
            </a:ln>
          </p:spPr>
          <p:txBody>
            <a:bodyPr wrap="none" anchor="ctr"/>
            <a:lstStyle/>
            <a:p>
              <a:endParaRPr lang="en-US"/>
            </a:p>
          </p:txBody>
        </p:sp>
        <p:sp>
          <p:nvSpPr>
            <p:cNvPr id="196618" name="Straight Connector 23562"/>
            <p:cNvSpPr>
              <a:spLocks noChangeShapeType="1"/>
            </p:cNvSpPr>
            <p:nvPr/>
          </p:nvSpPr>
          <p:spPr bwMode="auto">
            <a:xfrm flipH="1">
              <a:off x="732" y="2508"/>
              <a:ext cx="630" cy="0"/>
            </a:xfrm>
            <a:prstGeom prst="line">
              <a:avLst/>
            </a:prstGeom>
            <a:noFill/>
            <a:ln w="57150" algn="ctr">
              <a:solidFill>
                <a:schemeClr val="tx2"/>
              </a:solidFill>
              <a:round/>
              <a:headEnd/>
              <a:tailEnd/>
            </a:ln>
          </p:spPr>
          <p:txBody>
            <a:bodyPr wrap="none" anchor="ctr"/>
            <a:lstStyle/>
            <a:p>
              <a:endParaRPr lang="en-US"/>
            </a:p>
          </p:txBody>
        </p:sp>
        <p:sp>
          <p:nvSpPr>
            <p:cNvPr id="196619" name="Straight Connector 23563"/>
            <p:cNvSpPr>
              <a:spLocks noChangeShapeType="1"/>
            </p:cNvSpPr>
            <p:nvPr/>
          </p:nvSpPr>
          <p:spPr bwMode="auto">
            <a:xfrm flipH="1">
              <a:off x="2538" y="2826"/>
              <a:ext cx="6" cy="792"/>
            </a:xfrm>
            <a:prstGeom prst="line">
              <a:avLst/>
            </a:prstGeom>
            <a:noFill/>
            <a:ln w="57150" algn="ctr">
              <a:solidFill>
                <a:schemeClr val="tx2"/>
              </a:solidFill>
              <a:round/>
              <a:headEnd/>
              <a:tailEnd/>
            </a:ln>
          </p:spPr>
          <p:txBody>
            <a:bodyPr wrap="none" anchor="ctr"/>
            <a:lstStyle/>
            <a:p>
              <a:endParaRPr lang="en-US"/>
            </a:p>
          </p:txBody>
        </p:sp>
        <p:sp>
          <p:nvSpPr>
            <p:cNvPr id="196620" name="Straight Connector 23564"/>
            <p:cNvSpPr>
              <a:spLocks noChangeShapeType="1"/>
            </p:cNvSpPr>
            <p:nvPr/>
          </p:nvSpPr>
          <p:spPr bwMode="auto">
            <a:xfrm flipH="1">
              <a:off x="2532" y="2838"/>
              <a:ext cx="630" cy="0"/>
            </a:xfrm>
            <a:prstGeom prst="line">
              <a:avLst/>
            </a:prstGeom>
            <a:noFill/>
            <a:ln w="57150" algn="ctr">
              <a:solidFill>
                <a:schemeClr val="tx2"/>
              </a:solidFill>
              <a:round/>
              <a:headEnd/>
              <a:tailEnd/>
            </a:ln>
          </p:spPr>
          <p:txBody>
            <a:bodyPr wrap="none" anchor="ctr"/>
            <a:lstStyle/>
            <a:p>
              <a:endParaRPr lang="en-US"/>
            </a:p>
          </p:txBody>
        </p:sp>
        <p:sp>
          <p:nvSpPr>
            <p:cNvPr id="196621" name="Straight Connector 23565"/>
            <p:cNvSpPr>
              <a:spLocks noChangeShapeType="1"/>
            </p:cNvSpPr>
            <p:nvPr/>
          </p:nvSpPr>
          <p:spPr bwMode="auto">
            <a:xfrm>
              <a:off x="2952" y="3396"/>
              <a:ext cx="0" cy="216"/>
            </a:xfrm>
            <a:prstGeom prst="line">
              <a:avLst/>
            </a:prstGeom>
            <a:noFill/>
            <a:ln w="57150" algn="ctr">
              <a:solidFill>
                <a:schemeClr val="tx2"/>
              </a:solidFill>
              <a:round/>
              <a:headEnd/>
              <a:tailEnd/>
            </a:ln>
          </p:spPr>
          <p:txBody>
            <a:bodyPr wrap="none" anchor="ctr"/>
            <a:lstStyle/>
            <a:p>
              <a:endParaRPr lang="en-US"/>
            </a:p>
          </p:txBody>
        </p:sp>
        <p:sp>
          <p:nvSpPr>
            <p:cNvPr id="196622" name="Straight Connector 23566"/>
            <p:cNvSpPr>
              <a:spLocks noChangeShapeType="1"/>
            </p:cNvSpPr>
            <p:nvPr/>
          </p:nvSpPr>
          <p:spPr bwMode="auto">
            <a:xfrm>
              <a:off x="3576" y="1332"/>
              <a:ext cx="0" cy="1644"/>
            </a:xfrm>
            <a:prstGeom prst="line">
              <a:avLst/>
            </a:prstGeom>
            <a:noFill/>
            <a:ln w="57150" algn="ctr">
              <a:solidFill>
                <a:schemeClr val="tx2"/>
              </a:solidFill>
              <a:round/>
              <a:headEnd/>
              <a:tailEnd/>
            </a:ln>
          </p:spPr>
          <p:txBody>
            <a:bodyPr wrap="none" anchor="ctr"/>
            <a:lstStyle/>
            <a:p>
              <a:endParaRPr lang="en-US"/>
            </a:p>
          </p:txBody>
        </p:sp>
        <p:sp>
          <p:nvSpPr>
            <p:cNvPr id="58385" name="Straight Connector 58384"/>
            <p:cNvSpPr>
              <a:spLocks noChangeShapeType="1"/>
            </p:cNvSpPr>
            <p:nvPr/>
          </p:nvSpPr>
          <p:spPr bwMode="auto">
            <a:xfrm flipV="1">
              <a:off x="2484" y="786"/>
              <a:ext cx="0" cy="2976"/>
            </a:xfrm>
            <a:prstGeom prst="line">
              <a:avLst/>
            </a:prstGeom>
            <a:noFill/>
            <a:ln w="28575" cap="flat" cmpd="sng" algn="ctr">
              <a:solidFill>
                <a:srgbClr val="FFFFFF"/>
              </a:solidFill>
              <a:prstDash val="lg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en-US" kern="0" dirty="0">
                <a:solidFill>
                  <a:sysClr val="windowText" lastClr="000000"/>
                </a:solidFill>
                <a:latin typeface="Arial"/>
              </a:endParaRPr>
            </a:p>
          </p:txBody>
        </p:sp>
        <p:sp>
          <p:nvSpPr>
            <p:cNvPr id="58386" name="TextBox 58385"/>
            <p:cNvSpPr txBox="1">
              <a:spLocks noChangeArrowheads="1"/>
            </p:cNvSpPr>
            <p:nvPr/>
          </p:nvSpPr>
          <p:spPr bwMode="auto">
            <a:xfrm>
              <a:off x="254" y="729"/>
              <a:ext cx="2075" cy="370"/>
            </a:xfrm>
            <a:prstGeom prst="rect">
              <a:avLst/>
            </a:prstGeom>
            <a:noFill/>
            <a:ln w="3175" cap="flat" cmpd="sng" algn="ctr">
              <a:noFill/>
              <a:prstDash val="solid"/>
              <a:miter lim="800000"/>
              <a:headEnd type="none" w="med" len="med"/>
              <a:tailEnd type="none" w="med" len="med"/>
            </a:ln>
            <a:effectLst/>
          </p:spPr>
          <p:txBody>
            <a:bodyPr>
              <a:spAutoFit/>
            </a:bodyPr>
            <a:lstStyle/>
            <a:p>
              <a:r>
                <a:rPr lang="en-US" sz="2700" dirty="0" err="1" smtClean="0">
                  <a:effectLst>
                    <a:outerShdw blurRad="38100" dist="38100" dir="2700000" algn="tl">
                      <a:srgbClr val="000000"/>
                    </a:outerShdw>
                  </a:effectLst>
                </a:rPr>
                <a:t>Partición</a:t>
              </a:r>
              <a:r>
                <a:rPr lang="en-US" sz="2700" dirty="0" smtClean="0">
                  <a:effectLst>
                    <a:outerShdw blurRad="38100" dist="38100" dir="2700000" algn="tl">
                      <a:srgbClr val="000000"/>
                    </a:outerShdw>
                  </a:effectLst>
                </a:rPr>
                <a:t> Padre</a:t>
              </a:r>
              <a:endParaRPr lang="en-US" sz="2700" dirty="0"/>
            </a:p>
          </p:txBody>
        </p:sp>
        <p:sp>
          <p:nvSpPr>
            <p:cNvPr id="58387" name="Straight Connector 58386"/>
            <p:cNvSpPr>
              <a:spLocks noChangeShapeType="1"/>
            </p:cNvSpPr>
            <p:nvPr/>
          </p:nvSpPr>
          <p:spPr bwMode="auto">
            <a:xfrm flipH="1">
              <a:off x="223" y="3768"/>
              <a:ext cx="4424" cy="1"/>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en-US" kern="0" dirty="0">
                <a:solidFill>
                  <a:sysClr val="windowText" lastClr="000000"/>
                </a:solidFill>
                <a:latin typeface="Arial"/>
              </a:endParaRPr>
            </a:p>
          </p:txBody>
        </p:sp>
        <p:sp>
          <p:nvSpPr>
            <p:cNvPr id="58388" name="TextBox 58387"/>
            <p:cNvSpPr txBox="1">
              <a:spLocks noChangeArrowheads="1"/>
            </p:cNvSpPr>
            <p:nvPr/>
          </p:nvSpPr>
          <p:spPr bwMode="auto">
            <a:xfrm>
              <a:off x="2670" y="729"/>
              <a:ext cx="1928" cy="370"/>
            </a:xfrm>
            <a:prstGeom prst="rect">
              <a:avLst/>
            </a:prstGeom>
            <a:noFill/>
            <a:ln w="3175" cap="flat" cmpd="sng" algn="ctr">
              <a:noFill/>
              <a:prstDash val="solid"/>
              <a:miter lim="800000"/>
              <a:headEnd type="none" w="med" len="med"/>
              <a:tailEnd type="none" w="med" len="med"/>
            </a:ln>
            <a:effectLst/>
          </p:spPr>
          <p:txBody>
            <a:bodyPr wrap="square">
              <a:spAutoFit/>
            </a:bodyPr>
            <a:lstStyle/>
            <a:p>
              <a:r>
                <a:rPr lang="en-US" sz="2700" dirty="0" err="1" smtClean="0">
                  <a:effectLst>
                    <a:outerShdw blurRad="38100" dist="38100" dir="2700000" algn="tl">
                      <a:srgbClr val="000000"/>
                    </a:outerShdw>
                  </a:effectLst>
                </a:rPr>
                <a:t>Particiones</a:t>
              </a:r>
              <a:r>
                <a:rPr lang="en-US" sz="2700" dirty="0" smtClean="0">
                  <a:effectLst>
                    <a:outerShdw blurRad="38100" dist="38100" dir="2700000" algn="tl">
                      <a:srgbClr val="000000"/>
                    </a:outerShdw>
                  </a:effectLst>
                </a:rPr>
                <a:t> </a:t>
              </a:r>
              <a:r>
                <a:rPr lang="en-US" sz="2700" dirty="0" err="1" smtClean="0">
                  <a:effectLst>
                    <a:outerShdw blurRad="38100" dist="38100" dir="2700000" algn="tl">
                      <a:srgbClr val="000000"/>
                    </a:outerShdw>
                  </a:effectLst>
                </a:rPr>
                <a:t>hijas</a:t>
              </a:r>
              <a:endParaRPr lang="en-US" sz="2000" dirty="0"/>
            </a:p>
          </p:txBody>
        </p:sp>
        <p:sp>
          <p:nvSpPr>
            <p:cNvPr id="58389" name="TextBox 58388"/>
            <p:cNvSpPr txBox="1">
              <a:spLocks noChangeArrowheads="1"/>
            </p:cNvSpPr>
            <p:nvPr/>
          </p:nvSpPr>
          <p:spPr bwMode="auto">
            <a:xfrm>
              <a:off x="3809" y="3561"/>
              <a:ext cx="1008" cy="246"/>
            </a:xfrm>
            <a:prstGeom prst="rect">
              <a:avLst/>
            </a:prstGeom>
            <a:noFill/>
            <a:ln w="3175" cap="flat" cmpd="sng" algn="ctr">
              <a:noFill/>
              <a:prstDash val="solid"/>
              <a:miter lim="800000"/>
              <a:headEnd type="none" w="med" len="med"/>
              <a:tailEnd type="none" w="med" len="med"/>
            </a:ln>
            <a:effectLst/>
          </p:spPr>
          <p:txBody>
            <a:bodyPr>
              <a:spAutoFit/>
            </a:bodyPr>
            <a:lstStyle/>
            <a:p>
              <a:pPr algn="l"/>
              <a:r>
                <a:rPr lang="en-US" sz="1600" dirty="0">
                  <a:solidFill>
                    <a:schemeClr val="folHlink"/>
                  </a:solidFill>
                  <a:effectLst>
                    <a:outerShdw blurRad="38100" dist="38100" dir="2700000" algn="tl">
                      <a:srgbClr val="000000"/>
                    </a:outerShdw>
                  </a:effectLst>
                </a:rPr>
                <a:t>Kernel Mode</a:t>
              </a:r>
              <a:endParaRPr lang="en-US" dirty="0"/>
            </a:p>
          </p:txBody>
        </p:sp>
        <p:grpSp>
          <p:nvGrpSpPr>
            <p:cNvPr id="3" name="Group 22"/>
            <p:cNvGrpSpPr>
              <a:grpSpLocks/>
            </p:cNvGrpSpPr>
            <p:nvPr/>
          </p:nvGrpSpPr>
          <p:grpSpPr bwMode="auto">
            <a:xfrm>
              <a:off x="224" y="1305"/>
              <a:ext cx="4657" cy="246"/>
              <a:chOff x="224" y="2005"/>
              <a:chExt cx="4657" cy="246"/>
            </a:xfrm>
          </p:grpSpPr>
          <p:sp>
            <p:nvSpPr>
              <p:cNvPr id="58391" name="TextBox 58390"/>
              <p:cNvSpPr txBox="1">
                <a:spLocks noChangeArrowheads="1"/>
              </p:cNvSpPr>
              <p:nvPr/>
            </p:nvSpPr>
            <p:spPr bwMode="auto">
              <a:xfrm>
                <a:off x="3809" y="2005"/>
                <a:ext cx="912" cy="246"/>
              </a:xfrm>
              <a:prstGeom prst="rect">
                <a:avLst/>
              </a:prstGeom>
              <a:noFill/>
              <a:ln w="3175" cap="flat" cmpd="sng" algn="ctr">
                <a:noFill/>
                <a:prstDash val="solid"/>
                <a:miter lim="800000"/>
                <a:headEnd type="none" w="med" len="med"/>
                <a:tailEnd type="none" w="med" len="med"/>
              </a:ln>
              <a:effectLst/>
            </p:spPr>
            <p:txBody>
              <a:bodyPr>
                <a:spAutoFit/>
              </a:bodyPr>
              <a:lstStyle/>
              <a:p>
                <a:pPr algn="l"/>
                <a:r>
                  <a:rPr lang="en-US" sz="1600" dirty="0">
                    <a:solidFill>
                      <a:schemeClr val="folHlink"/>
                    </a:solidFill>
                    <a:effectLst>
                      <a:outerShdw blurRad="38100" dist="38100" dir="2700000" algn="tl">
                        <a:srgbClr val="000000"/>
                      </a:outerShdw>
                    </a:effectLst>
                  </a:rPr>
                  <a:t>User Mode</a:t>
                </a:r>
                <a:endParaRPr lang="en-US" dirty="0"/>
              </a:p>
            </p:txBody>
          </p:sp>
          <p:sp>
            <p:nvSpPr>
              <p:cNvPr id="58392" name="Straight Connector 58391"/>
              <p:cNvSpPr>
                <a:spLocks noChangeShapeType="1"/>
              </p:cNvSpPr>
              <p:nvPr/>
            </p:nvSpPr>
            <p:spPr bwMode="auto">
              <a:xfrm flipH="1">
                <a:off x="224" y="2228"/>
                <a:ext cx="4657" cy="1"/>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en-US" kern="0" dirty="0">
                  <a:solidFill>
                    <a:sysClr val="windowText" lastClr="000000"/>
                  </a:solidFill>
                  <a:latin typeface="Arial"/>
                </a:endParaRPr>
              </a:p>
            </p:txBody>
          </p:sp>
        </p:grpSp>
        <p:grpSp>
          <p:nvGrpSpPr>
            <p:cNvPr id="4" name="Group 25"/>
            <p:cNvGrpSpPr>
              <a:grpSpLocks/>
            </p:cNvGrpSpPr>
            <p:nvPr/>
          </p:nvGrpSpPr>
          <p:grpSpPr bwMode="auto">
            <a:xfrm>
              <a:off x="404" y="3814"/>
              <a:ext cx="4339" cy="296"/>
              <a:chOff x="60" y="3472"/>
              <a:chExt cx="4339" cy="296"/>
            </a:xfrm>
          </p:grpSpPr>
          <p:pic>
            <p:nvPicPr>
              <p:cNvPr id="196632" name="Rectangle 23627"/>
              <p:cNvPicPr>
                <a:picLocks noChangeAspect="1" noChangeArrowheads="1"/>
              </p:cNvPicPr>
              <p:nvPr/>
            </p:nvPicPr>
            <p:blipFill>
              <a:blip r:embed="rId2"/>
              <a:srcRect/>
              <a:stretch>
                <a:fillRect/>
              </a:stretch>
            </p:blipFill>
            <p:spPr bwMode="auto">
              <a:xfrm>
                <a:off x="487" y="3472"/>
                <a:ext cx="3486" cy="296"/>
              </a:xfrm>
              <a:prstGeom prst="rect">
                <a:avLst/>
              </a:prstGeom>
              <a:noFill/>
              <a:ln w="9525">
                <a:noFill/>
                <a:miter lim="800000"/>
                <a:headEnd/>
                <a:tailEnd/>
              </a:ln>
            </p:spPr>
          </p:pic>
          <p:sp>
            <p:nvSpPr>
              <p:cNvPr id="58395" name="Rectangle 58394"/>
              <p:cNvSpPr>
                <a:spLocks noChangeArrowheads="1"/>
              </p:cNvSpPr>
              <p:nvPr/>
            </p:nvSpPr>
            <p:spPr bwMode="grayWhite">
              <a:xfrm>
                <a:off x="60" y="3545"/>
                <a:ext cx="4341" cy="149"/>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a:effectLst>
                      <a:outerShdw blurRad="38100" dist="38100" dir="2700000" algn="tl">
                        <a:srgbClr val="000000"/>
                      </a:outerShdw>
                    </a:effectLst>
                  </a:rPr>
                  <a:t>Windows hypervisor</a:t>
                </a:r>
                <a:endParaRPr lang="en-US" dirty="0"/>
              </a:p>
            </p:txBody>
          </p:sp>
        </p:grpSp>
        <p:grpSp>
          <p:nvGrpSpPr>
            <p:cNvPr id="5" name="Group 28"/>
            <p:cNvGrpSpPr>
              <a:grpSpLocks/>
            </p:cNvGrpSpPr>
            <p:nvPr/>
          </p:nvGrpSpPr>
          <p:grpSpPr bwMode="auto">
            <a:xfrm>
              <a:off x="2851" y="1067"/>
              <a:ext cx="1522" cy="300"/>
              <a:chOff x="1191" y="-840"/>
              <a:chExt cx="1522" cy="500"/>
            </a:xfrm>
          </p:grpSpPr>
          <p:pic>
            <p:nvPicPr>
              <p:cNvPr id="196635" name="Rectangle 23625"/>
              <p:cNvPicPr>
                <a:picLocks noChangeAspect="1" noChangeArrowheads="1"/>
              </p:cNvPicPr>
              <p:nvPr/>
            </p:nvPicPr>
            <p:blipFill>
              <a:blip r:embed="rId3"/>
              <a:srcRect/>
              <a:stretch>
                <a:fillRect/>
              </a:stretch>
            </p:blipFill>
            <p:spPr bwMode="auto">
              <a:xfrm>
                <a:off x="1191" y="-840"/>
                <a:ext cx="1522" cy="500"/>
              </a:xfrm>
              <a:prstGeom prst="rect">
                <a:avLst/>
              </a:prstGeom>
              <a:noFill/>
              <a:ln w="9525">
                <a:noFill/>
                <a:miter lim="800000"/>
                <a:headEnd/>
                <a:tailEnd/>
              </a:ln>
            </p:spPr>
          </p:pic>
          <p:sp>
            <p:nvSpPr>
              <p:cNvPr id="58398" name="Rectangle 58397"/>
              <p:cNvSpPr>
                <a:spLocks noChangeArrowheads="1"/>
              </p:cNvSpPr>
              <p:nvPr/>
            </p:nvSpPr>
            <p:spPr bwMode="blackWhite">
              <a:xfrm>
                <a:off x="1350" y="-686"/>
                <a:ext cx="1204" cy="191"/>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a:effectLst>
                      <a:outerShdw blurRad="38100" dist="38100" dir="2700000" algn="tl">
                        <a:srgbClr val="000000"/>
                      </a:outerShdw>
                    </a:effectLst>
                  </a:rPr>
                  <a:t>Applications</a:t>
                </a:r>
                <a:endParaRPr lang="en-US" dirty="0"/>
              </a:p>
            </p:txBody>
          </p:sp>
        </p:grpSp>
        <p:pic>
          <p:nvPicPr>
            <p:cNvPr id="196637" name="Rectangle 23575"/>
            <p:cNvPicPr>
              <a:picLocks noChangeAspect="1" noChangeArrowheads="1"/>
            </p:cNvPicPr>
            <p:nvPr/>
          </p:nvPicPr>
          <p:blipFill>
            <a:blip r:embed="rId4"/>
            <a:srcRect/>
            <a:stretch>
              <a:fillRect/>
            </a:stretch>
          </p:blipFill>
          <p:spPr bwMode="auto">
            <a:xfrm>
              <a:off x="4580" y="741"/>
              <a:ext cx="1150" cy="1757"/>
            </a:xfrm>
            <a:prstGeom prst="rect">
              <a:avLst/>
            </a:prstGeom>
            <a:noFill/>
            <a:ln w="9525">
              <a:noFill/>
              <a:miter lim="800000"/>
              <a:headEnd/>
              <a:tailEnd/>
            </a:ln>
          </p:spPr>
        </p:pic>
        <p:sp>
          <p:nvSpPr>
            <p:cNvPr id="58400" name="Rectangle 58399"/>
            <p:cNvSpPr>
              <a:spLocks noChangeArrowheads="1"/>
            </p:cNvSpPr>
            <p:nvPr/>
          </p:nvSpPr>
          <p:spPr bwMode="auto">
            <a:xfrm>
              <a:off x="4684" y="897"/>
              <a:ext cx="973" cy="247"/>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gn="l"/>
              <a:r>
                <a:rPr lang="en-US" sz="1600" dirty="0" err="1" smtClean="0">
                  <a:solidFill>
                    <a:schemeClr val="accent1"/>
                  </a:solidFill>
                  <a:effectLst>
                    <a:outerShdw blurRad="38100" dist="38100" dir="2700000" algn="tl">
                      <a:srgbClr val="000000"/>
                    </a:outerShdw>
                  </a:effectLst>
                </a:rPr>
                <a:t>Ofrecido</a:t>
              </a:r>
              <a:r>
                <a:rPr lang="en-US" sz="1600" dirty="0" smtClean="0">
                  <a:solidFill>
                    <a:schemeClr val="accent1"/>
                  </a:solidFill>
                  <a:effectLst>
                    <a:outerShdw blurRad="38100" dist="38100" dir="2700000" algn="tl">
                      <a:srgbClr val="000000"/>
                    </a:outerShdw>
                  </a:effectLst>
                </a:rPr>
                <a:t> </a:t>
              </a:r>
              <a:r>
                <a:rPr lang="en-US" sz="1600" dirty="0" err="1" smtClean="0">
                  <a:solidFill>
                    <a:schemeClr val="accent1"/>
                  </a:solidFill>
                  <a:effectLst>
                    <a:outerShdw blurRad="38100" dist="38100" dir="2700000" algn="tl">
                      <a:srgbClr val="000000"/>
                    </a:outerShdw>
                  </a:effectLst>
                </a:rPr>
                <a:t>por</a:t>
              </a:r>
              <a:r>
                <a:rPr lang="en-US" sz="1600" dirty="0" smtClean="0">
                  <a:solidFill>
                    <a:schemeClr val="accent1"/>
                  </a:solidFill>
                  <a:effectLst>
                    <a:outerShdw blurRad="38100" dist="38100" dir="2700000" algn="tl">
                      <a:srgbClr val="000000"/>
                    </a:outerShdw>
                  </a:effectLst>
                </a:rPr>
                <a:t>:</a:t>
              </a:r>
              <a:endParaRPr lang="en-US" dirty="0"/>
            </a:p>
          </p:txBody>
        </p:sp>
        <p:sp>
          <p:nvSpPr>
            <p:cNvPr id="58401" name="Rectangle 58400"/>
            <p:cNvSpPr>
              <a:spLocks noChangeArrowheads="1"/>
            </p:cNvSpPr>
            <p:nvPr/>
          </p:nvSpPr>
          <p:spPr bwMode="auto">
            <a:xfrm>
              <a:off x="4898" y="1178"/>
              <a:ext cx="611" cy="213"/>
            </a:xfrm>
            <a:prstGeom prst="rect">
              <a:avLst/>
            </a:prstGeom>
            <a:noFill/>
            <a:ln w="9525" cap="flat" cmpd="sng" algn="ctr">
              <a:noFill/>
              <a:prstDash val="solid"/>
              <a:miter lim="800000"/>
              <a:headEnd type="none" w="med" len="med"/>
              <a:tailEnd type="none" w="med" len="med"/>
            </a:ln>
            <a:effectLst/>
          </p:spPr>
          <p:txBody>
            <a:bodyPr wrap="none" lIns="92075" tIns="46038" rIns="92075" bIns="46038">
              <a:spAutoFit/>
            </a:bodyPr>
            <a:lstStyle/>
            <a:p>
              <a:pPr algn="l"/>
              <a:r>
                <a:rPr lang="en-US" sz="1300" dirty="0">
                  <a:effectLst>
                    <a:outerShdw blurRad="38100" dist="38100" dir="2700000" algn="tl">
                      <a:srgbClr val="000000"/>
                    </a:outerShdw>
                  </a:effectLst>
                </a:rPr>
                <a:t>Windows</a:t>
              </a:r>
              <a:endParaRPr lang="en-US" dirty="0"/>
            </a:p>
          </p:txBody>
        </p:sp>
        <p:sp>
          <p:nvSpPr>
            <p:cNvPr id="58402" name="Rectangle 58401"/>
            <p:cNvSpPr>
              <a:spLocks noChangeArrowheads="1"/>
            </p:cNvSpPr>
            <p:nvPr/>
          </p:nvSpPr>
          <p:spPr bwMode="auto">
            <a:xfrm>
              <a:off x="4898" y="1762"/>
              <a:ext cx="321" cy="213"/>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gn="l"/>
              <a:r>
                <a:rPr lang="en-US" sz="1300" dirty="0">
                  <a:effectLst>
                    <a:outerShdw blurRad="38100" dist="38100" dir="2700000" algn="tl">
                      <a:srgbClr val="000000"/>
                    </a:outerShdw>
                  </a:effectLst>
                </a:rPr>
                <a:t>ISV</a:t>
              </a:r>
              <a:endParaRPr lang="en-US" dirty="0"/>
            </a:p>
          </p:txBody>
        </p:sp>
        <p:sp>
          <p:nvSpPr>
            <p:cNvPr id="58403" name="Rectangle 58402"/>
            <p:cNvSpPr>
              <a:spLocks noChangeArrowheads="1"/>
            </p:cNvSpPr>
            <p:nvPr/>
          </p:nvSpPr>
          <p:spPr bwMode="auto">
            <a:xfrm>
              <a:off x="4898" y="2055"/>
              <a:ext cx="401" cy="213"/>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gn="l"/>
              <a:r>
                <a:rPr lang="en-US" sz="1300" dirty="0">
                  <a:effectLst>
                    <a:outerShdw blurRad="38100" dist="38100" dir="2700000" algn="tl">
                      <a:srgbClr val="000000"/>
                    </a:outerShdw>
                  </a:effectLst>
                </a:rPr>
                <a:t>OEM</a:t>
              </a:r>
              <a:endParaRPr lang="en-US" dirty="0"/>
            </a:p>
          </p:txBody>
        </p:sp>
        <p:sp>
          <p:nvSpPr>
            <p:cNvPr id="58404" name="Rectangle 58403"/>
            <p:cNvSpPr>
              <a:spLocks noChangeArrowheads="1"/>
            </p:cNvSpPr>
            <p:nvPr/>
          </p:nvSpPr>
          <p:spPr bwMode="auto">
            <a:xfrm>
              <a:off x="4898" y="1391"/>
              <a:ext cx="806" cy="359"/>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gn="l"/>
              <a:r>
                <a:rPr lang="en-US" sz="1300" dirty="0">
                  <a:effectLst>
                    <a:outerShdw blurRad="38100" dist="38100" dir="2700000" algn="tl">
                      <a:srgbClr val="000000"/>
                    </a:outerShdw>
                  </a:effectLst>
                </a:rPr>
                <a:t>Windows </a:t>
              </a:r>
              <a:endParaRPr lang="en-US" dirty="0"/>
            </a:p>
            <a:p>
              <a:pPr algn="l"/>
              <a:r>
                <a:rPr lang="en-US" sz="1300" dirty="0">
                  <a:effectLst>
                    <a:outerShdw blurRad="38100" dist="38100" dir="2700000" algn="tl">
                      <a:srgbClr val="000000"/>
                    </a:outerShdw>
                  </a:effectLst>
                </a:rPr>
                <a:t>Virtualization</a:t>
              </a:r>
            </a:p>
          </p:txBody>
        </p:sp>
        <p:pic>
          <p:nvPicPr>
            <p:cNvPr id="196643" name="Rectangle 23581"/>
            <p:cNvPicPr>
              <a:picLocks noChangeAspect="1" noChangeArrowheads="1"/>
            </p:cNvPicPr>
            <p:nvPr/>
          </p:nvPicPr>
          <p:blipFill>
            <a:blip r:embed="rId5"/>
            <a:srcRect/>
            <a:stretch>
              <a:fillRect/>
            </a:stretch>
          </p:blipFill>
          <p:spPr bwMode="auto">
            <a:xfrm>
              <a:off x="4653" y="1120"/>
              <a:ext cx="292" cy="287"/>
            </a:xfrm>
            <a:prstGeom prst="rect">
              <a:avLst/>
            </a:prstGeom>
            <a:noFill/>
            <a:ln w="9525">
              <a:noFill/>
              <a:miter lim="800000"/>
              <a:headEnd/>
              <a:tailEnd/>
            </a:ln>
          </p:spPr>
        </p:pic>
        <p:pic>
          <p:nvPicPr>
            <p:cNvPr id="196644" name="Rectangle 23582"/>
            <p:cNvPicPr>
              <a:picLocks noChangeAspect="1" noChangeArrowheads="1"/>
            </p:cNvPicPr>
            <p:nvPr/>
          </p:nvPicPr>
          <p:blipFill>
            <a:blip r:embed="rId6"/>
            <a:srcRect/>
            <a:stretch>
              <a:fillRect/>
            </a:stretch>
          </p:blipFill>
          <p:spPr bwMode="auto">
            <a:xfrm>
              <a:off x="4653" y="1997"/>
              <a:ext cx="292" cy="287"/>
            </a:xfrm>
            <a:prstGeom prst="rect">
              <a:avLst/>
            </a:prstGeom>
            <a:noFill/>
            <a:ln w="9525">
              <a:noFill/>
              <a:miter lim="800000"/>
              <a:headEnd/>
              <a:tailEnd/>
            </a:ln>
          </p:spPr>
        </p:pic>
        <p:pic>
          <p:nvPicPr>
            <p:cNvPr id="196645" name="Rectangle 23583"/>
            <p:cNvPicPr>
              <a:picLocks noChangeAspect="1" noChangeArrowheads="1"/>
            </p:cNvPicPr>
            <p:nvPr/>
          </p:nvPicPr>
          <p:blipFill>
            <a:blip r:embed="rId7"/>
            <a:srcRect/>
            <a:stretch>
              <a:fillRect/>
            </a:stretch>
          </p:blipFill>
          <p:spPr bwMode="auto">
            <a:xfrm>
              <a:off x="4653" y="1704"/>
              <a:ext cx="292" cy="287"/>
            </a:xfrm>
            <a:prstGeom prst="rect">
              <a:avLst/>
            </a:prstGeom>
            <a:noFill/>
            <a:ln w="9525">
              <a:noFill/>
              <a:miter lim="800000"/>
              <a:headEnd/>
              <a:tailEnd/>
            </a:ln>
          </p:spPr>
        </p:pic>
        <p:pic>
          <p:nvPicPr>
            <p:cNvPr id="196646" name="Rectangle 23584"/>
            <p:cNvPicPr>
              <a:picLocks noChangeAspect="1" noChangeArrowheads="1"/>
            </p:cNvPicPr>
            <p:nvPr/>
          </p:nvPicPr>
          <p:blipFill>
            <a:blip r:embed="rId8"/>
            <a:srcRect/>
            <a:stretch>
              <a:fillRect/>
            </a:stretch>
          </p:blipFill>
          <p:spPr bwMode="auto">
            <a:xfrm>
              <a:off x="4653" y="1412"/>
              <a:ext cx="292" cy="287"/>
            </a:xfrm>
            <a:prstGeom prst="rect">
              <a:avLst/>
            </a:prstGeom>
            <a:noFill/>
            <a:ln w="9525">
              <a:noFill/>
              <a:miter lim="800000"/>
              <a:headEnd/>
              <a:tailEnd/>
            </a:ln>
          </p:spPr>
        </p:pic>
        <p:grpSp>
          <p:nvGrpSpPr>
            <p:cNvPr id="6" name="Group 41"/>
            <p:cNvGrpSpPr>
              <a:grpSpLocks/>
            </p:cNvGrpSpPr>
            <p:nvPr/>
          </p:nvGrpSpPr>
          <p:grpSpPr bwMode="auto">
            <a:xfrm>
              <a:off x="1038" y="3499"/>
              <a:ext cx="2849" cy="255"/>
              <a:chOff x="5760" y="4320"/>
              <a:chExt cx="1014" cy="325"/>
            </a:xfrm>
          </p:grpSpPr>
          <p:pic>
            <p:nvPicPr>
              <p:cNvPr id="196648" name="Rectangle 23623"/>
              <p:cNvPicPr>
                <a:picLocks noChangeAspect="1" noChangeArrowheads="1"/>
              </p:cNvPicPr>
              <p:nvPr/>
            </p:nvPicPr>
            <p:blipFill>
              <a:blip r:embed="rId2"/>
              <a:srcRect/>
              <a:stretch>
                <a:fillRect/>
              </a:stretch>
            </p:blipFill>
            <p:spPr bwMode="auto">
              <a:xfrm>
                <a:off x="5760" y="4320"/>
                <a:ext cx="1014" cy="325"/>
              </a:xfrm>
              <a:prstGeom prst="rect">
                <a:avLst/>
              </a:prstGeom>
              <a:noFill/>
              <a:ln w="9525">
                <a:noFill/>
                <a:miter lim="800000"/>
                <a:headEnd/>
                <a:tailEnd/>
              </a:ln>
            </p:spPr>
          </p:pic>
          <p:sp>
            <p:nvSpPr>
              <p:cNvPr id="58411" name="Rectangle 58410"/>
              <p:cNvSpPr>
                <a:spLocks noChangeArrowheads="1"/>
              </p:cNvSpPr>
              <p:nvPr/>
            </p:nvSpPr>
            <p:spPr bwMode="grayWhite">
              <a:xfrm>
                <a:off x="5946" y="4376"/>
                <a:ext cx="641" cy="212"/>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err="1">
                    <a:effectLst>
                      <a:outerShdw blurRad="38100" dist="38100" dir="2700000" algn="tl">
                        <a:srgbClr val="000000"/>
                      </a:outerShdw>
                    </a:effectLst>
                  </a:rPr>
                  <a:t>VMBus</a:t>
                </a:r>
                <a:endParaRPr lang="en-US" dirty="0"/>
              </a:p>
            </p:txBody>
          </p:sp>
        </p:grpSp>
        <p:grpSp>
          <p:nvGrpSpPr>
            <p:cNvPr id="7" name="Group 44"/>
            <p:cNvGrpSpPr>
              <a:grpSpLocks/>
            </p:cNvGrpSpPr>
            <p:nvPr/>
          </p:nvGrpSpPr>
          <p:grpSpPr bwMode="auto">
            <a:xfrm>
              <a:off x="2827" y="1584"/>
              <a:ext cx="1612" cy="265"/>
              <a:chOff x="-138" y="2223"/>
              <a:chExt cx="755" cy="355"/>
            </a:xfrm>
          </p:grpSpPr>
          <p:pic>
            <p:nvPicPr>
              <p:cNvPr id="196651" name="Rectangle 23621"/>
              <p:cNvPicPr>
                <a:picLocks noChangeAspect="1" noChangeArrowheads="1"/>
              </p:cNvPicPr>
              <p:nvPr/>
            </p:nvPicPr>
            <p:blipFill>
              <a:blip r:embed="rId9"/>
              <a:srcRect/>
              <a:stretch>
                <a:fillRect/>
              </a:stretch>
            </p:blipFill>
            <p:spPr bwMode="auto">
              <a:xfrm>
                <a:off x="-138" y="2223"/>
                <a:ext cx="755" cy="355"/>
              </a:xfrm>
              <a:prstGeom prst="rect">
                <a:avLst/>
              </a:prstGeom>
              <a:noFill/>
              <a:ln w="9525">
                <a:noFill/>
                <a:miter lim="800000"/>
                <a:headEnd/>
                <a:tailEnd/>
              </a:ln>
            </p:spPr>
          </p:pic>
          <p:sp>
            <p:nvSpPr>
              <p:cNvPr id="58414" name="Rectangle 58413"/>
              <p:cNvSpPr>
                <a:spLocks noChangeArrowheads="1"/>
              </p:cNvSpPr>
              <p:nvPr/>
            </p:nvSpPr>
            <p:spPr bwMode="auto">
              <a:xfrm>
                <a:off x="-76" y="2236"/>
                <a:ext cx="631" cy="328"/>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a:effectLst>
                      <a:outerShdw blurRad="38100" dist="38100" dir="2700000" algn="tl">
                        <a:srgbClr val="000000"/>
                      </a:outerShdw>
                    </a:effectLst>
                  </a:rPr>
                  <a:t>Windows File System</a:t>
                </a:r>
                <a:endParaRPr lang="en-US" dirty="0"/>
              </a:p>
            </p:txBody>
          </p:sp>
        </p:grpSp>
        <p:grpSp>
          <p:nvGrpSpPr>
            <p:cNvPr id="8" name="Group 47"/>
            <p:cNvGrpSpPr>
              <a:grpSpLocks/>
            </p:cNvGrpSpPr>
            <p:nvPr/>
          </p:nvGrpSpPr>
          <p:grpSpPr bwMode="auto">
            <a:xfrm>
              <a:off x="2825" y="1862"/>
              <a:ext cx="1612" cy="265"/>
              <a:chOff x="-138" y="2223"/>
              <a:chExt cx="755" cy="355"/>
            </a:xfrm>
          </p:grpSpPr>
          <p:pic>
            <p:nvPicPr>
              <p:cNvPr id="196654" name="Rectangle 23619"/>
              <p:cNvPicPr>
                <a:picLocks noChangeAspect="1" noChangeArrowheads="1"/>
              </p:cNvPicPr>
              <p:nvPr/>
            </p:nvPicPr>
            <p:blipFill>
              <a:blip r:embed="rId9"/>
              <a:srcRect/>
              <a:stretch>
                <a:fillRect/>
              </a:stretch>
            </p:blipFill>
            <p:spPr bwMode="auto">
              <a:xfrm>
                <a:off x="-138" y="2223"/>
                <a:ext cx="755" cy="355"/>
              </a:xfrm>
              <a:prstGeom prst="rect">
                <a:avLst/>
              </a:prstGeom>
              <a:noFill/>
              <a:ln w="9525">
                <a:noFill/>
                <a:miter lim="800000"/>
                <a:headEnd/>
                <a:tailEnd/>
              </a:ln>
            </p:spPr>
          </p:pic>
          <p:sp>
            <p:nvSpPr>
              <p:cNvPr id="58417" name="Rectangle 58416"/>
              <p:cNvSpPr>
                <a:spLocks noChangeArrowheads="1"/>
              </p:cNvSpPr>
              <p:nvPr/>
            </p:nvSpPr>
            <p:spPr bwMode="auto">
              <a:xfrm>
                <a:off x="-76" y="2235"/>
                <a:ext cx="631" cy="331"/>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err="1" smtClean="0">
                    <a:effectLst>
                      <a:outerShdw blurRad="38100" dist="38100" dir="2700000" algn="tl">
                        <a:srgbClr val="000000"/>
                      </a:outerShdw>
                    </a:effectLst>
                  </a:rPr>
                  <a:t>Volumen</a:t>
                </a:r>
                <a:endParaRPr lang="en-US" dirty="0"/>
              </a:p>
            </p:txBody>
          </p:sp>
        </p:grpSp>
        <p:grpSp>
          <p:nvGrpSpPr>
            <p:cNvPr id="9" name="Group 50"/>
            <p:cNvGrpSpPr>
              <a:grpSpLocks/>
            </p:cNvGrpSpPr>
            <p:nvPr/>
          </p:nvGrpSpPr>
          <p:grpSpPr bwMode="auto">
            <a:xfrm>
              <a:off x="2824" y="2147"/>
              <a:ext cx="1613" cy="265"/>
              <a:chOff x="-138" y="2223"/>
              <a:chExt cx="755" cy="355"/>
            </a:xfrm>
          </p:grpSpPr>
          <p:pic>
            <p:nvPicPr>
              <p:cNvPr id="196657" name="Rectangle 23617"/>
              <p:cNvPicPr>
                <a:picLocks noChangeAspect="1" noChangeArrowheads="1"/>
              </p:cNvPicPr>
              <p:nvPr/>
            </p:nvPicPr>
            <p:blipFill>
              <a:blip r:embed="rId9"/>
              <a:srcRect/>
              <a:stretch>
                <a:fillRect/>
              </a:stretch>
            </p:blipFill>
            <p:spPr bwMode="auto">
              <a:xfrm>
                <a:off x="-138" y="2223"/>
                <a:ext cx="755" cy="355"/>
              </a:xfrm>
              <a:prstGeom prst="rect">
                <a:avLst/>
              </a:prstGeom>
              <a:noFill/>
              <a:ln w="9525">
                <a:noFill/>
                <a:miter lim="800000"/>
                <a:headEnd/>
                <a:tailEnd/>
              </a:ln>
            </p:spPr>
          </p:pic>
          <p:sp>
            <p:nvSpPr>
              <p:cNvPr id="58420" name="Rectangle 58419"/>
              <p:cNvSpPr>
                <a:spLocks noChangeArrowheads="1"/>
              </p:cNvSpPr>
              <p:nvPr/>
            </p:nvSpPr>
            <p:spPr bwMode="auto">
              <a:xfrm>
                <a:off x="-76" y="2235"/>
                <a:ext cx="631" cy="327"/>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err="1" smtClean="0">
                    <a:effectLst>
                      <a:outerShdw blurRad="38100" dist="38100" dir="2700000" algn="tl">
                        <a:srgbClr val="000000"/>
                      </a:outerShdw>
                    </a:effectLst>
                  </a:rPr>
                  <a:t>Partición</a:t>
                </a:r>
                <a:endParaRPr lang="en-US" dirty="0"/>
              </a:p>
            </p:txBody>
          </p:sp>
        </p:grpSp>
        <p:grpSp>
          <p:nvGrpSpPr>
            <p:cNvPr id="10" name="Group 53"/>
            <p:cNvGrpSpPr>
              <a:grpSpLocks/>
            </p:cNvGrpSpPr>
            <p:nvPr/>
          </p:nvGrpSpPr>
          <p:grpSpPr bwMode="auto">
            <a:xfrm>
              <a:off x="2828" y="2432"/>
              <a:ext cx="1613" cy="265"/>
              <a:chOff x="-138" y="2223"/>
              <a:chExt cx="755" cy="355"/>
            </a:xfrm>
          </p:grpSpPr>
          <p:pic>
            <p:nvPicPr>
              <p:cNvPr id="196660" name="Rectangle 23615"/>
              <p:cNvPicPr>
                <a:picLocks noChangeAspect="1" noChangeArrowheads="1"/>
              </p:cNvPicPr>
              <p:nvPr/>
            </p:nvPicPr>
            <p:blipFill>
              <a:blip r:embed="rId9"/>
              <a:srcRect/>
              <a:stretch>
                <a:fillRect/>
              </a:stretch>
            </p:blipFill>
            <p:spPr bwMode="auto">
              <a:xfrm>
                <a:off x="-138" y="2223"/>
                <a:ext cx="755" cy="355"/>
              </a:xfrm>
              <a:prstGeom prst="rect">
                <a:avLst/>
              </a:prstGeom>
              <a:noFill/>
              <a:ln w="9525">
                <a:noFill/>
                <a:miter lim="800000"/>
                <a:headEnd/>
                <a:tailEnd/>
              </a:ln>
            </p:spPr>
          </p:pic>
          <p:sp>
            <p:nvSpPr>
              <p:cNvPr id="58423" name="Rectangle 58422"/>
              <p:cNvSpPr>
                <a:spLocks noChangeArrowheads="1"/>
              </p:cNvSpPr>
              <p:nvPr/>
            </p:nvSpPr>
            <p:spPr bwMode="auto">
              <a:xfrm>
                <a:off x="-76" y="2236"/>
                <a:ext cx="631" cy="328"/>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smtClean="0">
                    <a:effectLst>
                      <a:outerShdw blurRad="38100" dist="38100" dir="2700000" algn="tl">
                        <a:srgbClr val="000000"/>
                      </a:outerShdw>
                    </a:effectLst>
                  </a:rPr>
                  <a:t>Disco</a:t>
                </a:r>
                <a:endParaRPr lang="en-US" dirty="0"/>
              </a:p>
            </p:txBody>
          </p:sp>
        </p:grpSp>
        <p:grpSp>
          <p:nvGrpSpPr>
            <p:cNvPr id="11" name="Group 56"/>
            <p:cNvGrpSpPr>
              <a:grpSpLocks/>
            </p:cNvGrpSpPr>
            <p:nvPr/>
          </p:nvGrpSpPr>
          <p:grpSpPr bwMode="auto">
            <a:xfrm>
              <a:off x="2826" y="2691"/>
              <a:ext cx="1615" cy="255"/>
              <a:chOff x="5760" y="4320"/>
              <a:chExt cx="1014" cy="325"/>
            </a:xfrm>
          </p:grpSpPr>
          <p:pic>
            <p:nvPicPr>
              <p:cNvPr id="196663" name="Rectangle 23613"/>
              <p:cNvPicPr>
                <a:picLocks noChangeAspect="1" noChangeArrowheads="1"/>
              </p:cNvPicPr>
              <p:nvPr/>
            </p:nvPicPr>
            <p:blipFill>
              <a:blip r:embed="rId2"/>
              <a:srcRect/>
              <a:stretch>
                <a:fillRect/>
              </a:stretch>
            </p:blipFill>
            <p:spPr bwMode="auto">
              <a:xfrm>
                <a:off x="5760" y="4320"/>
                <a:ext cx="1014" cy="325"/>
              </a:xfrm>
              <a:prstGeom prst="rect">
                <a:avLst/>
              </a:prstGeom>
              <a:noFill/>
              <a:ln w="9525">
                <a:noFill/>
                <a:miter lim="800000"/>
                <a:headEnd/>
                <a:tailEnd/>
              </a:ln>
            </p:spPr>
          </p:pic>
          <p:sp>
            <p:nvSpPr>
              <p:cNvPr id="58426" name="Rectangle 58425"/>
              <p:cNvSpPr>
                <a:spLocks noChangeArrowheads="1"/>
              </p:cNvSpPr>
              <p:nvPr/>
            </p:nvSpPr>
            <p:spPr bwMode="grayWhite">
              <a:xfrm>
                <a:off x="5946" y="4376"/>
                <a:ext cx="641" cy="212"/>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a:effectLst>
                      <a:outerShdw blurRad="38100" dist="38100" dir="2700000" algn="tl">
                        <a:srgbClr val="000000"/>
                      </a:outerShdw>
                    </a:effectLst>
                  </a:rPr>
                  <a:t>Fast Path Filter (VSC)</a:t>
                </a:r>
                <a:endParaRPr lang="en-US" dirty="0"/>
              </a:p>
            </p:txBody>
          </p:sp>
        </p:grpSp>
        <p:grpSp>
          <p:nvGrpSpPr>
            <p:cNvPr id="12" name="Group 59"/>
            <p:cNvGrpSpPr>
              <a:grpSpLocks/>
            </p:cNvGrpSpPr>
            <p:nvPr/>
          </p:nvGrpSpPr>
          <p:grpSpPr bwMode="auto">
            <a:xfrm>
              <a:off x="2824" y="2939"/>
              <a:ext cx="1613" cy="451"/>
              <a:chOff x="-138" y="2223"/>
              <a:chExt cx="755" cy="355"/>
            </a:xfrm>
          </p:grpSpPr>
          <p:pic>
            <p:nvPicPr>
              <p:cNvPr id="196666" name="Rectangle 23611"/>
              <p:cNvPicPr>
                <a:picLocks noChangeAspect="1" noChangeArrowheads="1"/>
              </p:cNvPicPr>
              <p:nvPr/>
            </p:nvPicPr>
            <p:blipFill>
              <a:blip r:embed="rId9"/>
              <a:srcRect/>
              <a:stretch>
                <a:fillRect/>
              </a:stretch>
            </p:blipFill>
            <p:spPr bwMode="auto">
              <a:xfrm>
                <a:off x="-138" y="2223"/>
                <a:ext cx="755" cy="355"/>
              </a:xfrm>
              <a:prstGeom prst="rect">
                <a:avLst/>
              </a:prstGeom>
              <a:noFill/>
              <a:ln w="9525">
                <a:noFill/>
                <a:miter lim="800000"/>
                <a:headEnd/>
                <a:tailEnd/>
              </a:ln>
            </p:spPr>
          </p:pic>
          <p:sp>
            <p:nvSpPr>
              <p:cNvPr id="58429" name="Rectangle 58428"/>
              <p:cNvSpPr>
                <a:spLocks noChangeArrowheads="1"/>
              </p:cNvSpPr>
              <p:nvPr/>
            </p:nvSpPr>
            <p:spPr bwMode="auto">
              <a:xfrm>
                <a:off x="-76" y="2234"/>
                <a:ext cx="631" cy="330"/>
              </a:xfrm>
              <a:prstGeom prst="rect">
                <a:avLst/>
              </a:prstGeom>
              <a:noFill/>
              <a:ln w="3175" cap="flat" cmpd="sng" algn="ctr">
                <a:noFill/>
                <a:prstDash val="solid"/>
                <a:miter lim="800000"/>
                <a:headEnd type="none" w="med" len="med"/>
                <a:tailEnd type="none" w="med" len="med"/>
              </a:ln>
              <a:effectLst/>
            </p:spPr>
            <p:txBody>
              <a:bodyPr wrap="none" anchor="ctr"/>
              <a:lstStyle/>
              <a:p>
                <a:pPr algn="r"/>
                <a:r>
                  <a:rPr lang="en-US" sz="1600" dirty="0" err="1">
                    <a:effectLst>
                      <a:outerShdw blurRad="38100" dist="38100" dir="2700000" algn="tl">
                        <a:srgbClr val="000000"/>
                      </a:outerShdw>
                    </a:effectLst>
                  </a:rPr>
                  <a:t>iSCSIprt</a:t>
                </a:r>
                <a:endParaRPr lang="en-US" dirty="0"/>
              </a:p>
            </p:txBody>
          </p:sp>
        </p:grpSp>
        <p:grpSp>
          <p:nvGrpSpPr>
            <p:cNvPr id="13" name="Group 62"/>
            <p:cNvGrpSpPr>
              <a:grpSpLocks/>
            </p:cNvGrpSpPr>
            <p:nvPr/>
          </p:nvGrpSpPr>
          <p:grpSpPr bwMode="auto">
            <a:xfrm>
              <a:off x="2580" y="3003"/>
              <a:ext cx="1123" cy="507"/>
              <a:chOff x="5760" y="4320"/>
              <a:chExt cx="1014" cy="325"/>
            </a:xfrm>
          </p:grpSpPr>
          <p:pic>
            <p:nvPicPr>
              <p:cNvPr id="196669" name="Rectangle 23609"/>
              <p:cNvPicPr>
                <a:picLocks noChangeAspect="1" noChangeArrowheads="1"/>
              </p:cNvPicPr>
              <p:nvPr/>
            </p:nvPicPr>
            <p:blipFill>
              <a:blip r:embed="rId2"/>
              <a:srcRect/>
              <a:stretch>
                <a:fillRect/>
              </a:stretch>
            </p:blipFill>
            <p:spPr bwMode="auto">
              <a:xfrm>
                <a:off x="5760" y="4320"/>
                <a:ext cx="1014" cy="325"/>
              </a:xfrm>
              <a:prstGeom prst="rect">
                <a:avLst/>
              </a:prstGeom>
              <a:noFill/>
              <a:ln w="9525">
                <a:noFill/>
                <a:miter lim="800000"/>
                <a:headEnd/>
                <a:tailEnd/>
              </a:ln>
            </p:spPr>
          </p:pic>
          <p:sp>
            <p:nvSpPr>
              <p:cNvPr id="58432" name="Rectangle 58431"/>
              <p:cNvSpPr>
                <a:spLocks noChangeArrowheads="1"/>
              </p:cNvSpPr>
              <p:nvPr/>
            </p:nvSpPr>
            <p:spPr bwMode="grayWhite">
              <a:xfrm>
                <a:off x="5944" y="4376"/>
                <a:ext cx="641" cy="212"/>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a:effectLst>
                      <a:outerShdw blurRad="38100" dist="38100" dir="2700000" algn="tl">
                        <a:srgbClr val="000000"/>
                      </a:outerShdw>
                    </a:effectLst>
                  </a:rPr>
                  <a:t>Virtual </a:t>
                </a:r>
                <a:r>
                  <a:rPr lang="en-US" sz="1600" dirty="0" smtClean="0">
                    <a:effectLst>
                      <a:outerShdw blurRad="38100" dist="38100" dir="2700000" algn="tl">
                        <a:srgbClr val="000000"/>
                      </a:outerShdw>
                    </a:effectLst>
                  </a:rPr>
                  <a:t>Service</a:t>
                </a:r>
                <a:endParaRPr lang="en-US" dirty="0"/>
              </a:p>
              <a:p>
                <a:pPr algn="ctr"/>
                <a:r>
                  <a:rPr lang="en-US" sz="1600" dirty="0" smtClean="0">
                    <a:effectLst>
                      <a:outerShdw blurRad="38100" dist="38100" dir="2700000" algn="tl">
                        <a:srgbClr val="000000"/>
                      </a:outerShdw>
                    </a:effectLst>
                  </a:rPr>
                  <a:t>Client (VSC</a:t>
                </a:r>
                <a:r>
                  <a:rPr lang="en-US" sz="1600" dirty="0">
                    <a:effectLst>
                      <a:outerShdw blurRad="38100" dist="38100" dir="2700000" algn="tl">
                        <a:srgbClr val="000000"/>
                      </a:outerShdw>
                    </a:effectLst>
                  </a:rPr>
                  <a:t>)</a:t>
                </a:r>
              </a:p>
            </p:txBody>
          </p:sp>
        </p:grpSp>
        <p:grpSp>
          <p:nvGrpSpPr>
            <p:cNvPr id="14" name="Group 65"/>
            <p:cNvGrpSpPr>
              <a:grpSpLocks/>
            </p:cNvGrpSpPr>
            <p:nvPr/>
          </p:nvGrpSpPr>
          <p:grpSpPr bwMode="auto">
            <a:xfrm>
              <a:off x="1314" y="2235"/>
              <a:ext cx="1123" cy="597"/>
              <a:chOff x="5760" y="4320"/>
              <a:chExt cx="1014" cy="325"/>
            </a:xfrm>
          </p:grpSpPr>
          <p:pic>
            <p:nvPicPr>
              <p:cNvPr id="196672" name="Rectangle 23607"/>
              <p:cNvPicPr>
                <a:picLocks noChangeAspect="1" noChangeArrowheads="1"/>
              </p:cNvPicPr>
              <p:nvPr/>
            </p:nvPicPr>
            <p:blipFill>
              <a:blip r:embed="rId2"/>
              <a:srcRect/>
              <a:stretch>
                <a:fillRect/>
              </a:stretch>
            </p:blipFill>
            <p:spPr bwMode="auto">
              <a:xfrm>
                <a:off x="5760" y="4320"/>
                <a:ext cx="1014" cy="325"/>
              </a:xfrm>
              <a:prstGeom prst="rect">
                <a:avLst/>
              </a:prstGeom>
              <a:noFill/>
              <a:ln w="9525">
                <a:noFill/>
                <a:miter lim="800000"/>
                <a:headEnd/>
                <a:tailEnd/>
              </a:ln>
            </p:spPr>
          </p:pic>
          <p:sp>
            <p:nvSpPr>
              <p:cNvPr id="58435" name="Rectangle 58434"/>
              <p:cNvSpPr>
                <a:spLocks noChangeArrowheads="1"/>
              </p:cNvSpPr>
              <p:nvPr/>
            </p:nvSpPr>
            <p:spPr bwMode="grayWhite">
              <a:xfrm>
                <a:off x="5946" y="4376"/>
                <a:ext cx="641" cy="212"/>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a:effectLst>
                      <a:outerShdw blurRad="38100" dist="38100" dir="2700000" algn="tl">
                        <a:srgbClr val="000000"/>
                      </a:outerShdw>
                    </a:effectLst>
                  </a:rPr>
                  <a:t>Virtual </a:t>
                </a:r>
                <a:r>
                  <a:rPr lang="en-US" sz="1600" dirty="0" smtClean="0">
                    <a:effectLst>
                      <a:outerShdw blurRad="38100" dist="38100" dir="2700000" algn="tl">
                        <a:srgbClr val="000000"/>
                      </a:outerShdw>
                    </a:effectLst>
                  </a:rPr>
                  <a:t>Service</a:t>
                </a:r>
                <a:endParaRPr lang="en-US" dirty="0"/>
              </a:p>
              <a:p>
                <a:pPr algn="ctr"/>
                <a:r>
                  <a:rPr lang="en-US" sz="1600" dirty="0">
                    <a:effectLst>
                      <a:outerShdw blurRad="38100" dist="38100" dir="2700000" algn="tl">
                        <a:srgbClr val="000000"/>
                      </a:outerShdw>
                    </a:effectLst>
                  </a:rPr>
                  <a:t>Provider (VSP)</a:t>
                </a:r>
              </a:p>
            </p:txBody>
          </p:sp>
        </p:grpSp>
        <p:grpSp>
          <p:nvGrpSpPr>
            <p:cNvPr id="15" name="Group 68"/>
            <p:cNvGrpSpPr>
              <a:grpSpLocks/>
            </p:cNvGrpSpPr>
            <p:nvPr/>
          </p:nvGrpSpPr>
          <p:grpSpPr bwMode="auto">
            <a:xfrm>
              <a:off x="0" y="2909"/>
              <a:ext cx="1613" cy="451"/>
              <a:chOff x="-138" y="2223"/>
              <a:chExt cx="755" cy="355"/>
            </a:xfrm>
          </p:grpSpPr>
          <p:pic>
            <p:nvPicPr>
              <p:cNvPr id="196675" name="Rectangle 23605"/>
              <p:cNvPicPr>
                <a:picLocks noChangeAspect="1" noChangeArrowheads="1"/>
              </p:cNvPicPr>
              <p:nvPr/>
            </p:nvPicPr>
            <p:blipFill>
              <a:blip r:embed="rId9"/>
              <a:srcRect/>
              <a:stretch>
                <a:fillRect/>
              </a:stretch>
            </p:blipFill>
            <p:spPr bwMode="auto">
              <a:xfrm>
                <a:off x="-138" y="2223"/>
                <a:ext cx="755" cy="355"/>
              </a:xfrm>
              <a:prstGeom prst="rect">
                <a:avLst/>
              </a:prstGeom>
              <a:noFill/>
              <a:ln w="9525">
                <a:noFill/>
                <a:miter lim="800000"/>
                <a:headEnd/>
                <a:tailEnd/>
              </a:ln>
            </p:spPr>
          </p:pic>
          <p:sp>
            <p:nvSpPr>
              <p:cNvPr id="58438" name="Rectangle 58437"/>
              <p:cNvSpPr>
                <a:spLocks noChangeArrowheads="1"/>
              </p:cNvSpPr>
              <p:nvPr/>
            </p:nvSpPr>
            <p:spPr bwMode="auto">
              <a:xfrm>
                <a:off x="-76" y="2234"/>
                <a:ext cx="631" cy="330"/>
              </a:xfrm>
              <a:prstGeom prst="rect">
                <a:avLst/>
              </a:prstGeom>
              <a:noFill/>
              <a:ln w="3175" cap="flat" cmpd="sng" algn="ctr">
                <a:noFill/>
                <a:prstDash val="solid"/>
                <a:miter lim="800000"/>
                <a:headEnd type="none" w="med" len="med"/>
                <a:tailEnd type="none" w="med" len="med"/>
              </a:ln>
              <a:effectLst/>
            </p:spPr>
            <p:txBody>
              <a:bodyPr wrap="none" anchor="ctr"/>
              <a:lstStyle/>
              <a:p>
                <a:pPr algn="r"/>
                <a:r>
                  <a:rPr lang="en-US" sz="1600" dirty="0" err="1">
                    <a:effectLst>
                      <a:outerShdw blurRad="38100" dist="38100" dir="2700000" algn="tl">
                        <a:srgbClr val="000000"/>
                      </a:outerShdw>
                    </a:effectLst>
                  </a:rPr>
                  <a:t>StorPort</a:t>
                </a:r>
                <a:endParaRPr lang="en-US" dirty="0"/>
              </a:p>
            </p:txBody>
          </p:sp>
        </p:grpSp>
        <p:sp>
          <p:nvSpPr>
            <p:cNvPr id="58439" name="Can 58438"/>
            <p:cNvSpPr>
              <a:spLocks noChangeArrowheads="1"/>
            </p:cNvSpPr>
            <p:nvPr/>
          </p:nvSpPr>
          <p:spPr bwMode="auto">
            <a:xfrm>
              <a:off x="72" y="3875"/>
              <a:ext cx="726" cy="421"/>
            </a:xfrm>
            <a:prstGeom prst="can">
              <a:avLst>
                <a:gd name="adj" fmla="val 25000"/>
              </a:avLst>
            </a:pr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none" anchor="ctr"/>
            <a:lstStyle/>
            <a:p>
              <a:pPr algn="ctr">
                <a:lnSpc>
                  <a:spcPct val="100000"/>
                </a:lnSpc>
                <a:spcBef>
                  <a:spcPct val="0"/>
                </a:spcBef>
              </a:pPr>
              <a:r>
                <a:rPr lang="en-US" dirty="0">
                  <a:effectLst>
                    <a:outerShdw blurRad="38100" dist="38100" dir="2700000" algn="tl">
                      <a:srgbClr val="000000"/>
                    </a:outerShdw>
                  </a:effectLst>
                </a:rPr>
                <a:t>Hardware</a:t>
              </a:r>
              <a:endParaRPr lang="en-US" dirty="0"/>
            </a:p>
          </p:txBody>
        </p:sp>
        <p:grpSp>
          <p:nvGrpSpPr>
            <p:cNvPr id="16" name="Group 72"/>
            <p:cNvGrpSpPr>
              <a:grpSpLocks/>
            </p:cNvGrpSpPr>
            <p:nvPr/>
          </p:nvGrpSpPr>
          <p:grpSpPr bwMode="auto">
            <a:xfrm>
              <a:off x="98" y="3124"/>
              <a:ext cx="763" cy="551"/>
              <a:chOff x="1447" y="3097"/>
              <a:chExt cx="517" cy="365"/>
            </a:xfrm>
          </p:grpSpPr>
          <p:pic>
            <p:nvPicPr>
              <p:cNvPr id="196679" name="Rectangle 23603"/>
              <p:cNvPicPr>
                <a:picLocks noChangeAspect="1" noChangeArrowheads="1"/>
              </p:cNvPicPr>
              <p:nvPr/>
            </p:nvPicPr>
            <p:blipFill>
              <a:blip r:embed="rId10" cstate="print"/>
              <a:srcRect/>
              <a:stretch>
                <a:fillRect/>
              </a:stretch>
            </p:blipFill>
            <p:spPr bwMode="auto">
              <a:xfrm>
                <a:off x="1447" y="3097"/>
                <a:ext cx="517" cy="364"/>
              </a:xfrm>
              <a:prstGeom prst="rect">
                <a:avLst/>
              </a:prstGeom>
              <a:noFill/>
              <a:ln w="9525">
                <a:noFill/>
                <a:miter lim="800000"/>
                <a:headEnd/>
                <a:tailEnd/>
              </a:ln>
            </p:spPr>
          </p:pic>
          <p:sp>
            <p:nvSpPr>
              <p:cNvPr id="58442" name="Rectangle 58441"/>
              <p:cNvSpPr>
                <a:spLocks noChangeArrowheads="1"/>
              </p:cNvSpPr>
              <p:nvPr/>
            </p:nvSpPr>
            <p:spPr bwMode="blackWhite">
              <a:xfrm>
                <a:off x="1452" y="3097"/>
                <a:ext cx="508" cy="364"/>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err="1">
                    <a:effectLst>
                      <a:outerShdw blurRad="38100" dist="38100" dir="2700000" algn="tl">
                        <a:srgbClr val="000000"/>
                      </a:outerShdw>
                    </a:effectLst>
                  </a:rPr>
                  <a:t>StorPort</a:t>
                </a:r>
                <a:endParaRPr lang="en-US" dirty="0"/>
              </a:p>
              <a:p>
                <a:pPr algn="ctr"/>
                <a:r>
                  <a:rPr lang="en-US" sz="1600" dirty="0">
                    <a:effectLst>
                      <a:outerShdw blurRad="38100" dist="38100" dir="2700000" algn="tl">
                        <a:srgbClr val="000000"/>
                      </a:outerShdw>
                    </a:effectLst>
                  </a:rPr>
                  <a:t>Miniport</a:t>
                </a:r>
              </a:p>
            </p:txBody>
          </p:sp>
        </p:grpSp>
        <p:grpSp>
          <p:nvGrpSpPr>
            <p:cNvPr id="17" name="Group 75"/>
            <p:cNvGrpSpPr>
              <a:grpSpLocks/>
            </p:cNvGrpSpPr>
            <p:nvPr/>
          </p:nvGrpSpPr>
          <p:grpSpPr bwMode="auto">
            <a:xfrm>
              <a:off x="870" y="1047"/>
              <a:ext cx="1531" cy="417"/>
              <a:chOff x="5760" y="4320"/>
              <a:chExt cx="1014" cy="325"/>
            </a:xfrm>
          </p:grpSpPr>
          <p:pic>
            <p:nvPicPr>
              <p:cNvPr id="196682" name="Rectangle 23601"/>
              <p:cNvPicPr>
                <a:picLocks noChangeAspect="1" noChangeArrowheads="1"/>
              </p:cNvPicPr>
              <p:nvPr/>
            </p:nvPicPr>
            <p:blipFill>
              <a:blip r:embed="rId2"/>
              <a:srcRect/>
              <a:stretch>
                <a:fillRect/>
              </a:stretch>
            </p:blipFill>
            <p:spPr bwMode="auto">
              <a:xfrm>
                <a:off x="5760" y="4320"/>
                <a:ext cx="1014" cy="325"/>
              </a:xfrm>
              <a:prstGeom prst="rect">
                <a:avLst/>
              </a:prstGeom>
              <a:noFill/>
              <a:ln w="9525">
                <a:noFill/>
                <a:miter lim="800000"/>
                <a:headEnd/>
                <a:tailEnd/>
              </a:ln>
            </p:spPr>
          </p:pic>
          <p:sp>
            <p:nvSpPr>
              <p:cNvPr id="58445" name="Rectangle 58444"/>
              <p:cNvSpPr>
                <a:spLocks noChangeArrowheads="1"/>
              </p:cNvSpPr>
              <p:nvPr/>
            </p:nvSpPr>
            <p:spPr bwMode="grayWhite">
              <a:xfrm>
                <a:off x="5946" y="4376"/>
                <a:ext cx="641" cy="213"/>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a:effectLst>
                      <a:outerShdw blurRad="38100" dist="38100" dir="2700000" algn="tl">
                        <a:srgbClr val="000000"/>
                      </a:outerShdw>
                    </a:effectLst>
                  </a:rPr>
                  <a:t>VM Worker Process</a:t>
                </a:r>
                <a:endParaRPr lang="en-US" dirty="0"/>
              </a:p>
            </p:txBody>
          </p:sp>
        </p:grpSp>
        <p:grpSp>
          <p:nvGrpSpPr>
            <p:cNvPr id="18" name="Group 78"/>
            <p:cNvGrpSpPr>
              <a:grpSpLocks/>
            </p:cNvGrpSpPr>
            <p:nvPr/>
          </p:nvGrpSpPr>
          <p:grpSpPr bwMode="auto">
            <a:xfrm>
              <a:off x="228" y="2378"/>
              <a:ext cx="1001" cy="265"/>
              <a:chOff x="-138" y="2223"/>
              <a:chExt cx="755" cy="355"/>
            </a:xfrm>
          </p:grpSpPr>
          <p:pic>
            <p:nvPicPr>
              <p:cNvPr id="196685" name="Rectangle 23599"/>
              <p:cNvPicPr>
                <a:picLocks noChangeAspect="1" noChangeArrowheads="1"/>
              </p:cNvPicPr>
              <p:nvPr/>
            </p:nvPicPr>
            <p:blipFill>
              <a:blip r:embed="rId11" cstate="print"/>
              <a:srcRect/>
              <a:stretch>
                <a:fillRect/>
              </a:stretch>
            </p:blipFill>
            <p:spPr bwMode="auto">
              <a:xfrm>
                <a:off x="-138" y="2223"/>
                <a:ext cx="755" cy="355"/>
              </a:xfrm>
              <a:prstGeom prst="rect">
                <a:avLst/>
              </a:prstGeom>
              <a:noFill/>
              <a:ln w="9525">
                <a:noFill/>
                <a:miter lim="800000"/>
                <a:headEnd/>
                <a:tailEnd/>
              </a:ln>
            </p:spPr>
          </p:pic>
          <p:sp>
            <p:nvSpPr>
              <p:cNvPr id="58448" name="Rectangle 58447"/>
              <p:cNvSpPr>
                <a:spLocks noChangeArrowheads="1"/>
              </p:cNvSpPr>
              <p:nvPr/>
            </p:nvSpPr>
            <p:spPr bwMode="auto">
              <a:xfrm>
                <a:off x="-76" y="2236"/>
                <a:ext cx="631" cy="328"/>
              </a:xfrm>
              <a:prstGeom prst="rect">
                <a:avLst/>
              </a:prstGeom>
              <a:noFill/>
              <a:ln w="3175" cap="flat" cmpd="sng" algn="ctr">
                <a:noFill/>
                <a:prstDash val="solid"/>
                <a:miter lim="800000"/>
                <a:headEnd type="none" w="med" len="med"/>
                <a:tailEnd type="none" w="med" len="med"/>
              </a:ln>
              <a:effectLst/>
            </p:spPr>
            <p:txBody>
              <a:bodyPr wrap="none" anchor="ctr"/>
              <a:lstStyle/>
              <a:p>
                <a:pPr algn="ctr"/>
                <a:r>
                  <a:rPr lang="en-US" sz="1600" dirty="0" smtClean="0">
                    <a:effectLst>
                      <a:outerShdw blurRad="38100" dist="38100" dir="2700000" algn="tl">
                        <a:srgbClr val="000000"/>
                      </a:outerShdw>
                    </a:effectLst>
                  </a:rPr>
                  <a:t>Disco</a:t>
                </a:r>
                <a:endParaRPr lang="en-US" dirty="0"/>
              </a:p>
            </p:txBody>
          </p:sp>
        </p:grpSp>
      </p:grpSp>
      <p:grpSp>
        <p:nvGrpSpPr>
          <p:cNvPr id="19" name="Group 79"/>
          <p:cNvGrpSpPr>
            <a:grpSpLocks/>
          </p:cNvGrpSpPr>
          <p:nvPr/>
        </p:nvGrpSpPr>
        <p:grpSpPr bwMode="auto">
          <a:xfrm>
            <a:off x="1700213" y="5759450"/>
            <a:ext cx="4729160" cy="573088"/>
            <a:chOff x="1071" y="3628"/>
            <a:chExt cx="2979" cy="361"/>
          </a:xfrm>
        </p:grpSpPr>
        <p:pic>
          <p:nvPicPr>
            <p:cNvPr id="196688" name="Rectangle 80"/>
            <p:cNvPicPr>
              <a:picLocks noChangeAspect="1" noChangeArrowheads="1"/>
            </p:cNvPicPr>
            <p:nvPr/>
          </p:nvPicPr>
          <p:blipFill>
            <a:blip r:embed="rId12"/>
            <a:srcRect/>
            <a:stretch>
              <a:fillRect/>
            </a:stretch>
          </p:blipFill>
          <p:spPr bwMode="auto">
            <a:xfrm>
              <a:off x="1071" y="3628"/>
              <a:ext cx="2979" cy="361"/>
            </a:xfrm>
            <a:prstGeom prst="rect">
              <a:avLst/>
            </a:prstGeom>
            <a:noFill/>
            <a:ln w="9525">
              <a:noFill/>
              <a:miter lim="800000"/>
              <a:headEnd/>
              <a:tailEnd/>
            </a:ln>
          </p:spPr>
        </p:pic>
        <p:sp>
          <p:nvSpPr>
            <p:cNvPr id="196689" name="Rectangle 11285"/>
            <p:cNvSpPr>
              <a:spLocks noChangeArrowheads="1"/>
            </p:cNvSpPr>
            <p:nvPr/>
          </p:nvSpPr>
          <p:spPr bwMode="auto">
            <a:xfrm>
              <a:off x="1531" y="3722"/>
              <a:ext cx="2204" cy="194"/>
            </a:xfrm>
            <a:prstGeom prst="rect">
              <a:avLst/>
            </a:prstGeom>
            <a:noFill/>
            <a:ln w="9525">
              <a:noFill/>
              <a:miter lim="800000"/>
              <a:headEnd/>
              <a:tailEnd/>
            </a:ln>
          </p:spPr>
          <p:txBody>
            <a:bodyPr wrap="none">
              <a:spAutoFit/>
            </a:bodyPr>
            <a:lstStyle/>
            <a:p>
              <a:pPr algn="l">
                <a:lnSpc>
                  <a:spcPct val="100000"/>
                </a:lnSpc>
                <a:spcBef>
                  <a:spcPct val="0"/>
                </a:spcBef>
              </a:pPr>
              <a:r>
                <a:rPr lang="en-US" sz="1400" dirty="0" smtClean="0"/>
                <a:t>Hardware “Designed </a:t>
              </a:r>
              <a:r>
                <a:rPr lang="en-US" sz="1400" dirty="0"/>
                <a:t>for Windows” </a:t>
              </a:r>
              <a:r>
                <a:rPr lang="en-US" sz="1400" dirty="0" smtClean="0"/>
                <a:t>Server</a:t>
              </a:r>
              <a:endParaRPr lang="en-US" sz="1400" dirty="0"/>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Emulación vs. "Aligerado"</a:t>
            </a:r>
            <a:endParaRPr lang="en-US" dirty="0"/>
          </a:p>
        </p:txBody>
      </p:sp>
      <p:sp>
        <p:nvSpPr>
          <p:cNvPr id="4" name="Text Placeholder 3"/>
          <p:cNvSpPr>
            <a:spLocks noGrp="1"/>
          </p:cNvSpPr>
          <p:nvPr>
            <p:ph type="body" idx="4294967295"/>
          </p:nvPr>
        </p:nvSpPr>
        <p:spPr>
          <a:xfrm>
            <a:off x="0" y="1135063"/>
            <a:ext cx="4114800" cy="443198"/>
          </a:xfrm>
        </p:spPr>
        <p:txBody>
          <a:bodyPr/>
          <a:lstStyle/>
          <a:p>
            <a:pPr algn="ctr"/>
            <a:r>
              <a:rPr lang="en-US" dirty="0" err="1" smtClean="0"/>
              <a:t>Emulado</a:t>
            </a:r>
            <a:endParaRPr lang="en-US" dirty="0"/>
          </a:p>
        </p:txBody>
      </p:sp>
      <p:pic>
        <p:nvPicPr>
          <p:cNvPr id="8" name="Content Placeholder 7" descr="Win 2008 with Emulated Devices 2.bmp"/>
          <p:cNvPicPr>
            <a:picLocks noGrp="1" noChangeAspect="1"/>
          </p:cNvPicPr>
          <p:nvPr>
            <p:ph sz="half" idx="4294967295"/>
          </p:nvPr>
        </p:nvPicPr>
        <p:blipFill>
          <a:blip r:embed="rId2"/>
          <a:stretch>
            <a:fillRect/>
          </a:stretch>
        </p:blipFill>
        <p:spPr>
          <a:xfrm>
            <a:off x="759756" y="1725966"/>
            <a:ext cx="3812244" cy="4389079"/>
          </a:xfrm>
        </p:spPr>
      </p:pic>
      <p:sp>
        <p:nvSpPr>
          <p:cNvPr id="6" name="Text Placeholder 5"/>
          <p:cNvSpPr>
            <a:spLocks noGrp="1"/>
          </p:cNvSpPr>
          <p:nvPr>
            <p:ph type="body" sz="quarter" idx="4294967295"/>
          </p:nvPr>
        </p:nvSpPr>
        <p:spPr>
          <a:xfrm>
            <a:off x="4286248" y="1154099"/>
            <a:ext cx="4116387" cy="443198"/>
          </a:xfrm>
        </p:spPr>
        <p:txBody>
          <a:bodyPr/>
          <a:lstStyle/>
          <a:p>
            <a:pPr algn="ctr"/>
            <a:r>
              <a:rPr lang="en-US" dirty="0" err="1" smtClean="0"/>
              <a:t>Aligerado</a:t>
            </a:r>
            <a:endParaRPr lang="en-US" dirty="0"/>
          </a:p>
        </p:txBody>
      </p:sp>
      <p:pic>
        <p:nvPicPr>
          <p:cNvPr id="9" name="Content Placeholder 8" descr="Win 2008 with Synthetic Devices 5.bmp"/>
          <p:cNvPicPr>
            <a:picLocks noGrp="1" noChangeAspect="1"/>
          </p:cNvPicPr>
          <p:nvPr>
            <p:ph sz="quarter" idx="4294967295"/>
          </p:nvPr>
        </p:nvPicPr>
        <p:blipFill>
          <a:blip r:embed="rId3"/>
          <a:stretch>
            <a:fillRect/>
          </a:stretch>
        </p:blipFill>
        <p:spPr>
          <a:xfrm>
            <a:off x="5214942" y="1714488"/>
            <a:ext cx="2769348" cy="4432308"/>
          </a:xfr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Agenda</a:t>
            </a:r>
            <a:endParaRPr lang="es-ES" dirty="0"/>
          </a:p>
        </p:txBody>
      </p:sp>
      <p:sp>
        <p:nvSpPr>
          <p:cNvPr id="4" name="3 Marcador de texto"/>
          <p:cNvSpPr>
            <a:spLocks noGrp="1"/>
          </p:cNvSpPr>
          <p:nvPr>
            <p:ph type="body" sz="quarter" idx="10"/>
          </p:nvPr>
        </p:nvSpPr>
        <p:spPr>
          <a:xfrm>
            <a:off x="357158" y="1428736"/>
            <a:ext cx="8382000" cy="3434786"/>
          </a:xfrm>
        </p:spPr>
        <p:txBody>
          <a:bodyPr/>
          <a:lstStyle/>
          <a:p>
            <a:r>
              <a:rPr lang="es-ES" sz="3600" dirty="0" smtClean="0">
                <a:solidFill>
                  <a:schemeClr val="bg2"/>
                </a:solidFill>
              </a:rPr>
              <a:t>Introducción</a:t>
            </a:r>
          </a:p>
          <a:p>
            <a:r>
              <a:rPr lang="es-ES" sz="3600" dirty="0" smtClean="0">
                <a:solidFill>
                  <a:schemeClr val="bg2"/>
                </a:solidFill>
              </a:rPr>
              <a:t>Tipos y arquitecturas de virtualización</a:t>
            </a:r>
            <a:endParaRPr lang="es-ES" sz="3600" dirty="0" smtClean="0">
              <a:solidFill>
                <a:schemeClr val="bg2"/>
              </a:solidFill>
            </a:endParaRPr>
          </a:p>
          <a:p>
            <a:r>
              <a:rPr lang="es-ES" sz="3600" dirty="0" smtClean="0">
                <a:solidFill>
                  <a:schemeClr val="bg2"/>
                </a:solidFill>
              </a:rPr>
              <a:t>Arquitectura del Windows </a:t>
            </a:r>
            <a:r>
              <a:rPr lang="es-ES" sz="3600" dirty="0" err="1" smtClean="0">
                <a:solidFill>
                  <a:schemeClr val="bg2"/>
                </a:solidFill>
              </a:rPr>
              <a:t>Hypervisor</a:t>
            </a:r>
            <a:endParaRPr lang="es-ES" sz="3600" dirty="0" smtClean="0">
              <a:solidFill>
                <a:schemeClr val="bg2"/>
              </a:solidFill>
            </a:endParaRPr>
          </a:p>
          <a:p>
            <a:r>
              <a:rPr lang="es-ES" sz="3600" dirty="0" smtClean="0"/>
              <a:t>Características y requerimientos de Windows Server 2008 </a:t>
            </a:r>
            <a:r>
              <a:rPr lang="es-ES" sz="3600" dirty="0" err="1" smtClean="0"/>
              <a:t>Virtualization</a:t>
            </a:r>
            <a:endParaRPr lang="es-ES" sz="3600" dirty="0" smtClean="0"/>
          </a:p>
          <a:p>
            <a:r>
              <a:rPr lang="es-ES" sz="3600" dirty="0" smtClean="0">
                <a:solidFill>
                  <a:schemeClr val="bg2"/>
                </a:solidFill>
              </a:rPr>
              <a:t>Alta Disponibilidad</a:t>
            </a:r>
            <a:endParaRPr lang="es-ES" sz="3600" dirty="0" smtClean="0">
              <a:solidFill>
                <a:schemeClr val="bg2"/>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wrap="square" lIns="0" tIns="0" rIns="0" bIns="0" rtlCol="0" anchor="t">
            <a:spAutoFit/>
          </a:bodyPr>
          <a:lstStyle/>
          <a:p>
            <a:r>
              <a:rPr lang="es-ES" dirty="0" smtClean="0"/>
              <a:t>Requerimientos</a:t>
            </a:r>
            <a:endParaRPr lang="es-ES" dirty="0" smtClean="0"/>
          </a:p>
        </p:txBody>
      </p:sp>
      <p:sp>
        <p:nvSpPr>
          <p:cNvPr id="3" name="2 Marcador de texto"/>
          <p:cNvSpPr>
            <a:spLocks noGrp="1"/>
          </p:cNvSpPr>
          <p:nvPr>
            <p:ph type="body" sz="quarter" idx="10"/>
          </p:nvPr>
        </p:nvSpPr>
        <p:spPr>
          <a:xfrm>
            <a:off x="381000" y="1214422"/>
            <a:ext cx="8382000" cy="4813625"/>
          </a:xfrm>
        </p:spPr>
        <p:txBody>
          <a:bodyPr/>
          <a:lstStyle/>
          <a:p>
            <a:r>
              <a:rPr lang="es-ES" sz="2800" dirty="0" smtClean="0"/>
              <a:t>Hardware</a:t>
            </a:r>
          </a:p>
          <a:p>
            <a:pPr lvl="1"/>
            <a:r>
              <a:rPr lang="es-ES" sz="2400" dirty="0" smtClean="0"/>
              <a:t>Arquitectura x64 (no IA64)</a:t>
            </a:r>
          </a:p>
          <a:p>
            <a:pPr lvl="1"/>
            <a:r>
              <a:rPr lang="es-ES" sz="2400" dirty="0" smtClean="0"/>
              <a:t>Virtualización asistida por hardware</a:t>
            </a:r>
          </a:p>
          <a:p>
            <a:pPr lvl="2"/>
            <a:r>
              <a:rPr lang="es-ES" sz="2000" dirty="0" smtClean="0"/>
              <a:t>AMD-V o Intel-VT</a:t>
            </a:r>
          </a:p>
          <a:p>
            <a:pPr lvl="1"/>
            <a:r>
              <a:rPr lang="es-ES" sz="2400" dirty="0" smtClean="0"/>
              <a:t>Date </a:t>
            </a:r>
            <a:r>
              <a:rPr lang="es-ES" sz="2400" dirty="0" err="1" smtClean="0"/>
              <a:t>Execution</a:t>
            </a:r>
            <a:r>
              <a:rPr lang="es-ES" sz="2400" dirty="0" smtClean="0"/>
              <a:t> </a:t>
            </a:r>
            <a:r>
              <a:rPr lang="es-ES" sz="2400" dirty="0" err="1" smtClean="0"/>
              <a:t>Prevention</a:t>
            </a:r>
            <a:r>
              <a:rPr lang="es-ES" sz="2400" dirty="0" smtClean="0"/>
              <a:t> (DEP) en el hardware</a:t>
            </a:r>
          </a:p>
          <a:p>
            <a:pPr lvl="2"/>
            <a:r>
              <a:rPr lang="es-ES" sz="2000" dirty="0" smtClean="0"/>
              <a:t>Intel XD (</a:t>
            </a:r>
            <a:r>
              <a:rPr lang="es-ES" sz="2000" dirty="0" err="1" smtClean="0"/>
              <a:t>Execution</a:t>
            </a:r>
            <a:r>
              <a:rPr lang="es-ES" sz="2000" dirty="0" smtClean="0"/>
              <a:t> </a:t>
            </a:r>
            <a:r>
              <a:rPr lang="es-ES" sz="2000" dirty="0" err="1" smtClean="0"/>
              <a:t>Disabled</a:t>
            </a:r>
            <a:r>
              <a:rPr lang="es-ES" sz="2000" dirty="0" smtClean="0"/>
              <a:t>)</a:t>
            </a:r>
          </a:p>
          <a:p>
            <a:pPr lvl="2"/>
            <a:r>
              <a:rPr lang="es-ES" sz="2000" dirty="0" smtClean="0"/>
              <a:t>AMD NX (no </a:t>
            </a:r>
            <a:r>
              <a:rPr lang="es-ES" sz="2000" dirty="0" err="1" smtClean="0"/>
              <a:t>Execute</a:t>
            </a:r>
            <a:r>
              <a:rPr lang="es-ES" sz="2000" dirty="0" smtClean="0"/>
              <a:t> bit)</a:t>
            </a:r>
          </a:p>
          <a:p>
            <a:pPr lvl="1"/>
            <a:r>
              <a:rPr lang="es-ES" sz="2400" dirty="0" smtClean="0"/>
              <a:t>NOTA: </a:t>
            </a:r>
            <a:r>
              <a:rPr lang="es-ES" sz="1800" dirty="0" smtClean="0"/>
              <a:t>La BIOS debe soportar y tener habilitadas estas opciones. Hay que apagar/encender el equipo </a:t>
            </a:r>
            <a:r>
              <a:rPr lang="es-ES" sz="1800" dirty="0" err="1" smtClean="0"/>
              <a:t>despues</a:t>
            </a:r>
            <a:r>
              <a:rPr lang="es-ES" sz="1800" dirty="0" smtClean="0"/>
              <a:t> de </a:t>
            </a:r>
            <a:r>
              <a:rPr lang="es-ES" sz="1800" dirty="0" err="1" smtClean="0"/>
              <a:t>hacerº</a:t>
            </a:r>
            <a:r>
              <a:rPr lang="es-ES" sz="1800" dirty="0" smtClean="0"/>
              <a:t> un cambio (no basta reiniciar)</a:t>
            </a:r>
          </a:p>
          <a:p>
            <a:r>
              <a:rPr lang="es-ES" sz="2800" dirty="0" smtClean="0"/>
              <a:t>Software</a:t>
            </a:r>
          </a:p>
          <a:p>
            <a:pPr lvl="1"/>
            <a:r>
              <a:rPr lang="es-ES" sz="2400" dirty="0" smtClean="0"/>
              <a:t>Una edición x64 de Windows Server 2008</a:t>
            </a:r>
          </a:p>
          <a:p>
            <a:pPr lvl="2"/>
            <a:r>
              <a:rPr lang="es-ES" sz="2000" dirty="0" smtClean="0"/>
              <a:t>Standard/Enterprise/</a:t>
            </a:r>
            <a:r>
              <a:rPr lang="es-ES" sz="2000" dirty="0" err="1" smtClean="0"/>
              <a:t>Datacenter</a:t>
            </a:r>
            <a:endParaRPr lang="es-ES" sz="2000" dirty="0" smtClean="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Disponibilidad</a:t>
            </a:r>
            <a:endParaRPr lang="es-ES" dirty="0"/>
          </a:p>
        </p:txBody>
      </p:sp>
      <p:sp>
        <p:nvSpPr>
          <p:cNvPr id="3" name="2 Marcador de texto"/>
          <p:cNvSpPr>
            <a:spLocks noGrp="1"/>
          </p:cNvSpPr>
          <p:nvPr>
            <p:ph type="body" sz="quarter" idx="10"/>
          </p:nvPr>
        </p:nvSpPr>
        <p:spPr>
          <a:xfrm>
            <a:off x="381000" y="1214422"/>
            <a:ext cx="8382000" cy="4967514"/>
          </a:xfrm>
        </p:spPr>
        <p:txBody>
          <a:bodyPr/>
          <a:lstStyle/>
          <a:p>
            <a:r>
              <a:rPr lang="es-ES" sz="2800" dirty="0" err="1" smtClean="0"/>
              <a:t>Preview</a:t>
            </a:r>
            <a:r>
              <a:rPr lang="es-ES" sz="2800" dirty="0" smtClean="0"/>
              <a:t> en la RC0 de Windows Server 2008</a:t>
            </a:r>
          </a:p>
          <a:p>
            <a:pPr lvl="1"/>
            <a:r>
              <a:rPr lang="es-ES" sz="2400" dirty="0" smtClean="0"/>
              <a:t>Solo en idioma inglés</a:t>
            </a:r>
          </a:p>
          <a:p>
            <a:pPr lvl="1"/>
            <a:r>
              <a:rPr lang="es-ES" sz="2400" dirty="0" smtClean="0"/>
              <a:t>Sin soporte de Server </a:t>
            </a:r>
            <a:r>
              <a:rPr lang="es-ES" sz="2400" dirty="0" err="1" smtClean="0"/>
              <a:t>Core</a:t>
            </a:r>
            <a:r>
              <a:rPr lang="es-ES" sz="2400" dirty="0" smtClean="0"/>
              <a:t> como Host</a:t>
            </a:r>
          </a:p>
          <a:p>
            <a:pPr lvl="1"/>
            <a:r>
              <a:rPr lang="es-ES" sz="2400" dirty="0" smtClean="0"/>
              <a:t>Sin soporte de Quick </a:t>
            </a:r>
            <a:r>
              <a:rPr lang="es-ES" sz="2400" dirty="0" err="1" smtClean="0"/>
              <a:t>Migration</a:t>
            </a:r>
            <a:endParaRPr lang="es-ES" sz="2400" dirty="0" smtClean="0"/>
          </a:p>
          <a:p>
            <a:pPr lvl="1"/>
            <a:r>
              <a:rPr lang="es-ES" sz="2400" dirty="0" smtClean="0"/>
              <a:t>Con muy poca optimización de rendimiento</a:t>
            </a:r>
          </a:p>
          <a:p>
            <a:r>
              <a:rPr lang="es-ES" sz="2800" dirty="0" smtClean="0"/>
              <a:t>Beta con la RTM de Windows Server 2008</a:t>
            </a:r>
          </a:p>
          <a:p>
            <a:pPr lvl="1"/>
            <a:r>
              <a:rPr lang="es-ES" sz="2400" dirty="0" smtClean="0"/>
              <a:t>Todas las características incluidas</a:t>
            </a:r>
          </a:p>
          <a:p>
            <a:pPr lvl="1"/>
            <a:r>
              <a:rPr lang="es-ES" sz="2400" dirty="0" smtClean="0"/>
              <a:t>Mejoras en rendimiento</a:t>
            </a:r>
          </a:p>
          <a:p>
            <a:r>
              <a:rPr lang="es-ES" sz="2800" dirty="0" smtClean="0"/>
              <a:t>Producto final dentro de los 180 días posteriores a la RTM de Windows server 2008</a:t>
            </a:r>
          </a:p>
          <a:p>
            <a:pPr lvl="1"/>
            <a:r>
              <a:rPr lang="es-ES" sz="2400" dirty="0" smtClean="0"/>
              <a:t>Coincidirá con la disponibilidad de la R2 de </a:t>
            </a:r>
            <a:r>
              <a:rPr lang="es-ES" sz="2400" dirty="0" err="1" smtClean="0"/>
              <a:t>System</a:t>
            </a:r>
            <a:r>
              <a:rPr lang="es-ES" sz="2400" dirty="0" smtClean="0"/>
              <a:t> Center Virtual Machine Manager</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42910" y="2786058"/>
            <a:ext cx="7681913" cy="785818"/>
          </a:xfrm>
        </p:spPr>
        <p:txBody>
          <a:bodyPr/>
          <a:lstStyle/>
          <a:p>
            <a:r>
              <a:rPr lang="es-ES" sz="4800" dirty="0" smtClean="0"/>
              <a:t>Instalación del role de Virtualización en la RC0</a:t>
            </a:r>
            <a:endParaRPr lang="es-ES" sz="4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27000" y="127000"/>
            <a:ext cx="8874156" cy="1218795"/>
          </a:xfrm>
        </p:spPr>
        <p:txBody>
          <a:bodyPr vert="horz" wrap="square" lIns="0" tIns="0" rIns="0" bIns="0" rtlCol="0" anchor="t">
            <a:spAutoFit/>
          </a:bodyPr>
          <a:lstStyle/>
          <a:p>
            <a:pPr>
              <a:defRPr/>
            </a:pPr>
            <a:r>
              <a:rPr lang="es-ES" sz="4400" dirty="0" smtClean="0"/>
              <a:t>Características de </a:t>
            </a:r>
            <a:r>
              <a:rPr lang="es-ES" sz="4400" dirty="0" smtClean="0"/>
              <a:t>Windows Server  </a:t>
            </a:r>
            <a:r>
              <a:rPr lang="es-ES" sz="4400" dirty="0" err="1" smtClean="0"/>
              <a:t>Virtualization</a:t>
            </a:r>
            <a:endParaRPr lang="es-ES" sz="4400" dirty="0" smtClean="0"/>
          </a:p>
        </p:txBody>
      </p:sp>
      <p:sp>
        <p:nvSpPr>
          <p:cNvPr id="263171" name="Rectangle 3"/>
          <p:cNvSpPr>
            <a:spLocks noGrp="1" noChangeArrowheads="1"/>
          </p:cNvSpPr>
          <p:nvPr>
            <p:ph type="body" idx="1"/>
          </p:nvPr>
        </p:nvSpPr>
        <p:spPr>
          <a:xfrm>
            <a:off x="357188" y="1470466"/>
            <a:ext cx="8380412" cy="5293757"/>
          </a:xfrm>
        </p:spPr>
        <p:txBody>
          <a:bodyPr/>
          <a:lstStyle/>
          <a:p>
            <a:pPr marL="582572" indent="-533379" eaLnBrk="1" hangingPunct="1">
              <a:lnSpc>
                <a:spcPct val="100000"/>
              </a:lnSpc>
              <a:defRPr/>
            </a:pPr>
            <a:r>
              <a:rPr lang="es-ES" sz="2000" dirty="0" smtClean="0"/>
              <a:t>Pocas o ninguna limitación a la hora de virtualizar </a:t>
            </a:r>
            <a:r>
              <a:rPr lang="es-ES" sz="2000" dirty="0" err="1" smtClean="0"/>
              <a:t>workloads</a:t>
            </a:r>
            <a:r>
              <a:rPr lang="es-ES" sz="2000" dirty="0" smtClean="0"/>
              <a:t>.</a:t>
            </a:r>
          </a:p>
          <a:p>
            <a:pPr marL="1012784" lvl="1" indent="-533379" eaLnBrk="1" hangingPunct="1">
              <a:lnSpc>
                <a:spcPct val="100000"/>
              </a:lnSpc>
              <a:defRPr/>
            </a:pPr>
            <a:r>
              <a:rPr lang="es-ES" sz="1800" dirty="0" smtClean="0"/>
              <a:t>Migración de </a:t>
            </a:r>
            <a:r>
              <a:rPr lang="es-ES" sz="1800" dirty="0" err="1" smtClean="0"/>
              <a:t>VMs</a:t>
            </a:r>
            <a:r>
              <a:rPr lang="es-ES" sz="1800" dirty="0" smtClean="0"/>
              <a:t> desde MS Virtual Server </a:t>
            </a:r>
          </a:p>
          <a:p>
            <a:pPr marL="582572" indent="-533379" eaLnBrk="1" hangingPunct="1">
              <a:lnSpc>
                <a:spcPct val="100000"/>
              </a:lnSpc>
              <a:defRPr/>
            </a:pPr>
            <a:r>
              <a:rPr lang="es-ES" sz="2000" dirty="0" smtClean="0"/>
              <a:t>Particiones hijas tanto de 32-bit (x86</a:t>
            </a:r>
            <a:r>
              <a:rPr lang="es-ES" sz="2000" dirty="0" smtClean="0"/>
              <a:t>) </a:t>
            </a:r>
            <a:r>
              <a:rPr lang="es-ES" sz="2000" dirty="0" smtClean="0"/>
              <a:t>como de  64-bit (x64)</a:t>
            </a:r>
          </a:p>
          <a:p>
            <a:pPr marL="582572" indent="-533379" eaLnBrk="1" hangingPunct="1">
              <a:lnSpc>
                <a:spcPct val="100000"/>
              </a:lnSpc>
              <a:defRPr/>
            </a:pPr>
            <a:r>
              <a:rPr lang="es-ES" sz="2000" dirty="0" smtClean="0"/>
              <a:t>Maquinas </a:t>
            </a:r>
            <a:r>
              <a:rPr lang="es-ES" sz="2000" dirty="0" smtClean="0"/>
              <a:t>Virtuales SMP con </a:t>
            </a:r>
            <a:r>
              <a:rPr lang="es-ES" sz="2000" dirty="0" smtClean="0"/>
              <a:t>2/4 </a:t>
            </a:r>
            <a:r>
              <a:rPr lang="es-ES" sz="2000" dirty="0" err="1" smtClean="0"/>
              <a:t>cores</a:t>
            </a:r>
            <a:endParaRPr lang="es-ES" sz="2000" dirty="0" smtClean="0"/>
          </a:p>
          <a:p>
            <a:pPr marL="582572" indent="-533379" eaLnBrk="1" hangingPunct="1">
              <a:lnSpc>
                <a:spcPct val="100000"/>
              </a:lnSpc>
              <a:defRPr/>
            </a:pPr>
            <a:r>
              <a:rPr lang="es-ES" sz="2000" dirty="0" smtClean="0"/>
              <a:t>&gt;32GB de memoria en máquinas virtuales</a:t>
            </a:r>
          </a:p>
          <a:p>
            <a:pPr marL="582572" indent="-533379">
              <a:lnSpc>
                <a:spcPct val="100000"/>
              </a:lnSpc>
              <a:defRPr/>
            </a:pPr>
            <a:r>
              <a:rPr lang="es-ES" sz="2000" dirty="0" smtClean="0"/>
              <a:t>Acceso Pass-</a:t>
            </a:r>
            <a:r>
              <a:rPr lang="es-ES" sz="2000" dirty="0" err="1" smtClean="0"/>
              <a:t>through</a:t>
            </a:r>
            <a:r>
              <a:rPr lang="es-ES" sz="2000" dirty="0" smtClean="0"/>
              <a:t> </a:t>
            </a:r>
            <a:r>
              <a:rPr lang="es-ES" sz="2000" dirty="0" smtClean="0"/>
              <a:t>a disco </a:t>
            </a:r>
            <a:r>
              <a:rPr lang="es-ES" sz="2000" dirty="0" smtClean="0"/>
              <a:t>para </a:t>
            </a:r>
            <a:r>
              <a:rPr lang="es-ES" sz="2000" dirty="0" err="1" smtClean="0"/>
              <a:t>VMs</a:t>
            </a:r>
            <a:endParaRPr lang="es-ES" sz="2000" dirty="0" smtClean="0"/>
          </a:p>
          <a:p>
            <a:pPr marL="582572" indent="-533379" eaLnBrk="1" hangingPunct="1">
              <a:lnSpc>
                <a:spcPct val="100000"/>
              </a:lnSpc>
              <a:defRPr/>
            </a:pPr>
            <a:r>
              <a:rPr lang="es-ES" sz="2000" dirty="0" smtClean="0"/>
              <a:t>Nueva arquitectura para compartición de hardware (VSP/VSC)</a:t>
            </a:r>
          </a:p>
          <a:p>
            <a:pPr marL="944510" lvl="1" indent="-457182" eaLnBrk="1" hangingPunct="1">
              <a:lnSpc>
                <a:spcPct val="100000"/>
              </a:lnSpc>
              <a:defRPr/>
            </a:pPr>
            <a:r>
              <a:rPr lang="es-ES" sz="1800" dirty="0" smtClean="0"/>
              <a:t>Disco, red, entrada, video.</a:t>
            </a:r>
          </a:p>
          <a:p>
            <a:pPr marL="582572" indent="-533379" eaLnBrk="1" hangingPunct="1">
              <a:lnSpc>
                <a:spcPct val="100000"/>
              </a:lnSpc>
              <a:defRPr/>
            </a:pPr>
            <a:r>
              <a:rPr lang="es-ES" sz="2000" dirty="0" err="1" smtClean="0"/>
              <a:t>Networking</a:t>
            </a:r>
            <a:r>
              <a:rPr lang="es-ES" sz="2000" dirty="0" smtClean="0"/>
              <a:t> robusto</a:t>
            </a:r>
          </a:p>
          <a:p>
            <a:pPr marL="944510" lvl="1" indent="-457182" eaLnBrk="1" hangingPunct="1">
              <a:lnSpc>
                <a:spcPct val="100000"/>
              </a:lnSpc>
              <a:defRPr/>
            </a:pPr>
            <a:r>
              <a:rPr lang="es-ES" sz="1800" dirty="0" smtClean="0"/>
              <a:t>Soporte de VLAN, </a:t>
            </a:r>
            <a:r>
              <a:rPr lang="es-ES" sz="1800" dirty="0" smtClean="0"/>
              <a:t>NAT</a:t>
            </a:r>
            <a:endParaRPr lang="es-ES" sz="1800" dirty="0" smtClean="0"/>
          </a:p>
          <a:p>
            <a:pPr marL="944510" lvl="1" indent="-457182" eaLnBrk="1" hangingPunct="1">
              <a:lnSpc>
                <a:spcPct val="100000"/>
              </a:lnSpc>
              <a:defRPr/>
            </a:pPr>
            <a:r>
              <a:rPr lang="es-ES" sz="1800" dirty="0" smtClean="0"/>
              <a:t>Agregar </a:t>
            </a:r>
            <a:r>
              <a:rPr lang="es-ES" sz="1800" dirty="0" err="1" smtClean="0"/>
              <a:t>NICs</a:t>
            </a:r>
            <a:r>
              <a:rPr lang="es-ES" sz="1800" dirty="0" smtClean="0"/>
              <a:t> a las VM en caliente</a:t>
            </a:r>
          </a:p>
          <a:p>
            <a:pPr marL="514298" indent="-457182" eaLnBrk="1" hangingPunct="1">
              <a:lnSpc>
                <a:spcPct val="100000"/>
              </a:lnSpc>
              <a:defRPr/>
            </a:pPr>
            <a:r>
              <a:rPr lang="es-ES" sz="2000" dirty="0" smtClean="0"/>
              <a:t>Soporte de Server </a:t>
            </a:r>
            <a:r>
              <a:rPr lang="es-ES" sz="2000" dirty="0" err="1" smtClean="0"/>
              <a:t>Core</a:t>
            </a:r>
            <a:r>
              <a:rPr lang="es-ES" sz="2000" dirty="0" smtClean="0"/>
              <a:t>” como partición “padre”</a:t>
            </a:r>
          </a:p>
          <a:p>
            <a:pPr marL="944510" lvl="1" indent="-457182" eaLnBrk="1" hangingPunct="1">
              <a:lnSpc>
                <a:spcPct val="100000"/>
              </a:lnSpc>
              <a:defRPr/>
            </a:pPr>
            <a:r>
              <a:rPr lang="es-ES" sz="1800" dirty="0" smtClean="0"/>
              <a:t>Menor superficie de ataque</a:t>
            </a:r>
          </a:p>
          <a:p>
            <a:pPr marL="944510" lvl="1" indent="-457182" eaLnBrk="1" hangingPunct="1">
              <a:lnSpc>
                <a:spcPct val="100000"/>
              </a:lnSpc>
              <a:defRPr/>
            </a:pPr>
            <a:r>
              <a:rPr lang="es-ES" sz="1800" dirty="0" smtClean="0"/>
              <a:t>Menores </a:t>
            </a:r>
            <a:r>
              <a:rPr lang="es-ES" sz="1800" dirty="0" smtClean="0"/>
              <a:t>recursos consumidos</a:t>
            </a:r>
          </a:p>
          <a:p>
            <a:pPr marL="426985" indent="-457182">
              <a:lnSpc>
                <a:spcPct val="100000"/>
              </a:lnSpc>
              <a:defRPr/>
            </a:pPr>
            <a:r>
              <a:rPr lang="es-ES" sz="2200" dirty="0" smtClean="0"/>
              <a:t>Gestión por WMI</a:t>
            </a:r>
            <a:endParaRPr lang="es-ES" sz="22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27000" y="292100"/>
            <a:ext cx="9017000" cy="1329595"/>
          </a:xfrm>
        </p:spPr>
        <p:txBody>
          <a:bodyPr vert="horz" wrap="square" lIns="0" tIns="0" rIns="0" bIns="0" rtlCol="0" anchor="t">
            <a:spAutoFit/>
          </a:bodyPr>
          <a:lstStyle/>
          <a:p>
            <a:pPr>
              <a:defRPr/>
            </a:pPr>
            <a:r>
              <a:rPr lang="es-ES" dirty="0" smtClean="0"/>
              <a:t>Características de Windows Server  </a:t>
            </a:r>
            <a:r>
              <a:rPr lang="es-ES" dirty="0" err="1" smtClean="0"/>
              <a:t>Virtualization</a:t>
            </a:r>
            <a:r>
              <a:rPr lang="es-ES" dirty="0" smtClean="0"/>
              <a:t> </a:t>
            </a:r>
            <a:r>
              <a:rPr lang="es-ES" dirty="0" smtClean="0"/>
              <a:t>(2)</a:t>
            </a:r>
          </a:p>
        </p:txBody>
      </p:sp>
      <p:sp>
        <p:nvSpPr>
          <p:cNvPr id="268291" name="Rectangle 3"/>
          <p:cNvSpPr>
            <a:spLocks noGrp="1" noChangeArrowheads="1"/>
          </p:cNvSpPr>
          <p:nvPr>
            <p:ph type="body" idx="1"/>
          </p:nvPr>
        </p:nvSpPr>
        <p:spPr>
          <a:xfrm>
            <a:off x="357188" y="1928802"/>
            <a:ext cx="8380412" cy="4697412"/>
          </a:xfrm>
        </p:spPr>
        <p:txBody>
          <a:bodyPr/>
          <a:lstStyle/>
          <a:p>
            <a:pPr marL="609576" indent="-609576" eaLnBrk="1" hangingPunct="1">
              <a:lnSpc>
                <a:spcPct val="100000"/>
              </a:lnSpc>
              <a:defRPr/>
            </a:pPr>
            <a:r>
              <a:rPr lang="es-ES" sz="2000" dirty="0" smtClean="0"/>
              <a:t>Integración con políticas de grupo</a:t>
            </a:r>
          </a:p>
          <a:p>
            <a:pPr marL="609576" indent="-609576" eaLnBrk="1" hangingPunct="1">
              <a:lnSpc>
                <a:spcPct val="100000"/>
              </a:lnSpc>
              <a:defRPr/>
            </a:pPr>
            <a:r>
              <a:rPr lang="es-ES" sz="2000" dirty="0" smtClean="0"/>
              <a:t>Interfaz de Scripting</a:t>
            </a:r>
          </a:p>
          <a:p>
            <a:pPr marL="609576" indent="-609576" eaLnBrk="1" hangingPunct="1">
              <a:lnSpc>
                <a:spcPct val="100000"/>
              </a:lnSpc>
              <a:defRPr/>
            </a:pPr>
            <a:r>
              <a:rPr lang="es-ES" sz="2000" dirty="0" smtClean="0"/>
              <a:t>Monitorización de estado de salud</a:t>
            </a:r>
          </a:p>
          <a:p>
            <a:pPr marL="609576" indent="-609576" eaLnBrk="1" hangingPunct="1">
              <a:lnSpc>
                <a:spcPct val="100000"/>
              </a:lnSpc>
              <a:defRPr/>
            </a:pPr>
            <a:r>
              <a:rPr lang="es-ES" sz="2000" dirty="0" smtClean="0"/>
              <a:t>Contadores de utilización (Uso de recursos </a:t>
            </a:r>
            <a:r>
              <a:rPr lang="es-ES" sz="2000" dirty="0" smtClean="0">
                <a:sym typeface="Wingdings" pitchFamily="2" charset="2"/>
              </a:rPr>
              <a:t> €€€)</a:t>
            </a:r>
          </a:p>
          <a:p>
            <a:pPr marL="609576" indent="-609576" eaLnBrk="1" hangingPunct="1">
              <a:lnSpc>
                <a:spcPct val="100000"/>
              </a:lnSpc>
              <a:defRPr/>
            </a:pPr>
            <a:r>
              <a:rPr lang="es-ES" sz="2000" dirty="0" smtClean="0"/>
              <a:t>Soporte a SO “</a:t>
            </a:r>
            <a:r>
              <a:rPr lang="es-ES" sz="2000" dirty="0" err="1" smtClean="0"/>
              <a:t>guests</a:t>
            </a:r>
            <a:r>
              <a:rPr lang="es-ES" sz="2000" dirty="0" smtClean="0"/>
              <a:t>” de otros fabricantes</a:t>
            </a:r>
          </a:p>
          <a:p>
            <a:pPr marL="609576" indent="-609576" eaLnBrk="1" hangingPunct="1">
              <a:lnSpc>
                <a:spcPct val="100000"/>
              </a:lnSpc>
              <a:defRPr/>
            </a:pPr>
            <a:r>
              <a:rPr lang="es-ES" sz="2000" dirty="0" smtClean="0"/>
              <a:t>Conexión en caliente de casi cualquier tipo de almacenamiento a las VM</a:t>
            </a:r>
          </a:p>
          <a:p>
            <a:pPr marL="609576" indent="-609576" eaLnBrk="1" hangingPunct="1">
              <a:lnSpc>
                <a:spcPct val="100000"/>
              </a:lnSpc>
              <a:defRPr/>
            </a:pPr>
            <a:r>
              <a:rPr lang="es-ES" sz="2000" dirty="0" smtClean="0"/>
              <a:t>Posibilidad de sacar </a:t>
            </a:r>
            <a:r>
              <a:rPr lang="es-ES" sz="2000" dirty="0" err="1" smtClean="0"/>
              <a:t>Snapshots</a:t>
            </a:r>
            <a:r>
              <a:rPr lang="es-ES" sz="2000" dirty="0" smtClean="0"/>
              <a:t> de las máquinas virtuales</a:t>
            </a:r>
          </a:p>
          <a:p>
            <a:pPr marL="609576" indent="-609576" eaLnBrk="1" hangingPunct="1">
              <a:lnSpc>
                <a:spcPct val="100000"/>
              </a:lnSpc>
              <a:defRPr/>
            </a:pPr>
            <a:r>
              <a:rPr lang="es-ES" sz="2000" dirty="0" smtClean="0"/>
              <a:t>Control flexible de recursos</a:t>
            </a:r>
          </a:p>
          <a:p>
            <a:pPr marL="1012784" lvl="1" indent="-533379" eaLnBrk="1" hangingPunct="1">
              <a:lnSpc>
                <a:spcPct val="100000"/>
              </a:lnSpc>
              <a:defRPr/>
            </a:pPr>
            <a:r>
              <a:rPr lang="es-ES" sz="1800" dirty="0" smtClean="0">
                <a:ea typeface="+mn-ea"/>
                <a:cs typeface="+mn-cs"/>
              </a:rPr>
              <a:t>Posibilidad de establecer niveles mínimos y máximos de los recursos de CPU y red.</a:t>
            </a:r>
          </a:p>
          <a:p>
            <a:pPr marL="609576" indent="-609576" eaLnBrk="1" hangingPunct="1">
              <a:lnSpc>
                <a:spcPct val="100000"/>
              </a:lnSpc>
              <a:defRPr/>
            </a:pPr>
            <a:r>
              <a:rPr lang="es-ES" sz="2000" dirty="0" smtClean="0"/>
              <a:t>Manipulación Offline del virtual </a:t>
            </a:r>
            <a:r>
              <a:rPr lang="es-ES" sz="2000" dirty="0" err="1" smtClean="0"/>
              <a:t>hard</a:t>
            </a:r>
            <a:r>
              <a:rPr lang="es-ES" sz="2000" dirty="0" smtClean="0"/>
              <a:t> disk (.</a:t>
            </a:r>
            <a:r>
              <a:rPr lang="es-ES" sz="2000" dirty="0" err="1" smtClean="0"/>
              <a:t>vhd</a:t>
            </a:r>
            <a:r>
              <a:rPr lang="es-ES" sz="2000" dirty="0" smtClean="0"/>
              <a: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title" idx="4294967295"/>
          </p:nvPr>
        </p:nvSpPr>
        <p:spPr/>
        <p:txBody>
          <a:bodyPr>
            <a:noAutofit/>
          </a:bodyPr>
          <a:lstStyle/>
          <a:p>
            <a:pPr eaLnBrk="1" hangingPunct="1">
              <a:defRPr/>
            </a:pPr>
            <a:r>
              <a:rPr lang="en-US" dirty="0" smtClean="0"/>
              <a:t>Virtual Server 2005 vs. </a:t>
            </a:r>
            <a:r>
              <a:rPr lang="en-US" dirty="0" err="1" smtClean="0"/>
              <a:t>WSv</a:t>
            </a:r>
            <a:endParaRPr lang="en-US" dirty="0" smtClean="0"/>
          </a:p>
        </p:txBody>
      </p:sp>
      <p:sp>
        <p:nvSpPr>
          <p:cNvPr id="6" name="Rounded Rectangle 5"/>
          <p:cNvSpPr/>
          <p:nvPr/>
        </p:nvSpPr>
        <p:spPr bwMode="blackGray">
          <a:xfrm>
            <a:off x="368301" y="1295401"/>
            <a:ext cx="8407400" cy="495300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5" name="Content Placeholder 5"/>
          <p:cNvGraphicFramePr>
            <a:graphicFrameLocks/>
          </p:cNvGraphicFramePr>
          <p:nvPr/>
        </p:nvGraphicFramePr>
        <p:xfrm>
          <a:off x="381000" y="1142984"/>
          <a:ext cx="8382000" cy="4970550"/>
        </p:xfrm>
        <a:graphic>
          <a:graphicData uri="http://schemas.openxmlformats.org/drawingml/2006/table">
            <a:tbl>
              <a:tblPr firstRow="1" bandRow="1">
                <a:tableStyleId>{5A111915-BE36-4E01-A7E5-04B1672EAD32}</a:tableStyleId>
              </a:tblPr>
              <a:tblGrid>
                <a:gridCol w="4384325"/>
                <a:gridCol w="1899884"/>
                <a:gridCol w="2097791"/>
              </a:tblGrid>
              <a:tr h="57034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mn-lt"/>
                        </a:rPr>
                        <a:t>Características</a:t>
                      </a:r>
                      <a:r>
                        <a:rPr lang="en-US" sz="1800" b="1" baseline="0" dirty="0" smtClean="0">
                          <a:solidFill>
                            <a:schemeClr val="tx1"/>
                          </a:solidFill>
                          <a:latin typeface="+mn-lt"/>
                        </a:rPr>
                        <a:t> de </a:t>
                      </a:r>
                      <a:r>
                        <a:rPr lang="en-US" sz="1800" b="1" baseline="0" dirty="0" err="1" smtClean="0">
                          <a:solidFill>
                            <a:schemeClr val="tx1"/>
                          </a:solidFill>
                          <a:latin typeface="+mn-lt"/>
                        </a:rPr>
                        <a:t>Virtualización</a:t>
                      </a:r>
                      <a:endParaRPr lang="en-US" sz="1800" b="1" dirty="0" smtClean="0">
                        <a:solidFill>
                          <a:schemeClr val="tx1"/>
                        </a:solidFill>
                        <a:latin typeface="+mn-lt"/>
                      </a:endParaRPr>
                    </a:p>
                  </a:txBody>
                  <a:tcP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Virtual</a:t>
                      </a:r>
                      <a:r>
                        <a:rPr lang="en-US" sz="1600" b="1" baseline="0" dirty="0" smtClean="0">
                          <a:solidFill>
                            <a:schemeClr val="tx1"/>
                          </a:solidFill>
                          <a:latin typeface="+mn-lt"/>
                        </a:rPr>
                        <a:t> Server 2005 R2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 virtualization</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555336">
                <a:tc>
                  <a:txBody>
                    <a:bodyPr/>
                    <a:lstStyle/>
                    <a:p>
                      <a:pPr algn="r"/>
                      <a:r>
                        <a:rPr lang="en-US" sz="1600" dirty="0" err="1" smtClean="0">
                          <a:latin typeface="+mn-lt"/>
                        </a:rPr>
                        <a:t>Máquinas</a:t>
                      </a:r>
                      <a:r>
                        <a:rPr lang="en-US" sz="1600" dirty="0" smtClean="0">
                          <a:latin typeface="+mn-lt"/>
                        </a:rPr>
                        <a:t> </a:t>
                      </a:r>
                      <a:r>
                        <a:rPr lang="en-US" sz="1600" dirty="0" err="1" smtClean="0">
                          <a:latin typeface="+mn-lt"/>
                        </a:rPr>
                        <a:t>Virtuales</a:t>
                      </a:r>
                      <a:r>
                        <a:rPr lang="en-US" sz="1600" dirty="0" smtClean="0">
                          <a:latin typeface="+mn-lt"/>
                        </a:rPr>
                        <a:t> de 32-bit</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Si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rPr>
                        <a:t>Si</a:t>
                      </a:r>
                      <a:endParaRPr lang="en-US" sz="16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marL="0" indent="0" algn="r" defTabSz="914327" rtl="0" eaLnBrk="1" latinLnBrk="0" hangingPunct="1"/>
                      <a:r>
                        <a:rPr lang="en-US" sz="1600" kern="1200" dirty="0" err="1" smtClean="0">
                          <a:solidFill>
                            <a:schemeClr val="tx1"/>
                          </a:solidFill>
                          <a:latin typeface="+mn-lt"/>
                          <a:ea typeface="+mn-ea"/>
                          <a:cs typeface="+mn-cs"/>
                        </a:rPr>
                        <a:t>Máquinas</a:t>
                      </a:r>
                      <a:r>
                        <a:rPr lang="en-US" sz="1600" kern="1200" dirty="0" smtClean="0">
                          <a:solidFill>
                            <a:schemeClr val="tx1"/>
                          </a:solidFill>
                          <a:latin typeface="+mn-lt"/>
                          <a:ea typeface="+mn-ea"/>
                          <a:cs typeface="+mn-cs"/>
                        </a:rPr>
                        <a:t> </a:t>
                      </a:r>
                      <a:r>
                        <a:rPr lang="en-US" sz="1600" kern="1200" dirty="0" err="1" smtClean="0">
                          <a:solidFill>
                            <a:schemeClr val="tx1"/>
                          </a:solidFill>
                          <a:latin typeface="+mn-lt"/>
                          <a:ea typeface="+mn-ea"/>
                          <a:cs typeface="+mn-cs"/>
                        </a:rPr>
                        <a:t>Virtuales</a:t>
                      </a:r>
                      <a:r>
                        <a:rPr lang="en-US" sz="1600" kern="1200" dirty="0" smtClean="0">
                          <a:solidFill>
                            <a:schemeClr val="tx1"/>
                          </a:solidFill>
                          <a:latin typeface="+mn-lt"/>
                          <a:ea typeface="+mn-ea"/>
                          <a:cs typeface="+mn-cs"/>
                        </a:rPr>
                        <a:t> de 64-bit</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No</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rPr>
                        <a:t>Si</a:t>
                      </a:r>
                      <a:endParaRPr lang="en-US" sz="16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600" dirty="0" err="1" smtClean="0">
                          <a:latin typeface="+mn-lt"/>
                        </a:rPr>
                        <a:t>Máquinas</a:t>
                      </a:r>
                      <a:r>
                        <a:rPr lang="en-US" sz="1600" dirty="0" smtClean="0">
                          <a:latin typeface="+mn-lt"/>
                        </a:rPr>
                        <a:t> </a:t>
                      </a:r>
                      <a:r>
                        <a:rPr lang="en-US" sz="1600" dirty="0" err="1" smtClean="0">
                          <a:latin typeface="+mn-lt"/>
                        </a:rPr>
                        <a:t>virtuales</a:t>
                      </a:r>
                      <a:r>
                        <a:rPr lang="en-US" sz="1600" dirty="0" smtClean="0">
                          <a:latin typeface="+mn-lt"/>
                        </a:rPr>
                        <a:t> multi-</a:t>
                      </a:r>
                      <a:r>
                        <a:rPr lang="en-US" sz="1600" dirty="0" err="1" smtClean="0">
                          <a:latin typeface="+mn-lt"/>
                        </a:rPr>
                        <a:t>procesador</a:t>
                      </a:r>
                      <a:r>
                        <a:rPr lang="en-US" sz="1600" dirty="0" smtClean="0">
                          <a:latin typeface="+mn-lt"/>
                        </a:rPr>
                        <a:t> (SMP)</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No</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4 Cores</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600" dirty="0" err="1" smtClean="0">
                          <a:latin typeface="+mn-lt"/>
                        </a:rPr>
                        <a:t>Memoria</a:t>
                      </a:r>
                      <a:r>
                        <a:rPr lang="en-US" sz="1600" dirty="0" smtClean="0">
                          <a:latin typeface="+mn-lt"/>
                        </a:rPr>
                        <a:t> en </a:t>
                      </a:r>
                      <a:r>
                        <a:rPr lang="en-US" sz="1600" dirty="0" err="1" smtClean="0">
                          <a:latin typeface="+mn-lt"/>
                        </a:rPr>
                        <a:t>cada</a:t>
                      </a:r>
                      <a:r>
                        <a:rPr lang="en-US" sz="1600" dirty="0" smtClean="0">
                          <a:latin typeface="+mn-lt"/>
                        </a:rPr>
                        <a:t> </a:t>
                      </a:r>
                      <a:r>
                        <a:rPr lang="en-US" sz="1600" dirty="0" err="1" smtClean="0">
                          <a:latin typeface="+mn-lt"/>
                        </a:rPr>
                        <a:t>Máquina</a:t>
                      </a:r>
                      <a:r>
                        <a:rPr lang="en-US" sz="1600" dirty="0" smtClean="0">
                          <a:latin typeface="+mn-lt"/>
                        </a:rPr>
                        <a:t> Virtual</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3.6GB</a:t>
                      </a:r>
                      <a:r>
                        <a:rPr lang="en-US" sz="1600" b="1" baseline="0" dirty="0" smtClean="0">
                          <a:latin typeface="+mn-lt"/>
                        </a:rPr>
                        <a:t> </a:t>
                      </a:r>
                      <a:r>
                        <a:rPr lang="en-US" sz="1600" b="1" baseline="0" dirty="0" err="1" smtClean="0">
                          <a:latin typeface="+mn-lt"/>
                        </a:rPr>
                        <a:t>por</a:t>
                      </a:r>
                      <a:r>
                        <a:rPr lang="en-US" sz="1600" b="1" baseline="0" dirty="0" smtClean="0">
                          <a:latin typeface="+mn-lt"/>
                        </a:rPr>
                        <a:t> VM</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32GB</a:t>
                      </a:r>
                      <a:r>
                        <a:rPr lang="en-US" sz="1600" b="1" baseline="0" dirty="0" smtClean="0">
                          <a:latin typeface="+mn-lt"/>
                        </a:rPr>
                        <a:t> </a:t>
                      </a:r>
                      <a:r>
                        <a:rPr lang="en-US" sz="1600" b="1" baseline="0" dirty="0" err="1" smtClean="0">
                          <a:latin typeface="+mn-lt"/>
                        </a:rPr>
                        <a:t>por</a:t>
                      </a:r>
                      <a:r>
                        <a:rPr lang="en-US" sz="1600" b="1" baseline="0" dirty="0" smtClean="0">
                          <a:latin typeface="+mn-lt"/>
                        </a:rPr>
                        <a:t> VM</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70345">
                <a:tc>
                  <a:txBody>
                    <a:bodyPr/>
                    <a:lstStyle/>
                    <a:p>
                      <a:pPr algn="r"/>
                      <a:r>
                        <a:rPr lang="en-US" sz="1600" dirty="0" err="1" smtClean="0">
                          <a:latin typeface="+mn-lt"/>
                        </a:rPr>
                        <a:t>Gestionado</a:t>
                      </a:r>
                      <a:r>
                        <a:rPr lang="en-US" sz="1600" dirty="0" smtClean="0">
                          <a:latin typeface="+mn-lt"/>
                        </a:rPr>
                        <a:t> </a:t>
                      </a:r>
                      <a:r>
                        <a:rPr lang="en-US" sz="1600" dirty="0" err="1" smtClean="0">
                          <a:latin typeface="+mn-lt"/>
                        </a:rPr>
                        <a:t>por</a:t>
                      </a:r>
                      <a:r>
                        <a:rPr lang="en-US" sz="1600" dirty="0" smtClean="0">
                          <a:latin typeface="+mn-lt"/>
                        </a:rPr>
                        <a:t> System </a:t>
                      </a:r>
                      <a:r>
                        <a:rPr lang="en-US" sz="1600" dirty="0" smtClean="0">
                          <a:latin typeface="+mn-lt"/>
                        </a:rPr>
                        <a:t>Center Virtual</a:t>
                      </a:r>
                      <a:r>
                        <a:rPr lang="en-US" sz="1600" baseline="0" dirty="0" smtClean="0">
                          <a:latin typeface="+mn-lt"/>
                        </a:rPr>
                        <a:t> Machine Manager</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Si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Si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80291">
                <a:tc>
                  <a:txBody>
                    <a:bodyPr/>
                    <a:lstStyle/>
                    <a:p>
                      <a:pPr algn="r"/>
                      <a:r>
                        <a:rPr lang="en-US" sz="1600" dirty="0" err="1" smtClean="0">
                          <a:latin typeface="+mn-lt"/>
                        </a:rPr>
                        <a:t>Soporte</a:t>
                      </a:r>
                      <a:r>
                        <a:rPr lang="en-US" sz="1600" dirty="0" smtClean="0">
                          <a:latin typeface="+mn-lt"/>
                        </a:rPr>
                        <a:t> de</a:t>
                      </a:r>
                      <a:r>
                        <a:rPr lang="en-US" sz="1600" baseline="0" dirty="0" smtClean="0">
                          <a:latin typeface="+mn-lt"/>
                        </a:rPr>
                        <a:t> </a:t>
                      </a:r>
                      <a:r>
                        <a:rPr lang="en-US" sz="1600" baseline="0" dirty="0" smtClean="0">
                          <a:latin typeface="+mn-lt"/>
                        </a:rPr>
                        <a:t>Microsoft Clustering Services</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Si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Si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600" dirty="0" err="1" smtClean="0">
                          <a:latin typeface="+mn-lt"/>
                        </a:rPr>
                        <a:t>Soporte</a:t>
                      </a:r>
                      <a:r>
                        <a:rPr lang="en-US" sz="1600" dirty="0" smtClean="0">
                          <a:latin typeface="+mn-lt"/>
                        </a:rPr>
                        <a:t> </a:t>
                      </a:r>
                      <a:r>
                        <a:rPr lang="en-US" sz="1600" dirty="0" err="1" smtClean="0">
                          <a:latin typeface="+mn-lt"/>
                        </a:rPr>
                        <a:t>para</a:t>
                      </a:r>
                      <a:r>
                        <a:rPr lang="en-US" sz="1600" dirty="0" smtClean="0">
                          <a:latin typeface="+mn-lt"/>
                        </a:rPr>
                        <a:t> backup </a:t>
                      </a:r>
                      <a:r>
                        <a:rPr lang="en-US" sz="1600" dirty="0" err="1" smtClean="0">
                          <a:latin typeface="+mn-lt"/>
                        </a:rPr>
                        <a:t>desde</a:t>
                      </a:r>
                      <a:r>
                        <a:rPr lang="en-US" sz="1600" dirty="0" smtClean="0">
                          <a:latin typeface="+mn-lt"/>
                        </a:rPr>
                        <a:t> el host</a:t>
                      </a:r>
                      <a:r>
                        <a:rPr lang="en-US" sz="1600" baseline="0" dirty="0" smtClean="0">
                          <a:latin typeface="+mn-lt"/>
                        </a:rPr>
                        <a:t> </a:t>
                      </a:r>
                      <a:r>
                        <a:rPr lang="en-US" sz="1600" baseline="0" dirty="0" smtClean="0">
                          <a:latin typeface="+mn-lt"/>
                        </a:rPr>
                        <a:t>(VSS)</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Si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Si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600" dirty="0" smtClean="0">
                          <a:latin typeface="+mn-lt"/>
                        </a:rPr>
                        <a:t>Scriptable / Extensible</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Si, </a:t>
                      </a:r>
                      <a:r>
                        <a:rPr lang="en-US" sz="1600" b="1" dirty="0" smtClean="0">
                          <a:latin typeface="+mn-lt"/>
                        </a:rPr>
                        <a:t>COM</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Si, </a:t>
                      </a:r>
                      <a:r>
                        <a:rPr lang="en-US" sz="1600" b="1" dirty="0" smtClean="0">
                          <a:latin typeface="+mn-lt"/>
                        </a:rPr>
                        <a:t>WMI</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25318">
                <a:tc>
                  <a:txBody>
                    <a:bodyPr/>
                    <a:lstStyle/>
                    <a:p>
                      <a:pPr algn="r"/>
                      <a:r>
                        <a:rPr lang="en-US" sz="1600" dirty="0" err="1" smtClean="0">
                          <a:latin typeface="+mn-lt"/>
                        </a:rPr>
                        <a:t>Interfaz</a:t>
                      </a:r>
                      <a:r>
                        <a:rPr lang="en-US" sz="1600" dirty="0" smtClean="0">
                          <a:latin typeface="+mn-lt"/>
                        </a:rPr>
                        <a:t> de </a:t>
                      </a:r>
                      <a:r>
                        <a:rPr lang="en-US" sz="1600" dirty="0" err="1" smtClean="0">
                          <a:latin typeface="+mn-lt"/>
                        </a:rPr>
                        <a:t>usuario</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600" b="1" dirty="0" smtClean="0">
                          <a:latin typeface="+mn-lt"/>
                        </a:rPr>
                        <a:t>Web Interface</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MMC 3.0</a:t>
                      </a:r>
                      <a:r>
                        <a:rPr lang="en-US" sz="1600" b="1" baseline="0" dirty="0" smtClean="0">
                          <a:latin typeface="+mn-lt"/>
                        </a:rPr>
                        <a:t> Interface</a:t>
                      </a:r>
                      <a:endParaRPr lang="en-US" sz="16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85720" y="2786058"/>
            <a:ext cx="8358246" cy="785818"/>
          </a:xfrm>
        </p:spPr>
        <p:txBody>
          <a:bodyPr/>
          <a:lstStyle/>
          <a:p>
            <a:r>
              <a:rPr lang="es-ES" sz="4800" dirty="0" smtClean="0"/>
              <a:t>Creación </a:t>
            </a:r>
            <a:r>
              <a:rPr lang="es-ES" sz="4800" dirty="0" smtClean="0"/>
              <a:t>y Uso </a:t>
            </a:r>
            <a:r>
              <a:rPr lang="es-ES" sz="4800" dirty="0" smtClean="0"/>
              <a:t>de Máquinas Virtuales</a:t>
            </a:r>
            <a:endParaRPr lang="es-ES" sz="4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Program Files\Microsoft Resource DVD Artwork\DVD_ART\Artwork_Imagery\Shapes and Graphics\fans - gradient\zoom 4 circles.png"/>
          <p:cNvPicPr>
            <a:picLocks noChangeAspect="1" noChangeArrowheads="1"/>
          </p:cNvPicPr>
          <p:nvPr/>
        </p:nvPicPr>
        <p:blipFill>
          <a:blip r:embed="rId2"/>
          <a:srcRect/>
          <a:stretch>
            <a:fillRect/>
          </a:stretch>
        </p:blipFill>
        <p:spPr bwMode="auto">
          <a:xfrm>
            <a:off x="0" y="476929"/>
            <a:ext cx="9144000" cy="5904146"/>
          </a:xfrm>
          <a:prstGeom prst="rect">
            <a:avLst/>
          </a:prstGeom>
          <a:noFill/>
        </p:spPr>
      </p:pic>
      <p:sp>
        <p:nvSpPr>
          <p:cNvPr id="8" name="Oval 7"/>
          <p:cNvSpPr/>
          <p:nvPr/>
        </p:nvSpPr>
        <p:spPr bwMode="auto">
          <a:xfrm>
            <a:off x="3217964" y="1542426"/>
            <a:ext cx="2769032" cy="2769032"/>
          </a:xfrm>
          <a:prstGeom prst="ellipse">
            <a:avLst/>
          </a:prstGeom>
          <a:noFill/>
          <a:ln w="19050" cap="flat" cmpd="sng" algn="ctr">
            <a:noFill/>
            <a:prstDash val="solid"/>
            <a:round/>
            <a:headEnd type="none" w="med" len="med"/>
            <a:tailEnd type="none" w="med" len="med"/>
          </a:ln>
          <a:effectLst>
            <a:outerShdw blurRad="254000" algn="ctr" rotWithShape="0">
              <a:prstClr val="black">
                <a:alpha val="10000"/>
              </a:prstClr>
            </a:outerShdw>
          </a:effectLst>
        </p:spPr>
        <p:txBody>
          <a:bodyPr vert="horz" wrap="none" lIns="91432" tIns="45717" rIns="91432" bIns="45717" numCol="1" rtlCol="0" anchor="ctr" anchorCtr="0" compatLnSpc="1">
            <a:prstTxWarp prst="textNoShape">
              <a:avLst/>
            </a:prstTxWarp>
          </a:bodyPr>
          <a:lstStyle/>
          <a:p>
            <a:pPr defTabSz="914327"/>
            <a:endParaRPr lang="en-US" sz="3600" dirty="0" smtClean="0"/>
          </a:p>
        </p:txBody>
      </p:sp>
      <p:sp>
        <p:nvSpPr>
          <p:cNvPr id="9" name="Rectangle 8"/>
          <p:cNvSpPr/>
          <p:nvPr/>
        </p:nvSpPr>
        <p:spPr>
          <a:xfrm>
            <a:off x="3069390" y="4356725"/>
            <a:ext cx="2891466" cy="1754320"/>
          </a:xfrm>
          <a:prstGeom prst="rect">
            <a:avLst/>
          </a:prstGeom>
        </p:spPr>
        <p:txBody>
          <a:bodyPr wrap="square" lIns="91432" tIns="45717" rIns="91432" bIns="45717" anchor="ctr">
            <a:spAutoFit/>
          </a:bodyPr>
          <a:lstStyle/>
          <a:p>
            <a:pPr algn="ctr">
              <a:lnSpc>
                <a:spcPct val="90000"/>
              </a:lnSpc>
            </a:pPr>
            <a:r>
              <a:rPr lang="en-US" sz="4000" i="1" kern="0" dirty="0" err="1" smtClean="0">
                <a:effectLst>
                  <a:outerShdw blurRad="38100" dist="38100" dir="2700000" algn="tl">
                    <a:srgbClr val="000000">
                      <a:alpha val="43137"/>
                    </a:srgbClr>
                  </a:outerShdw>
                </a:effectLst>
              </a:rPr>
              <a:t>Puntos</a:t>
            </a:r>
            <a:r>
              <a:rPr lang="en-US" sz="4000" i="1" kern="0" dirty="0" smtClean="0">
                <a:effectLst>
                  <a:outerShdw blurRad="38100" dist="38100" dir="2700000" algn="tl">
                    <a:srgbClr val="000000">
                      <a:alpha val="43137"/>
                    </a:srgbClr>
                  </a:outerShdw>
                </a:effectLst>
              </a:rPr>
              <a:t> de </a:t>
            </a:r>
            <a:r>
              <a:rPr lang="en-US" sz="4000" i="1" kern="0" dirty="0" err="1" smtClean="0">
                <a:effectLst>
                  <a:outerShdw blurRad="38100" dist="38100" dir="2700000" algn="tl">
                    <a:srgbClr val="000000">
                      <a:alpha val="43137"/>
                    </a:srgbClr>
                  </a:outerShdw>
                </a:effectLst>
              </a:rPr>
              <a:t>inflexión</a:t>
            </a:r>
            <a:r>
              <a:rPr lang="en-US" sz="4000" i="1" kern="0" dirty="0" smtClean="0">
                <a:effectLst>
                  <a:outerShdw blurRad="38100" dist="38100" dir="2700000" algn="tl">
                    <a:srgbClr val="000000">
                      <a:alpha val="43137"/>
                    </a:srgbClr>
                  </a:outerShdw>
                </a:effectLst>
              </a:rPr>
              <a:t> del Hardware</a:t>
            </a:r>
            <a:endParaRPr lang="en-US" sz="4000" i="1" dirty="0">
              <a:effectLst>
                <a:outerShdw blurRad="38100" dist="38100" dir="2700000" algn="tl">
                  <a:srgbClr val="000000">
                    <a:alpha val="43137"/>
                  </a:srgbClr>
                </a:outerShdw>
              </a:effectLst>
            </a:endParaRPr>
          </a:p>
        </p:txBody>
      </p:sp>
      <p:grpSp>
        <p:nvGrpSpPr>
          <p:cNvPr id="2" name="Group 10"/>
          <p:cNvGrpSpPr/>
          <p:nvPr/>
        </p:nvGrpSpPr>
        <p:grpSpPr>
          <a:xfrm>
            <a:off x="4739371" y="549074"/>
            <a:ext cx="2318199" cy="1964683"/>
            <a:chOff x="2429823" y="4578337"/>
            <a:chExt cx="2318199" cy="1964683"/>
          </a:xfrm>
          <a:effectLst>
            <a:outerShdw blurRad="50800" dist="38100" dir="2700000" algn="tl" rotWithShape="0">
              <a:prstClr val="black">
                <a:alpha val="40000"/>
              </a:prstClr>
            </a:outerShdw>
          </a:effectLst>
        </p:grpSpPr>
        <p:pic>
          <p:nvPicPr>
            <p:cNvPr id="12" name="Picture 11" descr="VPN.png"/>
            <p:cNvPicPr>
              <a:picLocks noChangeAspect="1"/>
            </p:cNvPicPr>
            <p:nvPr/>
          </p:nvPicPr>
          <p:blipFill>
            <a:blip r:embed="rId3"/>
            <a:stretch>
              <a:fillRect/>
            </a:stretch>
          </p:blipFill>
          <p:spPr>
            <a:xfrm>
              <a:off x="3237894" y="4578337"/>
              <a:ext cx="1052962" cy="1472995"/>
            </a:xfrm>
            <a:prstGeom prst="rect">
              <a:avLst/>
            </a:prstGeom>
          </p:spPr>
        </p:pic>
        <p:sp>
          <p:nvSpPr>
            <p:cNvPr id="13" name="TextBox 12"/>
            <p:cNvSpPr txBox="1"/>
            <p:nvPr/>
          </p:nvSpPr>
          <p:spPr>
            <a:xfrm>
              <a:off x="2429823" y="6019800"/>
              <a:ext cx="2318199" cy="523220"/>
            </a:xfrm>
            <a:prstGeom prst="rect">
              <a:avLst/>
            </a:prstGeom>
            <a:noFill/>
          </p:spPr>
          <p:txBody>
            <a:bodyPr wrap="none" rtlCol="0">
              <a:spAutoFit/>
            </a:bodyPr>
            <a:lstStyle/>
            <a:p>
              <a:r>
                <a:rPr lang="en-US" sz="2800" dirty="0" err="1" smtClean="0">
                  <a:effectLst>
                    <a:outerShdw blurRad="38100" dist="38100" dir="2700000" algn="tl">
                      <a:srgbClr val="000000">
                        <a:alpha val="43137"/>
                      </a:srgbClr>
                    </a:outerShdw>
                  </a:effectLst>
                </a:rPr>
                <a:t>Virtualización</a:t>
              </a:r>
              <a:endParaRPr lang="en-US" sz="2800" dirty="0" smtClean="0">
                <a:effectLst>
                  <a:outerShdw blurRad="38100" dist="38100" dir="2700000" algn="tl">
                    <a:srgbClr val="000000">
                      <a:alpha val="43137"/>
                    </a:srgbClr>
                  </a:outerShdw>
                </a:effectLst>
              </a:endParaRPr>
            </a:p>
          </p:txBody>
        </p:sp>
      </p:grpSp>
      <p:grpSp>
        <p:nvGrpSpPr>
          <p:cNvPr id="3" name="Group 29"/>
          <p:cNvGrpSpPr/>
          <p:nvPr/>
        </p:nvGrpSpPr>
        <p:grpSpPr>
          <a:xfrm>
            <a:off x="1905001" y="1020678"/>
            <a:ext cx="2353914" cy="1879481"/>
            <a:chOff x="486104" y="1515361"/>
            <a:chExt cx="2353914" cy="1879481"/>
          </a:xfrm>
          <a:effectLst>
            <a:outerShdw blurRad="50800" dist="38100" dir="2700000" algn="tl" rotWithShape="0">
              <a:prstClr val="black">
                <a:alpha val="40000"/>
              </a:prstClr>
            </a:outerShdw>
          </a:effectLst>
        </p:grpSpPr>
        <p:sp>
          <p:nvSpPr>
            <p:cNvPr id="15" name="TextBox 14"/>
            <p:cNvSpPr txBox="1"/>
            <p:nvPr/>
          </p:nvSpPr>
          <p:spPr>
            <a:xfrm>
              <a:off x="809295" y="2871622"/>
              <a:ext cx="1683538" cy="523220"/>
            </a:xfrm>
            <a:prstGeom prst="rect">
              <a:avLst/>
            </a:prstGeom>
            <a:noFill/>
          </p:spPr>
          <p:txBody>
            <a:bodyPr wrap="none" rtlCol="0">
              <a:spAutoFit/>
            </a:bodyPr>
            <a:lstStyle/>
            <a:p>
              <a:r>
                <a:rPr lang="en-US" sz="2800" dirty="0" err="1" smtClean="0">
                  <a:effectLst>
                    <a:outerShdw blurRad="38100" dist="38100" dir="2700000" algn="tl">
                      <a:srgbClr val="000000">
                        <a:alpha val="43137"/>
                      </a:srgbClr>
                    </a:outerShdw>
                  </a:effectLst>
                </a:rPr>
                <a:t>Multicore</a:t>
              </a:r>
              <a:endParaRPr lang="en-US" sz="2800" dirty="0" smtClean="0">
                <a:effectLst>
                  <a:outerShdw blurRad="38100" dist="38100" dir="2700000" algn="tl">
                    <a:srgbClr val="000000">
                      <a:alpha val="43137"/>
                    </a:srgbClr>
                  </a:outerShdw>
                </a:effectLst>
              </a:endParaRPr>
            </a:p>
          </p:txBody>
        </p:sp>
        <p:grpSp>
          <p:nvGrpSpPr>
            <p:cNvPr id="4" name="Group 28"/>
            <p:cNvGrpSpPr/>
            <p:nvPr/>
          </p:nvGrpSpPr>
          <p:grpSpPr>
            <a:xfrm>
              <a:off x="486104" y="1515361"/>
              <a:ext cx="2353914" cy="1510792"/>
              <a:chOff x="-199696" y="562373"/>
              <a:chExt cx="2353914" cy="1510792"/>
            </a:xfrm>
          </p:grpSpPr>
          <p:pic>
            <p:nvPicPr>
              <p:cNvPr id="17" name="Picture 4" descr="I:\SHOW_ART\Executive_Show_Art\06_EXECUTIVE_SHOW_ART\Muglia - 111406 TechEd IT Forum\PNGs\Intel-Core-2-Duo.png"/>
              <p:cNvPicPr>
                <a:picLocks noChangeAspect="1" noChangeArrowheads="1"/>
              </p:cNvPicPr>
              <p:nvPr/>
            </p:nvPicPr>
            <p:blipFill>
              <a:blip r:embed="rId4" cstate="print"/>
              <a:srcRect/>
              <a:stretch>
                <a:fillRect/>
              </a:stretch>
            </p:blipFill>
            <p:spPr bwMode="auto">
              <a:xfrm>
                <a:off x="659524" y="562373"/>
                <a:ext cx="1494694" cy="1283018"/>
              </a:xfrm>
              <a:prstGeom prst="rect">
                <a:avLst/>
              </a:prstGeom>
              <a:noFill/>
            </p:spPr>
          </p:pic>
          <p:pic>
            <p:nvPicPr>
              <p:cNvPr id="18" name="Picture 2" descr="I:\SHOW_ART\Executive_Show_Art\06_EXECUTIVE_SHOW_ART\Muglia - 111406 TechEd IT Forum\PNGs\AMD-Athlon-64-X2.png"/>
              <p:cNvPicPr>
                <a:picLocks noChangeAspect="1" noChangeArrowheads="1"/>
              </p:cNvPicPr>
              <p:nvPr/>
            </p:nvPicPr>
            <p:blipFill>
              <a:blip r:embed="rId5" cstate="print"/>
              <a:srcRect/>
              <a:stretch>
                <a:fillRect/>
              </a:stretch>
            </p:blipFill>
            <p:spPr bwMode="auto">
              <a:xfrm>
                <a:off x="-199696" y="805288"/>
                <a:ext cx="1186634" cy="1267877"/>
              </a:xfrm>
              <a:prstGeom prst="rect">
                <a:avLst/>
              </a:prstGeom>
              <a:noFill/>
            </p:spPr>
          </p:pic>
        </p:grpSp>
      </p:grpSp>
      <p:grpSp>
        <p:nvGrpSpPr>
          <p:cNvPr id="5" name="Group 18"/>
          <p:cNvGrpSpPr/>
          <p:nvPr/>
        </p:nvGrpSpPr>
        <p:grpSpPr>
          <a:xfrm>
            <a:off x="296915" y="3083085"/>
            <a:ext cx="2133600" cy="2150371"/>
            <a:chOff x="197068" y="3525547"/>
            <a:chExt cx="2133600" cy="2150371"/>
          </a:xfrm>
          <a:effectLst>
            <a:outerShdw blurRad="50800" dist="38100" dir="2700000" algn="tl" rotWithShape="0">
              <a:prstClr val="black">
                <a:alpha val="40000"/>
              </a:prstClr>
            </a:outerShdw>
          </a:effectLst>
        </p:grpSpPr>
        <p:sp>
          <p:nvSpPr>
            <p:cNvPr id="20" name="TextBox 19"/>
            <p:cNvSpPr txBox="1"/>
            <p:nvPr/>
          </p:nvSpPr>
          <p:spPr>
            <a:xfrm>
              <a:off x="817188" y="5152698"/>
              <a:ext cx="1124026"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64-Bit</a:t>
              </a:r>
            </a:p>
          </p:txBody>
        </p:sp>
        <p:grpSp>
          <p:nvGrpSpPr>
            <p:cNvPr id="6" name="Group 111"/>
            <p:cNvGrpSpPr/>
            <p:nvPr/>
          </p:nvGrpSpPr>
          <p:grpSpPr>
            <a:xfrm>
              <a:off x="197068" y="3525547"/>
              <a:ext cx="2133600" cy="1721747"/>
              <a:chOff x="197068" y="3373147"/>
              <a:chExt cx="2133600" cy="1721747"/>
            </a:xfrm>
          </p:grpSpPr>
          <p:pic>
            <p:nvPicPr>
              <p:cNvPr id="22" name="Picture 5" descr="I:\SHOW_ART\Executive_Show_Art\06_EXECUTIVE_SHOW_ART\Muglia - 111406 TechEd IT Forum\PNGs\Intel-Xeon-MP.png"/>
              <p:cNvPicPr>
                <a:picLocks noChangeAspect="1" noChangeArrowheads="1"/>
              </p:cNvPicPr>
              <p:nvPr/>
            </p:nvPicPr>
            <p:blipFill>
              <a:blip r:embed="rId6"/>
              <a:srcRect/>
              <a:stretch>
                <a:fillRect/>
              </a:stretch>
            </p:blipFill>
            <p:spPr bwMode="auto">
              <a:xfrm>
                <a:off x="197068" y="3373147"/>
                <a:ext cx="1951808" cy="1721747"/>
              </a:xfrm>
              <a:prstGeom prst="rect">
                <a:avLst/>
              </a:prstGeom>
              <a:noFill/>
            </p:spPr>
          </p:pic>
          <p:pic>
            <p:nvPicPr>
              <p:cNvPr id="23" name="Picture 22" descr="Opteron Processor.png"/>
              <p:cNvPicPr>
                <a:picLocks noChangeAspect="1"/>
              </p:cNvPicPr>
              <p:nvPr/>
            </p:nvPicPr>
            <p:blipFill>
              <a:blip r:embed="rId7" cstate="print"/>
              <a:stretch>
                <a:fillRect/>
              </a:stretch>
            </p:blipFill>
            <p:spPr>
              <a:xfrm>
                <a:off x="1340068" y="3647094"/>
                <a:ext cx="990600" cy="974382"/>
              </a:xfrm>
              <a:prstGeom prst="rect">
                <a:avLst/>
              </a:prstGeom>
            </p:spPr>
          </p:pic>
        </p:grpSp>
      </p:grpSp>
      <p:grpSp>
        <p:nvGrpSpPr>
          <p:cNvPr id="7" name="Group 23"/>
          <p:cNvGrpSpPr/>
          <p:nvPr/>
        </p:nvGrpSpPr>
        <p:grpSpPr>
          <a:xfrm>
            <a:off x="6610109" y="3045127"/>
            <a:ext cx="2294093" cy="2098385"/>
            <a:chOff x="6723783" y="875092"/>
            <a:chExt cx="2294093" cy="2098385"/>
          </a:xfrm>
          <a:effectLst>
            <a:outerShdw blurRad="50800" dist="38100" dir="2700000" algn="tl" rotWithShape="0">
              <a:prstClr val="black">
                <a:alpha val="40000"/>
              </a:prstClr>
            </a:outerShdw>
          </a:effectLst>
        </p:grpSpPr>
        <p:grpSp>
          <p:nvGrpSpPr>
            <p:cNvPr id="10" name="Group 117"/>
            <p:cNvGrpSpPr/>
            <p:nvPr/>
          </p:nvGrpSpPr>
          <p:grpSpPr>
            <a:xfrm>
              <a:off x="6723783" y="875092"/>
              <a:ext cx="2294093" cy="1589584"/>
              <a:chOff x="6611007" y="740980"/>
              <a:chExt cx="2294093" cy="1589584"/>
            </a:xfrm>
          </p:grpSpPr>
          <p:pic>
            <p:nvPicPr>
              <p:cNvPr id="28" name="Picture 27" descr="powercfg.cpl_I00ca_0409.png"/>
              <p:cNvPicPr>
                <a:picLocks noChangeAspect="1"/>
              </p:cNvPicPr>
              <p:nvPr/>
            </p:nvPicPr>
            <p:blipFill>
              <a:blip r:embed="rId8"/>
              <a:stretch>
                <a:fillRect/>
              </a:stretch>
            </p:blipFill>
            <p:spPr>
              <a:xfrm>
                <a:off x="7685900" y="1111364"/>
                <a:ext cx="1219200" cy="1219200"/>
              </a:xfrm>
              <a:prstGeom prst="rect">
                <a:avLst/>
              </a:prstGeom>
            </p:spPr>
          </p:pic>
          <p:pic>
            <p:nvPicPr>
              <p:cNvPr id="27" name="Picture 26" descr="perfmon.exe_I0069_0409.png"/>
              <p:cNvPicPr>
                <a:picLocks noChangeAspect="1"/>
              </p:cNvPicPr>
              <p:nvPr/>
            </p:nvPicPr>
            <p:blipFill>
              <a:blip r:embed="rId9"/>
              <a:stretch>
                <a:fillRect/>
              </a:stretch>
            </p:blipFill>
            <p:spPr>
              <a:xfrm>
                <a:off x="6611007" y="740980"/>
                <a:ext cx="1422400" cy="1422400"/>
              </a:xfrm>
              <a:prstGeom prst="rect">
                <a:avLst/>
              </a:prstGeom>
            </p:spPr>
          </p:pic>
        </p:grpSp>
        <p:sp>
          <p:nvSpPr>
            <p:cNvPr id="26" name="TextBox 25"/>
            <p:cNvSpPr txBox="1"/>
            <p:nvPr/>
          </p:nvSpPr>
          <p:spPr>
            <a:xfrm>
              <a:off x="6971690" y="2450257"/>
              <a:ext cx="1584088" cy="523220"/>
            </a:xfrm>
            <a:prstGeom prst="rect">
              <a:avLst/>
            </a:prstGeom>
            <a:noFill/>
          </p:spPr>
          <p:txBody>
            <a:bodyPr wrap="none" rtlCol="0">
              <a:spAutoFit/>
            </a:bodyPr>
            <a:lstStyle/>
            <a:p>
              <a:r>
                <a:rPr lang="en-US" sz="2800" dirty="0" err="1" smtClean="0">
                  <a:effectLst>
                    <a:outerShdw blurRad="38100" dist="38100" dir="2700000" algn="tl">
                      <a:srgbClr val="000000">
                        <a:alpha val="43137"/>
                      </a:srgbClr>
                    </a:outerShdw>
                  </a:effectLst>
                </a:rPr>
                <a:t>Potencia</a:t>
              </a:r>
              <a:endParaRPr lang="en-US" sz="2800" dirty="0" smtClean="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4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nodeType="withEffect">
                                  <p:stCondLst>
                                    <p:cond delay="8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par>
                                <p:cTn id="21" presetID="10" presetClass="entr" presetSubtype="0" fill="hold" nodeType="withEffect">
                                  <p:stCondLst>
                                    <p:cond delay="12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Agenda</a:t>
            </a:r>
            <a:endParaRPr lang="es-ES" dirty="0"/>
          </a:p>
        </p:txBody>
      </p:sp>
      <p:sp>
        <p:nvSpPr>
          <p:cNvPr id="4" name="3 Marcador de texto"/>
          <p:cNvSpPr>
            <a:spLocks noGrp="1"/>
          </p:cNvSpPr>
          <p:nvPr>
            <p:ph type="body" sz="quarter" idx="10"/>
          </p:nvPr>
        </p:nvSpPr>
        <p:spPr>
          <a:xfrm>
            <a:off x="357158" y="1428736"/>
            <a:ext cx="8382000" cy="3434786"/>
          </a:xfrm>
        </p:spPr>
        <p:txBody>
          <a:bodyPr/>
          <a:lstStyle/>
          <a:p>
            <a:r>
              <a:rPr lang="es-ES" sz="3600" dirty="0" smtClean="0">
                <a:solidFill>
                  <a:schemeClr val="bg2"/>
                </a:solidFill>
              </a:rPr>
              <a:t>Introducción</a:t>
            </a:r>
          </a:p>
          <a:p>
            <a:r>
              <a:rPr lang="es-ES" sz="3600" dirty="0" smtClean="0">
                <a:solidFill>
                  <a:schemeClr val="bg2"/>
                </a:solidFill>
              </a:rPr>
              <a:t>Tipos y arquitecturas de virtualización</a:t>
            </a:r>
            <a:endParaRPr lang="es-ES" sz="3600" dirty="0" smtClean="0">
              <a:solidFill>
                <a:schemeClr val="bg2"/>
              </a:solidFill>
            </a:endParaRPr>
          </a:p>
          <a:p>
            <a:r>
              <a:rPr lang="es-ES" sz="3600" dirty="0" smtClean="0">
                <a:solidFill>
                  <a:schemeClr val="bg2"/>
                </a:solidFill>
              </a:rPr>
              <a:t>Arquitectura del Windows </a:t>
            </a:r>
            <a:r>
              <a:rPr lang="es-ES" sz="3600" dirty="0" err="1" smtClean="0">
                <a:solidFill>
                  <a:schemeClr val="bg2"/>
                </a:solidFill>
              </a:rPr>
              <a:t>Hypervisor</a:t>
            </a:r>
            <a:endParaRPr lang="es-ES" sz="3600" dirty="0" smtClean="0">
              <a:solidFill>
                <a:schemeClr val="bg2"/>
              </a:solidFill>
            </a:endParaRPr>
          </a:p>
          <a:p>
            <a:r>
              <a:rPr lang="es-ES" sz="3600" dirty="0" smtClean="0">
                <a:solidFill>
                  <a:schemeClr val="bg2"/>
                </a:solidFill>
              </a:rPr>
              <a:t>Características y requerimientos de Windows Server 2008 </a:t>
            </a:r>
            <a:r>
              <a:rPr lang="es-ES" sz="3600" dirty="0" err="1" smtClean="0">
                <a:solidFill>
                  <a:schemeClr val="bg2"/>
                </a:solidFill>
              </a:rPr>
              <a:t>Virtualization</a:t>
            </a:r>
            <a:endParaRPr lang="es-ES" sz="3600" dirty="0" smtClean="0">
              <a:solidFill>
                <a:schemeClr val="bg2"/>
              </a:solidFill>
            </a:endParaRPr>
          </a:p>
          <a:p>
            <a:r>
              <a:rPr lang="es-ES" sz="3600" dirty="0" smtClean="0"/>
              <a:t>Alta Disponibilidad</a:t>
            </a:r>
            <a:endParaRPr lang="es-ES" sz="36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98468" y="335311"/>
            <a:ext cx="8731250" cy="664797"/>
          </a:xfrm>
        </p:spPr>
        <p:txBody>
          <a:bodyPr vert="horz" wrap="square" lIns="0" tIns="0" rIns="0" bIns="0" rtlCol="0" anchor="t">
            <a:spAutoFit/>
          </a:bodyPr>
          <a:lstStyle/>
          <a:p>
            <a:pPr>
              <a:defRPr/>
            </a:pPr>
            <a:r>
              <a:rPr lang="es-ES" smtClean="0"/>
              <a:t>Escalabilidad y Alta Disponibilidad</a:t>
            </a:r>
          </a:p>
        </p:txBody>
      </p:sp>
      <p:sp>
        <p:nvSpPr>
          <p:cNvPr id="271363" name="Rectangle 3"/>
          <p:cNvSpPr>
            <a:spLocks noGrp="1" noChangeArrowheads="1"/>
          </p:cNvSpPr>
          <p:nvPr>
            <p:ph type="body" idx="1"/>
          </p:nvPr>
        </p:nvSpPr>
        <p:spPr>
          <a:xfrm>
            <a:off x="382588" y="1487488"/>
            <a:ext cx="8380412" cy="3988784"/>
          </a:xfrm>
        </p:spPr>
        <p:txBody>
          <a:bodyPr/>
          <a:lstStyle/>
          <a:p>
            <a:pPr marL="609576" indent="-609576" eaLnBrk="1" hangingPunct="1">
              <a:lnSpc>
                <a:spcPct val="100000"/>
              </a:lnSpc>
              <a:defRPr/>
            </a:pPr>
            <a:r>
              <a:rPr lang="es-ES" sz="2400" dirty="0" smtClean="0"/>
              <a:t>Alta </a:t>
            </a:r>
            <a:r>
              <a:rPr lang="es-ES" sz="2400" dirty="0" smtClean="0"/>
              <a:t>disponibilidad de la pila de virtualización vía </a:t>
            </a:r>
            <a:r>
              <a:rPr lang="es-ES" sz="2400" dirty="0" err="1" smtClean="0"/>
              <a:t>clustering</a:t>
            </a:r>
            <a:r>
              <a:rPr lang="es-ES" sz="2400" dirty="0" smtClean="0"/>
              <a:t>. El role de Virtualización es </a:t>
            </a:r>
            <a:r>
              <a:rPr lang="es-ES" sz="2400" dirty="0" err="1" smtClean="0"/>
              <a:t>clusterizable</a:t>
            </a:r>
            <a:endParaRPr lang="es-ES" sz="2400" dirty="0" smtClean="0"/>
          </a:p>
          <a:p>
            <a:pPr marL="609576" indent="-609576" eaLnBrk="1" hangingPunct="1">
              <a:lnSpc>
                <a:spcPct val="100000"/>
              </a:lnSpc>
              <a:defRPr/>
            </a:pPr>
            <a:r>
              <a:rPr lang="es-ES" sz="2400" dirty="0" smtClean="0"/>
              <a:t>Alta disponibilidad de las máquinas virtuales vía </a:t>
            </a:r>
            <a:r>
              <a:rPr lang="es-ES" sz="2400" dirty="0" err="1" smtClean="0"/>
              <a:t>clustering</a:t>
            </a:r>
            <a:r>
              <a:rPr lang="es-ES" sz="2400" dirty="0" smtClean="0"/>
              <a:t>. Se pueden montar clústeres virtuales</a:t>
            </a:r>
            <a:endParaRPr lang="es-ES" sz="2400" dirty="0" smtClean="0"/>
          </a:p>
          <a:p>
            <a:pPr marL="609576" indent="-609576" eaLnBrk="1" hangingPunct="1">
              <a:lnSpc>
                <a:spcPct val="100000"/>
              </a:lnSpc>
              <a:defRPr/>
            </a:pPr>
            <a:r>
              <a:rPr lang="es-ES" sz="2400" dirty="0" err="1" smtClean="0"/>
              <a:t>Backup</a:t>
            </a:r>
            <a:r>
              <a:rPr lang="es-ES" sz="2400" dirty="0" smtClean="0"/>
              <a:t> en caliente sin tiempo de parada vía VSS</a:t>
            </a:r>
          </a:p>
          <a:p>
            <a:pPr marL="609576" indent="-609576" eaLnBrk="1" hangingPunct="1">
              <a:lnSpc>
                <a:spcPct val="100000"/>
              </a:lnSpc>
              <a:defRPr/>
            </a:pPr>
            <a:r>
              <a:rPr lang="es-ES" sz="2400" dirty="0" smtClean="0"/>
              <a:t>Migración rápida de máquinas virtuales entre servidores con Windows </a:t>
            </a:r>
            <a:r>
              <a:rPr lang="es-ES" sz="2400" dirty="0" err="1" smtClean="0"/>
              <a:t>Virtualization</a:t>
            </a:r>
            <a:endParaRPr lang="es-ES" sz="2400" dirty="0" smtClean="0"/>
          </a:p>
          <a:p>
            <a:pPr marL="609576" indent="-609576" eaLnBrk="1" hangingPunct="1">
              <a:lnSpc>
                <a:spcPct val="100000"/>
              </a:lnSpc>
              <a:defRPr/>
            </a:pPr>
            <a:r>
              <a:rPr lang="es-ES" sz="2400" dirty="0" smtClean="0"/>
              <a:t>En el futuro</a:t>
            </a:r>
          </a:p>
          <a:p>
            <a:pPr marL="995339" lvl="1" indent="-609576" eaLnBrk="1" hangingPunct="1">
              <a:lnSpc>
                <a:spcPct val="100000"/>
              </a:lnSpc>
              <a:defRPr/>
            </a:pPr>
            <a:r>
              <a:rPr lang="es-ES" sz="2000" dirty="0" smtClean="0"/>
              <a:t>Live </a:t>
            </a:r>
            <a:r>
              <a:rPr lang="es-ES" sz="2000" dirty="0" err="1" smtClean="0"/>
              <a:t>Migration</a:t>
            </a:r>
            <a:endParaRPr lang="es-ES" sz="2000" dirty="0" smtClean="0"/>
          </a:p>
          <a:p>
            <a:pPr marL="995339" lvl="1" indent="-609576" eaLnBrk="1" hangingPunct="1">
              <a:lnSpc>
                <a:spcPct val="100000"/>
              </a:lnSpc>
              <a:defRPr/>
            </a:pPr>
            <a:r>
              <a:rPr lang="es-ES" sz="2000" dirty="0" smtClean="0"/>
              <a:t>Hardware Hot-</a:t>
            </a:r>
            <a:r>
              <a:rPr lang="es-ES" sz="2000" dirty="0" err="1" smtClean="0"/>
              <a:t>add</a:t>
            </a:r>
            <a:endParaRPr lang="es-ES" sz="20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30188"/>
            <a:ext cx="8382000" cy="664797"/>
          </a:xfrm>
        </p:spPr>
        <p:txBody>
          <a:bodyPr/>
          <a:lstStyle/>
          <a:p>
            <a:r>
              <a:rPr lang="en-US" dirty="0" smtClean="0"/>
              <a:t>Quick </a:t>
            </a:r>
            <a:r>
              <a:rPr lang="en-US" dirty="0" smtClean="0"/>
              <a:t>Migration</a:t>
            </a:r>
            <a:endParaRPr lang="en-US" dirty="0"/>
          </a:p>
        </p:txBody>
      </p:sp>
      <p:sp>
        <p:nvSpPr>
          <p:cNvPr id="4" name="Content Placeholder 3"/>
          <p:cNvSpPr>
            <a:spLocks noGrp="1"/>
          </p:cNvSpPr>
          <p:nvPr>
            <p:ph sz="half" idx="1"/>
          </p:nvPr>
        </p:nvSpPr>
        <p:spPr>
          <a:xfrm>
            <a:off x="381000" y="1411553"/>
            <a:ext cx="4114800" cy="4395049"/>
          </a:xfrm>
        </p:spPr>
        <p:txBody>
          <a:bodyPr/>
          <a:lstStyle/>
          <a:p>
            <a:endParaRPr lang="en-US" dirty="0" smtClean="0"/>
          </a:p>
          <a:p>
            <a:r>
              <a:rPr lang="en-US" dirty="0" smtClean="0"/>
              <a:t>Save state</a:t>
            </a:r>
          </a:p>
          <a:p>
            <a:pPr lvl="1"/>
            <a:r>
              <a:rPr lang="en-US" dirty="0" err="1" smtClean="0"/>
              <a:t>Ssalva</a:t>
            </a:r>
            <a:r>
              <a:rPr lang="en-US" dirty="0" smtClean="0"/>
              <a:t> el </a:t>
            </a:r>
            <a:r>
              <a:rPr lang="en-US" dirty="0" err="1" smtClean="0"/>
              <a:t>estado</a:t>
            </a:r>
            <a:r>
              <a:rPr lang="en-US" dirty="0" smtClean="0"/>
              <a:t> de la </a:t>
            </a:r>
            <a:r>
              <a:rPr lang="en-US" dirty="0" err="1" smtClean="0"/>
              <a:t>M</a:t>
            </a:r>
            <a:r>
              <a:rPr lang="en-US" dirty="0" err="1" smtClean="0"/>
              <a:t>áquina</a:t>
            </a:r>
            <a:r>
              <a:rPr lang="en-US" dirty="0" smtClean="0"/>
              <a:t> Virtual</a:t>
            </a:r>
            <a:endParaRPr lang="en-US" dirty="0" smtClean="0"/>
          </a:p>
          <a:p>
            <a:r>
              <a:rPr lang="en-US" dirty="0" smtClean="0"/>
              <a:t>Mover la </a:t>
            </a:r>
            <a:r>
              <a:rPr lang="en-US" dirty="0" err="1" smtClean="0"/>
              <a:t>máquina</a:t>
            </a:r>
            <a:r>
              <a:rPr lang="en-US" dirty="0" smtClean="0"/>
              <a:t> virtual</a:t>
            </a:r>
            <a:endParaRPr lang="en-US" dirty="0" smtClean="0"/>
          </a:p>
          <a:p>
            <a:pPr lvl="1"/>
            <a:r>
              <a:rPr lang="en-US" dirty="0" err="1" smtClean="0"/>
              <a:t>Mueve</a:t>
            </a:r>
            <a:r>
              <a:rPr lang="en-US" dirty="0" smtClean="0"/>
              <a:t> </a:t>
            </a:r>
            <a:r>
              <a:rPr lang="en-US" dirty="0" smtClean="0"/>
              <a:t>la </a:t>
            </a:r>
            <a:r>
              <a:rPr lang="en-US" dirty="0" err="1" smtClean="0"/>
              <a:t>conexión</a:t>
            </a:r>
            <a:r>
              <a:rPr lang="en-US" dirty="0" smtClean="0"/>
              <a:t> del </a:t>
            </a:r>
            <a:r>
              <a:rPr lang="en-US" dirty="0" err="1" smtClean="0"/>
              <a:t>almacenamiento</a:t>
            </a:r>
            <a:r>
              <a:rPr lang="en-US" dirty="0" smtClean="0"/>
              <a:t> al host </a:t>
            </a:r>
            <a:r>
              <a:rPr lang="en-US" dirty="0" err="1" smtClean="0"/>
              <a:t>destino</a:t>
            </a:r>
            <a:endParaRPr lang="en-US" dirty="0" smtClean="0"/>
          </a:p>
          <a:p>
            <a:r>
              <a:rPr lang="en-US" dirty="0" err="1" smtClean="0"/>
              <a:t>Restaura</a:t>
            </a:r>
            <a:r>
              <a:rPr lang="en-US" dirty="0" err="1" smtClean="0"/>
              <a:t>r</a:t>
            </a:r>
            <a:r>
              <a:rPr lang="en-US" dirty="0" smtClean="0"/>
              <a:t> el </a:t>
            </a:r>
            <a:r>
              <a:rPr lang="en-US" dirty="0" err="1" smtClean="0"/>
              <a:t>estado</a:t>
            </a:r>
            <a:r>
              <a:rPr lang="en-US" dirty="0" smtClean="0"/>
              <a:t> y </a:t>
            </a:r>
            <a:r>
              <a:rPr lang="en-US" dirty="0" err="1" smtClean="0"/>
              <a:t>continuar</a:t>
            </a:r>
            <a:r>
              <a:rPr lang="en-US" dirty="0" smtClean="0"/>
              <a:t> la </a:t>
            </a:r>
            <a:r>
              <a:rPr lang="en-US" dirty="0" err="1" smtClean="0"/>
              <a:t>ejecución</a:t>
            </a:r>
            <a:endParaRPr lang="en-US" dirty="0" smtClean="0"/>
          </a:p>
        </p:txBody>
      </p:sp>
      <p:grpSp>
        <p:nvGrpSpPr>
          <p:cNvPr id="2" name="Group 18"/>
          <p:cNvGrpSpPr/>
          <p:nvPr/>
        </p:nvGrpSpPr>
        <p:grpSpPr>
          <a:xfrm>
            <a:off x="5305678" y="1828800"/>
            <a:ext cx="3200400" cy="1102540"/>
            <a:chOff x="4792508" y="1793060"/>
            <a:chExt cx="3200400" cy="1102540"/>
          </a:xfrm>
        </p:grpSpPr>
        <p:sp>
          <p:nvSpPr>
            <p:cNvPr id="17" name="Oval 16"/>
            <p:cNvSpPr/>
            <p:nvPr/>
          </p:nvSpPr>
          <p:spPr bwMode="auto">
            <a:xfrm>
              <a:off x="4792508" y="2133600"/>
              <a:ext cx="3200400" cy="762000"/>
            </a:xfrm>
            <a:prstGeom prst="ellipse">
              <a:avLst/>
            </a:prstGeom>
            <a:noFill/>
            <a:ln>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20"/>
            <p:cNvGrpSpPr/>
            <p:nvPr/>
          </p:nvGrpSpPr>
          <p:grpSpPr>
            <a:xfrm>
              <a:off x="5791200" y="1793060"/>
              <a:ext cx="1189593" cy="798025"/>
              <a:chOff x="7415562" y="1762259"/>
              <a:chExt cx="1427512" cy="1813264"/>
            </a:xfrm>
          </p:grpSpPr>
          <p:graphicFrame>
            <p:nvGraphicFramePr>
              <p:cNvPr id="12" name="Object 6"/>
              <p:cNvGraphicFramePr>
                <a:graphicFrameLocks noChangeAspect="1"/>
              </p:cNvGraphicFramePr>
              <p:nvPr/>
            </p:nvGraphicFramePr>
            <p:xfrm>
              <a:off x="7415562" y="1762259"/>
              <a:ext cx="1427512" cy="1813264"/>
            </p:xfrm>
            <a:graphic>
              <a:graphicData uri="http://schemas.openxmlformats.org/presentationml/2006/ole">
                <p:oleObj spid="_x0000_s15362" name="Visio" r:id="rId4" imgW="981168" imgH="1246372" progId="Visio.Drawing.11">
                  <p:embed/>
                </p:oleObj>
              </a:graphicData>
            </a:graphic>
          </p:graphicFrame>
          <p:sp>
            <p:nvSpPr>
              <p:cNvPr id="13" name="TextBox 12"/>
              <p:cNvSpPr txBox="1"/>
              <p:nvPr/>
            </p:nvSpPr>
            <p:spPr>
              <a:xfrm>
                <a:off x="7495820" y="1762259"/>
                <a:ext cx="1264358" cy="769259"/>
              </a:xfrm>
              <a:prstGeom prst="rect">
                <a:avLst/>
              </a:prstGeom>
              <a:noFill/>
            </p:spPr>
            <p:txBody>
              <a:bodyPr wrap="square" rtlCol="0">
                <a:spAutoFit/>
              </a:bodyPr>
              <a:lstStyle/>
              <a:p>
                <a:pPr algn="ctr"/>
                <a:r>
                  <a:rPr lang="en-US" sz="1600" b="1" dirty="0" smtClean="0">
                    <a:solidFill>
                      <a:schemeClr val="bg2"/>
                    </a:solidFill>
                    <a:effectLst>
                      <a:outerShdw blurRad="38100" dist="38100" dir="2700000" algn="tl">
                        <a:srgbClr val="000000">
                          <a:alpha val="43137"/>
                        </a:srgbClr>
                      </a:outerShdw>
                    </a:effectLst>
                    <a:latin typeface="Segoe" pitchFamily="34" charset="0"/>
                  </a:rPr>
                  <a:t>VHDs</a:t>
                </a:r>
              </a:p>
            </p:txBody>
          </p:sp>
        </p:grpSp>
      </p:grpSp>
      <p:sp>
        <p:nvSpPr>
          <p:cNvPr id="15" name="TextBox 14"/>
          <p:cNvSpPr txBox="1"/>
          <p:nvPr/>
        </p:nvSpPr>
        <p:spPr>
          <a:xfrm>
            <a:off x="5305679" y="5213624"/>
            <a:ext cx="2561058" cy="359069"/>
          </a:xfrm>
          <a:prstGeom prst="rect">
            <a:avLst/>
          </a:prstGeom>
          <a:noFill/>
        </p:spPr>
        <p:txBody>
          <a:bodyPr wrap="none" lIns="76194" tIns="38097" rIns="76194" bIns="38097" rtlCol="0">
            <a:spAutoFit/>
          </a:bodyPr>
          <a:lstStyle/>
          <a:p>
            <a:pPr algn="ctr"/>
            <a:r>
              <a:rPr lang="en-US" b="1" dirty="0" smtClean="0">
                <a:effectLst>
                  <a:outerShdw blurRad="38100" dist="38100" dir="2700000" algn="tl">
                    <a:srgbClr val="000000">
                      <a:alpha val="43137"/>
                    </a:srgbClr>
                  </a:outerShdw>
                </a:effectLst>
                <a:latin typeface="Segoe" pitchFamily="34" charset="0"/>
              </a:rPr>
              <a:t>Network Connectivity</a:t>
            </a:r>
          </a:p>
        </p:txBody>
      </p:sp>
      <p:sp>
        <p:nvSpPr>
          <p:cNvPr id="16" name="TextBox 15"/>
          <p:cNvSpPr txBox="1"/>
          <p:nvPr/>
        </p:nvSpPr>
        <p:spPr>
          <a:xfrm>
            <a:off x="6143878" y="2501202"/>
            <a:ext cx="1549830" cy="359069"/>
          </a:xfrm>
          <a:prstGeom prst="rect">
            <a:avLst/>
          </a:prstGeom>
          <a:noFill/>
        </p:spPr>
        <p:txBody>
          <a:bodyPr wrap="none" lIns="76194" tIns="38097" rIns="76194" bIns="38097" rtlCol="0">
            <a:spAutoFit/>
          </a:bodyPr>
          <a:lstStyle/>
          <a:p>
            <a:r>
              <a:rPr lang="en-US" b="1" dirty="0" smtClean="0">
                <a:effectLst>
                  <a:outerShdw blurRad="38100" dist="38100" dir="2700000" algn="tl">
                    <a:srgbClr val="000000">
                      <a:alpha val="43137"/>
                    </a:srgbClr>
                  </a:outerShdw>
                </a:effectLst>
                <a:latin typeface="Segoe" pitchFamily="34" charset="0"/>
              </a:rPr>
              <a:t>SAN Storage</a:t>
            </a:r>
          </a:p>
        </p:txBody>
      </p:sp>
      <p:sp>
        <p:nvSpPr>
          <p:cNvPr id="22" name="Freeform 21"/>
          <p:cNvSpPr/>
          <p:nvPr/>
        </p:nvSpPr>
        <p:spPr bwMode="auto">
          <a:xfrm>
            <a:off x="6806752" y="2852444"/>
            <a:ext cx="2337249" cy="720191"/>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n-US" sz="2900" dirty="0" smtClean="0">
              <a:solidFill>
                <a:schemeClr val="bg2"/>
              </a:solidFill>
              <a:latin typeface="Segoe Semibold" pitchFamily="34" charset="0"/>
            </a:endParaRPr>
          </a:p>
        </p:txBody>
      </p:sp>
      <p:sp>
        <p:nvSpPr>
          <p:cNvPr id="23" name="Freeform 22"/>
          <p:cNvSpPr/>
          <p:nvPr/>
        </p:nvSpPr>
        <p:spPr bwMode="auto">
          <a:xfrm flipH="1">
            <a:off x="4848478" y="2778940"/>
            <a:ext cx="1371600" cy="1066800"/>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n-US" sz="2900" dirty="0" smtClean="0">
              <a:solidFill>
                <a:schemeClr val="bg2"/>
              </a:solidFill>
              <a:latin typeface="Segoe Semibold" pitchFamily="34" charset="0"/>
            </a:endParaRPr>
          </a:p>
        </p:txBody>
      </p:sp>
      <p:cxnSp>
        <p:nvCxnSpPr>
          <p:cNvPr id="53" name="Straight Connector 52"/>
          <p:cNvCxnSpPr/>
          <p:nvPr/>
        </p:nvCxnSpPr>
        <p:spPr bwMode="auto">
          <a:xfrm>
            <a:off x="5153278" y="5141140"/>
            <a:ext cx="3581400" cy="1588"/>
          </a:xfrm>
          <a:prstGeom prst="line">
            <a:avLst/>
          </a:prstGeom>
          <a:ln w="38100">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4" name="Straight Connector 53"/>
          <p:cNvCxnSpPr/>
          <p:nvPr/>
        </p:nvCxnSpPr>
        <p:spPr bwMode="auto">
          <a:xfrm rot="5400000">
            <a:off x="53826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1" name="Picture 50" descr="Rack-Mount Server.png"/>
          <p:cNvPicPr>
            <a:picLocks noChangeAspect="1"/>
          </p:cNvPicPr>
          <p:nvPr/>
        </p:nvPicPr>
        <p:blipFill>
          <a:blip r:embed="rId5" cstate="print"/>
          <a:stretch>
            <a:fillRect/>
          </a:stretch>
        </p:blipFill>
        <p:spPr>
          <a:xfrm>
            <a:off x="4848479" y="3693340"/>
            <a:ext cx="1345259" cy="1143000"/>
          </a:xfrm>
          <a:prstGeom prst="rect">
            <a:avLst/>
          </a:prstGeom>
          <a:effectLst>
            <a:outerShdw blurRad="50800" dist="38100" dir="2700000" algn="tl" rotWithShape="0">
              <a:prstClr val="black">
                <a:alpha val="40000"/>
              </a:prstClr>
            </a:outerShdw>
          </a:effectLst>
        </p:spPr>
      </p:pic>
      <p:cxnSp>
        <p:nvCxnSpPr>
          <p:cNvPr id="57" name="Straight Connector 56"/>
          <p:cNvCxnSpPr/>
          <p:nvPr/>
        </p:nvCxnSpPr>
        <p:spPr bwMode="auto">
          <a:xfrm rot="5400000">
            <a:off x="78210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0" name="Picture 49" descr="Rack-Mount Server.png"/>
          <p:cNvPicPr>
            <a:picLocks noChangeAspect="1"/>
          </p:cNvPicPr>
          <p:nvPr/>
        </p:nvPicPr>
        <p:blipFill>
          <a:blip r:embed="rId5" cstate="print"/>
          <a:stretch>
            <a:fillRect/>
          </a:stretch>
        </p:blipFill>
        <p:spPr>
          <a:xfrm>
            <a:off x="7313220" y="3312340"/>
            <a:ext cx="1345259" cy="1143000"/>
          </a:xfrm>
          <a:prstGeom prst="rect">
            <a:avLst/>
          </a:prstGeom>
          <a:effectLst>
            <a:outerShdw blurRad="50800" dist="38100" dir="2700000" algn="tl" rotWithShape="0">
              <a:prstClr val="black">
                <a:alpha val="40000"/>
              </a:prstClr>
            </a:outerShdw>
          </a:effectLst>
        </p:spPr>
      </p:pic>
      <p:pic>
        <p:nvPicPr>
          <p:cNvPr id="33" name="Picture 32" descr="VPN.png"/>
          <p:cNvPicPr>
            <a:picLocks noChangeAspect="1"/>
          </p:cNvPicPr>
          <p:nvPr/>
        </p:nvPicPr>
        <p:blipFill>
          <a:blip r:embed="rId6"/>
          <a:stretch>
            <a:fillRect/>
          </a:stretch>
        </p:blipFill>
        <p:spPr>
          <a:xfrm>
            <a:off x="5229478" y="3236140"/>
            <a:ext cx="685800" cy="9593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09114E-6 C 0.11129 -0.02336 0.22275 -0.04649 0.26563 -0.05297 " pathEditMode="relative" rAng="0" ptsTypes="aA">
                                      <p:cBhvr>
                                        <p:cTn id="6" dur="2000" fill="hold"/>
                                        <p:tgtEl>
                                          <p:spTgt spid="33"/>
                                        </p:tgtEl>
                                        <p:attrNameLst>
                                          <p:attrName>ppt_x</p:attrName>
                                          <p:attrName>ppt_y</p:attrName>
                                        </p:attrNameLst>
                                      </p:cBhvr>
                                      <p:rCtr x="133"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30188"/>
            <a:ext cx="8382000" cy="553998"/>
          </a:xfrm>
        </p:spPr>
        <p:txBody>
          <a:bodyPr/>
          <a:lstStyle/>
          <a:p>
            <a:r>
              <a:rPr lang="es-ES" sz="4000" smtClean="0"/>
              <a:t>Cómo</a:t>
            </a:r>
            <a:r>
              <a:rPr lang="es-ES" sz="4000" smtClean="0"/>
              <a:t> de rápida es la migración </a:t>
            </a:r>
            <a:r>
              <a:rPr lang="es-ES" sz="4000" smtClean="0"/>
              <a:t>rápida</a:t>
            </a:r>
            <a:endParaRPr lang="es-ES" sz="4000"/>
          </a:p>
        </p:txBody>
      </p:sp>
      <p:sp>
        <p:nvSpPr>
          <p:cNvPr id="20" name="Text Placeholder 19"/>
          <p:cNvSpPr>
            <a:spLocks noGrp="1"/>
          </p:cNvSpPr>
          <p:nvPr>
            <p:ph type="body" idx="4294967295"/>
          </p:nvPr>
        </p:nvSpPr>
        <p:spPr>
          <a:xfrm>
            <a:off x="571472" y="1285860"/>
            <a:ext cx="8380412" cy="442912"/>
          </a:xfrm>
        </p:spPr>
        <p:txBody>
          <a:bodyPr/>
          <a:lstStyle/>
          <a:p>
            <a:r>
              <a:rPr lang="es-ES" smtClean="0"/>
              <a:t>¡</a:t>
            </a:r>
            <a:r>
              <a:rPr lang="es-ES" smtClean="0"/>
              <a:t>Bastante </a:t>
            </a:r>
            <a:r>
              <a:rPr lang="es-ES" smtClean="0"/>
              <a:t>rápida!</a:t>
            </a:r>
            <a:endParaRPr lang="es-ES"/>
          </a:p>
        </p:txBody>
      </p:sp>
      <p:graphicFrame>
        <p:nvGraphicFramePr>
          <p:cNvPr id="21" name="Content Placeholder 4"/>
          <p:cNvGraphicFramePr>
            <a:graphicFrameLocks/>
          </p:cNvGraphicFramePr>
          <p:nvPr/>
        </p:nvGraphicFramePr>
        <p:xfrm>
          <a:off x="1211865" y="1928802"/>
          <a:ext cx="6720272" cy="412911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1680068"/>
                <a:gridCol w="1680068"/>
                <a:gridCol w="1680068"/>
                <a:gridCol w="1680068"/>
              </a:tblGrid>
              <a:tr h="626598">
                <a:tc>
                  <a:txBody>
                    <a:bodyPr/>
                    <a:lstStyle/>
                    <a:p>
                      <a:pPr algn="ctr"/>
                      <a:r>
                        <a:rPr lang="en-US" sz="1700" dirty="0" err="1" smtClean="0">
                          <a:effectLst>
                            <a:outerShdw blurRad="38100" dist="38100" dir="2700000" algn="tl">
                              <a:srgbClr val="000000">
                                <a:alpha val="43137"/>
                              </a:srgbClr>
                            </a:outerShdw>
                          </a:effectLst>
                        </a:rPr>
                        <a:t>Memoria</a:t>
                      </a:r>
                      <a:r>
                        <a:rPr lang="en-US" sz="1700" dirty="0" smtClean="0">
                          <a:effectLst>
                            <a:outerShdw blurRad="38100" dist="38100" dir="2700000" algn="tl">
                              <a:srgbClr val="000000">
                                <a:alpha val="43137"/>
                              </a:srgbClr>
                            </a:outerShdw>
                          </a:effectLst>
                        </a:rPr>
                        <a:t> de </a:t>
                      </a:r>
                      <a:r>
                        <a:rPr lang="en-US" sz="1700" dirty="0" err="1" smtClean="0">
                          <a:effectLst>
                            <a:outerShdw blurRad="38100" dist="38100" dir="2700000" algn="tl">
                              <a:srgbClr val="000000">
                                <a:alpha val="43137"/>
                              </a:srgbClr>
                            </a:outerShdw>
                          </a:effectLst>
                        </a:rPr>
                        <a:t>laVM</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1 </a:t>
                      </a:r>
                      <a:r>
                        <a:rPr lang="en-US" sz="1700" dirty="0" err="1" smtClean="0">
                          <a:effectLst>
                            <a:outerShdw blurRad="38100" dist="38100" dir="2700000" algn="tl">
                              <a:srgbClr val="000000">
                                <a:alpha val="43137"/>
                              </a:srgbClr>
                            </a:outerShdw>
                          </a:effectLst>
                        </a:rPr>
                        <a:t>GbE</a:t>
                      </a:r>
                      <a:r>
                        <a:rPr lang="en-US" sz="1700" dirty="0" smtClean="0">
                          <a:effectLst>
                            <a:outerShdw blurRad="38100" dist="38100" dir="2700000" algn="tl">
                              <a:srgbClr val="000000">
                                <a:alpha val="43137"/>
                              </a:srgbClr>
                            </a:outerShdw>
                          </a:effectLst>
                        </a:rPr>
                        <a:t> iSCSI</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2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4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r>
              <a:tr h="622638">
                <a:tc>
                  <a:txBody>
                    <a:bodyPr/>
                    <a:lstStyle/>
                    <a:p>
                      <a:pPr algn="ctr"/>
                      <a:r>
                        <a:rPr lang="en-US" sz="1600" dirty="0" smtClean="0">
                          <a:effectLst>
                            <a:outerShdw blurRad="38100" dist="38100" dir="2700000" algn="tl">
                              <a:srgbClr val="000000">
                                <a:alpha val="43137"/>
                              </a:srgbClr>
                            </a:outerShdw>
                          </a:effectLst>
                        </a:rPr>
                        <a:t>512 MB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 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r>
              <a:tr h="817303">
                <a:tc>
                  <a:txBody>
                    <a:bodyPr/>
                    <a:lstStyle/>
                    <a:p>
                      <a:pPr algn="ctr"/>
                      <a:r>
                        <a:rPr lang="en-US" sz="1600" dirty="0" smtClean="0">
                          <a:effectLst>
                            <a:outerShdw blurRad="38100" dist="38100" dir="2700000" algn="tl">
                              <a:srgbClr val="000000">
                                <a:alpha val="43137"/>
                              </a:srgbClr>
                            </a:outerShdw>
                          </a:effectLst>
                        </a:rPr>
                        <a:t>1 GB </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second</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 4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622638">
                <a:tc>
                  <a:txBody>
                    <a:bodyPr/>
                    <a:lstStyle/>
                    <a:p>
                      <a:pPr algn="ctr"/>
                      <a:r>
                        <a:rPr lang="en-US" sz="1600" dirty="0" smtClean="0">
                          <a:effectLst>
                            <a:outerShdw blurRad="38100" dist="38100" dir="2700000" algn="tl">
                              <a:srgbClr val="000000">
                                <a:alpha val="43137"/>
                              </a:srgbClr>
                            </a:outerShdw>
                          </a:effectLst>
                        </a:rPr>
                        <a:t>2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~8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817303">
                <a:tc>
                  <a:txBody>
                    <a:bodyPr/>
                    <a:lstStyle/>
                    <a:p>
                      <a:pPr algn="ctr"/>
                      <a:r>
                        <a:rPr lang="en-US" sz="1600" dirty="0" smtClean="0">
                          <a:effectLst>
                            <a:outerShdw blurRad="38100" dist="38100" dir="2700000" algn="tl">
                              <a:srgbClr val="000000">
                                <a:alpha val="43137"/>
                              </a:srgbClr>
                            </a:outerShdw>
                          </a:effectLst>
                        </a:rPr>
                        <a:t>4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~16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622638">
                <a:tc>
                  <a:txBody>
                    <a:bodyPr/>
                    <a:lstStyle/>
                    <a:p>
                      <a:pPr algn="ctr"/>
                      <a:r>
                        <a:rPr lang="en-US" sz="1600" dirty="0" smtClean="0">
                          <a:effectLst>
                            <a:outerShdw blurRad="38100" dist="38100" dir="2700000" algn="tl">
                              <a:srgbClr val="000000">
                                <a:alpha val="43137"/>
                              </a:srgbClr>
                            </a:outerShdw>
                          </a:effectLst>
                        </a:rPr>
                        <a:t>8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a:t>
                      </a:r>
                      <a:r>
                        <a:rPr lang="en-US" sz="1600" dirty="0" err="1" smtClean="0">
                          <a:effectLst>
                            <a:outerShdw blurRad="38100" dist="38100" dir="2700000" algn="tl">
                              <a:srgbClr val="000000">
                                <a:alpha val="43137"/>
                              </a:srgbClr>
                            </a:outerShdw>
                          </a:effectLst>
                        </a:rPr>
                        <a:t>minutos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bl>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 name="Title 1"/>
          <p:cNvSpPr>
            <a:spLocks noGrp="1"/>
          </p:cNvSpPr>
          <p:nvPr>
            <p:ph type="title"/>
          </p:nvPr>
        </p:nvSpPr>
        <p:spPr/>
        <p:txBody>
          <a:bodyPr/>
          <a:lstStyle/>
          <a:p>
            <a:r>
              <a:rPr sz="3300" smtClean="0"/>
              <a:t>Solución completa de Virtualization con Windows </a:t>
            </a:r>
            <a:r>
              <a:rPr sz="3300" smtClean="0"/>
              <a:t>Server 2008 &amp; System Center</a:t>
            </a:r>
            <a:endParaRPr sz="3300"/>
          </a:p>
        </p:txBody>
      </p:sp>
      <p:grpSp>
        <p:nvGrpSpPr>
          <p:cNvPr id="3" name="Group 46"/>
          <p:cNvGrpSpPr/>
          <p:nvPr/>
        </p:nvGrpSpPr>
        <p:grpSpPr>
          <a:xfrm>
            <a:off x="257098" y="1561171"/>
            <a:ext cx="2657708" cy="1108798"/>
            <a:chOff x="312234" y="1873405"/>
            <a:chExt cx="3189249" cy="1330557"/>
          </a:xfrm>
        </p:grpSpPr>
        <p:sp>
          <p:nvSpPr>
            <p:cNvPr id="46" name="Rounded Rectangle 45"/>
            <p:cNvSpPr/>
            <p:nvPr/>
          </p:nvSpPr>
          <p:spPr bwMode="auto">
            <a:xfrm>
              <a:off x="312234" y="187340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14338" name="Visio" r:id="rId4" imgW="694050" imgH="1240155" progId="Visio.Drawing.11">
                  <p:embed/>
                </p:oleObj>
              </a:graphicData>
            </a:graphic>
          </p:graphicFrame>
          <p:sp>
            <p:nvSpPr>
              <p:cNvPr id="24" name="TextBox 23"/>
              <p:cNvSpPr txBox="1"/>
              <p:nvPr/>
            </p:nvSpPr>
            <p:spPr>
              <a:xfrm>
                <a:off x="468355" y="2260878"/>
                <a:ext cx="2256771" cy="553998"/>
              </a:xfrm>
              <a:prstGeom prst="rect">
                <a:avLst/>
              </a:prstGeom>
              <a:no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Configuration Manager</a:t>
                </a:r>
              </a:p>
            </p:txBody>
          </p:sp>
        </p:grpSp>
      </p:grpSp>
      <p:grpSp>
        <p:nvGrpSpPr>
          <p:cNvPr id="5" name="Group 50"/>
          <p:cNvGrpSpPr/>
          <p:nvPr/>
        </p:nvGrpSpPr>
        <p:grpSpPr>
          <a:xfrm>
            <a:off x="257098" y="2738246"/>
            <a:ext cx="2657708" cy="1091570"/>
            <a:chOff x="308517" y="3285895"/>
            <a:chExt cx="3189249" cy="1309884"/>
          </a:xfrm>
        </p:grpSpPr>
        <p:sp>
          <p:nvSpPr>
            <p:cNvPr id="48" name="Rounded Rectangle 47"/>
            <p:cNvSpPr/>
            <p:nvPr/>
          </p:nvSpPr>
          <p:spPr bwMode="auto">
            <a:xfrm>
              <a:off x="308517" y="328589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6" name="Group 40"/>
            <p:cNvGrpSpPr/>
            <p:nvPr/>
          </p:nvGrpSpPr>
          <p:grpSpPr>
            <a:xfrm>
              <a:off x="334543" y="3355942"/>
              <a:ext cx="3078899" cy="1239837"/>
              <a:chOff x="468355" y="3244429"/>
              <a:chExt cx="3078899" cy="1239837"/>
            </a:xfrm>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14339" name="Visio" r:id="rId5" imgW="694050" imgH="1240155" progId="Visio.Drawing.11">
                  <p:embed/>
                </p:oleObj>
              </a:graphicData>
            </a:graphic>
          </p:graphicFrame>
          <p:sp>
            <p:nvSpPr>
              <p:cNvPr id="25" name="TextBox 24"/>
              <p:cNvSpPr txBox="1"/>
              <p:nvPr/>
            </p:nvSpPr>
            <p:spPr>
              <a:xfrm>
                <a:off x="468355" y="3541182"/>
                <a:ext cx="2425587" cy="553998"/>
              </a:xfrm>
              <a:prstGeom prst="rect">
                <a:avLst/>
              </a:prstGeom>
              <a:no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Virtual Machine Manager</a:t>
                </a:r>
              </a:p>
            </p:txBody>
          </p:sp>
        </p:grpSp>
      </p:grpSp>
      <p:grpSp>
        <p:nvGrpSpPr>
          <p:cNvPr id="7" name="Group 51"/>
          <p:cNvGrpSpPr/>
          <p:nvPr/>
        </p:nvGrpSpPr>
        <p:grpSpPr>
          <a:xfrm>
            <a:off x="257098" y="3909078"/>
            <a:ext cx="2657708" cy="1080585"/>
            <a:chOff x="308517" y="4690894"/>
            <a:chExt cx="3189249" cy="1296702"/>
          </a:xfrm>
        </p:grpSpPr>
        <p:sp>
          <p:nvSpPr>
            <p:cNvPr id="49" name="Rounded Rectangle 48"/>
            <p:cNvSpPr/>
            <p:nvPr/>
          </p:nvSpPr>
          <p:spPr bwMode="auto">
            <a:xfrm>
              <a:off x="308517" y="4690894"/>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8" name="Group 42"/>
            <p:cNvGrpSpPr/>
            <p:nvPr/>
          </p:nvGrpSpPr>
          <p:grpSpPr>
            <a:xfrm>
              <a:off x="334543" y="4747759"/>
              <a:ext cx="3078899" cy="1239837"/>
              <a:chOff x="468355" y="4569341"/>
              <a:chExt cx="3078899" cy="1239837"/>
            </a:xfrm>
          </p:grpSpPr>
          <p:graphicFrame>
            <p:nvGraphicFramePr>
              <p:cNvPr id="36879" name="Object 15"/>
              <p:cNvGraphicFramePr>
                <a:graphicFrameLocks noChangeAspect="1"/>
              </p:cNvGraphicFramePr>
              <p:nvPr/>
            </p:nvGraphicFramePr>
            <p:xfrm>
              <a:off x="2853517" y="4569341"/>
              <a:ext cx="693737" cy="1239837"/>
            </p:xfrm>
            <a:graphic>
              <a:graphicData uri="http://schemas.openxmlformats.org/presentationml/2006/ole">
                <p:oleObj spid="_x0000_s14340" name="Visio" r:id="rId6" imgW="694050" imgH="1240155" progId="Visio.Drawing.11">
                  <p:embed/>
                </p:oleObj>
              </a:graphicData>
            </a:graphic>
          </p:graphicFrame>
          <p:sp>
            <p:nvSpPr>
              <p:cNvPr id="26" name="TextBox 25"/>
              <p:cNvSpPr txBox="1"/>
              <p:nvPr/>
            </p:nvSpPr>
            <p:spPr>
              <a:xfrm>
                <a:off x="468355" y="4866094"/>
                <a:ext cx="2004779" cy="553998"/>
              </a:xfrm>
              <a:prstGeom prst="rect">
                <a:avLst/>
              </a:prstGeom>
              <a:no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Operations Manager</a:t>
                </a:r>
              </a:p>
            </p:txBody>
          </p:sp>
        </p:grpSp>
      </p:grpSp>
      <p:grpSp>
        <p:nvGrpSpPr>
          <p:cNvPr id="9" name="Group 52"/>
          <p:cNvGrpSpPr/>
          <p:nvPr/>
        </p:nvGrpSpPr>
        <p:grpSpPr>
          <a:xfrm>
            <a:off x="257098" y="5070641"/>
            <a:ext cx="2657708" cy="1078871"/>
            <a:chOff x="308517" y="6084769"/>
            <a:chExt cx="3189249" cy="1294645"/>
          </a:xfrm>
        </p:grpSpPr>
        <p:sp>
          <p:nvSpPr>
            <p:cNvPr id="50" name="Rounded Rectangle 49"/>
            <p:cNvSpPr/>
            <p:nvPr/>
          </p:nvSpPr>
          <p:spPr bwMode="auto">
            <a:xfrm>
              <a:off x="308517" y="6084769"/>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10" name="Group 43"/>
            <p:cNvGrpSpPr/>
            <p:nvPr/>
          </p:nvGrpSpPr>
          <p:grpSpPr>
            <a:xfrm>
              <a:off x="334543" y="6139577"/>
              <a:ext cx="3078899" cy="1239837"/>
              <a:chOff x="468355" y="5894255"/>
              <a:chExt cx="3078899" cy="1239837"/>
            </a:xfrm>
          </p:grpSpPr>
          <p:graphicFrame>
            <p:nvGraphicFramePr>
              <p:cNvPr id="36880" name="Object 16"/>
              <p:cNvGraphicFramePr>
                <a:graphicFrameLocks noChangeAspect="1"/>
              </p:cNvGraphicFramePr>
              <p:nvPr/>
            </p:nvGraphicFramePr>
            <p:xfrm>
              <a:off x="2853517" y="5894255"/>
              <a:ext cx="693737" cy="1239837"/>
            </p:xfrm>
            <a:graphic>
              <a:graphicData uri="http://schemas.openxmlformats.org/presentationml/2006/ole">
                <p:oleObj spid="_x0000_s14341" name="Visio" r:id="rId7" imgW="694050" imgH="1240155" progId="Visio.Drawing.11">
                  <p:embed/>
                </p:oleObj>
              </a:graphicData>
            </a:graphic>
          </p:graphicFrame>
          <p:sp>
            <p:nvSpPr>
              <p:cNvPr id="27" name="TextBox 26"/>
              <p:cNvSpPr txBox="1"/>
              <p:nvPr/>
            </p:nvSpPr>
            <p:spPr>
              <a:xfrm>
                <a:off x="468355" y="6191008"/>
                <a:ext cx="2411890" cy="553998"/>
              </a:xfrm>
              <a:prstGeom prst="rect">
                <a:avLst/>
              </a:prstGeom>
              <a:no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Data Protection Manager</a:t>
                </a:r>
              </a:p>
            </p:txBody>
          </p:sp>
        </p:grpSp>
      </p:grpSp>
      <p:sp>
        <p:nvSpPr>
          <p:cNvPr id="62" name="Rounded Rectangle 61"/>
          <p:cNvSpPr/>
          <p:nvPr/>
        </p:nvSpPr>
        <p:spPr bwMode="auto">
          <a:xfrm>
            <a:off x="5715008" y="5143512"/>
            <a:ext cx="3148671" cy="98657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11" name="Group 36"/>
          <p:cNvGrpSpPr/>
          <p:nvPr/>
        </p:nvGrpSpPr>
        <p:grpSpPr>
          <a:xfrm>
            <a:off x="5743246" y="5122475"/>
            <a:ext cx="3018370" cy="1077218"/>
            <a:chOff x="4830763" y="6998162"/>
            <a:chExt cx="3622046" cy="1292661"/>
          </a:xfrm>
        </p:grpSpPr>
        <p:graphicFrame>
          <p:nvGraphicFramePr>
            <p:cNvPr id="36882" name="Object 18"/>
            <p:cNvGraphicFramePr>
              <a:graphicFrameLocks noChangeAspect="1"/>
            </p:cNvGraphicFramePr>
            <p:nvPr/>
          </p:nvGraphicFramePr>
          <p:xfrm>
            <a:off x="4830763" y="7366885"/>
            <a:ext cx="549275" cy="725487"/>
          </p:xfrm>
          <a:graphic>
            <a:graphicData uri="http://schemas.openxmlformats.org/presentationml/2006/ole">
              <p:oleObj spid="_x0000_s14342" name="Visio" r:id="rId8" imgW="549681" imgH="725766" progId="Visio.Drawing.11">
                <p:embed/>
              </p:oleObj>
            </a:graphicData>
          </a:graphic>
        </p:graphicFrame>
        <p:sp>
          <p:nvSpPr>
            <p:cNvPr id="30" name="TextBox 29"/>
            <p:cNvSpPr txBox="1"/>
            <p:nvPr/>
          </p:nvSpPr>
          <p:spPr>
            <a:xfrm>
              <a:off x="5374656" y="6998162"/>
              <a:ext cx="3078153" cy="1292661"/>
            </a:xfrm>
            <a:prstGeom prst="rect">
              <a:avLst/>
            </a:prstGeom>
            <a:noFill/>
          </p:spPr>
          <p:txBody>
            <a:bodyPr wrap="none" rtlCol="0">
              <a:spAutoFit/>
            </a:bodyPr>
            <a:lstStyle/>
            <a:p>
              <a:r>
                <a:rPr lang="en-US" sz="900" b="1" dirty="0" smtClean="0">
                  <a:latin typeface="Segoe" pitchFamily="34" charset="0"/>
                </a:rPr>
                <a:t> </a:t>
              </a:r>
              <a:r>
                <a:rPr lang="en-US" sz="1000" b="1" u="sng" dirty="0" err="1" smtClean="0">
                  <a:latin typeface="Segoe" pitchFamily="34" charset="0"/>
                </a:rPr>
                <a:t>I</a:t>
              </a:r>
              <a:r>
                <a:rPr lang="en-US" sz="1000" b="1" u="sng" dirty="0" err="1" smtClean="0">
                  <a:latin typeface="Segoe" pitchFamily="34" charset="0"/>
                </a:rPr>
                <a:t>nfraestructura</a:t>
              </a:r>
              <a:r>
                <a:rPr lang="en-US" sz="1000" b="1" u="sng" dirty="0" smtClean="0">
                  <a:latin typeface="Segoe" pitchFamily="34" charset="0"/>
                </a:rPr>
                <a:t> de </a:t>
              </a:r>
              <a:r>
                <a:rPr lang="en-US" sz="1000" b="1" u="sng" dirty="0" err="1" smtClean="0">
                  <a:latin typeface="Segoe" pitchFamily="34" charset="0"/>
                </a:rPr>
                <a:t>Virtualización</a:t>
              </a:r>
              <a:endParaRPr lang="en-US" sz="1000" b="1" u="sng" dirty="0" smtClean="0">
                <a:latin typeface="Segoe" pitchFamily="34" charset="0"/>
              </a:endParaRPr>
            </a:p>
            <a:p>
              <a:pPr>
                <a:buFont typeface="Arial" pitchFamily="34" charset="0"/>
                <a:buChar char="•"/>
              </a:pPr>
              <a:r>
                <a:rPr lang="en-US" sz="900" dirty="0" smtClean="0">
                  <a:latin typeface="Segoe" pitchFamily="34" charset="0"/>
                </a:rPr>
                <a:t>Windows Server 2008 x64 Edition EE/DTC</a:t>
              </a:r>
            </a:p>
            <a:p>
              <a:pPr>
                <a:buFont typeface="Arial" pitchFamily="34" charset="0"/>
                <a:buChar char="•"/>
              </a:pPr>
              <a:r>
                <a:rPr lang="en-US" sz="900" dirty="0" smtClean="0">
                  <a:latin typeface="Segoe" pitchFamily="34" charset="0"/>
                </a:rPr>
                <a:t>Quad Proc/Quad Core </a:t>
              </a:r>
              <a:r>
                <a:rPr lang="en-US" sz="900" dirty="0" smtClean="0">
                  <a:latin typeface="Segoe" pitchFamily="34" charset="0"/>
                </a:rPr>
                <a:t>con AMD-V o Intel </a:t>
              </a:r>
              <a:r>
                <a:rPr lang="en-US" sz="900" dirty="0" smtClean="0">
                  <a:latin typeface="Segoe" pitchFamily="34" charset="0"/>
                </a:rPr>
                <a:t>VT</a:t>
              </a:r>
            </a:p>
            <a:p>
              <a:pPr>
                <a:buFont typeface="Arial" pitchFamily="34" charset="0"/>
                <a:buChar char="•"/>
              </a:pPr>
              <a:r>
                <a:rPr lang="en-US" sz="900" dirty="0" smtClean="0">
                  <a:latin typeface="Segoe" pitchFamily="34" charset="0"/>
                </a:rPr>
                <a:t>128GB </a:t>
              </a:r>
              <a:r>
                <a:rPr lang="en-US" sz="900" dirty="0" smtClean="0">
                  <a:latin typeface="Segoe" pitchFamily="34" charset="0"/>
                </a:rPr>
                <a:t>de </a:t>
              </a:r>
              <a:r>
                <a:rPr lang="en-US" sz="900" dirty="0" err="1" smtClean="0">
                  <a:latin typeface="Segoe" pitchFamily="34" charset="0"/>
                </a:rPr>
                <a:t>memoria</a:t>
              </a:r>
              <a:endParaRPr lang="en-US" sz="900" dirty="0" smtClean="0">
                <a:latin typeface="Segoe" pitchFamily="34" charset="0"/>
              </a:endParaRPr>
            </a:p>
            <a:p>
              <a:pPr>
                <a:buFont typeface="Arial" pitchFamily="34" charset="0"/>
                <a:buChar char="•"/>
              </a:pPr>
              <a:r>
                <a:rPr lang="en-US" sz="900" dirty="0" smtClean="0">
                  <a:latin typeface="Segoe" pitchFamily="34" charset="0"/>
                </a:rPr>
                <a:t>2 2Gb FC </a:t>
              </a:r>
              <a:r>
                <a:rPr lang="en-US" sz="900" dirty="0" smtClean="0">
                  <a:latin typeface="Segoe" pitchFamily="34" charset="0"/>
                </a:rPr>
                <a:t>con </a:t>
              </a:r>
              <a:r>
                <a:rPr lang="en-US" sz="900" dirty="0" smtClean="0">
                  <a:latin typeface="Segoe" pitchFamily="34" charset="0"/>
                </a:rPr>
                <a:t>MPIO</a:t>
              </a:r>
              <a:endParaRPr lang="en-US" sz="900" dirty="0" smtClean="0">
                <a:latin typeface="Segoe" pitchFamily="34" charset="0"/>
              </a:endParaRPr>
            </a:p>
            <a:p>
              <a:pPr>
                <a:buFont typeface="Arial" pitchFamily="34" charset="0"/>
                <a:buChar char="•"/>
              </a:pPr>
              <a:r>
                <a:rPr lang="en-US" sz="900" dirty="0" smtClean="0">
                  <a:latin typeface="Segoe" pitchFamily="34" charset="0"/>
                </a:rPr>
                <a:t>1 NIC </a:t>
              </a:r>
              <a:r>
                <a:rPr lang="en-US" sz="900" dirty="0" err="1" smtClean="0">
                  <a:latin typeface="Segoe" pitchFamily="34" charset="0"/>
                </a:rPr>
                <a:t>dedicada</a:t>
              </a:r>
              <a:r>
                <a:rPr lang="en-US" sz="900" dirty="0" smtClean="0">
                  <a:latin typeface="Segoe" pitchFamily="34" charset="0"/>
                </a:rPr>
                <a:t> </a:t>
              </a:r>
              <a:r>
                <a:rPr lang="en-US" sz="900" dirty="0" err="1" smtClean="0">
                  <a:latin typeface="Segoe" pitchFamily="34" charset="0"/>
                </a:rPr>
                <a:t>para</a:t>
              </a:r>
              <a:r>
                <a:rPr lang="en-US" sz="900" dirty="0" smtClean="0">
                  <a:latin typeface="Segoe" pitchFamily="34" charset="0"/>
                </a:rPr>
                <a:t> </a:t>
              </a:r>
              <a:r>
                <a:rPr lang="en-US" sz="900" dirty="0" err="1" smtClean="0">
                  <a:latin typeface="Segoe" pitchFamily="34" charset="0"/>
                </a:rPr>
                <a:t>gestión</a:t>
              </a:r>
              <a:endParaRPr lang="en-US" sz="900" dirty="0" smtClean="0">
                <a:latin typeface="Segoe" pitchFamily="34" charset="0"/>
              </a:endParaRPr>
            </a:p>
            <a:p>
              <a:pPr>
                <a:buFont typeface="Arial" pitchFamily="34" charset="0"/>
                <a:buChar char="•"/>
              </a:pPr>
              <a:r>
                <a:rPr lang="en-US" sz="900" dirty="0" smtClean="0">
                  <a:latin typeface="Segoe" pitchFamily="34" charset="0"/>
                </a:rPr>
                <a:t>NICs de 4 </a:t>
              </a:r>
              <a:r>
                <a:rPr lang="en-US" sz="900" dirty="0" err="1" smtClean="0">
                  <a:latin typeface="Segoe" pitchFamily="34" charset="0"/>
                </a:rPr>
                <a:t>puertos</a:t>
              </a:r>
              <a:r>
                <a:rPr lang="en-US" sz="900" dirty="0" smtClean="0">
                  <a:latin typeface="Segoe" pitchFamily="34" charset="0"/>
                </a:rPr>
                <a:t> </a:t>
              </a:r>
              <a:r>
                <a:rPr lang="en-US" sz="900" dirty="0" err="1" smtClean="0">
                  <a:latin typeface="Segoe" pitchFamily="34" charset="0"/>
                </a:rPr>
                <a:t>dedicadas</a:t>
              </a:r>
              <a:r>
                <a:rPr lang="en-US" sz="900" dirty="0" smtClean="0">
                  <a:latin typeface="Segoe" pitchFamily="34" charset="0"/>
                </a:rPr>
                <a:t> a VMs</a:t>
              </a:r>
              <a:endParaRPr lang="en-US" sz="900" dirty="0" smtClean="0">
                <a:latin typeface="Segoe" pitchFamily="34" charset="0"/>
              </a:endParaRPr>
            </a:p>
          </p:txBody>
        </p:sp>
      </p:grpSp>
      <p:sp>
        <p:nvSpPr>
          <p:cNvPr id="31" name="TextBox 30"/>
          <p:cNvSpPr txBox="1"/>
          <p:nvPr/>
        </p:nvSpPr>
        <p:spPr>
          <a:xfrm>
            <a:off x="4364580" y="2110464"/>
            <a:ext cx="1593379" cy="384717"/>
          </a:xfrm>
          <a:prstGeom prst="rect">
            <a:avLst/>
          </a:prstGeom>
          <a:noFill/>
        </p:spPr>
        <p:txBody>
          <a:bodyPr wrap="none" lIns="76197" tIns="38098" rIns="76197" bIns="38098" rtlCol="0">
            <a:spAutoFit/>
          </a:bodyPr>
          <a:lstStyle/>
          <a:p>
            <a:pPr algn="ctr"/>
            <a:r>
              <a:rPr lang="en-US" sz="1000" b="1" dirty="0" smtClean="0">
                <a:latin typeface="Segoe" pitchFamily="34" charset="0"/>
              </a:rPr>
              <a:t>Granja de </a:t>
            </a:r>
            <a:r>
              <a:rPr lang="en-US" sz="1000" b="1" dirty="0" err="1" smtClean="0">
                <a:latin typeface="Segoe" pitchFamily="34" charset="0"/>
              </a:rPr>
              <a:t>virtualización</a:t>
            </a:r>
            <a:endParaRPr lang="en-US" sz="1000" b="1" dirty="0" smtClean="0">
              <a:latin typeface="Segoe" pitchFamily="34" charset="0"/>
            </a:endParaRPr>
          </a:p>
          <a:p>
            <a:pPr algn="ctr"/>
            <a:r>
              <a:rPr lang="en-US" sz="1000" dirty="0" smtClean="0">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14343" name="Visio" r:id="rId9" imgW="706733" imgH="758743" progId="Visio.Drawing.11">
              <p:embed/>
            </p:oleObj>
          </a:graphicData>
        </a:graphic>
      </p:graphicFrame>
      <p:sp>
        <p:nvSpPr>
          <p:cNvPr id="33" name="TextBox 32"/>
          <p:cNvSpPr txBox="1"/>
          <p:nvPr/>
        </p:nvSpPr>
        <p:spPr>
          <a:xfrm>
            <a:off x="6488783" y="3888450"/>
            <a:ext cx="859204" cy="323161"/>
          </a:xfrm>
          <a:prstGeom prst="rect">
            <a:avLst/>
          </a:prstGeom>
          <a:noFill/>
        </p:spPr>
        <p:txBody>
          <a:bodyPr wrap="none" lIns="76197" tIns="38098" rIns="76197" bIns="38098" rtlCol="0">
            <a:spAutoFit/>
          </a:bodyPr>
          <a:lstStyle/>
          <a:p>
            <a:pPr algn="ctr"/>
            <a:r>
              <a:rPr lang="en-US" sz="800" dirty="0" smtClean="0">
                <a:latin typeface="Segoe" pitchFamily="34" charset="0"/>
              </a:rPr>
              <a:t>Switch de </a:t>
            </a:r>
            <a:r>
              <a:rPr lang="en-US" sz="800" dirty="0" err="1" smtClean="0">
                <a:latin typeface="Segoe" pitchFamily="34" charset="0"/>
              </a:rPr>
              <a:t>fibra</a:t>
            </a:r>
            <a:r>
              <a:rPr lang="en-US" sz="800" dirty="0" smtClean="0">
                <a:latin typeface="Segoe" pitchFamily="34" charset="0"/>
              </a:rPr>
              <a:t> </a:t>
            </a:r>
          </a:p>
          <a:p>
            <a:pPr algn="ctr"/>
            <a:r>
              <a:rPr lang="en-US" sz="800" dirty="0" smtClean="0">
                <a:latin typeface="Segoe" pitchFamily="34" charset="0"/>
              </a:rPr>
              <a:t>de 32 </a:t>
            </a:r>
            <a:r>
              <a:rPr lang="en-US" sz="800" dirty="0" err="1" smtClean="0">
                <a:latin typeface="Segoe" pitchFamily="34" charset="0"/>
              </a:rPr>
              <a:t>puertos</a:t>
            </a:r>
            <a:endParaRPr lang="en-US" sz="800" dirty="0" smtClean="0">
              <a:latin typeface="Segoe" pitchFamily="34" charset="0"/>
            </a:endParaRPr>
          </a:p>
        </p:txBody>
      </p:sp>
      <p:grpSp>
        <p:nvGrpSpPr>
          <p:cNvPr id="12"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14344" name="Visio" r:id="rId10"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latin typeface="Segoe" pitchFamily="34" charset="0"/>
              </a:endParaRPr>
            </a:p>
          </p:txBody>
        </p:sp>
      </p:grpSp>
      <p:grpSp>
        <p:nvGrpSpPr>
          <p:cNvPr id="13" name="Group 79"/>
          <p:cNvGrpSpPr/>
          <p:nvPr/>
        </p:nvGrpSpPr>
        <p:grpSpPr>
          <a:xfrm>
            <a:off x="8289492" y="2623553"/>
            <a:ext cx="696533" cy="786863"/>
            <a:chOff x="9565537" y="1207739"/>
            <a:chExt cx="1025411" cy="1246188"/>
          </a:xfrm>
        </p:grpSpPr>
        <p:graphicFrame>
          <p:nvGraphicFramePr>
            <p:cNvPr id="36885" name="Object 21"/>
            <p:cNvGraphicFramePr>
              <a:graphicFrameLocks noChangeAspect="1"/>
            </p:cNvGraphicFramePr>
            <p:nvPr/>
          </p:nvGraphicFramePr>
          <p:xfrm>
            <a:off x="9614636" y="1207739"/>
            <a:ext cx="976312" cy="1246188"/>
          </p:xfrm>
          <a:graphic>
            <a:graphicData uri="http://schemas.openxmlformats.org/presentationml/2006/ole">
              <p:oleObj spid="_x0000_s14345" name="Visio" r:id="rId11" imgW="976581" imgH="1246372" progId="Visio.Drawing.11">
                <p:embed/>
              </p:oleObj>
            </a:graphicData>
          </a:graphic>
        </p:graphicFrame>
        <p:sp>
          <p:nvSpPr>
            <p:cNvPr id="35" name="TextBox 34"/>
            <p:cNvSpPr txBox="1"/>
            <p:nvPr/>
          </p:nvSpPr>
          <p:spPr>
            <a:xfrm>
              <a:off x="9565537" y="1850605"/>
              <a:ext cx="920072" cy="511810"/>
            </a:xfrm>
            <a:prstGeom prst="rect">
              <a:avLst/>
            </a:prstGeom>
            <a:noFill/>
          </p:spPr>
          <p:txBody>
            <a:bodyPr wrap="none" rtlCol="0">
              <a:spAutoFit/>
            </a:bodyPr>
            <a:lstStyle/>
            <a:p>
              <a:r>
                <a:rPr lang="en-US" sz="1500" dirty="0" smtClean="0">
                  <a:latin typeface="Segoe" pitchFamily="34" charset="0"/>
                </a:rPr>
                <a:t>WAN</a:t>
              </a:r>
              <a:endParaRPr lang="en-US" sz="2300" dirty="0" smtClean="0">
                <a:latin typeface="Segoe" pitchFamily="34" charset="0"/>
              </a:endParaRPr>
            </a:p>
          </p:txBody>
        </p:sp>
      </p:grpSp>
      <p:sp>
        <p:nvSpPr>
          <p:cNvPr id="84" name="Curved Down Arrow 83"/>
          <p:cNvSpPr/>
          <p:nvPr/>
        </p:nvSpPr>
        <p:spPr bwMode="auto">
          <a:xfrm>
            <a:off x="7445699" y="2128007"/>
            <a:ext cx="1235926" cy="473927"/>
          </a:xfrm>
          <a:prstGeom prst="curved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err="1" smtClean="0">
                <a:solidFill>
                  <a:schemeClr val="tx1"/>
                </a:solidFill>
                <a:latin typeface="Segoe" pitchFamily="34" charset="0"/>
              </a:rPr>
              <a:t>Replicación</a:t>
            </a:r>
            <a:endParaRPr lang="en-US" sz="1300" dirty="0" smtClean="0">
              <a:solidFill>
                <a:schemeClr val="tx1"/>
              </a:solidFill>
              <a:latin typeface="Segoe" pitchFamily="34" charset="0"/>
            </a:endParaRPr>
          </a:p>
        </p:txBody>
      </p:sp>
      <p:cxnSp>
        <p:nvCxnSpPr>
          <p:cNvPr id="93" name="Straight Arrow Connector 92"/>
          <p:cNvCxnSpPr/>
          <p:nvPr/>
        </p:nvCxnSpPr>
        <p:spPr bwMode="auto">
          <a:xfrm flipV="1">
            <a:off x="2948878" y="4384343"/>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3" name="Straight Arrow Connector 112"/>
          <p:cNvCxnSpPr/>
          <p:nvPr/>
        </p:nvCxnSpPr>
        <p:spPr bwMode="auto">
          <a:xfrm flipV="1">
            <a:off x="2956461" y="5574732"/>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567457" cy="338550"/>
          </a:xfrm>
          <a:prstGeom prst="rect">
            <a:avLst/>
          </a:prstGeom>
          <a:noFill/>
        </p:spPr>
        <p:txBody>
          <a:bodyPr wrap="none" lIns="76197" tIns="38098" rIns="76197" bIns="38098" rtlCol="0">
            <a:spAutoFit/>
          </a:bodyPr>
          <a:lstStyle/>
          <a:p>
            <a:r>
              <a:rPr lang="en-US" sz="1700" dirty="0" smtClean="0">
                <a:latin typeface="Segoe" pitchFamily="34" charset="0"/>
              </a:rPr>
              <a:t>SAN</a:t>
            </a:r>
          </a:p>
        </p:txBody>
      </p:sp>
      <p:sp>
        <p:nvSpPr>
          <p:cNvPr id="147" name="TextBox 146"/>
          <p:cNvSpPr txBox="1"/>
          <p:nvPr/>
        </p:nvSpPr>
        <p:spPr>
          <a:xfrm>
            <a:off x="3621851" y="1364073"/>
            <a:ext cx="713331" cy="384717"/>
          </a:xfrm>
          <a:prstGeom prst="rect">
            <a:avLst/>
          </a:prstGeom>
          <a:noFill/>
        </p:spPr>
        <p:txBody>
          <a:bodyPr wrap="none" lIns="76197" tIns="38098" rIns="76197" bIns="38098" rtlCol="0">
            <a:spAutoFit/>
          </a:bodyPr>
          <a:lstStyle/>
          <a:p>
            <a:r>
              <a:rPr lang="en-US" sz="1000" dirty="0" smtClean="0">
                <a:latin typeface="Segoe" pitchFamily="34" charset="0"/>
              </a:rPr>
              <a:t>Domain</a:t>
            </a:r>
          </a:p>
          <a:p>
            <a:r>
              <a:rPr lang="en-US" sz="1000" dirty="0" smtClean="0">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14347" name="Visio" r:id="rId12"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sp>
        <p:nvSpPr>
          <p:cNvPr id="99" name="TextBox 98"/>
          <p:cNvSpPr txBox="1"/>
          <p:nvPr/>
        </p:nvSpPr>
        <p:spPr>
          <a:xfrm>
            <a:off x="5974292" y="3323167"/>
            <a:ext cx="654019" cy="169273"/>
          </a:xfrm>
          <a:prstGeom prst="rect">
            <a:avLst/>
          </a:prstGeom>
          <a:noFill/>
        </p:spPr>
        <p:txBody>
          <a:bodyPr wrap="none" lIns="76197" tIns="38098" rIns="76197" bIns="38098" rtlCol="0">
            <a:spAutoFit/>
          </a:bodyPr>
          <a:lstStyle/>
          <a:p>
            <a:r>
              <a:rPr lang="en-US" sz="600" dirty="0" smtClean="0">
                <a:latin typeface="Segoe" pitchFamily="34" charset="0"/>
              </a:rPr>
              <a:t>32 </a:t>
            </a:r>
            <a:r>
              <a:rPr lang="en-US" sz="600" dirty="0" err="1" smtClean="0">
                <a:latin typeface="Segoe" pitchFamily="34" charset="0"/>
              </a:rPr>
              <a:t>conexiones</a:t>
            </a:r>
            <a:endParaRPr lang="en-US" sz="600" dirty="0" smtClean="0">
              <a:latin typeface="Segoe" pitchFamily="34" charset="0"/>
            </a:endParaRP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grpSp>
        <p:nvGrpSpPr>
          <p:cNvPr id="14"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14346" name="Visio" r:id="rId13"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latin typeface="Segoe" pitchFamily="34" charset="0"/>
                </a:rPr>
                <a:t>Ethernet</a:t>
              </a:r>
              <a:endParaRPr lang="en-US" sz="2300" dirty="0" smtClean="0">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42910" y="2786058"/>
            <a:ext cx="7681913" cy="785818"/>
          </a:xfrm>
        </p:spPr>
        <p:txBody>
          <a:bodyPr/>
          <a:lstStyle/>
          <a:p>
            <a:r>
              <a:rPr lang="es-ES" sz="4800" dirty="0" smtClean="0"/>
              <a:t>Video de Quick </a:t>
            </a:r>
            <a:r>
              <a:rPr lang="es-ES" sz="4800" dirty="0" err="1" smtClean="0"/>
              <a:t>Migration</a:t>
            </a:r>
            <a:endParaRPr lang="es-ES" sz="48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Referencias</a:t>
            </a:r>
            <a:endParaRPr lang="es-ES" dirty="0"/>
          </a:p>
        </p:txBody>
      </p:sp>
      <p:sp>
        <p:nvSpPr>
          <p:cNvPr id="4" name="3 Marcador de texto"/>
          <p:cNvSpPr>
            <a:spLocks noGrp="1"/>
          </p:cNvSpPr>
          <p:nvPr>
            <p:ph type="body" idx="1"/>
          </p:nvPr>
        </p:nvSpPr>
        <p:spPr>
          <a:xfrm>
            <a:off x="381000" y="1412875"/>
            <a:ext cx="8382000" cy="3397853"/>
          </a:xfrm>
        </p:spPr>
        <p:txBody>
          <a:bodyPr/>
          <a:lstStyle/>
          <a:p>
            <a:r>
              <a:rPr lang="en-US" u="sng" dirty="0" smtClean="0">
                <a:hlinkClick r:id="rId2"/>
              </a:rPr>
              <a:t>Windows Server Virtualization - An </a:t>
            </a:r>
            <a:r>
              <a:rPr lang="en-US" u="sng" dirty="0" smtClean="0">
                <a:hlinkClick r:id="rId2"/>
              </a:rPr>
              <a:t>Overview</a:t>
            </a:r>
            <a:endParaRPr lang="en-US" u="sng" dirty="0" smtClean="0"/>
          </a:p>
          <a:p>
            <a:r>
              <a:rPr lang="en-US" dirty="0" smtClean="0">
                <a:hlinkClick r:id="rId3"/>
              </a:rPr>
              <a:t>Windows Server 2008 Virtualization</a:t>
            </a:r>
            <a:endParaRPr lang="en-US" dirty="0" smtClean="0"/>
          </a:p>
          <a:p>
            <a:r>
              <a:rPr lang="en-US" dirty="0" smtClean="0">
                <a:hlinkClick r:id="rId4"/>
              </a:rPr>
              <a:t>Windows Server </a:t>
            </a:r>
            <a:r>
              <a:rPr lang="en-US" dirty="0" err="1" smtClean="0">
                <a:hlinkClick r:id="rId4"/>
              </a:rPr>
              <a:t>Virtualizacion</a:t>
            </a:r>
            <a:r>
              <a:rPr lang="en-US" dirty="0" smtClean="0">
                <a:hlinkClick r:id="rId4"/>
              </a:rPr>
              <a:t> en el Windows Hardware Developer Central</a:t>
            </a:r>
            <a:endParaRPr lang="en-US" dirty="0" smtClean="0"/>
          </a:p>
          <a:p>
            <a:r>
              <a:rPr lang="en-US" dirty="0" smtClean="0">
                <a:hlinkClick r:id="rId5"/>
              </a:rPr>
              <a:t>Windows Server Virtualization en el Windows server 2008 </a:t>
            </a:r>
            <a:r>
              <a:rPr lang="en-US" dirty="0" err="1" smtClean="0">
                <a:hlinkClick r:id="rId5"/>
              </a:rPr>
              <a:t>TechCenter</a:t>
            </a:r>
            <a:endParaRPr lang="es-E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http://www.microsoft.com/spain/technet/prodtechnol/windowsserver/2008/default.mspx</a:t>
            </a:r>
            <a:endParaRPr lang="es-ES" sz="1800" dirty="0" smtClean="0"/>
          </a:p>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3"/>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http://technet.microsoft.com/es-es/subscriptions/default.aspx</a:t>
            </a:r>
            <a:endParaRPr lang="es-ES" sz="18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676400"/>
            <a:ext cx="9144000" cy="2057400"/>
          </a:xfrm>
          <a:prstGeom prst="rect">
            <a:avLst/>
          </a:prstGeom>
        </p:spPr>
        <p:txBody>
          <a:bodyPr anchor="ctr"/>
          <a:lstStyle/>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El Rostro de Windows Server  </a:t>
            </a:r>
          </a:p>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está cambiando.</a:t>
            </a:r>
          </a:p>
        </p:txBody>
      </p:sp>
      <p:sp>
        <p:nvSpPr>
          <p:cNvPr id="10" name="Title 1"/>
          <p:cNvSpPr txBox="1">
            <a:spLocks/>
          </p:cNvSpPr>
          <p:nvPr/>
        </p:nvSpPr>
        <p:spPr>
          <a:xfrm>
            <a:off x="0" y="3786188"/>
            <a:ext cx="9144000" cy="1752600"/>
          </a:xfrm>
          <a:prstGeom prst="rect">
            <a:avLst/>
          </a:prstGeom>
        </p:spPr>
        <p:txBody>
          <a:bodyPr anchor="ctr"/>
          <a:lstStyle/>
          <a:p>
            <a:pPr algn="ctr" defTabSz="1097280" fontAlgn="auto">
              <a:lnSpc>
                <a:spcPct val="150000"/>
              </a:lnSpc>
              <a:spcAft>
                <a:spcPts val="0"/>
              </a:spcAft>
              <a:defRPr/>
            </a:pPr>
            <a:r>
              <a:rPr lang="es-ES" sz="4000" i="1"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Descúbrelo en </a:t>
            </a:r>
          </a:p>
          <a:p>
            <a:pPr algn="ctr" defTabSz="1097280" fontAlgn="auto">
              <a:lnSpc>
                <a:spcPct val="150000"/>
              </a:lnSpc>
              <a:spcAft>
                <a:spcPts val="0"/>
              </a:spcAft>
              <a:defRPr/>
            </a:pPr>
            <a:r>
              <a:rPr lang="es-ES" sz="4000"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www.microsoft.es/rostros </a:t>
            </a:r>
          </a:p>
        </p:txBody>
      </p:sp>
      <p:pic>
        <p:nvPicPr>
          <p:cNvPr id="13316" name="Picture 13" descr="WS08_h_rgb_r.png"/>
          <p:cNvPicPr>
            <a:picLocks noChangeAspect="1"/>
          </p:cNvPicPr>
          <p:nvPr/>
        </p:nvPicPr>
        <p:blipFill>
          <a:blip r:embed="rId2"/>
          <a:srcRect/>
          <a:stretch>
            <a:fillRect/>
          </a:stretch>
        </p:blipFill>
        <p:spPr bwMode="auto">
          <a:xfrm>
            <a:off x="357188" y="428625"/>
            <a:ext cx="5643562" cy="857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498598"/>
          </a:xfrm>
        </p:spPr>
        <p:txBody>
          <a:bodyPr/>
          <a:lstStyle/>
          <a:p>
            <a:r>
              <a:rPr lang="es-ES" sz="3600" smtClean="0"/>
              <a:t>Inversiones de Microsoft en </a:t>
            </a:r>
            <a:r>
              <a:rPr lang="es-ES" sz="3600" smtClean="0"/>
              <a:t>Virtualization</a:t>
            </a:r>
            <a:endParaRPr lang="es-ES" sz="3600"/>
          </a:p>
        </p:txBody>
      </p:sp>
      <p:pic>
        <p:nvPicPr>
          <p:cNvPr id="5" name="Rectangle 30721" descr="5 bar glass rectangle"/>
          <p:cNvPicPr>
            <a:picLocks noChangeAspect="1" noChangeArrowheads="1"/>
          </p:cNvPicPr>
          <p:nvPr/>
        </p:nvPicPr>
        <p:blipFill>
          <a:blip r:embed="rId2"/>
          <a:srcRect/>
          <a:stretch>
            <a:fillRect/>
          </a:stretch>
        </p:blipFill>
        <p:spPr bwMode="auto">
          <a:xfrm>
            <a:off x="238127" y="1071546"/>
            <a:ext cx="8683625" cy="4899025"/>
          </a:xfrm>
          <a:prstGeom prst="rect">
            <a:avLst/>
          </a:prstGeom>
          <a:gradFill>
            <a:gsLst>
              <a:gs pos="0">
                <a:schemeClr val="bg2">
                  <a:alpha val="80000"/>
                </a:schemeClr>
              </a:gs>
              <a:gs pos="100000">
                <a:schemeClr val="bg2">
                  <a:lumMod val="65000"/>
                  <a:lumOff val="35000"/>
                  <a:alpha val="80000"/>
                </a:schemeClr>
              </a:gs>
            </a:gsLst>
            <a:lin ang="5400000" scaled="1"/>
          </a:gradFill>
          <a:ln w="9525">
            <a:noFill/>
            <a:miter lim="800000"/>
            <a:headEnd/>
            <a:tailEnd/>
          </a:ln>
          <a:effectLst>
            <a:outerShdw blurRad="63500" sx="102000" sy="102000" algn="ctr" rotWithShape="0">
              <a:prstClr val="black">
                <a:alpha val="40000"/>
              </a:prstClr>
            </a:outerShdw>
            <a:softEdge rad="31750"/>
          </a:effectLst>
        </p:spPr>
      </p:pic>
      <p:pic>
        <p:nvPicPr>
          <p:cNvPr id="6" name="Rectangle 30722" descr="white bar with faded ends"/>
          <p:cNvPicPr>
            <a:picLocks noChangeAspect="1" noChangeArrowheads="1"/>
          </p:cNvPicPr>
          <p:nvPr/>
        </p:nvPicPr>
        <p:blipFill>
          <a:blip r:embed="rId3">
            <a:lum bright="-96000"/>
          </a:blip>
          <a:srcRect/>
          <a:stretch>
            <a:fillRect/>
          </a:stretch>
        </p:blipFill>
        <p:spPr bwMode="auto">
          <a:xfrm>
            <a:off x="358775" y="1177909"/>
            <a:ext cx="8456613" cy="857250"/>
          </a:xfrm>
          <a:prstGeom prst="rect">
            <a:avLst/>
          </a:prstGeom>
          <a:noFill/>
          <a:ln w="9525">
            <a:noFill/>
            <a:miter lim="800000"/>
            <a:headEnd/>
            <a:tailEnd/>
          </a:ln>
        </p:spPr>
      </p:pic>
      <p:pic>
        <p:nvPicPr>
          <p:cNvPr id="7" name="Rectangle 30723" descr="long rectangle"/>
          <p:cNvPicPr>
            <a:picLocks noChangeAspect="1" noChangeArrowheads="1"/>
          </p:cNvPicPr>
          <p:nvPr/>
        </p:nvPicPr>
        <p:blipFill>
          <a:blip r:embed="rId4"/>
          <a:srcRect/>
          <a:stretch>
            <a:fillRect/>
          </a:stretch>
        </p:blipFill>
        <p:spPr bwMode="auto">
          <a:xfrm>
            <a:off x="342900" y="1211246"/>
            <a:ext cx="8488363" cy="790575"/>
          </a:xfrm>
          <a:prstGeom prst="rect">
            <a:avLst/>
          </a:prstGeom>
          <a:noFill/>
          <a:ln w="9525">
            <a:noFill/>
            <a:miter lim="800000"/>
            <a:headEnd/>
            <a:tailEnd/>
          </a:ln>
        </p:spPr>
      </p:pic>
      <p:pic>
        <p:nvPicPr>
          <p:cNvPr id="8" name="Rectangle 30724" descr="5 bar - 2"/>
          <p:cNvPicPr>
            <a:picLocks noChangeAspect="1" noChangeArrowheads="1"/>
          </p:cNvPicPr>
          <p:nvPr/>
        </p:nvPicPr>
        <p:blipFill>
          <a:blip r:embed="rId5"/>
          <a:srcRect/>
          <a:stretch>
            <a:fillRect/>
          </a:stretch>
        </p:blipFill>
        <p:spPr bwMode="auto">
          <a:xfrm>
            <a:off x="1978025" y="2087546"/>
            <a:ext cx="1758950" cy="3878263"/>
          </a:xfrm>
          <a:prstGeom prst="rect">
            <a:avLst/>
          </a:prstGeom>
          <a:noFill/>
          <a:ln w="9525">
            <a:noFill/>
            <a:miter lim="800000"/>
            <a:headEnd/>
            <a:tailEnd/>
          </a:ln>
          <a:effectLst>
            <a:innerShdw blurRad="114300">
              <a:prstClr val="black"/>
            </a:innerShdw>
          </a:effectLst>
        </p:spPr>
      </p:pic>
      <p:pic>
        <p:nvPicPr>
          <p:cNvPr id="9" name="Rectangle 30725" descr="5 bar - 1"/>
          <p:cNvPicPr>
            <a:picLocks noChangeAspect="1" noChangeArrowheads="1"/>
          </p:cNvPicPr>
          <p:nvPr/>
        </p:nvPicPr>
        <p:blipFill>
          <a:blip r:embed="rId6"/>
          <a:srcRect/>
          <a:stretch>
            <a:fillRect/>
          </a:stretch>
        </p:blipFill>
        <p:spPr bwMode="auto">
          <a:xfrm>
            <a:off x="292100" y="2087546"/>
            <a:ext cx="1693863" cy="3878263"/>
          </a:xfrm>
          <a:prstGeom prst="rect">
            <a:avLst/>
          </a:prstGeom>
          <a:noFill/>
          <a:ln w="9525">
            <a:noFill/>
            <a:miter lim="800000"/>
            <a:headEnd/>
            <a:tailEnd/>
          </a:ln>
          <a:effectLst>
            <a:innerShdw blurRad="114300">
              <a:prstClr val="black"/>
            </a:innerShdw>
          </a:effectLst>
        </p:spPr>
      </p:pic>
      <p:pic>
        <p:nvPicPr>
          <p:cNvPr id="10" name="Rectangle 30726" descr="5 bar - 3"/>
          <p:cNvPicPr>
            <a:picLocks noChangeAspect="1" noChangeArrowheads="1"/>
          </p:cNvPicPr>
          <p:nvPr/>
        </p:nvPicPr>
        <p:blipFill>
          <a:blip r:embed="rId7"/>
          <a:srcRect/>
          <a:stretch>
            <a:fillRect/>
          </a:stretch>
        </p:blipFill>
        <p:spPr bwMode="auto">
          <a:xfrm>
            <a:off x="3727450" y="2087546"/>
            <a:ext cx="1758950" cy="3878263"/>
          </a:xfrm>
          <a:prstGeom prst="rect">
            <a:avLst/>
          </a:prstGeom>
          <a:noFill/>
          <a:ln w="9525">
            <a:noFill/>
            <a:miter lim="800000"/>
            <a:headEnd/>
            <a:tailEnd/>
          </a:ln>
          <a:effectLst>
            <a:innerShdw blurRad="114300">
              <a:prstClr val="black"/>
            </a:innerShdw>
          </a:effectLst>
        </p:spPr>
      </p:pic>
      <p:pic>
        <p:nvPicPr>
          <p:cNvPr id="11" name="Rectangle 30727" descr="5 bar - 4"/>
          <p:cNvPicPr>
            <a:picLocks noChangeAspect="1" noChangeArrowheads="1"/>
          </p:cNvPicPr>
          <p:nvPr/>
        </p:nvPicPr>
        <p:blipFill>
          <a:blip r:embed="rId8"/>
          <a:srcRect/>
          <a:stretch>
            <a:fillRect/>
          </a:stretch>
        </p:blipFill>
        <p:spPr bwMode="auto">
          <a:xfrm>
            <a:off x="5486400" y="2087546"/>
            <a:ext cx="1758950" cy="3878263"/>
          </a:xfrm>
          <a:prstGeom prst="rect">
            <a:avLst/>
          </a:prstGeom>
          <a:noFill/>
          <a:ln w="9525">
            <a:noFill/>
            <a:miter lim="800000"/>
            <a:headEnd/>
            <a:tailEnd/>
          </a:ln>
          <a:effectLst>
            <a:innerShdw blurRad="114300">
              <a:prstClr val="black"/>
            </a:innerShdw>
          </a:effectLst>
        </p:spPr>
      </p:pic>
      <p:pic>
        <p:nvPicPr>
          <p:cNvPr id="12" name="Rectangle 30728" descr="5 bar - 5"/>
          <p:cNvPicPr>
            <a:picLocks noChangeAspect="1" noChangeArrowheads="1"/>
          </p:cNvPicPr>
          <p:nvPr/>
        </p:nvPicPr>
        <p:blipFill>
          <a:blip r:embed="rId9"/>
          <a:srcRect/>
          <a:stretch>
            <a:fillRect/>
          </a:stretch>
        </p:blipFill>
        <p:spPr bwMode="auto">
          <a:xfrm>
            <a:off x="7226302" y="2087546"/>
            <a:ext cx="1685925" cy="3878263"/>
          </a:xfrm>
          <a:prstGeom prst="rect">
            <a:avLst/>
          </a:prstGeom>
          <a:noFill/>
          <a:ln w="9525">
            <a:noFill/>
            <a:miter lim="800000"/>
            <a:headEnd/>
            <a:tailEnd/>
          </a:ln>
          <a:effectLst>
            <a:innerShdw blurRad="114300">
              <a:prstClr val="black"/>
            </a:innerShdw>
          </a:effectLst>
        </p:spPr>
      </p:pic>
      <p:pic>
        <p:nvPicPr>
          <p:cNvPr id="13" name="Rectangle 30733" descr="System Center Virtual Machine Manager logo bl"/>
          <p:cNvPicPr>
            <a:picLocks noChangeAspect="1" noChangeArrowheads="1"/>
          </p:cNvPicPr>
          <p:nvPr/>
        </p:nvPicPr>
        <p:blipFill>
          <a:blip r:embed="rId10"/>
          <a:srcRect/>
          <a:stretch>
            <a:fillRect/>
          </a:stretch>
        </p:blipFill>
        <p:spPr bwMode="auto">
          <a:xfrm>
            <a:off x="3825818" y="2664554"/>
            <a:ext cx="1514475" cy="3952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Rectangle 30734" descr="virtual server 2005 r2 standard edition logo cl"/>
          <p:cNvPicPr>
            <a:picLocks noChangeAspect="1" noChangeArrowheads="1"/>
          </p:cNvPicPr>
          <p:nvPr/>
        </p:nvPicPr>
        <p:blipFill>
          <a:blip r:embed="rId11"/>
          <a:srcRect/>
          <a:stretch>
            <a:fillRect/>
          </a:stretch>
        </p:blipFill>
        <p:spPr bwMode="auto">
          <a:xfrm>
            <a:off x="2085975" y="3052746"/>
            <a:ext cx="1498600" cy="2190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Rectangle 30735" descr="Windows Vista Logo Horizontal B"/>
          <p:cNvPicPr>
            <a:picLocks noChangeAspect="1" noChangeArrowheads="1"/>
          </p:cNvPicPr>
          <p:nvPr/>
        </p:nvPicPr>
        <p:blipFill>
          <a:blip r:embed="rId12"/>
          <a:srcRect/>
          <a:stretch>
            <a:fillRect/>
          </a:stretch>
        </p:blipFill>
        <p:spPr bwMode="auto">
          <a:xfrm>
            <a:off x="381000" y="2986071"/>
            <a:ext cx="1524000" cy="3063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 name="Rectangle 15"/>
          <p:cNvSpPr>
            <a:spLocks noChangeArrowheads="1"/>
          </p:cNvSpPr>
          <p:nvPr/>
        </p:nvSpPr>
        <p:spPr bwMode="ltGray">
          <a:xfrm>
            <a:off x="3733800" y="1493823"/>
            <a:ext cx="1676400" cy="20774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sz="1500" b="1" smtClean="0">
                <a:effectLst>
                  <a:outerShdw blurRad="38100" dist="38100" dir="2700000" algn="tl">
                    <a:srgbClr val="000000"/>
                  </a:outerShdw>
                </a:effectLst>
              </a:rPr>
              <a:t>Gestión</a:t>
            </a:r>
            <a:endParaRPr lang="es-ES" sz="1500" b="1">
              <a:effectLst>
                <a:outerShdw blurRad="38100" dist="38100" dir="2700000" algn="tl">
                  <a:srgbClr val="000000"/>
                </a:outerShdw>
              </a:effectLst>
            </a:endParaRPr>
          </a:p>
        </p:txBody>
      </p:sp>
      <p:sp>
        <p:nvSpPr>
          <p:cNvPr id="17" name="TextBox 16"/>
          <p:cNvSpPr txBox="1">
            <a:spLocks noChangeArrowheads="1"/>
          </p:cNvSpPr>
          <p:nvPr/>
        </p:nvSpPr>
        <p:spPr bwMode="ltGray">
          <a:xfrm>
            <a:off x="2041582" y="1493823"/>
            <a:ext cx="1619250" cy="20774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sz="1500" b="1" smtClean="0">
                <a:effectLst>
                  <a:outerShdw blurRad="38100" dist="38100" dir="2700000" algn="tl">
                    <a:srgbClr val="000000"/>
                  </a:outerShdw>
                </a:effectLst>
              </a:rPr>
              <a:t>Infraestructura</a:t>
            </a:r>
            <a:endParaRPr lang="es-ES" sz="1500" b="1">
              <a:effectLst>
                <a:outerShdw blurRad="38100" dist="38100" dir="2700000" algn="tl">
                  <a:srgbClr val="000000"/>
                </a:outerShdw>
              </a:effectLst>
            </a:endParaRPr>
          </a:p>
        </p:txBody>
      </p:sp>
      <p:sp>
        <p:nvSpPr>
          <p:cNvPr id="18" name="Rectangle 17"/>
          <p:cNvSpPr>
            <a:spLocks noChangeArrowheads="1"/>
          </p:cNvSpPr>
          <p:nvPr/>
        </p:nvSpPr>
        <p:spPr bwMode="ltGray">
          <a:xfrm>
            <a:off x="7216777" y="1493823"/>
            <a:ext cx="1622425" cy="20774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sz="1500" b="1" smtClean="0">
                <a:effectLst>
                  <a:outerShdw blurRad="38100" dist="38100" dir="2700000" algn="tl">
                    <a:srgbClr val="000000"/>
                  </a:outerShdw>
                </a:effectLst>
              </a:rPr>
              <a:t>Aplicaciones</a:t>
            </a:r>
            <a:endParaRPr lang="es-ES" sz="1500" b="1">
              <a:effectLst>
                <a:outerShdw blurRad="38100" dist="38100" dir="2700000" algn="tl">
                  <a:srgbClr val="000000"/>
                </a:outerShdw>
              </a:effectLst>
            </a:endParaRPr>
          </a:p>
        </p:txBody>
      </p:sp>
      <p:sp>
        <p:nvSpPr>
          <p:cNvPr id="19" name="Rectangle 18"/>
          <p:cNvSpPr>
            <a:spLocks noChangeArrowheads="1"/>
          </p:cNvSpPr>
          <p:nvPr/>
        </p:nvSpPr>
        <p:spPr bwMode="ltGray">
          <a:xfrm>
            <a:off x="5467350" y="1493823"/>
            <a:ext cx="1695450" cy="20774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sz="1500" b="1" smtClean="0">
                <a:effectLst>
                  <a:outerShdw blurRad="38100" dist="38100" dir="2700000" algn="tl">
                    <a:srgbClr val="000000"/>
                  </a:outerShdw>
                </a:effectLst>
              </a:rPr>
              <a:t>Interoperabilidad</a:t>
            </a:r>
            <a:endParaRPr lang="es-ES" sz="1500" b="1">
              <a:effectLst>
                <a:outerShdw blurRad="38100" dist="38100" dir="2700000" algn="tl">
                  <a:srgbClr val="000000"/>
                </a:outerShdw>
              </a:effectLst>
            </a:endParaRPr>
          </a:p>
        </p:txBody>
      </p:sp>
      <p:sp>
        <p:nvSpPr>
          <p:cNvPr id="20" name="Rectangle 19"/>
          <p:cNvSpPr>
            <a:spLocks noChangeArrowheads="1"/>
          </p:cNvSpPr>
          <p:nvPr/>
        </p:nvSpPr>
        <p:spPr bwMode="ltGray">
          <a:xfrm>
            <a:off x="390525" y="1493823"/>
            <a:ext cx="1524000" cy="20774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sz="1500" b="1" smtClean="0">
                <a:effectLst>
                  <a:outerShdw blurRad="38100" dist="38100" dir="2700000" algn="tl">
                    <a:srgbClr val="000000"/>
                  </a:outerShdw>
                </a:effectLst>
              </a:rPr>
              <a:t>Licencias</a:t>
            </a:r>
            <a:endParaRPr lang="es-ES" sz="1500" b="1">
              <a:effectLst>
                <a:outerShdw blurRad="38100" dist="38100" dir="2700000" algn="tl">
                  <a:srgbClr val="000000"/>
                </a:outerShdw>
              </a:effectLst>
            </a:endParaRPr>
          </a:p>
        </p:txBody>
      </p:sp>
      <p:pic>
        <p:nvPicPr>
          <p:cNvPr id="21" name="Rectangle 30741" descr="Windows Server 2003 v b logo"/>
          <p:cNvPicPr>
            <a:picLocks noChangeAspect="1" noChangeArrowheads="1"/>
          </p:cNvPicPr>
          <p:nvPr/>
        </p:nvPicPr>
        <p:blipFill>
          <a:blip r:embed="rId13"/>
          <a:srcRect/>
          <a:stretch>
            <a:fillRect/>
          </a:stretch>
        </p:blipFill>
        <p:spPr bwMode="auto">
          <a:xfrm>
            <a:off x="365125" y="2290746"/>
            <a:ext cx="1524000" cy="45878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46"/>
          <p:cNvGrpSpPr>
            <a:grpSpLocks/>
          </p:cNvGrpSpPr>
          <p:nvPr/>
        </p:nvGrpSpPr>
        <p:grpSpPr bwMode="auto">
          <a:xfrm>
            <a:off x="5830888" y="2119172"/>
            <a:ext cx="1069975" cy="1415546"/>
            <a:chOff x="3600" y="1667"/>
            <a:chExt cx="786" cy="1015"/>
          </a:xfrm>
        </p:grpSpPr>
        <p:grpSp>
          <p:nvGrpSpPr>
            <p:cNvPr id="3" name="Group 44"/>
            <p:cNvGrpSpPr>
              <a:grpSpLocks/>
            </p:cNvGrpSpPr>
            <p:nvPr/>
          </p:nvGrpSpPr>
          <p:grpSpPr bwMode="auto">
            <a:xfrm>
              <a:off x="3600" y="1669"/>
              <a:ext cx="786" cy="1016"/>
              <a:chOff x="3630" y="1710"/>
              <a:chExt cx="646" cy="835"/>
            </a:xfrm>
          </p:grpSpPr>
          <p:pic>
            <p:nvPicPr>
              <p:cNvPr id="25" name="Rectangle 30751"/>
              <p:cNvPicPr>
                <a:picLocks noChangeAspect="1" noChangeArrowheads="1"/>
              </p:cNvPicPr>
              <p:nvPr/>
            </p:nvPicPr>
            <p:blipFill>
              <a:blip r:embed="rId14">
                <a:clrChange>
                  <a:clrFrom>
                    <a:srgbClr val="FFFFFF"/>
                  </a:clrFrom>
                  <a:clrTo>
                    <a:srgbClr val="FFFFFF">
                      <a:alpha val="0"/>
                    </a:srgbClr>
                  </a:clrTo>
                </a:clrChange>
                <a:lum bright="48000" contrast="66000"/>
              </a:blip>
              <a:srcRect/>
              <a:stretch>
                <a:fillRect/>
              </a:stretch>
            </p:blipFill>
            <p:spPr bwMode="auto">
              <a:xfrm>
                <a:off x="3720" y="2379"/>
                <a:ext cx="388" cy="166"/>
              </a:xfrm>
              <a:prstGeom prst="rect">
                <a:avLst/>
              </a:prstGeom>
              <a:noFill/>
              <a:ln w="9525">
                <a:noFill/>
                <a:miter lim="800000"/>
                <a:headEnd/>
                <a:tailEnd/>
              </a:ln>
            </p:spPr>
          </p:pic>
          <p:pic>
            <p:nvPicPr>
              <p:cNvPr id="26" name="Rectangle 30752" descr="Windows Vista Logo Vertical B"/>
              <p:cNvPicPr>
                <a:picLocks noChangeAspect="1" noChangeArrowheads="1"/>
              </p:cNvPicPr>
              <p:nvPr/>
            </p:nvPicPr>
            <p:blipFill>
              <a:blip r:embed="rId15" cstate="print"/>
              <a:srcRect/>
              <a:stretch>
                <a:fillRect/>
              </a:stretch>
            </p:blipFill>
            <p:spPr bwMode="auto">
              <a:xfrm>
                <a:off x="3630" y="1710"/>
                <a:ext cx="288" cy="24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7" name="Rectangle 30753" descr="3 white curved arrows"/>
              <p:cNvPicPr>
                <a:picLocks noChangeAspect="1" noChangeArrowheads="1"/>
              </p:cNvPicPr>
              <p:nvPr/>
            </p:nvPicPr>
            <p:blipFill>
              <a:blip r:embed="rId16" cstate="print">
                <a:lum bright="-100000"/>
              </a:blip>
              <a:srcRect/>
              <a:stretch>
                <a:fillRect/>
              </a:stretch>
            </p:blipFill>
            <p:spPr bwMode="auto">
              <a:xfrm rot="1483270">
                <a:off x="3744" y="1728"/>
                <a:ext cx="418" cy="492"/>
              </a:xfrm>
              <a:prstGeom prst="rect">
                <a:avLst/>
              </a:prstGeom>
              <a:noFill/>
              <a:ln w="9525">
                <a:noFill/>
                <a:miter lim="800000"/>
                <a:headEnd/>
                <a:tailEnd/>
              </a:ln>
            </p:spPr>
          </p:pic>
          <p:pic>
            <p:nvPicPr>
              <p:cNvPr id="28" name="Rectangle 30754"/>
              <p:cNvPicPr>
                <a:picLocks noChangeAspect="1" noChangeArrowheads="1"/>
              </p:cNvPicPr>
              <p:nvPr/>
            </p:nvPicPr>
            <p:blipFill>
              <a:blip r:embed="rId17"/>
              <a:srcRect/>
              <a:stretch>
                <a:fillRect/>
              </a:stretch>
            </p:blipFill>
            <p:spPr bwMode="auto">
              <a:xfrm>
                <a:off x="4008" y="1734"/>
                <a:ext cx="268" cy="311"/>
              </a:xfrm>
              <a:prstGeom prst="rect">
                <a:avLst/>
              </a:prstGeom>
              <a:noFill/>
              <a:ln w="9525">
                <a:noFill/>
                <a:miter lim="800000"/>
                <a:headEnd/>
                <a:tailEnd/>
              </a:ln>
            </p:spPr>
          </p:pic>
        </p:grpSp>
        <p:pic>
          <p:nvPicPr>
            <p:cNvPr id="24" name="Rectangle 30750" descr="Server"/>
            <p:cNvPicPr>
              <a:picLocks noChangeAspect="1" noChangeArrowheads="1"/>
            </p:cNvPicPr>
            <p:nvPr/>
          </p:nvPicPr>
          <p:blipFill>
            <a:blip r:embed="rId18" cstate="print"/>
            <a:srcRect/>
            <a:stretch>
              <a:fillRect/>
            </a:stretch>
          </p:blipFill>
          <p:spPr bwMode="auto">
            <a:xfrm>
              <a:off x="3888" y="1920"/>
              <a:ext cx="187" cy="256"/>
            </a:xfrm>
            <a:prstGeom prst="rect">
              <a:avLst/>
            </a:prstGeom>
            <a:noFill/>
            <a:ln w="9525">
              <a:noFill/>
              <a:miter lim="800000"/>
              <a:headEnd/>
              <a:tailEnd/>
            </a:ln>
          </p:spPr>
        </p:pic>
      </p:grpSp>
      <p:sp>
        <p:nvSpPr>
          <p:cNvPr id="29" name="Rounded Rectangle 28"/>
          <p:cNvSpPr>
            <a:spLocks noChangeArrowheads="1"/>
          </p:cNvSpPr>
          <p:nvPr/>
        </p:nvSpPr>
        <p:spPr bwMode="blackGray">
          <a:xfrm>
            <a:off x="2047877" y="3707849"/>
            <a:ext cx="15906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Agilidad</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Mejor uso de los </a:t>
            </a:r>
            <a:r>
              <a:rPr lang="es-ES" sz="1200" b="1" smtClean="0">
                <a:solidFill>
                  <a:srgbClr val="000000"/>
                </a:solidFill>
                <a:ea typeface="Gulim" pitchFamily="34" charset="-127"/>
              </a:rPr>
              <a:t>recursos</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Partners con AMD e </a:t>
            </a:r>
            <a:r>
              <a:rPr lang="es-ES" sz="1200" b="1" smtClean="0">
                <a:solidFill>
                  <a:srgbClr val="000000"/>
                </a:solidFill>
                <a:ea typeface="Gulim" pitchFamily="34" charset="-127"/>
              </a:rPr>
              <a:t>Intel</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endParaRPr lang="es-ES" sz="1200" b="1">
              <a:solidFill>
                <a:srgbClr val="000000"/>
              </a:solidFill>
              <a:ea typeface="Gulim" pitchFamily="34" charset="-127"/>
            </a:endParaRPr>
          </a:p>
        </p:txBody>
      </p:sp>
      <p:sp>
        <p:nvSpPr>
          <p:cNvPr id="30" name="Rounded Rectangle 29"/>
          <p:cNvSpPr>
            <a:spLocks noChangeArrowheads="1"/>
          </p:cNvSpPr>
          <p:nvPr/>
        </p:nvSpPr>
        <p:spPr bwMode="blackGray">
          <a:xfrm>
            <a:off x="3781427" y="3707849"/>
            <a:ext cx="15906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Facilita</a:t>
            </a:r>
            <a:r>
              <a:rPr lang="es-ES" sz="1200" b="1" smtClean="0">
                <a:solidFill>
                  <a:srgbClr val="000000"/>
                </a:solidFill>
                <a:ea typeface="Gulim" pitchFamily="34" charset="-127"/>
              </a:rPr>
              <a:t> la consolidación de la infraestructura </a:t>
            </a:r>
            <a:r>
              <a:rPr lang="es-ES" sz="1200" b="1" smtClean="0">
                <a:solidFill>
                  <a:srgbClr val="000000"/>
                </a:solidFill>
                <a:ea typeface="Gulim" pitchFamily="34" charset="-127"/>
              </a:rPr>
              <a:t>Virtual</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Mejor utilización de los </a:t>
            </a:r>
            <a:r>
              <a:rPr lang="es-ES" sz="1200" b="1" smtClean="0">
                <a:solidFill>
                  <a:srgbClr val="000000"/>
                </a:solidFill>
                <a:ea typeface="Gulim" pitchFamily="34" charset="-127"/>
              </a:rPr>
              <a:t>recursos</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Aligera los costes de las </a:t>
            </a:r>
            <a:r>
              <a:rPr lang="es-ES" sz="1200" b="1" smtClean="0">
                <a:solidFill>
                  <a:srgbClr val="000000"/>
                </a:solidFill>
                <a:ea typeface="Gulim" pitchFamily="34" charset="-127"/>
              </a:rPr>
              <a:t>TI</a:t>
            </a:r>
            <a:endParaRPr lang="es-ES" sz="1200" b="1">
              <a:solidFill>
                <a:srgbClr val="000000"/>
              </a:solidFill>
              <a:ea typeface="Gulim" pitchFamily="34" charset="-127"/>
            </a:endParaRPr>
          </a:p>
        </p:txBody>
      </p:sp>
      <p:sp>
        <p:nvSpPr>
          <p:cNvPr id="31" name="Rounded Rectangle 30"/>
          <p:cNvSpPr>
            <a:spLocks noChangeArrowheads="1"/>
          </p:cNvSpPr>
          <p:nvPr/>
        </p:nvSpPr>
        <p:spPr bwMode="blackGray">
          <a:xfrm>
            <a:off x="5534027" y="3707849"/>
            <a:ext cx="15906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Soportar</a:t>
            </a:r>
            <a:r>
              <a:rPr lang="es-ES" sz="1200" b="1" smtClean="0">
                <a:solidFill>
                  <a:srgbClr val="000000"/>
                </a:solidFill>
                <a:ea typeface="Gulim" pitchFamily="34" charset="-127"/>
              </a:rPr>
              <a:t> entornos hererogéneos en el </a:t>
            </a:r>
            <a:r>
              <a:rPr lang="es-ES" sz="1200" b="1" smtClean="0">
                <a:solidFill>
                  <a:srgbClr val="000000"/>
                </a:solidFill>
                <a:ea typeface="Gulim" pitchFamily="34" charset="-127"/>
              </a:rPr>
              <a:t>datacentes</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OSP </a:t>
            </a:r>
            <a:r>
              <a:rPr lang="es-ES" sz="1200" b="1" smtClean="0">
                <a:solidFill>
                  <a:srgbClr val="000000"/>
                </a:solidFill>
                <a:ea typeface="Gulim" pitchFamily="34" charset="-127"/>
              </a:rPr>
              <a:t>(</a:t>
            </a:r>
            <a:r>
              <a:rPr lang="es-ES" sz="1200" b="1" smtClean="0">
                <a:solidFill>
                  <a:srgbClr val="000000"/>
                </a:solidFill>
                <a:ea typeface="Gulim" pitchFamily="34" charset="-127"/>
              </a:rPr>
              <a:t>Open Specification </a:t>
            </a:r>
            <a:r>
              <a:rPr lang="es-ES" sz="1200" b="1" smtClean="0">
                <a:solidFill>
                  <a:srgbClr val="000000"/>
                </a:solidFill>
                <a:ea typeface="Gulim" pitchFamily="34" charset="-127"/>
              </a:rPr>
              <a:t>Promise</a:t>
            </a:r>
            <a:r>
              <a:rPr lang="es-ES" sz="1200" b="1" smtClean="0">
                <a:solidFill>
                  <a:srgbClr val="000000"/>
                </a:solidFill>
                <a:ea typeface="Gulim" pitchFamily="34" charset="-127"/>
              </a:rPr>
              <a:t>) </a:t>
            </a:r>
            <a:r>
              <a:rPr lang="es-ES" sz="1200" b="1" smtClean="0">
                <a:solidFill>
                  <a:srgbClr val="000000"/>
                </a:solidFill>
                <a:ea typeface="Gulim" pitchFamily="34" charset="-127"/>
              </a:rPr>
              <a:t>VHD</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endParaRPr lang="es-ES" sz="1200" b="1">
              <a:solidFill>
                <a:srgbClr val="000000"/>
              </a:solidFill>
              <a:ea typeface="Gulim" pitchFamily="34" charset="-127"/>
            </a:endParaRPr>
          </a:p>
        </p:txBody>
      </p:sp>
      <p:sp>
        <p:nvSpPr>
          <p:cNvPr id="32" name="Rounded Rectangle 31"/>
          <p:cNvSpPr>
            <a:spLocks noChangeArrowheads="1"/>
          </p:cNvSpPr>
          <p:nvPr/>
        </p:nvSpPr>
        <p:spPr bwMode="blackGray">
          <a:xfrm>
            <a:off x="7296152" y="3707849"/>
            <a:ext cx="15144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Acelerar</a:t>
            </a:r>
            <a:r>
              <a:rPr lang="es-ES" sz="1200" b="1" smtClean="0">
                <a:solidFill>
                  <a:srgbClr val="000000"/>
                </a:solidFill>
                <a:ea typeface="Gulim" pitchFamily="34" charset="-127"/>
              </a:rPr>
              <a:t> el </a:t>
            </a:r>
            <a:r>
              <a:rPr lang="es-ES" sz="1200" b="1" smtClean="0">
                <a:solidFill>
                  <a:srgbClr val="000000"/>
                </a:solidFill>
                <a:ea typeface="Gulim" pitchFamily="34" charset="-127"/>
              </a:rPr>
              <a:t>despliegue</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Reducir el cosete de soportar diferentes </a:t>
            </a:r>
            <a:r>
              <a:rPr lang="es-ES" sz="1200" b="1" smtClean="0">
                <a:solidFill>
                  <a:srgbClr val="000000"/>
                </a:solidFill>
                <a:ea typeface="Gulim" pitchFamily="34" charset="-127"/>
              </a:rPr>
              <a:t>aplicaciones</a:t>
            </a:r>
            <a:endParaRPr lang="es-ES" sz="1200" b="1" smtClean="0">
              <a:solidFill>
                <a:srgbClr val="000000"/>
              </a:solidFill>
              <a:ea typeface="Gulim" pitchFamily="34" charset="-127"/>
            </a:endParaRPr>
          </a:p>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Convertir aplicaciones en servicios en tiempo </a:t>
            </a:r>
            <a:r>
              <a:rPr lang="es-ES" sz="1200" b="1" smtClean="0">
                <a:solidFill>
                  <a:srgbClr val="000000"/>
                </a:solidFill>
                <a:ea typeface="Gulim" pitchFamily="34" charset="-127"/>
              </a:rPr>
              <a:t>real</a:t>
            </a:r>
            <a:endParaRPr lang="es-ES" sz="1200" b="1">
              <a:solidFill>
                <a:srgbClr val="000000"/>
              </a:solidFill>
              <a:ea typeface="Gulim" pitchFamily="34" charset="-127"/>
            </a:endParaRPr>
          </a:p>
        </p:txBody>
      </p:sp>
      <p:sp>
        <p:nvSpPr>
          <p:cNvPr id="33" name="Rounded Rectangle 32"/>
          <p:cNvSpPr>
            <a:spLocks noChangeArrowheads="1"/>
          </p:cNvSpPr>
          <p:nvPr/>
        </p:nvSpPr>
        <p:spPr bwMode="blackGray">
          <a:xfrm>
            <a:off x="354648" y="3707849"/>
            <a:ext cx="149542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eaLnBrk="0" hangingPunct="0">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Modelo</a:t>
            </a:r>
            <a:r>
              <a:rPr lang="es-ES" sz="1200" b="1" smtClean="0">
                <a:solidFill>
                  <a:srgbClr val="000000"/>
                </a:solidFill>
                <a:ea typeface="Gulim" pitchFamily="34" charset="-127"/>
              </a:rPr>
              <a:t> de licencias </a:t>
            </a:r>
            <a:r>
              <a:rPr lang="es-ES" sz="1200" b="1" smtClean="0">
                <a:solidFill>
                  <a:srgbClr val="000000"/>
                </a:solidFill>
                <a:ea typeface="Gulim" pitchFamily="34" charset="-127"/>
              </a:rPr>
              <a:t>sencillo</a:t>
            </a:r>
            <a:r>
              <a:rPr lang="es-ES" sz="1200" b="1" smtClean="0">
                <a:solidFill>
                  <a:srgbClr val="000000"/>
                </a:solidFill>
                <a:ea typeface="Gulim" pitchFamily="34" charset="-127"/>
              </a:rPr>
              <a:t>, flexible y </a:t>
            </a:r>
            <a:r>
              <a:rPr lang="es-ES" sz="1200" b="1" smtClean="0">
                <a:solidFill>
                  <a:srgbClr val="000000"/>
                </a:solidFill>
                <a:ea typeface="Gulim" pitchFamily="34" charset="-127"/>
              </a:rPr>
              <a:t>barato</a:t>
            </a:r>
            <a:endParaRPr lang="es-ES" sz="1200" b="1" smtClean="0">
              <a:solidFill>
                <a:srgbClr val="000000"/>
              </a:solidFill>
              <a:ea typeface="Gulim" pitchFamily="34" charset="-127"/>
            </a:endParaRPr>
          </a:p>
          <a:p>
            <a:pPr marL="95242" indent="-95242">
              <a:lnSpc>
                <a:spcPct val="90000"/>
              </a:lnSpc>
              <a:spcBef>
                <a:spcPct val="30000"/>
              </a:spcBef>
              <a:buClr>
                <a:schemeClr val="tx2"/>
              </a:buClr>
              <a:buSzPct val="65000"/>
              <a:buBlip>
                <a:blip r:embed="rId19"/>
              </a:buBlip>
            </a:pPr>
            <a:r>
              <a:rPr lang="es-ES" sz="1200" b="1" smtClean="0">
                <a:solidFill>
                  <a:srgbClr val="000000"/>
                </a:solidFill>
                <a:ea typeface="Gulim" pitchFamily="34" charset="-127"/>
              </a:rPr>
              <a:t>Formato VHD libre de </a:t>
            </a:r>
            <a:r>
              <a:rPr lang="es-ES" sz="1200" b="1" smtClean="0">
                <a:solidFill>
                  <a:srgbClr val="000000"/>
                </a:solidFill>
                <a:ea typeface="Gulim" pitchFamily="34" charset="-127"/>
              </a:rPr>
              <a:t>royalties</a:t>
            </a:r>
            <a:endParaRPr lang="es-ES" sz="1200" b="1" smtClean="0">
              <a:solidFill>
                <a:srgbClr val="000000"/>
              </a:solidFill>
              <a:ea typeface="Gulim" pitchFamily="34" charset="-127"/>
            </a:endParaRPr>
          </a:p>
          <a:p>
            <a:pPr marL="95242" indent="-95242"/>
            <a:endParaRPr lang="es-ES" sz="1200" b="1"/>
          </a:p>
        </p:txBody>
      </p:sp>
      <p:pic>
        <p:nvPicPr>
          <p:cNvPr id="34" name="Picture 38" descr="Microsoft-SoftGrid-Logo"/>
          <p:cNvPicPr>
            <a:picLocks noChangeAspect="1" noChangeArrowheads="1"/>
          </p:cNvPicPr>
          <p:nvPr/>
        </p:nvPicPr>
        <p:blipFill>
          <a:blip r:embed="rId20">
            <a:lum bright="-68000"/>
          </a:blip>
          <a:srcRect r="42459" b="24588"/>
          <a:stretch>
            <a:fillRect/>
          </a:stretch>
        </p:blipFill>
        <p:spPr bwMode="auto">
          <a:xfrm>
            <a:off x="7351880" y="2246016"/>
            <a:ext cx="1487488" cy="5746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5" name="Picture 2" descr="I:\LOGOS\GEN_LOGO\N\Novell-red.png"/>
          <p:cNvPicPr>
            <a:picLocks noChangeAspect="1" noChangeArrowheads="1"/>
          </p:cNvPicPr>
          <p:nvPr/>
        </p:nvPicPr>
        <p:blipFill>
          <a:blip r:embed="rId21" cstate="print"/>
          <a:srcRect/>
          <a:stretch>
            <a:fillRect/>
          </a:stretch>
        </p:blipFill>
        <p:spPr bwMode="auto">
          <a:xfrm>
            <a:off x="5723304" y="3057461"/>
            <a:ext cx="662842" cy="152486"/>
          </a:xfrm>
          <a:prstGeom prst="rect">
            <a:avLst/>
          </a:prstGeom>
          <a:noFill/>
          <a:effectLst/>
        </p:spPr>
      </p:pic>
      <p:pic>
        <p:nvPicPr>
          <p:cNvPr id="36" name="Picture 2" descr="C:\Users\swinard\Desktop\Muglia 11-14 TechEd EMEA IT Forume\Artwork\Logos\SUSE_Linux.png"/>
          <p:cNvPicPr>
            <a:picLocks noChangeAspect="1" noChangeArrowheads="1"/>
          </p:cNvPicPr>
          <p:nvPr/>
        </p:nvPicPr>
        <p:blipFill>
          <a:blip r:embed="rId22" cstate="print"/>
          <a:srcRect b="12129"/>
          <a:stretch>
            <a:fillRect/>
          </a:stretch>
        </p:blipFill>
        <p:spPr bwMode="auto">
          <a:xfrm>
            <a:off x="6452381" y="2917600"/>
            <a:ext cx="571554" cy="359052"/>
          </a:xfrm>
          <a:prstGeom prst="rect">
            <a:avLst/>
          </a:prstGeom>
          <a:noFill/>
          <a:effectLst>
            <a:outerShdw blurRad="203200" sx="108000" sy="108000" algn="ctr" rotWithShape="0">
              <a:srgbClr val="FFFFFF"/>
            </a:outerShdw>
          </a:effectLst>
        </p:spPr>
      </p:pic>
      <p:pic>
        <p:nvPicPr>
          <p:cNvPr id="40" name="Picture 39" descr="WS08_v_rgb.png"/>
          <p:cNvPicPr>
            <a:picLocks noChangeAspect="1"/>
          </p:cNvPicPr>
          <p:nvPr/>
        </p:nvPicPr>
        <p:blipFill>
          <a:blip r:embed="rId23" cstate="print"/>
          <a:stretch>
            <a:fillRect/>
          </a:stretch>
        </p:blipFill>
        <p:spPr>
          <a:xfrm>
            <a:off x="2067631" y="2274512"/>
            <a:ext cx="1508760" cy="505513"/>
          </a:xfrm>
          <a:prstGeom prst="rect">
            <a:avLst/>
          </a:prstGeom>
          <a:effectLst>
            <a:outerShdw blurRad="50800" dist="38100" dir="2700000" algn="tl" rotWithShape="0">
              <a:prstClr val="black">
                <a:alpha val="40000"/>
              </a:prstClr>
            </a:outerShdw>
          </a:effectLst>
        </p:spPr>
      </p:pic>
      <p:grpSp>
        <p:nvGrpSpPr>
          <p:cNvPr id="22" name="Group 37"/>
          <p:cNvGrpSpPr/>
          <p:nvPr/>
        </p:nvGrpSpPr>
        <p:grpSpPr>
          <a:xfrm>
            <a:off x="7368320" y="2910717"/>
            <a:ext cx="1418521" cy="642320"/>
            <a:chOff x="-1706522" y="3451413"/>
            <a:chExt cx="1418521" cy="642320"/>
          </a:xfrm>
        </p:grpSpPr>
        <p:sp>
          <p:nvSpPr>
            <p:cNvPr id="39" name="TextBox 38"/>
            <p:cNvSpPr txBox="1"/>
            <p:nvPr/>
          </p:nvSpPr>
          <p:spPr>
            <a:xfrm>
              <a:off x="-1706522" y="3909067"/>
              <a:ext cx="1418521" cy="184666"/>
            </a:xfrm>
            <a:prstGeom prst="rect">
              <a:avLst/>
            </a:prstGeom>
            <a:noFill/>
          </p:spPr>
          <p:txBody>
            <a:bodyPr wrap="square" lIns="0" tIns="0" rIns="0" bIns="0" rtlCol="0">
              <a:spAutoFit/>
            </a:bodyPr>
            <a:lstStyle/>
            <a:p>
              <a:r>
                <a:rPr lang="es-ES" sz="1200" smtClean="0">
                  <a:solidFill>
                    <a:schemeClr val="bg2"/>
                  </a:solidFill>
                  <a:effectLst>
                    <a:outerShdw blurRad="38100" dist="38100" dir="2700000" algn="tl">
                      <a:srgbClr val="000000">
                        <a:alpha val="43137"/>
                      </a:srgbClr>
                    </a:outerShdw>
                  </a:effectLst>
                </a:rPr>
                <a:t>Terminal </a:t>
              </a:r>
              <a:r>
                <a:rPr lang="es-ES" sz="1200" smtClean="0">
                  <a:solidFill>
                    <a:schemeClr val="bg2"/>
                  </a:solidFill>
                  <a:effectLst>
                    <a:outerShdw blurRad="38100" dist="38100" dir="2700000" algn="tl">
                      <a:srgbClr val="000000">
                        <a:alpha val="43137"/>
                      </a:srgbClr>
                    </a:outerShdw>
                  </a:effectLst>
                </a:rPr>
                <a:t>Services</a:t>
              </a:r>
              <a:endParaRPr lang="es-ES" sz="1200">
                <a:solidFill>
                  <a:schemeClr val="bg2"/>
                </a:solidFill>
                <a:effectLst>
                  <a:outerShdw blurRad="38100" dist="38100" dir="2700000" algn="tl">
                    <a:srgbClr val="000000">
                      <a:alpha val="43137"/>
                    </a:srgbClr>
                  </a:outerShdw>
                </a:effectLst>
              </a:endParaRPr>
            </a:p>
          </p:txBody>
        </p:sp>
        <p:pic>
          <p:nvPicPr>
            <p:cNvPr id="37" name="Picture 36" descr="WS08_v_rgb.png"/>
            <p:cNvPicPr>
              <a:picLocks noChangeAspect="1"/>
            </p:cNvPicPr>
            <p:nvPr/>
          </p:nvPicPr>
          <p:blipFill>
            <a:blip r:embed="rId24" cstate="print"/>
            <a:stretch>
              <a:fillRect/>
            </a:stretch>
          </p:blipFill>
          <p:spPr>
            <a:xfrm>
              <a:off x="-1706521" y="3451413"/>
              <a:ext cx="1364564" cy="457200"/>
            </a:xfrm>
            <a:prstGeom prst="rect">
              <a:avLst/>
            </a:prstGeom>
            <a:effectLst>
              <a:outerShdw blurRad="50800" dist="38100" dir="2700000" algn="tl" rotWithShape="0">
                <a:prstClr val="black">
                  <a:alpha val="40000"/>
                </a:prst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par>
                          <p:cTn id="90" fill="hold">
                            <p:stCondLst>
                              <p:cond delay="7000"/>
                            </p:stCondLst>
                            <p:childTnLst>
                              <p:par>
                                <p:cTn id="91" presetID="10" presetClass="entr" presetSubtype="0"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par>
                                <p:cTn id="94" presetID="10" presetClass="entr" presetSubtype="0" fill="hold"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par>
                                <p:cTn id="97" presetID="10" presetClass="entr" presetSubtype="0"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par>
                          <p:cTn id="100" fill="hold">
                            <p:stCondLst>
                              <p:cond delay="7500"/>
                            </p:stCondLst>
                            <p:childTnLst>
                              <p:par>
                                <p:cTn id="101" presetID="22" presetClass="entr" presetSubtype="1"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up)">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85852" y="2714620"/>
            <a:ext cx="4857784" cy="830997"/>
          </a:xfrm>
        </p:spPr>
        <p:txBody>
          <a:bodyPr/>
          <a:lstStyle/>
          <a:p>
            <a:r>
              <a:rPr lang="es-ES" sz="6000" dirty="0" smtClean="0"/>
              <a:t>Preguntas</a:t>
            </a:r>
            <a:endParaRPr lang="es-ES" dirty="0"/>
          </a:p>
        </p:txBody>
      </p:sp>
      <p:sp>
        <p:nvSpPr>
          <p:cNvPr id="3" name="2 Subtítulo"/>
          <p:cNvSpPr>
            <a:spLocks noGrp="1"/>
          </p:cNvSpPr>
          <p:nvPr>
            <p:ph type="subTitle" idx="4294967295"/>
          </p:nvPr>
        </p:nvSpPr>
        <p:spPr>
          <a:xfrm>
            <a:off x="4587875" y="4714875"/>
            <a:ext cx="4556125" cy="1347788"/>
          </a:xfrm>
        </p:spPr>
        <p:txBody>
          <a:bodyPr/>
          <a:lstStyle/>
          <a:p>
            <a:pPr>
              <a:buNone/>
            </a:pPr>
            <a:r>
              <a:rPr lang="es-ES" sz="2400" dirty="0" smtClean="0"/>
              <a:t>David Cervigón Luna</a:t>
            </a:r>
          </a:p>
          <a:p>
            <a:pPr>
              <a:buNone/>
            </a:pPr>
            <a:r>
              <a:rPr lang="es-ES" sz="2000" dirty="0" smtClean="0"/>
              <a:t>IT Pro </a:t>
            </a:r>
            <a:r>
              <a:rPr lang="es-ES" sz="2000" dirty="0" err="1" smtClean="0"/>
              <a:t>Evangelist</a:t>
            </a:r>
            <a:endParaRPr lang="es-ES" sz="2000" dirty="0" smtClean="0"/>
          </a:p>
          <a:p>
            <a:pPr>
              <a:buNone/>
            </a:pPr>
            <a:r>
              <a:rPr lang="es-ES" sz="2000" dirty="0" smtClean="0">
                <a:hlinkClick r:id="rId2"/>
              </a:rPr>
              <a:t>david.cervigon@microsoft.com</a:t>
            </a:r>
            <a:endParaRPr lang="es-ES" sz="2000" dirty="0" smtClean="0"/>
          </a:p>
          <a:p>
            <a:pPr>
              <a:buNone/>
            </a:pPr>
            <a:r>
              <a:rPr lang="es-ES" sz="2000" dirty="0" smtClean="0">
                <a:hlinkClick r:id="rId3"/>
              </a:rPr>
              <a:t>http://blogs.technet.com/davidcervigon</a:t>
            </a:r>
            <a:r>
              <a:rPr lang="es-ES" sz="2000" dirty="0" smtClean="0"/>
              <a:t> </a:t>
            </a:r>
            <a:endParaRPr lang="es-ES" sz="2000" dirty="0"/>
          </a:p>
        </p:txBody>
      </p:sp>
      <p:pic>
        <p:nvPicPr>
          <p:cNvPr id="6146" name="Picture 2" descr="C:\Datos\Trabajo\ITE\Eventos\Tu Potencial - Logos\Logo_TU_POT_castellano.jpg"/>
          <p:cNvPicPr>
            <a:picLocks noChangeAspect="1" noChangeArrowheads="1"/>
          </p:cNvPicPr>
          <p:nvPr/>
        </p:nvPicPr>
        <p:blipFill>
          <a:blip r:embed="rId4"/>
          <a:srcRect/>
          <a:stretch>
            <a:fillRect/>
          </a:stretch>
        </p:blipFill>
        <p:spPr bwMode="auto">
          <a:xfrm>
            <a:off x="844509" y="571480"/>
            <a:ext cx="7299391" cy="1308634"/>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3290" name="Picture 10"/>
          <p:cNvPicPr>
            <a:picLocks noGrp="1" noChangeAspect="1" noChangeArrowheads="1"/>
          </p:cNvPicPr>
          <p:nvPr>
            <p:ph sz="quarter" idx="4294967295"/>
          </p:nvPr>
        </p:nvPicPr>
        <p:blipFill>
          <a:blip r:embed="rId3"/>
          <a:srcRect/>
          <a:stretch>
            <a:fillRect/>
          </a:stretch>
        </p:blipFill>
        <p:spPr>
          <a:xfrm>
            <a:off x="571500" y="1120775"/>
            <a:ext cx="5049838" cy="4092575"/>
          </a:xfrm>
        </p:spPr>
      </p:pic>
      <p:pic>
        <p:nvPicPr>
          <p:cNvPr id="353289" name="Picture 9"/>
          <p:cNvPicPr>
            <a:picLocks noGrp="1" noChangeAspect="1" noChangeArrowheads="1"/>
          </p:cNvPicPr>
          <p:nvPr>
            <p:ph sz="quarter" idx="4294967295"/>
          </p:nvPr>
        </p:nvPicPr>
        <p:blipFill>
          <a:blip r:embed="rId4"/>
          <a:srcRect/>
          <a:stretch>
            <a:fillRect/>
          </a:stretch>
        </p:blipFill>
        <p:spPr>
          <a:xfrm>
            <a:off x="1206500" y="2095500"/>
            <a:ext cx="5286375" cy="4229100"/>
          </a:xfrm>
        </p:spPr>
      </p:pic>
      <p:pic>
        <p:nvPicPr>
          <p:cNvPr id="353288" name="Picture 8"/>
          <p:cNvPicPr>
            <a:picLocks noGrp="1" noChangeAspect="1" noChangeArrowheads="1"/>
          </p:cNvPicPr>
          <p:nvPr>
            <p:ph sz="half" idx="4294967295"/>
          </p:nvPr>
        </p:nvPicPr>
        <p:blipFill>
          <a:blip r:embed="rId5"/>
          <a:srcRect/>
          <a:stretch>
            <a:fillRect/>
          </a:stretch>
        </p:blipFill>
        <p:spPr>
          <a:xfrm>
            <a:off x="3454400" y="1038225"/>
            <a:ext cx="4879975" cy="3965575"/>
          </a:xfrm>
        </p:spPr>
      </p:pic>
      <p:sp>
        <p:nvSpPr>
          <p:cNvPr id="353282" name="Rectangle 2"/>
          <p:cNvSpPr>
            <a:spLocks noGrp="1" noChangeArrowheads="1"/>
          </p:cNvSpPr>
          <p:nvPr>
            <p:ph type="title" idx="4294967295"/>
          </p:nvPr>
        </p:nvSpPr>
        <p:spPr>
          <a:xfrm>
            <a:off x="293716" y="138113"/>
            <a:ext cx="8350250" cy="664797"/>
          </a:xfrm>
        </p:spPr>
        <p:txBody>
          <a:bodyPr/>
          <a:lstStyle/>
          <a:p>
            <a:pPr eaLnBrk="1" hangingPunct="1">
              <a:defRPr/>
            </a:pPr>
            <a:r>
              <a:rPr lang="es-ES" dirty="0" smtClean="0"/>
              <a:t>Virtualización de Máquinas</a:t>
            </a:r>
            <a:endParaRPr lang="es-ES" dirty="0" smtClean="0"/>
          </a:p>
        </p:txBody>
      </p:sp>
      <p:pic>
        <p:nvPicPr>
          <p:cNvPr id="353293" name="Picture 13"/>
          <p:cNvPicPr>
            <a:picLocks noChangeAspect="1" noChangeArrowheads="1"/>
          </p:cNvPicPr>
          <p:nvPr/>
        </p:nvPicPr>
        <p:blipFill>
          <a:blip r:embed="rId6"/>
          <a:srcRect/>
          <a:stretch>
            <a:fillRect/>
          </a:stretch>
        </p:blipFill>
        <p:spPr bwMode="auto">
          <a:xfrm>
            <a:off x="3059113" y="1858963"/>
            <a:ext cx="5195887" cy="4146550"/>
          </a:xfrm>
          <a:prstGeom prst="rect">
            <a:avLst/>
          </a:prstGeom>
          <a:noFill/>
          <a:ln w="9525">
            <a:noFill/>
            <a:miter lim="800000"/>
            <a:headEnd/>
            <a:tailEnd/>
          </a:ln>
        </p:spPr>
      </p:pic>
      <p:pic>
        <p:nvPicPr>
          <p:cNvPr id="353291" name="Picture 11"/>
          <p:cNvPicPr>
            <a:picLocks noGrp="1" noChangeAspect="1" noChangeArrowheads="1"/>
          </p:cNvPicPr>
          <p:nvPr>
            <p:ph sz="quarter" idx="4294967295"/>
          </p:nvPr>
        </p:nvPicPr>
        <p:blipFill>
          <a:blip r:embed="rId7"/>
          <a:srcRect/>
          <a:stretch>
            <a:fillRect/>
          </a:stretch>
        </p:blipFill>
        <p:spPr>
          <a:xfrm>
            <a:off x="495300" y="828675"/>
            <a:ext cx="8280400" cy="58261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smtClean="0"/>
              <a:t>Idea muy novedosa…</a:t>
            </a:r>
            <a:endParaRPr lang="es-ES"/>
          </a:p>
        </p:txBody>
      </p:sp>
      <p:sp>
        <p:nvSpPr>
          <p:cNvPr id="3" name="2 Marcador de contenido"/>
          <p:cNvSpPr>
            <a:spLocks noGrp="1"/>
          </p:cNvSpPr>
          <p:nvPr>
            <p:ph idx="1"/>
          </p:nvPr>
        </p:nvSpPr>
        <p:spPr>
          <a:xfrm>
            <a:off x="500063" y="4178300"/>
            <a:ext cx="8350250" cy="2032000"/>
          </a:xfrm>
        </p:spPr>
        <p:txBody>
          <a:bodyPr/>
          <a:lstStyle/>
          <a:p>
            <a:pPr eaLnBrk="1" hangingPunct="1">
              <a:defRPr/>
            </a:pPr>
            <a:r>
              <a:rPr lang="es-ES" dirty="0" smtClean="0"/>
              <a:t>IBM M44/44X</a:t>
            </a:r>
          </a:p>
          <a:p>
            <a:pPr eaLnBrk="1" hangingPunct="1">
              <a:defRPr/>
            </a:pPr>
            <a:r>
              <a:rPr lang="es-ES" dirty="0" smtClean="0"/>
              <a:t>IBM CP-40</a:t>
            </a:r>
          </a:p>
          <a:p>
            <a:pPr eaLnBrk="1" hangingPunct="1">
              <a:defRPr/>
            </a:pPr>
            <a:r>
              <a:rPr lang="es-ES" dirty="0" smtClean="0"/>
              <a:t>IBM CP/CMS</a:t>
            </a:r>
          </a:p>
          <a:p>
            <a:pPr eaLnBrk="1" hangingPunct="1">
              <a:defRPr/>
            </a:pPr>
            <a:r>
              <a:rPr lang="es-ES" dirty="0" smtClean="0"/>
              <a:t>…………</a:t>
            </a:r>
            <a:endParaRPr lang="es-ES" dirty="0"/>
          </a:p>
        </p:txBody>
      </p:sp>
      <p:sp>
        <p:nvSpPr>
          <p:cNvPr id="4" name="2 Marcador de contenido"/>
          <p:cNvSpPr txBox="1">
            <a:spLocks/>
          </p:cNvSpPr>
          <p:nvPr/>
        </p:nvSpPr>
        <p:spPr bwMode="auto">
          <a:xfrm>
            <a:off x="285750" y="2003425"/>
            <a:ext cx="8350250" cy="1422400"/>
          </a:xfrm>
          <a:prstGeom prst="rect">
            <a:avLst/>
          </a:prstGeom>
          <a:noFill/>
          <a:ln w="9525" algn="ctr">
            <a:noFill/>
            <a:miter lim="800000"/>
            <a:headEnd/>
            <a:tailEnd/>
          </a:ln>
          <a:effectLst/>
        </p:spPr>
        <p:txBody>
          <a:bodyPr>
            <a:spAutoFit/>
          </a:bodyPr>
          <a:lstStyle/>
          <a:p>
            <a:pPr marL="493713" indent="-493713" algn="ctr">
              <a:lnSpc>
                <a:spcPct val="90000"/>
              </a:lnSpc>
              <a:spcBef>
                <a:spcPct val="30000"/>
              </a:spcBef>
              <a:buClr>
                <a:schemeClr val="tx2"/>
              </a:buClr>
              <a:buSzPct val="115000"/>
              <a:buFont typeface="Wingdings 2" pitchFamily="18" charset="2"/>
              <a:buNone/>
              <a:defRPr/>
            </a:pPr>
            <a:r>
              <a:rPr lang="es-ES" sz="9600" kern="0" dirty="0">
                <a:effectLst>
                  <a:outerShdw blurRad="38100" dist="38100" dir="2700000" algn="tl">
                    <a:srgbClr val="000000"/>
                  </a:outerShdw>
                </a:effectLst>
                <a:latin typeface="+mn-lt"/>
              </a:rPr>
              <a:t>¡¡En 1960!!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avidce\Pictures\ibm360.jpg"/>
          <p:cNvPicPr>
            <a:picLocks noChangeAspect="1" noChangeArrowheads="1"/>
          </p:cNvPicPr>
          <p:nvPr/>
        </p:nvPicPr>
        <p:blipFill>
          <a:blip r:embed="rId2"/>
          <a:srcRect/>
          <a:stretch>
            <a:fillRect/>
          </a:stretch>
        </p:blipFill>
        <p:spPr bwMode="auto">
          <a:xfrm>
            <a:off x="774700" y="3775075"/>
            <a:ext cx="3810000" cy="2609850"/>
          </a:xfrm>
          <a:prstGeom prst="rect">
            <a:avLst/>
          </a:prstGeom>
          <a:noFill/>
          <a:ln w="9525">
            <a:noFill/>
            <a:miter lim="800000"/>
            <a:headEnd/>
            <a:tailEnd/>
          </a:ln>
        </p:spPr>
      </p:pic>
      <p:pic>
        <p:nvPicPr>
          <p:cNvPr id="19459" name="Picture 4" descr="C:\Users\davidce\Pictures\7040.jpg"/>
          <p:cNvPicPr>
            <a:picLocks noChangeAspect="1" noChangeArrowheads="1"/>
          </p:cNvPicPr>
          <p:nvPr/>
        </p:nvPicPr>
        <p:blipFill>
          <a:blip r:embed="rId3"/>
          <a:srcRect/>
          <a:stretch>
            <a:fillRect/>
          </a:stretch>
        </p:blipFill>
        <p:spPr bwMode="auto">
          <a:xfrm>
            <a:off x="479425" y="350838"/>
            <a:ext cx="4019550" cy="3135312"/>
          </a:xfrm>
          <a:prstGeom prst="rect">
            <a:avLst/>
          </a:prstGeom>
          <a:noFill/>
          <a:ln w="9525">
            <a:noFill/>
            <a:miter lim="800000"/>
            <a:headEnd/>
            <a:tailEnd/>
          </a:ln>
        </p:spPr>
      </p:pic>
      <p:pic>
        <p:nvPicPr>
          <p:cNvPr id="19460" name="Picture 5" descr="C:\Users\davidce\Pictures\IBM-360-roomview.jpg"/>
          <p:cNvPicPr>
            <a:picLocks noChangeAspect="1" noChangeArrowheads="1"/>
          </p:cNvPicPr>
          <p:nvPr/>
        </p:nvPicPr>
        <p:blipFill>
          <a:blip r:embed="rId4"/>
          <a:srcRect/>
          <a:stretch>
            <a:fillRect/>
          </a:stretch>
        </p:blipFill>
        <p:spPr bwMode="auto">
          <a:xfrm>
            <a:off x="5410200" y="3906838"/>
            <a:ext cx="2743200" cy="2043112"/>
          </a:xfrm>
          <a:prstGeom prst="rect">
            <a:avLst/>
          </a:prstGeom>
          <a:noFill/>
          <a:ln w="9525">
            <a:noFill/>
            <a:miter lim="800000"/>
            <a:headEnd/>
            <a:tailEnd/>
          </a:ln>
        </p:spPr>
      </p:pic>
      <p:pic>
        <p:nvPicPr>
          <p:cNvPr id="19461" name="Picture 6" descr="C:\Users\davidce\Pictures\IBM7040.jpg"/>
          <p:cNvPicPr>
            <a:picLocks noChangeAspect="1" noChangeArrowheads="1"/>
          </p:cNvPicPr>
          <p:nvPr/>
        </p:nvPicPr>
        <p:blipFill>
          <a:blip r:embed="rId5"/>
          <a:srcRect/>
          <a:stretch>
            <a:fillRect/>
          </a:stretch>
        </p:blipFill>
        <p:spPr bwMode="auto">
          <a:xfrm>
            <a:off x="4905375" y="666750"/>
            <a:ext cx="3932238" cy="2706688"/>
          </a:xfrm>
          <a:prstGeom prst="rect">
            <a:avLst/>
          </a:prstGeom>
          <a:noFill/>
          <a:ln w="9525">
            <a:noFill/>
            <a:miter lim="800000"/>
            <a:headEnd/>
            <a:tailEnd/>
          </a:ln>
        </p:spPr>
      </p:pic>
      <p:pic>
        <p:nvPicPr>
          <p:cNvPr id="92167" name="Picture 7" descr="C:\Users\davidce\Pictures\IBM-360-1964-2.jpg"/>
          <p:cNvPicPr>
            <a:picLocks noChangeAspect="1" noChangeArrowheads="1"/>
          </p:cNvPicPr>
          <p:nvPr/>
        </p:nvPicPr>
        <p:blipFill>
          <a:blip r:embed="rId6"/>
          <a:srcRect/>
          <a:stretch>
            <a:fillRect/>
          </a:stretch>
        </p:blipFill>
        <p:spPr bwMode="auto">
          <a:xfrm>
            <a:off x="165100" y="315913"/>
            <a:ext cx="8780463" cy="62753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gray-disc"/>
          <p:cNvPicPr>
            <a:picLocks noChangeAspect="1" noChangeArrowheads="1"/>
          </p:cNvPicPr>
          <p:nvPr/>
        </p:nvPicPr>
        <p:blipFill>
          <a:blip r:embed="rId3"/>
          <a:srcRect/>
          <a:stretch>
            <a:fillRect/>
          </a:stretch>
        </p:blipFill>
        <p:spPr bwMode="auto">
          <a:xfrm>
            <a:off x="590550" y="4386263"/>
            <a:ext cx="3432175" cy="1797050"/>
          </a:xfrm>
          <a:prstGeom prst="rect">
            <a:avLst/>
          </a:prstGeom>
          <a:noFill/>
          <a:ln w="9525" algn="ctr">
            <a:noFill/>
            <a:miter lim="800000"/>
            <a:headEnd/>
            <a:tailEnd/>
          </a:ln>
        </p:spPr>
      </p:pic>
      <p:sp>
        <p:nvSpPr>
          <p:cNvPr id="168962" name="Rectangle 2"/>
          <p:cNvSpPr>
            <a:spLocks noGrp="1" noChangeArrowheads="1"/>
          </p:cNvSpPr>
          <p:nvPr>
            <p:ph type="title"/>
          </p:nvPr>
        </p:nvSpPr>
        <p:spPr>
          <a:xfrm>
            <a:off x="381000" y="228600"/>
            <a:ext cx="8382000" cy="715963"/>
          </a:xfrm>
        </p:spPr>
        <p:txBody>
          <a:bodyPr/>
          <a:lstStyle/>
          <a:p>
            <a:pPr eaLnBrk="1" hangingPunct="1">
              <a:defRPr/>
            </a:pPr>
            <a:r>
              <a:rPr lang="es-ES" sz="4500" smtClean="0"/>
              <a:t>Escenarios de Virtualización</a:t>
            </a:r>
          </a:p>
        </p:txBody>
      </p:sp>
      <p:pic>
        <p:nvPicPr>
          <p:cNvPr id="20484" name="Picture 3" descr="gray-disc"/>
          <p:cNvPicPr>
            <a:picLocks noChangeAspect="1" noChangeArrowheads="1"/>
          </p:cNvPicPr>
          <p:nvPr/>
        </p:nvPicPr>
        <p:blipFill>
          <a:blip r:embed="rId3"/>
          <a:srcRect/>
          <a:stretch>
            <a:fillRect/>
          </a:stretch>
        </p:blipFill>
        <p:spPr bwMode="auto">
          <a:xfrm>
            <a:off x="4649788" y="4375150"/>
            <a:ext cx="3432175" cy="1797050"/>
          </a:xfrm>
          <a:prstGeom prst="rect">
            <a:avLst/>
          </a:prstGeom>
          <a:noFill/>
          <a:ln w="9525" algn="ctr">
            <a:noFill/>
            <a:miter lim="800000"/>
            <a:headEnd/>
            <a:tailEnd/>
          </a:ln>
        </p:spPr>
      </p:pic>
      <p:sp>
        <p:nvSpPr>
          <p:cNvPr id="573447" name="Text Box 7"/>
          <p:cNvSpPr txBox="1">
            <a:spLocks noChangeArrowheads="1"/>
          </p:cNvSpPr>
          <p:nvPr/>
        </p:nvSpPr>
        <p:spPr bwMode="auto">
          <a:xfrm>
            <a:off x="1085850" y="5548313"/>
            <a:ext cx="2209800" cy="708025"/>
          </a:xfrm>
          <a:prstGeom prst="rect">
            <a:avLst/>
          </a:prstGeom>
          <a:noFill/>
          <a:ln w="9525" algn="ctr">
            <a:noFill/>
            <a:miter lim="800000"/>
            <a:headEnd/>
            <a:tailEnd/>
          </a:ln>
          <a:effectLst/>
        </p:spPr>
        <p:txBody>
          <a:bodyPr lIns="91436" tIns="45718" rIns="91436" bIns="45718">
            <a:spAutoFit/>
          </a:bodyPr>
          <a:lstStyle/>
          <a:p>
            <a:pPr>
              <a:defRPr/>
            </a:pPr>
            <a:r>
              <a:rPr lang="es-ES" sz="2000">
                <a:effectLst>
                  <a:outerShdw blurRad="38100" dist="38100" dir="2700000" algn="tl">
                    <a:srgbClr val="000000">
                      <a:alpha val="43137"/>
                    </a:srgbClr>
                  </a:outerShdw>
                </a:effectLst>
                <a:latin typeface="Segoe" pitchFamily="34" charset="0"/>
              </a:rPr>
              <a:t>Pruebas y desarrollo</a:t>
            </a:r>
          </a:p>
        </p:txBody>
      </p:sp>
      <p:grpSp>
        <p:nvGrpSpPr>
          <p:cNvPr id="2" name="Group 8"/>
          <p:cNvGrpSpPr>
            <a:grpSpLocks noChangeAspect="1"/>
          </p:cNvGrpSpPr>
          <p:nvPr/>
        </p:nvGrpSpPr>
        <p:grpSpPr bwMode="auto">
          <a:xfrm>
            <a:off x="1201738" y="4071938"/>
            <a:ext cx="2087562" cy="1554162"/>
            <a:chOff x="318" y="2104"/>
            <a:chExt cx="1284" cy="956"/>
          </a:xfrm>
        </p:grpSpPr>
        <p:pic>
          <p:nvPicPr>
            <p:cNvPr id="20554" name="Picture 9" descr="blue 3d disc with glow"/>
            <p:cNvPicPr>
              <a:picLocks noChangeAspect="1" noChangeArrowheads="1"/>
            </p:cNvPicPr>
            <p:nvPr/>
          </p:nvPicPr>
          <p:blipFill>
            <a:blip r:embed="rId4"/>
            <a:srcRect/>
            <a:stretch>
              <a:fillRect/>
            </a:stretch>
          </p:blipFill>
          <p:spPr bwMode="auto">
            <a:xfrm>
              <a:off x="318" y="2268"/>
              <a:ext cx="1284" cy="792"/>
            </a:xfrm>
            <a:prstGeom prst="rect">
              <a:avLst/>
            </a:prstGeom>
            <a:noFill/>
            <a:ln w="9525">
              <a:noFill/>
              <a:miter lim="800000"/>
              <a:headEnd/>
              <a:tailEnd/>
            </a:ln>
          </p:spPr>
        </p:pic>
        <p:pic>
          <p:nvPicPr>
            <p:cNvPr id="20555" name="Picture 10" descr="Red User sm"/>
            <p:cNvPicPr>
              <a:picLocks noChangeAspect="1" noChangeArrowheads="1"/>
            </p:cNvPicPr>
            <p:nvPr/>
          </p:nvPicPr>
          <p:blipFill>
            <a:blip r:embed="rId5"/>
            <a:srcRect/>
            <a:stretch>
              <a:fillRect/>
            </a:stretch>
          </p:blipFill>
          <p:spPr bwMode="auto">
            <a:xfrm>
              <a:off x="367" y="2301"/>
              <a:ext cx="324" cy="435"/>
            </a:xfrm>
            <a:prstGeom prst="rect">
              <a:avLst/>
            </a:prstGeom>
            <a:noFill/>
            <a:ln w="9525">
              <a:noFill/>
              <a:miter lim="800000"/>
              <a:headEnd/>
              <a:tailEnd/>
            </a:ln>
          </p:spPr>
        </p:pic>
        <p:pic>
          <p:nvPicPr>
            <p:cNvPr id="20556" name="Picture 11" descr="Yellow User sm"/>
            <p:cNvPicPr>
              <a:picLocks noChangeAspect="1" noChangeArrowheads="1"/>
            </p:cNvPicPr>
            <p:nvPr/>
          </p:nvPicPr>
          <p:blipFill>
            <a:blip r:embed="rId6"/>
            <a:srcRect/>
            <a:stretch>
              <a:fillRect/>
            </a:stretch>
          </p:blipFill>
          <p:spPr bwMode="auto">
            <a:xfrm>
              <a:off x="1151" y="2292"/>
              <a:ext cx="312" cy="418"/>
            </a:xfrm>
            <a:prstGeom prst="rect">
              <a:avLst/>
            </a:prstGeom>
            <a:noFill/>
            <a:ln w="9525">
              <a:noFill/>
              <a:miter lim="800000"/>
              <a:headEnd/>
              <a:tailEnd/>
            </a:ln>
          </p:spPr>
        </p:pic>
        <p:pic>
          <p:nvPicPr>
            <p:cNvPr id="20557" name="Picture 12" descr="XML Web Service sm"/>
            <p:cNvPicPr>
              <a:picLocks noChangeAspect="1" noChangeArrowheads="1"/>
            </p:cNvPicPr>
            <p:nvPr/>
          </p:nvPicPr>
          <p:blipFill>
            <a:blip r:embed="rId7"/>
            <a:srcRect/>
            <a:stretch>
              <a:fillRect/>
            </a:stretch>
          </p:blipFill>
          <p:spPr bwMode="auto">
            <a:xfrm>
              <a:off x="664" y="2104"/>
              <a:ext cx="584" cy="698"/>
            </a:xfrm>
            <a:prstGeom prst="rect">
              <a:avLst/>
            </a:prstGeom>
            <a:noFill/>
            <a:ln w="9525">
              <a:noFill/>
              <a:miter lim="800000"/>
              <a:headEnd/>
              <a:tailEnd/>
            </a:ln>
          </p:spPr>
        </p:pic>
      </p:grpSp>
      <p:pic>
        <p:nvPicPr>
          <p:cNvPr id="20487" name="Picture 13" descr="gray-disc"/>
          <p:cNvPicPr>
            <a:picLocks noChangeAspect="1" noChangeArrowheads="1"/>
          </p:cNvPicPr>
          <p:nvPr/>
        </p:nvPicPr>
        <p:blipFill>
          <a:blip r:embed="rId3"/>
          <a:srcRect/>
          <a:stretch>
            <a:fillRect/>
          </a:stretch>
        </p:blipFill>
        <p:spPr bwMode="auto">
          <a:xfrm>
            <a:off x="4603750" y="2128838"/>
            <a:ext cx="3432175" cy="1797050"/>
          </a:xfrm>
          <a:prstGeom prst="rect">
            <a:avLst/>
          </a:prstGeom>
          <a:noFill/>
          <a:ln w="9525" algn="ctr">
            <a:noFill/>
            <a:miter lim="800000"/>
            <a:headEnd/>
            <a:tailEnd/>
          </a:ln>
        </p:spPr>
      </p:pic>
      <p:grpSp>
        <p:nvGrpSpPr>
          <p:cNvPr id="3" name="Group 14"/>
          <p:cNvGrpSpPr>
            <a:grpSpLocks/>
          </p:cNvGrpSpPr>
          <p:nvPr/>
        </p:nvGrpSpPr>
        <p:grpSpPr bwMode="auto">
          <a:xfrm>
            <a:off x="6524625" y="1749425"/>
            <a:ext cx="1108075" cy="1265238"/>
            <a:chOff x="2085" y="1465"/>
            <a:chExt cx="894" cy="1087"/>
          </a:xfrm>
        </p:grpSpPr>
        <p:pic>
          <p:nvPicPr>
            <p:cNvPr id="20552" name="Picture 15" descr="blue 3d disc with glow"/>
            <p:cNvPicPr>
              <a:picLocks noChangeAspect="1" noChangeArrowheads="1"/>
            </p:cNvPicPr>
            <p:nvPr/>
          </p:nvPicPr>
          <p:blipFill>
            <a:blip r:embed="rId4"/>
            <a:srcRect/>
            <a:stretch>
              <a:fillRect/>
            </a:stretch>
          </p:blipFill>
          <p:spPr bwMode="auto">
            <a:xfrm>
              <a:off x="2085" y="1962"/>
              <a:ext cx="894" cy="590"/>
            </a:xfrm>
            <a:prstGeom prst="rect">
              <a:avLst/>
            </a:prstGeom>
            <a:noFill/>
            <a:ln w="9525" algn="ctr">
              <a:noFill/>
              <a:miter lim="800000"/>
              <a:headEnd/>
              <a:tailEnd/>
            </a:ln>
          </p:spPr>
        </p:pic>
        <p:pic>
          <p:nvPicPr>
            <p:cNvPr id="20553" name="Picture 16" descr="Host Integration Server (HIS) sm"/>
            <p:cNvPicPr>
              <a:picLocks noChangeAspect="1" noChangeArrowheads="1"/>
            </p:cNvPicPr>
            <p:nvPr/>
          </p:nvPicPr>
          <p:blipFill>
            <a:blip r:embed="rId8"/>
            <a:srcRect/>
            <a:stretch>
              <a:fillRect/>
            </a:stretch>
          </p:blipFill>
          <p:spPr bwMode="auto">
            <a:xfrm>
              <a:off x="2246" y="1465"/>
              <a:ext cx="625" cy="964"/>
            </a:xfrm>
            <a:prstGeom prst="rect">
              <a:avLst/>
            </a:prstGeom>
            <a:noFill/>
            <a:ln w="9525">
              <a:noFill/>
              <a:miter lim="800000"/>
              <a:headEnd/>
              <a:tailEnd/>
            </a:ln>
          </p:spPr>
        </p:pic>
      </p:grpSp>
      <p:pic>
        <p:nvPicPr>
          <p:cNvPr id="20489" name="Picture 17" descr="sm yellow straight down arrow"/>
          <p:cNvPicPr>
            <a:picLocks noChangeAspect="1" noChangeArrowheads="1"/>
          </p:cNvPicPr>
          <p:nvPr/>
        </p:nvPicPr>
        <p:blipFill>
          <a:blip r:embed="rId9">
            <a:lum bright="36000"/>
          </a:blip>
          <a:srcRect/>
          <a:stretch>
            <a:fillRect/>
          </a:stretch>
        </p:blipFill>
        <p:spPr bwMode="auto">
          <a:xfrm>
            <a:off x="5786438" y="2058988"/>
            <a:ext cx="992187" cy="719137"/>
          </a:xfrm>
          <a:prstGeom prst="rect">
            <a:avLst/>
          </a:prstGeom>
          <a:noFill/>
          <a:ln w="9525" algn="ctr">
            <a:noFill/>
            <a:miter lim="800000"/>
            <a:headEnd/>
            <a:tailEnd/>
          </a:ln>
        </p:spPr>
      </p:pic>
      <p:sp>
        <p:nvSpPr>
          <p:cNvPr id="573458" name="Text Box 18"/>
          <p:cNvSpPr txBox="1">
            <a:spLocks noChangeArrowheads="1"/>
          </p:cNvSpPr>
          <p:nvPr/>
        </p:nvSpPr>
        <p:spPr bwMode="auto">
          <a:xfrm>
            <a:off x="4784725" y="1122363"/>
            <a:ext cx="3232150" cy="396875"/>
          </a:xfrm>
          <a:prstGeom prst="rect">
            <a:avLst/>
          </a:prstGeom>
          <a:noFill/>
          <a:ln w="9525" algn="ctr">
            <a:noFill/>
            <a:miter lim="800000"/>
            <a:headEnd/>
            <a:tailEnd/>
          </a:ln>
          <a:effectLst/>
        </p:spPr>
        <p:txBody>
          <a:bodyPr lIns="91436" tIns="45718" rIns="91436" bIns="45718">
            <a:spAutoFit/>
          </a:bodyPr>
          <a:lstStyle/>
          <a:p>
            <a:pPr>
              <a:defRPr/>
            </a:pPr>
            <a:r>
              <a:rPr lang="es-ES" sz="2000">
                <a:effectLst>
                  <a:outerShdw blurRad="38100" dist="38100" dir="2700000" algn="tl">
                    <a:srgbClr val="000000"/>
                  </a:outerShdw>
                </a:effectLst>
                <a:latin typeface="Segoe" pitchFamily="34" charset="0"/>
              </a:rPr>
              <a:t>Continuidad del negocio</a:t>
            </a:r>
          </a:p>
        </p:txBody>
      </p:sp>
      <p:grpSp>
        <p:nvGrpSpPr>
          <p:cNvPr id="4" name="Group 20"/>
          <p:cNvGrpSpPr>
            <a:grpSpLocks/>
          </p:cNvGrpSpPr>
          <p:nvPr/>
        </p:nvGrpSpPr>
        <p:grpSpPr bwMode="auto">
          <a:xfrm>
            <a:off x="5089525" y="2074863"/>
            <a:ext cx="1352550" cy="1141412"/>
            <a:chOff x="863" y="1699"/>
            <a:chExt cx="1091" cy="981"/>
          </a:xfrm>
        </p:grpSpPr>
        <p:grpSp>
          <p:nvGrpSpPr>
            <p:cNvPr id="5" name="Group 21"/>
            <p:cNvGrpSpPr>
              <a:grpSpLocks/>
            </p:cNvGrpSpPr>
            <p:nvPr/>
          </p:nvGrpSpPr>
          <p:grpSpPr bwMode="auto">
            <a:xfrm>
              <a:off x="863" y="1699"/>
              <a:ext cx="489" cy="541"/>
              <a:chOff x="543" y="1479"/>
              <a:chExt cx="489" cy="541"/>
            </a:xfrm>
          </p:grpSpPr>
          <p:pic>
            <p:nvPicPr>
              <p:cNvPr id="20550" name="Picture 22"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20551" name="Picture 23"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6" name="Group 24"/>
            <p:cNvGrpSpPr>
              <a:grpSpLocks/>
            </p:cNvGrpSpPr>
            <p:nvPr/>
          </p:nvGrpSpPr>
          <p:grpSpPr bwMode="auto">
            <a:xfrm>
              <a:off x="1300" y="1738"/>
              <a:ext cx="489" cy="542"/>
              <a:chOff x="1062" y="1473"/>
              <a:chExt cx="489" cy="542"/>
            </a:xfrm>
          </p:grpSpPr>
          <p:pic>
            <p:nvPicPr>
              <p:cNvPr id="20548" name="Picture 25"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49" name="Picture 26"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7" name="Group 27"/>
            <p:cNvGrpSpPr>
              <a:grpSpLocks/>
            </p:cNvGrpSpPr>
            <p:nvPr/>
          </p:nvGrpSpPr>
          <p:grpSpPr bwMode="auto">
            <a:xfrm>
              <a:off x="1465" y="2130"/>
              <a:ext cx="489" cy="550"/>
              <a:chOff x="1410" y="2075"/>
              <a:chExt cx="489" cy="550"/>
            </a:xfrm>
          </p:grpSpPr>
          <p:pic>
            <p:nvPicPr>
              <p:cNvPr id="20546" name="Picture 28"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20547" name="Picture 29"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8" name="Group 30"/>
            <p:cNvGrpSpPr>
              <a:grpSpLocks/>
            </p:cNvGrpSpPr>
            <p:nvPr/>
          </p:nvGrpSpPr>
          <p:grpSpPr bwMode="auto">
            <a:xfrm>
              <a:off x="1009" y="2015"/>
              <a:ext cx="489" cy="551"/>
              <a:chOff x="935" y="2062"/>
              <a:chExt cx="489" cy="551"/>
            </a:xfrm>
          </p:grpSpPr>
          <p:pic>
            <p:nvPicPr>
              <p:cNvPr id="20544" name="Picture 31"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45" name="Picture 32"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sp>
        <p:nvSpPr>
          <p:cNvPr id="573473" name="Text Box 33"/>
          <p:cNvSpPr txBox="1">
            <a:spLocks noChangeArrowheads="1"/>
          </p:cNvSpPr>
          <p:nvPr/>
        </p:nvSpPr>
        <p:spPr bwMode="auto">
          <a:xfrm>
            <a:off x="5446713" y="5624513"/>
            <a:ext cx="2836862" cy="400050"/>
          </a:xfrm>
          <a:prstGeom prst="rect">
            <a:avLst/>
          </a:prstGeom>
          <a:noFill/>
          <a:ln w="9525" algn="ctr">
            <a:noFill/>
            <a:miter lim="800000"/>
            <a:headEnd/>
            <a:tailEnd/>
          </a:ln>
          <a:effectLst/>
        </p:spPr>
        <p:txBody>
          <a:bodyPr wrap="none" lIns="91436" tIns="45718" rIns="91436" bIns="45718">
            <a:spAutoFit/>
          </a:bodyPr>
          <a:lstStyle/>
          <a:p>
            <a:pPr>
              <a:defRPr/>
            </a:pPr>
            <a:r>
              <a:rPr lang="es-ES" sz="2000">
                <a:effectLst>
                  <a:outerShdw blurRad="38100" dist="38100" dir="2700000" algn="tl">
                    <a:srgbClr val="000000"/>
                  </a:outerShdw>
                </a:effectLst>
                <a:latin typeface="Segoe" pitchFamily="34" charset="0"/>
              </a:rPr>
              <a:t>Delegaciones Remotas</a:t>
            </a:r>
          </a:p>
        </p:txBody>
      </p:sp>
      <p:pic>
        <p:nvPicPr>
          <p:cNvPr id="20493" name="Picture 47" descr="gray-disc"/>
          <p:cNvPicPr>
            <a:picLocks noChangeAspect="1" noChangeArrowheads="1"/>
          </p:cNvPicPr>
          <p:nvPr/>
        </p:nvPicPr>
        <p:blipFill>
          <a:blip r:embed="rId3"/>
          <a:srcRect/>
          <a:stretch>
            <a:fillRect/>
          </a:stretch>
        </p:blipFill>
        <p:spPr bwMode="auto">
          <a:xfrm>
            <a:off x="503238" y="2239963"/>
            <a:ext cx="3432175" cy="1797050"/>
          </a:xfrm>
          <a:prstGeom prst="rect">
            <a:avLst/>
          </a:prstGeom>
          <a:noFill/>
          <a:ln w="9525" algn="ctr">
            <a:noFill/>
            <a:miter lim="800000"/>
            <a:headEnd/>
            <a:tailEnd/>
          </a:ln>
        </p:spPr>
      </p:pic>
      <p:sp>
        <p:nvSpPr>
          <p:cNvPr id="573488" name="Text Box 48"/>
          <p:cNvSpPr txBox="1">
            <a:spLocks noChangeArrowheads="1"/>
          </p:cNvSpPr>
          <p:nvPr/>
        </p:nvSpPr>
        <p:spPr bwMode="auto">
          <a:xfrm>
            <a:off x="866775" y="1125538"/>
            <a:ext cx="2638425" cy="708025"/>
          </a:xfrm>
          <a:prstGeom prst="rect">
            <a:avLst/>
          </a:prstGeom>
          <a:noFill/>
          <a:ln w="9525" algn="ctr">
            <a:noFill/>
            <a:miter lim="800000"/>
            <a:headEnd/>
            <a:tailEnd/>
          </a:ln>
          <a:effectLst/>
        </p:spPr>
        <p:txBody>
          <a:bodyPr lIns="91436" tIns="45718" rIns="91436" bIns="45718">
            <a:spAutoFit/>
          </a:bodyPr>
          <a:lstStyle/>
          <a:p>
            <a:pPr>
              <a:defRPr/>
            </a:pPr>
            <a:r>
              <a:rPr lang="es-ES" sz="2000">
                <a:effectLst>
                  <a:outerShdw blurRad="38100" dist="38100" dir="2700000" algn="tl">
                    <a:srgbClr val="000000"/>
                  </a:outerShdw>
                </a:effectLst>
                <a:latin typeface="Segoe" pitchFamily="34" charset="0"/>
              </a:rPr>
              <a:t>Consolidación de Servidores</a:t>
            </a:r>
          </a:p>
        </p:txBody>
      </p:sp>
      <p:grpSp>
        <p:nvGrpSpPr>
          <p:cNvPr id="9" name="Group 49"/>
          <p:cNvGrpSpPr>
            <a:grpSpLocks/>
          </p:cNvGrpSpPr>
          <p:nvPr/>
        </p:nvGrpSpPr>
        <p:grpSpPr bwMode="auto">
          <a:xfrm>
            <a:off x="938213" y="2124075"/>
            <a:ext cx="606425" cy="630238"/>
            <a:chOff x="543" y="1479"/>
            <a:chExt cx="489" cy="541"/>
          </a:xfrm>
        </p:grpSpPr>
        <p:pic>
          <p:nvPicPr>
            <p:cNvPr id="20538" name="Picture 50" descr="blue 3d disc with glow"/>
            <p:cNvPicPr>
              <a:picLocks noChangeAspect="1" noChangeArrowheads="1"/>
            </p:cNvPicPr>
            <p:nvPr/>
          </p:nvPicPr>
          <p:blipFill>
            <a:blip r:embed="rId12"/>
            <a:srcRect/>
            <a:stretch>
              <a:fillRect/>
            </a:stretch>
          </p:blipFill>
          <p:spPr bwMode="auto">
            <a:xfrm>
              <a:off x="543" y="1686"/>
              <a:ext cx="489" cy="334"/>
            </a:xfrm>
            <a:prstGeom prst="rect">
              <a:avLst/>
            </a:prstGeom>
            <a:noFill/>
            <a:ln w="9525" algn="ctr">
              <a:noFill/>
              <a:miter lim="800000"/>
              <a:headEnd/>
              <a:tailEnd/>
            </a:ln>
          </p:spPr>
        </p:pic>
        <p:pic>
          <p:nvPicPr>
            <p:cNvPr id="20539" name="Picture 51"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10" name="Group 52"/>
          <p:cNvGrpSpPr>
            <a:grpSpLocks/>
          </p:cNvGrpSpPr>
          <p:nvPr/>
        </p:nvGrpSpPr>
        <p:grpSpPr bwMode="auto">
          <a:xfrm>
            <a:off x="1479550" y="2170113"/>
            <a:ext cx="606425" cy="630237"/>
            <a:chOff x="1062" y="1473"/>
            <a:chExt cx="489" cy="542"/>
          </a:xfrm>
        </p:grpSpPr>
        <p:pic>
          <p:nvPicPr>
            <p:cNvPr id="20536" name="Picture 53"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37" name="Picture 54"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11" name="Group 55"/>
          <p:cNvGrpSpPr>
            <a:grpSpLocks/>
          </p:cNvGrpSpPr>
          <p:nvPr/>
        </p:nvGrpSpPr>
        <p:grpSpPr bwMode="auto">
          <a:xfrm>
            <a:off x="1684338" y="2625725"/>
            <a:ext cx="606425" cy="639763"/>
            <a:chOff x="1410" y="2075"/>
            <a:chExt cx="489" cy="550"/>
          </a:xfrm>
        </p:grpSpPr>
        <p:pic>
          <p:nvPicPr>
            <p:cNvPr id="20534" name="Picture 56"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20535" name="Picture 57"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12" name="Group 58"/>
          <p:cNvGrpSpPr>
            <a:grpSpLocks/>
          </p:cNvGrpSpPr>
          <p:nvPr/>
        </p:nvGrpSpPr>
        <p:grpSpPr bwMode="auto">
          <a:xfrm>
            <a:off x="1119188" y="2555875"/>
            <a:ext cx="606425" cy="639763"/>
            <a:chOff x="935" y="2062"/>
            <a:chExt cx="489" cy="551"/>
          </a:xfrm>
        </p:grpSpPr>
        <p:pic>
          <p:nvPicPr>
            <p:cNvPr id="20532" name="Picture 59"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33" name="Picture 60"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nvGrpSpPr>
          <p:cNvPr id="13" name="Group 61"/>
          <p:cNvGrpSpPr>
            <a:grpSpLocks/>
          </p:cNvGrpSpPr>
          <p:nvPr/>
        </p:nvGrpSpPr>
        <p:grpSpPr bwMode="auto">
          <a:xfrm>
            <a:off x="2036763" y="2074863"/>
            <a:ext cx="606425" cy="630237"/>
            <a:chOff x="543" y="1479"/>
            <a:chExt cx="489" cy="541"/>
          </a:xfrm>
        </p:grpSpPr>
        <p:pic>
          <p:nvPicPr>
            <p:cNvPr id="20530" name="Picture 62" descr="blue 3d disc with glow"/>
            <p:cNvPicPr>
              <a:picLocks noChangeAspect="1" noChangeArrowheads="1"/>
            </p:cNvPicPr>
            <p:nvPr/>
          </p:nvPicPr>
          <p:blipFill>
            <a:blip r:embed="rId12"/>
            <a:srcRect/>
            <a:stretch>
              <a:fillRect/>
            </a:stretch>
          </p:blipFill>
          <p:spPr bwMode="auto">
            <a:xfrm>
              <a:off x="543" y="1686"/>
              <a:ext cx="489" cy="334"/>
            </a:xfrm>
            <a:prstGeom prst="rect">
              <a:avLst/>
            </a:prstGeom>
            <a:noFill/>
            <a:ln w="9525" algn="ctr">
              <a:noFill/>
              <a:miter lim="800000"/>
              <a:headEnd/>
              <a:tailEnd/>
            </a:ln>
          </p:spPr>
        </p:pic>
        <p:pic>
          <p:nvPicPr>
            <p:cNvPr id="20531" name="Picture 63"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14" name="Group 64"/>
          <p:cNvGrpSpPr>
            <a:grpSpLocks/>
          </p:cNvGrpSpPr>
          <p:nvPr/>
        </p:nvGrpSpPr>
        <p:grpSpPr bwMode="auto">
          <a:xfrm>
            <a:off x="2578100" y="2120900"/>
            <a:ext cx="606425" cy="630238"/>
            <a:chOff x="1062" y="1473"/>
            <a:chExt cx="489" cy="542"/>
          </a:xfrm>
        </p:grpSpPr>
        <p:pic>
          <p:nvPicPr>
            <p:cNvPr id="20528" name="Picture 65"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29" name="Picture 66"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15" name="Group 67"/>
          <p:cNvGrpSpPr>
            <a:grpSpLocks/>
          </p:cNvGrpSpPr>
          <p:nvPr/>
        </p:nvGrpSpPr>
        <p:grpSpPr bwMode="auto">
          <a:xfrm>
            <a:off x="2782888" y="2576513"/>
            <a:ext cx="606425" cy="639762"/>
            <a:chOff x="1410" y="2075"/>
            <a:chExt cx="489" cy="550"/>
          </a:xfrm>
        </p:grpSpPr>
        <p:pic>
          <p:nvPicPr>
            <p:cNvPr id="20526" name="Picture 68"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20527" name="Picture 69"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16" name="Group 70"/>
          <p:cNvGrpSpPr>
            <a:grpSpLocks/>
          </p:cNvGrpSpPr>
          <p:nvPr/>
        </p:nvGrpSpPr>
        <p:grpSpPr bwMode="auto">
          <a:xfrm>
            <a:off x="2217738" y="2506663"/>
            <a:ext cx="606425" cy="639762"/>
            <a:chOff x="935" y="2062"/>
            <a:chExt cx="489" cy="551"/>
          </a:xfrm>
        </p:grpSpPr>
        <p:pic>
          <p:nvPicPr>
            <p:cNvPr id="20524" name="Picture 71"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25" name="Picture 72"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pic>
        <p:nvPicPr>
          <p:cNvPr id="20503" name="Picture 73" descr="database green"/>
          <p:cNvPicPr>
            <a:picLocks noChangeAspect="1" noChangeArrowheads="1"/>
          </p:cNvPicPr>
          <p:nvPr/>
        </p:nvPicPr>
        <p:blipFill>
          <a:blip r:embed="rId13"/>
          <a:srcRect/>
          <a:stretch>
            <a:fillRect/>
          </a:stretch>
        </p:blipFill>
        <p:spPr bwMode="auto">
          <a:xfrm>
            <a:off x="1963738" y="2930525"/>
            <a:ext cx="192087" cy="230188"/>
          </a:xfrm>
          <a:prstGeom prst="rect">
            <a:avLst/>
          </a:prstGeom>
          <a:noFill/>
          <a:ln w="9525">
            <a:noFill/>
            <a:miter lim="800000"/>
            <a:headEnd/>
            <a:tailEnd/>
          </a:ln>
        </p:spPr>
      </p:pic>
      <p:pic>
        <p:nvPicPr>
          <p:cNvPr id="20504" name="Picture 74" descr="database purple"/>
          <p:cNvPicPr>
            <a:picLocks noChangeAspect="1" noChangeArrowheads="1"/>
          </p:cNvPicPr>
          <p:nvPr/>
        </p:nvPicPr>
        <p:blipFill>
          <a:blip r:embed="rId14"/>
          <a:srcRect/>
          <a:stretch>
            <a:fillRect/>
          </a:stretch>
        </p:blipFill>
        <p:spPr bwMode="auto">
          <a:xfrm>
            <a:off x="1771650" y="2460625"/>
            <a:ext cx="192088" cy="230188"/>
          </a:xfrm>
          <a:prstGeom prst="rect">
            <a:avLst/>
          </a:prstGeom>
          <a:noFill/>
          <a:ln w="9525">
            <a:noFill/>
            <a:miter lim="800000"/>
            <a:headEnd/>
            <a:tailEnd/>
          </a:ln>
        </p:spPr>
      </p:pic>
      <p:pic>
        <p:nvPicPr>
          <p:cNvPr id="20505" name="Picture 75" descr="database green"/>
          <p:cNvPicPr>
            <a:picLocks noChangeAspect="1" noChangeArrowheads="1"/>
          </p:cNvPicPr>
          <p:nvPr/>
        </p:nvPicPr>
        <p:blipFill>
          <a:blip r:embed="rId13"/>
          <a:srcRect/>
          <a:stretch>
            <a:fillRect/>
          </a:stretch>
        </p:blipFill>
        <p:spPr bwMode="auto">
          <a:xfrm>
            <a:off x="2513013" y="2776538"/>
            <a:ext cx="192087" cy="230187"/>
          </a:xfrm>
          <a:prstGeom prst="rect">
            <a:avLst/>
          </a:prstGeom>
          <a:noFill/>
          <a:ln w="9525">
            <a:noFill/>
            <a:miter lim="800000"/>
            <a:headEnd/>
            <a:tailEnd/>
          </a:ln>
        </p:spPr>
      </p:pic>
      <p:pic>
        <p:nvPicPr>
          <p:cNvPr id="20506" name="Picture 76" descr="database purple"/>
          <p:cNvPicPr>
            <a:picLocks noChangeAspect="1" noChangeArrowheads="1"/>
          </p:cNvPicPr>
          <p:nvPr/>
        </p:nvPicPr>
        <p:blipFill>
          <a:blip r:embed="rId14"/>
          <a:srcRect/>
          <a:stretch>
            <a:fillRect/>
          </a:stretch>
        </p:blipFill>
        <p:spPr bwMode="auto">
          <a:xfrm>
            <a:off x="2320925" y="2365375"/>
            <a:ext cx="192088" cy="230188"/>
          </a:xfrm>
          <a:prstGeom prst="rect">
            <a:avLst/>
          </a:prstGeom>
          <a:noFill/>
          <a:ln w="9525">
            <a:noFill/>
            <a:miter lim="800000"/>
            <a:headEnd/>
            <a:tailEnd/>
          </a:ln>
        </p:spPr>
      </p:pic>
      <p:pic>
        <p:nvPicPr>
          <p:cNvPr id="20507" name="Picture 77" descr="database green"/>
          <p:cNvPicPr>
            <a:picLocks noChangeAspect="1" noChangeArrowheads="1"/>
          </p:cNvPicPr>
          <p:nvPr/>
        </p:nvPicPr>
        <p:blipFill>
          <a:blip r:embed="rId13"/>
          <a:srcRect/>
          <a:stretch>
            <a:fillRect/>
          </a:stretch>
        </p:blipFill>
        <p:spPr bwMode="auto">
          <a:xfrm>
            <a:off x="1222375" y="2419350"/>
            <a:ext cx="192088" cy="230188"/>
          </a:xfrm>
          <a:prstGeom prst="rect">
            <a:avLst/>
          </a:prstGeom>
          <a:noFill/>
          <a:ln w="9525">
            <a:noFill/>
            <a:miter lim="800000"/>
            <a:headEnd/>
            <a:tailEnd/>
          </a:ln>
        </p:spPr>
      </p:pic>
      <p:pic>
        <p:nvPicPr>
          <p:cNvPr id="20508" name="Picture 78" descr="database purple"/>
          <p:cNvPicPr>
            <a:picLocks noChangeAspect="1" noChangeArrowheads="1"/>
          </p:cNvPicPr>
          <p:nvPr/>
        </p:nvPicPr>
        <p:blipFill>
          <a:blip r:embed="rId14"/>
          <a:srcRect/>
          <a:stretch>
            <a:fillRect/>
          </a:stretch>
        </p:blipFill>
        <p:spPr bwMode="auto">
          <a:xfrm>
            <a:off x="1414463" y="2847975"/>
            <a:ext cx="192087" cy="230188"/>
          </a:xfrm>
          <a:prstGeom prst="rect">
            <a:avLst/>
          </a:prstGeom>
          <a:noFill/>
          <a:ln w="9525">
            <a:noFill/>
            <a:miter lim="800000"/>
            <a:headEnd/>
            <a:tailEnd/>
          </a:ln>
        </p:spPr>
      </p:pic>
      <p:pic>
        <p:nvPicPr>
          <p:cNvPr id="20509" name="Picture 79" descr="database green"/>
          <p:cNvPicPr>
            <a:picLocks noChangeAspect="1" noChangeArrowheads="1"/>
          </p:cNvPicPr>
          <p:nvPr/>
        </p:nvPicPr>
        <p:blipFill>
          <a:blip r:embed="rId13"/>
          <a:srcRect/>
          <a:stretch>
            <a:fillRect/>
          </a:stretch>
        </p:blipFill>
        <p:spPr bwMode="auto">
          <a:xfrm>
            <a:off x="2886075" y="2430463"/>
            <a:ext cx="192088" cy="230187"/>
          </a:xfrm>
          <a:prstGeom prst="rect">
            <a:avLst/>
          </a:prstGeom>
          <a:noFill/>
          <a:ln w="9525">
            <a:noFill/>
            <a:miter lim="800000"/>
            <a:headEnd/>
            <a:tailEnd/>
          </a:ln>
        </p:spPr>
      </p:pic>
      <p:pic>
        <p:nvPicPr>
          <p:cNvPr id="20510" name="Picture 80" descr="database purple"/>
          <p:cNvPicPr>
            <a:picLocks noChangeAspect="1" noChangeArrowheads="1"/>
          </p:cNvPicPr>
          <p:nvPr/>
        </p:nvPicPr>
        <p:blipFill>
          <a:blip r:embed="rId14"/>
          <a:srcRect/>
          <a:stretch>
            <a:fillRect/>
          </a:stretch>
        </p:blipFill>
        <p:spPr bwMode="auto">
          <a:xfrm>
            <a:off x="3078163" y="2868613"/>
            <a:ext cx="192087" cy="230187"/>
          </a:xfrm>
          <a:prstGeom prst="rect">
            <a:avLst/>
          </a:prstGeom>
          <a:noFill/>
          <a:ln w="9525">
            <a:noFill/>
            <a:miter lim="800000"/>
            <a:headEnd/>
            <a:tailEnd/>
          </a:ln>
        </p:spPr>
      </p:pic>
      <p:pic>
        <p:nvPicPr>
          <p:cNvPr id="20511" name="Picture 81" descr="firewall right shaded"/>
          <p:cNvPicPr>
            <a:picLocks noChangeArrowheads="1"/>
          </p:cNvPicPr>
          <p:nvPr/>
        </p:nvPicPr>
        <p:blipFill>
          <a:blip r:embed="rId15"/>
          <a:srcRect/>
          <a:stretch>
            <a:fillRect/>
          </a:stretch>
        </p:blipFill>
        <p:spPr bwMode="auto">
          <a:xfrm>
            <a:off x="7632700" y="1703388"/>
            <a:ext cx="517525" cy="1412875"/>
          </a:xfrm>
          <a:prstGeom prst="rect">
            <a:avLst/>
          </a:prstGeom>
          <a:noFill/>
          <a:ln w="9525">
            <a:noFill/>
            <a:miter lim="800000"/>
            <a:headEnd/>
            <a:tailEnd/>
          </a:ln>
        </p:spPr>
      </p:pic>
      <p:pic>
        <p:nvPicPr>
          <p:cNvPr id="20512" name="Picture 82" descr="stop No"/>
          <p:cNvPicPr>
            <a:picLocks noChangeAspect="1" noChangeArrowheads="1"/>
          </p:cNvPicPr>
          <p:nvPr/>
        </p:nvPicPr>
        <p:blipFill>
          <a:blip r:embed="rId16"/>
          <a:srcRect/>
          <a:stretch>
            <a:fillRect/>
          </a:stretch>
        </p:blipFill>
        <p:spPr bwMode="auto">
          <a:xfrm>
            <a:off x="7842250" y="1814513"/>
            <a:ext cx="1060450" cy="1060450"/>
          </a:xfrm>
          <a:prstGeom prst="rect">
            <a:avLst/>
          </a:prstGeom>
          <a:noFill/>
          <a:ln w="9525">
            <a:noFill/>
            <a:miter lim="800000"/>
            <a:headEnd/>
            <a:tailEnd/>
          </a:ln>
        </p:spPr>
      </p:pic>
      <p:pic>
        <p:nvPicPr>
          <p:cNvPr id="20513" name="Picture 84" descr="green checkmark2"/>
          <p:cNvPicPr>
            <a:picLocks noChangeAspect="1" noChangeArrowheads="1"/>
          </p:cNvPicPr>
          <p:nvPr/>
        </p:nvPicPr>
        <p:blipFill>
          <a:blip r:embed="rId17"/>
          <a:srcRect/>
          <a:stretch>
            <a:fillRect/>
          </a:stretch>
        </p:blipFill>
        <p:spPr bwMode="auto">
          <a:xfrm>
            <a:off x="6892925" y="2058988"/>
            <a:ext cx="914400" cy="895350"/>
          </a:xfrm>
          <a:prstGeom prst="rect">
            <a:avLst/>
          </a:prstGeom>
          <a:noFill/>
          <a:ln w="9525">
            <a:noFill/>
            <a:miter lim="800000"/>
            <a:headEnd/>
            <a:tailEnd/>
          </a:ln>
        </p:spPr>
      </p:pic>
      <p:grpSp>
        <p:nvGrpSpPr>
          <p:cNvPr id="17" name="Group 35"/>
          <p:cNvGrpSpPr>
            <a:grpSpLocks/>
          </p:cNvGrpSpPr>
          <p:nvPr/>
        </p:nvGrpSpPr>
        <p:grpSpPr bwMode="auto">
          <a:xfrm>
            <a:off x="5159375" y="4324350"/>
            <a:ext cx="606425" cy="630238"/>
            <a:chOff x="543" y="1479"/>
            <a:chExt cx="489" cy="541"/>
          </a:xfrm>
        </p:grpSpPr>
        <p:pic>
          <p:nvPicPr>
            <p:cNvPr id="20522" name="Picture 36"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20523" name="Picture 37"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18" name="Group 38"/>
          <p:cNvGrpSpPr>
            <a:grpSpLocks/>
          </p:cNvGrpSpPr>
          <p:nvPr/>
        </p:nvGrpSpPr>
        <p:grpSpPr bwMode="auto">
          <a:xfrm>
            <a:off x="5700713" y="4370388"/>
            <a:ext cx="606425" cy="630237"/>
            <a:chOff x="1062" y="1473"/>
            <a:chExt cx="489" cy="542"/>
          </a:xfrm>
        </p:grpSpPr>
        <p:pic>
          <p:nvPicPr>
            <p:cNvPr id="20520" name="Picture 39"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21" name="Picture 40"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19" name="Group 44"/>
          <p:cNvGrpSpPr>
            <a:grpSpLocks/>
          </p:cNvGrpSpPr>
          <p:nvPr/>
        </p:nvGrpSpPr>
        <p:grpSpPr bwMode="auto">
          <a:xfrm>
            <a:off x="5340350" y="4692650"/>
            <a:ext cx="606425" cy="639763"/>
            <a:chOff x="935" y="2062"/>
            <a:chExt cx="489" cy="551"/>
          </a:xfrm>
        </p:grpSpPr>
        <p:pic>
          <p:nvPicPr>
            <p:cNvPr id="20518" name="Picture 45"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19" name="Picture 46"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pic>
        <p:nvPicPr>
          <p:cNvPr id="20517" name="Picture 89"/>
          <p:cNvPicPr>
            <a:picLocks noChangeAspect="1" noChangeArrowheads="1"/>
          </p:cNvPicPr>
          <p:nvPr/>
        </p:nvPicPr>
        <p:blipFill>
          <a:blip r:embed="rId18"/>
          <a:srcRect/>
          <a:stretch>
            <a:fillRect/>
          </a:stretch>
        </p:blipFill>
        <p:spPr bwMode="auto">
          <a:xfrm>
            <a:off x="6323013" y="3897313"/>
            <a:ext cx="1001712" cy="130968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Agenda</a:t>
            </a:r>
            <a:endParaRPr lang="es-ES" dirty="0"/>
          </a:p>
        </p:txBody>
      </p:sp>
      <p:sp>
        <p:nvSpPr>
          <p:cNvPr id="4" name="3 Marcador de texto"/>
          <p:cNvSpPr>
            <a:spLocks noGrp="1"/>
          </p:cNvSpPr>
          <p:nvPr>
            <p:ph type="body" sz="quarter" idx="10"/>
          </p:nvPr>
        </p:nvSpPr>
        <p:spPr>
          <a:xfrm>
            <a:off x="357158" y="1428736"/>
            <a:ext cx="8382000" cy="3434786"/>
          </a:xfrm>
        </p:spPr>
        <p:txBody>
          <a:bodyPr/>
          <a:lstStyle/>
          <a:p>
            <a:r>
              <a:rPr lang="es-ES" sz="3600" dirty="0" smtClean="0">
                <a:solidFill>
                  <a:schemeClr val="bg2"/>
                </a:solidFill>
              </a:rPr>
              <a:t>Introducción</a:t>
            </a:r>
          </a:p>
          <a:p>
            <a:r>
              <a:rPr lang="es-ES" sz="3600" dirty="0" smtClean="0"/>
              <a:t>Tipos y arquitecturas de virtualización</a:t>
            </a:r>
            <a:endParaRPr lang="es-ES" sz="3600" dirty="0" smtClean="0"/>
          </a:p>
          <a:p>
            <a:r>
              <a:rPr lang="es-ES" sz="3600" dirty="0" smtClean="0">
                <a:solidFill>
                  <a:schemeClr val="bg2"/>
                </a:solidFill>
              </a:rPr>
              <a:t>Arquitectura del Windows </a:t>
            </a:r>
            <a:r>
              <a:rPr lang="es-ES" sz="3600" dirty="0" err="1" smtClean="0">
                <a:solidFill>
                  <a:schemeClr val="bg2"/>
                </a:solidFill>
              </a:rPr>
              <a:t>Hypervisor</a:t>
            </a:r>
            <a:endParaRPr lang="es-ES" sz="3600" dirty="0" smtClean="0">
              <a:solidFill>
                <a:schemeClr val="bg2"/>
              </a:solidFill>
            </a:endParaRPr>
          </a:p>
          <a:p>
            <a:r>
              <a:rPr lang="es-ES" sz="3600" dirty="0" smtClean="0">
                <a:solidFill>
                  <a:schemeClr val="bg2"/>
                </a:solidFill>
              </a:rPr>
              <a:t>Características y requerimientos de Windows Server 2008 </a:t>
            </a:r>
            <a:r>
              <a:rPr lang="es-ES" sz="3600" dirty="0" err="1" smtClean="0">
                <a:solidFill>
                  <a:schemeClr val="bg2"/>
                </a:solidFill>
              </a:rPr>
              <a:t>Virtualization</a:t>
            </a:r>
            <a:endParaRPr lang="es-ES" sz="3600" dirty="0" smtClean="0">
              <a:solidFill>
                <a:schemeClr val="bg2"/>
              </a:solidFill>
            </a:endParaRPr>
          </a:p>
          <a:p>
            <a:r>
              <a:rPr lang="es-ES" sz="3600" dirty="0" smtClean="0">
                <a:solidFill>
                  <a:schemeClr val="bg2"/>
                </a:solidFill>
              </a:rPr>
              <a:t>Alta Disponibilidad</a:t>
            </a:r>
            <a:endParaRPr lang="es-ES" sz="3600" dirty="0" smtClean="0">
              <a:solidFill>
                <a:schemeClr val="bg2"/>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WebCastW2K8</Template>
  <TotalTime>4171</TotalTime>
  <Words>2244</Words>
  <Application>Microsoft Office PowerPoint</Application>
  <PresentationFormat>Presentación en pantalla (4:3)</PresentationFormat>
  <Paragraphs>510</Paragraphs>
  <Slides>40</Slides>
  <Notes>13</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40</vt:i4>
      </vt:variant>
    </vt:vector>
  </HeadingPairs>
  <TitlesOfParts>
    <vt:vector size="43" baseType="lpstr">
      <vt:lpstr>WebCastW2K8</vt:lpstr>
      <vt:lpstr>Dibujo de Microsoft Office Visio</vt:lpstr>
      <vt:lpstr>Visio</vt:lpstr>
      <vt:lpstr>Virtualización en  Windows Server 2008</vt:lpstr>
      <vt:lpstr>Agenda</vt:lpstr>
      <vt:lpstr>Diapositiva 3</vt:lpstr>
      <vt:lpstr>Inversiones de Microsoft en Virtualization</vt:lpstr>
      <vt:lpstr>Virtualización de Máquinas</vt:lpstr>
      <vt:lpstr>Idea muy novedosa…</vt:lpstr>
      <vt:lpstr>Diapositiva 7</vt:lpstr>
      <vt:lpstr>Escenarios de Virtualización</vt:lpstr>
      <vt:lpstr>Agenda</vt:lpstr>
      <vt:lpstr>Tipos de Virtualización</vt:lpstr>
      <vt:lpstr>Tipos de Virtual Machine Monitors (VMM)</vt:lpstr>
      <vt:lpstr>Anillos de Protección en IA</vt:lpstr>
      <vt:lpstr>Virtualización de una CPU</vt:lpstr>
      <vt:lpstr>Virtualización Nativa: Virtual Server y Virtual PC:</vt:lpstr>
      <vt:lpstr>Virtualización Asistida por Hardware</vt:lpstr>
      <vt:lpstr>Agenda</vt:lpstr>
      <vt:lpstr>Objetivos de Diseño del Windows Hypervisor</vt:lpstr>
      <vt:lpstr>Hypervisor Monolítico vs. Microkernel</vt:lpstr>
      <vt:lpstr>Arquitectura de Windows Server Virtualization</vt:lpstr>
      <vt:lpstr>Ejemplo del diseño de VSP/VSC</vt:lpstr>
      <vt:lpstr>Emulación vs. "Aligerado"</vt:lpstr>
      <vt:lpstr>Agenda</vt:lpstr>
      <vt:lpstr>Requerimientos</vt:lpstr>
      <vt:lpstr>Disponibilidad</vt:lpstr>
      <vt:lpstr>Diapositiva 25</vt:lpstr>
      <vt:lpstr>Características de Windows Server  Virtualization</vt:lpstr>
      <vt:lpstr>Características de Windows Server  Virtualization (2)</vt:lpstr>
      <vt:lpstr>Virtual Server 2005 vs. WSv</vt:lpstr>
      <vt:lpstr>Diapositiva 29</vt:lpstr>
      <vt:lpstr>Agenda</vt:lpstr>
      <vt:lpstr>Escalabilidad y Alta Disponibilidad</vt:lpstr>
      <vt:lpstr>Quick Migration</vt:lpstr>
      <vt:lpstr>Cómo de rápida es la migración rápida</vt:lpstr>
      <vt:lpstr>Solución completa de Virtualization con Windows Server 2008 &amp; System Center</vt:lpstr>
      <vt:lpstr>Diapositiva 35</vt:lpstr>
      <vt:lpstr>Referencias</vt:lpstr>
      <vt:lpstr>Recursos TechNet</vt:lpstr>
      <vt:lpstr>Recursos TechNet</vt:lpstr>
      <vt:lpstr>Diapositiva 39</vt:lpstr>
      <vt:lpstr>Preguntas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Administración de Windows Server 2008 con PowerShell</dc:title>
  <dc:creator>David Cervigón Luna</dc:creator>
  <cp:lastModifiedBy>David Cervigón Luna</cp:lastModifiedBy>
  <cp:revision>377</cp:revision>
  <dcterms:created xsi:type="dcterms:W3CDTF">2007-08-06T09:50:10Z</dcterms:created>
  <dcterms:modified xsi:type="dcterms:W3CDTF">2007-10-24T08:43:22Z</dcterms:modified>
</cp:coreProperties>
</file>