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8" r:id="rId6"/>
    <p:sldId id="272" r:id="rId7"/>
    <p:sldId id="281" r:id="rId8"/>
    <p:sldId id="282" r:id="rId9"/>
    <p:sldId id="279" r:id="rId10"/>
    <p:sldId id="284" r:id="rId11"/>
    <p:sldId id="280" r:id="rId12"/>
    <p:sldId id="277" r:id="rId13"/>
    <p:sldId id="263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3859" autoAdjust="0"/>
  </p:normalViewPr>
  <p:slideViewPr>
    <p:cSldViewPr>
      <p:cViewPr varScale="1">
        <p:scale>
          <a:sx n="62" d="100"/>
          <a:sy n="62" d="100"/>
        </p:scale>
        <p:origin x="-7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CB532-AD91-4064-AC3B-CA95807113BC}" type="datetimeFigureOut">
              <a:rPr lang="en-US" smtClean="0"/>
              <a:pPr/>
              <a:t>10/15/2007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AAFE8-0C5D-4D9D-8014-C9FC5E498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AD1DC1-5ADE-4B6B-865C-C5A6C0BD5F48}" type="datetimeFigureOut">
              <a:rPr lang="en-US" smtClean="0"/>
              <a:pPr/>
              <a:t>10/15/2007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8A64F3-B043-4340-837E-ED9E43116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6F645B9-B532-4CD0-9133-824F8340B509}" type="datetime8">
              <a:rPr lang="en-US"/>
              <a:pPr/>
              <a:t>10/15/2007 10:05 PM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 2004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14A94-1600-46D9-A5FD-069F69A89A71}" type="slidenum">
              <a:rPr lang="en-US"/>
              <a:pPr/>
              <a:t>2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A64F3-B043-4340-837E-ED9E4311650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A64F3-B043-4340-837E-ED9E4311650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MGX 2006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F949357-7FB1-453F-B15C-C0DB59BD328C}" type="datetime8">
              <a:rPr lang="en-US"/>
              <a:pPr/>
              <a:t>10/15/2007 10:05 PM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© 2006 Microsoft Corporation. All rights reserved.</a:t>
            </a:r>
          </a:p>
          <a:p>
            <a:pPr eaLnBrk="0" hangingPunct="0"/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2EC4E-F462-4A3C-8DB6-4AA395676292}" type="slidenum">
              <a:rPr lang="en-US"/>
              <a:pPr/>
              <a:t>6</a:t>
            </a:fld>
            <a:endParaRPr lang="en-US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8A236E8-7693-49E8-BF2E-88D89121C6A6}" type="datetime8">
              <a:rPr lang="en-US"/>
              <a:pPr/>
              <a:t>10/15/2007 10:05 PM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 2004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BA103-350F-462A-8E54-DA30AB21F6AB}" type="slidenum">
              <a:rPr lang="en-US"/>
              <a:pPr/>
              <a:t>8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93" y="4054263"/>
            <a:ext cx="6731282" cy="4183380"/>
          </a:xfrm>
        </p:spPr>
        <p:txBody>
          <a:bodyPr>
            <a:normAutofit lnSpcReduction="10000"/>
          </a:bodyPr>
          <a:lstStyle/>
          <a:p>
            <a:pPr lvl="0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8A053EF-6E13-4EA1-983B-E89442790406}" type="datetime8">
              <a:rPr lang="en-US"/>
              <a:pPr/>
              <a:t>10/15/2007 10:05 PM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 2004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8E9DEB-BDAF-4470-860F-DE7C69A7B2FC}" type="slidenum">
              <a:rPr lang="en-US"/>
              <a:pPr/>
              <a:t>9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68475" y="427038"/>
            <a:ext cx="3621088" cy="2714625"/>
          </a:xfrm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3403" y="3679825"/>
            <a:ext cx="5140960" cy="4440000"/>
          </a:xfrm>
        </p:spPr>
        <p:txBody>
          <a:bodyPr/>
          <a:lstStyle/>
          <a:p>
            <a:endParaRPr lang="en-US" sz="10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8077200" cy="1409700"/>
          </a:xfrm>
          <a:ln algn="ctr"/>
        </p:spPr>
        <p:txBody>
          <a:bodyPr anchor="ctr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84675"/>
            <a:ext cx="8077200" cy="530225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 2" pitchFamily="18" charset="2"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Segoe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8446" name="Picture 14" descr="Visual Studio 2005 logo h white"/>
          <p:cNvPicPr>
            <a:picLocks noChangeAspect="1" noChangeArrowheads="1"/>
          </p:cNvPicPr>
          <p:nvPr/>
        </p:nvPicPr>
        <p:blipFill>
          <a:blip r:embed="rId3"/>
          <a:srcRect r="16685"/>
          <a:stretch>
            <a:fillRect/>
          </a:stretch>
        </p:blipFill>
        <p:spPr bwMode="auto">
          <a:xfrm>
            <a:off x="6446838" y="6267450"/>
            <a:ext cx="2501900" cy="390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228600"/>
            <a:ext cx="2101850" cy="3403600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56325" cy="340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7638"/>
            <a:ext cx="8410575" cy="50593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7638"/>
            <a:ext cx="4129088" cy="2214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417638"/>
            <a:ext cx="4129087" cy="103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2600325"/>
            <a:ext cx="4129087" cy="103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480131"/>
          </a:xfrm>
        </p:spPr>
        <p:txBody>
          <a:bodyPr anchor="b"/>
          <a:lstStyle>
            <a:lvl1pPr marL="0" indent="0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7638"/>
            <a:ext cx="4129088" cy="221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417638"/>
            <a:ext cx="4129087" cy="221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7638"/>
            <a:ext cx="84105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5" name="Picture 11" descr="bullet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336088" y="0"/>
            <a:ext cx="241300" cy="2413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9pPr>
    </p:titleStyle>
    <p:bodyStyle>
      <a:lvl1pPr marL="447675" indent="-4476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33438" indent="-3540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208088" indent="-37306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544638" indent="-33496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1851025" indent="-3048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308225" indent="-3048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2765425" indent="-3048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222625" indent="-3048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3679825" indent="-3048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8077200" cy="757130"/>
          </a:xfrm>
        </p:spPr>
        <p:txBody>
          <a:bodyPr/>
          <a:lstStyle/>
          <a:p>
            <a:pPr algn="r"/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Program Files\Microsoft Resource DVD Artwork\DVD_ART\BoxShots_Logos\Visual Studio (generic)\Visual Studio logo revers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472" y="685800"/>
            <a:ext cx="7790728" cy="12144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65157" y="2514600"/>
            <a:ext cx="2807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Overview</a:t>
            </a:r>
            <a:endParaRPr 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pic>
        <p:nvPicPr>
          <p:cNvPr id="3075" name="Picture 3" descr="C:\Program Files\Microsoft Resource DVD Artwork\DVD_ART\Artwork_Imagery\Shapes and Graphics\Roadmaps and traffic signs\road ahead backgroun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Program Files\Microsoft Resource DVD Artwork\DVD_ART\Artwork_Imagery\Shapes and Graphics\Roadmaps and traffic signs\green road sign horizont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24000"/>
            <a:ext cx="3695700" cy="2209800"/>
          </a:xfrm>
          <a:prstGeom prst="rect">
            <a:avLst/>
          </a:prstGeom>
          <a:noFill/>
        </p:spPr>
      </p:pic>
      <p:pic>
        <p:nvPicPr>
          <p:cNvPr id="1027" name="Picture 3" descr="C:\Program Files\Microsoft Resource DVD Artwork\DVD_ART\Artwork_Imagery\Shapes and Graphics\Roadmaps and traffic signs\green road sig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3400"/>
            <a:ext cx="4133850" cy="2962275"/>
          </a:xfrm>
          <a:prstGeom prst="rect">
            <a:avLst/>
          </a:prstGeom>
          <a:noFill/>
        </p:spPr>
      </p:pic>
      <p:pic>
        <p:nvPicPr>
          <p:cNvPr id="8" name="Picture 3" descr="C:\Program Files\Microsoft Resource DVD Artwork\DVD_ART\Artwork_Imagery\Shapes and Graphics\Roadmaps and traffic signs\green road sig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971800"/>
            <a:ext cx="3810000" cy="2730207"/>
          </a:xfrm>
          <a:prstGeom prst="rect">
            <a:avLst/>
          </a:prstGeom>
          <a:noFill/>
        </p:spPr>
      </p:pic>
      <p:pic>
        <p:nvPicPr>
          <p:cNvPr id="9" name="Picture 2" descr="C:\Program Files\Microsoft Resource DVD Artwork\DVD_ART\Artwork_Imagery\Shapes and Graphics\Roadmaps and traffic signs\green road sign horizont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81000"/>
            <a:ext cx="2421321" cy="1447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43000" y="5029200"/>
            <a:ext cx="12865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Orcas Beta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Mid 07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3505200"/>
            <a:ext cx="21041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Visual Studio 2008</a:t>
            </a:r>
          </a:p>
          <a:p>
            <a:pPr algn="ctr"/>
            <a:r>
              <a:rPr lang="en-US" smtClean="0"/>
              <a:t>RTM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mtClean="0"/>
              <a:t>1H 08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81094" y="1905000"/>
            <a:ext cx="1527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Visual Studio</a:t>
            </a:r>
            <a:endParaRPr lang="en-US" dirty="0" smtClean="0"/>
          </a:p>
          <a:p>
            <a:pPr algn="ctr"/>
            <a:r>
              <a:rPr lang="en-US" dirty="0" smtClean="0"/>
              <a:t>‘Rosario’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48200" y="572869"/>
            <a:ext cx="1529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Visual Studio</a:t>
            </a:r>
          </a:p>
          <a:p>
            <a:pPr algn="ctr"/>
            <a:r>
              <a:rPr lang="en-US" dirty="0" smtClean="0"/>
              <a:t>’10’</a:t>
            </a:r>
            <a:endParaRPr lang="en-US" dirty="0"/>
          </a:p>
        </p:txBody>
      </p:sp>
      <p:pic>
        <p:nvPicPr>
          <p:cNvPr id="1029" name="Picture 5" descr="C:\Program Files\Microsoft Resource DVD Artwork\DVD_ART\Artwork_Imagery\Shapes and Graphics\Numbers and financial symbols\Fiscal and Calendar Years\CY07 Calendar Year 07 20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5029200"/>
            <a:ext cx="1038225" cy="330236"/>
          </a:xfrm>
          <a:prstGeom prst="rect">
            <a:avLst/>
          </a:prstGeom>
          <a:noFill/>
        </p:spPr>
      </p:pic>
      <p:pic>
        <p:nvPicPr>
          <p:cNvPr id="1030" name="Picture 6" descr="C:\Program Files\Microsoft Resource DVD Artwork\DVD_ART\Artwork_Imagery\Shapes and Graphics\Numbers and financial symbols\Fiscal and Calendar Years\CY08 Calendar Year 08 200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743200"/>
            <a:ext cx="914400" cy="289420"/>
          </a:xfrm>
          <a:prstGeom prst="rect">
            <a:avLst/>
          </a:prstGeom>
          <a:noFill/>
        </p:spPr>
      </p:pic>
      <p:pic>
        <p:nvPicPr>
          <p:cNvPr id="1031" name="Picture 7" descr="C:\Program Files\Microsoft Resource DVD Artwork\DVD_ART\Artwork_Imagery\Shapes and Graphics\Numbers and financial symbols\Fiscal and Calendar Years\CY09 Calendar Year 09 200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1143000"/>
            <a:ext cx="1066800" cy="33843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Oval 2"/>
          <p:cNvSpPr>
            <a:spLocks noChangeArrowheads="1"/>
          </p:cNvSpPr>
          <p:nvPr/>
        </p:nvSpPr>
        <p:spPr bwMode="auto">
          <a:xfrm>
            <a:off x="2147888" y="1439863"/>
            <a:ext cx="4841875" cy="4841875"/>
          </a:xfrm>
          <a:prstGeom prst="ellipse">
            <a:avLst/>
          </a:prstGeom>
          <a:gradFill rotWithShape="1">
            <a:gsLst>
              <a:gs pos="0">
                <a:schemeClr val="tx1">
                  <a:alpha val="98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61925">
            <a:solidFill>
              <a:srgbClr val="FFB601">
                <a:alpha val="21001"/>
              </a:srgbClr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0387" name="Picture 3" descr="TabPC_Kip-Erin_man sitting serious lapt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1225" y="1568450"/>
            <a:ext cx="3157538" cy="2357438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08113" y="1119188"/>
            <a:ext cx="2765425" cy="1271587"/>
            <a:chOff x="263" y="708"/>
            <a:chExt cx="1871" cy="801"/>
          </a:xfrm>
        </p:grpSpPr>
        <p:pic>
          <p:nvPicPr>
            <p:cNvPr id="400389" name="Picture 5" descr="cooltools-shape"/>
            <p:cNvPicPr>
              <a:picLocks noChangeAspect="1" noChangeArrowheads="1"/>
            </p:cNvPicPr>
            <p:nvPr/>
          </p:nvPicPr>
          <p:blipFill>
            <a:blip r:embed="rId4">
              <a:lum bright="-18000"/>
            </a:blip>
            <a:srcRect/>
            <a:stretch>
              <a:fillRect/>
            </a:stretch>
          </p:blipFill>
          <p:spPr bwMode="auto">
            <a:xfrm flipH="1">
              <a:off x="263" y="708"/>
              <a:ext cx="1871" cy="8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400390" name="Rectangle 6"/>
            <p:cNvSpPr>
              <a:spLocks noChangeArrowheads="1"/>
            </p:cNvSpPr>
            <p:nvPr/>
          </p:nvSpPr>
          <p:spPr bwMode="auto">
            <a:xfrm>
              <a:off x="342" y="718"/>
              <a:ext cx="1737" cy="4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6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“In our company, each department has produced their own systems.”</a:t>
              </a:r>
            </a:p>
          </p:txBody>
        </p:sp>
      </p:grpSp>
      <p:pic>
        <p:nvPicPr>
          <p:cNvPr id="400391" name="Picture 7" descr="MSD Developer Dawn Chad man woman smiling face faces desk hardware monito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8275" y="2947988"/>
            <a:ext cx="2701925" cy="2420937"/>
          </a:xfrm>
          <a:prstGeom prst="rect">
            <a:avLst/>
          </a:prstGeom>
          <a:noFill/>
        </p:spPr>
      </p:pic>
      <p:pic>
        <p:nvPicPr>
          <p:cNvPr id="400392" name="Picture 8" descr="MSB small business Clive man concentrating laptop worki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9250" y="3790950"/>
            <a:ext cx="2032000" cy="2428875"/>
          </a:xfrm>
          <a:prstGeom prst="rect">
            <a:avLst/>
          </a:prstGeom>
          <a:noFill/>
        </p:spPr>
      </p:pic>
      <p:sp>
        <p:nvSpPr>
          <p:cNvPr id="4003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Complexity Challenge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557713" y="1376363"/>
            <a:ext cx="4040187" cy="1443037"/>
            <a:chOff x="2599" y="1137"/>
            <a:chExt cx="2793" cy="909"/>
          </a:xfrm>
        </p:grpSpPr>
        <p:pic>
          <p:nvPicPr>
            <p:cNvPr id="400395" name="Picture 11" descr="cooltools-shape"/>
            <p:cNvPicPr>
              <a:picLocks noChangeAspect="1" noChangeArrowheads="1"/>
            </p:cNvPicPr>
            <p:nvPr/>
          </p:nvPicPr>
          <p:blipFill>
            <a:blip r:embed="rId7">
              <a:lum bright="-24000"/>
            </a:blip>
            <a:srcRect/>
            <a:stretch>
              <a:fillRect/>
            </a:stretch>
          </p:blipFill>
          <p:spPr bwMode="auto">
            <a:xfrm>
              <a:off x="2599" y="1137"/>
              <a:ext cx="2793" cy="9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400396" name="Rectangle 12"/>
            <p:cNvSpPr>
              <a:spLocks noChangeArrowheads="1"/>
            </p:cNvSpPr>
            <p:nvPr/>
          </p:nvSpPr>
          <p:spPr bwMode="auto">
            <a:xfrm flipH="1">
              <a:off x="2699" y="1204"/>
              <a:ext cx="2654" cy="4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6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“Complexity is just natural, </a:t>
              </a:r>
              <a:br>
                <a:rPr lang="en-US" sz="16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 sz="16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 characteristic of IT — it’s complicated. </a:t>
              </a:r>
              <a:br>
                <a:rPr lang="en-US" sz="16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 sz="16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And complicated is not necessarily bad.</a:t>
              </a:r>
              <a:r>
                <a:rPr lang="en-US" sz="16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”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627688" y="2898775"/>
            <a:ext cx="3198812" cy="1401763"/>
            <a:chOff x="3483" y="2213"/>
            <a:chExt cx="2189" cy="883"/>
          </a:xfrm>
        </p:grpSpPr>
        <p:pic>
          <p:nvPicPr>
            <p:cNvPr id="400398" name="Picture 14" descr="cooltools-shape"/>
            <p:cNvPicPr>
              <a:picLocks noChangeAspect="1" noChangeArrowheads="1"/>
            </p:cNvPicPr>
            <p:nvPr/>
          </p:nvPicPr>
          <p:blipFill>
            <a:blip r:embed="rId4">
              <a:lum bright="-18000"/>
            </a:blip>
            <a:srcRect/>
            <a:stretch>
              <a:fillRect/>
            </a:stretch>
          </p:blipFill>
          <p:spPr bwMode="auto">
            <a:xfrm>
              <a:off x="3483" y="2213"/>
              <a:ext cx="2189" cy="8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400399" name="Rectangle 15"/>
            <p:cNvSpPr>
              <a:spLocks noChangeArrowheads="1"/>
            </p:cNvSpPr>
            <p:nvPr/>
          </p:nvSpPr>
          <p:spPr bwMode="auto">
            <a:xfrm>
              <a:off x="3560" y="2259"/>
              <a:ext cx="2083" cy="4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6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“…hardware, software, systems, </a:t>
              </a:r>
              <a:br>
                <a:rPr lang="en-US" sz="16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 sz="16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and databases. They all have</a:t>
              </a:r>
              <a:br>
                <a:rPr lang="en-US" sz="16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 sz="16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to cooperate together.”</a:t>
              </a:r>
              <a:r>
                <a:rPr lang="en-US" sz="16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629150" y="4346575"/>
            <a:ext cx="3968750" cy="1403350"/>
            <a:chOff x="2880" y="3056"/>
            <a:chExt cx="2636" cy="884"/>
          </a:xfrm>
        </p:grpSpPr>
        <p:pic>
          <p:nvPicPr>
            <p:cNvPr id="400401" name="Picture 17" descr="cooltools-shape"/>
            <p:cNvPicPr>
              <a:picLocks noChangeAspect="1" noChangeArrowheads="1"/>
            </p:cNvPicPr>
            <p:nvPr/>
          </p:nvPicPr>
          <p:blipFill>
            <a:blip r:embed="rId8">
              <a:lum bright="-24000"/>
            </a:blip>
            <a:srcRect/>
            <a:stretch>
              <a:fillRect/>
            </a:stretch>
          </p:blipFill>
          <p:spPr bwMode="auto">
            <a:xfrm flipV="1">
              <a:off x="2880" y="3056"/>
              <a:ext cx="2636" cy="8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400402" name="Rectangle 18"/>
            <p:cNvSpPr>
              <a:spLocks noChangeArrowheads="1"/>
            </p:cNvSpPr>
            <p:nvPr/>
          </p:nvSpPr>
          <p:spPr bwMode="auto">
            <a:xfrm flipH="1">
              <a:off x="2930" y="3329"/>
              <a:ext cx="2557" cy="4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6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“We want to control costs and create a seamless environment, so we're trying to align the processes and systems.”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92125" y="2486025"/>
            <a:ext cx="3441700" cy="1646238"/>
            <a:chOff x="230" y="1614"/>
            <a:chExt cx="2168" cy="1037"/>
          </a:xfrm>
        </p:grpSpPr>
        <p:pic>
          <p:nvPicPr>
            <p:cNvPr id="400404" name="Picture 20" descr="cooltools-shape"/>
            <p:cNvPicPr>
              <a:picLocks noChangeAspect="1" noChangeArrowheads="1"/>
            </p:cNvPicPr>
            <p:nvPr/>
          </p:nvPicPr>
          <p:blipFill>
            <a:blip r:embed="rId9">
              <a:lum bright="-24000"/>
            </a:blip>
            <a:srcRect/>
            <a:stretch>
              <a:fillRect/>
            </a:stretch>
          </p:blipFill>
          <p:spPr bwMode="auto">
            <a:xfrm>
              <a:off x="230" y="1614"/>
              <a:ext cx="2159" cy="10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400405" name="Rectangle 21"/>
            <p:cNvSpPr>
              <a:spLocks noChangeArrowheads="1"/>
            </p:cNvSpPr>
            <p:nvPr/>
          </p:nvSpPr>
          <p:spPr bwMode="auto">
            <a:xfrm flipH="1">
              <a:off x="280" y="1646"/>
              <a:ext cx="2118" cy="6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6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“We're a large company, and we have everything. Sun environments, Unix, Microsoft servers, and IBM mainframes.”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492125" y="4803775"/>
            <a:ext cx="3971925" cy="1520825"/>
            <a:chOff x="373" y="3026"/>
            <a:chExt cx="2502" cy="958"/>
          </a:xfrm>
        </p:grpSpPr>
        <p:pic>
          <p:nvPicPr>
            <p:cNvPr id="400407" name="Picture 23" descr="cooltools-shape"/>
            <p:cNvPicPr>
              <a:picLocks noChangeAspect="1" noChangeArrowheads="1"/>
            </p:cNvPicPr>
            <p:nvPr/>
          </p:nvPicPr>
          <p:blipFill>
            <a:blip r:embed="rId10">
              <a:lum bright="-42000"/>
            </a:blip>
            <a:srcRect/>
            <a:stretch>
              <a:fillRect/>
            </a:stretch>
          </p:blipFill>
          <p:spPr bwMode="auto">
            <a:xfrm>
              <a:off x="373" y="3026"/>
              <a:ext cx="2360" cy="9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400408" name="Rectangle 24"/>
            <p:cNvSpPr>
              <a:spLocks noChangeArrowheads="1"/>
            </p:cNvSpPr>
            <p:nvPr/>
          </p:nvSpPr>
          <p:spPr bwMode="auto">
            <a:xfrm flipH="1">
              <a:off x="465" y="3341"/>
              <a:ext cx="2410" cy="4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6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“You cannot reduce IT complexity, you can only make it more manageable. </a:t>
              </a:r>
              <a:br>
                <a:rPr lang="en-US" sz="16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 sz="16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IT is complex.”</a:t>
              </a:r>
            </a:p>
          </p:txBody>
        </p:sp>
      </p:grpSp>
      <p:sp>
        <p:nvSpPr>
          <p:cNvPr id="400409" name="Rectangle 25"/>
          <p:cNvSpPr>
            <a:spLocks noChangeArrowheads="1"/>
          </p:cNvSpPr>
          <p:nvPr/>
        </p:nvSpPr>
        <p:spPr bwMode="auto">
          <a:xfrm>
            <a:off x="0" y="1639888"/>
            <a:ext cx="83820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lang="en-US" sz="48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701731"/>
          </a:xfrm>
        </p:spPr>
        <p:txBody>
          <a:bodyPr/>
          <a:lstStyle/>
          <a:p>
            <a:r>
              <a:rPr lang="en-US" sz="4400" dirty="0" smtClean="0"/>
              <a:t>Visual </a:t>
            </a:r>
            <a:r>
              <a:rPr lang="en-US" sz="4400" smtClean="0"/>
              <a:t>Studio 2008</a:t>
            </a:r>
            <a:endParaRPr lang="en-US" sz="4400" dirty="0"/>
          </a:p>
        </p:txBody>
      </p:sp>
      <p:pic>
        <p:nvPicPr>
          <p:cNvPr id="3081" name="Picture 9" descr="C:\Program Files\Microsoft Resource DVD Artwork\DVD_ART\Artwork_Imagery\Shapes and Graphics\circular shapes\Circle\gel jelly gold lit circ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1331" y="990600"/>
            <a:ext cx="3124200" cy="3124200"/>
          </a:xfrm>
          <a:prstGeom prst="rect">
            <a:avLst/>
          </a:prstGeom>
          <a:noFill/>
        </p:spPr>
      </p:pic>
      <p:pic>
        <p:nvPicPr>
          <p:cNvPr id="3082" name="Picture 10" descr="C:\Program Files\Microsoft Resource DVD Artwork\DVD_ART\Artwork_Imagery\Shapes and Graphics\circular shapes\Circle\gel jelly green lit circ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505200"/>
            <a:ext cx="3124200" cy="3124200"/>
          </a:xfrm>
          <a:prstGeom prst="rect">
            <a:avLst/>
          </a:prstGeom>
          <a:noFill/>
        </p:spPr>
      </p:pic>
      <p:pic>
        <p:nvPicPr>
          <p:cNvPr id="3083" name="Picture 11" descr="C:\Program Files\Microsoft Resource DVD Artwork\DVD_ART\Artwork_Imagery\Shapes and Graphics\circular shapes\Circle\gel jelly blue lit circ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505200"/>
            <a:ext cx="3124200" cy="3124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69195" y="2091035"/>
            <a:ext cx="14484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Improves</a:t>
            </a:r>
          </a:p>
          <a:p>
            <a:pPr algn="ctr"/>
            <a:r>
              <a:rPr lang="en-US" dirty="0" smtClean="0"/>
              <a:t>Developer</a:t>
            </a:r>
          </a:p>
          <a:p>
            <a:pPr algn="ctr"/>
            <a:r>
              <a:rPr lang="en-US" dirty="0" smtClean="0"/>
              <a:t>Productivity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5640" y="4467136"/>
            <a:ext cx="16017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Better </a:t>
            </a:r>
          </a:p>
          <a:p>
            <a:pPr algn="ctr"/>
            <a:r>
              <a:rPr lang="en-US" dirty="0" smtClean="0"/>
              <a:t>Collaboration </a:t>
            </a:r>
          </a:p>
          <a:p>
            <a:pPr algn="ctr"/>
            <a:r>
              <a:rPr lang="en-US" dirty="0" smtClean="0"/>
              <a:t>Across the </a:t>
            </a:r>
          </a:p>
          <a:p>
            <a:pPr algn="ctr"/>
            <a:r>
              <a:rPr lang="en-US" dirty="0" smtClean="0"/>
              <a:t>Lifecycle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77337" y="4605635"/>
            <a:ext cx="15327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Employ the</a:t>
            </a:r>
          </a:p>
          <a:p>
            <a:pPr algn="ctr"/>
            <a:r>
              <a:rPr lang="en-US" dirty="0" smtClean="0"/>
              <a:t>Latest</a:t>
            </a:r>
          </a:p>
          <a:p>
            <a:pPr algn="ctr"/>
            <a:r>
              <a:rPr lang="en-US" dirty="0" smtClean="0"/>
              <a:t>Technologies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Rejuvenating the Developer</a:t>
            </a:r>
            <a:endParaRPr lang="en-US" dirty="0"/>
          </a:p>
        </p:txBody>
      </p:sp>
      <p:pic>
        <p:nvPicPr>
          <p:cNvPr id="4" name="Picture 3" descr="C:\Program Files\Microsoft Resource DVD Artwork\DVD_ART\BoxShots_Logos\Visual Studio (generic)\Visual Studio logo revers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95400"/>
            <a:ext cx="3810000" cy="593912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5867400" y="914400"/>
            <a:ext cx="3733800" cy="2209800"/>
            <a:chOff x="-381000" y="1828800"/>
            <a:chExt cx="3733800" cy="2209800"/>
          </a:xfrm>
        </p:grpSpPr>
        <p:pic>
          <p:nvPicPr>
            <p:cNvPr id="12" name="Picture 2" descr="C:\Program Files\Microsoft Resource DVD Artwork\DVD_ART\Artwork_Imagery\Shapes and Graphics\Box\Rectangle\blue rounded vert lit rectangle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381000" y="1828800"/>
              <a:ext cx="3733800" cy="22098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76200" y="2362200"/>
              <a:ext cx="2819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LINQ with data</a:t>
              </a:r>
            </a:p>
            <a:p>
              <a:r>
                <a:rPr lang="en-US" smtClean="0"/>
                <a:t>Service-oriented-Architect (SOA )Services</a:t>
              </a:r>
              <a:endParaRPr lang="en-US" dirty="0" smtClean="0"/>
            </a:p>
            <a:p>
              <a:r>
                <a:rPr lang="en-US" dirty="0" smtClean="0"/>
                <a:t>Web Workflow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67400" y="2743200"/>
            <a:ext cx="3733800" cy="2209800"/>
            <a:chOff x="2590800" y="1828800"/>
            <a:chExt cx="3733800" cy="2209800"/>
          </a:xfrm>
        </p:grpSpPr>
        <p:pic>
          <p:nvPicPr>
            <p:cNvPr id="11" name="Picture 2" descr="C:\Program Files\Microsoft Resource DVD Artwork\DVD_ART\Artwork_Imagery\Shapes and Graphics\Box\Rectangle\blue rounded vert lit rectangle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0800" y="1828800"/>
              <a:ext cx="3733800" cy="220980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3429000" y="2590800"/>
              <a:ext cx="20598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Deliver Workflow</a:t>
              </a:r>
            </a:p>
            <a:p>
              <a:r>
                <a:rPr lang="en-US" dirty="0" smtClean="0"/>
                <a:t>Consume Services</a:t>
              </a:r>
            </a:p>
            <a:p>
              <a:r>
                <a:rPr lang="en-US" dirty="0" smtClean="0"/>
                <a:t>Simplify Mobility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67400" y="4648200"/>
            <a:ext cx="3733800" cy="2209800"/>
            <a:chOff x="5562600" y="1828800"/>
            <a:chExt cx="3733800" cy="2209800"/>
          </a:xfrm>
        </p:grpSpPr>
        <p:pic>
          <p:nvPicPr>
            <p:cNvPr id="8" name="Picture 2" descr="C:\Program Files\Microsoft Resource DVD Artwork\DVD_ART\Artwork_Imagery\Shapes and Graphics\Box\Rectangle\blue rounded vert lit rectangle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62600" y="1828800"/>
              <a:ext cx="3733800" cy="22098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400800" y="2590800"/>
              <a:ext cx="217623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Better Deployment</a:t>
              </a:r>
            </a:p>
            <a:p>
              <a:r>
                <a:rPr lang="en-US" dirty="0" smtClean="0"/>
                <a:t>Client Services</a:t>
              </a:r>
            </a:p>
            <a:p>
              <a:r>
                <a:rPr lang="en-US" dirty="0" smtClean="0"/>
                <a:t>Enhanced Quality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" y="1219199"/>
            <a:ext cx="6248400" cy="5638801"/>
            <a:chOff x="-1" y="1219199"/>
            <a:chExt cx="6248400" cy="5638801"/>
          </a:xfrm>
        </p:grpSpPr>
        <p:pic>
          <p:nvPicPr>
            <p:cNvPr id="3075" name="Picture 3" descr="C:\Program Files\Microsoft Resource DVD Artwork\DVD_ART\Artwork_Imagery\Shapes and Graphics\Arrows - arrow\Straight\arrow 13 up teal bevel arrow up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304798" y="914400"/>
              <a:ext cx="5638801" cy="62484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609600" y="3200400"/>
              <a:ext cx="3706144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Developer Challenges</a:t>
              </a:r>
            </a:p>
            <a:p>
              <a:pPr algn="ctr"/>
              <a:endParaRPr lang="en-US" dirty="0" smtClean="0"/>
            </a:p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Improved Productivity</a:t>
              </a:r>
            </a:p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Decreased Complexity</a:t>
              </a:r>
            </a:p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Better Application Quality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Employ the latest technologies</a:t>
            </a:r>
            <a:endParaRPr lang="en-US" sz="4400" dirty="0"/>
          </a:p>
        </p:txBody>
      </p:sp>
      <p:pic>
        <p:nvPicPr>
          <p:cNvPr id="4100" name="Picture 4" descr="C:\Program Files\Microsoft Resource DVD Artwork\DVD_ART\Artwork_Imagery\Shapes and Graphics\Charts and Graphs\pie charts\4 quadrant pie chart circ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181100"/>
            <a:ext cx="7772400" cy="5219700"/>
          </a:xfrm>
          <a:prstGeom prst="rect">
            <a:avLst/>
          </a:prstGeom>
          <a:noFill/>
        </p:spPr>
      </p:pic>
      <p:pic>
        <p:nvPicPr>
          <p:cNvPr id="4113" name="Picture 17" descr="C:\Program Files\Microsoft Resource DVD Artwork\DVD_ART\Artwork_Imagery\Shapes and Graphics\circular shapes\sphere ball\white sphe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590800"/>
            <a:ext cx="2428875" cy="2428875"/>
          </a:xfrm>
          <a:prstGeom prst="rect">
            <a:avLst/>
          </a:prstGeom>
          <a:noFill/>
        </p:spPr>
      </p:pic>
      <p:pic>
        <p:nvPicPr>
          <p:cNvPr id="4112" name="Picture 16" descr="C:\Program Files\Microsoft Resource DVD Artwork\DVD_ART\BoxShots_Logos\Visual Studio (generic)\Visual Studio Logo black ve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505200"/>
            <a:ext cx="1481137" cy="517920"/>
          </a:xfrm>
          <a:prstGeom prst="rect">
            <a:avLst/>
          </a:prstGeom>
          <a:noFill/>
        </p:spPr>
      </p:pic>
      <p:pic>
        <p:nvPicPr>
          <p:cNvPr id="4101" name="Picture 5" descr="C:\Program Files\Microsoft Resource DVD Artwork\DVD_ART\BoxShots_Logos\Windows Vista\Windows Vista Logo Vertical 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2057400"/>
            <a:ext cx="2095500" cy="1445895"/>
          </a:xfrm>
          <a:prstGeom prst="rect">
            <a:avLst/>
          </a:prstGeom>
          <a:noFill/>
        </p:spPr>
      </p:pic>
      <p:pic>
        <p:nvPicPr>
          <p:cNvPr id="4103" name="Picture 7" descr="C:\Program Files\Microsoft Resource DVD Artwork\DVD_ART\BoxShots_Logos\Office 2003 Generic\Office logo v whit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1981200"/>
            <a:ext cx="1843087" cy="1351396"/>
          </a:xfrm>
          <a:prstGeom prst="rect">
            <a:avLst/>
          </a:prstGeom>
          <a:noFill/>
        </p:spPr>
      </p:pic>
      <p:pic>
        <p:nvPicPr>
          <p:cNvPr id="4104" name="Picture 8" descr="C:\Program Files\Microsoft Resource DVD Artwork\DVD_ART\BoxShots_Logos\Windows Live\Windows Live revers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4419600"/>
            <a:ext cx="2649505" cy="552450"/>
          </a:xfrm>
          <a:prstGeom prst="rect">
            <a:avLst/>
          </a:prstGeom>
          <a:noFill/>
        </p:spPr>
      </p:pic>
      <p:pic>
        <p:nvPicPr>
          <p:cNvPr id="4111" name="Picture 15" descr="C:\Program Files\Microsoft Resource DVD Artwork\DVD_ART\BoxShots_Logos\ASP.net\ASP.net logo revers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4267200"/>
            <a:ext cx="2362200" cy="8332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757130"/>
          </a:xfrm>
        </p:spPr>
        <p:txBody>
          <a:bodyPr/>
          <a:lstStyle/>
          <a:p>
            <a:r>
              <a:rPr lang="en-US" dirty="0" smtClean="0"/>
              <a:t>Integrate Graphic Designers</a:t>
            </a:r>
            <a:endParaRPr lang="en-US" dirty="0"/>
          </a:p>
        </p:txBody>
      </p:sp>
      <p:pic>
        <p:nvPicPr>
          <p:cNvPr id="1031" name="Picture 7" descr="C:\Program Files\Microsoft Resource DVD Artwork\DVD_ART\Artwork_Imagery\Photos_for_PPT\Soft-edge_photos\FY06 Brand  - Developer\MSD Developer Chad man desk laptop working smiling harware looking u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30" y="3905250"/>
            <a:ext cx="3876270" cy="2952750"/>
          </a:xfrm>
          <a:prstGeom prst="rect">
            <a:avLst/>
          </a:prstGeom>
          <a:noFill/>
        </p:spPr>
      </p:pic>
      <p:pic>
        <p:nvPicPr>
          <p:cNvPr id="1033" name="Picture 9" descr="C:\Program Files\Microsoft Resource DVD Artwork\DVD_ART\Artwork_Imagery\Photos_for_PPT\Soft-edge_photos\FY06 Brand  - Developer\MS Developer 06_Sean man working desk pc monitors sitting working office des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143000"/>
            <a:ext cx="2597604" cy="3162300"/>
          </a:xfrm>
          <a:prstGeom prst="rect">
            <a:avLst/>
          </a:prstGeom>
          <a:noFill/>
        </p:spPr>
      </p:pic>
      <p:pic>
        <p:nvPicPr>
          <p:cNvPr id="1034" name="Picture 10" descr="C:\Program Files\Microsoft Resource DVD Artwork\DVD_ART\Artwork_Imagery\Shapes and Graphics\Arrows - arrow\Curved\loop Curved Arrow 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24050" y="57150"/>
            <a:ext cx="2590800" cy="5219700"/>
          </a:xfrm>
          <a:prstGeom prst="rect">
            <a:avLst/>
          </a:prstGeom>
          <a:noFill/>
        </p:spPr>
      </p:pic>
      <p:pic>
        <p:nvPicPr>
          <p:cNvPr id="12" name="Picture 10" descr="C:\Program Files\Microsoft Resource DVD Artwork\DVD_ART\Artwork_Imagery\Shapes and Graphics\Arrows - arrow\Curved\loop Curved Arrow 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4972050" y="2724150"/>
            <a:ext cx="2590800" cy="52197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19966320">
            <a:off x="1211895" y="2007642"/>
            <a:ext cx="2895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Design compelling UI</a:t>
            </a:r>
          </a:p>
        </p:txBody>
      </p:sp>
      <p:sp>
        <p:nvSpPr>
          <p:cNvPr id="11" name="TextBox 10"/>
          <p:cNvSpPr txBox="1"/>
          <p:nvPr/>
        </p:nvSpPr>
        <p:spPr>
          <a:xfrm rot="19754702">
            <a:off x="5146728" y="5414989"/>
            <a:ext cx="3069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Build great application </a:t>
            </a:r>
          </a:p>
          <a:p>
            <a:r>
              <a:rPr lang="en-US" sz="2000" dirty="0" smtClean="0"/>
              <a:t>functionality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9" name="Picture 7" descr="Windows Vista Home FY06 Judy woman sitting smiling cutout peo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5563" y="4298950"/>
            <a:ext cx="1697037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197" name="Picture 5" descr="Windows Vista IT P FY06 Greg man standing arms crossed cutout peop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9700" y="2438400"/>
            <a:ext cx="1227138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2108200" y="3527425"/>
            <a:ext cx="6692900" cy="1441450"/>
            <a:chOff x="1340" y="2234"/>
            <a:chExt cx="4216" cy="908"/>
          </a:xfrm>
        </p:grpSpPr>
        <p:pic>
          <p:nvPicPr>
            <p:cNvPr id="15391" name="Picture 81" descr="Metallic edge Black transparent Bars 2 faded edg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40" y="2234"/>
              <a:ext cx="4216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2" name="Picture 33" descr="Expression logo rev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34" y="2520"/>
              <a:ext cx="1584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3" name="Picture 74" descr="Visual Studio 2005 logo v white"/>
            <p:cNvPicPr>
              <a:picLocks noChangeAspect="1" noChangeArrowheads="1"/>
            </p:cNvPicPr>
            <p:nvPr/>
          </p:nvPicPr>
          <p:blipFill>
            <a:blip r:embed="rId7"/>
            <a:srcRect r="21100"/>
            <a:stretch>
              <a:fillRect/>
            </a:stretch>
          </p:blipFill>
          <p:spPr bwMode="auto">
            <a:xfrm>
              <a:off x="1832" y="2320"/>
              <a:ext cx="1765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169863" y="1579563"/>
            <a:ext cx="2262187" cy="5680075"/>
            <a:chOff x="107" y="995"/>
            <a:chExt cx="1425" cy="3578"/>
          </a:xfrm>
        </p:grpSpPr>
        <p:sp>
          <p:nvSpPr>
            <p:cNvPr id="36" name="Up Arrow 35"/>
            <p:cNvSpPr/>
            <p:nvPr/>
          </p:nvSpPr>
          <p:spPr>
            <a:xfrm>
              <a:off x="165" y="1274"/>
              <a:ext cx="1179" cy="3046"/>
            </a:xfrm>
            <a:custGeom>
              <a:avLst/>
              <a:gdLst>
                <a:gd name="connsiteX0" fmla="*/ 0 w 1219200"/>
                <a:gd name="connsiteY0" fmla="*/ 650785 h 4514850"/>
                <a:gd name="connsiteX1" fmla="*/ 609600 w 1219200"/>
                <a:gd name="connsiteY1" fmla="*/ 0 h 4514850"/>
                <a:gd name="connsiteX2" fmla="*/ 1219200 w 1219200"/>
                <a:gd name="connsiteY2" fmla="*/ 650785 h 4514850"/>
                <a:gd name="connsiteX3" fmla="*/ 996781 w 1219200"/>
                <a:gd name="connsiteY3" fmla="*/ 650785 h 4514850"/>
                <a:gd name="connsiteX4" fmla="*/ 996781 w 1219200"/>
                <a:gd name="connsiteY4" fmla="*/ 4514850 h 4514850"/>
                <a:gd name="connsiteX5" fmla="*/ 355769 w 1219200"/>
                <a:gd name="connsiteY5" fmla="*/ 4514850 h 4514850"/>
                <a:gd name="connsiteX6" fmla="*/ 222419 w 1219200"/>
                <a:gd name="connsiteY6" fmla="*/ 650785 h 4514850"/>
                <a:gd name="connsiteX7" fmla="*/ 0 w 1219200"/>
                <a:gd name="connsiteY7" fmla="*/ 650785 h 4514850"/>
                <a:gd name="connsiteX0" fmla="*/ 0 w 1219200"/>
                <a:gd name="connsiteY0" fmla="*/ 650785 h 4514850"/>
                <a:gd name="connsiteX1" fmla="*/ 609600 w 1219200"/>
                <a:gd name="connsiteY1" fmla="*/ 0 h 4514850"/>
                <a:gd name="connsiteX2" fmla="*/ 1219200 w 1219200"/>
                <a:gd name="connsiteY2" fmla="*/ 650785 h 4514850"/>
                <a:gd name="connsiteX3" fmla="*/ 996781 w 1219200"/>
                <a:gd name="connsiteY3" fmla="*/ 650785 h 4514850"/>
                <a:gd name="connsiteX4" fmla="*/ 996781 w 1219200"/>
                <a:gd name="connsiteY4" fmla="*/ 4514850 h 4514850"/>
                <a:gd name="connsiteX5" fmla="*/ 895350 w 1219200"/>
                <a:gd name="connsiteY5" fmla="*/ 4514850 h 4514850"/>
                <a:gd name="connsiteX6" fmla="*/ 355769 w 1219200"/>
                <a:gd name="connsiteY6" fmla="*/ 4514850 h 4514850"/>
                <a:gd name="connsiteX7" fmla="*/ 222419 w 1219200"/>
                <a:gd name="connsiteY7" fmla="*/ 650785 h 4514850"/>
                <a:gd name="connsiteX8" fmla="*/ 0 w 1219200"/>
                <a:gd name="connsiteY8" fmla="*/ 650785 h 4514850"/>
                <a:gd name="connsiteX0" fmla="*/ 0 w 1219200"/>
                <a:gd name="connsiteY0" fmla="*/ 650785 h 4514850"/>
                <a:gd name="connsiteX1" fmla="*/ 609600 w 1219200"/>
                <a:gd name="connsiteY1" fmla="*/ 0 h 4514850"/>
                <a:gd name="connsiteX2" fmla="*/ 1219200 w 1219200"/>
                <a:gd name="connsiteY2" fmla="*/ 650785 h 4514850"/>
                <a:gd name="connsiteX3" fmla="*/ 996781 w 1219200"/>
                <a:gd name="connsiteY3" fmla="*/ 650785 h 4514850"/>
                <a:gd name="connsiteX4" fmla="*/ 996781 w 1219200"/>
                <a:gd name="connsiteY4" fmla="*/ 4514850 h 4514850"/>
                <a:gd name="connsiteX5" fmla="*/ 355769 w 1219200"/>
                <a:gd name="connsiteY5" fmla="*/ 4514850 h 4514850"/>
                <a:gd name="connsiteX6" fmla="*/ 222419 w 1219200"/>
                <a:gd name="connsiteY6" fmla="*/ 650785 h 4514850"/>
                <a:gd name="connsiteX7" fmla="*/ 0 w 1219200"/>
                <a:gd name="connsiteY7" fmla="*/ 650785 h 4514850"/>
                <a:gd name="connsiteX0" fmla="*/ 0 w 1219200"/>
                <a:gd name="connsiteY0" fmla="*/ 650785 h 4514850"/>
                <a:gd name="connsiteX1" fmla="*/ 609600 w 1219200"/>
                <a:gd name="connsiteY1" fmla="*/ 0 h 4514850"/>
                <a:gd name="connsiteX2" fmla="*/ 1219200 w 1219200"/>
                <a:gd name="connsiteY2" fmla="*/ 650785 h 4514850"/>
                <a:gd name="connsiteX3" fmla="*/ 996781 w 1219200"/>
                <a:gd name="connsiteY3" fmla="*/ 650785 h 4514850"/>
                <a:gd name="connsiteX4" fmla="*/ 879306 w 1219200"/>
                <a:gd name="connsiteY4" fmla="*/ 4514850 h 4514850"/>
                <a:gd name="connsiteX5" fmla="*/ 355769 w 1219200"/>
                <a:gd name="connsiteY5" fmla="*/ 4514850 h 4514850"/>
                <a:gd name="connsiteX6" fmla="*/ 222419 w 1219200"/>
                <a:gd name="connsiteY6" fmla="*/ 650785 h 4514850"/>
                <a:gd name="connsiteX7" fmla="*/ 0 w 1219200"/>
                <a:gd name="connsiteY7" fmla="*/ 650785 h 4514850"/>
                <a:gd name="connsiteX0" fmla="*/ 0 w 1219200"/>
                <a:gd name="connsiteY0" fmla="*/ 650785 h 4514850"/>
                <a:gd name="connsiteX1" fmla="*/ 609600 w 1219200"/>
                <a:gd name="connsiteY1" fmla="*/ 0 h 4514850"/>
                <a:gd name="connsiteX2" fmla="*/ 1219200 w 1219200"/>
                <a:gd name="connsiteY2" fmla="*/ 650785 h 4514850"/>
                <a:gd name="connsiteX3" fmla="*/ 996781 w 1219200"/>
                <a:gd name="connsiteY3" fmla="*/ 650785 h 4514850"/>
                <a:gd name="connsiteX4" fmla="*/ 879306 w 1219200"/>
                <a:gd name="connsiteY4" fmla="*/ 4514850 h 4514850"/>
                <a:gd name="connsiteX5" fmla="*/ 355769 w 1219200"/>
                <a:gd name="connsiteY5" fmla="*/ 4514850 h 4514850"/>
                <a:gd name="connsiteX6" fmla="*/ 222419 w 1219200"/>
                <a:gd name="connsiteY6" fmla="*/ 596077 h 4514850"/>
                <a:gd name="connsiteX7" fmla="*/ 0 w 1219200"/>
                <a:gd name="connsiteY7" fmla="*/ 650785 h 4514850"/>
                <a:gd name="connsiteX0" fmla="*/ 0 w 1219200"/>
                <a:gd name="connsiteY0" fmla="*/ 650785 h 4514850"/>
                <a:gd name="connsiteX1" fmla="*/ 609600 w 1219200"/>
                <a:gd name="connsiteY1" fmla="*/ 0 h 4514850"/>
                <a:gd name="connsiteX2" fmla="*/ 1219200 w 1219200"/>
                <a:gd name="connsiteY2" fmla="*/ 650785 h 4514850"/>
                <a:gd name="connsiteX3" fmla="*/ 996781 w 1219200"/>
                <a:gd name="connsiteY3" fmla="*/ 584354 h 4514850"/>
                <a:gd name="connsiteX4" fmla="*/ 879306 w 1219200"/>
                <a:gd name="connsiteY4" fmla="*/ 4514850 h 4514850"/>
                <a:gd name="connsiteX5" fmla="*/ 355769 w 1219200"/>
                <a:gd name="connsiteY5" fmla="*/ 4514850 h 4514850"/>
                <a:gd name="connsiteX6" fmla="*/ 222419 w 1219200"/>
                <a:gd name="connsiteY6" fmla="*/ 596077 h 4514850"/>
                <a:gd name="connsiteX7" fmla="*/ 0 w 1219200"/>
                <a:gd name="connsiteY7" fmla="*/ 650785 h 451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" h="4514850">
                  <a:moveTo>
                    <a:pt x="0" y="650785"/>
                  </a:moveTo>
                  <a:lnTo>
                    <a:pt x="609600" y="0"/>
                  </a:lnTo>
                  <a:lnTo>
                    <a:pt x="1219200" y="650785"/>
                  </a:lnTo>
                  <a:lnTo>
                    <a:pt x="996781" y="584354"/>
                  </a:lnTo>
                  <a:lnTo>
                    <a:pt x="879306" y="4514850"/>
                  </a:lnTo>
                  <a:lnTo>
                    <a:pt x="355769" y="4514850"/>
                  </a:lnTo>
                  <a:lnTo>
                    <a:pt x="222419" y="596077"/>
                  </a:lnTo>
                  <a:lnTo>
                    <a:pt x="0" y="650785"/>
                  </a:lnTo>
                  <a:close/>
                </a:path>
              </a:pathLst>
            </a:custGeom>
            <a:gradFill>
              <a:gsLst>
                <a:gs pos="15000">
                  <a:srgbClr val="5E9EFF"/>
                </a:gs>
                <a:gs pos="39999">
                  <a:srgbClr val="85C2FF"/>
                </a:gs>
                <a:gs pos="80000">
                  <a:srgbClr val="C4D6EB">
                    <a:alpha val="15000"/>
                  </a:srgbClr>
                </a:gs>
                <a:gs pos="100000">
                  <a:srgbClr val="D5EDFF">
                    <a:alpha val="0"/>
                  </a:srgbClr>
                </a:gs>
              </a:gsLst>
              <a:lin ang="5400000" scaled="0"/>
            </a:gradFill>
            <a:ln>
              <a:gradFill>
                <a:gsLst>
                  <a:gs pos="0">
                    <a:srgbClr val="004676"/>
                  </a:gs>
                  <a:gs pos="50000">
                    <a:srgbClr val="43AEFF">
                      <a:alpha val="21961"/>
                    </a:srgbClr>
                  </a:gs>
                  <a:gs pos="100000">
                    <a:srgbClr val="CDEAFF">
                      <a:alpha val="0"/>
                    </a:srgbClr>
                  </a:gs>
                </a:gsLst>
                <a:lin ang="5400000" scaled="0"/>
              </a:gradFill>
            </a:ln>
            <a:effectLst>
              <a:outerShdw blurRad="139700" algn="ctr" rotWithShape="0">
                <a:prstClr val="black"/>
              </a:outerShdw>
            </a:effectLst>
            <a:scene3d>
              <a:camera prst="perspectiveHeroicExtreme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165" y="1717"/>
              <a:ext cx="1359" cy="373"/>
              <a:chOff x="3056" y="2449"/>
              <a:chExt cx="1360" cy="373"/>
            </a:xfrm>
          </p:grpSpPr>
          <p:pic>
            <p:nvPicPr>
              <p:cNvPr id="15389" name="Picture 20" descr="cooltools-1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invGray">
              <a:xfrm>
                <a:off x="3254" y="2449"/>
                <a:ext cx="964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0" name="Picture 21" descr="cooltools-2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invGray">
              <a:xfrm>
                <a:off x="3056" y="2632"/>
                <a:ext cx="1360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174" y="3238"/>
              <a:ext cx="1119" cy="400"/>
              <a:chOff x="864" y="1440"/>
              <a:chExt cx="1120" cy="400"/>
            </a:xfrm>
          </p:grpSpPr>
          <p:pic>
            <p:nvPicPr>
              <p:cNvPr id="15387" name="Picture 30" descr="cooltools-1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invGray">
              <a:xfrm>
                <a:off x="864" y="1440"/>
                <a:ext cx="112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31" descr="cooltools-2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invGray">
              <a:xfrm>
                <a:off x="1112" y="1632"/>
                <a:ext cx="624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93"/>
            <p:cNvGrpSpPr>
              <a:grpSpLocks/>
            </p:cNvGrpSpPr>
            <p:nvPr/>
          </p:nvGrpSpPr>
          <p:grpSpPr bwMode="auto">
            <a:xfrm>
              <a:off x="107" y="2395"/>
              <a:ext cx="1382" cy="538"/>
              <a:chOff x="144" y="2377"/>
              <a:chExt cx="1383" cy="538"/>
            </a:xfrm>
          </p:grpSpPr>
          <p:pic>
            <p:nvPicPr>
              <p:cNvPr id="15384" name="Picture 86" descr="cooltools-1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invGray">
              <a:xfrm>
                <a:off x="624" y="2377"/>
                <a:ext cx="423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5" name="Picture 89" descr="cooltools-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invGray">
              <a:xfrm>
                <a:off x="364" y="2753"/>
                <a:ext cx="94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92" descr="cooltools-1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invGray">
              <a:xfrm>
                <a:off x="144" y="2541"/>
                <a:ext cx="138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2108200" y="2136775"/>
            <a:ext cx="6692900" cy="1301750"/>
            <a:chOff x="1340" y="1282"/>
            <a:chExt cx="4216" cy="820"/>
          </a:xfrm>
        </p:grpSpPr>
        <p:pic>
          <p:nvPicPr>
            <p:cNvPr id="15375" name="Picture 83" descr="Metallic edge Black transparent Bars 2 faded edg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40" y="1282"/>
              <a:ext cx="4216" cy="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95" descr="Internet Exlorer 7 logo rev vert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303" y="1526"/>
              <a:ext cx="974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813" name="Picture 69" descr="I:\LOGOS\GEN_LOGO\O\Opera_logo4_t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513" y="1530"/>
              <a:ext cx="855" cy="325"/>
            </a:xfrm>
            <a:prstGeom prst="rect">
              <a:avLst/>
            </a:prstGeom>
            <a:noFill/>
            <a:effectLst>
              <a:outerShdw blurRad="88900" dist="25400" dir="1800000" algn="ctr" rotWithShape="0">
                <a:srgbClr val="000000"/>
              </a:outerShdw>
            </a:effectLst>
          </p:spPr>
        </p:pic>
        <p:pic>
          <p:nvPicPr>
            <p:cNvPr id="287816" name="Picture 72" descr="I:\SHOW_ART\Executive_Show_Art\06_EXECUTIVE_SHOW_ART\Rudder - 110706 TechEd EMEA\PNGs\Apple-Safari-Web-Browser.png"/>
            <p:cNvPicPr>
              <a:picLocks noChangeAspect="1" noChangeArrowheads="1"/>
            </p:cNvPicPr>
            <p:nvPr/>
          </p:nvPicPr>
          <p:blipFill>
            <a:blip r:embed="rId17"/>
            <a:srcRect t="-6761" r="21146"/>
            <a:stretch>
              <a:fillRect/>
            </a:stretch>
          </p:blipFill>
          <p:spPr bwMode="auto">
            <a:xfrm>
              <a:off x="1657" y="1502"/>
              <a:ext cx="716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1800003" algn="ctr" rotWithShape="0">
                <a:srgbClr val="000000"/>
              </a:outerShdw>
            </a:effectLst>
          </p:spPr>
        </p:pic>
        <p:pic>
          <p:nvPicPr>
            <p:cNvPr id="15405" name="Picture 45" descr="firefox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508" y="1305"/>
              <a:ext cx="654" cy="774"/>
            </a:xfrm>
            <a:prstGeom prst="rect">
              <a:avLst/>
            </a:prstGeom>
            <a:noFill/>
            <a:effectLst>
              <a:outerShdw blurRad="76200" dist="50800" dir="1800000" algn="ctr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2108200" y="5057775"/>
            <a:ext cx="6692900" cy="1301750"/>
            <a:chOff x="1340" y="3186"/>
            <a:chExt cx="4216" cy="820"/>
          </a:xfrm>
        </p:grpSpPr>
        <p:pic>
          <p:nvPicPr>
            <p:cNvPr id="15370" name="Picture 80" descr="Metallic edge Black transparent Bars 2 faded edg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40" y="3186"/>
              <a:ext cx="4216" cy="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101" descr="IIS_White_on_Transp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408" y="3399"/>
              <a:ext cx="96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02" descr="Windows Live logo rev v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504" y="3325"/>
              <a:ext cx="988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116" descr="C:\Program Files\Microsoft Resource DVD Artwork\DVD_ART\BoxShots_Logos\ASP.net\ASP.net logo reverse.png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488" y="3469"/>
              <a:ext cx="948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47" descr="aspnetajax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3551" y="3511"/>
              <a:ext cx="838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52400" y="1168400"/>
            <a:ext cx="9144000" cy="677863"/>
            <a:chOff x="0" y="798"/>
            <a:chExt cx="5760" cy="427"/>
          </a:xfrm>
        </p:grpSpPr>
        <p:pic>
          <p:nvPicPr>
            <p:cNvPr id="15400" name="Picture 10" descr="white bar with faded ends"/>
            <p:cNvPicPr>
              <a:picLocks noChangeAspect="1" noChangeArrowheads="1"/>
            </p:cNvPicPr>
            <p:nvPr/>
          </p:nvPicPr>
          <p:blipFill>
            <a:blip r:embed="rId23">
              <a:lum bright="-100000"/>
            </a:blip>
            <a:srcRect/>
            <a:stretch>
              <a:fillRect/>
            </a:stretch>
          </p:blipFill>
          <p:spPr bwMode="ltGray">
            <a:xfrm>
              <a:off x="0" y="798"/>
              <a:ext cx="576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01" name="Picture 11" descr="cooltools-1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invGray">
            <a:xfrm>
              <a:off x="648" y="814"/>
              <a:ext cx="4464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402" name="Picture 116" descr="C:\Program Files\Microsoft Resource DVD Artwork\DVD_ART\BoxShots_Logos\ASP.net\ASP.net logo reverse.pn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340100" y="88900"/>
            <a:ext cx="27686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7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701731"/>
          </a:xfrm>
        </p:spPr>
        <p:txBody>
          <a:bodyPr/>
          <a:lstStyle/>
          <a:p>
            <a:r>
              <a:rPr lang="en-US" sz="4400" dirty="0" smtClean="0"/>
              <a:t>Deliver Lifecycle Collaboration</a:t>
            </a:r>
            <a:endParaRPr lang="en-US" sz="4400" dirty="0"/>
          </a:p>
        </p:txBody>
      </p:sp>
      <p:grpSp>
        <p:nvGrpSpPr>
          <p:cNvPr id="81" name="Group 80"/>
          <p:cNvGrpSpPr/>
          <p:nvPr/>
        </p:nvGrpSpPr>
        <p:grpSpPr>
          <a:xfrm>
            <a:off x="0" y="931863"/>
            <a:ext cx="9144000" cy="6002337"/>
            <a:chOff x="0" y="931863"/>
            <a:chExt cx="9144000" cy="6002337"/>
          </a:xfrm>
        </p:grpSpPr>
        <p:pic>
          <p:nvPicPr>
            <p:cNvPr id="388118" name="Picture 22" descr="crc-outer-lg-blue-ful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762375"/>
              <a:ext cx="9144000" cy="3095625"/>
            </a:xfrm>
            <a:prstGeom prst="rect">
              <a:avLst/>
            </a:prstGeom>
            <a:noFill/>
          </p:spPr>
        </p:pic>
        <p:pic>
          <p:nvPicPr>
            <p:cNvPr id="388146" name="Picture 50" descr="software-arc-gree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87500" y="1828800"/>
              <a:ext cx="5969000" cy="2641600"/>
            </a:xfrm>
            <a:prstGeom prst="rect">
              <a:avLst/>
            </a:prstGeom>
            <a:noFill/>
          </p:spPr>
        </p:pic>
        <p:pic>
          <p:nvPicPr>
            <p:cNvPr id="388160" name="Picture 64" descr="new_text"/>
            <p:cNvPicPr>
              <a:picLocks noChangeAspect="1" noChangeArrowheads="1"/>
            </p:cNvPicPr>
            <p:nvPr/>
          </p:nvPicPr>
          <p:blipFill>
            <a:blip r:embed="rId5">
              <a:lum contrast="18000"/>
            </a:blip>
            <a:srcRect/>
            <a:stretch>
              <a:fillRect/>
            </a:stretch>
          </p:blipFill>
          <p:spPr bwMode="auto">
            <a:xfrm>
              <a:off x="3159919" y="5899150"/>
              <a:ext cx="2824162" cy="1035050"/>
            </a:xfrm>
            <a:prstGeom prst="rect">
              <a:avLst/>
            </a:prstGeom>
            <a:noFill/>
          </p:spPr>
        </p:pic>
        <p:grpSp>
          <p:nvGrpSpPr>
            <p:cNvPr id="76" name="Group 75"/>
            <p:cNvGrpSpPr/>
            <p:nvPr/>
          </p:nvGrpSpPr>
          <p:grpSpPr>
            <a:xfrm>
              <a:off x="2690813" y="931863"/>
              <a:ext cx="3762375" cy="2740025"/>
              <a:chOff x="2697163" y="931863"/>
              <a:chExt cx="3762375" cy="2740025"/>
            </a:xfrm>
          </p:grpSpPr>
          <p:sp>
            <p:nvSpPr>
              <p:cNvPr id="63" name="Oval 44"/>
              <p:cNvSpPr>
                <a:spLocks noChangeArrowheads="1"/>
              </p:cNvSpPr>
              <p:nvPr/>
            </p:nvSpPr>
            <p:spPr bwMode="auto">
              <a:xfrm>
                <a:off x="4214813" y="1362075"/>
                <a:ext cx="2244725" cy="147955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64" name="Picture 59" descr="crt-people-oval-yellow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249613" y="931863"/>
                <a:ext cx="2646362" cy="2336800"/>
              </a:xfrm>
              <a:prstGeom prst="rect">
                <a:avLst/>
              </a:prstGeom>
              <a:noFill/>
            </p:spPr>
          </p:pic>
          <p:pic>
            <p:nvPicPr>
              <p:cNvPr id="65" name="Picture 60" descr="actions-ring-0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697163" y="1347788"/>
                <a:ext cx="3713162" cy="2324100"/>
              </a:xfrm>
              <a:prstGeom prst="rect">
                <a:avLst/>
              </a:prstGeom>
              <a:noFill/>
            </p:spPr>
          </p:pic>
          <p:pic>
            <p:nvPicPr>
              <p:cNvPr id="73" name="Picture 61" descr="Developer-circle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827463" y="996950"/>
                <a:ext cx="1536700" cy="1454150"/>
              </a:xfrm>
              <a:prstGeom prst="rect">
                <a:avLst/>
              </a:prstGeom>
              <a:noFill/>
            </p:spPr>
          </p:pic>
          <p:pic>
            <p:nvPicPr>
              <p:cNvPr id="74" name="Picture 62" descr="IT-Pro-circle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460875" y="1717675"/>
                <a:ext cx="1538288" cy="1454150"/>
              </a:xfrm>
              <a:prstGeom prst="rect">
                <a:avLst/>
              </a:prstGeom>
              <a:noFill/>
            </p:spPr>
          </p:pic>
          <p:pic>
            <p:nvPicPr>
              <p:cNvPr id="75" name="Picture 63" descr="Business-photo-circle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230563" y="1717675"/>
                <a:ext cx="1538287" cy="1454150"/>
              </a:xfrm>
              <a:prstGeom prst="rect">
                <a:avLst/>
              </a:prstGeom>
              <a:noFill/>
            </p:spPr>
          </p:pic>
        </p:grpSp>
        <p:sp>
          <p:nvSpPr>
            <p:cNvPr id="78" name="TextBox 77"/>
            <p:cNvSpPr txBox="1"/>
            <p:nvPr/>
          </p:nvSpPr>
          <p:spPr>
            <a:xfrm>
              <a:off x="327324" y="4457700"/>
              <a:ext cx="15776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Full Lifecycle</a:t>
              </a:r>
            </a:p>
            <a:p>
              <a:r>
                <a:rPr lang="en-US" dirty="0" smtClean="0"/>
                <a:t>Management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858000" y="4457700"/>
              <a:ext cx="20226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Real-time</a:t>
              </a:r>
            </a:p>
            <a:p>
              <a:r>
                <a:rPr lang="en-US" dirty="0" smtClean="0"/>
                <a:t>Project Reporting</a:t>
              </a:r>
              <a:endParaRPr 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772950" y="5334000"/>
              <a:ext cx="35981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Predictable , Visible,</a:t>
              </a:r>
            </a:p>
            <a:p>
              <a:r>
                <a:rPr lang="en-US" dirty="0" smtClean="0"/>
                <a:t>Controlled Development Process</a:t>
              </a:r>
              <a:endParaRPr lang="en-US" dirty="0"/>
            </a:p>
          </p:txBody>
        </p:sp>
      </p:grpSp>
      <p:pic>
        <p:nvPicPr>
          <p:cNvPr id="2" name="Picture 2" descr="C:\Program Files\Microsoft Resource DVD Artwork\DVD_ART\BoxShots_Logos\Visual Studio 2005 Team System\Visual Studio Team System logo reverse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12344" y="3817938"/>
            <a:ext cx="2119312" cy="1115427"/>
          </a:xfrm>
          <a:prstGeom prst="rect">
            <a:avLst/>
          </a:prstGeom>
          <a:noFill/>
        </p:spPr>
      </p:pic>
      <p:sp>
        <p:nvSpPr>
          <p:cNvPr id="388138" name="Oval 42"/>
          <p:cNvSpPr>
            <a:spLocks noChangeArrowheads="1"/>
          </p:cNvSpPr>
          <p:nvPr/>
        </p:nvSpPr>
        <p:spPr bwMode="auto">
          <a:xfrm>
            <a:off x="-8305800" y="-4335462"/>
            <a:ext cx="2166938" cy="140493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8163" name="Text Box 67"/>
          <p:cNvSpPr txBox="1">
            <a:spLocks noChangeArrowheads="1"/>
          </p:cNvSpPr>
          <p:nvPr/>
        </p:nvSpPr>
        <p:spPr bwMode="auto">
          <a:xfrm>
            <a:off x="493713" y="-4648200"/>
            <a:ext cx="1018857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466851" y="3200400"/>
            <a:ext cx="6210298" cy="2024062"/>
            <a:chOff x="-1981200" y="-3276600"/>
            <a:chExt cx="6210298" cy="2024062"/>
          </a:xfrm>
        </p:grpSpPr>
        <p:grpSp>
          <p:nvGrpSpPr>
            <p:cNvPr id="66" name="Group 65"/>
            <p:cNvGrpSpPr/>
            <p:nvPr/>
          </p:nvGrpSpPr>
          <p:grpSpPr>
            <a:xfrm>
              <a:off x="-1981200" y="-3276600"/>
              <a:ext cx="6210298" cy="2024062"/>
              <a:chOff x="-7696200" y="914400"/>
              <a:chExt cx="6210298" cy="2024062"/>
            </a:xfrm>
          </p:grpSpPr>
          <p:grpSp>
            <p:nvGrpSpPr>
              <p:cNvPr id="12" name="Group 52"/>
              <p:cNvGrpSpPr>
                <a:grpSpLocks/>
              </p:cNvGrpSpPr>
              <p:nvPr/>
            </p:nvGrpSpPr>
            <p:grpSpPr bwMode="auto">
              <a:xfrm>
                <a:off x="-7696200" y="914400"/>
                <a:ext cx="6210298" cy="2024062"/>
                <a:chOff x="347" y="1488"/>
                <a:chExt cx="5067" cy="1651"/>
              </a:xfrm>
            </p:grpSpPr>
            <p:pic>
              <p:nvPicPr>
                <p:cNvPr id="388149" name="Picture 53" descr="fan-green-4-panel"/>
                <p:cNvPicPr>
                  <a:picLocks noChangeAspect="1"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347" y="1488"/>
                  <a:ext cx="5067" cy="16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8150" name="Picture 54" descr="fan-green-4-panel"/>
                <p:cNvPicPr>
                  <a:picLocks noChangeAspect="1"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347" y="1488"/>
                  <a:ext cx="5067" cy="1651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68" name="TextBox 67"/>
              <p:cNvSpPr txBox="1"/>
              <p:nvPr/>
            </p:nvSpPr>
            <p:spPr>
              <a:xfrm>
                <a:off x="-7010400" y="1219200"/>
                <a:ext cx="9781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TS Data</a:t>
                </a:r>
                <a:endParaRPr lang="en-US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-6019800" y="1981200"/>
                <a:ext cx="12801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VSTESA</a:t>
                </a:r>
              </a:p>
              <a:p>
                <a:r>
                  <a:rPr lang="en-US" dirty="0" smtClean="0"/>
                  <a:t>Extensions</a:t>
                </a:r>
                <a:endParaRPr lang="en-US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-4419600" y="1981200"/>
                <a:ext cx="14820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Enterprise</a:t>
                </a:r>
              </a:p>
              <a:p>
                <a:r>
                  <a:rPr lang="en-US" dirty="0" smtClean="0"/>
                  <a:t>Load Testing</a:t>
                </a:r>
                <a:endParaRPr lang="en-US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-3581400" y="1143000"/>
                <a:ext cx="2037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Test Management</a:t>
                </a:r>
                <a:endParaRPr lang="en-US" dirty="0"/>
              </a:p>
            </p:txBody>
          </p:sp>
        </p:grpSp>
        <p:pic>
          <p:nvPicPr>
            <p:cNvPr id="2050" name="Picture 2" descr="C:\Program Files\Microsoft Resource DVD Artwork\DVD_ART\Artwork_Imagery\Shapes and Graphics\type - text - word\New green.pn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57200" y="-3048000"/>
              <a:ext cx="1371600" cy="65407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01875" y="2540000"/>
            <a:ext cx="4267200" cy="3216275"/>
            <a:chOff x="2016" y="1248"/>
            <a:chExt cx="2448" cy="1734"/>
          </a:xfrm>
        </p:grpSpPr>
        <p:pic>
          <p:nvPicPr>
            <p:cNvPr id="431107" name="Picture 3" descr="oval-colored-dis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16" y="1248"/>
              <a:ext cx="2448" cy="1734"/>
            </a:xfrm>
            <a:prstGeom prst="rect">
              <a:avLst/>
            </a:prstGeom>
            <a:noFill/>
          </p:spPr>
        </p:pic>
        <p:pic>
          <p:nvPicPr>
            <p:cNvPr id="431108" name="Picture 4" descr="VSTS_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2" y="1651"/>
              <a:ext cx="1440" cy="797"/>
            </a:xfrm>
            <a:prstGeom prst="rect">
              <a:avLst/>
            </a:prstGeom>
            <a:noFill/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371600" y="2220913"/>
            <a:ext cx="2530475" cy="1425575"/>
            <a:chOff x="186" y="1644"/>
            <a:chExt cx="1594" cy="898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05" y="1644"/>
              <a:ext cx="1138" cy="754"/>
              <a:chOff x="384" y="2016"/>
              <a:chExt cx="1338" cy="864"/>
            </a:xfrm>
          </p:grpSpPr>
          <p:pic>
            <p:nvPicPr>
              <p:cNvPr id="431111" name="Picture 7" descr="gray-disc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4" y="2178"/>
                <a:ext cx="1338" cy="70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31112" name="Picture 8" descr="Yellow User sm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248" y="2016"/>
                <a:ext cx="346" cy="464"/>
              </a:xfrm>
              <a:prstGeom prst="rect">
                <a:avLst/>
              </a:prstGeom>
              <a:noFill/>
            </p:spPr>
          </p:pic>
          <p:pic>
            <p:nvPicPr>
              <p:cNvPr id="431113" name="Picture 9" descr="Green User sm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flipH="1">
                <a:off x="480" y="2016"/>
                <a:ext cx="346" cy="464"/>
              </a:xfrm>
              <a:prstGeom prst="rect">
                <a:avLst/>
              </a:prstGeom>
              <a:noFill/>
            </p:spPr>
          </p:pic>
          <p:pic>
            <p:nvPicPr>
              <p:cNvPr id="431114" name="Picture 10" descr="circular arrow clockwise green yellow gradient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624" y="2112"/>
                <a:ext cx="796" cy="516"/>
              </a:xfrm>
              <a:prstGeom prst="rect">
                <a:avLst/>
              </a:prstGeom>
              <a:noFill/>
            </p:spPr>
          </p:pic>
          <p:pic>
            <p:nvPicPr>
              <p:cNvPr id="431115" name="Picture 11" descr="data page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912" y="2064"/>
                <a:ext cx="292" cy="350"/>
              </a:xfrm>
              <a:prstGeom prst="rect">
                <a:avLst/>
              </a:prstGeom>
              <a:noFill/>
            </p:spPr>
          </p:pic>
        </p:grpSp>
        <p:sp>
          <p:nvSpPr>
            <p:cNvPr id="431116" name="Text Box 12"/>
            <p:cNvSpPr txBox="1">
              <a:spLocks noChangeArrowheads="1"/>
            </p:cNvSpPr>
            <p:nvPr/>
          </p:nvSpPr>
          <p:spPr bwMode="auto">
            <a:xfrm>
              <a:off x="186" y="2208"/>
              <a:ext cx="1594" cy="33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lnSpc>
                  <a:spcPct val="80000"/>
                </a:lnSpc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Segoe Semibold" pitchFamily="34" charset="0"/>
                </a:rPr>
                <a:t>Team</a:t>
              </a:r>
            </a:p>
            <a:p>
              <a:pPr algn="ctr" eaLnBrk="0" hangingPunct="0">
                <a:lnSpc>
                  <a:spcPct val="80000"/>
                </a:lnSpc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Segoe Semibold" pitchFamily="34" charset="0"/>
                </a:rPr>
                <a:t>Collaboration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257800" y="3505993"/>
            <a:ext cx="2574925" cy="1812925"/>
            <a:chOff x="5257800" y="3505993"/>
            <a:chExt cx="2574925" cy="1812925"/>
          </a:xfrm>
        </p:grpSpPr>
        <p:pic>
          <p:nvPicPr>
            <p:cNvPr id="46" name="Picture 31" descr="gray-disc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791200" y="4343400"/>
              <a:ext cx="1806575" cy="9731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5257800" y="3505993"/>
              <a:ext cx="2574925" cy="1812925"/>
              <a:chOff x="4464" y="71"/>
              <a:chExt cx="1430" cy="1142"/>
            </a:xfrm>
          </p:grpSpPr>
          <p:pic>
            <p:nvPicPr>
              <p:cNvPr id="431118" name="Picture 14" descr="Security Download all no shadow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803" y="71"/>
                <a:ext cx="841" cy="884"/>
              </a:xfrm>
              <a:prstGeom prst="rect">
                <a:avLst/>
              </a:prstGeom>
              <a:noFill/>
            </p:spPr>
          </p:pic>
          <p:sp>
            <p:nvSpPr>
              <p:cNvPr id="431119" name="Text Box 15"/>
              <p:cNvSpPr txBox="1">
                <a:spLocks noChangeArrowheads="1"/>
              </p:cNvSpPr>
              <p:nvPr/>
            </p:nvSpPr>
            <p:spPr bwMode="auto">
              <a:xfrm>
                <a:off x="4464" y="999"/>
                <a:ext cx="1430" cy="214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  <a:spcBef>
                    <a:spcPct val="3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None/>
                </a:pPr>
                <a:r>
                  <a:rPr 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egoe Semibold" pitchFamily="34" charset="0"/>
                  </a:rPr>
                  <a:t>Secure Applications</a:t>
                </a:r>
              </a:p>
            </p:txBody>
          </p: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063875" y="1473200"/>
            <a:ext cx="2957513" cy="1784350"/>
            <a:chOff x="2016" y="2592"/>
            <a:chExt cx="1863" cy="1124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2256" y="2592"/>
              <a:ext cx="1234" cy="1124"/>
              <a:chOff x="4100" y="766"/>
              <a:chExt cx="1234" cy="1124"/>
            </a:xfrm>
          </p:grpSpPr>
          <p:pic>
            <p:nvPicPr>
              <p:cNvPr id="431122" name="Picture 18" descr="3d gray oval disc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100" y="1246"/>
                <a:ext cx="1234" cy="644"/>
              </a:xfrm>
              <a:prstGeom prst="rect">
                <a:avLst/>
              </a:prstGeom>
              <a:noFill/>
            </p:spPr>
          </p:pic>
          <p:pic>
            <p:nvPicPr>
              <p:cNvPr id="431123" name="Picture 19" descr="live meeting meeting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263" y="766"/>
                <a:ext cx="1024" cy="804"/>
              </a:xfrm>
              <a:prstGeom prst="rect">
                <a:avLst/>
              </a:prstGeom>
              <a:noFill/>
            </p:spPr>
          </p:pic>
        </p:grpSp>
        <p:sp>
          <p:nvSpPr>
            <p:cNvPr id="431124" name="Text Box 20"/>
            <p:cNvSpPr txBox="1">
              <a:spLocks noChangeArrowheads="1"/>
            </p:cNvSpPr>
            <p:nvPr/>
          </p:nvSpPr>
          <p:spPr bwMode="auto">
            <a:xfrm>
              <a:off x="2016" y="3504"/>
              <a:ext cx="1863" cy="2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Segoe Semibold" pitchFamily="34" charset="0"/>
                </a:rPr>
                <a:t>Real Time Visibility</a:t>
              </a: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5105400" y="2282825"/>
            <a:ext cx="2530475" cy="1301750"/>
            <a:chOff x="3168" y="1532"/>
            <a:chExt cx="1594" cy="820"/>
          </a:xfrm>
        </p:grpSpPr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360" y="1532"/>
              <a:ext cx="1232" cy="810"/>
              <a:chOff x="4070" y="3438"/>
              <a:chExt cx="1344" cy="882"/>
            </a:xfrm>
          </p:grpSpPr>
          <p:pic>
            <p:nvPicPr>
              <p:cNvPr id="431127" name="Picture 23" descr="3d gray oval disc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070" y="3616"/>
                <a:ext cx="1344" cy="704"/>
              </a:xfrm>
              <a:prstGeom prst="rect">
                <a:avLst/>
              </a:prstGeom>
              <a:noFill/>
            </p:spPr>
          </p:pic>
          <p:pic>
            <p:nvPicPr>
              <p:cNvPr id="431128" name="Picture 24" descr="Server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4345" y="3438"/>
                <a:ext cx="364" cy="537"/>
              </a:xfrm>
              <a:prstGeom prst="rect">
                <a:avLst/>
              </a:prstGeom>
              <a:noFill/>
            </p:spPr>
          </p:pic>
          <p:pic>
            <p:nvPicPr>
              <p:cNvPr id="431129" name="Picture 25" descr="Supercomputer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4600" y="3479"/>
                <a:ext cx="422" cy="561"/>
              </a:xfrm>
              <a:prstGeom prst="rect">
                <a:avLst/>
              </a:prstGeom>
              <a:noFill/>
            </p:spPr>
          </p:pic>
          <p:pic>
            <p:nvPicPr>
              <p:cNvPr id="431130" name="Picture 26" descr="barrel yellow data storage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4967" y="3552"/>
                <a:ext cx="268" cy="402"/>
              </a:xfrm>
              <a:prstGeom prst="rect">
                <a:avLst/>
              </a:prstGeom>
              <a:noFill/>
            </p:spPr>
          </p:pic>
        </p:grpSp>
        <p:sp>
          <p:nvSpPr>
            <p:cNvPr id="431131" name="Text Box 27"/>
            <p:cNvSpPr txBox="1">
              <a:spLocks noChangeArrowheads="1"/>
            </p:cNvSpPr>
            <p:nvPr/>
          </p:nvSpPr>
          <p:spPr bwMode="auto">
            <a:xfrm>
              <a:off x="3168" y="2156"/>
              <a:ext cx="1594" cy="19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lnSpc>
                  <a:spcPct val="80000"/>
                </a:lnSpc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Segoe Semibold" pitchFamily="34" charset="0"/>
                </a:rPr>
                <a:t>Integrated Quality</a:t>
              </a:r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990600" y="3519487"/>
            <a:ext cx="2270125" cy="1814513"/>
            <a:chOff x="268" y="2386"/>
            <a:chExt cx="1430" cy="1143"/>
          </a:xfrm>
        </p:grpSpPr>
        <p:pic>
          <p:nvPicPr>
            <p:cNvPr id="431133" name="Picture 29" descr="binary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650" y="2386"/>
              <a:ext cx="273" cy="765"/>
            </a:xfrm>
            <a:prstGeom prst="rect">
              <a:avLst/>
            </a:prstGeom>
            <a:noFill/>
          </p:spPr>
        </p:pic>
        <p:grpSp>
          <p:nvGrpSpPr>
            <p:cNvPr id="11" name="Group 30"/>
            <p:cNvGrpSpPr>
              <a:grpSpLocks/>
            </p:cNvGrpSpPr>
            <p:nvPr/>
          </p:nvGrpSpPr>
          <p:grpSpPr bwMode="auto">
            <a:xfrm>
              <a:off x="268" y="2581"/>
              <a:ext cx="1430" cy="948"/>
              <a:chOff x="268" y="2581"/>
              <a:chExt cx="1430" cy="948"/>
            </a:xfrm>
          </p:grpSpPr>
          <p:pic>
            <p:nvPicPr>
              <p:cNvPr id="431135" name="Picture 31" descr="gray-disc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05" y="2751"/>
                <a:ext cx="1138" cy="6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31136" name="Picture 32" descr="PC Running XML Web Service sm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751" y="2581"/>
                <a:ext cx="530" cy="539"/>
              </a:xfrm>
              <a:prstGeom prst="rect">
                <a:avLst/>
              </a:prstGeom>
              <a:noFill/>
            </p:spPr>
          </p:pic>
          <p:sp>
            <p:nvSpPr>
              <p:cNvPr id="431137" name="Text Box 33"/>
              <p:cNvSpPr txBox="1">
                <a:spLocks noChangeArrowheads="1"/>
              </p:cNvSpPr>
              <p:nvPr/>
            </p:nvSpPr>
            <p:spPr bwMode="auto">
              <a:xfrm>
                <a:off x="268" y="3159"/>
                <a:ext cx="1430" cy="370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  <a:spcBef>
                    <a:spcPct val="3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None/>
                </a:pPr>
                <a:r>
                  <a:rPr 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egoe Semibold" pitchFamily="34" charset="0"/>
                  </a:rPr>
                  <a:t>Performance and Analysis Tools</a:t>
                </a:r>
              </a:p>
            </p:txBody>
          </p:sp>
        </p:grp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228600" y="1930400"/>
            <a:ext cx="2400300" cy="4953000"/>
            <a:chOff x="144" y="1056"/>
            <a:chExt cx="1512" cy="3120"/>
          </a:xfrm>
        </p:grpSpPr>
        <p:pic>
          <p:nvPicPr>
            <p:cNvPr id="431139" name="Picture 35" descr="arrow 3 yellow arrow bottom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 rot="5400000" flipH="1">
              <a:off x="-660" y="1860"/>
              <a:ext cx="3120" cy="1512"/>
            </a:xfrm>
            <a:prstGeom prst="rect">
              <a:avLst/>
            </a:prstGeom>
            <a:noFill/>
          </p:spPr>
        </p:pic>
        <p:sp>
          <p:nvSpPr>
            <p:cNvPr id="431140" name="WordArt 36"/>
            <p:cNvSpPr>
              <a:spLocks noChangeArrowheads="1" noChangeShapeType="1" noTextEdit="1"/>
            </p:cNvSpPr>
            <p:nvPr/>
          </p:nvSpPr>
          <p:spPr bwMode="auto">
            <a:xfrm rot="25653783" flipH="1" flipV="1">
              <a:off x="428" y="3116"/>
              <a:ext cx="438" cy="5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US" kern="10" dirty="0" smtClean="0">
                  <a:ln w="9525">
                    <a:noFill/>
                    <a:round/>
                    <a:headEnd/>
                    <a:tailEnd/>
                  </a:ln>
                  <a:latin typeface="Segoe Semibold"/>
                </a:rPr>
                <a:t>PAG</a:t>
              </a:r>
              <a:endParaRPr lang="en-US" kern="10" dirty="0">
                <a:ln w="9525">
                  <a:noFill/>
                  <a:round/>
                  <a:headEnd/>
                  <a:tailEnd/>
                </a:ln>
                <a:effectLst/>
                <a:latin typeface="Segoe Semibold"/>
              </a:endParaRPr>
            </a:p>
          </p:txBody>
        </p:sp>
        <p:sp>
          <p:nvSpPr>
            <p:cNvPr id="431141" name="WordArt 37"/>
            <p:cNvSpPr>
              <a:spLocks noChangeArrowheads="1" noChangeShapeType="1" noTextEdit="1"/>
            </p:cNvSpPr>
            <p:nvPr/>
          </p:nvSpPr>
          <p:spPr bwMode="auto">
            <a:xfrm rot="5666621" flipH="1" flipV="1">
              <a:off x="192" y="2400"/>
              <a:ext cx="816" cy="144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US" sz="2400" kern="10" dirty="0" smtClean="0">
                  <a:ln w="9525">
                    <a:noFill/>
                    <a:round/>
                    <a:headEnd/>
                    <a:tailEnd/>
                  </a:ln>
                  <a:effectLst/>
                  <a:latin typeface="Segoe Semibold"/>
                </a:rPr>
                <a:t>Support</a:t>
              </a:r>
              <a:endParaRPr lang="en-US" sz="2400" kern="10" dirty="0">
                <a:ln w="9525">
                  <a:noFill/>
                  <a:round/>
                  <a:headEnd/>
                  <a:tailEnd/>
                </a:ln>
                <a:effectLst/>
                <a:latin typeface="Segoe Semibold"/>
              </a:endParaRP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 rot="10800000">
            <a:off x="6515100" y="1854200"/>
            <a:ext cx="2400300" cy="4953000"/>
            <a:chOff x="144" y="1056"/>
            <a:chExt cx="1512" cy="3120"/>
          </a:xfrm>
        </p:grpSpPr>
        <p:pic>
          <p:nvPicPr>
            <p:cNvPr id="431143" name="Picture 39" descr="arrow 3 yellow arrow bottom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 rot="5400000" flipH="1">
              <a:off x="-660" y="1860"/>
              <a:ext cx="3120" cy="1512"/>
            </a:xfrm>
            <a:prstGeom prst="rect">
              <a:avLst/>
            </a:prstGeom>
            <a:noFill/>
          </p:spPr>
        </p:pic>
        <p:sp>
          <p:nvSpPr>
            <p:cNvPr id="431144" name="WordArt 40"/>
            <p:cNvSpPr>
              <a:spLocks noChangeArrowheads="1" noChangeShapeType="1" noTextEdit="1"/>
            </p:cNvSpPr>
            <p:nvPr/>
          </p:nvSpPr>
          <p:spPr bwMode="auto">
            <a:xfrm rot="25653783" flipH="1" flipV="1">
              <a:off x="428" y="3116"/>
              <a:ext cx="438" cy="5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round/>
                    <a:headEnd/>
                    <a:tailEnd/>
                  </a:ln>
                  <a:effectLst/>
                  <a:latin typeface="Segoe Semibold"/>
                </a:rPr>
                <a:t>MSF</a:t>
              </a:r>
            </a:p>
          </p:txBody>
        </p:sp>
        <p:sp>
          <p:nvSpPr>
            <p:cNvPr id="431145" name="WordArt 41"/>
            <p:cNvSpPr>
              <a:spLocks noChangeArrowheads="1" noChangeShapeType="1" noTextEdit="1"/>
            </p:cNvSpPr>
            <p:nvPr/>
          </p:nvSpPr>
          <p:spPr bwMode="auto">
            <a:xfrm rot="5666621" flipH="1" flipV="1">
              <a:off x="192" y="2400"/>
              <a:ext cx="816" cy="144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US" sz="2400" kern="10" dirty="0">
                  <a:ln w="9525">
                    <a:noFill/>
                    <a:round/>
                    <a:headEnd/>
                    <a:tailEnd/>
                  </a:ln>
                  <a:effectLst/>
                  <a:latin typeface="Segoe Semibold"/>
                </a:rPr>
                <a:t>Guidance</a:t>
              </a:r>
            </a:p>
          </p:txBody>
        </p:sp>
      </p:grpSp>
      <p:sp>
        <p:nvSpPr>
          <p:cNvPr id="431146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Studio Team System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31148" name="Picture 44" descr="cooltools-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invGray">
          <a:xfrm>
            <a:off x="1277937" y="942975"/>
            <a:ext cx="7180263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51" name="Group 50"/>
          <p:cNvGrpSpPr/>
          <p:nvPr/>
        </p:nvGrpSpPr>
        <p:grpSpPr>
          <a:xfrm>
            <a:off x="4495800" y="4876800"/>
            <a:ext cx="1619250" cy="1817132"/>
            <a:chOff x="4495800" y="4876800"/>
            <a:chExt cx="1619250" cy="1817132"/>
          </a:xfrm>
        </p:grpSpPr>
        <p:pic>
          <p:nvPicPr>
            <p:cNvPr id="1026" name="Picture 2" descr="C:\Program Files\Microsoft Resource DVD Artwork\DVD_ART\Artwork_Imagery\HARDWARE_IMAGERY\Illustration - Misc Hardware\Miscellaneous\businesses icon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495800" y="4876800"/>
              <a:ext cx="1619250" cy="1619250"/>
            </a:xfrm>
            <a:prstGeom prst="rect">
              <a:avLst/>
            </a:prstGeom>
            <a:noFill/>
          </p:spPr>
        </p:pic>
        <p:sp>
          <p:nvSpPr>
            <p:cNvPr id="45" name="TextBox 44"/>
            <p:cNvSpPr txBox="1"/>
            <p:nvPr/>
          </p:nvSpPr>
          <p:spPr>
            <a:xfrm>
              <a:off x="4572000" y="6324600"/>
              <a:ext cx="15360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SOA Support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590800" y="5029200"/>
            <a:ext cx="1806575" cy="1664732"/>
            <a:chOff x="2590800" y="5029200"/>
            <a:chExt cx="1806575" cy="1664732"/>
          </a:xfrm>
        </p:grpSpPr>
        <p:pic>
          <p:nvPicPr>
            <p:cNvPr id="48" name="Picture 31" descr="gray-disc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90800" y="5562600"/>
              <a:ext cx="1806575" cy="9731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 descr="C:\Program Files\Microsoft Resource DVD Artwork\DVD_ART\Artwork_Imagery\HARDWARE_IMAGERY\Illustration - Misc Hardware\XML Icons\Server Content Management.pn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124200" y="5029200"/>
              <a:ext cx="685800" cy="1012482"/>
            </a:xfrm>
            <a:prstGeom prst="rect">
              <a:avLst/>
            </a:prstGeom>
            <a:noFill/>
          </p:spPr>
        </p:pic>
        <p:sp>
          <p:nvSpPr>
            <p:cNvPr id="49" name="TextBox 48"/>
            <p:cNvSpPr txBox="1"/>
            <p:nvPr/>
          </p:nvSpPr>
          <p:spPr>
            <a:xfrm>
              <a:off x="2819400" y="6324600"/>
              <a:ext cx="1268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AJAX Web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_A">
  <a:themeElements>
    <a:clrScheme name="template_A 1">
      <a:dk1>
        <a:srgbClr val="000000"/>
      </a:dk1>
      <a:lt1>
        <a:srgbClr val="FFFFFF"/>
      </a:lt1>
      <a:dk2>
        <a:srgbClr val="30237F"/>
      </a:dk2>
      <a:lt2>
        <a:srgbClr val="FFB601"/>
      </a:lt2>
      <a:accent1>
        <a:srgbClr val="F7E993"/>
      </a:accent1>
      <a:accent2>
        <a:srgbClr val="66CC66"/>
      </a:accent2>
      <a:accent3>
        <a:srgbClr val="ADACC0"/>
      </a:accent3>
      <a:accent4>
        <a:srgbClr val="DADADA"/>
      </a:accent4>
      <a:accent5>
        <a:srgbClr val="FAF2C8"/>
      </a:accent5>
      <a:accent6>
        <a:srgbClr val="5CB95C"/>
      </a:accent6>
      <a:hlink>
        <a:srgbClr val="6699FF"/>
      </a:hlink>
      <a:folHlink>
        <a:srgbClr val="F98239"/>
      </a:folHlink>
    </a:clrScheme>
    <a:fontScheme name="template_A">
      <a:majorFont>
        <a:latin typeface="Segoe Semibold"/>
        <a:ea typeface=""/>
        <a:cs typeface=""/>
      </a:majorFont>
      <a:minorFont>
        <a:latin typeface="Segoe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folHlink">
                <a:gamma/>
                <a:shade val="54118"/>
                <a:invGamma/>
              </a:schemeClr>
            </a:gs>
            <a:gs pos="50000">
              <a:schemeClr val="folHlink"/>
            </a:gs>
            <a:gs pos="100000">
              <a:schemeClr val="folHlink">
                <a:gamma/>
                <a:shade val="54118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Segoe Semi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folHlink">
                <a:gamma/>
                <a:shade val="54118"/>
                <a:invGamma/>
              </a:schemeClr>
            </a:gs>
            <a:gs pos="50000">
              <a:schemeClr val="folHlink"/>
            </a:gs>
            <a:gs pos="100000">
              <a:schemeClr val="folHlink">
                <a:gamma/>
                <a:shade val="54118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Segoe Semibold" pitchFamily="34" charset="0"/>
          </a:defRPr>
        </a:defPPr>
      </a:lstStyle>
    </a:lnDef>
  </a:objectDefaults>
  <a:extraClrSchemeLst>
    <a:extraClrScheme>
      <a:clrScheme name="template_A 1">
        <a:dk1>
          <a:srgbClr val="000000"/>
        </a:dk1>
        <a:lt1>
          <a:srgbClr val="FFFFFF"/>
        </a:lt1>
        <a:dk2>
          <a:srgbClr val="30237F"/>
        </a:dk2>
        <a:lt2>
          <a:srgbClr val="FFB601"/>
        </a:lt2>
        <a:accent1>
          <a:srgbClr val="F7E993"/>
        </a:accent1>
        <a:accent2>
          <a:srgbClr val="66CC66"/>
        </a:accent2>
        <a:accent3>
          <a:srgbClr val="ADACC0"/>
        </a:accent3>
        <a:accent4>
          <a:srgbClr val="DADADA"/>
        </a:accent4>
        <a:accent5>
          <a:srgbClr val="FAF2C8"/>
        </a:accent5>
        <a:accent6>
          <a:srgbClr val="5CB95C"/>
        </a:accent6>
        <a:hlink>
          <a:srgbClr val="6699FF"/>
        </a:hlink>
        <a:folHlink>
          <a:srgbClr val="F9823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D4B8091169CC4D8C82A772D293DC53" ma:contentTypeVersion="3" ma:contentTypeDescription="Create a new document." ma:contentTypeScope="" ma:versionID="bc78919fb955edf71ef4edf2a2419c52">
  <xsd:schema xmlns:xsd="http://www.w3.org/2001/XMLSchema" xmlns:p="http://schemas.microsoft.com/office/2006/metadata/properties" xmlns:ns2="0a894626-63ed-4bbd-8503-b44f838e69cf" targetNamespace="http://schemas.microsoft.com/office/2006/metadata/properties" ma:root="true" ma:fieldsID="9d70db6605a17b78cdcd15762a5813e2" ns2:_="">
    <xsd:import namespace="0a894626-63ed-4bbd-8503-b44f838e69cf"/>
    <xsd:element name="properties">
      <xsd:complexType>
        <xsd:sequence>
          <xsd:element name="documentManagement">
            <xsd:complexType>
              <xsd:all>
                <xsd:element ref="ns2:Product_x0020__x002f__x0020_Technology_x0020_Name"/>
                <xsd:element ref="ns2:ContentType0"/>
                <xsd:element ref="ns2:VersionNum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a894626-63ed-4bbd-8503-b44f838e69cf" elementFormDefault="qualified">
    <xsd:import namespace="http://schemas.microsoft.com/office/2006/documentManagement/types"/>
    <xsd:element name="Product_x0020__x002f__x0020_Technology_x0020_Name" ma:index="8" ma:displayName="Product / Technology Name" ma:internalName="Product_x0020__x002f__x0020_Technology_x0020_Name">
      <xsd:simpleType>
        <xsd:restriction base="dms:Text">
          <xsd:maxLength value="255"/>
        </xsd:restriction>
      </xsd:simpleType>
    </xsd:element>
    <xsd:element name="ContentType0" ma:index="9" ma:displayName="ContentType" ma:default="Battlecard" ma:format="Dropdown" ma:internalName="ContentType0">
      <xsd:simpleType>
        <xsd:union memberTypes="dms:Text">
          <xsd:simpleType>
            <xsd:restriction base="dms:Choice">
              <xsd:enumeration value="Battlecard"/>
              <xsd:enumeration value="Demo"/>
              <xsd:enumeration value="Guide"/>
              <xsd:enumeration value="Cookbook"/>
            </xsd:restriction>
          </xsd:simpleType>
        </xsd:union>
      </xsd:simpleType>
    </xsd:element>
    <xsd:element name="VersionNum" ma:index="10" ma:displayName="VersionNum" ma:internalName="VersionNum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roduct_x0020__x002f__x0020_Technology_x0020_Name xmlns="0a894626-63ed-4bbd-8503-b44f838e69cf">Visual Studio</Product_x0020__x002f__x0020_Technology_x0020_Name>
    <ContentType0 xmlns="0a894626-63ed-4bbd-8503-b44f838e69cf">Presentation</ContentType0>
    <VersionNum xmlns="0a894626-63ed-4bbd-8503-b44f838e69cf">2008</VersionNum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E15C2F-0241-43E8-9DD4-71CB0CBBC342}"/>
</file>

<file path=customXml/itemProps2.xml><?xml version="1.0" encoding="utf-8"?>
<ds:datastoreItem xmlns:ds="http://schemas.openxmlformats.org/officeDocument/2006/customXml" ds:itemID="{8F9851DB-695D-4BB0-A741-D1EFA16AE255}"/>
</file>

<file path=customXml/itemProps3.xml><?xml version="1.0" encoding="utf-8"?>
<ds:datastoreItem xmlns:ds="http://schemas.openxmlformats.org/officeDocument/2006/customXml" ds:itemID="{D059AE3B-93A3-4F7C-B3FD-5D66A3F5BCA1}"/>
</file>

<file path=docProps/app.xml><?xml version="1.0" encoding="utf-8"?>
<Properties xmlns="http://schemas.openxmlformats.org/officeDocument/2006/extended-properties" xmlns:vt="http://schemas.openxmlformats.org/officeDocument/2006/docPropsVTypes">
  <Template>2_Visual Studio Blue template_Segoe</Template>
  <TotalTime>477</TotalTime>
  <Words>356</Words>
  <Application>Microsoft Office PowerPoint</Application>
  <PresentationFormat>On-screen Show (4:3)</PresentationFormat>
  <Paragraphs>97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template_A</vt:lpstr>
      <vt:lpstr>2008</vt:lpstr>
      <vt:lpstr>The Complexity Challenge</vt:lpstr>
      <vt:lpstr>Visual Studio 2008</vt:lpstr>
      <vt:lpstr>Rejuvenating the Developer</vt:lpstr>
      <vt:lpstr>Employ the latest technologies</vt:lpstr>
      <vt:lpstr>Integrate Graphic Designers</vt:lpstr>
      <vt:lpstr>Slide 7</vt:lpstr>
      <vt:lpstr>Deliver Lifecycle Collaboration</vt:lpstr>
      <vt:lpstr>Visual Studio Team System</vt:lpstr>
      <vt:lpstr>Roadmap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Tony Goodhew</dc:creator>
  <cp:lastModifiedBy>chilam</cp:lastModifiedBy>
  <cp:revision>66</cp:revision>
  <dcterms:created xsi:type="dcterms:W3CDTF">2006-10-03T22:51:29Z</dcterms:created>
  <dcterms:modified xsi:type="dcterms:W3CDTF">2007-10-15T15:10:01Z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0x0101001DD4B8091169CC4D8C82A772D293DC53</vt:lpwstr>
  </property>
</Properties>
</file>