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84" r:id="rId2"/>
  </p:sldMasterIdLst>
  <p:notesMasterIdLst>
    <p:notesMasterId r:id="rId4"/>
  </p:notesMasterIdLst>
  <p:sldIdLst>
    <p:sldId id="259" r:id="rId3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5524" autoAdjust="0"/>
  </p:normalViewPr>
  <p:slideViewPr>
    <p:cSldViewPr snapToGrid="0">
      <p:cViewPr varScale="1">
        <p:scale>
          <a:sx n="118" d="100"/>
          <a:sy n="118" d="100"/>
        </p:scale>
        <p:origin x="-2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AA0B3-584C-4C0C-9F0A-396047FB6816}" type="datetimeFigureOut">
              <a:rPr kumimoji="1" lang="ja-JP" altLang="en-US" smtClean="0"/>
              <a:t>2008/12/12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43010-E347-4E57-952B-B6877135983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43010-E347-4E57-952B-B6877135983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3465-AFB9-4DE6-B39D-F010E61D18B2}" type="datetimeFigureOut">
              <a:rPr kumimoji="1" lang="ja-JP" altLang="en-US" smtClean="0"/>
              <a:pPr/>
              <a:t>2008/12/12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149F-C2FE-4C94-92E3-7EACA46C52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3465-AFB9-4DE6-B39D-F010E61D18B2}" type="datetimeFigureOut">
              <a:rPr kumimoji="1" lang="ja-JP" altLang="en-US" smtClean="0"/>
              <a:pPr/>
              <a:t>2008/12/12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149F-C2FE-4C94-92E3-7EACA46C52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3465-AFB9-4DE6-B39D-F010E61D18B2}" type="datetimeFigureOut">
              <a:rPr kumimoji="1" lang="ja-JP" altLang="en-US" smtClean="0"/>
              <a:pPr/>
              <a:t>2008/12/12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149F-C2FE-4C94-92E3-7EACA46C52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305B839-835C-4EE5-831E-8E119538BF39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2008/12/12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9F083445-3830-4941-9625-D63677EBDC92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&lt;#&gt;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305B839-835C-4EE5-831E-8E119538BF39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2008/12/12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9F083445-3830-4941-9625-D63677EBDC92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&lt;#&gt;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305B839-835C-4EE5-831E-8E119538BF39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2008/12/12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9F083445-3830-4941-9625-D63677EBDC92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&lt;#&gt;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305B839-835C-4EE5-831E-8E119538BF39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2008/12/12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9F083445-3830-4941-9625-D63677EBDC92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&lt;#&gt;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305B839-835C-4EE5-831E-8E119538BF39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2008/12/12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9F083445-3830-4941-9625-D63677EBDC92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&lt;#&gt;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305B839-835C-4EE5-831E-8E119538BF39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2008/12/12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9F083445-3830-4941-9625-D63677EBDC92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&lt;#&gt;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305B839-835C-4EE5-831E-8E119538BF39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2008/12/12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9F083445-3830-4941-9625-D63677EBDC92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&lt;#&gt;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305B839-835C-4EE5-831E-8E119538BF39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2008/12/12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9F083445-3830-4941-9625-D63677EBDC92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&lt;#&gt;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3465-AFB9-4DE6-B39D-F010E61D18B2}" type="datetimeFigureOut">
              <a:rPr kumimoji="1" lang="ja-JP" altLang="en-US" smtClean="0"/>
              <a:pPr/>
              <a:t>2008/12/12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149F-C2FE-4C94-92E3-7EACA46C52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305B839-835C-4EE5-831E-8E119538BF39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2008/12/12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9F083445-3830-4941-9625-D63677EBDC92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&lt;#&gt;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305B839-835C-4EE5-831E-8E119538BF39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2008/12/12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9F083445-3830-4941-9625-D63677EBDC92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&lt;#&gt;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305B839-835C-4EE5-831E-8E119538BF39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2008/12/12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9F083445-3830-4941-9625-D63677EBDC92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&lt;#&gt;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3465-AFB9-4DE6-B39D-F010E61D18B2}" type="datetimeFigureOut">
              <a:rPr kumimoji="1" lang="ja-JP" altLang="en-US" smtClean="0"/>
              <a:pPr/>
              <a:t>2008/12/12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149F-C2FE-4C94-92E3-7EACA46C52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3465-AFB9-4DE6-B39D-F010E61D18B2}" type="datetimeFigureOut">
              <a:rPr kumimoji="1" lang="ja-JP" altLang="en-US" smtClean="0"/>
              <a:pPr/>
              <a:t>2008/12/12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149F-C2FE-4C94-92E3-7EACA46C52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3465-AFB9-4DE6-B39D-F010E61D18B2}" type="datetimeFigureOut">
              <a:rPr kumimoji="1" lang="ja-JP" altLang="en-US" smtClean="0"/>
              <a:pPr/>
              <a:t>2008/12/12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149F-C2FE-4C94-92E3-7EACA46C52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3465-AFB9-4DE6-B39D-F010E61D18B2}" type="datetimeFigureOut">
              <a:rPr kumimoji="1" lang="ja-JP" altLang="en-US" smtClean="0"/>
              <a:pPr/>
              <a:t>2008/12/12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149F-C2FE-4C94-92E3-7EACA46C52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3465-AFB9-4DE6-B39D-F010E61D18B2}" type="datetimeFigureOut">
              <a:rPr kumimoji="1" lang="ja-JP" altLang="en-US" smtClean="0"/>
              <a:pPr/>
              <a:t>2008/12/12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149F-C2FE-4C94-92E3-7EACA46C52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3465-AFB9-4DE6-B39D-F010E61D18B2}" type="datetimeFigureOut">
              <a:rPr kumimoji="1" lang="ja-JP" altLang="en-US" smtClean="0"/>
              <a:pPr/>
              <a:t>2008/12/12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149F-C2FE-4C94-92E3-7EACA46C52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3465-AFB9-4DE6-B39D-F010E61D18B2}" type="datetimeFigureOut">
              <a:rPr kumimoji="1" lang="ja-JP" altLang="en-US" smtClean="0"/>
              <a:pPr/>
              <a:t>2008/12/12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149F-C2FE-4C94-92E3-7EACA46C52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63465-AFB9-4DE6-B39D-F010E61D18B2}" type="datetimeFigureOut">
              <a:rPr kumimoji="1" lang="ja-JP" altLang="en-US" smtClean="0"/>
              <a:pPr/>
              <a:t>2008/12/12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0149F-C2FE-4C94-92E3-7EACA46C52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305B839-835C-4EE5-831E-8E119538BF39}" type="datetimeFigureOut">
              <a:rPr kumimoji="1" lang="ja-JP" alt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rtl="0"/>
              <a:t>2008/12/12</a:t>
            </a:fld>
            <a:endParaRPr kumimoji="1" lang="ja-JP" altLang="en-US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kumimoji="1" lang="ja-JP" altLang="en-US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F083445-3830-4941-9625-D63677EBDC92}" type="slidenum">
              <a:rPr kumimoji="1" lang="ja-JP" alt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rtl="0"/>
              <a:t>&lt;#&gt;</a:t>
            </a:fld>
            <a:endParaRPr kumimoji="1" lang="ja-JP" altLang="en-US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1"/>
          <p:cNvPicPr>
            <a:picLocks noChangeAspect="1" noChangeArrowheads="1"/>
          </p:cNvPicPr>
          <p:nvPr/>
        </p:nvPicPr>
        <p:blipFill>
          <a:blip r:embed="rId3"/>
          <a:srcRect r="52188" b="86231"/>
          <a:stretch>
            <a:fillRect/>
          </a:stretch>
        </p:blipFill>
        <p:spPr bwMode="auto">
          <a:xfrm>
            <a:off x="2116732" y="3298839"/>
            <a:ext cx="2622830" cy="604262"/>
          </a:xfrm>
          <a:prstGeom prst="rect">
            <a:avLst/>
          </a:prstGeom>
          <a:noFill/>
          <a:ln w="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 type="none" w="med" len="med"/>
          </a:ln>
          <a:effectLst>
            <a:outerShdw blurRad="254000" dist="38100" dir="2700000" algn="tl" rotWithShape="0">
              <a:schemeClr val="accent6">
                <a:lumMod val="60000"/>
                <a:lumOff val="40000"/>
                <a:alpha val="40000"/>
              </a:schemeClr>
            </a:outerShdw>
          </a:effectLst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4"/>
          <a:srcRect l="27578" t="32715" r="11563" b="18945"/>
          <a:stretch>
            <a:fillRect/>
          </a:stretch>
        </p:blipFill>
        <p:spPr bwMode="auto">
          <a:xfrm>
            <a:off x="4786314" y="2127499"/>
            <a:ext cx="2967601" cy="1885720"/>
          </a:xfrm>
          <a:prstGeom prst="rect">
            <a:avLst/>
          </a:prstGeom>
          <a:noFill/>
          <a:ln w="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 type="none" w="med" len="med"/>
          </a:ln>
          <a:effectLst>
            <a:outerShdw blurRad="254000" dist="38100" dir="2700000" algn="tl" rotWithShape="0">
              <a:schemeClr val="accent6">
                <a:lumMod val="60000"/>
                <a:lumOff val="40000"/>
                <a:alpha val="40000"/>
              </a:schemeClr>
            </a:outerShdw>
          </a:effectLst>
        </p:spPr>
      </p:pic>
      <p:pic>
        <p:nvPicPr>
          <p:cNvPr id="4" name="Picture 2" descr="BattleCard"/>
          <p:cNvPicPr>
            <a:picLocks noChangeAspect="1" noChangeArrowheads="1"/>
          </p:cNvPicPr>
          <p:nvPr/>
        </p:nvPicPr>
        <p:blipFill>
          <a:blip r:embed="rId5" cstate="print"/>
          <a:srcRect l="2272" t="18845" r="45454"/>
          <a:stretch>
            <a:fillRect/>
          </a:stretch>
        </p:blipFill>
        <p:spPr bwMode="auto">
          <a:xfrm>
            <a:off x="-32" y="-24"/>
            <a:ext cx="5287962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0" y="238638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kumimoji="1" lang="en-US" altLang="ja-JP" sz="1600" kern="1200" dirty="0">
                <a:solidFill>
                  <a:prstClr val="black"/>
                </a:solidFill>
                <a:latin typeface="Verdana" pitchFamily="34" charset="0"/>
                <a:ea typeface="ＭＳ Ｐゴシック"/>
                <a:cs typeface="+mn-cs"/>
              </a:rPr>
              <a:t>2007 Microsoft Office system</a:t>
            </a:r>
            <a:r>
              <a:rPr kumimoji="1" lang="ja-JP" altLang="en-US" sz="1600" kern="1200" dirty="0">
                <a:solidFill>
                  <a:prstClr val="black"/>
                </a:solidFill>
                <a:latin typeface="Verdana" pitchFamily="34" charset="0"/>
                <a:ea typeface="ＭＳ Ｐゴシック"/>
                <a:cs typeface="+mn-cs"/>
              </a:rPr>
              <a:t>　</a:t>
            </a:r>
            <a:r>
              <a:rPr kumimoji="1" lang="ja-JP" altLang="en-US" sz="1600" kern="1200" dirty="0" smtClean="0">
                <a:solidFill>
                  <a:prstClr val="black"/>
                </a:solidFill>
                <a:latin typeface="Verdana" pitchFamily="34" charset="0"/>
                <a:ea typeface="ＭＳ Ｐゴシック"/>
                <a:cs typeface="+mn-cs"/>
              </a:rPr>
              <a:t>クイックガイド</a:t>
            </a:r>
            <a:endParaRPr kumimoji="1" lang="en-US" altLang="ja-JP" sz="1600" kern="1200" dirty="0">
              <a:solidFill>
                <a:prstClr val="black"/>
              </a:solidFill>
              <a:latin typeface="Verdana" pitchFamily="34" charset="0"/>
              <a:ea typeface="ＭＳ Ｐゴシック"/>
              <a:cs typeface="+mn-cs"/>
            </a:endParaRPr>
          </a:p>
          <a:p>
            <a:pPr algn="ctr" rtl="0"/>
            <a:r>
              <a:rPr kumimoji="1" lang="ja-JP" altLang="en-US" sz="1400" kern="1200" dirty="0">
                <a:solidFill>
                  <a:prstClr val="black"/>
                </a:solidFill>
                <a:latin typeface="Verdana" pitchFamily="34" charset="0"/>
                <a:ea typeface="ＭＳ Ｐゴシック"/>
                <a:cs typeface="+mn-cs"/>
              </a:rPr>
              <a:t>～全般応用編～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32" y="785794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kumimoji="1" lang="ja-JP" altLang="en-US" sz="1000" kern="1200" dirty="0" smtClean="0">
                <a:solidFill>
                  <a:prstClr val="black"/>
                </a:solidFill>
                <a:latin typeface="Verdana" pitchFamily="34" charset="0"/>
                <a:ea typeface="ＭＳ Ｐゴシック"/>
                <a:cs typeface="+mn-cs"/>
              </a:rPr>
              <a:t>より</a:t>
            </a:r>
            <a:r>
              <a:rPr kumimoji="1" lang="ja-JP" altLang="en-US" sz="1000" kern="1200" dirty="0">
                <a:solidFill>
                  <a:prstClr val="black"/>
                </a:solidFill>
                <a:latin typeface="Verdana" pitchFamily="34" charset="0"/>
                <a:ea typeface="ＭＳ Ｐゴシック"/>
                <a:cs typeface="+mn-cs"/>
              </a:rPr>
              <a:t>効果的</a:t>
            </a:r>
            <a:r>
              <a:rPr kumimoji="1" lang="ja-JP" altLang="en-US" sz="1000" kern="1200" dirty="0" smtClean="0">
                <a:solidFill>
                  <a:prstClr val="black"/>
                </a:solidFill>
                <a:latin typeface="Verdana" pitchFamily="34" charset="0"/>
                <a:ea typeface="ＭＳ Ｐゴシック"/>
                <a:cs typeface="+mn-cs"/>
              </a:rPr>
              <a:t>に </a:t>
            </a:r>
            <a:r>
              <a:rPr kumimoji="1" lang="en-US" altLang="ja-JP" sz="1000" kern="1200" dirty="0" smtClean="0">
                <a:solidFill>
                  <a:prstClr val="black"/>
                </a:solidFill>
                <a:latin typeface="Verdana" pitchFamily="34" charset="0"/>
                <a:ea typeface="ＭＳ Ｐゴシック"/>
                <a:cs typeface="+mn-cs"/>
              </a:rPr>
              <a:t>2007 Office system </a:t>
            </a:r>
            <a:r>
              <a:rPr kumimoji="1" lang="ja-JP" altLang="en-US" sz="1000" kern="1200" dirty="0" smtClean="0">
                <a:solidFill>
                  <a:prstClr val="black"/>
                </a:solidFill>
                <a:latin typeface="Verdana" pitchFamily="34" charset="0"/>
                <a:ea typeface="ＭＳ Ｐゴシック"/>
                <a:cs typeface="+mn-cs"/>
              </a:rPr>
              <a:t>を</a:t>
            </a:r>
            <a:r>
              <a:rPr kumimoji="1" lang="ja-JP" altLang="en-US" sz="1000" kern="1200" dirty="0">
                <a:solidFill>
                  <a:prstClr val="black"/>
                </a:solidFill>
                <a:latin typeface="Verdana" pitchFamily="34" charset="0"/>
                <a:ea typeface="ＭＳ Ｐゴシック"/>
                <a:cs typeface="+mn-cs"/>
              </a:rPr>
              <a:t>使っていただくための便利な機能、使用上の留意点を紹介します。</a:t>
            </a:r>
          </a:p>
        </p:txBody>
      </p:sp>
      <p:pic>
        <p:nvPicPr>
          <p:cNvPr id="7" name="図 6" descr="Office 2007 h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429520" y="238638"/>
            <a:ext cx="1522095" cy="434340"/>
          </a:xfrm>
          <a:prstGeom prst="rect">
            <a:avLst/>
          </a:prstGeom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7"/>
          <a:srcRect r="69062" b="64844"/>
          <a:stretch>
            <a:fillRect/>
          </a:stretch>
        </p:blipFill>
        <p:spPr bwMode="auto">
          <a:xfrm>
            <a:off x="5232283" y="4286256"/>
            <a:ext cx="1697171" cy="1542846"/>
          </a:xfrm>
          <a:prstGeom prst="rect">
            <a:avLst/>
          </a:prstGeom>
          <a:noFill/>
          <a:ln w="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 type="none" w="med" len="med"/>
          </a:ln>
          <a:effectLst>
            <a:outerShdw blurRad="254000" dist="38100" dir="2700000" algn="tl" rotWithShape="0">
              <a:schemeClr val="accent6">
                <a:lumMod val="60000"/>
                <a:lumOff val="40000"/>
                <a:alpha val="40000"/>
              </a:schemeClr>
            </a:outerShdw>
          </a:effec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8"/>
          <a:srcRect l="2578" t="23047" r="56406" b="30664"/>
          <a:stretch>
            <a:fillRect/>
          </a:stretch>
        </p:blipFill>
        <p:spPr bwMode="auto">
          <a:xfrm>
            <a:off x="2143108" y="1151776"/>
            <a:ext cx="2250021" cy="2031426"/>
          </a:xfrm>
          <a:prstGeom prst="rect">
            <a:avLst/>
          </a:prstGeom>
          <a:noFill/>
          <a:ln w="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 type="none" w="med" len="med"/>
          </a:ln>
          <a:effectLst>
            <a:outerShdw blurRad="254000" dist="38100" dir="2700000" algn="tl" rotWithShape="0">
              <a:schemeClr val="accent6">
                <a:lumMod val="60000"/>
                <a:lumOff val="40000"/>
                <a:alpha val="40000"/>
              </a:schemeClr>
            </a:outerShdw>
          </a:effectLst>
        </p:spPr>
      </p:pic>
      <p:sp>
        <p:nvSpPr>
          <p:cNvPr id="16" name="角丸四角形 15"/>
          <p:cNvSpPr/>
          <p:nvPr/>
        </p:nvSpPr>
        <p:spPr>
          <a:xfrm>
            <a:off x="71406" y="2394926"/>
            <a:ext cx="1872000" cy="1204149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>
            <a:spAutoFit/>
          </a:bodyPr>
          <a:lstStyle/>
          <a:p>
            <a:pPr algn="l" rtl="0"/>
            <a:r>
              <a:rPr kumimoji="1" lang="ja-JP" altLang="en-US" sz="900" u="dbl" kern="1200" dirty="0" smtClean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アプリケーションの設定をカスタマイズ</a:t>
            </a:r>
            <a:r>
              <a:rPr kumimoji="1" lang="ja-JP" altLang="en-US" sz="900" u="dbl" kern="1200" dirty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をするには</a:t>
            </a:r>
          </a:p>
          <a:p>
            <a:pPr algn="l" rtl="0"/>
            <a:r>
              <a:rPr kumimoji="1" lang="en-US" altLang="ja-JP" sz="800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Office</a:t>
            </a:r>
            <a:r>
              <a:rPr kumimoji="1" lang="ja-JP" altLang="en-US" sz="800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 ボタン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をクリックし、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下側に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表示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される </a:t>
            </a:r>
            <a:r>
              <a:rPr kumimoji="1" lang="ja-JP" altLang="en-US" sz="800" b="1" u="heavy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各アプリケーションのオプション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を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選択します。</a:t>
            </a:r>
            <a:endParaRPr kumimoji="1" lang="en-US" altLang="ja-JP" sz="800" kern="1200" dirty="0">
              <a:solidFill>
                <a:prstClr val="white"/>
              </a:solidFill>
              <a:latin typeface="Calibri"/>
              <a:ea typeface="ＭＳ Ｐゴシック"/>
              <a:cs typeface="+mn-cs"/>
            </a:endParaRPr>
          </a:p>
          <a:p>
            <a:pPr algn="l" rtl="0"/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オプションでは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、文書校正の詳細や、セキュリティ設定、保存形式などの基本設定のカスタマイズ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を行えます。</a:t>
            </a:r>
            <a:endParaRPr kumimoji="1" lang="en-US" altLang="ja-JP" sz="800" kern="1200" dirty="0">
              <a:solidFill>
                <a:srgbClr val="8B7E6A"/>
              </a:solidFill>
              <a:latin typeface="Verdana" pitchFamily="34" charset="0"/>
              <a:ea typeface="ＭＳ Ｐゴシック"/>
              <a:cs typeface="+mn-cs"/>
            </a:endParaRPr>
          </a:p>
        </p:txBody>
      </p:sp>
      <p:cxnSp>
        <p:nvCxnSpPr>
          <p:cNvPr id="19" name="直線コネクタ 18"/>
          <p:cNvCxnSpPr>
            <a:stCxn id="16" idx="3"/>
            <a:endCxn id="56" idx="2"/>
          </p:cNvCxnSpPr>
          <p:nvPr/>
        </p:nvCxnSpPr>
        <p:spPr>
          <a:xfrm>
            <a:off x="1943406" y="3019239"/>
            <a:ext cx="944462" cy="111087"/>
          </a:xfrm>
          <a:prstGeom prst="line">
            <a:avLst/>
          </a:prstGeom>
          <a:ln w="12700">
            <a:solidFill>
              <a:srgbClr val="3A7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角丸四角形 22"/>
          <p:cNvSpPr/>
          <p:nvPr/>
        </p:nvSpPr>
        <p:spPr>
          <a:xfrm>
            <a:off x="71406" y="1142984"/>
            <a:ext cx="1872000" cy="1050916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>
            <a:spAutoFit/>
          </a:bodyPr>
          <a:lstStyle/>
          <a:p>
            <a:pPr algn="l" rtl="0"/>
            <a:r>
              <a:rPr kumimoji="1" lang="en-US" altLang="ja-JP" sz="900" u="dbl" kern="1200" dirty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PDF</a:t>
            </a:r>
            <a:r>
              <a:rPr kumimoji="1" lang="ja-JP" altLang="en-US" sz="900" u="dbl" kern="1200" dirty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形式で保存するには</a:t>
            </a:r>
          </a:p>
          <a:p>
            <a:pPr algn="l" rtl="0"/>
            <a:r>
              <a:rPr kumimoji="1" lang="en-US" altLang="ja-JP" sz="800" b="1" u="heavy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Office</a:t>
            </a:r>
            <a:r>
              <a:rPr kumimoji="1" lang="ja-JP" altLang="en-US" sz="800" b="1" u="heavy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 ボタン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から</a:t>
            </a:r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[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名前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を付けて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保存</a:t>
            </a:r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]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の</a:t>
            </a:r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[</a:t>
            </a:r>
            <a:r>
              <a:rPr kumimoji="1" lang="en-US" altLang="ja-JP" sz="800" b="1" u="heavy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PDF</a:t>
            </a:r>
            <a:r>
              <a:rPr kumimoji="1" lang="en-US" altLang="ja-JP" sz="800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]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を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選択します。</a:t>
            </a:r>
            <a:endParaRPr kumimoji="1" lang="en-US" altLang="ja-JP" sz="800" kern="1200" dirty="0">
              <a:solidFill>
                <a:srgbClr val="8B7E6A"/>
              </a:solidFill>
              <a:latin typeface="Verdana" pitchFamily="34" charset="0"/>
              <a:ea typeface="ＭＳ Ｐゴシック"/>
              <a:cs typeface="+mn-cs"/>
            </a:endParaRPr>
          </a:p>
          <a:p>
            <a:pPr algn="l" rtl="0"/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※PDF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形式での保存を行うには、</a:t>
            </a:r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2007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 </a:t>
            </a:r>
            <a:r>
              <a:rPr lang="en-US" altLang="ja-JP" sz="8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  <a:t>Microsoft</a:t>
            </a:r>
            <a:r>
              <a:rPr lang="ja-JP" altLang="en-US" sz="8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  <a:t> </a:t>
            </a:r>
            <a:r>
              <a:rPr lang="en-US" altLang="ja-JP" sz="8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  <a:t>Office</a:t>
            </a:r>
            <a:r>
              <a:rPr lang="ja-JP" altLang="en-US" sz="8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  <a:t> </a:t>
            </a:r>
            <a:r>
              <a:rPr lang="en-US" altLang="ja-JP" sz="8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  <a:t>Suites</a:t>
            </a:r>
            <a:r>
              <a:rPr lang="ja-JP" altLang="en-US" sz="8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  <a:t> をインストール後、</a:t>
            </a:r>
            <a:r>
              <a:rPr lang="en-US" altLang="ja-JP" sz="800" b="1" u="heavy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</a:rPr>
              <a:t>PDF</a:t>
            </a:r>
            <a:r>
              <a:rPr lang="ja-JP" altLang="en-US" sz="800" b="1" u="heavy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</a:rPr>
              <a:t>保存用のアドイン</a:t>
            </a:r>
            <a:r>
              <a:rPr lang="ja-JP" altLang="en-US" sz="8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  <a:t>をインストールする必要があります。</a:t>
            </a:r>
            <a:endParaRPr kumimoji="1" lang="en-US" altLang="ja-JP" sz="800" kern="1200" dirty="0">
              <a:solidFill>
                <a:srgbClr val="8B7E6A"/>
              </a:solidFill>
              <a:latin typeface="Verdana" pitchFamily="34" charset="0"/>
              <a:ea typeface="ＭＳ Ｐゴシック"/>
              <a:cs typeface="+mn-cs"/>
            </a:endParaRPr>
          </a:p>
        </p:txBody>
      </p:sp>
      <p:cxnSp>
        <p:nvCxnSpPr>
          <p:cNvPr id="24" name="直線コネクタ 23"/>
          <p:cNvCxnSpPr>
            <a:stCxn id="23" idx="3"/>
            <a:endCxn id="50" idx="1"/>
          </p:cNvCxnSpPr>
          <p:nvPr/>
        </p:nvCxnSpPr>
        <p:spPr>
          <a:xfrm>
            <a:off x="1943406" y="1668442"/>
            <a:ext cx="1010280" cy="715260"/>
          </a:xfrm>
          <a:prstGeom prst="line">
            <a:avLst/>
          </a:prstGeom>
          <a:ln w="12700">
            <a:solidFill>
              <a:srgbClr val="3A7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角丸四角形 28"/>
          <p:cNvSpPr/>
          <p:nvPr/>
        </p:nvSpPr>
        <p:spPr>
          <a:xfrm>
            <a:off x="7215206" y="5596873"/>
            <a:ext cx="1872000" cy="1067942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ctr">
            <a:spAutoFit/>
          </a:bodyPr>
          <a:lstStyle/>
          <a:p>
            <a:pPr algn="l" rtl="0"/>
            <a:r>
              <a:rPr kumimoji="1" lang="ja-JP" altLang="en-US" sz="900" u="dbl" kern="1200" dirty="0" smtClean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クイック アクセス ツール バー</a:t>
            </a:r>
            <a:r>
              <a:rPr kumimoji="1" lang="ja-JP" altLang="en-US" sz="900" u="dbl" kern="1200" dirty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をカスタマイズするには</a:t>
            </a:r>
          </a:p>
          <a:p>
            <a:pPr algn="l" rtl="0"/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2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通り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方法があります。</a:t>
            </a:r>
            <a:endParaRPr kumimoji="1" lang="en-US" altLang="ja-JP" sz="800" kern="1200" dirty="0">
              <a:solidFill>
                <a:srgbClr val="8B7E6A"/>
              </a:solidFill>
              <a:latin typeface="Verdana" pitchFamily="34" charset="0"/>
              <a:ea typeface="ＭＳ Ｐゴシック"/>
              <a:cs typeface="+mn-cs"/>
            </a:endParaRPr>
          </a:p>
          <a:p>
            <a:pPr algn="l" rtl="0"/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　・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クイック アクセス ツール バー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にある下矢印をクリックして編集する方法</a:t>
            </a:r>
            <a:endParaRPr kumimoji="1" lang="en-US" altLang="ja-JP" sz="800" kern="1200" dirty="0">
              <a:solidFill>
                <a:srgbClr val="8B7E6A"/>
              </a:solidFill>
              <a:latin typeface="Verdana" pitchFamily="34" charset="0"/>
              <a:ea typeface="ＭＳ Ｐゴシック"/>
              <a:cs typeface="+mn-cs"/>
            </a:endParaRPr>
          </a:p>
          <a:p>
            <a:pPr algn="l" rtl="0"/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　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・各アプリケーションのオプションの</a:t>
            </a:r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[</a:t>
            </a:r>
            <a:r>
              <a:rPr kumimoji="1" lang="ja-JP" altLang="en-US" sz="800" b="1" u="heavy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ユーザ設定</a:t>
            </a:r>
            <a:r>
              <a:rPr kumimoji="1" lang="en-US" altLang="ja-JP" sz="800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]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で編集する方法</a:t>
            </a:r>
            <a:endParaRPr kumimoji="1" lang="en-US" altLang="ja-JP" sz="800" kern="1200" dirty="0">
              <a:solidFill>
                <a:srgbClr val="8B7E6A"/>
              </a:solidFill>
              <a:latin typeface="Verdana" pitchFamily="34" charset="0"/>
              <a:ea typeface="ＭＳ Ｐゴシック"/>
              <a:cs typeface="+mn-cs"/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5852264" y="5677892"/>
            <a:ext cx="720000" cy="180000"/>
          </a:xfrm>
          <a:prstGeom prst="ellipse">
            <a:avLst/>
          </a:prstGeom>
          <a:noFill/>
          <a:ln w="15875">
            <a:solidFill>
              <a:srgbClr val="3A7C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kern="1200" dirty="0">
              <a:solidFill>
                <a:srgbClr val="FF9900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32" name="円/楕円 31"/>
          <p:cNvSpPr/>
          <p:nvPr/>
        </p:nvSpPr>
        <p:spPr>
          <a:xfrm>
            <a:off x="5786446" y="4249132"/>
            <a:ext cx="180000" cy="180000"/>
          </a:xfrm>
          <a:prstGeom prst="ellipse">
            <a:avLst/>
          </a:prstGeom>
          <a:noFill/>
          <a:ln w="15875">
            <a:solidFill>
              <a:srgbClr val="3A7C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kern="1200" dirty="0">
              <a:solidFill>
                <a:srgbClr val="FF9900"/>
              </a:solidFill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33" name="直線コネクタ 32"/>
          <p:cNvCxnSpPr>
            <a:stCxn id="32" idx="5"/>
            <a:endCxn id="29" idx="1"/>
          </p:cNvCxnSpPr>
          <p:nvPr/>
        </p:nvCxnSpPr>
        <p:spPr>
          <a:xfrm rot="16200000" flipH="1">
            <a:off x="5713610" y="4629248"/>
            <a:ext cx="1728072" cy="1275120"/>
          </a:xfrm>
          <a:prstGeom prst="line">
            <a:avLst/>
          </a:prstGeom>
          <a:ln w="12700">
            <a:solidFill>
              <a:srgbClr val="3A7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37" idx="0"/>
            <a:endCxn id="31" idx="4"/>
          </p:cNvCxnSpPr>
          <p:nvPr/>
        </p:nvCxnSpPr>
        <p:spPr>
          <a:xfrm rot="5400000" flipH="1" flipV="1">
            <a:off x="5848982" y="5659240"/>
            <a:ext cx="164630" cy="561934"/>
          </a:xfrm>
          <a:prstGeom prst="line">
            <a:avLst/>
          </a:prstGeom>
          <a:ln w="12700">
            <a:solidFill>
              <a:srgbClr val="3A7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6" descr="C:\Documents and Settings\yukinaoh\デスクトップ\NK\互換性チェック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26363" y="2684103"/>
            <a:ext cx="1946231" cy="1400554"/>
          </a:xfrm>
          <a:prstGeom prst="rect">
            <a:avLst/>
          </a:prstGeom>
          <a:noFill/>
          <a:ln w="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254000" dist="38100" dir="2700000" algn="tl" rotWithShape="0">
              <a:schemeClr val="accent6">
                <a:lumMod val="60000"/>
                <a:lumOff val="40000"/>
                <a:alpha val="40000"/>
              </a:schemeClr>
            </a:outerShdw>
          </a:effectLst>
        </p:spPr>
      </p:pic>
      <p:sp>
        <p:nvSpPr>
          <p:cNvPr id="45" name="角丸四角形 44"/>
          <p:cNvSpPr/>
          <p:nvPr/>
        </p:nvSpPr>
        <p:spPr>
          <a:xfrm>
            <a:off x="7200594" y="4286256"/>
            <a:ext cx="1872000" cy="1050916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>
            <a:spAutoFit/>
          </a:bodyPr>
          <a:lstStyle/>
          <a:p>
            <a:pPr algn="l" rtl="0"/>
            <a:r>
              <a:rPr kumimoji="1" lang="ja-JP" altLang="en-US" sz="900" u="dbl" kern="1200" dirty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パスワードを設定するときは</a:t>
            </a:r>
          </a:p>
          <a:p>
            <a:pPr algn="l" rtl="0"/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Office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 ボタンから</a:t>
            </a:r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[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名前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を付けて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保存</a:t>
            </a:r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]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を選択し、保存先を指定するダイアログから</a:t>
            </a:r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[</a:t>
            </a:r>
            <a:r>
              <a:rPr kumimoji="1" lang="ja-JP" altLang="en-US" sz="800" b="1" u="heavy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ツール</a:t>
            </a:r>
            <a:r>
              <a:rPr kumimoji="1" lang="en-US" altLang="ja-JP" sz="800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]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の</a:t>
            </a:r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[</a:t>
            </a:r>
            <a:r>
              <a:rPr kumimoji="1" lang="ja-JP" altLang="en-US" sz="800" b="1" u="heavy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全般オプション</a:t>
            </a:r>
            <a:r>
              <a:rPr kumimoji="1" lang="en-US" altLang="ja-JP" sz="800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]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を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クリック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します。</a:t>
            </a:r>
            <a:r>
              <a:rPr lang="en-US" altLang="ja-JP" sz="8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  <a:t/>
            </a:r>
            <a:br>
              <a:rPr lang="en-US" altLang="ja-JP" sz="8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</a:br>
            <a:r>
              <a:rPr lang="ja-JP" altLang="en-US" sz="8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  <a:t>全般オプションの画面で読み取りパスワードの設定をします。</a:t>
            </a:r>
            <a:endParaRPr kumimoji="1" lang="en-US" altLang="ja-JP" sz="800" kern="1200" dirty="0" smtClean="0">
              <a:solidFill>
                <a:srgbClr val="8B7E6A"/>
              </a:solidFill>
              <a:latin typeface="Verdana" pitchFamily="34" charset="0"/>
              <a:ea typeface="ＭＳ Ｐゴシック"/>
              <a:cs typeface="+mn-cs"/>
            </a:endParaRPr>
          </a:p>
        </p:txBody>
      </p:sp>
      <p:sp>
        <p:nvSpPr>
          <p:cNvPr id="46" name="円/楕円 45"/>
          <p:cNvSpPr/>
          <p:nvPr/>
        </p:nvSpPr>
        <p:spPr>
          <a:xfrm>
            <a:off x="4786314" y="3656029"/>
            <a:ext cx="900000" cy="180000"/>
          </a:xfrm>
          <a:prstGeom prst="ellipse">
            <a:avLst/>
          </a:prstGeom>
          <a:noFill/>
          <a:ln w="15875">
            <a:solidFill>
              <a:srgbClr val="3A7C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kern="1200" dirty="0">
              <a:solidFill>
                <a:srgbClr val="FF9900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953686" y="2063692"/>
            <a:ext cx="1440000" cy="226816"/>
          </a:xfrm>
          <a:prstGeom prst="rect">
            <a:avLst/>
          </a:prstGeom>
          <a:noFill/>
          <a:ln w="15875">
            <a:solidFill>
              <a:srgbClr val="3A7C3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kern="1200" dirty="0">
              <a:solidFill>
                <a:prstClr val="white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2953686" y="2298582"/>
            <a:ext cx="1440000" cy="170239"/>
          </a:xfrm>
          <a:prstGeom prst="rect">
            <a:avLst/>
          </a:prstGeom>
          <a:noFill/>
          <a:ln w="15875">
            <a:solidFill>
              <a:srgbClr val="3A7C3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kern="1200" dirty="0">
              <a:solidFill>
                <a:prstClr val="white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56" name="円/楕円 55"/>
          <p:cNvSpPr/>
          <p:nvPr/>
        </p:nvSpPr>
        <p:spPr>
          <a:xfrm>
            <a:off x="2887868" y="3040326"/>
            <a:ext cx="684000" cy="180000"/>
          </a:xfrm>
          <a:prstGeom prst="ellipse">
            <a:avLst/>
          </a:prstGeom>
          <a:noFill/>
          <a:ln w="15875">
            <a:solidFill>
              <a:srgbClr val="3A7C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kern="1200" dirty="0">
              <a:solidFill>
                <a:srgbClr val="FF9900"/>
              </a:solidFill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59" name="直線コネクタ 58"/>
          <p:cNvCxnSpPr>
            <a:stCxn id="46" idx="6"/>
            <a:endCxn id="45" idx="1"/>
          </p:cNvCxnSpPr>
          <p:nvPr/>
        </p:nvCxnSpPr>
        <p:spPr>
          <a:xfrm>
            <a:off x="5686314" y="3746029"/>
            <a:ext cx="1514280" cy="1065685"/>
          </a:xfrm>
          <a:prstGeom prst="line">
            <a:avLst/>
          </a:prstGeom>
          <a:ln w="12700">
            <a:solidFill>
              <a:srgbClr val="3A7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>
            <a:stCxn id="15" idx="3"/>
            <a:endCxn id="69" idx="1"/>
          </p:cNvCxnSpPr>
          <p:nvPr/>
        </p:nvCxnSpPr>
        <p:spPr>
          <a:xfrm flipV="1">
            <a:off x="4393129" y="1600338"/>
            <a:ext cx="178871" cy="567151"/>
          </a:xfrm>
          <a:prstGeom prst="line">
            <a:avLst/>
          </a:prstGeom>
          <a:ln w="12700">
            <a:solidFill>
              <a:srgbClr val="3A7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角丸四角形 68"/>
          <p:cNvSpPr/>
          <p:nvPr/>
        </p:nvSpPr>
        <p:spPr>
          <a:xfrm>
            <a:off x="4572000" y="1142984"/>
            <a:ext cx="4500594" cy="914708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ctr">
            <a:spAutoFit/>
          </a:bodyPr>
          <a:lstStyle/>
          <a:p>
            <a:pPr algn="l" rtl="0"/>
            <a:r>
              <a:rPr kumimoji="1" lang="ja-JP" altLang="en-US" sz="900" u="dbl" kern="1200" dirty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ファイルの保存形式について</a:t>
            </a:r>
          </a:p>
          <a:p>
            <a:pPr algn="l" rtl="0"/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2007 Office system 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では、</a:t>
            </a:r>
            <a:r>
              <a:rPr lang="en-US" altLang="ja-JP" sz="8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  <a:t>Word</a:t>
            </a:r>
            <a:r>
              <a:rPr lang="ja-JP" altLang="en-US" sz="800" dirty="0" err="1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  <a:t>、</a:t>
            </a:r>
            <a:r>
              <a:rPr lang="en-US" altLang="ja-JP" sz="8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  <a:t>Excel</a:t>
            </a:r>
            <a:r>
              <a:rPr lang="ja-JP" altLang="en-US" sz="800" dirty="0" err="1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  <a:t>、</a:t>
            </a:r>
            <a:r>
              <a:rPr lang="en-US" altLang="ja-JP" sz="8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  <a:t>PowerPoint</a:t>
            </a:r>
            <a:r>
              <a:rPr lang="ja-JP" altLang="en-US" sz="8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  <a:t> の各ファイルの</a:t>
            </a:r>
            <a:r>
              <a:rPr kumimoji="1" lang="ja-JP" altLang="en-US" sz="800" b="1" u="heavy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拡張子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と</a:t>
            </a:r>
            <a:r>
              <a:rPr kumimoji="1" lang="ja-JP" altLang="en-US" sz="800" b="1" u="heavy" kern="1200" dirty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アイコン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が変更になりました。</a:t>
            </a:r>
            <a:endParaRPr kumimoji="1" lang="en-US" altLang="ja-JP" sz="800" kern="1200" dirty="0">
              <a:solidFill>
                <a:srgbClr val="8B7E6A"/>
              </a:solidFill>
              <a:latin typeface="Verdana" pitchFamily="34" charset="0"/>
              <a:ea typeface="ＭＳ Ｐゴシック"/>
              <a:cs typeface="+mn-cs"/>
            </a:endParaRPr>
          </a:p>
          <a:p>
            <a:pPr algn="l" rtl="0"/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Word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は「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.</a:t>
            </a:r>
            <a:r>
              <a:rPr kumimoji="1" lang="en-US" altLang="ja-JP" sz="800" kern="1200" dirty="0" err="1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docx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」、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Excel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は「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.</a:t>
            </a:r>
            <a:r>
              <a:rPr kumimoji="1" lang="en-US" altLang="ja-JP" sz="800" kern="1200" dirty="0" err="1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xlsx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」、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PowerPoint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は「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.</a:t>
            </a:r>
            <a:r>
              <a:rPr kumimoji="1" lang="en-US" altLang="ja-JP" sz="800" kern="1200" dirty="0" err="1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pptx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」となります。</a:t>
            </a:r>
            <a:endParaRPr kumimoji="1" lang="en-US" altLang="ja-JP" sz="800" kern="1200" dirty="0">
              <a:solidFill>
                <a:srgbClr val="8B7E6A"/>
              </a:solidFill>
              <a:latin typeface="Verdana" pitchFamily="34" charset="0"/>
              <a:ea typeface="ＭＳ Ｐゴシック"/>
              <a:cs typeface="+mn-cs"/>
            </a:endParaRPr>
          </a:p>
          <a:p>
            <a:pPr algn="l" rtl="0"/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2007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形式で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保存したファイルは、以前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のバージョンで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開く</a:t>
            </a:r>
            <a:r>
              <a:rPr lang="ja-JP" altLang="en-US" sz="8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  <a:t>際、</a:t>
            </a:r>
            <a:r>
              <a:rPr lang="ja-JP" altLang="en-US" sz="800" b="1" u="heavy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</a:rPr>
              <a:t>互換機能パック</a:t>
            </a:r>
            <a:r>
              <a:rPr lang="ja-JP" altLang="en-US" sz="8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  <a:t>が必要なります。</a:t>
            </a:r>
            <a:r>
              <a:rPr lang="en-US" altLang="ja-JP" sz="8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  <a:t/>
            </a:r>
            <a:br>
              <a:rPr lang="en-US" altLang="ja-JP" sz="8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</a:br>
            <a:r>
              <a:rPr lang="en-US" altLang="ja-JP" sz="8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  <a:t>97-2003</a:t>
            </a:r>
            <a:r>
              <a:rPr lang="ja-JP" altLang="en-US" sz="8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  <a:t> 形式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で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保存しようとする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と</a:t>
            </a:r>
            <a:r>
              <a:rPr kumimoji="1" lang="ja-JP" altLang="en-US" sz="800" b="1" u="heavy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互換性チェック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の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画面が表示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されます</a:t>
            </a:r>
            <a:endParaRPr kumimoji="1" lang="en-US" altLang="ja-JP" sz="800" kern="1200" dirty="0">
              <a:solidFill>
                <a:srgbClr val="8B7E6A"/>
              </a:solidFill>
              <a:latin typeface="Verdana" pitchFamily="34" charset="0"/>
              <a:ea typeface="ＭＳ Ｐゴシック"/>
              <a:cs typeface="+mn-cs"/>
            </a:endParaRPr>
          </a:p>
        </p:txBody>
      </p:sp>
      <p:cxnSp>
        <p:nvCxnSpPr>
          <p:cNvPr id="30" name="直線コネクタ 29"/>
          <p:cNvCxnSpPr>
            <a:stCxn id="43" idx="0"/>
            <a:endCxn id="69" idx="2"/>
          </p:cNvCxnSpPr>
          <p:nvPr/>
        </p:nvCxnSpPr>
        <p:spPr>
          <a:xfrm rot="16200000" flipV="1">
            <a:off x="7147683" y="1732307"/>
            <a:ext cx="626411" cy="1277182"/>
          </a:xfrm>
          <a:prstGeom prst="line">
            <a:avLst/>
          </a:prstGeom>
          <a:ln w="12700">
            <a:solidFill>
              <a:srgbClr val="3A7C3C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角丸四角形 37"/>
          <p:cNvSpPr/>
          <p:nvPr/>
        </p:nvSpPr>
        <p:spPr>
          <a:xfrm>
            <a:off x="71406" y="3800101"/>
            <a:ext cx="1872000" cy="1459538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ctr">
            <a:spAutoFit/>
          </a:bodyPr>
          <a:lstStyle/>
          <a:p>
            <a:pPr algn="l" rtl="0"/>
            <a:r>
              <a:rPr kumimoji="1" lang="en-US" altLang="ja-JP" sz="900" u="dbl" kern="1200" dirty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Alt</a:t>
            </a:r>
            <a:r>
              <a:rPr kumimoji="1" lang="ja-JP" altLang="en-US" sz="900" u="dbl" kern="1200" dirty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キーの便利な使い方</a:t>
            </a:r>
          </a:p>
          <a:p>
            <a:pPr algn="l" rtl="0"/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「</a:t>
            </a:r>
            <a:r>
              <a:rPr kumimoji="1" lang="en-US" altLang="ja-JP" sz="800" kern="1200" dirty="0" err="1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Ctrl+C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」 でデータのコピー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をするなど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Ctrl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キーを使ったショートカット機能は以前のバージョンと同じですが、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Alt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キーを使ったショートカット機能が変更になりました。</a:t>
            </a:r>
            <a:endParaRPr kumimoji="1" lang="en-US" altLang="ja-JP" sz="800" kern="1200" dirty="0">
              <a:solidFill>
                <a:srgbClr val="8B7E6A"/>
              </a:solidFill>
              <a:latin typeface="Verdana" pitchFamily="34" charset="0"/>
              <a:ea typeface="ＭＳ Ｐゴシック"/>
              <a:cs typeface="+mn-cs"/>
            </a:endParaRPr>
          </a:p>
          <a:p>
            <a:pPr algn="l" rtl="0"/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Alt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キーを押すと、タブやクイックアクセスツールバー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に</a:t>
            </a:r>
            <a:r>
              <a:rPr kumimoji="1" lang="ja-JP" altLang="en-US" sz="800" b="1" u="heavy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キー ヒント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が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表示されますので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、それを確認しながらコマンド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を実行できます。</a:t>
            </a:r>
            <a:endParaRPr kumimoji="1" lang="en-US" altLang="ja-JP" sz="800" kern="1200" dirty="0">
              <a:solidFill>
                <a:srgbClr val="8B7E6A"/>
              </a:solidFill>
              <a:latin typeface="Verdana" pitchFamily="34" charset="0"/>
              <a:ea typeface="ＭＳ Ｐゴシック"/>
              <a:cs typeface="+mn-cs"/>
            </a:endParaRPr>
          </a:p>
        </p:txBody>
      </p:sp>
      <p:sp>
        <p:nvSpPr>
          <p:cNvPr id="58" name="円/楕円 57"/>
          <p:cNvSpPr/>
          <p:nvPr/>
        </p:nvSpPr>
        <p:spPr>
          <a:xfrm>
            <a:off x="2116732" y="3357562"/>
            <a:ext cx="180000" cy="180000"/>
          </a:xfrm>
          <a:prstGeom prst="ellipse">
            <a:avLst/>
          </a:prstGeom>
          <a:noFill/>
          <a:ln w="15875">
            <a:solidFill>
              <a:srgbClr val="3A7C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kern="1200" dirty="0">
              <a:solidFill>
                <a:srgbClr val="FF9900"/>
              </a:solidFill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60" name="直線コネクタ 59"/>
          <p:cNvCxnSpPr>
            <a:stCxn id="38" idx="3"/>
            <a:endCxn id="58" idx="4"/>
          </p:cNvCxnSpPr>
          <p:nvPr/>
        </p:nvCxnSpPr>
        <p:spPr>
          <a:xfrm flipV="1">
            <a:off x="1943406" y="3537562"/>
            <a:ext cx="263326" cy="1036784"/>
          </a:xfrm>
          <a:prstGeom prst="line">
            <a:avLst/>
          </a:prstGeom>
          <a:ln w="12700">
            <a:solidFill>
              <a:srgbClr val="3A7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角丸四角形 36"/>
          <p:cNvSpPr/>
          <p:nvPr/>
        </p:nvSpPr>
        <p:spPr>
          <a:xfrm>
            <a:off x="4228330" y="6022522"/>
            <a:ext cx="2844000" cy="642293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ctr">
            <a:spAutoFit/>
          </a:bodyPr>
          <a:lstStyle/>
          <a:p>
            <a:pPr algn="l" rtl="0"/>
            <a:r>
              <a:rPr kumimoji="1" lang="ja-JP" altLang="en-US" sz="900" u="dbl" kern="1200" dirty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画面の領域を広く使いたい時は</a:t>
            </a:r>
          </a:p>
          <a:p>
            <a:pPr algn="l" rtl="0"/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クイック アクセス ツール バー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の右にある矢印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より </a:t>
            </a:r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[</a:t>
            </a:r>
            <a:r>
              <a:rPr kumimoji="1" lang="ja-JP" altLang="en-US" sz="800" b="1" u="heavy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リボン</a:t>
            </a:r>
            <a:r>
              <a:rPr kumimoji="1" lang="ja-JP" altLang="en-US" sz="800" b="1" u="heavy" kern="1200" dirty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の</a:t>
            </a:r>
            <a:r>
              <a:rPr kumimoji="1" lang="ja-JP" altLang="en-US" sz="800" b="1" u="heavy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最小化</a:t>
            </a:r>
            <a:r>
              <a:rPr lang="en-US" altLang="ja-JP" sz="8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  <a:t>]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をクリック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します。</a:t>
            </a:r>
            <a:endParaRPr kumimoji="1" lang="en-US" altLang="ja-JP" sz="800" kern="1200" dirty="0">
              <a:solidFill>
                <a:srgbClr val="8B7E6A"/>
              </a:solidFill>
              <a:latin typeface="Verdana" pitchFamily="34" charset="0"/>
              <a:ea typeface="ＭＳ Ｐゴシック"/>
              <a:cs typeface="+mn-cs"/>
            </a:endParaRPr>
          </a:p>
          <a:p>
            <a:pPr algn="l" rtl="0"/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タブをダブル クリックしてもリボンが最小化されます。</a:t>
            </a:r>
            <a:endParaRPr kumimoji="1" lang="ja-JP" altLang="en-US" sz="800" kern="1200" dirty="0">
              <a:solidFill>
                <a:prstClr val="white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2500298" y="3547515"/>
            <a:ext cx="1008000" cy="360000"/>
          </a:xfrm>
          <a:prstGeom prst="rect">
            <a:avLst/>
          </a:prstGeom>
          <a:noFill/>
          <a:ln w="15875">
            <a:solidFill>
              <a:srgbClr val="3A7C3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kern="1200" dirty="0">
              <a:solidFill>
                <a:prstClr val="white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74" name="円/楕円 73"/>
          <p:cNvSpPr/>
          <p:nvPr/>
        </p:nvSpPr>
        <p:spPr>
          <a:xfrm>
            <a:off x="3411408" y="3806891"/>
            <a:ext cx="108000" cy="108000"/>
          </a:xfrm>
          <a:prstGeom prst="ellipse">
            <a:avLst/>
          </a:prstGeom>
          <a:noFill/>
          <a:ln w="15875">
            <a:solidFill>
              <a:srgbClr val="3A7C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kern="1200" dirty="0">
              <a:solidFill>
                <a:srgbClr val="FF9900"/>
              </a:solidFill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75" name="直線コネクタ 74"/>
          <p:cNvCxnSpPr>
            <a:stCxn id="74" idx="4"/>
            <a:endCxn id="80" idx="0"/>
          </p:cNvCxnSpPr>
          <p:nvPr/>
        </p:nvCxnSpPr>
        <p:spPr>
          <a:xfrm rot="16200000" flipH="1">
            <a:off x="3510488" y="3869811"/>
            <a:ext cx="81540" cy="171700"/>
          </a:xfrm>
          <a:prstGeom prst="line">
            <a:avLst/>
          </a:prstGeom>
          <a:ln w="12700">
            <a:solidFill>
              <a:srgbClr val="3A7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角丸四角形 79"/>
          <p:cNvSpPr/>
          <p:nvPr/>
        </p:nvSpPr>
        <p:spPr>
          <a:xfrm>
            <a:off x="2143108" y="3996431"/>
            <a:ext cx="2988000" cy="642293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ctr">
            <a:spAutoFit/>
          </a:bodyPr>
          <a:lstStyle/>
          <a:p>
            <a:pPr algn="l" rtl="0"/>
            <a:r>
              <a:rPr kumimoji="1" lang="ja-JP" altLang="en-US" sz="900" u="dbl" kern="1200" dirty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各タブの中は</a:t>
            </a:r>
          </a:p>
          <a:p>
            <a:pPr algn="l" rtl="0"/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ボタンをまとめた</a:t>
            </a:r>
            <a:r>
              <a:rPr kumimoji="1" lang="ja-JP" altLang="en-US" sz="800" b="1" u="heavy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コマンド グループ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によって構成されています。</a:t>
            </a:r>
            <a:endParaRPr kumimoji="1" lang="en-US" altLang="ja-JP" sz="800" kern="1200" dirty="0">
              <a:solidFill>
                <a:srgbClr val="8B7E6A"/>
              </a:solidFill>
              <a:latin typeface="Verdana" pitchFamily="34" charset="0"/>
              <a:ea typeface="ＭＳ Ｐゴシック"/>
              <a:cs typeface="+mn-cs"/>
            </a:endParaRPr>
          </a:p>
          <a:p>
            <a:pPr algn="l" rtl="0"/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右下の矢印をクリックすると各グループの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詳細設定ダイアログが表示されます。</a:t>
            </a:r>
            <a:endParaRPr kumimoji="1" lang="en-US" altLang="ja-JP" sz="800" kern="1200" dirty="0">
              <a:solidFill>
                <a:srgbClr val="8B7E6A"/>
              </a:solidFill>
              <a:latin typeface="Verdana" pitchFamily="34" charset="0"/>
              <a:ea typeface="ＭＳ Ｐゴシック"/>
              <a:cs typeface="+mn-cs"/>
            </a:endParaRPr>
          </a:p>
        </p:txBody>
      </p:sp>
      <p:cxnSp>
        <p:nvCxnSpPr>
          <p:cNvPr id="81" name="直線コネクタ 80"/>
          <p:cNvCxnSpPr>
            <a:stCxn id="73" idx="2"/>
            <a:endCxn id="80" idx="0"/>
          </p:cNvCxnSpPr>
          <p:nvPr/>
        </p:nvCxnSpPr>
        <p:spPr>
          <a:xfrm rot="16200000" flipH="1">
            <a:off x="3276245" y="3635568"/>
            <a:ext cx="88916" cy="632810"/>
          </a:xfrm>
          <a:prstGeom prst="line">
            <a:avLst/>
          </a:prstGeom>
          <a:ln w="12700">
            <a:solidFill>
              <a:srgbClr val="3A7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1"/>
          <p:cNvPicPr>
            <a:picLocks noChangeAspect="1" noChangeArrowheads="1"/>
          </p:cNvPicPr>
          <p:nvPr/>
        </p:nvPicPr>
        <p:blipFill>
          <a:blip r:embed="rId10"/>
          <a:srcRect r="64062" b="53809"/>
          <a:stretch>
            <a:fillRect/>
          </a:stretch>
        </p:blipFill>
        <p:spPr bwMode="auto">
          <a:xfrm>
            <a:off x="2143108" y="4714884"/>
            <a:ext cx="1971456" cy="2027125"/>
          </a:xfrm>
          <a:prstGeom prst="rect">
            <a:avLst/>
          </a:prstGeom>
          <a:noFill/>
          <a:ln w="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 type="none" w="med" len="med"/>
          </a:ln>
          <a:effectLst>
            <a:outerShdw blurRad="254000" dist="38100" dir="2700000" algn="tl" rotWithShape="0">
              <a:schemeClr val="accent6">
                <a:lumMod val="60000"/>
                <a:lumOff val="40000"/>
                <a:alpha val="40000"/>
              </a:schemeClr>
            </a:outerShdw>
          </a:effectLst>
        </p:spPr>
      </p:pic>
      <p:sp>
        <p:nvSpPr>
          <p:cNvPr id="71" name="角丸四角形 70"/>
          <p:cNvSpPr/>
          <p:nvPr/>
        </p:nvSpPr>
        <p:spPr>
          <a:xfrm>
            <a:off x="71406" y="5460666"/>
            <a:ext cx="1872000" cy="1204149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ctr">
            <a:spAutoFit/>
          </a:bodyPr>
          <a:lstStyle/>
          <a:p>
            <a:pPr algn="l" rtl="0"/>
            <a:r>
              <a:rPr kumimoji="1" lang="ja-JP" altLang="en-US" sz="900" u="dbl" kern="1200" dirty="0" smtClean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以前のバージョン</a:t>
            </a:r>
            <a:r>
              <a:rPr kumimoji="1" lang="ja-JP" altLang="en-US" sz="900" u="dbl" kern="1200" dirty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との互換性をチェックするときは</a:t>
            </a:r>
          </a:p>
          <a:p>
            <a:pPr algn="l" rtl="0"/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Office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 ボタンの</a:t>
            </a:r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[</a:t>
            </a:r>
            <a:r>
              <a:rPr kumimoji="1" lang="ja-JP" altLang="en-US" sz="800" b="1" u="heavy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配布準備</a:t>
            </a:r>
            <a:r>
              <a:rPr lang="en-US" altLang="ja-JP" sz="8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</a:rPr>
              <a:t>]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から</a:t>
            </a:r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[</a:t>
            </a:r>
            <a:r>
              <a:rPr kumimoji="1" lang="ja-JP" altLang="en-US" sz="800" b="1" u="heavy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互換性</a:t>
            </a:r>
            <a:r>
              <a:rPr kumimoji="1" lang="ja-JP" altLang="en-US" sz="800" b="1" u="heavy" kern="1200" dirty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チェックの</a:t>
            </a:r>
            <a:r>
              <a:rPr kumimoji="1" lang="ja-JP" altLang="en-US" sz="800" b="1" u="heavy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実行</a:t>
            </a:r>
            <a:r>
              <a:rPr kumimoji="1" lang="en-US" altLang="ja-JP" sz="800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]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を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行ってください。</a:t>
            </a:r>
            <a:endParaRPr kumimoji="1" lang="en-US" altLang="ja-JP" sz="800" kern="1200" dirty="0">
              <a:solidFill>
                <a:srgbClr val="8B7E6A"/>
              </a:solidFill>
              <a:latin typeface="Verdana" pitchFamily="34" charset="0"/>
              <a:ea typeface="ＭＳ Ｐゴシック"/>
              <a:cs typeface="+mn-cs"/>
            </a:endParaRPr>
          </a:p>
          <a:p>
            <a:pPr algn="l" rtl="0"/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以前のバージョンの </a:t>
            </a:r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Microsoft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 </a:t>
            </a:r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Office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 で開いたとき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に問題が起きるものがあるかどうかを調べることができます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。</a:t>
            </a:r>
            <a:endParaRPr kumimoji="1" lang="en-US" altLang="ja-JP" sz="800" kern="1200" dirty="0">
              <a:solidFill>
                <a:srgbClr val="8B7E6A"/>
              </a:solidFill>
              <a:latin typeface="Verdana" pitchFamily="34" charset="0"/>
              <a:ea typeface="ＭＳ Ｐゴシック"/>
              <a:cs typeface="+mn-cs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2928926" y="6250735"/>
            <a:ext cx="1188000" cy="252000"/>
          </a:xfrm>
          <a:prstGeom prst="rect">
            <a:avLst/>
          </a:prstGeom>
          <a:noFill/>
          <a:ln w="15875">
            <a:solidFill>
              <a:srgbClr val="3A7C3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kern="1200" dirty="0">
              <a:solidFill>
                <a:prstClr val="white"/>
              </a:solidFill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76" name="直線コネクタ 75"/>
          <p:cNvCxnSpPr>
            <a:stCxn id="71" idx="3"/>
            <a:endCxn id="72" idx="1"/>
          </p:cNvCxnSpPr>
          <p:nvPr/>
        </p:nvCxnSpPr>
        <p:spPr>
          <a:xfrm>
            <a:off x="1943406" y="6062741"/>
            <a:ext cx="985520" cy="313994"/>
          </a:xfrm>
          <a:prstGeom prst="line">
            <a:avLst/>
          </a:prstGeom>
          <a:ln w="12700">
            <a:solidFill>
              <a:srgbClr val="3A7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正方形/長方形 54"/>
          <p:cNvSpPr/>
          <p:nvPr/>
        </p:nvSpPr>
        <p:spPr>
          <a:xfrm>
            <a:off x="2953686" y="1462111"/>
            <a:ext cx="1440000" cy="182131"/>
          </a:xfrm>
          <a:prstGeom prst="rect">
            <a:avLst/>
          </a:prstGeom>
          <a:noFill/>
          <a:ln w="15875">
            <a:solidFill>
              <a:srgbClr val="3A7C3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kern="1200" dirty="0">
              <a:solidFill>
                <a:prstClr val="white"/>
              </a:solidFill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63" name="直線コネクタ 62"/>
          <p:cNvCxnSpPr>
            <a:stCxn id="55" idx="3"/>
            <a:endCxn id="69" idx="1"/>
          </p:cNvCxnSpPr>
          <p:nvPr/>
        </p:nvCxnSpPr>
        <p:spPr>
          <a:xfrm>
            <a:off x="4393686" y="1553177"/>
            <a:ext cx="178314" cy="47161"/>
          </a:xfrm>
          <a:prstGeom prst="line">
            <a:avLst/>
          </a:prstGeom>
          <a:ln w="12700">
            <a:solidFill>
              <a:srgbClr val="3A7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444</Words>
  <Application>Microsoft Office PowerPoint</Application>
  <PresentationFormat>画面に合わせる (4:3)</PresentationFormat>
  <Paragraphs>32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Office テーマ</vt:lpstr>
      <vt:lpstr>3_Office テーマ</vt:lpstr>
      <vt:lpstr>スライド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created xsi:type="dcterms:W3CDTF">2008-12-12T08:00:34Z</dcterms:created>
  <dcterms:modified xsi:type="dcterms:W3CDTF">2008-12-12T08:01:33Z</dcterms:modified>
</cp:coreProperties>
</file>