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2"/>
  </p:notesMasterIdLst>
  <p:sldIdLst>
    <p:sldId id="271" r:id="rId2"/>
    <p:sldId id="272" r:id="rId3"/>
    <p:sldId id="273" r:id="rId4"/>
    <p:sldId id="274" r:id="rId5"/>
    <p:sldId id="275" r:id="rId6"/>
    <p:sldId id="276" r:id="rId7"/>
    <p:sldId id="278" r:id="rId8"/>
    <p:sldId id="279" r:id="rId9"/>
    <p:sldId id="280" r:id="rId10"/>
    <p:sldId id="281" r:id="rId11"/>
    <p:sldId id="289" r:id="rId12"/>
    <p:sldId id="284" r:id="rId13"/>
    <p:sldId id="283" r:id="rId14"/>
    <p:sldId id="285" r:id="rId15"/>
    <p:sldId id="286" r:id="rId16"/>
    <p:sldId id="287" r:id="rId17"/>
    <p:sldId id="288" r:id="rId18"/>
    <p:sldId id="290" r:id="rId19"/>
    <p:sldId id="291" r:id="rId20"/>
    <p:sldId id="292" r:id="rId21"/>
    <p:sldId id="293" r:id="rId22"/>
    <p:sldId id="295" r:id="rId23"/>
    <p:sldId id="294" r:id="rId24"/>
    <p:sldId id="298" r:id="rId25"/>
    <p:sldId id="296" r:id="rId26"/>
    <p:sldId id="297" r:id="rId27"/>
    <p:sldId id="299" r:id="rId28"/>
    <p:sldId id="300" r:id="rId29"/>
    <p:sldId id="301" r:id="rId30"/>
    <p:sldId id="302" r:id="rId31"/>
    <p:sldId id="303" r:id="rId32"/>
    <p:sldId id="304" r:id="rId33"/>
    <p:sldId id="305" r:id="rId34"/>
    <p:sldId id="308" r:id="rId35"/>
    <p:sldId id="306" r:id="rId36"/>
    <p:sldId id="307" r:id="rId37"/>
    <p:sldId id="309" r:id="rId38"/>
    <p:sldId id="310" r:id="rId39"/>
    <p:sldId id="311" r:id="rId40"/>
    <p:sldId id="268" r:id="rId41"/>
  </p:sldIdLst>
  <p:sldSz cx="9144000" cy="6858000" type="screen4x3"/>
  <p:notesSz cx="7010400" cy="9296400"/>
  <p:defaultTextStyle>
    <a:defPPr>
      <a:defRPr lang="es-ES"/>
    </a:defPPr>
    <a:lvl1pPr algn="ctr" rtl="0" fontAlgn="base">
      <a:spcBef>
        <a:spcPct val="0"/>
      </a:spcBef>
      <a:spcAft>
        <a:spcPct val="0"/>
      </a:spcAft>
      <a:defRPr kern="1200">
        <a:solidFill>
          <a:schemeClr val="bg2"/>
        </a:solidFill>
        <a:latin typeface="Garamond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bg2"/>
        </a:solidFill>
        <a:latin typeface="Garamond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bg2"/>
        </a:solidFill>
        <a:latin typeface="Garamond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bg2"/>
        </a:solidFill>
        <a:latin typeface="Garamond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bg2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2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2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2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2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3300"/>
    <a:srgbClr val="FFFF00"/>
    <a:srgbClr val="FFFFCC"/>
    <a:srgbClr val="3333CC"/>
    <a:srgbClr val="3366FF"/>
    <a:srgbClr val="3333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43059" autoAdjust="0"/>
  </p:normalViewPr>
  <p:slideViewPr>
    <p:cSldViewPr>
      <p:cViewPr varScale="1">
        <p:scale>
          <a:sx n="45" d="100"/>
          <a:sy n="45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6D79717A-8D89-4817-BE4C-46B046B8A1E3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12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s-ES"/>
              <a:t>Click to edit Master title style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Click to edit Master subtitle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F91EA06-55B1-4DCC-8BAB-B4B3D3588D0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8DBF84-F57F-4DE4-AE15-537A1D9712C8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22A662-318E-41E6-8900-EF3175650773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8CD94F-D5FA-4AA6-A529-678AFB877A5B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69ADB9-7862-46E5-86BA-B330C3B4E39C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5DF239-D3B2-4664-9820-A10FD373936B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5ADC19-D53B-4244-9234-569E1A7E5037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9498B2-30C4-473F-BC58-F5369EEC1044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65A803-D42A-4491-A6E8-DFC056B99AB5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3912F5-AA5B-4166-B5C5-C708DFC9ADD6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D3B9D7-0825-4374-9385-8BA545E4C21A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B7473E84-0A9A-436C-B5D6-2E0B3AE05629}" type="slidenum">
              <a:rPr lang="es-ES"/>
              <a:pPr/>
              <a:t>‹Nº›</a:t>
            </a:fld>
            <a:endParaRPr lang="es-ES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410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rm&#225;tica64.com/" TargetMode="External"/><Relationship Id="rId2" Type="http://schemas.openxmlformats.org/officeDocument/2006/relationships/hyperlink" Target="mailto:jlrambla@inform&#225;tica64.com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microsoft.com/spain/seminarios/hol.msp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spain/technet/jornadas/webcasts/default.asp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://www.microsoft.es/technet/jornadas/webcasts/webcasts_ant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icrosoft.es/technet/recursos/cd/default.mspx" TargetMode="External"/><Relationship Id="rId5" Type="http://schemas.openxmlformats.org/officeDocument/2006/relationships/hyperlink" Target="http://www.microsoft.es/technet/itsshowtime/default.aspx" TargetMode="External"/><Relationship Id="rId4" Type="http://schemas.openxmlformats.org/officeDocument/2006/relationships/hyperlink" Target="http://www.microsoft.es/spain/technet/boletines/default.msp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85720" y="2060575"/>
            <a:ext cx="8858280" cy="1920875"/>
          </a:xfrm>
          <a:noFill/>
          <a:ln/>
        </p:spPr>
        <p:txBody>
          <a:bodyPr/>
          <a:lstStyle/>
          <a:p>
            <a:pPr>
              <a:lnSpc>
                <a:spcPct val="75000"/>
              </a:lnSpc>
            </a:pP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NORMAS Y REGLAMENTACIONES APLICABLES A TECNOLOGÍAS INFORMÁTICAS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i="1" dirty="0" smtClean="0"/>
              <a:t>Juan Luis </a:t>
            </a:r>
            <a:r>
              <a:rPr lang="en-US" sz="2800" i="1" dirty="0" err="1" smtClean="0"/>
              <a:t>García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Rambla</a:t>
            </a:r>
            <a:r>
              <a:rPr lang="en-US" sz="2800" i="1" dirty="0" smtClean="0"/>
              <a:t/>
            </a:r>
            <a:br>
              <a:rPr lang="en-US" sz="2800" i="1" dirty="0" smtClean="0"/>
            </a:br>
            <a:r>
              <a:rPr lang="en-US" sz="2800" i="1" dirty="0" smtClean="0"/>
              <a:t>MVP Windows Security</a:t>
            </a:r>
            <a:br>
              <a:rPr lang="en-US" sz="2800" i="1" dirty="0" smtClean="0"/>
            </a:br>
            <a:r>
              <a:rPr lang="en-US" sz="2800" i="1" dirty="0" smtClean="0"/>
              <a:t>jlrambla@informatica64.com</a:t>
            </a:r>
            <a:endParaRPr lang="en-US" sz="4000" i="1" dirty="0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252413" y="1268413"/>
            <a:ext cx="8640762" cy="3455987"/>
          </a:xfrm>
          <a:prstGeom prst="rect">
            <a:avLst/>
          </a:prstGeom>
          <a:noFill/>
          <a:ln w="9525">
            <a:solidFill>
              <a:srgbClr val="FFFF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7" name="Picture 6" descr="TechNet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727" y="6079553"/>
            <a:ext cx="3824273" cy="7784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Y en Europa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Europa presenta también sus leyes y directivas que supeditan la aplicación de normativas en los Países miembro.</a:t>
            </a:r>
          </a:p>
          <a:p>
            <a:endParaRPr lang="es-ES" dirty="0" smtClean="0"/>
          </a:p>
          <a:p>
            <a:r>
              <a:rPr lang="es-ES" dirty="0" smtClean="0"/>
              <a:t>Fruto de estas nacen normativas en los países, como por ejemplo la creación y la aplicación de la LOPD proviene de una directriz europea.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Normalizaciones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/>
              <a:t>En las empresa también aplicamos criterios de Normalización como las ISO o las RFC.</a:t>
            </a:r>
          </a:p>
          <a:p>
            <a:endParaRPr lang="es-ES" sz="2800" dirty="0" smtClean="0"/>
          </a:p>
          <a:p>
            <a:r>
              <a:rPr lang="es-ES" sz="2800" dirty="0" smtClean="0"/>
              <a:t>No obstante estas normas desarrolladas por ejemplo por las ISO son de aplicación voluntaria, y no tienen autoridad para imponer sus normas en ningún país.</a:t>
            </a:r>
          </a:p>
          <a:p>
            <a:endParaRPr lang="es-ES" sz="2800" dirty="0" smtClean="0"/>
          </a:p>
          <a:p>
            <a:r>
              <a:rPr lang="es-ES" sz="2800" dirty="0" smtClean="0"/>
              <a:t>E</a:t>
            </a:r>
            <a:r>
              <a:rPr lang="es-ES" sz="2800" dirty="0" smtClean="0"/>
              <a:t>n </a:t>
            </a:r>
            <a:r>
              <a:rPr lang="es-ES" sz="2800" dirty="0" smtClean="0"/>
              <a:t>aspectos informáticos, estandarizan y permiten seguir unos criterios adecuados para la gestión telemática y la </a:t>
            </a:r>
            <a:r>
              <a:rPr lang="es-ES" sz="2800" dirty="0" smtClean="0"/>
              <a:t>seguridad. </a:t>
            </a:r>
            <a:r>
              <a:rPr lang="es-ES" sz="2800" dirty="0" smtClean="0"/>
              <a:t>pero no por ello están supeditadas a legislación.</a:t>
            </a:r>
            <a:endParaRPr lang="es-E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s-ES" dirty="0" smtClean="0"/>
              <a:t>Leyes y normativas en vigor que afectan a la Informática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Derecho informático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03367"/>
            <a:ext cx="8229600" cy="4525963"/>
          </a:xfrm>
        </p:spPr>
        <p:txBody>
          <a:bodyPr/>
          <a:lstStyle/>
          <a:p>
            <a:r>
              <a:rPr lang="es-ES" sz="2400" dirty="0" smtClean="0"/>
              <a:t>Dentro de la legislación existe una división de la legislación en </a:t>
            </a:r>
            <a:r>
              <a:rPr lang="es-ES" sz="2400" dirty="0" err="1" smtClean="0"/>
              <a:t>subcategorías</a:t>
            </a:r>
            <a:r>
              <a:rPr lang="es-ES" sz="2400" dirty="0" smtClean="0"/>
              <a:t>:</a:t>
            </a:r>
          </a:p>
          <a:p>
            <a:pPr lvl="1"/>
            <a:r>
              <a:rPr lang="es-ES" sz="2000" dirty="0" smtClean="0"/>
              <a:t>Derecho administrativo.</a:t>
            </a:r>
          </a:p>
          <a:p>
            <a:pPr lvl="1"/>
            <a:r>
              <a:rPr lang="es-ES" sz="2000" dirty="0" smtClean="0"/>
              <a:t>Derecho procesal.</a:t>
            </a:r>
          </a:p>
          <a:p>
            <a:pPr lvl="1"/>
            <a:r>
              <a:rPr lang="es-ES" sz="2000" dirty="0" smtClean="0"/>
              <a:t>Derechos mercantil.</a:t>
            </a:r>
          </a:p>
          <a:p>
            <a:pPr lvl="1"/>
            <a:r>
              <a:rPr lang="es-ES" sz="2000" dirty="0" smtClean="0"/>
              <a:t>…</a:t>
            </a:r>
          </a:p>
          <a:p>
            <a:endParaRPr lang="es-ES" sz="2400" dirty="0" smtClean="0"/>
          </a:p>
          <a:p>
            <a:r>
              <a:rPr lang="es-ES" sz="2400" dirty="0" smtClean="0"/>
              <a:t>También </a:t>
            </a:r>
            <a:r>
              <a:rPr lang="es-ES" sz="2400" dirty="0" smtClean="0"/>
              <a:t>la informática presenta un Derecho Informático que engloba leyes y normativas emitidas para esta área.</a:t>
            </a:r>
          </a:p>
          <a:p>
            <a:endParaRPr lang="es-ES" sz="2400" dirty="0" smtClean="0"/>
          </a:p>
          <a:p>
            <a:r>
              <a:rPr lang="es-ES" sz="2400" dirty="0" smtClean="0"/>
              <a:t>No obstante también nos encontraremos epígrafes importantes en otras leyes </a:t>
            </a:r>
            <a:r>
              <a:rPr lang="es-ES" sz="2400" dirty="0" smtClean="0"/>
              <a:t>como, </a:t>
            </a:r>
            <a:r>
              <a:rPr lang="es-ES" sz="2400" dirty="0" smtClean="0"/>
              <a:t>la Ley Orgánica del Código Penal que recoge los delitos informáticos. </a:t>
            </a:r>
            <a:endParaRPr lang="es-E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Algunas Leyes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Independientemente de epígrafes existentes en diferentes normativas, consideraremos como Leyes aplicadas a la Informática:</a:t>
            </a:r>
          </a:p>
          <a:p>
            <a:pPr lvl="1"/>
            <a:r>
              <a:rPr lang="es-ES" dirty="0" smtClean="0"/>
              <a:t>LOPD. Ley Orgánica de Protección de datos de Carácter Personal.</a:t>
            </a:r>
          </a:p>
          <a:p>
            <a:pPr lvl="1"/>
            <a:r>
              <a:rPr lang="es-ES" dirty="0" smtClean="0"/>
              <a:t>LSSI_CE. Ley de servicios de la información y comercio electrónico.</a:t>
            </a:r>
          </a:p>
          <a:p>
            <a:pPr lvl="1"/>
            <a:r>
              <a:rPr lang="es-ES" dirty="0" smtClean="0"/>
              <a:t>LAE. Ley de acceso electrónico.</a:t>
            </a:r>
          </a:p>
          <a:p>
            <a:pPr lvl="1"/>
            <a:r>
              <a:rPr lang="es-ES" dirty="0" smtClean="0"/>
              <a:t>Ley de la firma electrónica.</a:t>
            </a:r>
          </a:p>
          <a:p>
            <a:pPr lvl="1"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LOPD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/>
              <a:t>Trata sobre la información de carácter personal facilitadas a las empresas, sobre sus usos y consideraciones.</a:t>
            </a:r>
          </a:p>
          <a:p>
            <a:endParaRPr lang="es-ES" sz="2800" dirty="0" smtClean="0"/>
          </a:p>
          <a:p>
            <a:r>
              <a:rPr lang="es-ES" sz="2800" dirty="0" smtClean="0"/>
              <a:t>Un reglamento de seguridad establece que medidas de seguridad deben aplicarse en función del tipo de dato.</a:t>
            </a:r>
          </a:p>
          <a:p>
            <a:endParaRPr lang="es-ES" sz="2800" dirty="0" smtClean="0"/>
          </a:p>
          <a:p>
            <a:r>
              <a:rPr lang="es-ES" sz="2800" dirty="0" smtClean="0"/>
              <a:t>Aunque originalmente el tratamiento de la información se refería al tratamiento automatizado de la misma, actualmente también es de aplicación para datos no automatizados.</a:t>
            </a:r>
            <a:endParaRPr lang="es-E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LSSI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/>
              <a:t>Normativa aplicable a personas que realicen actividades económicas por Interne u otros medios telemáticos.</a:t>
            </a:r>
          </a:p>
          <a:p>
            <a:endParaRPr lang="es-ES" sz="2800" dirty="0" smtClean="0"/>
          </a:p>
          <a:p>
            <a:r>
              <a:rPr lang="es-ES" sz="2800" dirty="0" smtClean="0"/>
              <a:t>Supedita a todos aquellos negocios y dirección centralizad en España o a sucursales permanentes en territorio nacional desde el que se presten servicios.</a:t>
            </a:r>
          </a:p>
          <a:p>
            <a:endParaRPr lang="es-ES" sz="2800" dirty="0" smtClean="0"/>
          </a:p>
          <a:p>
            <a:r>
              <a:rPr lang="es-ES" sz="2800" dirty="0" smtClean="0"/>
              <a:t>Entre algunas de los elementos que controla está el de la información y acceso a Páginas Web y la regulación del SPAM.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Regula el acceso electrónico de los ciudadanos y la relación por medios electrónicos con las administraciones Públicas.</a:t>
            </a:r>
          </a:p>
          <a:p>
            <a:endParaRPr lang="es-ES" dirty="0" smtClean="0"/>
          </a:p>
          <a:p>
            <a:r>
              <a:rPr lang="es-ES" dirty="0" smtClean="0"/>
              <a:t>Presenta una serie de derechos y de características como la sede electrónica y la identificación y autentificación.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Ley de Firma electrónica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/>
              <a:t>Esta ley basa la necesidad de establecer un instrumento capaz de permitir una comprobación de la procedencia y de la integridad de los mensajes intercambiado a través de redes de telecomunicaciones.</a:t>
            </a:r>
          </a:p>
          <a:p>
            <a:endParaRPr lang="es-ES" sz="2800" dirty="0" smtClean="0"/>
          </a:p>
          <a:p>
            <a:r>
              <a:rPr lang="es-ES" sz="2800" dirty="0" smtClean="0"/>
              <a:t>Establece que garantía deben ser cumplidas para considerar un dispositivo como seguro.</a:t>
            </a:r>
          </a:p>
          <a:p>
            <a:endParaRPr lang="es-ES" sz="2800" dirty="0" smtClean="0"/>
          </a:p>
          <a:p>
            <a:r>
              <a:rPr lang="es-ES" sz="2800" dirty="0" smtClean="0"/>
              <a:t>Fruto de esta Ley entre otras normativas nace la figura del DNI Electrónico.</a:t>
            </a:r>
            <a:endParaRPr lang="es-ES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Otras normativas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/>
              <a:t>Dentro de la legislación vigentes otras normativas también pueden ser interesantes para sistemas informáticos.</a:t>
            </a:r>
          </a:p>
          <a:p>
            <a:pPr lvl="1"/>
            <a:r>
              <a:rPr lang="es-ES" sz="2400" dirty="0" smtClean="0"/>
              <a:t>Código Penal.</a:t>
            </a:r>
          </a:p>
          <a:p>
            <a:pPr lvl="1"/>
            <a:r>
              <a:rPr lang="es-ES" sz="2400" dirty="0" smtClean="0"/>
              <a:t>Ley de la Propiedad Intelectual.</a:t>
            </a:r>
          </a:p>
          <a:p>
            <a:pPr lvl="1"/>
            <a:r>
              <a:rPr lang="es-ES" sz="2400" dirty="0" smtClean="0"/>
              <a:t>Ley de conservación de registros telemáticos.</a:t>
            </a:r>
          </a:p>
          <a:p>
            <a:pPr lvl="1"/>
            <a:r>
              <a:rPr lang="es-ES" sz="2400" dirty="0" smtClean="0"/>
              <a:t>Órdenes y resoluciones para la regulación de dominios.</a:t>
            </a:r>
          </a:p>
          <a:p>
            <a:pPr lvl="1"/>
            <a:r>
              <a:rPr lang="es-ES" sz="2400" dirty="0" smtClean="0"/>
              <a:t>Ley sobre la protección jurídica de las bases de datos.</a:t>
            </a:r>
          </a:p>
          <a:p>
            <a:pPr lvl="1"/>
            <a:r>
              <a:rPr lang="es-ES" sz="2400" dirty="0" smtClean="0"/>
              <a:t>Ley de enjuiciamiento civil.</a:t>
            </a:r>
            <a:endParaRPr lang="es-E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Agenda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Introducción.</a:t>
            </a:r>
          </a:p>
          <a:p>
            <a:r>
              <a:rPr lang="es-ES" dirty="0" smtClean="0"/>
              <a:t>Las normativas en España.</a:t>
            </a:r>
          </a:p>
          <a:p>
            <a:r>
              <a:rPr lang="es-ES" dirty="0" smtClean="0"/>
              <a:t>Leyes en vigor que afectan a la informática.</a:t>
            </a:r>
          </a:p>
          <a:p>
            <a:r>
              <a:rPr lang="es-ES" dirty="0" smtClean="0"/>
              <a:t>Microsoft y la adecuación a las leyes.</a:t>
            </a:r>
          </a:p>
          <a:p>
            <a:r>
              <a:rPr lang="es-ES" dirty="0" smtClean="0"/>
              <a:t>Las tecnologías Microsoft aplicables a las leyes.</a:t>
            </a:r>
          </a:p>
          <a:p>
            <a:r>
              <a:rPr lang="es-ES" dirty="0" smtClean="0"/>
              <a:t>Escenarios legales.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Otras normativas europeas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/>
              <a:t>Directiva para la protección de las personas físicas en lo que respecta al tratamiento de datos personales.</a:t>
            </a:r>
          </a:p>
          <a:p>
            <a:r>
              <a:rPr lang="es-ES" sz="2800" dirty="0" smtClean="0"/>
              <a:t>Directiva sobre la privacidad y las comunicaciones electrónicas.</a:t>
            </a:r>
          </a:p>
          <a:p>
            <a:r>
              <a:rPr lang="es-ES" sz="2800" dirty="0" smtClean="0"/>
              <a:t>Directiva sobre la conservación de datos.</a:t>
            </a:r>
          </a:p>
          <a:p>
            <a:r>
              <a:rPr lang="es-ES" sz="2800" dirty="0" smtClean="0"/>
              <a:t>Directivas sobre el ataque contra los sistemas de información.</a:t>
            </a:r>
          </a:p>
          <a:p>
            <a:r>
              <a:rPr lang="es-ES" sz="2800" dirty="0" smtClean="0"/>
              <a:t>Protocolos y convenios de lucha contra el </a:t>
            </a:r>
            <a:r>
              <a:rPr lang="es-ES" sz="2800" dirty="0" err="1" smtClean="0"/>
              <a:t>cibercrimen</a:t>
            </a:r>
            <a:r>
              <a:rPr lang="es-ES" sz="2800" dirty="0" smtClean="0"/>
              <a:t>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Normalizaciones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Guías de seguridad y buenas prácticas en materias informáticas:</a:t>
            </a:r>
          </a:p>
          <a:p>
            <a:pPr lvl="1"/>
            <a:r>
              <a:rPr lang="es-ES" dirty="0" smtClean="0"/>
              <a:t>ISO 17799. Guía y buenas prácticas en la seguridad de la información.</a:t>
            </a:r>
          </a:p>
          <a:p>
            <a:pPr lvl="1"/>
            <a:r>
              <a:rPr lang="es-ES" dirty="0" smtClean="0"/>
              <a:t>ISO 27001. Especifica los requisitos necesarios para establecer, implantar, mantener y mejorar un SGSI (Sistema de Gestión de la Seguridad de la Información)</a:t>
            </a:r>
          </a:p>
          <a:p>
            <a:pPr lvl="1"/>
            <a:r>
              <a:rPr lang="es-ES" dirty="0" smtClean="0"/>
              <a:t>ISO 27002. Evolución de la ISO 17799.</a:t>
            </a:r>
            <a:endParaRPr lang="es-E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s-ES" dirty="0" smtClean="0"/>
              <a:t>Microsoft y la adecuación a las leyes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Adecuando los sistemas informáticos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Los sistemas informáticos deben cumplir una serie de requisitos en materia de seguridad.</a:t>
            </a:r>
          </a:p>
          <a:p>
            <a:endParaRPr lang="es-ES" dirty="0" smtClean="0"/>
          </a:p>
          <a:p>
            <a:r>
              <a:rPr lang="es-ES" dirty="0" smtClean="0"/>
              <a:t>La adecuación de los sistemas se basan en una serie de premisas.</a:t>
            </a:r>
          </a:p>
          <a:p>
            <a:endParaRPr lang="es-ES" dirty="0" smtClean="0"/>
          </a:p>
          <a:p>
            <a:r>
              <a:rPr lang="es-ES" dirty="0" smtClean="0"/>
              <a:t>La aplicación de la seguridad es crítica en su aplicación en los servicios.</a:t>
            </a:r>
            <a:endParaRPr lang="es-E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Escenarios de aplicación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Las tecnologías de Microsoft se encuentra presentes en escenarios supeditados a aspectos legales.</a:t>
            </a:r>
          </a:p>
          <a:p>
            <a:pPr lvl="1"/>
            <a:r>
              <a:rPr lang="es-ES" dirty="0" smtClean="0"/>
              <a:t>Servidores de ficheros</a:t>
            </a:r>
          </a:p>
          <a:p>
            <a:pPr lvl="1"/>
            <a:r>
              <a:rPr lang="es-ES" dirty="0" smtClean="0"/>
              <a:t>Entornos de colaboración.</a:t>
            </a:r>
          </a:p>
          <a:p>
            <a:pPr lvl="1"/>
            <a:r>
              <a:rPr lang="es-ES" dirty="0" smtClean="0"/>
              <a:t>Bases de datos.</a:t>
            </a:r>
          </a:p>
          <a:p>
            <a:pPr lvl="1"/>
            <a:r>
              <a:rPr lang="es-ES" dirty="0" smtClean="0"/>
              <a:t>Correo electrónico.</a:t>
            </a:r>
          </a:p>
          <a:p>
            <a:pPr lvl="1"/>
            <a:r>
              <a:rPr lang="es-ES" dirty="0" smtClean="0"/>
              <a:t> Portales Web.</a:t>
            </a:r>
          </a:p>
          <a:p>
            <a:pPr lvl="1"/>
            <a:r>
              <a:rPr lang="es-ES" dirty="0" smtClean="0"/>
              <a:t>Sistemas de conexión y comunicación.</a:t>
            </a:r>
            <a:endParaRPr lang="es-E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Elementos afectados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Hay una serie de elementos telemáticos que se ven más afectados por las normativas vigentes:</a:t>
            </a:r>
          </a:p>
          <a:p>
            <a:pPr lvl="1"/>
            <a:r>
              <a:rPr lang="es-ES" dirty="0" smtClean="0"/>
              <a:t>Mecanismos de autenticación.</a:t>
            </a:r>
          </a:p>
          <a:p>
            <a:pPr lvl="1"/>
            <a:r>
              <a:rPr lang="es-ES" dirty="0" smtClean="0"/>
              <a:t>Mecanismos de control de acceso.</a:t>
            </a:r>
          </a:p>
          <a:p>
            <a:pPr lvl="1"/>
            <a:r>
              <a:rPr lang="es-ES" dirty="0" smtClean="0"/>
              <a:t>Mecanismos de privacidad.</a:t>
            </a:r>
          </a:p>
          <a:p>
            <a:pPr lvl="1"/>
            <a:r>
              <a:rPr lang="es-ES" dirty="0" smtClean="0"/>
              <a:t>Mecanismos para el registro y la auditoría de los sistemas.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Elementos de seguridad en entornos Microsoft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/>
              <a:t>Los sistemas aplicables en entornos Microsoft, permiten la aplicación de mecanismos para la adecuación de las leyes.</a:t>
            </a:r>
          </a:p>
          <a:p>
            <a:endParaRPr lang="es-ES" sz="2800" dirty="0" smtClean="0"/>
          </a:p>
          <a:p>
            <a:r>
              <a:rPr lang="es-ES" sz="2800" dirty="0" smtClean="0"/>
              <a:t>Los Sistemas Operativos y los diferentes servicios presentan características que permiten la gestión de los diferentes mecanismos afectados.</a:t>
            </a:r>
          </a:p>
          <a:p>
            <a:endParaRPr lang="es-ES" sz="2800" dirty="0" smtClean="0"/>
          </a:p>
          <a:p>
            <a:r>
              <a:rPr lang="es-ES" sz="2800" dirty="0" smtClean="0"/>
              <a:t>Determinados controles son específicos de servicios concretos y otros son generales.</a:t>
            </a:r>
            <a:endParaRPr lang="es-ES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s-ES" dirty="0" smtClean="0"/>
              <a:t>Las tecnologías Microsoft aplicables a las Leyes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Las tecnologías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/>
              <a:t>Aunque existen numerosas tecnologías de seguridad se referencian algunas de las más significativas y que pueden afectar a los diferentes servicios o mecanismos para adecuar a la legalidad existente.</a:t>
            </a:r>
          </a:p>
          <a:p>
            <a:endParaRPr lang="es-ES" sz="2800" dirty="0" smtClean="0"/>
          </a:p>
          <a:p>
            <a:r>
              <a:rPr lang="es-ES" sz="2800" dirty="0" smtClean="0"/>
              <a:t>Estas tecnologías puede ser exclusivas de un servicio concreto, pueden ser genéricas pero aplicarse de forma independiente para los diferentes servicios o generales para múltiples funciones.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Mecanismos de autenticación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dirty="0" smtClean="0"/>
              <a:t>Muchos de los aspectos legales requieren de la diferenciación de los diferentes usuarios y de establecer las garantías de correcta identificación.</a:t>
            </a:r>
          </a:p>
          <a:p>
            <a:endParaRPr lang="es-ES" sz="2400" dirty="0" smtClean="0"/>
          </a:p>
          <a:p>
            <a:r>
              <a:rPr lang="es-ES" sz="2400" dirty="0" smtClean="0"/>
              <a:t>Los sistemas Windows y Servicios involucrados, pueden utilizar diferentes mecanismos de autenticación.</a:t>
            </a:r>
          </a:p>
          <a:p>
            <a:pPr lvl="1"/>
            <a:r>
              <a:rPr lang="es-ES" sz="1800" dirty="0" err="1" smtClean="0"/>
              <a:t>Kerberos</a:t>
            </a:r>
            <a:r>
              <a:rPr lang="es-ES" sz="1800" dirty="0" smtClean="0"/>
              <a:t>.</a:t>
            </a:r>
          </a:p>
          <a:p>
            <a:pPr lvl="1"/>
            <a:r>
              <a:rPr lang="es-ES" sz="1800" dirty="0" err="1" smtClean="0"/>
              <a:t>Smart</a:t>
            </a:r>
            <a:r>
              <a:rPr lang="es-ES" sz="1800" dirty="0" smtClean="0"/>
              <a:t> </a:t>
            </a:r>
            <a:r>
              <a:rPr lang="es-ES" sz="1800" dirty="0" err="1" smtClean="0"/>
              <a:t>Card</a:t>
            </a:r>
            <a:r>
              <a:rPr lang="es-ES" sz="1800" dirty="0" smtClean="0"/>
              <a:t>.</a:t>
            </a:r>
          </a:p>
          <a:p>
            <a:pPr lvl="1"/>
            <a:r>
              <a:rPr lang="es-ES" sz="1800" dirty="0" smtClean="0"/>
              <a:t>Certificados.</a:t>
            </a:r>
          </a:p>
          <a:p>
            <a:pPr lvl="1"/>
            <a:r>
              <a:rPr lang="es-ES" sz="1800" dirty="0" smtClean="0"/>
              <a:t>…</a:t>
            </a:r>
          </a:p>
          <a:p>
            <a:pPr lvl="1"/>
            <a:endParaRPr lang="es-ES" sz="2400" dirty="0" smtClean="0"/>
          </a:p>
          <a:p>
            <a:r>
              <a:rPr lang="es-ES" sz="2400" dirty="0" smtClean="0"/>
              <a:t>Prácticamente todos los servicios y aspectos legales requieren de esta necesidad y cumplimiento. </a:t>
            </a:r>
            <a:endParaRPr lang="es-E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s-ES" dirty="0" smtClean="0"/>
              <a:t>Introducción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Mecanismos de control de acceso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dirty="0" smtClean="0"/>
              <a:t>Garantizan que solo aquellos que deban, accedan a la información.</a:t>
            </a:r>
          </a:p>
          <a:p>
            <a:endParaRPr lang="es-ES" sz="2400" dirty="0" smtClean="0"/>
          </a:p>
          <a:p>
            <a:r>
              <a:rPr lang="es-ES" sz="2400" dirty="0" smtClean="0"/>
              <a:t>Algunas de las tecnologías implementadas son:</a:t>
            </a:r>
          </a:p>
          <a:p>
            <a:pPr lvl="1"/>
            <a:r>
              <a:rPr lang="es-ES" sz="2400" dirty="0" smtClean="0"/>
              <a:t>Permisos de seguridad: NTFS.</a:t>
            </a:r>
          </a:p>
          <a:p>
            <a:pPr lvl="1"/>
            <a:r>
              <a:rPr lang="es-ES" sz="2400" dirty="0" smtClean="0"/>
              <a:t>Tecnologías como IRM.</a:t>
            </a:r>
          </a:p>
          <a:p>
            <a:pPr lvl="1"/>
            <a:r>
              <a:rPr lang="es-ES" sz="2400" dirty="0" smtClean="0"/>
              <a:t>Control de acceso a Bases de Datos y Servicios Web.</a:t>
            </a:r>
          </a:p>
          <a:p>
            <a:pPr lvl="1"/>
            <a:r>
              <a:rPr lang="es-ES" sz="2400" dirty="0" smtClean="0"/>
              <a:t>…</a:t>
            </a:r>
          </a:p>
          <a:p>
            <a:endParaRPr lang="es-ES" sz="2400" dirty="0" smtClean="0"/>
          </a:p>
          <a:p>
            <a:r>
              <a:rPr lang="es-ES" sz="2400" dirty="0" smtClean="0"/>
              <a:t>Muchos aspectos legales requieren del establecimiento de estos controles para impedir accesos no autorizados.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Mecanismos de Privacidad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000" dirty="0" smtClean="0"/>
              <a:t>Garantizan que la información se mantenga ilegible en determinados entornos para garantizar la información.</a:t>
            </a:r>
          </a:p>
          <a:p>
            <a:endParaRPr lang="es-ES" sz="2000" dirty="0" smtClean="0"/>
          </a:p>
          <a:p>
            <a:r>
              <a:rPr lang="es-ES" sz="2000" dirty="0" smtClean="0"/>
              <a:t>Algunas de las tecnologías aplicables.</a:t>
            </a:r>
          </a:p>
          <a:p>
            <a:pPr lvl="1"/>
            <a:r>
              <a:rPr lang="es-ES" sz="1800" dirty="0" err="1" smtClean="0"/>
              <a:t>Bitlocker</a:t>
            </a:r>
            <a:r>
              <a:rPr lang="es-ES" sz="1800" dirty="0" smtClean="0"/>
              <a:t>.</a:t>
            </a:r>
          </a:p>
          <a:p>
            <a:pPr lvl="1"/>
            <a:r>
              <a:rPr lang="es-ES" sz="1800" dirty="0" smtClean="0"/>
              <a:t>EFS.</a:t>
            </a:r>
          </a:p>
          <a:p>
            <a:pPr lvl="1"/>
            <a:r>
              <a:rPr lang="es-ES" sz="1800" dirty="0" smtClean="0"/>
              <a:t>IRM.</a:t>
            </a:r>
          </a:p>
          <a:p>
            <a:pPr lvl="1"/>
            <a:r>
              <a:rPr lang="es-ES" sz="1800" dirty="0" smtClean="0"/>
              <a:t>IPSEC.</a:t>
            </a:r>
          </a:p>
          <a:p>
            <a:pPr lvl="1"/>
            <a:r>
              <a:rPr lang="es-ES" sz="1800" dirty="0" smtClean="0"/>
              <a:t>VPN.</a:t>
            </a:r>
          </a:p>
          <a:p>
            <a:pPr lvl="1"/>
            <a:r>
              <a:rPr lang="es-ES" sz="1800" dirty="0" smtClean="0"/>
              <a:t>S-MIME.</a:t>
            </a:r>
          </a:p>
          <a:p>
            <a:pPr lvl="1"/>
            <a:endParaRPr lang="es-ES" sz="2000" dirty="0" smtClean="0"/>
          </a:p>
          <a:p>
            <a:r>
              <a:rPr lang="es-ES" sz="2000" dirty="0" smtClean="0"/>
              <a:t>Determinadas leyes como la LOPD establecen en determinados escenarios no solamente exigen la garantía para el establecimiento de  controles de acceso si no también el cifrado de los mismos.</a:t>
            </a:r>
            <a:endParaRPr lang="es-ES" sz="20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Mecanismos de Auditoría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Con objeto de determinar y establecer controles algunas normativas exigen identificar las acciones realizadas por los usuarios.</a:t>
            </a:r>
          </a:p>
          <a:p>
            <a:endParaRPr lang="es-ES" dirty="0" smtClean="0"/>
          </a:p>
          <a:p>
            <a:r>
              <a:rPr lang="es-ES" dirty="0" smtClean="0"/>
              <a:t>Las auditorías se encuentran presentes (de forma directa o indirecta) en todos los servicios involucrados en la tecnología de la información.</a:t>
            </a:r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Las tecnologías afectadas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Los servicios más afectados por las normativas vigentes:</a:t>
            </a:r>
          </a:p>
          <a:p>
            <a:pPr lvl="1"/>
            <a:r>
              <a:rPr lang="es-ES" dirty="0" smtClean="0"/>
              <a:t>Directorio Activo.</a:t>
            </a:r>
          </a:p>
          <a:p>
            <a:pPr lvl="1"/>
            <a:r>
              <a:rPr lang="es-ES" dirty="0" smtClean="0"/>
              <a:t>Servidores de Ficheros (Sistemas Operativos).</a:t>
            </a:r>
          </a:p>
          <a:p>
            <a:pPr lvl="1"/>
            <a:r>
              <a:rPr lang="es-ES" dirty="0" smtClean="0"/>
              <a:t>Microsoft Exchange.</a:t>
            </a:r>
          </a:p>
          <a:p>
            <a:pPr lvl="1"/>
            <a:r>
              <a:rPr lang="es-ES" dirty="0" smtClean="0"/>
              <a:t>Microsoft SQL Server.</a:t>
            </a:r>
          </a:p>
          <a:p>
            <a:pPr lvl="1"/>
            <a:r>
              <a:rPr lang="es-ES" dirty="0" smtClean="0"/>
              <a:t>Internet </a:t>
            </a:r>
            <a:r>
              <a:rPr lang="es-ES" dirty="0" err="1" smtClean="0"/>
              <a:t>Information</a:t>
            </a:r>
            <a:r>
              <a:rPr lang="es-ES" dirty="0" smtClean="0"/>
              <a:t> </a:t>
            </a:r>
            <a:r>
              <a:rPr lang="es-ES" dirty="0" err="1" smtClean="0"/>
              <a:t>Services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Office </a:t>
            </a:r>
            <a:r>
              <a:rPr lang="es-ES" dirty="0" err="1" smtClean="0"/>
              <a:t>Systems</a:t>
            </a:r>
            <a:r>
              <a:rPr lang="es-ES" dirty="0" smtClean="0"/>
              <a:t>.</a:t>
            </a:r>
            <a:endParaRPr lang="es-E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s-ES" dirty="0" smtClean="0"/>
              <a:t>Escenarios Legales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Escenarios Legales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Determinados escenarios son más proclives a estar supeditados a legalidad.</a:t>
            </a:r>
          </a:p>
          <a:p>
            <a:endParaRPr lang="es-ES" dirty="0" smtClean="0"/>
          </a:p>
          <a:p>
            <a:r>
              <a:rPr lang="es-ES" dirty="0" smtClean="0"/>
              <a:t>Los escenarios están relacionados principalmente con el tratamiento de la información.</a:t>
            </a:r>
          </a:p>
          <a:p>
            <a:endParaRPr lang="es-ES" dirty="0" smtClean="0"/>
          </a:p>
          <a:p>
            <a:r>
              <a:rPr lang="es-ES" dirty="0" smtClean="0"/>
              <a:t>Estos escenarios se irán tratando a lo largo de otros </a:t>
            </a:r>
            <a:r>
              <a:rPr lang="es-ES" dirty="0" err="1" smtClean="0"/>
              <a:t>Webcast</a:t>
            </a:r>
            <a:r>
              <a:rPr lang="es-ES" dirty="0" smtClean="0"/>
              <a:t>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Algunos escenarios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000" dirty="0" smtClean="0"/>
              <a:t>Almacenamiento, gestión y tratamiento de datos de Empleados o clientes.</a:t>
            </a:r>
          </a:p>
          <a:p>
            <a:endParaRPr lang="es-ES" sz="2000" dirty="0" smtClean="0"/>
          </a:p>
          <a:p>
            <a:r>
              <a:rPr lang="es-ES" sz="2000" dirty="0" smtClean="0"/>
              <a:t>El acceso a Portales Web.</a:t>
            </a:r>
          </a:p>
          <a:p>
            <a:endParaRPr lang="es-ES" sz="2000" dirty="0" smtClean="0"/>
          </a:p>
          <a:p>
            <a:r>
              <a:rPr lang="es-ES" sz="2000" dirty="0" smtClean="0"/>
              <a:t>El envío de Correo Electrónico con publicidad o información de </a:t>
            </a:r>
            <a:r>
              <a:rPr lang="es-ES" sz="2000" dirty="0" smtClean="0"/>
              <a:t>Marketing</a:t>
            </a:r>
            <a:r>
              <a:rPr lang="es-ES" sz="2000" dirty="0" smtClean="0"/>
              <a:t>.</a:t>
            </a:r>
          </a:p>
          <a:p>
            <a:endParaRPr lang="es-ES" sz="2000" dirty="0" smtClean="0"/>
          </a:p>
          <a:p>
            <a:r>
              <a:rPr lang="es-ES" sz="2000" dirty="0" smtClean="0"/>
              <a:t>Sistemas involucrados en la comisión de delitos y que puedan mantener evidencias de tipo digital.</a:t>
            </a:r>
          </a:p>
          <a:p>
            <a:endParaRPr lang="es-ES" sz="2000" dirty="0" smtClean="0"/>
          </a:p>
          <a:p>
            <a:r>
              <a:rPr lang="es-ES" sz="2000" dirty="0" smtClean="0"/>
              <a:t>Almacenamiento de </a:t>
            </a:r>
            <a:r>
              <a:rPr lang="es-ES" sz="2000" dirty="0" err="1" smtClean="0"/>
              <a:t>Logs</a:t>
            </a:r>
            <a:r>
              <a:rPr lang="es-ES" sz="2000" dirty="0" smtClean="0"/>
              <a:t> y Registros sujetos a Ley.</a:t>
            </a:r>
          </a:p>
          <a:p>
            <a:pPr>
              <a:buNone/>
            </a:pPr>
            <a:endParaRPr lang="es-ES" sz="2000" dirty="0" smtClean="0"/>
          </a:p>
          <a:p>
            <a:r>
              <a:rPr lang="es-ES" sz="2000" dirty="0" smtClean="0"/>
              <a:t>Aplicación de mecanismos de Autenticación Digitales.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s-ES" dirty="0" smtClean="0"/>
              <a:t>Demo</a:t>
            </a:r>
            <a:br>
              <a:rPr lang="es-ES" dirty="0" smtClean="0"/>
            </a:br>
            <a:r>
              <a:rPr lang="es-ES" dirty="0" smtClean="0"/>
              <a:t>Escenario Legal</a:t>
            </a:r>
            <a:endParaRPr lang="es-E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Contacto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Juan Luis García Rambla</a:t>
            </a:r>
          </a:p>
          <a:p>
            <a:pPr lvl="1">
              <a:buNone/>
            </a:pPr>
            <a:r>
              <a:rPr lang="es-ES" sz="3200" dirty="0" smtClean="0">
                <a:hlinkClick r:id="rId2"/>
              </a:rPr>
              <a:t>jlrambla@informática64.com</a:t>
            </a:r>
            <a:endParaRPr lang="es-ES" sz="3200" dirty="0" smtClean="0"/>
          </a:p>
          <a:p>
            <a:pPr lvl="1">
              <a:buNone/>
            </a:pPr>
            <a:endParaRPr lang="es-ES" sz="3200" dirty="0" smtClean="0"/>
          </a:p>
          <a:p>
            <a:r>
              <a:rPr lang="es-ES" dirty="0" smtClean="0"/>
              <a:t>Informática64</a:t>
            </a:r>
          </a:p>
          <a:p>
            <a:pPr lvl="1">
              <a:buNone/>
            </a:pPr>
            <a:r>
              <a:rPr lang="es-ES" sz="3200" dirty="0" smtClean="0">
                <a:hlinkClick r:id="rId3"/>
              </a:rPr>
              <a:t>www.informática64.com</a:t>
            </a:r>
            <a:endParaRPr lang="es-ES" sz="3200" dirty="0" smtClean="0"/>
          </a:p>
          <a:p>
            <a:pPr lvl="1"/>
            <a:endParaRPr lang="es-ES" dirty="0" smtClean="0"/>
          </a:p>
          <a:p>
            <a:pPr>
              <a:buNone/>
            </a:pPr>
            <a:endParaRPr lang="es-ES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Campaña </a:t>
            </a:r>
            <a:r>
              <a:rPr lang="es-ES" dirty="0" err="1" smtClean="0"/>
              <a:t>Hand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Lab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sz="2800" dirty="0" smtClean="0">
                <a:hlinkClick r:id="rId2"/>
              </a:rPr>
              <a:t>http://www.microsoft.com/spain/seminarios/hol.mspx</a:t>
            </a:r>
            <a:endParaRPr lang="es-ES" sz="2800" dirty="0" smtClean="0"/>
          </a:p>
          <a:p>
            <a:pPr>
              <a:buNone/>
            </a:pPr>
            <a:endParaRPr lang="es-ES" sz="2800" dirty="0" smtClean="0"/>
          </a:p>
          <a:p>
            <a:pPr>
              <a:buNone/>
            </a:pPr>
            <a:endParaRPr lang="es-ES" sz="2800" dirty="0"/>
          </a:p>
        </p:txBody>
      </p:sp>
      <p:pic>
        <p:nvPicPr>
          <p:cNvPr id="6" name="5 Imagen" descr="Dibuj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852" y="2500306"/>
            <a:ext cx="6500794" cy="406299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Introducción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dirty="0" smtClean="0"/>
              <a:t>La informática por definición, versa del tratamiento de la información automatizada.</a:t>
            </a:r>
          </a:p>
          <a:p>
            <a:endParaRPr lang="es-ES" sz="2400" dirty="0" smtClean="0"/>
          </a:p>
          <a:p>
            <a:r>
              <a:rPr lang="es-ES" sz="2400" dirty="0" smtClean="0"/>
              <a:t>Independientemente de los métodos y tecnologías empleadas, al final todos trabajamos con datos, que pueden estar sujetos a leyes.</a:t>
            </a:r>
          </a:p>
          <a:p>
            <a:endParaRPr lang="es-ES" sz="2400" dirty="0" smtClean="0"/>
          </a:p>
          <a:p>
            <a:r>
              <a:rPr lang="es-ES" sz="2400" dirty="0" smtClean="0"/>
              <a:t>Estos datos bien por la importancia para la empresa, por las necesidades legales de custodia o por otras funcionalidades requieren de la aplicación de unas normas y medidas de seguridad.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52388"/>
            <a:ext cx="8229600" cy="855662"/>
          </a:xfrm>
        </p:spPr>
        <p:txBody>
          <a:bodyPr/>
          <a:lstStyle/>
          <a:p>
            <a:r>
              <a:rPr lang="es-ES" dirty="0"/>
              <a:t>Más acciones desde TechNet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125538"/>
            <a:ext cx="8388350" cy="5111750"/>
          </a:xfrm>
          <a:noFill/>
        </p:spPr>
        <p:txBody>
          <a:bodyPr/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s-ES" sz="1600" b="1" dirty="0">
                <a:solidFill>
                  <a:srgbClr val="FFFFCC"/>
                </a:solidFill>
                <a:latin typeface="Arial" charset="0"/>
              </a:rPr>
              <a:t>Para ver los </a:t>
            </a:r>
            <a:r>
              <a:rPr lang="es-ES" sz="1600" b="1" dirty="0" err="1">
                <a:solidFill>
                  <a:srgbClr val="FFFFCC"/>
                </a:solidFill>
                <a:latin typeface="Arial" charset="0"/>
              </a:rPr>
              <a:t>webcast</a:t>
            </a:r>
            <a:r>
              <a:rPr lang="es-ES" sz="1600" b="1" dirty="0">
                <a:solidFill>
                  <a:srgbClr val="FFFFCC"/>
                </a:solidFill>
                <a:latin typeface="Arial" charset="0"/>
              </a:rPr>
              <a:t> grabados sobre éste tema y otros temas, diríjase a:</a:t>
            </a:r>
          </a:p>
          <a:p>
            <a:pPr lvl="1">
              <a:lnSpc>
                <a:spcPct val="130000"/>
              </a:lnSpc>
              <a:spcBef>
                <a:spcPct val="50000"/>
              </a:spcBef>
            </a:pPr>
            <a:r>
              <a:rPr lang="es-ES" sz="1600" dirty="0">
                <a:solidFill>
                  <a:srgbClr val="FFFFCC"/>
                </a:solidFill>
                <a:latin typeface="Arial" charset="0"/>
                <a:hlinkClick r:id="rId2"/>
              </a:rPr>
              <a:t>http://www.microsoft.es/technet/jornadas/webcasts/webcasts_ant.asp</a:t>
            </a:r>
            <a:endParaRPr lang="es-ES" sz="1600" dirty="0">
              <a:solidFill>
                <a:srgbClr val="FFFFCC"/>
              </a:solidFill>
              <a:latin typeface="Arial" charset="0"/>
            </a:endParaRP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s-ES" sz="1600" b="1" dirty="0">
                <a:solidFill>
                  <a:srgbClr val="FFFFCC"/>
                </a:solidFill>
                <a:latin typeface="Arial" charset="0"/>
              </a:rPr>
              <a:t>Para información y registro de Futuros </a:t>
            </a:r>
            <a:r>
              <a:rPr lang="es-ES" sz="1600" b="1" dirty="0" err="1">
                <a:solidFill>
                  <a:srgbClr val="FFFFCC"/>
                </a:solidFill>
                <a:latin typeface="Arial" charset="0"/>
              </a:rPr>
              <a:t>Webcast</a:t>
            </a:r>
            <a:r>
              <a:rPr lang="es-ES" sz="1600" b="1" dirty="0">
                <a:solidFill>
                  <a:srgbClr val="FFFFCC"/>
                </a:solidFill>
                <a:latin typeface="Arial" charset="0"/>
              </a:rPr>
              <a:t> de éste y otros temas diríjase a:</a:t>
            </a:r>
          </a:p>
          <a:p>
            <a:pPr lvl="1">
              <a:lnSpc>
                <a:spcPct val="130000"/>
              </a:lnSpc>
              <a:spcBef>
                <a:spcPct val="50000"/>
              </a:spcBef>
            </a:pPr>
            <a:r>
              <a:rPr lang="es-ES" sz="1600" dirty="0">
                <a:solidFill>
                  <a:srgbClr val="FFFFCC"/>
                </a:solidFill>
                <a:latin typeface="Arial" charset="0"/>
                <a:hlinkClick r:id="rId3"/>
              </a:rPr>
              <a:t>http://www.microsoft.es/technet/jornadas/webcasts/default.asp</a:t>
            </a:r>
            <a:endParaRPr lang="es-ES" sz="1600" dirty="0">
              <a:solidFill>
                <a:srgbClr val="FFFFCC"/>
              </a:solidFill>
              <a:latin typeface="Arial" charset="0"/>
            </a:endParaRP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s-ES" sz="1600" b="1" dirty="0">
                <a:solidFill>
                  <a:srgbClr val="FFFFCC"/>
                </a:solidFill>
                <a:latin typeface="Arial" charset="0"/>
              </a:rPr>
              <a:t>Para mantenerse informado sobre todos los Eventos, Seminarios y </a:t>
            </a:r>
            <a:r>
              <a:rPr lang="es-ES" sz="1600" b="1" dirty="0" err="1">
                <a:solidFill>
                  <a:srgbClr val="FFFFCC"/>
                </a:solidFill>
                <a:latin typeface="Arial" charset="0"/>
              </a:rPr>
              <a:t>webcast</a:t>
            </a:r>
            <a:r>
              <a:rPr lang="es-ES" sz="1600" b="1" dirty="0">
                <a:solidFill>
                  <a:srgbClr val="FFFFCC"/>
                </a:solidFill>
                <a:latin typeface="Arial" charset="0"/>
              </a:rPr>
              <a:t> suscríbase a nuestro boletín TechNet Flash en ésta dirección:</a:t>
            </a:r>
          </a:p>
          <a:p>
            <a:pPr lvl="1">
              <a:lnSpc>
                <a:spcPct val="130000"/>
              </a:lnSpc>
              <a:spcBef>
                <a:spcPct val="50000"/>
              </a:spcBef>
            </a:pPr>
            <a:r>
              <a:rPr lang="es-ES" sz="1600" dirty="0">
                <a:solidFill>
                  <a:srgbClr val="FFFFCC"/>
                </a:solidFill>
                <a:latin typeface="Arial" charset="0"/>
                <a:hlinkClick r:id="rId4"/>
              </a:rPr>
              <a:t>http://www.microsoft.es/technet/boletines/default.mspx</a:t>
            </a:r>
            <a:endParaRPr lang="es-ES" sz="1600" dirty="0">
              <a:solidFill>
                <a:srgbClr val="FFFFCC"/>
              </a:solidFill>
              <a:latin typeface="Arial" charset="0"/>
            </a:endParaRP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s-ES" sz="1600" b="1" dirty="0">
                <a:solidFill>
                  <a:srgbClr val="FFFFCC"/>
                </a:solidFill>
                <a:latin typeface="Arial" charset="0"/>
              </a:rPr>
              <a:t>Descubra los mejores vídeos para TI gratis y a un solo clic:</a:t>
            </a:r>
            <a:r>
              <a:rPr lang="es-ES" sz="1600" dirty="0">
                <a:solidFill>
                  <a:srgbClr val="FFFFCC"/>
                </a:solidFill>
                <a:latin typeface="Arial" charset="0"/>
              </a:rPr>
              <a:t> </a:t>
            </a:r>
          </a:p>
          <a:p>
            <a:pPr lvl="1">
              <a:lnSpc>
                <a:spcPct val="130000"/>
              </a:lnSpc>
              <a:spcBef>
                <a:spcPct val="50000"/>
              </a:spcBef>
            </a:pPr>
            <a:r>
              <a:rPr lang="es-ES" sz="1600" dirty="0">
                <a:solidFill>
                  <a:srgbClr val="FFFFCC"/>
                </a:solidFill>
                <a:latin typeface="Arial" charset="0"/>
                <a:hlinkClick r:id="rId5"/>
              </a:rPr>
              <a:t>http://www.microsoft.es/technet/itsshowtime/default.aspx</a:t>
            </a:r>
            <a:endParaRPr lang="es-ES" sz="1600" dirty="0">
              <a:solidFill>
                <a:srgbClr val="FFFFCC"/>
              </a:solidFill>
              <a:latin typeface="Arial" charset="0"/>
            </a:endParaRP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s-ES" sz="1600" b="1" dirty="0">
                <a:solidFill>
                  <a:srgbClr val="FFFFCC"/>
                </a:solidFill>
                <a:latin typeface="Arial" charset="0"/>
              </a:rPr>
              <a:t>Para acceder a toda la información, betas, actualizaciones, recursos, puede suscribirse a Nuestra Suscripción TechNet en:</a:t>
            </a:r>
          </a:p>
          <a:p>
            <a:pPr lvl="1">
              <a:lnSpc>
                <a:spcPct val="130000"/>
              </a:lnSpc>
              <a:spcBef>
                <a:spcPct val="50000"/>
              </a:spcBef>
            </a:pPr>
            <a:r>
              <a:rPr lang="es-ES" sz="1600" dirty="0">
                <a:solidFill>
                  <a:srgbClr val="FFFFCC"/>
                </a:solidFill>
                <a:latin typeface="Arial" charset="0"/>
                <a:hlinkClick r:id="rId6"/>
              </a:rPr>
              <a:t>http://www.microsoft.es/technet/recursos/cd/default.mspx</a:t>
            </a:r>
            <a:endParaRPr lang="es-ES" sz="1600" dirty="0">
              <a:solidFill>
                <a:srgbClr val="FFFFCC"/>
              </a:solidFill>
              <a:latin typeface="Arial" charset="0"/>
            </a:endParaRPr>
          </a:p>
        </p:txBody>
      </p:sp>
      <p:pic>
        <p:nvPicPr>
          <p:cNvPr id="7" name="Picture 6" descr="TechNet_rgb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53746" y="6086478"/>
            <a:ext cx="3790254" cy="771522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información en la empresa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dirty="0" smtClean="0"/>
              <a:t>Cuando determinamos los controles de seguridad en nuestras empresas no siempre se plantea basarla en consideraciones legales.</a:t>
            </a:r>
          </a:p>
          <a:p>
            <a:endParaRPr lang="es-ES" sz="2400" dirty="0" smtClean="0"/>
          </a:p>
          <a:p>
            <a:r>
              <a:rPr lang="es-ES" sz="2400" dirty="0" smtClean="0"/>
              <a:t>Por ejemplo se puede exigir al personal informático que detalle la información que pueda encontrarse en los buzones de los usuarios, aunque sin saberlo pueden estar incurriendo en una ilegalidad.</a:t>
            </a:r>
          </a:p>
          <a:p>
            <a:endParaRPr lang="es-ES" sz="2400" dirty="0" smtClean="0"/>
          </a:p>
          <a:p>
            <a:r>
              <a:rPr lang="es-ES" sz="2400" dirty="0" smtClean="0"/>
              <a:t>El objetivo de la aplicación de las leyes, supone la protección de todos, aunque no por ello deben menoscabarse una serie de leyes fundamentales.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seguridad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dirty="0" smtClean="0"/>
              <a:t>Las medidas de seguridad debe utilizarse para la protección de todos los intereses, los de la empresa, los individuales y los derivados de la información de clientes y usuarios.</a:t>
            </a:r>
          </a:p>
          <a:p>
            <a:endParaRPr lang="es-ES" sz="2400" dirty="0" smtClean="0"/>
          </a:p>
          <a:p>
            <a:r>
              <a:rPr lang="es-ES" sz="2400" dirty="0" smtClean="0"/>
              <a:t>No todas las medidas de seguridad posibles planteadas deben ir enfocadas a perspectivas legales, pero si debemos tener en cuenta que estas deben quedar cubiertas.</a:t>
            </a:r>
          </a:p>
          <a:p>
            <a:endParaRPr lang="es-ES" sz="2400" dirty="0" smtClean="0"/>
          </a:p>
          <a:p>
            <a:r>
              <a:rPr lang="es-ES" sz="2400" dirty="0" smtClean="0"/>
              <a:t>El desconocimiento de la existencia de una ley (o normativa) no exime de responsabilidades.</a:t>
            </a:r>
            <a:endParaRPr lang="es-E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s-ES" dirty="0" smtClean="0"/>
              <a:t>Las normativas en España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Legislación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Los países utilizan dos mecanismos convencionales en cuanto a sus sistemas legales:</a:t>
            </a:r>
          </a:p>
          <a:p>
            <a:pPr lvl="1"/>
            <a:r>
              <a:rPr lang="es-ES" dirty="0" smtClean="0"/>
              <a:t>Derecho Común.</a:t>
            </a:r>
          </a:p>
          <a:p>
            <a:pPr lvl="2"/>
            <a:r>
              <a:rPr lang="es-ES" dirty="0" smtClean="0"/>
              <a:t>Basado en la </a:t>
            </a:r>
            <a:r>
              <a:rPr lang="es-ES" dirty="0" err="1" smtClean="0"/>
              <a:t>juridisprudencia</a:t>
            </a:r>
            <a:r>
              <a:rPr lang="es-ES" dirty="0" smtClean="0"/>
              <a:t>.</a:t>
            </a:r>
          </a:p>
          <a:p>
            <a:pPr lvl="2"/>
            <a:r>
              <a:rPr lang="es-ES" dirty="0" smtClean="0"/>
              <a:t>Ejemplo: Reino Unido</a:t>
            </a:r>
          </a:p>
          <a:p>
            <a:pPr lvl="2"/>
            <a:endParaRPr lang="es-ES" dirty="0" smtClean="0"/>
          </a:p>
          <a:p>
            <a:pPr lvl="1"/>
            <a:r>
              <a:rPr lang="es-ES" dirty="0" smtClean="0"/>
              <a:t>Derecho Civil.</a:t>
            </a:r>
          </a:p>
          <a:p>
            <a:pPr lvl="2"/>
            <a:r>
              <a:rPr lang="es-ES" dirty="0" smtClean="0"/>
              <a:t>Basado en la ley.</a:t>
            </a:r>
          </a:p>
          <a:p>
            <a:pPr lvl="2"/>
            <a:r>
              <a:rPr lang="es-ES" dirty="0" smtClean="0"/>
              <a:t>Ejemplo: España</a:t>
            </a:r>
          </a:p>
          <a:p>
            <a:pPr lvl="2"/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leyes tenemos?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legislación Española presenta una serie de normativas que </a:t>
            </a:r>
            <a:r>
              <a:rPr lang="es-ES" dirty="0" smtClean="0"/>
              <a:t>dependen </a:t>
            </a:r>
            <a:r>
              <a:rPr lang="es-ES" dirty="0" smtClean="0"/>
              <a:t>de quien la emite, cual es su alcance y donde se </a:t>
            </a:r>
            <a:r>
              <a:rPr lang="es-ES" dirty="0" smtClean="0"/>
              <a:t>aplican.</a:t>
            </a:r>
            <a:endParaRPr lang="es-ES" dirty="0" smtClean="0"/>
          </a:p>
          <a:p>
            <a:pPr lvl="1"/>
            <a:r>
              <a:rPr lang="es-ES" dirty="0" smtClean="0"/>
              <a:t>Leyes Orgánicas.</a:t>
            </a:r>
          </a:p>
          <a:p>
            <a:pPr lvl="1"/>
            <a:r>
              <a:rPr lang="es-ES" dirty="0" smtClean="0"/>
              <a:t>Leyes Ordinarias.</a:t>
            </a:r>
          </a:p>
          <a:p>
            <a:pPr lvl="1"/>
            <a:r>
              <a:rPr lang="es-ES" dirty="0" smtClean="0"/>
              <a:t>Reales Decretos Leyes.</a:t>
            </a:r>
          </a:p>
          <a:p>
            <a:pPr lvl="1"/>
            <a:r>
              <a:rPr lang="es-ES" dirty="0" smtClean="0"/>
              <a:t>Reales Decretos Legislativos.</a:t>
            </a:r>
          </a:p>
          <a:p>
            <a:pPr lvl="1"/>
            <a:r>
              <a:rPr lang="es-ES" dirty="0" smtClean="0"/>
              <a:t>Leyes CC.AA.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1146</TotalTime>
  <Words>1754</Words>
  <Application>Microsoft Office PowerPoint</Application>
  <PresentationFormat>Presentación en pantalla (4:3)</PresentationFormat>
  <Paragraphs>227</Paragraphs>
  <Slides>40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40</vt:i4>
      </vt:variant>
    </vt:vector>
  </HeadingPairs>
  <TitlesOfParts>
    <vt:vector size="41" baseType="lpstr">
      <vt:lpstr>Stream</vt:lpstr>
      <vt:lpstr> NORMAS Y REGLAMENTACIONES APLICABLES A TECNOLOGÍAS INFORMÁTICAS  Juan Luis García Rambla MVP Windows Security jlrambla@informatica64.com</vt:lpstr>
      <vt:lpstr>Agenda</vt:lpstr>
      <vt:lpstr>Introducción</vt:lpstr>
      <vt:lpstr>Introducción</vt:lpstr>
      <vt:lpstr>La información en la empresa</vt:lpstr>
      <vt:lpstr>La seguridad</vt:lpstr>
      <vt:lpstr>Las normativas en España</vt:lpstr>
      <vt:lpstr>Legislación</vt:lpstr>
      <vt:lpstr>¿Qué leyes tenemos?</vt:lpstr>
      <vt:lpstr>Y en Europa</vt:lpstr>
      <vt:lpstr>Normalizaciones</vt:lpstr>
      <vt:lpstr>Leyes y normativas en vigor que afectan a la Informática</vt:lpstr>
      <vt:lpstr>Derecho informático</vt:lpstr>
      <vt:lpstr>Algunas Leyes</vt:lpstr>
      <vt:lpstr>LOPD</vt:lpstr>
      <vt:lpstr>LSSI</vt:lpstr>
      <vt:lpstr>LAE</vt:lpstr>
      <vt:lpstr>Ley de Firma electrónica</vt:lpstr>
      <vt:lpstr>Otras normativas</vt:lpstr>
      <vt:lpstr>Otras normativas europeas</vt:lpstr>
      <vt:lpstr>Normalizaciones</vt:lpstr>
      <vt:lpstr>Microsoft y la adecuación a las leyes</vt:lpstr>
      <vt:lpstr>Adecuando los sistemas informáticos</vt:lpstr>
      <vt:lpstr>Escenarios de aplicación</vt:lpstr>
      <vt:lpstr>Elementos afectados</vt:lpstr>
      <vt:lpstr>Elementos de seguridad en entornos Microsoft</vt:lpstr>
      <vt:lpstr>Las tecnologías Microsoft aplicables a las Leyes</vt:lpstr>
      <vt:lpstr>Las tecnologías</vt:lpstr>
      <vt:lpstr>Mecanismos de autenticación</vt:lpstr>
      <vt:lpstr>Mecanismos de control de acceso</vt:lpstr>
      <vt:lpstr>Mecanismos de Privacidad</vt:lpstr>
      <vt:lpstr>Mecanismos de Auditoría</vt:lpstr>
      <vt:lpstr>Las tecnologías afectadas</vt:lpstr>
      <vt:lpstr>Escenarios Legales</vt:lpstr>
      <vt:lpstr>Escenarios Legales</vt:lpstr>
      <vt:lpstr>Algunos escenarios </vt:lpstr>
      <vt:lpstr>Demo Escenario Legal</vt:lpstr>
      <vt:lpstr>Contacto</vt:lpstr>
      <vt:lpstr>Campaña Hand On Lab</vt:lpstr>
      <vt:lpstr>Más acciones desde TechNet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Webcast de TechNet:SQL</dc:title>
  <dc:creator>v-analfa</dc:creator>
  <cp:lastModifiedBy>jl</cp:lastModifiedBy>
  <cp:revision>86</cp:revision>
  <dcterms:created xsi:type="dcterms:W3CDTF">2005-08-04T08:40:20Z</dcterms:created>
  <dcterms:modified xsi:type="dcterms:W3CDTF">2008-01-31T12:40:13Z</dcterms:modified>
</cp:coreProperties>
</file>