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  <p:sldMasterId id="2147483650" r:id="rId3"/>
  </p:sldMasterIdLst>
  <p:notesMasterIdLst>
    <p:notesMasterId r:id="rId25"/>
  </p:notesMasterIdLst>
  <p:sldIdLst>
    <p:sldId id="258" r:id="rId4"/>
    <p:sldId id="261" r:id="rId5"/>
    <p:sldId id="260" r:id="rId6"/>
    <p:sldId id="262" r:id="rId7"/>
    <p:sldId id="256" r:id="rId8"/>
    <p:sldId id="269" r:id="rId9"/>
    <p:sldId id="272" r:id="rId10"/>
    <p:sldId id="273" r:id="rId11"/>
    <p:sldId id="274" r:id="rId12"/>
    <p:sldId id="275" r:id="rId13"/>
    <p:sldId id="264" r:id="rId14"/>
    <p:sldId id="265" r:id="rId15"/>
    <p:sldId id="276" r:id="rId16"/>
    <p:sldId id="267" r:id="rId17"/>
    <p:sldId id="268" r:id="rId18"/>
    <p:sldId id="277" r:id="rId19"/>
    <p:sldId id="279" r:id="rId20"/>
    <p:sldId id="280" r:id="rId21"/>
    <p:sldId id="281" r:id="rId22"/>
    <p:sldId id="282" r:id="rId23"/>
    <p:sldId id="283" r:id="rId24"/>
  </p:sldIdLst>
  <p:sldSz cx="9144000" cy="6858000" type="screen4x3"/>
  <p:notesSz cx="6858000" cy="9144000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67" autoAdjust="0"/>
    <p:restoredTop sz="86441" autoAdjust="0"/>
  </p:normalViewPr>
  <p:slideViewPr>
    <p:cSldViewPr>
      <p:cViewPr>
        <p:scale>
          <a:sx n="66" d="100"/>
          <a:sy n="66" d="100"/>
        </p:scale>
        <p:origin x="-101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115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fld id="{673F23A4-B1AC-4667-9681-7D1AE762DEC4}" type="datetimeFigureOut">
              <a:rPr lang="hu-HU"/>
              <a:pPr>
                <a:defRPr/>
              </a:pPr>
              <a:t>2009.08.16.</a:t>
            </a:fld>
            <a:endParaRPr lang="hu-H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u-HU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hu-HU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fld id="{7DDC2E28-FED6-45F8-B6F5-D844C4C72020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E050B2-80EE-4CEE-B95C-AAA65496355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4C90EC-7896-486F-8505-15FD6FEBA01F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5A9813-2AE2-4818-A53F-1AA4083DC1E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F14619-E7E8-47F2-A4B6-529924115146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83ACEC-482A-4F80-96E3-CEC7176DE3C9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E8067D-425F-4C11-BE5F-99E9ABB2395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6C0D75-B01B-4FF8-81E0-9A9872648CC9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1A5C0C-7CED-430A-A131-A614E5AB3A8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763317-62CA-4A53-8019-52C0034FAAC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517F9D-9AF9-4306-B911-D8EC8FE907CE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CD5DD0-7682-4B90-9D63-3FEEE3139CD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5B78A2-7B31-4FB2-B399-1341D02F4253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AF6D0-D4D6-4B12-8C59-FF59D5DFB0C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C65A81-AB83-4132-83F2-4EA92E4B0099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E40ABA-48DF-4056-B8A2-8413F48A70B6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22794D-2025-4D98-AD57-4860EF94D010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72C560-7DF3-46A0-BDFF-259FF97DCFA8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DBF419-0F6D-498B-AF4C-B86B54601B8C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8A4963-A993-496E-9B0B-5EF69138A749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4F364C-4D4D-468C-B6AD-C34EAFC76DE9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326680-8653-40B0-A81C-58A5CE0FDD97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175AC1-C8EF-42DB-8339-3FC022267CD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A69A55-2488-4618-A9A3-22AB084E3FF7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52FE8C-43A7-4647-B4A6-5374C29C7D30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56D3CC-8DE3-4F5A-8B4A-C9DF6EA6E55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9F5D45-FB6A-42D5-815F-711DBDF36520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9DCF61-9637-4396-98EF-03F0848B269E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236B79-5E50-4ACD-837F-96D8B86E8140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CBB452-65B6-41CF-AD49-6FD03F8C37CC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DE3AF7-077D-467B-BC9D-7C5760AFBC1A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815F0F-F02A-489C-B22B-2A8059F2504B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552DB-0811-4318-9A1B-D17093093F26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DE9062-5DB2-483B-9AF0-E9D473B3696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A0BF45-2C2C-420C-A79D-23B1156CD433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fld id="{638986F0-E1CE-4D72-9E6A-C6BC45822503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62" r:id="rId2"/>
    <p:sldLayoutId id="2147483661" r:id="rId3"/>
    <p:sldLayoutId id="2147483660" r:id="rId4"/>
    <p:sldLayoutId id="2147483659" r:id="rId5"/>
    <p:sldLayoutId id="2147483658" r:id="rId6"/>
    <p:sldLayoutId id="2147483657" r:id="rId7"/>
    <p:sldLayoutId id="2147483656" r:id="rId8"/>
    <p:sldLayoutId id="2147483655" r:id="rId9"/>
    <p:sldLayoutId id="2147483654" r:id="rId10"/>
    <p:sldLayoutId id="2147483653" r:id="rId11"/>
    <p:sldLayoutId id="214748365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fld id="{0BBB5690-444B-4A01-B903-75513A694EB2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2" r:id="rId2"/>
    <p:sldLayoutId id="2147483671" r:id="rId3"/>
    <p:sldLayoutId id="2147483670" r:id="rId4"/>
    <p:sldLayoutId id="2147483669" r:id="rId5"/>
    <p:sldLayoutId id="2147483668" r:id="rId6"/>
    <p:sldLayoutId id="2147483667" r:id="rId7"/>
    <p:sldLayoutId id="2147483666" r:id="rId8"/>
    <p:sldLayoutId id="2147483665" r:id="rId9"/>
    <p:sldLayoutId id="2147483664" r:id="rId10"/>
    <p:sldLayoutId id="214748366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fld id="{109C0157-021C-4939-9152-BD0243D88001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3" r:id="rId2"/>
    <p:sldLayoutId id="2147483682" r:id="rId3"/>
    <p:sldLayoutId id="2147483681" r:id="rId4"/>
    <p:sldLayoutId id="2147483680" r:id="rId5"/>
    <p:sldLayoutId id="2147483679" r:id="rId6"/>
    <p:sldLayoutId id="2147483678" r:id="rId7"/>
    <p:sldLayoutId id="2147483677" r:id="rId8"/>
    <p:sldLayoutId id="2147483676" r:id="rId9"/>
    <p:sldLayoutId id="2147483675" r:id="rId10"/>
    <p:sldLayoutId id="214748367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://www.szakkepzesiportal.h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msedusp.jedlik.hu/" TargetMode="External"/><Relationship Id="rId2" Type="http://schemas.openxmlformats.org/officeDocument/2006/relationships/hyperlink" Target="http://www.hungarnet.hu/aktualitasok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crosoft.hu/oktatas" TargetMode="External"/><Relationship Id="rId2" Type="http://schemas.openxmlformats.org/officeDocument/2006/relationships/hyperlink" Target="http://www.jos.hu/Konyvek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pPr eaLnBrk="1" hangingPunct="1"/>
            <a:r>
              <a:rPr lang="hu-HU" smtClean="0"/>
              <a:t>Könyvek, kiadványok I.</a:t>
            </a:r>
          </a:p>
        </p:txBody>
      </p:sp>
      <p:sp>
        <p:nvSpPr>
          <p:cNvPr id="399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229600" cy="52879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hu-HU" sz="2400" b="1" smtClean="0"/>
              <a:t>101 ötlet innovatív tanároknak</a:t>
            </a:r>
          </a:p>
          <a:p>
            <a:pPr lvl="1" eaLnBrk="1" hangingPunct="1">
              <a:lnSpc>
                <a:spcPct val="80000"/>
              </a:lnSpc>
            </a:pPr>
            <a:r>
              <a:rPr lang="hu-HU" sz="2200" smtClean="0"/>
              <a:t>Hatékony tanulásszervezési módok </a:t>
            </a:r>
          </a:p>
          <a:p>
            <a:pPr lvl="1" eaLnBrk="1" hangingPunct="1">
              <a:lnSpc>
                <a:spcPct val="80000"/>
              </a:lnSpc>
            </a:pPr>
            <a:r>
              <a:rPr lang="hu-HU" sz="2200" smtClean="0"/>
              <a:t>Földrajz feladatok </a:t>
            </a:r>
          </a:p>
          <a:p>
            <a:pPr lvl="1" eaLnBrk="1" hangingPunct="1">
              <a:lnSpc>
                <a:spcPct val="80000"/>
              </a:lnSpc>
            </a:pPr>
            <a:r>
              <a:rPr lang="hu-HU" sz="2200" smtClean="0"/>
              <a:t>Biológia feladatok </a:t>
            </a:r>
          </a:p>
          <a:p>
            <a:pPr lvl="1" eaLnBrk="1" hangingPunct="1">
              <a:lnSpc>
                <a:spcPct val="80000"/>
              </a:lnSpc>
            </a:pPr>
            <a:r>
              <a:rPr lang="hu-HU" sz="2200" smtClean="0"/>
              <a:t>Irodalom feladatok </a:t>
            </a:r>
          </a:p>
          <a:p>
            <a:pPr lvl="1" eaLnBrk="1" hangingPunct="1">
              <a:lnSpc>
                <a:spcPct val="80000"/>
              </a:lnSpc>
            </a:pPr>
            <a:r>
              <a:rPr lang="hu-HU" sz="2200" smtClean="0"/>
              <a:t>Magyar nyelvtan feladatok </a:t>
            </a:r>
          </a:p>
          <a:p>
            <a:pPr lvl="1" eaLnBrk="1" hangingPunct="1">
              <a:lnSpc>
                <a:spcPct val="80000"/>
              </a:lnSpc>
            </a:pPr>
            <a:r>
              <a:rPr lang="hu-HU" sz="2200" smtClean="0"/>
              <a:t>Matematika feladatok </a:t>
            </a:r>
          </a:p>
          <a:p>
            <a:pPr lvl="1" eaLnBrk="1" hangingPunct="1">
              <a:lnSpc>
                <a:spcPct val="80000"/>
              </a:lnSpc>
            </a:pPr>
            <a:r>
              <a:rPr lang="hu-HU" sz="2200" smtClean="0"/>
              <a:t>Fizika feladatok </a:t>
            </a:r>
          </a:p>
          <a:p>
            <a:pPr lvl="1" eaLnBrk="1" hangingPunct="1">
              <a:lnSpc>
                <a:spcPct val="80000"/>
              </a:lnSpc>
            </a:pPr>
            <a:r>
              <a:rPr lang="hu-HU" sz="2200" smtClean="0"/>
              <a:t>Történelem feladatok </a:t>
            </a:r>
          </a:p>
          <a:p>
            <a:pPr lvl="1" eaLnBrk="1" hangingPunct="1">
              <a:lnSpc>
                <a:spcPct val="80000"/>
              </a:lnSpc>
            </a:pPr>
            <a:r>
              <a:rPr lang="hu-HU" sz="2200" smtClean="0"/>
              <a:t>Idegen nyelv feladatok </a:t>
            </a:r>
          </a:p>
          <a:p>
            <a:pPr lvl="1" eaLnBrk="1" hangingPunct="1">
              <a:lnSpc>
                <a:spcPct val="80000"/>
              </a:lnSpc>
            </a:pPr>
            <a:r>
              <a:rPr lang="hu-HU" sz="2200" smtClean="0"/>
              <a:t>Kémia feladatok </a:t>
            </a:r>
          </a:p>
          <a:p>
            <a:pPr lvl="1" eaLnBrk="1" hangingPunct="1">
              <a:lnSpc>
                <a:spcPct val="80000"/>
              </a:lnSpc>
            </a:pPr>
            <a:r>
              <a:rPr lang="hu-HU" sz="2200" smtClean="0"/>
              <a:t>Mozgókép és médiaismeret</a:t>
            </a:r>
          </a:p>
          <a:p>
            <a:pPr lvl="1" eaLnBrk="1" hangingPunct="1">
              <a:lnSpc>
                <a:spcPct val="80000"/>
              </a:lnSpc>
            </a:pPr>
            <a:r>
              <a:rPr lang="hu-HU" sz="2200" smtClean="0"/>
              <a:t>Informatika feladatok </a:t>
            </a:r>
          </a:p>
          <a:p>
            <a:pPr lvl="1" eaLnBrk="1" hangingPunct="1">
              <a:lnSpc>
                <a:spcPct val="80000"/>
              </a:lnSpc>
            </a:pPr>
            <a:r>
              <a:rPr lang="hu-HU" sz="2200" smtClean="0"/>
              <a:t>Technika feladatok </a:t>
            </a:r>
          </a:p>
          <a:p>
            <a:pPr lvl="1" eaLnBrk="1" hangingPunct="1">
              <a:lnSpc>
                <a:spcPct val="80000"/>
              </a:lnSpc>
            </a:pPr>
            <a:r>
              <a:rPr lang="hu-HU" sz="2200" smtClean="0"/>
              <a:t>Ének-zene feladatok </a:t>
            </a:r>
          </a:p>
        </p:txBody>
      </p:sp>
      <p:pic>
        <p:nvPicPr>
          <p:cNvPr id="39939" name="Picture 4" descr="0013_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1200" y="1828800"/>
            <a:ext cx="28575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ext Placeholder 1"/>
          <p:cNvSpPr>
            <a:spLocks noGrp="1"/>
          </p:cNvSpPr>
          <p:nvPr>
            <p:ph type="body" idx="4294967295"/>
          </p:nvPr>
        </p:nvSpPr>
        <p:spPr>
          <a:xfrm>
            <a:off x="381000" y="1295400"/>
            <a:ext cx="5476875" cy="4176713"/>
          </a:xfrm>
        </p:spPr>
        <p:txBody>
          <a:bodyPr/>
          <a:lstStyle/>
          <a:p>
            <a:pPr eaLnBrk="1" hangingPunct="1"/>
            <a:r>
              <a:rPr lang="hu-HU" sz="2400" smtClean="0"/>
              <a:t>Challenges in Schools</a:t>
            </a:r>
          </a:p>
          <a:p>
            <a:pPr lvl="1" eaLnBrk="1" hangingPunct="1"/>
            <a:r>
              <a:rPr lang="hu-HU" sz="2000" smtClean="0"/>
              <a:t>British Council-Microsoft program</a:t>
            </a:r>
          </a:p>
          <a:p>
            <a:pPr lvl="1" eaLnBrk="1" hangingPunct="1"/>
            <a:r>
              <a:rPr lang="hu-HU" sz="2000" smtClean="0"/>
              <a:t>13 ország, 42 iskola</a:t>
            </a:r>
          </a:p>
          <a:p>
            <a:pPr lvl="1" eaLnBrk="1" hangingPunct="1"/>
            <a:r>
              <a:rPr lang="hu-HU" sz="2000" smtClean="0"/>
              <a:t>Diákok a jövő tanulási környezetéről</a:t>
            </a:r>
          </a:p>
          <a:p>
            <a:pPr eaLnBrk="1" hangingPunct="1"/>
            <a:r>
              <a:rPr lang="hu-HU" sz="2400" smtClean="0"/>
              <a:t>Képes Krónika</a:t>
            </a:r>
          </a:p>
          <a:p>
            <a:pPr lvl="1" eaLnBrk="1" hangingPunct="1"/>
            <a:r>
              <a:rPr lang="hu-HU" sz="2000" smtClean="0"/>
              <a:t>Az egyik legértékesebb írott magyar emlék</a:t>
            </a:r>
          </a:p>
          <a:p>
            <a:pPr lvl="1" eaLnBrk="1" hangingPunct="1"/>
            <a:r>
              <a:rPr lang="hu-HU" sz="2000" smtClean="0"/>
              <a:t>Káldi Márk feljegyzései Nagy Lajos Király udvarából</a:t>
            </a:r>
          </a:p>
          <a:p>
            <a:pPr lvl="1" eaLnBrk="1" hangingPunct="1"/>
            <a:r>
              <a:rPr lang="hu-HU" sz="2000" smtClean="0"/>
              <a:t>A 650. születésnap alkalmából </a:t>
            </a:r>
            <a:r>
              <a:rPr lang="hu-HU" sz="2000" smtClean="0">
                <a:sym typeface="Wingdings" pitchFamily="2" charset="2"/>
              </a:rPr>
              <a:t></a:t>
            </a:r>
          </a:p>
          <a:p>
            <a:pPr lvl="1" eaLnBrk="1" hangingPunct="1"/>
            <a:r>
              <a:rPr lang="hu-HU" sz="2000" smtClean="0">
                <a:sym typeface="Wingdings" pitchFamily="2" charset="2"/>
              </a:rPr>
              <a:t>www.kepeskronika.net</a:t>
            </a:r>
            <a:endParaRPr lang="hu-HU" sz="2000" smtClean="0"/>
          </a:p>
        </p:txBody>
      </p:sp>
      <p:sp>
        <p:nvSpPr>
          <p:cNvPr id="50178" name="Tit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hu-HU" smtClean="0"/>
              <a:t>Az elmúlt év eredményei</a:t>
            </a:r>
          </a:p>
        </p:txBody>
      </p:sp>
      <p:pic>
        <p:nvPicPr>
          <p:cNvPr id="4098" name="Picture 2" descr="C:\Users\adamme\Pictures\MS\BC MS CiS 20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1200" y="1447800"/>
            <a:ext cx="2957513" cy="1971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0" y="3886200"/>
            <a:ext cx="3194050" cy="20177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7620000" cy="868363"/>
          </a:xfrm>
        </p:spPr>
        <p:txBody>
          <a:bodyPr/>
          <a:lstStyle/>
          <a:p>
            <a:pPr eaLnBrk="1" hangingPunct="1"/>
            <a:r>
              <a:rPr lang="hu-HU" smtClean="0"/>
              <a:t>Informatikai tankönyvcsalád</a:t>
            </a:r>
          </a:p>
        </p:txBody>
      </p:sp>
      <p:sp>
        <p:nvSpPr>
          <p:cNvPr id="512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50292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hu-HU" smtClean="0"/>
          </a:p>
        </p:txBody>
      </p:sp>
      <p:pic>
        <p:nvPicPr>
          <p:cNvPr id="51203" name="Picture 4" descr="0173_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143000"/>
            <a:ext cx="1724025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4" name="Picture 5" descr="0151_2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7000" y="1143000"/>
            <a:ext cx="1725613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5" name="Picture 6" descr="0162_w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00600" y="1143000"/>
            <a:ext cx="1725613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6" name="Picture 7" descr="0192_w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34200" y="1143000"/>
            <a:ext cx="1725613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7" name="Picture 8" descr="0332_w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667000" y="3733800"/>
            <a:ext cx="1725613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9" name="Picture 10" descr="0321_w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800600" y="3733800"/>
            <a:ext cx="1725613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10" name="Picture 11" descr="0235_w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978650" y="3733800"/>
            <a:ext cx="1725613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12" name="Picture 12" descr="0253_w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57200" y="3733800"/>
            <a:ext cx="1752600" cy="2400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z="4000" smtClean="0"/>
              <a:t>Tananyag és segédanyag gyűjtemények</a:t>
            </a:r>
          </a:p>
        </p:txBody>
      </p:sp>
      <p:sp>
        <p:nvSpPr>
          <p:cNvPr id="5222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hu-HU" smtClean="0"/>
              <a:t>Microsoft Oktatási DVD I-II.</a:t>
            </a:r>
          </a:p>
          <a:p>
            <a:pPr lvl="1" eaLnBrk="1" hangingPunct="1">
              <a:lnSpc>
                <a:spcPct val="90000"/>
              </a:lnSpc>
            </a:pPr>
            <a:r>
              <a:rPr lang="hu-HU" smtClean="0"/>
              <a:t>Közismereti</a:t>
            </a:r>
          </a:p>
          <a:p>
            <a:pPr lvl="1" eaLnBrk="1" hangingPunct="1">
              <a:lnSpc>
                <a:spcPct val="90000"/>
              </a:lnSpc>
            </a:pPr>
            <a:r>
              <a:rPr lang="hu-HU" smtClean="0"/>
              <a:t>Szakképzési</a:t>
            </a:r>
          </a:p>
          <a:p>
            <a:pPr lvl="2" eaLnBrk="1" hangingPunct="1">
              <a:lnSpc>
                <a:spcPct val="90000"/>
              </a:lnSpc>
            </a:pPr>
            <a:r>
              <a:rPr lang="hu-HU" smtClean="0"/>
              <a:t>Leírások</a:t>
            </a:r>
          </a:p>
          <a:p>
            <a:pPr lvl="2" eaLnBrk="1" hangingPunct="1">
              <a:lnSpc>
                <a:spcPct val="90000"/>
              </a:lnSpc>
            </a:pPr>
            <a:r>
              <a:rPr lang="hu-HU" smtClean="0"/>
              <a:t>Prezentációk</a:t>
            </a:r>
          </a:p>
          <a:p>
            <a:pPr lvl="2" eaLnBrk="1" hangingPunct="1">
              <a:lnSpc>
                <a:spcPct val="90000"/>
              </a:lnSpc>
            </a:pPr>
            <a:r>
              <a:rPr lang="hu-HU" smtClean="0"/>
              <a:t>Filmek, Demók</a:t>
            </a:r>
          </a:p>
          <a:p>
            <a:pPr eaLnBrk="1" hangingPunct="1">
              <a:lnSpc>
                <a:spcPct val="90000"/>
              </a:lnSpc>
            </a:pPr>
            <a:r>
              <a:rPr lang="hu-HU" smtClean="0"/>
              <a:t>Szakképzési Portál</a:t>
            </a:r>
          </a:p>
          <a:p>
            <a:pPr lvl="1" eaLnBrk="1" hangingPunct="1">
              <a:lnSpc>
                <a:spcPct val="90000"/>
              </a:lnSpc>
            </a:pPr>
            <a:r>
              <a:rPr lang="hu-HU" smtClean="0">
                <a:hlinkClick r:id="rId2"/>
              </a:rPr>
              <a:t>www.szakkepzesiportal.hu</a:t>
            </a:r>
            <a:r>
              <a:rPr lang="hu-HU" smtClean="0"/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hu-HU" smtClean="0"/>
              <a:t>Dokumentumtár, linktár</a:t>
            </a:r>
          </a:p>
        </p:txBody>
      </p:sp>
      <p:pic>
        <p:nvPicPr>
          <p:cNvPr id="52227" name="Picture 4" descr="Jozsi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72200" y="4638675"/>
            <a:ext cx="1447800" cy="139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8" name="Picture 5" descr="cd_felulet_negyszo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72200" y="1600200"/>
            <a:ext cx="2628900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ext Placeholder 1"/>
          <p:cNvSpPr>
            <a:spLocks noGrp="1"/>
          </p:cNvSpPr>
          <p:nvPr>
            <p:ph type="body" idx="4294967295"/>
          </p:nvPr>
        </p:nvSpPr>
        <p:spPr>
          <a:xfrm>
            <a:off x="457200" y="1219200"/>
            <a:ext cx="8153400" cy="4876800"/>
          </a:xfrm>
        </p:spPr>
        <p:txBody>
          <a:bodyPr/>
          <a:lstStyle/>
          <a:p>
            <a:pPr eaLnBrk="1" hangingPunct="1"/>
            <a:r>
              <a:rPr lang="hu-HU" smtClean="0"/>
              <a:t>Verseny ’95, ’98, 2000, 2004, 2007 EuroSkills</a:t>
            </a:r>
          </a:p>
          <a:p>
            <a:pPr eaLnBrk="1" hangingPunct="1"/>
            <a:r>
              <a:rPr lang="hu-HU" smtClean="0"/>
              <a:t>Modern Iskola TV műsor + Magazinok</a:t>
            </a:r>
          </a:p>
          <a:p>
            <a:pPr eaLnBrk="1" hangingPunct="1"/>
            <a:r>
              <a:rPr lang="hu-HU" smtClean="0"/>
              <a:t>Microsoft IT Academy</a:t>
            </a:r>
          </a:p>
          <a:p>
            <a:pPr lvl="1" eaLnBrk="1" hangingPunct="1"/>
            <a:r>
              <a:rPr lang="hu-HU" smtClean="0"/>
              <a:t>25 iskola az ITA programban,</a:t>
            </a:r>
          </a:p>
          <a:p>
            <a:pPr lvl="1" eaLnBrk="1" hangingPunct="1"/>
            <a:r>
              <a:rPr lang="hu-HU" smtClean="0"/>
              <a:t>100+ MCP vizsga</a:t>
            </a:r>
          </a:p>
          <a:p>
            <a:pPr eaLnBrk="1" hangingPunct="1">
              <a:lnSpc>
                <a:spcPct val="90000"/>
              </a:lnSpc>
            </a:pPr>
            <a:r>
              <a:rPr lang="hu-HU" smtClean="0"/>
              <a:t>Diák rendszergazda program</a:t>
            </a:r>
          </a:p>
          <a:p>
            <a:pPr eaLnBrk="1" hangingPunct="1">
              <a:lnSpc>
                <a:spcPct val="90000"/>
              </a:lnSpc>
            </a:pPr>
            <a:r>
              <a:rPr lang="hu-HU" smtClean="0"/>
              <a:t>Live@EDU</a:t>
            </a:r>
          </a:p>
        </p:txBody>
      </p:sp>
      <p:sp>
        <p:nvSpPr>
          <p:cNvPr id="53250" name="Tit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hu-HU" smtClean="0"/>
              <a:t>Az elmúlt év eredményei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772400" cy="1143000"/>
          </a:xfrm>
        </p:spPr>
        <p:txBody>
          <a:bodyPr/>
          <a:lstStyle/>
          <a:p>
            <a:pPr eaLnBrk="1" hangingPunct="1"/>
            <a:r>
              <a:rPr lang="hu-HU" sz="4000" smtClean="0"/>
              <a:t>Iskolai Intranetes SPS Portál </a:t>
            </a:r>
            <a:br>
              <a:rPr lang="hu-HU" sz="4000" smtClean="0"/>
            </a:br>
            <a:endParaRPr lang="hu-HU" sz="4000" smtClean="0"/>
          </a:p>
        </p:txBody>
      </p:sp>
      <p:sp>
        <p:nvSpPr>
          <p:cNvPr id="542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229600" cy="4830763"/>
          </a:xfrm>
        </p:spPr>
        <p:txBody>
          <a:bodyPr/>
          <a:lstStyle/>
          <a:p>
            <a:pPr eaLnBrk="1" hangingPunct="1"/>
            <a:r>
              <a:rPr lang="hu-HU" smtClean="0"/>
              <a:t>Célja: egy könnyen testre szabható SharePoint technológiával működő „belső?” intranetes portál létrehozása</a:t>
            </a:r>
          </a:p>
          <a:p>
            <a:pPr eaLnBrk="1" hangingPunct="1"/>
            <a:r>
              <a:rPr lang="hu-HU" smtClean="0"/>
              <a:t>Web szerkesztési ismeretek nélkül is testre szabható és feltölthető legyen</a:t>
            </a:r>
          </a:p>
          <a:p>
            <a:pPr eaLnBrk="1" hangingPunct="1"/>
            <a:r>
              <a:rPr lang="hu-HU" smtClean="0"/>
              <a:t>Web helyek az iskolavezetés, a tanárok és a diákok számára (szülők is láthatják?)</a:t>
            </a:r>
          </a:p>
          <a:p>
            <a:pPr eaLnBrk="1" hangingPunct="1"/>
            <a:r>
              <a:rPr lang="hu-HU" smtClean="0"/>
              <a:t>Weblapok, dokumentumtárak, hírek, naptárak, linkgyűjtemények, fórumok, stb.</a:t>
            </a:r>
          </a:p>
          <a:p>
            <a:pPr eaLnBrk="1" hangingPunct="1"/>
            <a:endParaRPr lang="hu-H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/>
              <a:t>Mintaiskola weboldala</a:t>
            </a:r>
          </a:p>
        </p:txBody>
      </p:sp>
      <p:sp>
        <p:nvSpPr>
          <p:cNvPr id="5529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hu-HU" smtClean="0"/>
              <a:t>Lássuk a medvét! </a:t>
            </a:r>
            <a:r>
              <a:rPr lang="hu-HU" smtClean="0">
                <a:sym typeface="Wingdings" pitchFamily="2" charset="2"/>
              </a:rPr>
              <a:t></a:t>
            </a:r>
          </a:p>
          <a:p>
            <a:pPr eaLnBrk="1" hangingPunct="1"/>
            <a:r>
              <a:rPr lang="hu-HU" smtClean="0">
                <a:sym typeface="Wingdings" pitchFamily="2" charset="2"/>
              </a:rPr>
              <a:t>Már letölthető: </a:t>
            </a:r>
            <a:r>
              <a:rPr lang="hu-HU" smtClean="0">
                <a:sym typeface="Wingdings" pitchFamily="2" charset="2"/>
                <a:hlinkClick r:id="rId2"/>
              </a:rPr>
              <a:t>http://www.hungarnet.hu/aktualitasok</a:t>
            </a:r>
            <a:r>
              <a:rPr lang="hu-HU" smtClean="0">
                <a:sym typeface="Wingdings" pitchFamily="2" charset="2"/>
              </a:rPr>
              <a:t> </a:t>
            </a:r>
          </a:p>
          <a:p>
            <a:pPr lvl="1" eaLnBrk="1" hangingPunct="1"/>
            <a:r>
              <a:rPr lang="hu-HU" smtClean="0">
                <a:sym typeface="Wingdings" pitchFamily="2" charset="2"/>
              </a:rPr>
              <a:t>VHD + leírás!!!</a:t>
            </a:r>
          </a:p>
          <a:p>
            <a:pPr eaLnBrk="1" hangingPunct="1"/>
            <a:r>
              <a:rPr lang="hu-HU" smtClean="0">
                <a:sym typeface="Wingdings" pitchFamily="2" charset="2"/>
              </a:rPr>
              <a:t>Már elérhető: </a:t>
            </a:r>
            <a:r>
              <a:rPr lang="hu-HU" smtClean="0">
                <a:sym typeface="Wingdings" pitchFamily="2" charset="2"/>
                <a:hlinkClick r:id="rId3"/>
              </a:rPr>
              <a:t>http://msedusp.jedlik.hu</a:t>
            </a:r>
            <a:r>
              <a:rPr lang="hu-HU" smtClean="0">
                <a:sym typeface="Wingdings" pitchFamily="2" charset="2"/>
              </a:rPr>
              <a:t> </a:t>
            </a:r>
          </a:p>
          <a:p>
            <a:pPr eaLnBrk="1" hangingPunct="1"/>
            <a:r>
              <a:rPr lang="hu-HU" smtClean="0">
                <a:sym typeface="Wingdings" pitchFamily="2" charset="2"/>
              </a:rPr>
              <a:t>Nézzük: Demo</a:t>
            </a:r>
          </a:p>
          <a:p>
            <a:pPr eaLnBrk="1" hangingPunct="1"/>
            <a:r>
              <a:rPr lang="hu-HU" smtClean="0">
                <a:sym typeface="Wingdings" pitchFamily="2" charset="2"/>
              </a:rPr>
              <a:t>Gyakorlás - laborgyakorlatokon</a:t>
            </a:r>
          </a:p>
          <a:p>
            <a:pPr eaLnBrk="1" hangingPunct="1"/>
            <a:endParaRPr lang="hu-HU" smtClean="0"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hu-HU" smtClean="0"/>
              <a:t>A következő év célterületei</a:t>
            </a:r>
          </a:p>
        </p:txBody>
      </p:sp>
      <p:sp>
        <p:nvSpPr>
          <p:cNvPr id="56322" name="Text Placeholder 2"/>
          <p:cNvSpPr>
            <a:spLocks noGrp="1"/>
          </p:cNvSpPr>
          <p:nvPr>
            <p:ph type="body" idx="4294967295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pPr eaLnBrk="1" hangingPunct="1"/>
            <a:r>
              <a:rPr lang="hu-HU" smtClean="0"/>
              <a:t>Diákok</a:t>
            </a:r>
          </a:p>
          <a:p>
            <a:pPr lvl="1" eaLnBrk="1" hangingPunct="1"/>
            <a:r>
              <a:rPr lang="hu-HU" smtClean="0"/>
              <a:t>Informatikai írástudás</a:t>
            </a:r>
          </a:p>
          <a:p>
            <a:pPr lvl="1" eaLnBrk="1" hangingPunct="1"/>
            <a:r>
              <a:rPr lang="hu-HU" smtClean="0"/>
              <a:t>Informatikával támogatott tanulás</a:t>
            </a:r>
          </a:p>
          <a:p>
            <a:pPr lvl="1" eaLnBrk="1" hangingPunct="1"/>
            <a:r>
              <a:rPr lang="hu-HU" smtClean="0"/>
              <a:t>Informatikus szakképzés</a:t>
            </a:r>
          </a:p>
          <a:p>
            <a:pPr eaLnBrk="1" hangingPunct="1"/>
            <a:r>
              <a:rPr lang="hu-HU" smtClean="0"/>
              <a:t>Tanárok</a:t>
            </a:r>
          </a:p>
          <a:p>
            <a:pPr lvl="1" eaLnBrk="1" hangingPunct="1"/>
            <a:r>
              <a:rPr lang="hu-HU" smtClean="0"/>
              <a:t>Informatikával támogatott oktatás</a:t>
            </a:r>
          </a:p>
          <a:p>
            <a:pPr eaLnBrk="1" hangingPunct="1"/>
            <a:r>
              <a:rPr lang="hu-HU" smtClean="0"/>
              <a:t>Igazgatók</a:t>
            </a:r>
          </a:p>
          <a:p>
            <a:pPr lvl="1" eaLnBrk="1" hangingPunct="1"/>
            <a:r>
              <a:rPr lang="hu-HU" smtClean="0"/>
              <a:t>A 21. századi iskola</a:t>
            </a:r>
          </a:p>
          <a:p>
            <a:pPr eaLnBrk="1" hangingPunct="1"/>
            <a:r>
              <a:rPr lang="hu-HU" smtClean="0"/>
              <a:t>150 000 résztvevő diák és tanár</a:t>
            </a:r>
          </a:p>
          <a:p>
            <a:pPr eaLnBrk="1" hangingPunct="1"/>
            <a:endParaRPr lang="hu-H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hu-HU" smtClean="0"/>
              <a:t>A következő év tervei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>
          <a:xfrm>
            <a:off x="457200" y="1524000"/>
            <a:ext cx="4894263" cy="4176713"/>
          </a:xfrm>
        </p:spPr>
        <p:txBody>
          <a:bodyPr/>
          <a:lstStyle/>
          <a:p>
            <a:pPr eaLnBrk="1" hangingPunct="1">
              <a:defRPr/>
            </a:pPr>
            <a:r>
              <a:rPr lang="hu-HU" sz="2800" dirty="0" smtClean="0"/>
              <a:t>Kisemberek az infósztrádán</a:t>
            </a:r>
          </a:p>
          <a:p>
            <a:pPr lvl="1" eaLnBrk="1" hangingPunct="1">
              <a:defRPr/>
            </a:pPr>
            <a:r>
              <a:rPr lang="hu-HU" sz="2400" dirty="0" smtClean="0"/>
              <a:t>Tanári segédlet az alsósok informatikai oktatásához</a:t>
            </a:r>
          </a:p>
          <a:p>
            <a:pPr eaLnBrk="1" hangingPunct="1">
              <a:defRPr/>
            </a:pPr>
            <a:r>
              <a:rPr lang="hu-HU" sz="2800" dirty="0" smtClean="0"/>
              <a:t>Tippek az önálló tanuláshoz</a:t>
            </a:r>
          </a:p>
          <a:p>
            <a:pPr lvl="1" eaLnBrk="1" hangingPunct="1">
              <a:defRPr/>
            </a:pPr>
            <a:r>
              <a:rPr lang="hu-HU" sz="2400" dirty="0" smtClean="0">
                <a:ea typeface="+mn-ea"/>
                <a:cs typeface="+mn-cs"/>
              </a:rPr>
              <a:t>Egyszervolt.hu –n külön modul</a:t>
            </a:r>
          </a:p>
          <a:p>
            <a:pPr lvl="1" eaLnBrk="1" hangingPunct="1">
              <a:defRPr/>
            </a:pPr>
            <a:r>
              <a:rPr lang="hu-HU" sz="2400" dirty="0" smtClean="0">
                <a:ea typeface="+mn-ea"/>
                <a:cs typeface="+mn-cs"/>
              </a:rPr>
              <a:t>Heti tippek, trükkök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24600" y="1600200"/>
            <a:ext cx="1708150" cy="2403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2600" y="4343400"/>
            <a:ext cx="3051175" cy="1665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hu-HU" smtClean="0"/>
              <a:t>A következő év tervei</a:t>
            </a:r>
          </a:p>
        </p:txBody>
      </p:sp>
      <p:sp>
        <p:nvSpPr>
          <p:cNvPr id="58370" name="Text Placeholder 2"/>
          <p:cNvSpPr>
            <a:spLocks noGrp="1"/>
          </p:cNvSpPr>
          <p:nvPr>
            <p:ph type="body" idx="4294967295"/>
          </p:nvPr>
        </p:nvSpPr>
        <p:spPr>
          <a:xfrm>
            <a:off x="381000" y="1219200"/>
            <a:ext cx="4953000" cy="5029200"/>
          </a:xfrm>
        </p:spPr>
        <p:txBody>
          <a:bodyPr/>
          <a:lstStyle/>
          <a:p>
            <a:pPr eaLnBrk="1" hangingPunct="1"/>
            <a:r>
              <a:rPr lang="hu-HU" smtClean="0"/>
              <a:t>Innovatív Tanárok Fóruma</a:t>
            </a:r>
          </a:p>
          <a:p>
            <a:pPr lvl="1" eaLnBrk="1" hangingPunct="1"/>
            <a:r>
              <a:rPr lang="hu-HU" smtClean="0"/>
              <a:t>2 napos munkakonferencia a jó példák megosztására</a:t>
            </a:r>
          </a:p>
          <a:p>
            <a:pPr lvl="1" eaLnBrk="1" hangingPunct="1"/>
            <a:r>
              <a:rPr lang="hu-HU" smtClean="0"/>
              <a:t>A 100 leginnovatívabb tanárnak</a:t>
            </a:r>
          </a:p>
          <a:p>
            <a:pPr lvl="1" eaLnBrk="1" hangingPunct="1"/>
            <a:r>
              <a:rPr lang="hu-HU" smtClean="0"/>
              <a:t>A legjobbak képviselik Magyarországot az európai ITF-en (2010; Berlin)	</a:t>
            </a:r>
          </a:p>
        </p:txBody>
      </p:sp>
      <p:pic>
        <p:nvPicPr>
          <p:cNvPr id="5" name="Picture 2" descr="C:\Users\adamme\Pictures\MS\ITF2k9\IMGP205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86400" y="1524000"/>
            <a:ext cx="3073400" cy="2057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hu-HU" smtClean="0"/>
              <a:t>A következő év tervei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>
          <a:xfrm>
            <a:off x="304800" y="1219200"/>
            <a:ext cx="5710238" cy="4648200"/>
          </a:xfrm>
        </p:spPr>
        <p:txBody>
          <a:bodyPr/>
          <a:lstStyle/>
          <a:p>
            <a:pPr eaLnBrk="1" hangingPunct="1">
              <a:defRPr/>
            </a:pPr>
            <a:r>
              <a:rPr lang="hu-HU" sz="2400" dirty="0" smtClean="0"/>
              <a:t>TV</a:t>
            </a:r>
          </a:p>
          <a:p>
            <a:pPr lvl="1" eaLnBrk="1" hangingPunct="1">
              <a:defRPr/>
            </a:pPr>
            <a:r>
              <a:rPr lang="hu-HU" dirty="0">
                <a:ea typeface="+mn-ea"/>
                <a:cs typeface="+mn-cs"/>
              </a:rPr>
              <a:t>TV show az innovatív oktatás népszerűsítésére</a:t>
            </a:r>
            <a:endParaRPr lang="en-US" dirty="0">
              <a:ea typeface="+mn-ea"/>
              <a:cs typeface="+mn-cs"/>
            </a:endParaRPr>
          </a:p>
          <a:p>
            <a:pPr eaLnBrk="1" hangingPunct="1">
              <a:defRPr/>
            </a:pPr>
            <a:r>
              <a:rPr lang="hu-HU" sz="2400" dirty="0" smtClean="0"/>
              <a:t>www.ITN.hu</a:t>
            </a:r>
          </a:p>
          <a:p>
            <a:pPr lvl="1" eaLnBrk="1" hangingPunct="1">
              <a:defRPr/>
            </a:pPr>
            <a:r>
              <a:rPr lang="hu-HU" dirty="0">
                <a:ea typeface="+mn-ea"/>
                <a:cs typeface="+mn-cs"/>
              </a:rPr>
              <a:t>Az innovatív oktatók közösségi oldala</a:t>
            </a:r>
          </a:p>
          <a:p>
            <a:pPr lvl="1" eaLnBrk="1" hangingPunct="1">
              <a:defRPr/>
            </a:pPr>
            <a:r>
              <a:rPr lang="hu-HU" dirty="0" smtClean="0">
                <a:ea typeface="+mn-ea"/>
                <a:cs typeface="+mn-cs"/>
              </a:rPr>
              <a:t>Kedvezménykártya és pontgyűjtés</a:t>
            </a:r>
            <a:endParaRPr lang="hu-HU" sz="2000" dirty="0" smtClean="0">
              <a:ea typeface="+mn-ea"/>
              <a:cs typeface="+mn-cs"/>
            </a:endParaRPr>
          </a:p>
          <a:p>
            <a:pPr eaLnBrk="1" hangingPunct="1">
              <a:defRPr/>
            </a:pPr>
            <a:r>
              <a:rPr lang="hu-HU" sz="2400" dirty="0" smtClean="0"/>
              <a:t>UniFem</a:t>
            </a:r>
          </a:p>
          <a:p>
            <a:pPr lvl="1" eaLnBrk="1" hangingPunct="1">
              <a:defRPr/>
            </a:pPr>
            <a:r>
              <a:rPr lang="hu-HU" dirty="0">
                <a:ea typeface="+mn-ea"/>
                <a:cs typeface="+mn-cs"/>
              </a:rPr>
              <a:t>Informatikaverseny nőknek</a:t>
            </a:r>
          </a:p>
          <a:p>
            <a:pPr lvl="1" eaLnBrk="1" hangingPunct="1">
              <a:defRPr/>
            </a:pPr>
            <a:endParaRPr lang="hu-HU" sz="2000" dirty="0" smtClean="0">
              <a:ea typeface="+mn-ea"/>
              <a:cs typeface="+mn-cs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8800" y="2743200"/>
            <a:ext cx="3227388" cy="158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/>
              <a:t>Könyvek, kiadványok II.</a:t>
            </a:r>
          </a:p>
        </p:txBody>
      </p:sp>
      <p:sp>
        <p:nvSpPr>
          <p:cNvPr id="4096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hu-HU" sz="2800" b="1" smtClean="0"/>
              <a:t>ÉLETREVALÓ – fiataloknak</a:t>
            </a:r>
          </a:p>
          <a:p>
            <a:pPr lvl="1" eaLnBrk="1" hangingPunct="1">
              <a:lnSpc>
                <a:spcPct val="90000"/>
              </a:lnSpc>
            </a:pPr>
            <a:r>
              <a:rPr lang="hu-HU" sz="2400" smtClean="0"/>
              <a:t>Mi a teendő iskola után?</a:t>
            </a:r>
          </a:p>
          <a:p>
            <a:pPr lvl="1" eaLnBrk="1" hangingPunct="1">
              <a:lnSpc>
                <a:spcPct val="90000"/>
              </a:lnSpc>
            </a:pPr>
            <a:r>
              <a:rPr lang="hu-HU" sz="2400" smtClean="0"/>
              <a:t>Az egészségről</a:t>
            </a:r>
          </a:p>
          <a:p>
            <a:pPr lvl="1" eaLnBrk="1" hangingPunct="1">
              <a:lnSpc>
                <a:spcPct val="90000"/>
              </a:lnSpc>
            </a:pPr>
            <a:r>
              <a:rPr lang="hu-HU" sz="2400" smtClean="0"/>
              <a:t>Életviteli, háztartási alapismeretek</a:t>
            </a:r>
          </a:p>
          <a:p>
            <a:pPr lvl="1" eaLnBrk="1" hangingPunct="1">
              <a:lnSpc>
                <a:spcPct val="90000"/>
              </a:lnSpc>
            </a:pPr>
            <a:r>
              <a:rPr lang="hu-HU" sz="2400" smtClean="0"/>
              <a:t>Utazásról</a:t>
            </a:r>
          </a:p>
          <a:p>
            <a:pPr lvl="1" eaLnBrk="1" hangingPunct="1">
              <a:lnSpc>
                <a:spcPct val="90000"/>
              </a:lnSpc>
            </a:pPr>
            <a:r>
              <a:rPr lang="hu-HU" sz="2400" smtClean="0"/>
              <a:t>Pénzügyekről és a bankokról</a:t>
            </a:r>
          </a:p>
          <a:p>
            <a:pPr lvl="1" eaLnBrk="1" hangingPunct="1">
              <a:lnSpc>
                <a:spcPct val="90000"/>
              </a:lnSpc>
            </a:pPr>
            <a:r>
              <a:rPr lang="hu-HU" sz="2400" smtClean="0"/>
              <a:t>EU-s ismeretek</a:t>
            </a:r>
          </a:p>
          <a:p>
            <a:pPr lvl="1" eaLnBrk="1" hangingPunct="1">
              <a:lnSpc>
                <a:spcPct val="90000"/>
              </a:lnSpc>
            </a:pPr>
            <a:r>
              <a:rPr lang="hu-HU" sz="2400" smtClean="0"/>
              <a:t>Munka- állás-karrier</a:t>
            </a:r>
          </a:p>
          <a:p>
            <a:pPr lvl="1" eaLnBrk="1" hangingPunct="1">
              <a:lnSpc>
                <a:spcPct val="90000"/>
              </a:lnSpc>
            </a:pPr>
            <a:r>
              <a:rPr lang="hu-HU" sz="2400" smtClean="0"/>
              <a:t>Technikai, technológiai ismeretek</a:t>
            </a:r>
          </a:p>
          <a:p>
            <a:pPr lvl="1" eaLnBrk="1" hangingPunct="1">
              <a:lnSpc>
                <a:spcPct val="90000"/>
              </a:lnSpc>
            </a:pPr>
            <a:r>
              <a:rPr lang="hu-HU" sz="2400" smtClean="0"/>
              <a:t>Környezettudatos ember</a:t>
            </a:r>
          </a:p>
          <a:p>
            <a:pPr lvl="1" eaLnBrk="1" hangingPunct="1">
              <a:lnSpc>
                <a:spcPct val="90000"/>
              </a:lnSpc>
            </a:pPr>
            <a:r>
              <a:rPr lang="hu-HU" sz="2400" smtClean="0"/>
              <a:t>Fogyasztóvédelem, tudatos vásárlás</a:t>
            </a:r>
          </a:p>
          <a:p>
            <a:pPr eaLnBrk="1" hangingPunct="1">
              <a:lnSpc>
                <a:spcPct val="90000"/>
              </a:lnSpc>
            </a:pPr>
            <a:endParaRPr lang="hu-HU" sz="2800" smtClean="0"/>
          </a:p>
          <a:p>
            <a:pPr eaLnBrk="1" hangingPunct="1">
              <a:lnSpc>
                <a:spcPct val="90000"/>
              </a:lnSpc>
            </a:pPr>
            <a:endParaRPr lang="hu-HU" sz="2800" smtClean="0"/>
          </a:p>
          <a:p>
            <a:pPr eaLnBrk="1" hangingPunct="1">
              <a:lnSpc>
                <a:spcPct val="90000"/>
              </a:lnSpc>
            </a:pPr>
            <a:endParaRPr lang="hu-HU" sz="2800" smtClean="0"/>
          </a:p>
        </p:txBody>
      </p:sp>
      <p:pic>
        <p:nvPicPr>
          <p:cNvPr id="40963" name="Picture 4" descr="0016_w_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0" y="1524000"/>
            <a:ext cx="28575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hu-HU" smtClean="0"/>
              <a:t>A következő év tervei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>
          <a:xfrm>
            <a:off x="457200" y="1524000"/>
            <a:ext cx="7924800" cy="4176713"/>
          </a:xfrm>
        </p:spPr>
        <p:txBody>
          <a:bodyPr/>
          <a:lstStyle/>
          <a:p>
            <a:pPr eaLnBrk="1" hangingPunct="1">
              <a:defRPr/>
            </a:pPr>
            <a:r>
              <a:rPr lang="hu-HU" dirty="0" smtClean="0"/>
              <a:t>Microsoft IT Academy Program</a:t>
            </a:r>
          </a:p>
          <a:p>
            <a:pPr eaLnBrk="1" hangingPunct="1">
              <a:defRPr/>
            </a:pPr>
            <a:r>
              <a:rPr lang="hu-HU" dirty="0" smtClean="0"/>
              <a:t>Utazó tanári program</a:t>
            </a:r>
          </a:p>
          <a:p>
            <a:pPr eaLnBrk="1" hangingPunct="1">
              <a:defRPr/>
            </a:pPr>
            <a:r>
              <a:rPr lang="hu-HU" dirty="0" smtClean="0"/>
              <a:t>Tanár TV</a:t>
            </a:r>
          </a:p>
          <a:p>
            <a:pPr eaLnBrk="1" hangingPunct="1">
              <a:defRPr/>
            </a:pPr>
            <a:r>
              <a:rPr lang="hu-HU" dirty="0" smtClean="0"/>
              <a:t>Tanárképzés támogatása</a:t>
            </a:r>
          </a:p>
          <a:p>
            <a:pPr eaLnBrk="1" hangingPunct="1">
              <a:defRPr/>
            </a:pPr>
            <a:r>
              <a:rPr lang="hu-HU" dirty="0" smtClean="0"/>
              <a:t> A rendszergazdák támogatása</a:t>
            </a:r>
            <a:endParaRPr lang="hu-HU" sz="2200" dirty="0" smtClean="0"/>
          </a:p>
          <a:p>
            <a:pPr lvl="1" eaLnBrk="1" hangingPunct="1">
              <a:defRPr/>
            </a:pPr>
            <a:endParaRPr lang="hu-HU" sz="2000" dirty="0" smtClean="0"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itle 1"/>
          <p:cNvSpPr>
            <a:spLocks noGrp="1"/>
          </p:cNvSpPr>
          <p:nvPr>
            <p:ph type="title" idx="4294967295"/>
          </p:nvPr>
        </p:nvSpPr>
        <p:spPr>
          <a:xfrm>
            <a:off x="533400" y="457200"/>
            <a:ext cx="8229600" cy="1143000"/>
          </a:xfrm>
        </p:spPr>
        <p:txBody>
          <a:bodyPr/>
          <a:lstStyle/>
          <a:p>
            <a:pPr eaLnBrk="1" hangingPunct="1"/>
            <a:r>
              <a:rPr lang="hu-HU" b="1" smtClean="0"/>
              <a:t>Köszönjük a figyelmet !</a:t>
            </a:r>
          </a:p>
        </p:txBody>
      </p:sp>
      <p:sp>
        <p:nvSpPr>
          <p:cNvPr id="61442" name="Text Placeholder 2"/>
          <p:cNvSpPr>
            <a:spLocks noGrp="1"/>
          </p:cNvSpPr>
          <p:nvPr>
            <p:ph type="body" idx="4294967295"/>
          </p:nvPr>
        </p:nvSpPr>
        <p:spPr>
          <a:xfrm>
            <a:off x="685800" y="3886200"/>
            <a:ext cx="8229600" cy="18288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hu-HU" smtClean="0">
                <a:sym typeface="Wingdings" pitchFamily="2" charset="2"/>
              </a:rPr>
              <a:t>Tegyetek el befőttet, lesz még a világ jövőre </a:t>
            </a:r>
          </a:p>
          <a:p>
            <a:pPr algn="ctr" eaLnBrk="1" hangingPunct="1">
              <a:buFontTx/>
              <a:buNone/>
            </a:pPr>
            <a:r>
              <a:rPr lang="hu-HU" smtClean="0">
                <a:sym typeface="Wingdings" pitchFamily="2" charset="2"/>
              </a:rPr>
              <a:t>(Lovasi András)</a:t>
            </a:r>
            <a:endParaRPr lang="hu-HU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/>
              <a:t>Könyvek, kiadványok III.</a:t>
            </a:r>
          </a:p>
        </p:txBody>
      </p:sp>
      <p:sp>
        <p:nvSpPr>
          <p:cNvPr id="4198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hu-HU" b="1" smtClean="0"/>
              <a:t>A 21. század iskolája </a:t>
            </a:r>
            <a:br>
              <a:rPr lang="hu-HU" b="1" smtClean="0"/>
            </a:br>
            <a:r>
              <a:rPr lang="hu-HU" smtClean="0"/>
              <a:t>(igazgatóknak!)</a:t>
            </a:r>
          </a:p>
          <a:p>
            <a:pPr lvl="1" eaLnBrk="1" hangingPunct="1">
              <a:lnSpc>
                <a:spcPct val="90000"/>
              </a:lnSpc>
            </a:pPr>
            <a:r>
              <a:rPr lang="hu-HU" sz="3200" smtClean="0"/>
              <a:t>Épület</a:t>
            </a:r>
          </a:p>
          <a:p>
            <a:pPr lvl="1" eaLnBrk="1" hangingPunct="1">
              <a:lnSpc>
                <a:spcPct val="90000"/>
              </a:lnSpc>
            </a:pPr>
            <a:r>
              <a:rPr lang="hu-HU" sz="3200" smtClean="0"/>
              <a:t>Informatikai infrastruktúra</a:t>
            </a:r>
          </a:p>
          <a:p>
            <a:pPr lvl="1" eaLnBrk="1" hangingPunct="1">
              <a:lnSpc>
                <a:spcPct val="90000"/>
              </a:lnSpc>
            </a:pPr>
            <a:r>
              <a:rPr lang="hu-HU" sz="3200" smtClean="0"/>
              <a:t>Pedagógia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hu-HU" sz="3200" smtClean="0"/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hu-HU" smtClean="0"/>
              <a:t>Mindegyiket kiküldtük az iskoláknak és letölthetők a </a:t>
            </a:r>
            <a:r>
              <a:rPr lang="hu-HU" sz="2400" smtClean="0">
                <a:hlinkClick r:id="rId2"/>
              </a:rPr>
              <a:t>http://www.jos.hu/Konyvek.htm</a:t>
            </a:r>
            <a:r>
              <a:rPr lang="hu-HU" sz="2400" smtClean="0"/>
              <a:t> és a </a:t>
            </a:r>
            <a:r>
              <a:rPr lang="hu-HU" sz="2400" smtClean="0">
                <a:hlinkClick r:id="rId3"/>
              </a:rPr>
              <a:t>www.microsoft.hu/oktatas</a:t>
            </a:r>
            <a:r>
              <a:rPr lang="hu-HU" sz="2400" smtClean="0"/>
              <a:t> címről és persze megvásárolhatók is…</a:t>
            </a:r>
            <a:endParaRPr lang="hu-HU" smtClean="0"/>
          </a:p>
          <a:p>
            <a:pPr lvl="1" eaLnBrk="1" hangingPunct="1">
              <a:lnSpc>
                <a:spcPct val="90000"/>
              </a:lnSpc>
            </a:pPr>
            <a:endParaRPr lang="hu-HU" b="1" smtClean="0"/>
          </a:p>
        </p:txBody>
      </p:sp>
      <p:pic>
        <p:nvPicPr>
          <p:cNvPr id="41987" name="Picture 4" descr="0015_w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0" y="1219200"/>
            <a:ext cx="2481263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/>
              <a:t>Könyvek, kiadványok IV.</a:t>
            </a:r>
          </a:p>
        </p:txBody>
      </p:sp>
      <p:sp>
        <p:nvSpPr>
          <p:cNvPr id="1639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5638800" cy="4525963"/>
          </a:xfrm>
        </p:spPr>
        <p:txBody>
          <a:bodyPr/>
          <a:lstStyle/>
          <a:p>
            <a:pPr eaLnBrk="1" hangingPunct="1"/>
            <a:r>
              <a:rPr lang="hu-HU" sz="2800" b="1" smtClean="0"/>
              <a:t>Kisemberek az Infósztrádán </a:t>
            </a:r>
            <a:r>
              <a:rPr lang="hu-HU" sz="2800" smtClean="0"/>
              <a:t>(tanítóknak)</a:t>
            </a:r>
          </a:p>
          <a:p>
            <a:pPr lvl="1" eaLnBrk="1" hangingPunct="1"/>
            <a:r>
              <a:rPr lang="hu-HU" sz="2400" smtClean="0"/>
              <a:t>A kompetencia alapú tanításról, tanulásról</a:t>
            </a:r>
          </a:p>
          <a:p>
            <a:pPr lvl="1" eaLnBrk="1" hangingPunct="1"/>
            <a:r>
              <a:rPr lang="hu-HU" sz="2400" smtClean="0"/>
              <a:t>A gyermek játszik </a:t>
            </a:r>
          </a:p>
          <a:p>
            <a:pPr lvl="1" eaLnBrk="1" hangingPunct="1"/>
            <a:r>
              <a:rPr lang="hu-HU" sz="2400" smtClean="0"/>
              <a:t>Számítógépes játékötletek kicsiknek </a:t>
            </a:r>
          </a:p>
          <a:p>
            <a:pPr lvl="1" eaLnBrk="1" hangingPunct="1"/>
            <a:r>
              <a:rPr lang="hu-HU" sz="2400" smtClean="0"/>
              <a:t>Alkot a gyermek </a:t>
            </a:r>
          </a:p>
          <a:p>
            <a:pPr lvl="1" eaLnBrk="1" hangingPunct="1"/>
            <a:r>
              <a:rPr lang="hu-HU" sz="2400" smtClean="0"/>
              <a:t>Ablak a világra... </a:t>
            </a:r>
          </a:p>
          <a:p>
            <a:pPr eaLnBrk="1" hangingPunct="1"/>
            <a:r>
              <a:rPr lang="hu-HU" sz="2800" smtClean="0"/>
              <a:t>Nyomdai előkészítés alatt áll!</a:t>
            </a:r>
          </a:p>
          <a:p>
            <a:pPr eaLnBrk="1" hangingPunct="1">
              <a:buFontTx/>
              <a:buNone/>
            </a:pPr>
            <a:endParaRPr lang="hu-HU" sz="2800" smtClean="0"/>
          </a:p>
          <a:p>
            <a:pPr lvl="1" eaLnBrk="1" hangingPunct="1"/>
            <a:endParaRPr lang="hu-HU" sz="2400" smtClean="0"/>
          </a:p>
          <a:p>
            <a:pPr lvl="1" eaLnBrk="1" hangingPunct="1"/>
            <a:endParaRPr lang="hu-HU" sz="2400" b="1" smtClean="0"/>
          </a:p>
        </p:txBody>
      </p:sp>
      <p:graphicFrame>
        <p:nvGraphicFramePr>
          <p:cNvPr id="16388" name="Object 4"/>
          <p:cNvGraphicFramePr>
            <a:graphicFrameLocks noChangeAspect="1"/>
          </p:cNvGraphicFramePr>
          <p:nvPr>
            <p:ph sz="half" idx="2"/>
          </p:nvPr>
        </p:nvGraphicFramePr>
        <p:xfrm>
          <a:off x="5715000" y="1600200"/>
          <a:ext cx="2916238" cy="4114800"/>
        </p:xfrm>
        <a:graphic>
          <a:graphicData uri="http://schemas.openxmlformats.org/presentationml/2006/ole">
            <p:oleObj spid="_x0000_s16388" name="Dokumentum" r:id="rId3" imgW="7572051" imgH="10688739" progId="Word.Documen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2362200"/>
            <a:ext cx="7315200" cy="1219200"/>
          </a:xfrm>
        </p:spPr>
        <p:txBody>
          <a:bodyPr/>
          <a:lstStyle/>
          <a:p>
            <a:pPr eaLnBrk="1" hangingPunct="1"/>
            <a:r>
              <a:rPr lang="hu-HU" smtClean="0"/>
              <a:t>A tanári munka támogatása</a:t>
            </a:r>
          </a:p>
        </p:txBody>
      </p:sp>
      <p:sp>
        <p:nvSpPr>
          <p:cNvPr id="4505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0" y="4800600"/>
            <a:ext cx="6096000" cy="1295400"/>
          </a:xfrm>
        </p:spPr>
        <p:txBody>
          <a:bodyPr/>
          <a:lstStyle/>
          <a:p>
            <a:pPr eaLnBrk="1" hangingPunct="1"/>
            <a:r>
              <a:rPr lang="hu-HU" smtClean="0"/>
              <a:t>Merényi Ádám – Microsoft</a:t>
            </a:r>
          </a:p>
          <a:p>
            <a:pPr eaLnBrk="1" hangingPunct="1"/>
            <a:r>
              <a:rPr lang="hu-HU" smtClean="0"/>
              <a:t>Takács Attila – Jedlik Á. Gimn.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/>
              <a:t>Az elmúlt év céljai:</a:t>
            </a:r>
          </a:p>
        </p:txBody>
      </p:sp>
      <p:sp>
        <p:nvSpPr>
          <p:cNvPr id="4608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hu-HU" smtClean="0"/>
              <a:t>A digitális írástudás szélesítése</a:t>
            </a:r>
          </a:p>
          <a:p>
            <a:pPr eaLnBrk="1" hangingPunct="1"/>
            <a:r>
              <a:rPr lang="hu-HU" smtClean="0"/>
              <a:t>Az informatikával támogatott oktatás segítése</a:t>
            </a:r>
          </a:p>
          <a:p>
            <a:pPr eaLnBrk="1" hangingPunct="1"/>
            <a:r>
              <a:rPr lang="hu-HU" smtClean="0"/>
              <a:t>Az informatikusképzés támogatása</a:t>
            </a:r>
          </a:p>
          <a:p>
            <a:pPr eaLnBrk="1" hangingPunct="1"/>
            <a:r>
              <a:rPr lang="hu-HU" smtClean="0"/>
              <a:t>37 500 tanár és diák képzése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ext Placeholder 1"/>
          <p:cNvSpPr>
            <a:spLocks noGrp="1"/>
          </p:cNvSpPr>
          <p:nvPr>
            <p:ph type="body" idx="4294967295"/>
          </p:nvPr>
        </p:nvSpPr>
        <p:spPr>
          <a:xfrm>
            <a:off x="457200" y="1143000"/>
            <a:ext cx="5381625" cy="5029200"/>
          </a:xfrm>
        </p:spPr>
        <p:txBody>
          <a:bodyPr/>
          <a:lstStyle/>
          <a:p>
            <a:pPr eaLnBrk="1" hangingPunct="1"/>
            <a:r>
              <a:rPr lang="hu-HU" sz="2800" smtClean="0"/>
              <a:t>Helló Háló kampány:</a:t>
            </a:r>
          </a:p>
          <a:p>
            <a:pPr lvl="1" eaLnBrk="1" hangingPunct="1"/>
            <a:r>
              <a:rPr lang="hu-HU" sz="2400" smtClean="0"/>
              <a:t>Tananyag és játék a biztonságos internethasználatról</a:t>
            </a:r>
          </a:p>
          <a:p>
            <a:pPr lvl="1" eaLnBrk="1" hangingPunct="1"/>
            <a:r>
              <a:rPr lang="hu-HU" sz="2400" smtClean="0"/>
              <a:t>300 000+ látogató</a:t>
            </a:r>
          </a:p>
          <a:p>
            <a:pPr lvl="1" eaLnBrk="1" hangingPunct="1"/>
            <a:r>
              <a:rPr lang="hu-HU" sz="2400" smtClean="0"/>
              <a:t>190 000 játékos</a:t>
            </a:r>
          </a:p>
          <a:p>
            <a:pPr lvl="1" eaLnBrk="1" hangingPunct="1"/>
            <a:endParaRPr lang="hu-HU" sz="2400" smtClean="0"/>
          </a:p>
          <a:p>
            <a:pPr eaLnBrk="1" hangingPunct="1"/>
            <a:r>
              <a:rPr lang="hu-HU" sz="2800" smtClean="0"/>
              <a:t>Gyermekkórházi támogatás:</a:t>
            </a:r>
          </a:p>
          <a:p>
            <a:pPr lvl="1" eaLnBrk="1" hangingPunct="1"/>
            <a:r>
              <a:rPr lang="hu-HU" sz="2400" smtClean="0"/>
              <a:t>Szent László Kórház</a:t>
            </a:r>
          </a:p>
          <a:p>
            <a:pPr lvl="1" eaLnBrk="1" hangingPunct="1"/>
            <a:r>
              <a:rPr lang="hu-HU" sz="2400" smtClean="0"/>
              <a:t>40 M Ft értékű hw és sw adomány</a:t>
            </a:r>
          </a:p>
          <a:p>
            <a:pPr lvl="1" eaLnBrk="1" hangingPunct="1"/>
            <a:r>
              <a:rPr lang="hu-HU" smtClean="0"/>
              <a:t>Intel segítség</a:t>
            </a:r>
          </a:p>
          <a:p>
            <a:pPr eaLnBrk="1" hangingPunct="1"/>
            <a:endParaRPr lang="hu-HU" smtClean="0"/>
          </a:p>
        </p:txBody>
      </p:sp>
      <p:sp>
        <p:nvSpPr>
          <p:cNvPr id="47106" name="Tit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hu-HU" smtClean="0"/>
              <a:t>Az elmúlt év eredményei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1219200"/>
            <a:ext cx="2171700" cy="1938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0" name="Picture 2" descr="C:\Users\adamme\Pictures\MS\Szent László Kórház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3962400"/>
            <a:ext cx="2236788" cy="1651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ext Placeholder 1"/>
          <p:cNvSpPr>
            <a:spLocks noGrp="1"/>
          </p:cNvSpPr>
          <p:nvPr>
            <p:ph type="body" idx="4294967295"/>
          </p:nvPr>
        </p:nvSpPr>
        <p:spPr>
          <a:xfrm>
            <a:off x="457200" y="1219200"/>
            <a:ext cx="4940300" cy="4176713"/>
          </a:xfrm>
        </p:spPr>
        <p:txBody>
          <a:bodyPr/>
          <a:lstStyle/>
          <a:p>
            <a:pPr eaLnBrk="1" hangingPunct="1"/>
            <a:r>
              <a:rPr lang="hu-HU" sz="2800" smtClean="0"/>
              <a:t>Innovatív Tanári Kompetenciaközpont</a:t>
            </a:r>
          </a:p>
          <a:p>
            <a:pPr lvl="1" eaLnBrk="1" hangingPunct="1"/>
            <a:r>
              <a:rPr lang="hu-HU" sz="2400" smtClean="0"/>
              <a:t>A Budapesti Műszaki Főiskolán</a:t>
            </a:r>
          </a:p>
          <a:p>
            <a:pPr lvl="1" eaLnBrk="1" hangingPunct="1"/>
            <a:r>
              <a:rPr lang="hu-HU" sz="2400" smtClean="0"/>
              <a:t>Hw, sw megoldások és tanárképzés</a:t>
            </a:r>
          </a:p>
          <a:p>
            <a:pPr eaLnBrk="1" hangingPunct="1"/>
            <a:r>
              <a:rPr lang="hu-HU" sz="2800" smtClean="0"/>
              <a:t>Utazó Tanári Szolgálat</a:t>
            </a:r>
          </a:p>
          <a:p>
            <a:pPr lvl="1" eaLnBrk="1" hangingPunct="1"/>
            <a:r>
              <a:rPr lang="hu-HU" sz="2400" smtClean="0"/>
              <a:t>13 iskola személyes meglátogatása</a:t>
            </a:r>
          </a:p>
          <a:p>
            <a:pPr lvl="1" eaLnBrk="1" hangingPunct="1"/>
            <a:r>
              <a:rPr lang="hu-HU" sz="2400" smtClean="0"/>
              <a:t>Innovatív óra diákoknak</a:t>
            </a:r>
          </a:p>
          <a:p>
            <a:pPr lvl="1" eaLnBrk="1" hangingPunct="1"/>
            <a:r>
              <a:rPr lang="hu-HU" sz="2400" smtClean="0"/>
              <a:t>Tanártovábbképzés</a:t>
            </a:r>
          </a:p>
          <a:p>
            <a:pPr lvl="1" eaLnBrk="1" hangingPunct="1"/>
            <a:r>
              <a:rPr lang="hu-HU" sz="2400" smtClean="0"/>
              <a:t>Albacomp segítség</a:t>
            </a:r>
          </a:p>
          <a:p>
            <a:pPr eaLnBrk="1" hangingPunct="1"/>
            <a:endParaRPr lang="hu-HU" sz="2800" smtClean="0"/>
          </a:p>
        </p:txBody>
      </p:sp>
      <p:sp>
        <p:nvSpPr>
          <p:cNvPr id="48130" name="Tit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hu-HU" smtClean="0"/>
              <a:t>Az elmúlt év eredményei</a:t>
            </a:r>
          </a:p>
        </p:txBody>
      </p:sp>
      <p:pic>
        <p:nvPicPr>
          <p:cNvPr id="1027" name="Picture 3" descr="C:\Users\adamme\Pictures\MS\MBF laborátadó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62600" y="1447800"/>
            <a:ext cx="2647950" cy="1985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 descr="C:\Users\adamme\Pictures\MS\Jövő-menő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2600" y="3962400"/>
            <a:ext cx="2592388" cy="2038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ext Placeholder 1"/>
          <p:cNvSpPr>
            <a:spLocks noGrp="1"/>
          </p:cNvSpPr>
          <p:nvPr>
            <p:ph type="body" idx="4294967295"/>
          </p:nvPr>
        </p:nvSpPr>
        <p:spPr>
          <a:xfrm>
            <a:off x="304800" y="1371600"/>
            <a:ext cx="5381625" cy="4495800"/>
          </a:xfrm>
        </p:spPr>
        <p:txBody>
          <a:bodyPr/>
          <a:lstStyle/>
          <a:p>
            <a:pPr eaLnBrk="1" hangingPunct="1"/>
            <a:r>
              <a:rPr lang="hu-HU" sz="2800" smtClean="0"/>
              <a:t>CMPC pilot</a:t>
            </a:r>
          </a:p>
          <a:p>
            <a:pPr lvl="1" eaLnBrk="1" hangingPunct="1"/>
            <a:r>
              <a:rPr lang="hu-HU" sz="2400" smtClean="0"/>
              <a:t>2 iskola (Deák-Diák; Herman Ottó)</a:t>
            </a:r>
          </a:p>
          <a:p>
            <a:pPr lvl="1" eaLnBrk="1" hangingPunct="1"/>
            <a:r>
              <a:rPr lang="hu-HU" sz="2400" smtClean="0"/>
              <a:t>Intel, OH, NFÜ, Apertus, GKM, Microsoft együttműködés</a:t>
            </a:r>
          </a:p>
          <a:p>
            <a:pPr lvl="1" eaLnBrk="1" hangingPunct="1"/>
            <a:endParaRPr lang="hu-HU" sz="2400" smtClean="0"/>
          </a:p>
          <a:p>
            <a:pPr eaLnBrk="1" hangingPunct="1"/>
            <a:r>
              <a:rPr lang="hu-HU" sz="2800" smtClean="0"/>
              <a:t>Könyvek</a:t>
            </a:r>
          </a:p>
          <a:p>
            <a:pPr lvl="1" eaLnBrk="1" hangingPunct="1"/>
            <a:r>
              <a:rPr lang="hu-HU" sz="2400" smtClean="0"/>
              <a:t>A 21. század iskolája</a:t>
            </a:r>
          </a:p>
          <a:p>
            <a:pPr lvl="1" eaLnBrk="1" hangingPunct="1"/>
            <a:r>
              <a:rPr lang="hu-HU" sz="2400" smtClean="0"/>
              <a:t>Életrevaló fiataloknak</a:t>
            </a:r>
          </a:p>
          <a:p>
            <a:pPr lvl="1" eaLnBrk="1" hangingPunct="1"/>
            <a:r>
              <a:rPr lang="hu-HU" sz="2400" b="1" smtClean="0"/>
              <a:t>Robotprogramozás</a:t>
            </a:r>
          </a:p>
          <a:p>
            <a:pPr eaLnBrk="1" hangingPunct="1"/>
            <a:endParaRPr lang="hu-HU" sz="2800" smtClean="0"/>
          </a:p>
        </p:txBody>
      </p:sp>
      <p:sp>
        <p:nvSpPr>
          <p:cNvPr id="49154" name="Tit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hu-HU" smtClean="0"/>
              <a:t>Az elmúlt év eredményei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00800" y="3962400"/>
            <a:ext cx="1528763" cy="2200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5" name="Picture 3" descr="C:\Users\adamme\Pictures\MS\Deák-Diák CMPC (3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1200" y="1600200"/>
            <a:ext cx="2606675" cy="19542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lapértelmezett terv">
  <a:themeElements>
    <a:clrScheme name="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lapértelmezett terv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Alapértelmezett terv">
  <a:themeElements>
    <a:clrScheme name="1_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Alapértelmezett terv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lapértelmezett terv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lapértelmezett terv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lapértelmezett terv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lapértelmezett terv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lapértelmezett terv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Alapértelmezett terv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Alapértelmezett terv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Alapértelmezett terv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Alapértelmezett terv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Alapértelmezett terv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Alapértelmezett terv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Alapértelmezett terv">
  <a:themeElements>
    <a:clrScheme name="2_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Alapértelmezett terv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lapértelmezett terv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lapértelmezett terv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lapértelmezett terv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lapértelmezett terv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lapértelmezett terv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lapértelmezett terv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lapértelmezett terv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lapértelmezett terv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lapértelmezett terv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lapértelmezett terv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lapértelmezett terv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285</TotalTime>
  <Words>539</Words>
  <Application>Microsoft Office PowerPoint</Application>
  <PresentationFormat>Diavetítés a képernyőre (4:3 oldalarány)</PresentationFormat>
  <Paragraphs>160</Paragraphs>
  <Slides>21</Slides>
  <Notes>0</Notes>
  <HiddenSlides>0</HiddenSlides>
  <MMClips>0</MMClips>
  <ScaleCrop>false</ScaleCrop>
  <HeadingPairs>
    <vt:vector size="8" baseType="variant">
      <vt:variant>
        <vt:lpstr>Használt betűtípusok</vt:lpstr>
      </vt:variant>
      <vt:variant>
        <vt:i4>3</vt:i4>
      </vt:variant>
      <vt:variant>
        <vt:lpstr>Tervezősablon</vt:lpstr>
      </vt:variant>
      <vt:variant>
        <vt:i4>4</vt:i4>
      </vt:variant>
      <vt:variant>
        <vt:lpstr>Beágyazott OLE kiszolgálók</vt:lpstr>
      </vt:variant>
      <vt:variant>
        <vt:i4>1</vt:i4>
      </vt:variant>
      <vt:variant>
        <vt:lpstr>Diacímek</vt:lpstr>
      </vt:variant>
      <vt:variant>
        <vt:i4>21</vt:i4>
      </vt:variant>
    </vt:vector>
  </HeadingPairs>
  <TitlesOfParts>
    <vt:vector size="29" baseType="lpstr">
      <vt:lpstr>Arial</vt:lpstr>
      <vt:lpstr>Calibri</vt:lpstr>
      <vt:lpstr>Wingdings</vt:lpstr>
      <vt:lpstr>Alapértelmezett terv</vt:lpstr>
      <vt:lpstr>1_Alapértelmezett terv</vt:lpstr>
      <vt:lpstr>2_Alapértelmezett terv</vt:lpstr>
      <vt:lpstr>Alapértelmezett terv</vt:lpstr>
      <vt:lpstr>Dokumentum</vt:lpstr>
      <vt:lpstr>Könyvek, kiadványok I.</vt:lpstr>
      <vt:lpstr>Könyvek, kiadványok II.</vt:lpstr>
      <vt:lpstr>Könyvek, kiadványok III.</vt:lpstr>
      <vt:lpstr>Könyvek, kiadványok IV.</vt:lpstr>
      <vt:lpstr>A tanári munka támogatása</vt:lpstr>
      <vt:lpstr>Az elmúlt év céljai:</vt:lpstr>
      <vt:lpstr>Az elmúlt év eredményei</vt:lpstr>
      <vt:lpstr>Az elmúlt év eredményei</vt:lpstr>
      <vt:lpstr>Az elmúlt év eredményei</vt:lpstr>
      <vt:lpstr>Az elmúlt év eredményei</vt:lpstr>
      <vt:lpstr>Informatikai tankönyvcsalád</vt:lpstr>
      <vt:lpstr>Tananyag és segédanyag gyűjtemények</vt:lpstr>
      <vt:lpstr>Az elmúlt év eredményei</vt:lpstr>
      <vt:lpstr>Iskolai Intranetes SPS Portál  </vt:lpstr>
      <vt:lpstr>Mintaiskola weboldala</vt:lpstr>
      <vt:lpstr>A következő év célterületei</vt:lpstr>
      <vt:lpstr>A következő év tervei</vt:lpstr>
      <vt:lpstr>A következő év tervei</vt:lpstr>
      <vt:lpstr>A következő év tervei</vt:lpstr>
      <vt:lpstr>A következő év tervei</vt:lpstr>
      <vt:lpstr>Köszönjük a figyelmet 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Adam Merenyi</dc:creator>
  <cp:lastModifiedBy>Takács Attila</cp:lastModifiedBy>
  <cp:revision>31</cp:revision>
  <cp:lastPrinted>1601-01-01T00:00:00Z</cp:lastPrinted>
  <dcterms:created xsi:type="dcterms:W3CDTF">1601-01-01T00:00:00Z</dcterms:created>
  <dcterms:modified xsi:type="dcterms:W3CDTF">2009-08-16T20:47:30Z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