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55"/>
  </p:notesMasterIdLst>
  <p:sldIdLst>
    <p:sldId id="279" r:id="rId6"/>
    <p:sldId id="280" r:id="rId7"/>
    <p:sldId id="281" r:id="rId8"/>
    <p:sldId id="282" r:id="rId9"/>
    <p:sldId id="294" r:id="rId10"/>
    <p:sldId id="341" r:id="rId11"/>
    <p:sldId id="342" r:id="rId12"/>
    <p:sldId id="343" r:id="rId13"/>
    <p:sldId id="344" r:id="rId14"/>
    <p:sldId id="345" r:id="rId15"/>
    <p:sldId id="346" r:id="rId16"/>
    <p:sldId id="347" r:id="rId17"/>
    <p:sldId id="348" r:id="rId18"/>
    <p:sldId id="349" r:id="rId19"/>
    <p:sldId id="350" r:id="rId20"/>
    <p:sldId id="351" r:id="rId21"/>
    <p:sldId id="352" r:id="rId22"/>
    <p:sldId id="354" r:id="rId23"/>
    <p:sldId id="355" r:id="rId24"/>
    <p:sldId id="356" r:id="rId25"/>
    <p:sldId id="357" r:id="rId26"/>
    <p:sldId id="359" r:id="rId27"/>
    <p:sldId id="358" r:id="rId28"/>
    <p:sldId id="360" r:id="rId29"/>
    <p:sldId id="361" r:id="rId30"/>
    <p:sldId id="362" r:id="rId31"/>
    <p:sldId id="363" r:id="rId32"/>
    <p:sldId id="364" r:id="rId33"/>
    <p:sldId id="365" r:id="rId34"/>
    <p:sldId id="366" r:id="rId35"/>
    <p:sldId id="367" r:id="rId36"/>
    <p:sldId id="368" r:id="rId37"/>
    <p:sldId id="369" r:id="rId38"/>
    <p:sldId id="340" r:id="rId39"/>
    <p:sldId id="370" r:id="rId40"/>
    <p:sldId id="371" r:id="rId41"/>
    <p:sldId id="305" r:id="rId42"/>
    <p:sldId id="285" r:id="rId43"/>
    <p:sldId id="287" r:id="rId44"/>
    <p:sldId id="329" r:id="rId45"/>
    <p:sldId id="330" r:id="rId46"/>
    <p:sldId id="331" r:id="rId47"/>
    <p:sldId id="332" r:id="rId48"/>
    <p:sldId id="333" r:id="rId49"/>
    <p:sldId id="334" r:id="rId50"/>
    <p:sldId id="335" r:id="rId51"/>
    <p:sldId id="336" r:id="rId52"/>
    <p:sldId id="288" r:id="rId53"/>
    <p:sldId id="325"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ellie Tucker" initials="ST" lastIdx="14" clrIdx="0"/>
  <p:cmAuthor id="1" name="shelliet" initials="ST" lastIdx="1" clrIdx="1"/>
  <p:cmAuthor id="2" name="Contoso Pharmaceuticals" initials="LL" lastIdx="1" clrIdx="2"/>
  <p:cmAuthor id="3" name="Lindsay Latimore" initials="LFL" lastIdx="14" clrIdx="3"/>
  <p:cmAuthor id="4" name="GonzaloA" initials="GA" lastIdx="3" clrIdx="4"/>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autoAdjust="0"/>
    <p:restoredTop sz="94673" autoAdjust="0"/>
  </p:normalViewPr>
  <p:slideViewPr>
    <p:cSldViewPr>
      <p:cViewPr varScale="1">
        <p:scale>
          <a:sx n="126" d="100"/>
          <a:sy n="126" d="100"/>
        </p:scale>
        <p:origin x="-1194" y="-102"/>
      </p:cViewPr>
      <p:guideLst>
        <p:guide orient="horz" pos="384"/>
        <p:guide orient="horz" pos="1104"/>
        <p:guide orient="horz" pos="624"/>
        <p:guide pos="1968"/>
        <p:guide pos="384"/>
        <p:guide pos="960"/>
        <p:guide pos="4704"/>
        <p:guide pos="192"/>
        <p:guide pos="3936"/>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p:scale>
          <a:sx n="80" d="100"/>
          <a:sy n="80" d="100"/>
        </p:scale>
        <p:origin x="-3978" y="-6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slide" Target="slides/slide49.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commentAuthors" Target="commentAuthor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A2E03A-AC74-4DCC-84AB-3B93BD24C0C7}" type="datetimeFigureOut">
              <a:rPr lang="en-US" smtClean="0"/>
              <a:t>9/28/2010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495259-C478-458E-8F66-D0CFA83DA988}" type="slidenum">
              <a:rPr lang="en-US" smtClean="0"/>
              <a:t>‹#›</a:t>
            </a:fld>
            <a:endParaRPr lang="en-US" dirty="0"/>
          </a:p>
        </p:txBody>
      </p:sp>
    </p:spTree>
    <p:extLst>
      <p:ext uri="{BB962C8B-B14F-4D97-AF65-F5344CB8AC3E}">
        <p14:creationId xmlns:p14="http://schemas.microsoft.com/office/powerpoint/2010/main" val="3120746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Segoe UI" pitchFamily="34" charset="0"/>
        <a:ea typeface="Segoe UI" pitchFamily="34" charset="0"/>
        <a:cs typeface="Segoe UI" pitchFamily="34" charset="0"/>
      </a:defRPr>
    </a:lvl1pPr>
    <a:lvl2pPr marL="457200" algn="l" defTabSz="914400" rtl="0" eaLnBrk="1" latinLnBrk="0" hangingPunct="1">
      <a:defRPr sz="1200" kern="1200">
        <a:solidFill>
          <a:schemeClr val="tx1"/>
        </a:solidFill>
        <a:latin typeface="Segoe UI" pitchFamily="34" charset="0"/>
        <a:ea typeface="Segoe UI" pitchFamily="34" charset="0"/>
        <a:cs typeface="Segoe UI" pitchFamily="34" charset="0"/>
      </a:defRPr>
    </a:lvl2pPr>
    <a:lvl3pPr marL="914400" algn="l" defTabSz="914400" rtl="0" eaLnBrk="1" latinLnBrk="0" hangingPunct="1">
      <a:defRPr sz="1200" kern="1200">
        <a:solidFill>
          <a:schemeClr val="tx1"/>
        </a:solidFill>
        <a:latin typeface="Segoe UI" pitchFamily="34" charset="0"/>
        <a:ea typeface="Segoe UI" pitchFamily="34" charset="0"/>
        <a:cs typeface="Segoe UI" pitchFamily="34" charset="0"/>
      </a:defRPr>
    </a:lvl3pPr>
    <a:lvl4pPr marL="1371600" algn="l" defTabSz="914400" rtl="0" eaLnBrk="1" latinLnBrk="0" hangingPunct="1">
      <a:defRPr sz="1200" kern="1200">
        <a:solidFill>
          <a:schemeClr val="tx1"/>
        </a:solidFill>
        <a:latin typeface="Segoe UI" pitchFamily="34" charset="0"/>
        <a:ea typeface="Segoe UI" pitchFamily="34" charset="0"/>
        <a:cs typeface="Segoe UI" pitchFamily="34" charset="0"/>
      </a:defRPr>
    </a:lvl4pPr>
    <a:lvl5pPr marL="1828800" algn="l" defTabSz="914400" rtl="0" eaLnBrk="1" latinLnBrk="0" hangingPunct="1">
      <a:defRPr sz="1200" kern="1200">
        <a:solidFill>
          <a:schemeClr val="tx1"/>
        </a:solidFill>
        <a:latin typeface="Segoe UI" pitchFamily="34" charset="0"/>
        <a:ea typeface="Segoe UI" pitchFamily="34" charset="0"/>
        <a:cs typeface="Segoe UI"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b="1" dirty="0" smtClean="0"/>
              <a:t>Note to trainer</a:t>
            </a:r>
            <a:r>
              <a:rPr lang="en-US" dirty="0" smtClean="0"/>
              <a:t>: For detailed help in customizing this template, see the very last slide. Also, look for additional lesson text in the notes pane of some slides.]</a:t>
            </a:r>
          </a:p>
        </p:txBody>
      </p:sp>
      <p:sp>
        <p:nvSpPr>
          <p:cNvPr id="4" name="Slide Number Placeholder 3"/>
          <p:cNvSpPr>
            <a:spLocks noGrp="1"/>
          </p:cNvSpPr>
          <p:nvPr>
            <p:ph type="sldNum" sz="quarter" idx="10"/>
          </p:nvPr>
        </p:nvSpPr>
        <p:spPr/>
        <p:txBody>
          <a:bodyPr/>
          <a:lstStyle/>
          <a:p>
            <a:fld id="{6D495259-C478-458E-8F66-D0CFA83DA988}" type="slidenum">
              <a:rPr lang="en-US" smtClean="0"/>
              <a:t>1</a:t>
            </a:fld>
            <a:endParaRPr lang="en-US" dirty="0"/>
          </a:p>
        </p:txBody>
      </p:sp>
    </p:spTree>
    <p:extLst>
      <p:ext uri="{BB962C8B-B14F-4D97-AF65-F5344CB8AC3E}">
        <p14:creationId xmlns:p14="http://schemas.microsoft.com/office/powerpoint/2010/main" val="27422328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example, the technician who fixes a defective machine has different information needs than the accountant who tracks costs. </a:t>
            </a:r>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10</a:t>
            </a:fld>
            <a:endParaRPr lang="en-US" dirty="0"/>
          </a:p>
        </p:txBody>
      </p:sp>
    </p:spTree>
    <p:extLst>
      <p:ext uri="{BB962C8B-B14F-4D97-AF65-F5344CB8AC3E}">
        <p14:creationId xmlns:p14="http://schemas.microsoft.com/office/powerpoint/2010/main" val="1689751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11</a:t>
            </a:fld>
            <a:endParaRPr lang="en-US" dirty="0"/>
          </a:p>
        </p:txBody>
      </p:sp>
    </p:spTree>
    <p:extLst>
      <p:ext uri="{BB962C8B-B14F-4D97-AF65-F5344CB8AC3E}">
        <p14:creationId xmlns:p14="http://schemas.microsoft.com/office/powerpoint/2010/main" val="11071782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12</a:t>
            </a:fld>
            <a:endParaRPr lang="en-US" dirty="0"/>
          </a:p>
        </p:txBody>
      </p:sp>
    </p:spTree>
    <p:extLst>
      <p:ext uri="{BB962C8B-B14F-4D97-AF65-F5344CB8AC3E}">
        <p14:creationId xmlns:p14="http://schemas.microsoft.com/office/powerpoint/2010/main" val="12337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13</a:t>
            </a:fld>
            <a:endParaRPr lang="en-US" dirty="0"/>
          </a:p>
        </p:txBody>
      </p:sp>
    </p:spTree>
    <p:extLst>
      <p:ext uri="{BB962C8B-B14F-4D97-AF65-F5344CB8AC3E}">
        <p14:creationId xmlns:p14="http://schemas.microsoft.com/office/powerpoint/2010/main" val="34199950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14</a:t>
            </a:fld>
            <a:endParaRPr lang="en-US" dirty="0"/>
          </a:p>
        </p:txBody>
      </p:sp>
    </p:spTree>
    <p:extLst>
      <p:ext uri="{BB962C8B-B14F-4D97-AF65-F5344CB8AC3E}">
        <p14:creationId xmlns:p14="http://schemas.microsoft.com/office/powerpoint/2010/main" val="14382679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15</a:t>
            </a:fld>
            <a:endParaRPr lang="en-US" dirty="0"/>
          </a:p>
        </p:txBody>
      </p:sp>
    </p:spTree>
    <p:extLst>
      <p:ext uri="{BB962C8B-B14F-4D97-AF65-F5344CB8AC3E}">
        <p14:creationId xmlns:p14="http://schemas.microsoft.com/office/powerpoint/2010/main" val="33528305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16</a:t>
            </a:fld>
            <a:endParaRPr lang="en-US" dirty="0"/>
          </a:p>
        </p:txBody>
      </p:sp>
    </p:spTree>
    <p:extLst>
      <p:ext uri="{BB962C8B-B14F-4D97-AF65-F5344CB8AC3E}">
        <p14:creationId xmlns:p14="http://schemas.microsoft.com/office/powerpoint/2010/main" val="19786059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17</a:t>
            </a:fld>
            <a:endParaRPr lang="en-US" dirty="0"/>
          </a:p>
        </p:txBody>
      </p:sp>
    </p:spTree>
    <p:extLst>
      <p:ext uri="{BB962C8B-B14F-4D97-AF65-F5344CB8AC3E}">
        <p14:creationId xmlns:p14="http://schemas.microsoft.com/office/powerpoint/2010/main" val="5858959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18</a:t>
            </a:fld>
            <a:endParaRPr lang="en-US" dirty="0"/>
          </a:p>
        </p:txBody>
      </p:sp>
    </p:spTree>
    <p:extLst>
      <p:ext uri="{BB962C8B-B14F-4D97-AF65-F5344CB8AC3E}">
        <p14:creationId xmlns:p14="http://schemas.microsoft.com/office/powerpoint/2010/main" val="2832086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19</a:t>
            </a:fld>
            <a:endParaRPr lang="en-US" dirty="0"/>
          </a:p>
        </p:txBody>
      </p:sp>
    </p:spTree>
    <p:extLst>
      <p:ext uri="{BB962C8B-B14F-4D97-AF65-F5344CB8AC3E}">
        <p14:creationId xmlns:p14="http://schemas.microsoft.com/office/powerpoint/2010/main" val="2014495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a:t>
            </a:fld>
            <a:endParaRPr lang="en-US" dirty="0"/>
          </a:p>
        </p:txBody>
      </p:sp>
    </p:spTree>
    <p:extLst>
      <p:ext uri="{BB962C8B-B14F-4D97-AF65-F5344CB8AC3E}">
        <p14:creationId xmlns:p14="http://schemas.microsoft.com/office/powerpoint/2010/main" val="26873467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 also open an existing database, such as one of the Access database templates, and see which fields it uses. </a:t>
            </a:r>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20</a:t>
            </a:fld>
            <a:endParaRPr lang="en-US" dirty="0"/>
          </a:p>
        </p:txBody>
      </p:sp>
    </p:spTree>
    <p:extLst>
      <p:ext uri="{BB962C8B-B14F-4D97-AF65-F5344CB8AC3E}">
        <p14:creationId xmlns:p14="http://schemas.microsoft.com/office/powerpoint/2010/main" val="4922790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example, your tables should have separate fields for first and last names because that makes it easier to find and sort your information.</a:t>
            </a:r>
          </a:p>
          <a:p>
            <a:r>
              <a:rPr lang="en-US" dirty="0" smtClean="0"/>
              <a:t>Also, ask yourself if you need to record international data. If you do, you’ll need fields for Country, plus Region instead of State, and Postal Code instead of Zip Code.</a:t>
            </a:r>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21</a:t>
            </a:fld>
            <a:endParaRPr lang="en-US" dirty="0"/>
          </a:p>
        </p:txBody>
      </p:sp>
    </p:spTree>
    <p:extLst>
      <p:ext uri="{BB962C8B-B14F-4D97-AF65-F5344CB8AC3E}">
        <p14:creationId xmlns:p14="http://schemas.microsoft.com/office/powerpoint/2010/main" val="4922790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Note</a:t>
            </a:r>
            <a:r>
              <a:rPr lang="en-US" b="0" dirty="0" smtClean="0"/>
              <a:t>:</a:t>
            </a:r>
            <a:r>
              <a:rPr lang="en-US" b="0" baseline="0" dirty="0" smtClean="0"/>
              <a:t> </a:t>
            </a:r>
            <a:r>
              <a:rPr lang="en-US" dirty="0" smtClean="0"/>
              <a:t>If a field name contains more than one word, don’t separate each word with spaces. They can make it harder to create other components, such as Visual Basic for Applications code and a type of formula called an expression. If you need to use multiple words in a field name, eliminate spaces and capitalize the first letter of each word, or separate the words with an underscore.</a:t>
            </a:r>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22</a:t>
            </a:fld>
            <a:endParaRPr lang="en-US" dirty="0"/>
          </a:p>
        </p:txBody>
      </p:sp>
    </p:spTree>
    <p:extLst>
      <p:ext uri="{BB962C8B-B14F-4D97-AF65-F5344CB8AC3E}">
        <p14:creationId xmlns:p14="http://schemas.microsoft.com/office/powerpoint/2010/main" val="4922790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23</a:t>
            </a:fld>
            <a:endParaRPr lang="en-US" dirty="0"/>
          </a:p>
        </p:txBody>
      </p:sp>
    </p:spTree>
    <p:extLst>
      <p:ext uri="{BB962C8B-B14F-4D97-AF65-F5344CB8AC3E}">
        <p14:creationId xmlns:p14="http://schemas.microsoft.com/office/powerpoint/2010/main" val="4922790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24</a:t>
            </a:fld>
            <a:endParaRPr lang="en-US" dirty="0"/>
          </a:p>
        </p:txBody>
      </p:sp>
    </p:spTree>
    <p:extLst>
      <p:ext uri="{BB962C8B-B14F-4D97-AF65-F5344CB8AC3E}">
        <p14:creationId xmlns:p14="http://schemas.microsoft.com/office/powerpoint/2010/main" val="23915493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25</a:t>
            </a:fld>
            <a:endParaRPr lang="en-US" dirty="0"/>
          </a:p>
        </p:txBody>
      </p:sp>
    </p:spTree>
    <p:extLst>
      <p:ext uri="{BB962C8B-B14F-4D97-AF65-F5344CB8AC3E}">
        <p14:creationId xmlns:p14="http://schemas.microsoft.com/office/powerpoint/2010/main" val="1142728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You’ll find a complete list of data types in the Quick Reference Card that’s linked to at the end of this course.</a:t>
            </a:r>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26</a:t>
            </a:fld>
            <a:endParaRPr lang="en-US" dirty="0"/>
          </a:p>
        </p:txBody>
      </p:sp>
    </p:spTree>
    <p:extLst>
      <p:ext uri="{BB962C8B-B14F-4D97-AF65-F5344CB8AC3E}">
        <p14:creationId xmlns:p14="http://schemas.microsoft.com/office/powerpoint/2010/main" val="20855172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27</a:t>
            </a:fld>
            <a:endParaRPr lang="en-US" dirty="0"/>
          </a:p>
        </p:txBody>
      </p:sp>
    </p:spTree>
    <p:extLst>
      <p:ext uri="{BB962C8B-B14F-4D97-AF65-F5344CB8AC3E}">
        <p14:creationId xmlns:p14="http://schemas.microsoft.com/office/powerpoint/2010/main" val="40870318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Without</a:t>
            </a:r>
            <a:r>
              <a:rPr lang="en-US" baseline="0" dirty="0" smtClean="0"/>
              <a:t> primary keys, you also </a:t>
            </a:r>
            <a:r>
              <a:rPr lang="en-US" dirty="0" smtClean="0"/>
              <a:t>stand a good chance of duplicating records, and your data will be much harder to use.</a:t>
            </a:r>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28</a:t>
            </a:fld>
            <a:endParaRPr lang="en-US" dirty="0"/>
          </a:p>
        </p:txBody>
      </p:sp>
    </p:spTree>
    <p:extLst>
      <p:ext uri="{BB962C8B-B14F-4D97-AF65-F5344CB8AC3E}">
        <p14:creationId xmlns:p14="http://schemas.microsoft.com/office/powerpoint/2010/main" val="40870318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29</a:t>
            </a:fld>
            <a:endParaRPr lang="en-US" dirty="0"/>
          </a:p>
        </p:txBody>
      </p:sp>
    </p:spTree>
    <p:extLst>
      <p:ext uri="{BB962C8B-B14F-4D97-AF65-F5344CB8AC3E}">
        <p14:creationId xmlns:p14="http://schemas.microsoft.com/office/powerpoint/2010/main" val="4087031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3</a:t>
            </a:fld>
            <a:endParaRPr lang="en-US" dirty="0"/>
          </a:p>
        </p:txBody>
      </p:sp>
    </p:spTree>
    <p:extLst>
      <p:ext uri="{BB962C8B-B14F-4D97-AF65-F5344CB8AC3E}">
        <p14:creationId xmlns:p14="http://schemas.microsoft.com/office/powerpoint/2010/main" val="15356273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30</a:t>
            </a:fld>
            <a:endParaRPr lang="en-US" dirty="0"/>
          </a:p>
        </p:txBody>
      </p:sp>
    </p:spTree>
    <p:extLst>
      <p:ext uri="{BB962C8B-B14F-4D97-AF65-F5344CB8AC3E}">
        <p14:creationId xmlns:p14="http://schemas.microsoft.com/office/powerpoint/2010/main" val="40870318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31</a:t>
            </a:fld>
            <a:endParaRPr lang="en-US" dirty="0"/>
          </a:p>
        </p:txBody>
      </p:sp>
    </p:spTree>
    <p:extLst>
      <p:ext uri="{BB962C8B-B14F-4D97-AF65-F5344CB8AC3E}">
        <p14:creationId xmlns:p14="http://schemas.microsoft.com/office/powerpoint/2010/main" val="266734569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32</a:t>
            </a:fld>
            <a:endParaRPr lang="en-US" dirty="0"/>
          </a:p>
        </p:txBody>
      </p:sp>
    </p:spTree>
    <p:extLst>
      <p:ext uri="{BB962C8B-B14F-4D97-AF65-F5344CB8AC3E}">
        <p14:creationId xmlns:p14="http://schemas.microsoft.com/office/powerpoint/2010/main" val="14070540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example, the relationships in the picture allow you to answer questions such as, “Who supplied the monitors that we bought two years ago?”</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the Quick Reference Card that’s</a:t>
            </a:r>
            <a:r>
              <a:rPr lang="en-US" baseline="0" dirty="0" smtClean="0"/>
              <a:t> linked to at the end of the course, there are pointers </a:t>
            </a:r>
            <a:r>
              <a:rPr lang="en-US" dirty="0" smtClean="0"/>
              <a:t>to more information about database design and relationships.</a:t>
            </a:r>
          </a:p>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33</a:t>
            </a:fld>
            <a:endParaRPr lang="en-US" dirty="0"/>
          </a:p>
        </p:txBody>
      </p:sp>
    </p:spTree>
    <p:extLst>
      <p:ext uri="{BB962C8B-B14F-4D97-AF65-F5344CB8AC3E}">
        <p14:creationId xmlns:p14="http://schemas.microsoft.com/office/powerpoint/2010/main" val="341429302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34</a:t>
            </a:fld>
            <a:endParaRPr lang="en-US" dirty="0"/>
          </a:p>
        </p:txBody>
      </p:sp>
    </p:spTree>
    <p:extLst>
      <p:ext uri="{BB962C8B-B14F-4D97-AF65-F5344CB8AC3E}">
        <p14:creationId xmlns:p14="http://schemas.microsoft.com/office/powerpoint/2010/main" val="22164392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35</a:t>
            </a:fld>
            <a:endParaRPr lang="en-US" dirty="0"/>
          </a:p>
        </p:txBody>
      </p:sp>
    </p:spTree>
    <p:extLst>
      <p:ext uri="{BB962C8B-B14F-4D97-AF65-F5344CB8AC3E}">
        <p14:creationId xmlns:p14="http://schemas.microsoft.com/office/powerpoint/2010/main" val="8354813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Quick Reference Card that’s linked to at the end of the course has pointers to information about creating databases for use with SharePoint.</a:t>
            </a:r>
          </a:p>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36</a:t>
            </a:fld>
            <a:endParaRPr lang="en-US" dirty="0"/>
          </a:p>
        </p:txBody>
      </p:sp>
    </p:spTree>
    <p:extLst>
      <p:ext uri="{BB962C8B-B14F-4D97-AF65-F5344CB8AC3E}">
        <p14:creationId xmlns:p14="http://schemas.microsoft.com/office/powerpoint/2010/main" val="33310316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b="1" dirty="0" smtClean="0"/>
              <a:t>Note to trainer</a:t>
            </a:r>
            <a:r>
              <a:rPr lang="en-US" dirty="0" smtClean="0"/>
              <a:t>: With </a:t>
            </a:r>
            <a:r>
              <a:rPr lang="en-US" dirty="0" smtClean="0"/>
              <a:t>Access </a:t>
            </a:r>
            <a:r>
              <a:rPr lang="en-US" dirty="0" smtClean="0"/>
              <a:t>2010 installed on your computer, you can click the link in the slide to go to an online practice. In the practice, you can work through each of these tasks in </a:t>
            </a:r>
            <a:r>
              <a:rPr lang="en-US" dirty="0" smtClean="0"/>
              <a:t>Access 2010</a:t>
            </a:r>
            <a:r>
              <a:rPr lang="en-US" dirty="0" smtClean="0"/>
              <a:t>, with instructions to guide you. Important: If you </a:t>
            </a:r>
            <a:r>
              <a:rPr lang="en-US" dirty="0" smtClean="0"/>
              <a:t>don’t </a:t>
            </a:r>
            <a:r>
              <a:rPr lang="en-US" dirty="0" smtClean="0"/>
              <a:t>have </a:t>
            </a:r>
            <a:r>
              <a:rPr lang="en-US" dirty="0" smtClean="0"/>
              <a:t>Access</a:t>
            </a:r>
            <a:r>
              <a:rPr lang="en-US" baseline="0" dirty="0" smtClean="0"/>
              <a:t> </a:t>
            </a:r>
            <a:r>
              <a:rPr lang="en-US" dirty="0" smtClean="0"/>
              <a:t>2010</a:t>
            </a:r>
            <a:r>
              <a:rPr lang="en-US" dirty="0" smtClean="0"/>
              <a:t>, you </a:t>
            </a:r>
            <a:r>
              <a:rPr lang="en-US" dirty="0" smtClean="0"/>
              <a:t>won’t </a:t>
            </a:r>
            <a:r>
              <a:rPr lang="en-US" dirty="0" smtClean="0"/>
              <a:t>be able to access the practice instructions.]</a:t>
            </a:r>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37</a:t>
            </a:fld>
            <a:endParaRPr lang="en-US" dirty="0"/>
          </a:p>
        </p:txBody>
      </p:sp>
    </p:spTree>
    <p:extLst>
      <p:ext uri="{BB962C8B-B14F-4D97-AF65-F5344CB8AC3E}">
        <p14:creationId xmlns:p14="http://schemas.microsoft.com/office/powerpoint/2010/main" val="95682091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38</a:t>
            </a:fld>
            <a:endParaRPr lang="en-US" dirty="0"/>
          </a:p>
        </p:txBody>
      </p:sp>
    </p:spTree>
    <p:extLst>
      <p:ext uri="{BB962C8B-B14F-4D97-AF65-F5344CB8AC3E}">
        <p14:creationId xmlns:p14="http://schemas.microsoft.com/office/powerpoint/2010/main" val="70161426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39</a:t>
            </a:fld>
            <a:endParaRPr lang="en-US" dirty="0"/>
          </a:p>
        </p:txBody>
      </p:sp>
    </p:spTree>
    <p:extLst>
      <p:ext uri="{BB962C8B-B14F-4D97-AF65-F5344CB8AC3E}">
        <p14:creationId xmlns:p14="http://schemas.microsoft.com/office/powerpoint/2010/main" val="129576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4</a:t>
            </a:fld>
            <a:endParaRPr lang="en-US" dirty="0"/>
          </a:p>
        </p:txBody>
      </p:sp>
    </p:spTree>
    <p:extLst>
      <p:ext uri="{BB962C8B-B14F-4D97-AF65-F5344CB8AC3E}">
        <p14:creationId xmlns:p14="http://schemas.microsoft.com/office/powerpoint/2010/main" val="21688699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40</a:t>
            </a:fld>
            <a:endParaRPr lang="en-US" dirty="0"/>
          </a:p>
        </p:txBody>
      </p:sp>
    </p:spTree>
    <p:extLst>
      <p:ext uri="{BB962C8B-B14F-4D97-AF65-F5344CB8AC3E}">
        <p14:creationId xmlns:p14="http://schemas.microsoft.com/office/powerpoint/2010/main" val="7016142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41</a:t>
            </a:fld>
            <a:endParaRPr lang="en-US" dirty="0"/>
          </a:p>
        </p:txBody>
      </p:sp>
    </p:spTree>
    <p:extLst>
      <p:ext uri="{BB962C8B-B14F-4D97-AF65-F5344CB8AC3E}">
        <p14:creationId xmlns:p14="http://schemas.microsoft.com/office/powerpoint/2010/main" val="59306124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42</a:t>
            </a:fld>
            <a:endParaRPr lang="en-US" dirty="0"/>
          </a:p>
        </p:txBody>
      </p:sp>
    </p:spTree>
    <p:extLst>
      <p:ext uri="{BB962C8B-B14F-4D97-AF65-F5344CB8AC3E}">
        <p14:creationId xmlns:p14="http://schemas.microsoft.com/office/powerpoint/2010/main" val="70161426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43</a:t>
            </a:fld>
            <a:endParaRPr lang="en-US" dirty="0"/>
          </a:p>
        </p:txBody>
      </p:sp>
    </p:spTree>
    <p:extLst>
      <p:ext uri="{BB962C8B-B14F-4D97-AF65-F5344CB8AC3E}">
        <p14:creationId xmlns:p14="http://schemas.microsoft.com/office/powerpoint/2010/main" val="225088545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44</a:t>
            </a:fld>
            <a:endParaRPr lang="en-US" dirty="0"/>
          </a:p>
        </p:txBody>
      </p:sp>
    </p:spTree>
    <p:extLst>
      <p:ext uri="{BB962C8B-B14F-4D97-AF65-F5344CB8AC3E}">
        <p14:creationId xmlns:p14="http://schemas.microsoft.com/office/powerpoint/2010/main" val="70161426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45</a:t>
            </a:fld>
            <a:endParaRPr lang="en-US" dirty="0"/>
          </a:p>
        </p:txBody>
      </p:sp>
    </p:spTree>
    <p:extLst>
      <p:ext uri="{BB962C8B-B14F-4D97-AF65-F5344CB8AC3E}">
        <p14:creationId xmlns:p14="http://schemas.microsoft.com/office/powerpoint/2010/main" val="181399473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46</a:t>
            </a:fld>
            <a:endParaRPr lang="en-US" dirty="0"/>
          </a:p>
        </p:txBody>
      </p:sp>
    </p:spTree>
    <p:extLst>
      <p:ext uri="{BB962C8B-B14F-4D97-AF65-F5344CB8AC3E}">
        <p14:creationId xmlns:p14="http://schemas.microsoft.com/office/powerpoint/2010/main" val="70161426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47</a:t>
            </a:fld>
            <a:endParaRPr lang="en-US" dirty="0"/>
          </a:p>
        </p:txBody>
      </p:sp>
    </p:spTree>
    <p:extLst>
      <p:ext uri="{BB962C8B-B14F-4D97-AF65-F5344CB8AC3E}">
        <p14:creationId xmlns:p14="http://schemas.microsoft.com/office/powerpoint/2010/main" val="343433526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48</a:t>
            </a:fld>
            <a:endParaRPr lang="en-US" dirty="0"/>
          </a:p>
        </p:txBody>
      </p:sp>
    </p:spTree>
    <p:extLst>
      <p:ext uri="{BB962C8B-B14F-4D97-AF65-F5344CB8AC3E}">
        <p14:creationId xmlns:p14="http://schemas.microsoft.com/office/powerpoint/2010/main" val="192648930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191000"/>
            <a:ext cx="5486400" cy="4876800"/>
          </a:xfrm>
        </p:spPr>
        <p:txBody>
          <a:bodyPr/>
          <a:lstStyle/>
          <a:p>
            <a:pPr eaLnBrk="1" hangingPunct="1"/>
            <a:r>
              <a:rPr lang="en-US" sz="1100" b="1" dirty="0" smtClean="0"/>
              <a:t>Using This Template</a:t>
            </a:r>
          </a:p>
          <a:p>
            <a:pPr eaLnBrk="1" hangingPunct="1"/>
            <a:r>
              <a:rPr lang="en-US" sz="990" dirty="0" smtClean="0"/>
              <a:t>This Microsoft PowerPoint</a:t>
            </a:r>
            <a:r>
              <a:rPr lang="en-US" sz="990" baseline="30000" dirty="0" smtClean="0"/>
              <a:t>®</a:t>
            </a:r>
            <a:r>
              <a:rPr lang="en-US" sz="990" dirty="0" smtClean="0"/>
              <a:t> template has training content about </a:t>
            </a:r>
            <a:r>
              <a:rPr lang="en-US" sz="990" dirty="0" smtClean="0"/>
              <a:t>designing database tables</a:t>
            </a:r>
            <a:r>
              <a:rPr lang="en-US" sz="990" baseline="0" dirty="0" smtClean="0"/>
              <a:t> and relationships in a </a:t>
            </a:r>
            <a:r>
              <a:rPr lang="en-US" sz="990" dirty="0" smtClean="0"/>
              <a:t>Microsoft</a:t>
            </a:r>
            <a:r>
              <a:rPr lang="en-US" sz="990" baseline="0" dirty="0" smtClean="0"/>
              <a:t> Access</a:t>
            </a:r>
            <a:r>
              <a:rPr lang="en-US" sz="990" baseline="30000" dirty="0" smtClean="0"/>
              <a:t>®</a:t>
            </a:r>
            <a:r>
              <a:rPr lang="en-US" sz="990" dirty="0" smtClean="0"/>
              <a:t> 2010 database. </a:t>
            </a:r>
            <a:r>
              <a:rPr lang="en-US" sz="990" dirty="0" smtClean="0"/>
              <a:t>Its content is adapted from the Office.com Training course called </a:t>
            </a:r>
            <a:r>
              <a:rPr lang="en-US" sz="990" dirty="0" smtClean="0"/>
              <a:t>“Design the tables for a new database.”</a:t>
            </a:r>
            <a:endParaRPr lang="en-US" sz="990" b="1" dirty="0" smtClean="0"/>
          </a:p>
          <a:p>
            <a:pPr eaLnBrk="1" hangingPunct="1"/>
            <a:r>
              <a:rPr lang="en-US" sz="990" b="1" dirty="0" smtClean="0"/>
              <a:t>Slide </a:t>
            </a:r>
            <a:r>
              <a:rPr lang="en-US" sz="990" b="1" dirty="0" smtClean="0"/>
              <a:t>layouts: </a:t>
            </a:r>
            <a:r>
              <a:rPr lang="en-US" sz="990" b="0" dirty="0" smtClean="0"/>
              <a:t>Each slide has a custom layout.</a:t>
            </a:r>
            <a:r>
              <a:rPr lang="en-US" sz="990" b="0" baseline="0" dirty="0" smtClean="0"/>
              <a:t> To apply the custom layout to a new slide, right-click the slide thumbnail, point to </a:t>
            </a:r>
            <a:r>
              <a:rPr lang="en-US" sz="990" b="1" baseline="0" dirty="0" smtClean="0"/>
              <a:t>Layout</a:t>
            </a:r>
            <a:r>
              <a:rPr lang="en-US" sz="990" b="0" baseline="0" dirty="0" smtClean="0"/>
              <a:t>, and click the layout from the </a:t>
            </a:r>
            <a:r>
              <a:rPr lang="en-US" sz="990" b="1" baseline="0" dirty="0" smtClean="0"/>
              <a:t>Layout</a:t>
            </a:r>
            <a:r>
              <a:rPr lang="en-US" sz="990" b="0" baseline="0" dirty="0" smtClean="0"/>
              <a:t> gallery. To alter the layouts, open master view and alter the specific master layout in that view. You can find the </a:t>
            </a:r>
            <a:r>
              <a:rPr lang="en-US" sz="990" b="0" baseline="0" dirty="0" smtClean="0"/>
              <a:t>layout’s </a:t>
            </a:r>
            <a:r>
              <a:rPr lang="en-US" sz="990" b="0" baseline="0" dirty="0" smtClean="0"/>
              <a:t>title by pointing to its thumbnail.</a:t>
            </a:r>
            <a:endParaRPr lang="en-US" sz="990" b="0" dirty="0" smtClean="0"/>
          </a:p>
          <a:p>
            <a:pPr eaLnBrk="1" hangingPunct="1"/>
            <a:r>
              <a:rPr lang="en-US" sz="990" b="1" dirty="0" smtClean="0"/>
              <a:t>Animations:</a:t>
            </a:r>
            <a:r>
              <a:rPr lang="en-US" sz="990" dirty="0" smtClean="0"/>
              <a:t> Custom animation effects are applied throughout the presentation. These include </a:t>
            </a:r>
            <a:r>
              <a:rPr lang="en-US" sz="990" b="1" dirty="0" smtClean="0"/>
              <a:t>Float In</a:t>
            </a:r>
            <a:r>
              <a:rPr lang="en-US" sz="990" dirty="0" smtClean="0"/>
              <a:t> (</a:t>
            </a:r>
            <a:r>
              <a:rPr lang="en-US" sz="990" b="1" dirty="0" smtClean="0"/>
              <a:t>Up</a:t>
            </a:r>
            <a:r>
              <a:rPr lang="en-US" sz="990" dirty="0" smtClean="0"/>
              <a:t> or </a:t>
            </a:r>
            <a:r>
              <a:rPr lang="en-US" sz="990" b="1" dirty="0" smtClean="0"/>
              <a:t>Down</a:t>
            </a:r>
            <a:r>
              <a:rPr lang="en-US" sz="990" dirty="0" smtClean="0"/>
              <a:t> option), </a:t>
            </a:r>
            <a:r>
              <a:rPr lang="en-US" sz="990" b="1" dirty="0" smtClean="0"/>
              <a:t>Fade</a:t>
            </a:r>
            <a:r>
              <a:rPr lang="en-US" sz="990" dirty="0" smtClean="0"/>
              <a:t>,</a:t>
            </a:r>
            <a:r>
              <a:rPr lang="en-US" sz="990" baseline="0" dirty="0" smtClean="0"/>
              <a:t> and </a:t>
            </a:r>
            <a:r>
              <a:rPr lang="en-US" sz="990" b="1" baseline="0" dirty="0" smtClean="0"/>
              <a:t>Zoom</a:t>
            </a:r>
            <a:r>
              <a:rPr lang="en-US" sz="990" dirty="0" smtClean="0"/>
              <a:t>. To alter animation effects, click the </a:t>
            </a:r>
            <a:r>
              <a:rPr lang="en-US" sz="990" b="1" dirty="0" smtClean="0"/>
              <a:t>Animations</a:t>
            </a:r>
            <a:r>
              <a:rPr lang="en-US" sz="990" dirty="0" smtClean="0"/>
              <a:t> tab, and</a:t>
            </a:r>
            <a:r>
              <a:rPr lang="en-US" sz="990" baseline="0" dirty="0" smtClean="0"/>
              <a:t> use the </a:t>
            </a:r>
            <a:r>
              <a:rPr lang="en-US" sz="990" b="1" baseline="0" dirty="0" smtClean="0"/>
              <a:t>Add Animation</a:t>
            </a:r>
            <a:r>
              <a:rPr lang="en-US" sz="990" baseline="0" dirty="0" smtClean="0"/>
              <a:t> gallery and </a:t>
            </a:r>
            <a:r>
              <a:rPr lang="en-US" sz="990" b="1" baseline="0" dirty="0" smtClean="0"/>
              <a:t>Timing</a:t>
            </a:r>
            <a:r>
              <a:rPr lang="en-US" sz="990" baseline="0" dirty="0" smtClean="0"/>
              <a:t> options. </a:t>
            </a:r>
            <a:r>
              <a:rPr lang="en-US" sz="990" b="1" baseline="0" dirty="0" smtClean="0"/>
              <a:t>Effect Options</a:t>
            </a:r>
            <a:r>
              <a:rPr lang="en-US" sz="990" baseline="0" dirty="0" smtClean="0"/>
              <a:t> gives you choices about the effect; click </a:t>
            </a:r>
            <a:r>
              <a:rPr lang="en-US" sz="990" b="1" baseline="0" dirty="0" smtClean="0"/>
              <a:t>Animation Pane</a:t>
            </a:r>
            <a:r>
              <a:rPr lang="en-US" sz="990" baseline="0" dirty="0" smtClean="0"/>
              <a:t> on the </a:t>
            </a:r>
            <a:r>
              <a:rPr lang="en-US" sz="990" b="1" baseline="0" dirty="0" smtClean="0"/>
              <a:t>Animations</a:t>
            </a:r>
            <a:r>
              <a:rPr lang="en-US" sz="990" baseline="0" dirty="0" smtClean="0"/>
              <a:t> tab to work with multiple animations. </a:t>
            </a:r>
          </a:p>
          <a:p>
            <a:pPr eaLnBrk="1" hangingPunct="1"/>
            <a:r>
              <a:rPr lang="en-US" sz="990" b="1" baseline="0" dirty="0" smtClean="0"/>
              <a:t>Transitions</a:t>
            </a:r>
            <a:r>
              <a:rPr lang="en-US" sz="990" baseline="0" dirty="0" smtClean="0"/>
              <a:t>: One transition, </a:t>
            </a:r>
            <a:r>
              <a:rPr lang="en-US" sz="990" b="1" baseline="0" dirty="0" smtClean="0"/>
              <a:t>Doors</a:t>
            </a:r>
            <a:r>
              <a:rPr lang="en-US" sz="990" baseline="0" dirty="0" smtClean="0"/>
              <a:t>, is used to emphasize sections of the slide show. </a:t>
            </a:r>
            <a:r>
              <a:rPr lang="en-US" sz="990" baseline="0" dirty="0" smtClean="0"/>
              <a:t>It’s </a:t>
            </a:r>
            <a:r>
              <a:rPr lang="en-US" sz="990" baseline="0" dirty="0" smtClean="0"/>
              <a:t>applied on the </a:t>
            </a:r>
            <a:r>
              <a:rPr lang="en-US" sz="990" b="1" baseline="0" dirty="0" smtClean="0"/>
              <a:t>Course Contents</a:t>
            </a:r>
            <a:r>
              <a:rPr lang="en-US" sz="990" baseline="0" dirty="0" smtClean="0"/>
              <a:t> slide, </a:t>
            </a:r>
            <a:r>
              <a:rPr lang="en-US" sz="990" b="1" baseline="0" dirty="0" smtClean="0"/>
              <a:t>Lesson</a:t>
            </a:r>
            <a:r>
              <a:rPr lang="en-US" sz="990" baseline="0" dirty="0" smtClean="0"/>
              <a:t> slide, and the first test slide. </a:t>
            </a:r>
          </a:p>
          <a:p>
            <a:pPr eaLnBrk="1" hangingPunct="1"/>
            <a:r>
              <a:rPr lang="en-US" sz="990" b="1" dirty="0" smtClean="0"/>
              <a:t>Hyperlinks to online course:</a:t>
            </a:r>
            <a:r>
              <a:rPr lang="en-US" sz="990" dirty="0" smtClean="0"/>
              <a:t> The template contains links to the online version of this training course. The links take you to the hands-on practice session for each lesson and to the Quick Reference Card that is published for this course. </a:t>
            </a:r>
            <a:r>
              <a:rPr lang="en-US" sz="990" b="1" dirty="0" smtClean="0"/>
              <a:t>Please take note:</a:t>
            </a:r>
            <a:r>
              <a:rPr lang="en-US" sz="990" dirty="0" smtClean="0"/>
              <a:t> You must have </a:t>
            </a:r>
            <a:r>
              <a:rPr lang="en-US" sz="990" dirty="0" smtClean="0"/>
              <a:t>Access 2010 </a:t>
            </a:r>
            <a:r>
              <a:rPr lang="en-US" sz="990" dirty="0" smtClean="0"/>
              <a:t>installed to view the hands-on practice sessions. If you </a:t>
            </a:r>
            <a:r>
              <a:rPr lang="en-US" sz="990" dirty="0" smtClean="0"/>
              <a:t>don’t </a:t>
            </a:r>
            <a:r>
              <a:rPr lang="en-US" sz="990" dirty="0" smtClean="0"/>
              <a:t>have </a:t>
            </a:r>
            <a:r>
              <a:rPr lang="en-US" sz="990" dirty="0" smtClean="0"/>
              <a:t>Access 2010</a:t>
            </a:r>
            <a:r>
              <a:rPr lang="en-US" sz="990" dirty="0" smtClean="0"/>
              <a:t>, you </a:t>
            </a:r>
            <a:r>
              <a:rPr lang="en-US" sz="990" dirty="0" smtClean="0"/>
              <a:t>won’t </a:t>
            </a:r>
            <a:r>
              <a:rPr lang="en-US" sz="990" dirty="0" smtClean="0"/>
              <a:t>be able to access the practice instructions. </a:t>
            </a:r>
          </a:p>
          <a:p>
            <a:pPr eaLnBrk="1" hangingPunct="1"/>
            <a:r>
              <a:rPr lang="en-US" sz="990" b="1" dirty="0" smtClean="0"/>
              <a:t>Headers and footers:</a:t>
            </a:r>
            <a:r>
              <a:rPr lang="en-US" sz="990" dirty="0" smtClean="0"/>
              <a:t> The template contains a footer that has the course title. To add footers such as the date or slide numbers,</a:t>
            </a:r>
            <a:r>
              <a:rPr lang="en-US" sz="990" baseline="0" dirty="0" smtClean="0"/>
              <a:t> click the </a:t>
            </a:r>
            <a:r>
              <a:rPr lang="en-US" sz="990" b="1" baseline="0" dirty="0" smtClean="0"/>
              <a:t>Insert</a:t>
            </a:r>
            <a:r>
              <a:rPr lang="en-US" sz="990" baseline="0" dirty="0" smtClean="0"/>
              <a:t> tab, and click </a:t>
            </a:r>
            <a:r>
              <a:rPr lang="en-US" sz="990" b="1" baseline="0" dirty="0" smtClean="0"/>
              <a:t>Header &amp; Footer</a:t>
            </a:r>
            <a:r>
              <a:rPr lang="en-US" sz="990" baseline="0" dirty="0" smtClean="0"/>
              <a:t>. </a:t>
            </a:r>
            <a:endParaRPr lang="en-US" sz="990" dirty="0" smtClean="0"/>
          </a:p>
        </p:txBody>
      </p:sp>
      <p:sp>
        <p:nvSpPr>
          <p:cNvPr id="4" name="Slide Number Placeholder 3"/>
          <p:cNvSpPr>
            <a:spLocks noGrp="1"/>
          </p:cNvSpPr>
          <p:nvPr>
            <p:ph type="sldNum" sz="quarter" idx="10"/>
          </p:nvPr>
        </p:nvSpPr>
        <p:spPr/>
        <p:txBody>
          <a:bodyPr/>
          <a:lstStyle/>
          <a:p>
            <a:fld id="{6D495259-C478-458E-8F66-D0CFA83DA988}" type="slidenum">
              <a:rPr lang="en-US" smtClean="0"/>
              <a:t>49</a:t>
            </a:fld>
            <a:endParaRPr lang="en-US" dirty="0"/>
          </a:p>
        </p:txBody>
      </p:sp>
    </p:spTree>
    <p:extLst>
      <p:ext uri="{BB962C8B-B14F-4D97-AF65-F5344CB8AC3E}">
        <p14:creationId xmlns:p14="http://schemas.microsoft.com/office/powerpoint/2010/main" val="653721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5</a:t>
            </a:fld>
            <a:endParaRPr lang="en-US" dirty="0"/>
          </a:p>
        </p:txBody>
      </p:sp>
    </p:spTree>
    <p:extLst>
      <p:ext uri="{BB962C8B-B14F-4D97-AF65-F5344CB8AC3E}">
        <p14:creationId xmlns:p14="http://schemas.microsoft.com/office/powerpoint/2010/main" val="2753765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repeat that process until </a:t>
            </a:r>
            <a:r>
              <a:rPr lang="en-US" dirty="0" smtClean="0"/>
              <a:t>you’ve </a:t>
            </a:r>
            <a:r>
              <a:rPr lang="en-US" dirty="0" smtClean="0"/>
              <a:t>identified the various types of repeated data and moved each type into its own table. </a:t>
            </a:r>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6</a:t>
            </a:fld>
            <a:endParaRPr lang="en-US" dirty="0"/>
          </a:p>
        </p:txBody>
      </p:sp>
    </p:spTree>
    <p:extLst>
      <p:ext uri="{BB962C8B-B14F-4D97-AF65-F5344CB8AC3E}">
        <p14:creationId xmlns:p14="http://schemas.microsoft.com/office/powerpoint/2010/main" val="1004049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7</a:t>
            </a:fld>
            <a:endParaRPr lang="en-US" dirty="0"/>
          </a:p>
        </p:txBody>
      </p:sp>
    </p:spTree>
    <p:extLst>
      <p:ext uri="{BB962C8B-B14F-4D97-AF65-F5344CB8AC3E}">
        <p14:creationId xmlns:p14="http://schemas.microsoft.com/office/powerpoint/2010/main" val="1004049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8</a:t>
            </a:fld>
            <a:endParaRPr lang="en-US" dirty="0"/>
          </a:p>
        </p:txBody>
      </p:sp>
    </p:spTree>
    <p:extLst>
      <p:ext uri="{BB962C8B-B14F-4D97-AF65-F5344CB8AC3E}">
        <p14:creationId xmlns:p14="http://schemas.microsoft.com/office/powerpoint/2010/main" val="1004049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9</a:t>
            </a:fld>
            <a:endParaRPr lang="en-US" dirty="0"/>
          </a:p>
        </p:txBody>
      </p:sp>
    </p:spTree>
    <p:extLst>
      <p:ext uri="{BB962C8B-B14F-4D97-AF65-F5344CB8AC3E}">
        <p14:creationId xmlns:p14="http://schemas.microsoft.com/office/powerpoint/2010/main" val="10040499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0" y="3200400"/>
            <a:ext cx="5105400" cy="1470025"/>
          </a:xfrm>
        </p:spPr>
        <p:txBody>
          <a:bodyPr>
            <a:normAutofit/>
          </a:bodyPr>
          <a:lstStyle>
            <a:lvl1pPr algn="l">
              <a:defRPr sz="3600">
                <a:latin typeface="Segoe Light"/>
              </a:defRPr>
            </a:lvl1pPr>
          </a:lstStyle>
          <a:p>
            <a:endParaRPr lang="en-US" dirty="0"/>
          </a:p>
        </p:txBody>
      </p:sp>
      <p:sp>
        <p:nvSpPr>
          <p:cNvPr id="3" name="Subtitle 2"/>
          <p:cNvSpPr>
            <a:spLocks noGrp="1"/>
          </p:cNvSpPr>
          <p:nvPr>
            <p:ph type="subTitle" idx="1"/>
          </p:nvPr>
        </p:nvSpPr>
        <p:spPr>
          <a:xfrm>
            <a:off x="3810000" y="4648200"/>
            <a:ext cx="5105400" cy="1752600"/>
          </a:xfrm>
        </p:spPr>
        <p:txBody>
          <a:bodyPr>
            <a:normAutofit/>
          </a:bodyPr>
          <a:lstStyle>
            <a:lvl1pPr marL="0" indent="0" algn="l">
              <a:buNone/>
              <a:defRPr sz="2400">
                <a:solidFill>
                  <a:schemeClr val="tx1">
                    <a:tint val="75000"/>
                  </a:schemeClr>
                </a:solidFill>
                <a:latin typeface="Segoe 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4" name="Date Placeholder 3"/>
          <p:cNvSpPr>
            <a:spLocks noGrp="1"/>
          </p:cNvSpPr>
          <p:nvPr>
            <p:ph type="dt" sz="half" idx="10"/>
          </p:nvPr>
        </p:nvSpPr>
        <p:spPr/>
        <p:txBody>
          <a:bodyPr/>
          <a:lstStyle/>
          <a:p>
            <a:fld id="{DBC511DE-56CA-4737-9009-9BE08F512B27}" type="datetime1">
              <a:rPr lang="en-US" smtClean="0"/>
              <a:t>9/28/2010</a:t>
            </a:fld>
            <a:endParaRPr lang="en-US" dirty="0"/>
          </a:p>
        </p:txBody>
      </p:sp>
      <p:sp>
        <p:nvSpPr>
          <p:cNvPr id="5" name="Footer Placeholder 4"/>
          <p:cNvSpPr>
            <a:spLocks noGrp="1"/>
          </p:cNvSpPr>
          <p:nvPr>
            <p:ph type="ftr" sz="quarter" idx="11"/>
          </p:nvPr>
        </p:nvSpPr>
        <p:spPr/>
        <p:txBody>
          <a:bodyPr/>
          <a:lstStyle/>
          <a:p>
            <a:r>
              <a:rPr lang="en-US" dirty="0" smtClean="0"/>
              <a:t>Design the tables for a new database</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Tree>
    <p:extLst>
      <p:ext uri="{BB962C8B-B14F-4D97-AF65-F5344CB8AC3E}">
        <p14:creationId xmlns:p14="http://schemas.microsoft.com/office/powerpoint/2010/main" val="3918530430"/>
      </p:ext>
    </p:extLst>
  </p:cSld>
  <p:clrMapOvr>
    <a:masterClrMapping/>
  </p:clrMapOvr>
  <p:transition spd="slow">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uggestions for practic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3059" y="1376997"/>
            <a:ext cx="8229600" cy="3880803"/>
          </a:xfrm>
        </p:spPr>
        <p:txBody>
          <a:bodyPr vert="horz" lIns="91440" tIns="45720" rIns="91440" bIns="45720" rtlCol="0">
            <a:normAutofit/>
          </a:bodyPr>
          <a:lstStyle>
            <a:lvl1pPr marL="457200" indent="-457200">
              <a:spcBef>
                <a:spcPts val="600"/>
              </a:spcBef>
              <a:spcAft>
                <a:spcPts val="1200"/>
              </a:spcAft>
              <a:buClr>
                <a:schemeClr val="accent6"/>
              </a:buClr>
              <a:buFont typeface="+mj-lt"/>
              <a:buAutoNum type="arabicPeriod"/>
              <a:defRPr lang="en-US" sz="2400" dirty="0" smtClean="0">
                <a:solidFill>
                  <a:schemeClr val="tx1">
                    <a:lumMod val="85000"/>
                    <a:lumOff val="15000"/>
                  </a:schemeClr>
                </a:solidFill>
                <a:latin typeface="Segoe UI" pitchFamily="34" charset="0"/>
                <a:ea typeface="Segoe UI" pitchFamily="34" charset="0"/>
                <a:cs typeface="Segoe UI" pitchFamily="34" charset="0"/>
              </a:defRPr>
            </a:lvl1pPr>
            <a:lvl2pPr marL="857250" indent="-457200">
              <a:spcBef>
                <a:spcPts val="400"/>
              </a:spcBef>
              <a:spcAft>
                <a:spcPts val="1000"/>
              </a:spcAft>
              <a:buClr>
                <a:schemeClr val="accent6"/>
              </a:buClr>
              <a:buFont typeface="+mj-lt"/>
              <a:buAutoNum type="arabicPeriod"/>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1257300" indent="-342900">
              <a:spcBef>
                <a:spcPts val="200"/>
              </a:spcBef>
              <a:spcAft>
                <a:spcPts val="800"/>
              </a:spcAft>
              <a:buClr>
                <a:schemeClr val="accent6"/>
              </a:buClr>
              <a:buFont typeface="+mj-lt"/>
              <a:buAutoNum type="arabicPeriod"/>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714500" indent="-342900">
              <a:spcBef>
                <a:spcPts val="100"/>
              </a:spcBef>
              <a:spcAft>
                <a:spcPts val="600"/>
              </a:spcAft>
              <a:buClr>
                <a:schemeClr val="accent6"/>
              </a:buClr>
              <a:buFont typeface="+mj-lt"/>
              <a:buAutoNum type="arabicPeriod"/>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2171700" indent="-342900">
              <a:spcBef>
                <a:spcPts val="200"/>
              </a:spcBef>
              <a:spcAft>
                <a:spcPts val="0"/>
              </a:spcAft>
              <a:buClr>
                <a:schemeClr val="accent6"/>
              </a:buClr>
              <a:buFont typeface="+mj-lt"/>
              <a:buAutoNum type="arabicPeriod"/>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text styles</a:t>
            </a:r>
          </a:p>
          <a:p>
            <a:pPr marL="676275" lvl="1" indent="-276225">
              <a:spcBef>
                <a:spcPts val="600"/>
              </a:spcBef>
              <a:spcAft>
                <a:spcPts val="1200"/>
              </a:spcAft>
              <a:buClr>
                <a:srgbClr val="FF9900"/>
              </a:buClr>
            </a:pPr>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38A9C9B1-472C-421B-B9E5-387B3CA58876}" type="datetime1">
              <a:rPr lang="en-US" smtClean="0"/>
              <a:t>9/28/2010</a:t>
            </a:fld>
            <a:endParaRPr lang="en-US" dirty="0"/>
          </a:p>
        </p:txBody>
      </p:sp>
      <p:sp>
        <p:nvSpPr>
          <p:cNvPr id="5" name="Footer Placeholder 4"/>
          <p:cNvSpPr>
            <a:spLocks noGrp="1"/>
          </p:cNvSpPr>
          <p:nvPr>
            <p:ph type="ftr" sz="quarter" idx="11"/>
          </p:nvPr>
        </p:nvSpPr>
        <p:spPr>
          <a:xfrm>
            <a:off x="2590800" y="6356350"/>
            <a:ext cx="3962400" cy="365125"/>
          </a:xfrm>
        </p:spPr>
        <p:txBody>
          <a:bodyPr/>
          <a:lstStyle/>
          <a:p>
            <a:r>
              <a:rPr lang="en-US" dirty="0" smtClean="0"/>
              <a:t>Design the tables for a new database</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
        <p:nvSpPr>
          <p:cNvPr id="9" name="Text Placeholder 8"/>
          <p:cNvSpPr>
            <a:spLocks noGrp="1"/>
          </p:cNvSpPr>
          <p:nvPr>
            <p:ph type="body" sz="quarter" idx="13"/>
          </p:nvPr>
        </p:nvSpPr>
        <p:spPr>
          <a:xfrm>
            <a:off x="533400" y="5410200"/>
            <a:ext cx="8153400" cy="762000"/>
          </a:xfrm>
        </p:spPr>
        <p:txBody>
          <a:bodyPr/>
          <a:lstStyle>
            <a:lvl1pPr marL="0" indent="0">
              <a:buNone/>
              <a:defRPr sz="2400">
                <a:latin typeface="Segoe UI" pitchFamily="34" charset="0"/>
                <a:ea typeface="Segoe UI" pitchFamily="34" charset="0"/>
                <a:cs typeface="Segoe UI" pitchFamily="34" charset="0"/>
              </a:defRPr>
            </a:lvl1pPr>
          </a:lstStyle>
          <a:p>
            <a:pPr lvl="0"/>
            <a:r>
              <a:rPr lang="en-US" smtClean="0"/>
              <a:t>Click to edit Master text styles</a:t>
            </a:r>
            <a:endParaRPr lang="en-US"/>
          </a:p>
        </p:txBody>
      </p:sp>
    </p:spTree>
    <p:extLst>
      <p:ext uri="{BB962C8B-B14F-4D97-AF65-F5344CB8AC3E}">
        <p14:creationId xmlns:p14="http://schemas.microsoft.com/office/powerpoint/2010/main" val="3412282877"/>
      </p:ext>
    </p:extLst>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st question, optional answer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3059" y="1376997"/>
            <a:ext cx="8229600" cy="756603"/>
          </a:xfrm>
        </p:spPr>
        <p:txBody>
          <a:bodyPr vert="horz" lIns="91440" tIns="45720" rIns="91440" bIns="45720" rtlCol="0">
            <a:normAutofit/>
          </a:bodyPr>
          <a:lstStyle>
            <a:lvl1pPr marL="0" indent="0">
              <a:spcBef>
                <a:spcPts val="600"/>
              </a:spcBef>
              <a:spcAft>
                <a:spcPts val="1200"/>
              </a:spcAft>
              <a:buClr>
                <a:schemeClr val="accent6"/>
              </a:buClr>
              <a:buFontTx/>
              <a:buNone/>
              <a:defRPr lang="en-US" sz="2400" dirty="0" smtClean="0">
                <a:solidFill>
                  <a:schemeClr val="tx1">
                    <a:lumMod val="85000"/>
                    <a:lumOff val="15000"/>
                  </a:schemeClr>
                </a:solidFill>
                <a:latin typeface="Segoe UI Semibold" pitchFamily="34" charset="0"/>
                <a:ea typeface="Segoe UI" pitchFamily="34" charset="0"/>
                <a:cs typeface="Segoe UI" pitchFamily="34" charset="0"/>
              </a:defRPr>
            </a:lvl1pPr>
            <a:lvl2pPr marL="400050" indent="0">
              <a:spcBef>
                <a:spcPts val="400"/>
              </a:spcBef>
              <a:spcAft>
                <a:spcPts val="1000"/>
              </a:spcAft>
              <a:buClr>
                <a:schemeClr val="accent6"/>
              </a:buClr>
              <a:buFontTx/>
              <a:buNone/>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spcBef>
                <a:spcPts val="200"/>
              </a:spcBef>
              <a:spcAft>
                <a:spcPts val="8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spcBef>
                <a:spcPts val="100"/>
              </a:spcBef>
              <a:spcAft>
                <a:spcPts val="6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spcBef>
                <a:spcPts val="200"/>
              </a:spcBef>
              <a:spcAft>
                <a:spcPts val="0"/>
              </a:spcAft>
              <a:buClr>
                <a:schemeClr val="accent6"/>
              </a:buClr>
              <a:buFontTx/>
              <a:buNone/>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a:t>
            </a:r>
            <a:r>
              <a:rPr lang="en-US" smtClean="0"/>
              <a:t>text styles</a:t>
            </a:r>
            <a:endParaRPr lang="en-US" dirty="0" smtClean="0"/>
          </a:p>
        </p:txBody>
      </p:sp>
      <p:sp>
        <p:nvSpPr>
          <p:cNvPr id="4" name="Date Placeholder 3"/>
          <p:cNvSpPr>
            <a:spLocks noGrp="1"/>
          </p:cNvSpPr>
          <p:nvPr>
            <p:ph type="dt" sz="half" idx="10"/>
          </p:nvPr>
        </p:nvSpPr>
        <p:spPr/>
        <p:txBody>
          <a:bodyPr/>
          <a:lstStyle/>
          <a:p>
            <a:fld id="{156AA1DC-1D19-47F9-9FD6-2F53C22CDC61}" type="datetime1">
              <a:rPr lang="en-US" smtClean="0"/>
              <a:t>9/28/2010</a:t>
            </a:fld>
            <a:endParaRPr lang="en-US" dirty="0"/>
          </a:p>
        </p:txBody>
      </p:sp>
      <p:sp>
        <p:nvSpPr>
          <p:cNvPr id="5" name="Footer Placeholder 4"/>
          <p:cNvSpPr>
            <a:spLocks noGrp="1"/>
          </p:cNvSpPr>
          <p:nvPr>
            <p:ph type="ftr" sz="quarter" idx="11"/>
          </p:nvPr>
        </p:nvSpPr>
        <p:spPr>
          <a:xfrm>
            <a:off x="2590800" y="6356350"/>
            <a:ext cx="3962400" cy="365125"/>
          </a:xfrm>
        </p:spPr>
        <p:txBody>
          <a:bodyPr/>
          <a:lstStyle/>
          <a:p>
            <a:r>
              <a:rPr lang="en-US" dirty="0" smtClean="0"/>
              <a:t>Design the tables for a new database</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
        <p:nvSpPr>
          <p:cNvPr id="8" name="Content Placeholder 2"/>
          <p:cNvSpPr>
            <a:spLocks noGrp="1"/>
          </p:cNvSpPr>
          <p:nvPr>
            <p:ph idx="13"/>
          </p:nvPr>
        </p:nvSpPr>
        <p:spPr>
          <a:xfrm>
            <a:off x="518160" y="2514600"/>
            <a:ext cx="8229600" cy="3581400"/>
          </a:xfrm>
        </p:spPr>
        <p:txBody>
          <a:bodyPr vert="horz" lIns="91440" tIns="45720" rIns="91440" bIns="45720" rtlCol="0">
            <a:normAutofit/>
          </a:bodyPr>
          <a:lstStyle>
            <a:lvl1pPr marL="457200" indent="-457200">
              <a:spcBef>
                <a:spcPts val="600"/>
              </a:spcBef>
              <a:spcAft>
                <a:spcPts val="1200"/>
              </a:spcAft>
              <a:buClr>
                <a:schemeClr val="accent6"/>
              </a:buClr>
              <a:buFont typeface="+mj-lt"/>
              <a:buAutoNum type="arabicPeriod"/>
              <a:defRPr lang="en-US" sz="2400" dirty="0" smtClean="0">
                <a:solidFill>
                  <a:schemeClr val="tx1">
                    <a:lumMod val="85000"/>
                    <a:lumOff val="15000"/>
                  </a:schemeClr>
                </a:solidFill>
                <a:latin typeface="Segoe UI" pitchFamily="34" charset="0"/>
                <a:ea typeface="Segoe UI" pitchFamily="34" charset="0"/>
                <a:cs typeface="Segoe UI" pitchFamily="34" charset="0"/>
              </a:defRPr>
            </a:lvl1pPr>
            <a:lvl2pPr marL="400050" indent="0">
              <a:spcBef>
                <a:spcPts val="400"/>
              </a:spcBef>
              <a:spcAft>
                <a:spcPts val="1000"/>
              </a:spcAft>
              <a:buClr>
                <a:schemeClr val="accent6"/>
              </a:buClr>
              <a:buFontTx/>
              <a:buNone/>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spcBef>
                <a:spcPts val="200"/>
              </a:spcBef>
              <a:spcAft>
                <a:spcPts val="8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spcBef>
                <a:spcPts val="100"/>
              </a:spcBef>
              <a:spcAft>
                <a:spcPts val="6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spcBef>
                <a:spcPts val="200"/>
              </a:spcBef>
              <a:spcAft>
                <a:spcPts val="0"/>
              </a:spcAft>
              <a:buClr>
                <a:schemeClr val="accent6"/>
              </a:buClr>
              <a:buFontTx/>
              <a:buNone/>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a:t>
            </a:r>
            <a:r>
              <a:rPr lang="en-US" smtClean="0"/>
              <a:t>text styles</a:t>
            </a:r>
            <a:endParaRPr lang="en-US" dirty="0" smtClean="0"/>
          </a:p>
        </p:txBody>
      </p:sp>
    </p:spTree>
    <p:extLst>
      <p:ext uri="{BB962C8B-B14F-4D97-AF65-F5344CB8AC3E}">
        <p14:creationId xmlns:p14="http://schemas.microsoft.com/office/powerpoint/2010/main" val="2186876284"/>
      </p:ext>
    </p:extLst>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st answer, explana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3059" y="1376997"/>
            <a:ext cx="8229600" cy="756603"/>
          </a:xfrm>
        </p:spPr>
        <p:txBody>
          <a:bodyPr vert="horz" lIns="91440" tIns="45720" rIns="91440" bIns="45720" rtlCol="0">
            <a:normAutofit/>
          </a:bodyPr>
          <a:lstStyle>
            <a:lvl1pPr marL="0" indent="0">
              <a:spcBef>
                <a:spcPts val="600"/>
              </a:spcBef>
              <a:spcAft>
                <a:spcPts val="1200"/>
              </a:spcAft>
              <a:buClr>
                <a:schemeClr val="accent6"/>
              </a:buClr>
              <a:buFontTx/>
              <a:buNone/>
              <a:defRPr lang="en-US" sz="2400" dirty="0" smtClean="0">
                <a:solidFill>
                  <a:schemeClr val="tx1">
                    <a:lumMod val="85000"/>
                    <a:lumOff val="15000"/>
                  </a:schemeClr>
                </a:solidFill>
                <a:latin typeface="Segoe UI Semibold" pitchFamily="34" charset="0"/>
                <a:ea typeface="Segoe UI" pitchFamily="34" charset="0"/>
                <a:cs typeface="Segoe UI" pitchFamily="34" charset="0"/>
              </a:defRPr>
            </a:lvl1pPr>
            <a:lvl2pPr marL="400050" indent="0">
              <a:spcBef>
                <a:spcPts val="400"/>
              </a:spcBef>
              <a:spcAft>
                <a:spcPts val="1000"/>
              </a:spcAft>
              <a:buClr>
                <a:schemeClr val="accent6"/>
              </a:buClr>
              <a:buFontTx/>
              <a:buNone/>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spcBef>
                <a:spcPts val="200"/>
              </a:spcBef>
              <a:spcAft>
                <a:spcPts val="8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spcBef>
                <a:spcPts val="100"/>
              </a:spcBef>
              <a:spcAft>
                <a:spcPts val="6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spcBef>
                <a:spcPts val="200"/>
              </a:spcBef>
              <a:spcAft>
                <a:spcPts val="0"/>
              </a:spcAft>
              <a:buClr>
                <a:schemeClr val="accent6"/>
              </a:buClr>
              <a:buFontTx/>
              <a:buNone/>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a:t>
            </a:r>
            <a:r>
              <a:rPr lang="en-US" smtClean="0"/>
              <a:t>text styles</a:t>
            </a:r>
            <a:endParaRPr lang="en-US" dirty="0" smtClean="0"/>
          </a:p>
        </p:txBody>
      </p:sp>
      <p:sp>
        <p:nvSpPr>
          <p:cNvPr id="4" name="Date Placeholder 3"/>
          <p:cNvSpPr>
            <a:spLocks noGrp="1"/>
          </p:cNvSpPr>
          <p:nvPr>
            <p:ph type="dt" sz="half" idx="10"/>
          </p:nvPr>
        </p:nvSpPr>
        <p:spPr/>
        <p:txBody>
          <a:bodyPr/>
          <a:lstStyle/>
          <a:p>
            <a:fld id="{DDE250D8-61CD-4032-BBA6-7EB95A9DA457}" type="datetime1">
              <a:rPr lang="en-US" smtClean="0"/>
              <a:t>9/28/2010</a:t>
            </a:fld>
            <a:endParaRPr lang="en-US" dirty="0"/>
          </a:p>
        </p:txBody>
      </p:sp>
      <p:sp>
        <p:nvSpPr>
          <p:cNvPr id="5" name="Footer Placeholder 4"/>
          <p:cNvSpPr>
            <a:spLocks noGrp="1"/>
          </p:cNvSpPr>
          <p:nvPr>
            <p:ph type="ftr" sz="quarter" idx="11"/>
          </p:nvPr>
        </p:nvSpPr>
        <p:spPr>
          <a:xfrm>
            <a:off x="2590800" y="6356350"/>
            <a:ext cx="3962400" cy="365125"/>
          </a:xfrm>
        </p:spPr>
        <p:txBody>
          <a:bodyPr/>
          <a:lstStyle/>
          <a:p>
            <a:r>
              <a:rPr lang="en-US" dirty="0" smtClean="0"/>
              <a:t>Design the tables for a new database</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
        <p:nvSpPr>
          <p:cNvPr id="8" name="Content Placeholder 2"/>
          <p:cNvSpPr>
            <a:spLocks noGrp="1"/>
          </p:cNvSpPr>
          <p:nvPr>
            <p:ph idx="13"/>
          </p:nvPr>
        </p:nvSpPr>
        <p:spPr>
          <a:xfrm>
            <a:off x="508000" y="2514600"/>
            <a:ext cx="8229600" cy="3581400"/>
          </a:xfrm>
        </p:spPr>
        <p:txBody>
          <a:bodyPr vert="horz" lIns="91440" tIns="45720" rIns="91440" bIns="45720" rtlCol="0">
            <a:normAutofit/>
          </a:bodyPr>
          <a:lstStyle>
            <a:lvl1pPr marL="0" indent="0">
              <a:spcBef>
                <a:spcPts val="600"/>
              </a:spcBef>
              <a:spcAft>
                <a:spcPts val="1200"/>
              </a:spcAft>
              <a:buClr>
                <a:schemeClr val="accent6"/>
              </a:buClr>
              <a:buFont typeface="+mj-lt"/>
              <a:buNone/>
              <a:defRPr lang="en-US" sz="2400" dirty="0" smtClean="0">
                <a:solidFill>
                  <a:schemeClr val="tx1">
                    <a:lumMod val="85000"/>
                    <a:lumOff val="15000"/>
                  </a:schemeClr>
                </a:solidFill>
                <a:latin typeface="Segoe UI" pitchFamily="34" charset="0"/>
                <a:ea typeface="Segoe UI" pitchFamily="34" charset="0"/>
                <a:cs typeface="Segoe UI" pitchFamily="34" charset="0"/>
              </a:defRPr>
            </a:lvl1pPr>
            <a:lvl2pPr marL="400050" indent="0">
              <a:spcBef>
                <a:spcPts val="400"/>
              </a:spcBef>
              <a:spcAft>
                <a:spcPts val="1000"/>
              </a:spcAft>
              <a:buClr>
                <a:schemeClr val="accent6"/>
              </a:buClr>
              <a:buFontTx/>
              <a:buNone/>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spcBef>
                <a:spcPts val="200"/>
              </a:spcBef>
              <a:spcAft>
                <a:spcPts val="8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spcBef>
                <a:spcPts val="100"/>
              </a:spcBef>
              <a:spcAft>
                <a:spcPts val="6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spcBef>
                <a:spcPts val="200"/>
              </a:spcBef>
              <a:spcAft>
                <a:spcPts val="0"/>
              </a:spcAft>
              <a:buClr>
                <a:schemeClr val="accent6"/>
              </a:buClr>
              <a:buFontTx/>
              <a:buNone/>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a:t>
            </a:r>
            <a:r>
              <a:rPr lang="en-US" smtClean="0"/>
              <a:t>text styles</a:t>
            </a:r>
            <a:endParaRPr lang="en-US" dirty="0" smtClean="0"/>
          </a:p>
        </p:txBody>
      </p:sp>
    </p:spTree>
    <p:extLst>
      <p:ext uri="{BB962C8B-B14F-4D97-AF65-F5344CB8AC3E}">
        <p14:creationId xmlns:p14="http://schemas.microsoft.com/office/powerpoint/2010/main" val="3591863876"/>
      </p:ext>
    </p:extLst>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RC">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3059" y="1376997"/>
            <a:ext cx="8229600" cy="756603"/>
          </a:xfrm>
        </p:spPr>
        <p:txBody>
          <a:bodyPr vert="horz" lIns="91440" tIns="45720" rIns="91440" bIns="45720" rtlCol="0">
            <a:normAutofit/>
          </a:bodyPr>
          <a:lstStyle>
            <a:lvl1pPr marL="0" indent="0">
              <a:spcBef>
                <a:spcPts val="600"/>
              </a:spcBef>
              <a:spcAft>
                <a:spcPts val="1200"/>
              </a:spcAft>
              <a:buClr>
                <a:schemeClr val="accent6"/>
              </a:buClr>
              <a:buFontTx/>
              <a:buNone/>
              <a:defRPr lang="en-US" sz="2400" dirty="0" smtClean="0">
                <a:solidFill>
                  <a:schemeClr val="tx1">
                    <a:lumMod val="85000"/>
                    <a:lumOff val="15000"/>
                  </a:schemeClr>
                </a:solidFill>
                <a:latin typeface="Segoe UI" pitchFamily="34" charset="0"/>
                <a:ea typeface="Segoe UI" pitchFamily="34" charset="0"/>
                <a:cs typeface="Segoe UI" pitchFamily="34" charset="0"/>
              </a:defRPr>
            </a:lvl1pPr>
            <a:lvl2pPr marL="400050" indent="0">
              <a:spcBef>
                <a:spcPts val="400"/>
              </a:spcBef>
              <a:spcAft>
                <a:spcPts val="1000"/>
              </a:spcAft>
              <a:buClr>
                <a:schemeClr val="accent6"/>
              </a:buClr>
              <a:buFontTx/>
              <a:buNone/>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spcBef>
                <a:spcPts val="200"/>
              </a:spcBef>
              <a:spcAft>
                <a:spcPts val="8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spcBef>
                <a:spcPts val="100"/>
              </a:spcBef>
              <a:spcAft>
                <a:spcPts val="6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spcBef>
                <a:spcPts val="200"/>
              </a:spcBef>
              <a:spcAft>
                <a:spcPts val="0"/>
              </a:spcAft>
              <a:buClr>
                <a:schemeClr val="accent6"/>
              </a:buClr>
              <a:buFontTx/>
              <a:buNone/>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a:t>
            </a:r>
            <a:r>
              <a:rPr lang="en-US" smtClean="0"/>
              <a:t>text styles</a:t>
            </a:r>
            <a:endParaRPr lang="en-US" dirty="0" smtClean="0"/>
          </a:p>
        </p:txBody>
      </p:sp>
      <p:sp>
        <p:nvSpPr>
          <p:cNvPr id="4" name="Date Placeholder 3"/>
          <p:cNvSpPr>
            <a:spLocks noGrp="1"/>
          </p:cNvSpPr>
          <p:nvPr>
            <p:ph type="dt" sz="half" idx="10"/>
          </p:nvPr>
        </p:nvSpPr>
        <p:spPr/>
        <p:txBody>
          <a:bodyPr/>
          <a:lstStyle/>
          <a:p>
            <a:fld id="{99815D14-C88E-487F-9CC1-78769B8D392C}" type="datetime1">
              <a:rPr lang="en-US" smtClean="0"/>
              <a:t>9/28/2010</a:t>
            </a:fld>
            <a:endParaRPr lang="en-US" dirty="0"/>
          </a:p>
        </p:txBody>
      </p:sp>
      <p:sp>
        <p:nvSpPr>
          <p:cNvPr id="5" name="Footer Placeholder 4"/>
          <p:cNvSpPr>
            <a:spLocks noGrp="1"/>
          </p:cNvSpPr>
          <p:nvPr>
            <p:ph type="ftr" sz="quarter" idx="11"/>
          </p:nvPr>
        </p:nvSpPr>
        <p:spPr>
          <a:xfrm>
            <a:off x="2590800" y="6356350"/>
            <a:ext cx="3962400" cy="365125"/>
          </a:xfrm>
        </p:spPr>
        <p:txBody>
          <a:bodyPr/>
          <a:lstStyle/>
          <a:p>
            <a:r>
              <a:rPr lang="en-US" dirty="0" smtClean="0"/>
              <a:t>Design the tables for a new database</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Tree>
    <p:extLst>
      <p:ext uri="{BB962C8B-B14F-4D97-AF65-F5344CB8AC3E}">
        <p14:creationId xmlns:p14="http://schemas.microsoft.com/office/powerpoint/2010/main" val="2009659827"/>
      </p:ext>
    </p:extLst>
  </p:cSld>
  <p:clrMapOvr>
    <a:masterClrMapping/>
  </p:clrMapOvr>
  <p:transition spd="slow">
    <p:wipe dir="d"/>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solidFill>
                  <a:schemeClr val="tx1">
                    <a:lumMod val="85000"/>
                    <a:lumOff val="15000"/>
                  </a:schemeClr>
                </a:solidFill>
                <a:latin typeface="Segoe UI" pitchFamily="34" charset="0"/>
                <a:ea typeface="Segoe UI" pitchFamily="34" charset="0"/>
                <a:cs typeface="Segoe UI" pitchFamily="34" charset="0"/>
              </a:defRPr>
            </a:lvl1pPr>
            <a:lvl2pPr>
              <a:defRPr sz="2400">
                <a:solidFill>
                  <a:schemeClr val="tx1">
                    <a:lumMod val="85000"/>
                    <a:lumOff val="15000"/>
                  </a:schemeClr>
                </a:solidFill>
                <a:latin typeface="Segoe UI" pitchFamily="34" charset="0"/>
                <a:ea typeface="Segoe UI" pitchFamily="34" charset="0"/>
                <a:cs typeface="Segoe UI" pitchFamily="34" charset="0"/>
              </a:defRPr>
            </a:lvl2pPr>
            <a:lvl3pPr>
              <a:defRPr sz="2000">
                <a:solidFill>
                  <a:schemeClr val="tx1">
                    <a:lumMod val="85000"/>
                    <a:lumOff val="15000"/>
                  </a:schemeClr>
                </a:solidFill>
                <a:latin typeface="Segoe UI" pitchFamily="34" charset="0"/>
                <a:ea typeface="Segoe UI" pitchFamily="34" charset="0"/>
                <a:cs typeface="Segoe UI" pitchFamily="34" charset="0"/>
              </a:defRPr>
            </a:lvl3pPr>
            <a:lvl4pPr>
              <a:defRPr sz="1800">
                <a:solidFill>
                  <a:schemeClr val="tx1">
                    <a:lumMod val="85000"/>
                    <a:lumOff val="15000"/>
                  </a:schemeClr>
                </a:solidFill>
                <a:latin typeface="Segoe UI" pitchFamily="34" charset="0"/>
                <a:ea typeface="Segoe UI" pitchFamily="34" charset="0"/>
                <a:cs typeface="Segoe UI" pitchFamily="34" charset="0"/>
              </a:defRPr>
            </a:lvl4pPr>
            <a:lvl5pPr>
              <a:defRPr sz="1800">
                <a:solidFill>
                  <a:schemeClr val="tx1">
                    <a:lumMod val="85000"/>
                    <a:lumOff val="15000"/>
                  </a:schemeClr>
                </a:solidFill>
                <a:latin typeface="Segoe UI" pitchFamily="34" charset="0"/>
                <a:ea typeface="Segoe UI" pitchFamily="34" charset="0"/>
                <a:cs typeface="Segoe U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chemeClr val="tx1">
                    <a:lumMod val="85000"/>
                    <a:lumOff val="15000"/>
                  </a:schemeClr>
                </a:solidFill>
                <a:latin typeface="Segoe UI" pitchFamily="34" charset="0"/>
                <a:ea typeface="Segoe UI" pitchFamily="34" charset="0"/>
                <a:cs typeface="Segoe UI" pitchFamily="34" charset="0"/>
              </a:defRPr>
            </a:lvl1pPr>
            <a:lvl2pPr>
              <a:defRPr sz="2400">
                <a:solidFill>
                  <a:schemeClr val="tx1">
                    <a:lumMod val="85000"/>
                    <a:lumOff val="15000"/>
                  </a:schemeClr>
                </a:solidFill>
                <a:latin typeface="Segoe UI" pitchFamily="34" charset="0"/>
                <a:ea typeface="Segoe UI" pitchFamily="34" charset="0"/>
                <a:cs typeface="Segoe UI" pitchFamily="34" charset="0"/>
              </a:defRPr>
            </a:lvl2pPr>
            <a:lvl3pPr>
              <a:defRPr sz="2000">
                <a:solidFill>
                  <a:schemeClr val="tx1">
                    <a:lumMod val="85000"/>
                    <a:lumOff val="15000"/>
                  </a:schemeClr>
                </a:solidFill>
                <a:latin typeface="Segoe UI" pitchFamily="34" charset="0"/>
                <a:ea typeface="Segoe UI" pitchFamily="34" charset="0"/>
                <a:cs typeface="Segoe UI" pitchFamily="34" charset="0"/>
              </a:defRPr>
            </a:lvl3pPr>
            <a:lvl4pPr>
              <a:defRPr sz="1800">
                <a:solidFill>
                  <a:schemeClr val="tx1">
                    <a:lumMod val="85000"/>
                    <a:lumOff val="15000"/>
                  </a:schemeClr>
                </a:solidFill>
                <a:latin typeface="Segoe UI" pitchFamily="34" charset="0"/>
                <a:ea typeface="Segoe UI" pitchFamily="34" charset="0"/>
                <a:cs typeface="Segoe UI" pitchFamily="34" charset="0"/>
              </a:defRPr>
            </a:lvl4pPr>
            <a:lvl5pPr>
              <a:defRPr sz="1800">
                <a:solidFill>
                  <a:schemeClr val="tx1">
                    <a:lumMod val="85000"/>
                    <a:lumOff val="15000"/>
                  </a:schemeClr>
                </a:solidFill>
                <a:latin typeface="Segoe UI" pitchFamily="34" charset="0"/>
                <a:ea typeface="Segoe UI" pitchFamily="34" charset="0"/>
                <a:cs typeface="Segoe U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C0B2F0F1-BD5C-4511-A0C8-465A11E1DEE9}" type="datetime1">
              <a:rPr lang="en-US" smtClean="0"/>
              <a:t>9/28/2010</a:t>
            </a:fld>
            <a:endParaRPr lang="en-US" dirty="0"/>
          </a:p>
        </p:txBody>
      </p:sp>
      <p:sp>
        <p:nvSpPr>
          <p:cNvPr id="6" name="Footer Placeholder 5"/>
          <p:cNvSpPr>
            <a:spLocks noGrp="1"/>
          </p:cNvSpPr>
          <p:nvPr>
            <p:ph type="ftr" sz="quarter" idx="11"/>
          </p:nvPr>
        </p:nvSpPr>
        <p:spPr>
          <a:xfrm>
            <a:off x="2590800" y="6356350"/>
            <a:ext cx="3962400" cy="365125"/>
          </a:xfrm>
        </p:spPr>
        <p:txBody>
          <a:bodyPr/>
          <a:lstStyle/>
          <a:p>
            <a:r>
              <a:rPr lang="en-US" dirty="0" smtClean="0"/>
              <a:t>Design the tables for a new database</a:t>
            </a:r>
            <a:endParaRPr lang="en-US" dirty="0"/>
          </a:p>
        </p:txBody>
      </p:sp>
      <p:sp>
        <p:nvSpPr>
          <p:cNvPr id="7" name="Slide Number Placeholder 6"/>
          <p:cNvSpPr>
            <a:spLocks noGrp="1"/>
          </p:cNvSpPr>
          <p:nvPr>
            <p:ph type="sldNum" sz="quarter" idx="12"/>
          </p:nvPr>
        </p:nvSpPr>
        <p:spPr/>
        <p:txBody>
          <a:bodyPr/>
          <a:lstStyle/>
          <a:p>
            <a:fld id="{D736C25D-E660-4766-A9D8-2DB735710ABD}" type="slidenum">
              <a:rPr lang="en-US" smtClean="0"/>
              <a:t>‹#›</a:t>
            </a:fld>
            <a:endParaRPr lang="en-US" dirty="0"/>
          </a:p>
        </p:txBody>
      </p:sp>
    </p:spTree>
    <p:extLst>
      <p:ext uri="{BB962C8B-B14F-4D97-AF65-F5344CB8AC3E}">
        <p14:creationId xmlns:p14="http://schemas.microsoft.com/office/powerpoint/2010/main" val="1515197499"/>
      </p:ext>
    </p:extLst>
  </p:cSld>
  <p:clrMapOvr>
    <a:masterClrMapping/>
  </p:clrMapOvr>
  <p:transition spd="slow">
    <p:wipe dir="d"/>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chemeClr val="tx1">
                    <a:lumMod val="50000"/>
                    <a:lumOff val="50000"/>
                  </a:schemeClr>
                </a:solidFill>
                <a:latin typeface="Segoe UI" pitchFamily="34" charset="0"/>
                <a:ea typeface="Segoe UI" pitchFamily="34" charset="0"/>
                <a:cs typeface="Segoe U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solidFill>
                  <a:schemeClr val="tx1">
                    <a:lumMod val="85000"/>
                    <a:lumOff val="15000"/>
                  </a:schemeClr>
                </a:solidFill>
                <a:latin typeface="Segoe UI" pitchFamily="34" charset="0"/>
                <a:ea typeface="Segoe UI" pitchFamily="34" charset="0"/>
                <a:cs typeface="Segoe UI" pitchFamily="34" charset="0"/>
              </a:defRPr>
            </a:lvl1pPr>
            <a:lvl2pPr>
              <a:defRPr sz="2800">
                <a:solidFill>
                  <a:schemeClr val="tx1">
                    <a:lumMod val="85000"/>
                    <a:lumOff val="15000"/>
                  </a:schemeClr>
                </a:solidFill>
                <a:latin typeface="Segoe UI" pitchFamily="34" charset="0"/>
                <a:ea typeface="Segoe UI" pitchFamily="34" charset="0"/>
                <a:cs typeface="Segoe UI" pitchFamily="34" charset="0"/>
              </a:defRPr>
            </a:lvl2pPr>
            <a:lvl3pPr>
              <a:defRPr sz="2400">
                <a:solidFill>
                  <a:schemeClr val="tx1">
                    <a:lumMod val="85000"/>
                    <a:lumOff val="15000"/>
                  </a:schemeClr>
                </a:solidFill>
                <a:latin typeface="Segoe UI" pitchFamily="34" charset="0"/>
                <a:ea typeface="Segoe UI" pitchFamily="34" charset="0"/>
                <a:cs typeface="Segoe UI" pitchFamily="34" charset="0"/>
              </a:defRPr>
            </a:lvl3pPr>
            <a:lvl4pPr>
              <a:defRPr sz="2000">
                <a:solidFill>
                  <a:schemeClr val="tx1">
                    <a:lumMod val="85000"/>
                    <a:lumOff val="15000"/>
                  </a:schemeClr>
                </a:solidFill>
                <a:latin typeface="Segoe UI" pitchFamily="34" charset="0"/>
                <a:ea typeface="Segoe UI" pitchFamily="34" charset="0"/>
                <a:cs typeface="Segoe UI" pitchFamily="34" charset="0"/>
              </a:defRPr>
            </a:lvl4pPr>
            <a:lvl5pPr>
              <a:defRPr sz="2000">
                <a:solidFill>
                  <a:schemeClr val="tx1">
                    <a:lumMod val="85000"/>
                    <a:lumOff val="15000"/>
                  </a:schemeClr>
                </a:solidFill>
                <a:latin typeface="Segoe UI" pitchFamily="34" charset="0"/>
                <a:ea typeface="Segoe UI" pitchFamily="34" charset="0"/>
                <a:cs typeface="Segoe U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lumMod val="85000"/>
                    <a:lumOff val="15000"/>
                  </a:schemeClr>
                </a:solidFill>
                <a:latin typeface="Segoe UI" pitchFamily="34" charset="0"/>
                <a:ea typeface="Segoe UI" pitchFamily="34" charset="0"/>
                <a:cs typeface="Segoe U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F5A7FB04-5131-4099-8909-D34F4E32EAA8}" type="datetime1">
              <a:rPr lang="en-US" smtClean="0"/>
              <a:t>9/28/2010</a:t>
            </a:fld>
            <a:endParaRPr lang="en-US" dirty="0"/>
          </a:p>
        </p:txBody>
      </p:sp>
      <p:sp>
        <p:nvSpPr>
          <p:cNvPr id="6" name="Footer Placeholder 5"/>
          <p:cNvSpPr>
            <a:spLocks noGrp="1"/>
          </p:cNvSpPr>
          <p:nvPr>
            <p:ph type="ftr" sz="quarter" idx="11"/>
          </p:nvPr>
        </p:nvSpPr>
        <p:spPr>
          <a:xfrm>
            <a:off x="2590800" y="6356350"/>
            <a:ext cx="3962400" cy="365125"/>
          </a:xfrm>
        </p:spPr>
        <p:txBody>
          <a:bodyPr/>
          <a:lstStyle/>
          <a:p>
            <a:r>
              <a:rPr lang="en-US" dirty="0" smtClean="0"/>
              <a:t>Design the tables for a new database</a:t>
            </a:r>
            <a:endParaRPr lang="en-US" dirty="0"/>
          </a:p>
        </p:txBody>
      </p:sp>
      <p:sp>
        <p:nvSpPr>
          <p:cNvPr id="7" name="Slide Number Placeholder 6"/>
          <p:cNvSpPr>
            <a:spLocks noGrp="1"/>
          </p:cNvSpPr>
          <p:nvPr>
            <p:ph type="sldNum" sz="quarter" idx="12"/>
          </p:nvPr>
        </p:nvSpPr>
        <p:spPr/>
        <p:txBody>
          <a:bodyPr/>
          <a:lstStyle/>
          <a:p>
            <a:fld id="{D736C25D-E660-4766-A9D8-2DB735710ABD}" type="slidenum">
              <a:rPr lang="en-US" smtClean="0"/>
              <a:t>‹#›</a:t>
            </a:fld>
            <a:endParaRPr lang="en-US" dirty="0"/>
          </a:p>
        </p:txBody>
      </p:sp>
    </p:spTree>
    <p:extLst>
      <p:ext uri="{BB962C8B-B14F-4D97-AF65-F5344CB8AC3E}">
        <p14:creationId xmlns:p14="http://schemas.microsoft.com/office/powerpoint/2010/main" val="4013367561"/>
      </p:ext>
    </p:extLst>
  </p:cSld>
  <p:clrMapOvr>
    <a:masterClrMapping/>
  </p:clrMapOvr>
  <p:transition spd="slow">
    <p:wipe dir="d"/>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tx1">
                    <a:lumMod val="85000"/>
                    <a:lumOff val="15000"/>
                  </a:schemeClr>
                </a:solidFill>
                <a:latin typeface="Segoe UI" pitchFamily="34" charset="0"/>
                <a:ea typeface="Segoe UI" pitchFamily="34" charset="0"/>
                <a:cs typeface="Segoe U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solidFill>
                  <a:schemeClr val="tx1">
                    <a:lumMod val="85000"/>
                    <a:lumOff val="15000"/>
                  </a:schemeClr>
                </a:solidFill>
                <a:latin typeface="Segoe UI" pitchFamily="34" charset="0"/>
                <a:ea typeface="Segoe UI" pitchFamily="34" charset="0"/>
                <a:cs typeface="Segoe U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lumMod val="85000"/>
                    <a:lumOff val="15000"/>
                  </a:schemeClr>
                </a:solidFill>
                <a:latin typeface="Segoe UI" pitchFamily="34" charset="0"/>
                <a:ea typeface="Segoe UI" pitchFamily="34" charset="0"/>
                <a:cs typeface="Segoe U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0B76C9DB-029A-4B6F-BDB0-0AE88720AD00}" type="datetime1">
              <a:rPr lang="en-US" smtClean="0"/>
              <a:t>9/28/2010</a:t>
            </a:fld>
            <a:endParaRPr lang="en-US" dirty="0"/>
          </a:p>
        </p:txBody>
      </p:sp>
      <p:sp>
        <p:nvSpPr>
          <p:cNvPr id="6" name="Footer Placeholder 5"/>
          <p:cNvSpPr>
            <a:spLocks noGrp="1"/>
          </p:cNvSpPr>
          <p:nvPr>
            <p:ph type="ftr" sz="quarter" idx="11"/>
          </p:nvPr>
        </p:nvSpPr>
        <p:spPr>
          <a:xfrm>
            <a:off x="2590800" y="6356350"/>
            <a:ext cx="3962400" cy="365125"/>
          </a:xfrm>
        </p:spPr>
        <p:txBody>
          <a:bodyPr/>
          <a:lstStyle/>
          <a:p>
            <a:r>
              <a:rPr lang="en-US" dirty="0" smtClean="0"/>
              <a:t>Design the tables for a new database</a:t>
            </a:r>
            <a:endParaRPr lang="en-US" dirty="0"/>
          </a:p>
        </p:txBody>
      </p:sp>
      <p:sp>
        <p:nvSpPr>
          <p:cNvPr id="7" name="Slide Number Placeholder 6"/>
          <p:cNvSpPr>
            <a:spLocks noGrp="1"/>
          </p:cNvSpPr>
          <p:nvPr>
            <p:ph type="sldNum" sz="quarter" idx="12"/>
          </p:nvPr>
        </p:nvSpPr>
        <p:spPr/>
        <p:txBody>
          <a:bodyPr/>
          <a:lstStyle/>
          <a:p>
            <a:fld id="{D736C25D-E660-4766-A9D8-2DB735710ABD}" type="slidenum">
              <a:rPr lang="en-US" smtClean="0"/>
              <a:t>‹#›</a:t>
            </a:fld>
            <a:endParaRPr lang="en-US" dirty="0"/>
          </a:p>
        </p:txBody>
      </p:sp>
    </p:spTree>
    <p:extLst>
      <p:ext uri="{BB962C8B-B14F-4D97-AF65-F5344CB8AC3E}">
        <p14:creationId xmlns:p14="http://schemas.microsoft.com/office/powerpoint/2010/main" val="3057833832"/>
      </p:ext>
    </p:extLst>
  </p:cSld>
  <p:clrMapOvr>
    <a:masterClrMapping/>
  </p:clrMapOvr>
  <p:transition spd="slow">
    <p:wipe dir="d"/>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5153"/>
            <a:ext cx="8229600" cy="11430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lang="en-US" sz="2800" kern="1200" dirty="0" smtClean="0">
                <a:solidFill>
                  <a:schemeClr val="tx1">
                    <a:lumMod val="85000"/>
                    <a:lumOff val="15000"/>
                  </a:schemeClr>
                </a:solidFill>
                <a:latin typeface="Segoe UI Semibold" pitchFamily="34" charset="0"/>
                <a:ea typeface="Segoe UI" pitchFamily="34" charset="0"/>
                <a:cs typeface="Segoe UI" pitchFamily="34" charset="0"/>
              </a:defRPr>
            </a:lvl1pPr>
            <a:lvl2pPr>
              <a:defRPr>
                <a:solidFill>
                  <a:schemeClr val="tx1">
                    <a:lumMod val="85000"/>
                    <a:lumOff val="15000"/>
                  </a:schemeClr>
                </a:solidFill>
                <a:latin typeface="Segoe UI" pitchFamily="34" charset="0"/>
                <a:ea typeface="Segoe UI" pitchFamily="34" charset="0"/>
                <a:cs typeface="Segoe UI" pitchFamily="34" charset="0"/>
              </a:defRPr>
            </a:lvl2pPr>
            <a:lvl3pPr>
              <a:defRPr>
                <a:solidFill>
                  <a:schemeClr val="tx1">
                    <a:lumMod val="85000"/>
                    <a:lumOff val="15000"/>
                  </a:schemeClr>
                </a:solidFill>
                <a:latin typeface="Segoe UI" pitchFamily="34" charset="0"/>
                <a:ea typeface="Segoe UI" pitchFamily="34" charset="0"/>
                <a:cs typeface="Segoe UI" pitchFamily="34" charset="0"/>
              </a:defRPr>
            </a:lvl3pPr>
            <a:lvl4pPr>
              <a:defRPr>
                <a:solidFill>
                  <a:schemeClr val="tx1">
                    <a:lumMod val="85000"/>
                    <a:lumOff val="15000"/>
                  </a:schemeClr>
                </a:solidFill>
                <a:latin typeface="Segoe UI" pitchFamily="34" charset="0"/>
                <a:ea typeface="Segoe UI" pitchFamily="34" charset="0"/>
                <a:cs typeface="Segoe UI" pitchFamily="34" charset="0"/>
              </a:defRPr>
            </a:lvl4pPr>
            <a:lvl5pPr>
              <a:defRPr>
                <a:solidFill>
                  <a:schemeClr val="tx1">
                    <a:lumMod val="85000"/>
                    <a:lumOff val="15000"/>
                  </a:schemeClr>
                </a:solidFill>
                <a:latin typeface="Segoe UI" pitchFamily="34" charset="0"/>
                <a:ea typeface="Segoe UI" pitchFamily="34" charset="0"/>
                <a:cs typeface="Segoe U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A86A24E-9FAB-4FAC-BFC8-19F9C776ABE3}" type="datetime1">
              <a:rPr lang="en-US" smtClean="0"/>
              <a:t>9/28/2010</a:t>
            </a:fld>
            <a:endParaRPr lang="en-US" dirty="0"/>
          </a:p>
        </p:txBody>
      </p:sp>
      <p:sp>
        <p:nvSpPr>
          <p:cNvPr id="5" name="Footer Placeholder 4"/>
          <p:cNvSpPr>
            <a:spLocks noGrp="1"/>
          </p:cNvSpPr>
          <p:nvPr>
            <p:ph type="ftr" sz="quarter" idx="11"/>
          </p:nvPr>
        </p:nvSpPr>
        <p:spPr>
          <a:xfrm>
            <a:off x="2514600" y="6356350"/>
            <a:ext cx="4038600" cy="365125"/>
          </a:xfrm>
        </p:spPr>
        <p:txBody>
          <a:bodyPr/>
          <a:lstStyle/>
          <a:p>
            <a:r>
              <a:rPr lang="en-US" dirty="0" smtClean="0"/>
              <a:t>Design the tables for a new database</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Tree>
    <p:extLst>
      <p:ext uri="{BB962C8B-B14F-4D97-AF65-F5344CB8AC3E}">
        <p14:creationId xmlns:p14="http://schemas.microsoft.com/office/powerpoint/2010/main" val="743705426"/>
      </p:ext>
    </p:extLst>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urse contents and goal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3059" y="1341437"/>
            <a:ext cx="8229600" cy="4525963"/>
          </a:xfrm>
        </p:spPr>
        <p:txBody>
          <a:bodyPr vert="horz" lIns="91440" tIns="45720" rIns="91440" bIns="45720" rtlCol="0">
            <a:normAutofit/>
          </a:bodyPr>
          <a:lstStyle>
            <a:lvl1pPr>
              <a:spcBef>
                <a:spcPts val="600"/>
              </a:spcBef>
              <a:spcAft>
                <a:spcPts val="1200"/>
              </a:spcAft>
              <a:buClr>
                <a:schemeClr val="accent6"/>
              </a:buClr>
              <a:defRPr lang="en-US" sz="2800" dirty="0" smtClean="0">
                <a:solidFill>
                  <a:schemeClr val="tx1">
                    <a:lumMod val="85000"/>
                    <a:lumOff val="15000"/>
                  </a:schemeClr>
                </a:solidFill>
                <a:latin typeface="Segoe UI" pitchFamily="34" charset="0"/>
                <a:ea typeface="Segoe UI" pitchFamily="34" charset="0"/>
                <a:cs typeface="Segoe UI" pitchFamily="34" charset="0"/>
              </a:defRPr>
            </a:lvl1pPr>
            <a:lvl2pPr>
              <a:spcBef>
                <a:spcPts val="400"/>
              </a:spcBef>
              <a:spcAft>
                <a:spcPts val="1000"/>
              </a:spcAft>
              <a:buClr>
                <a:schemeClr val="accent6"/>
              </a:buClr>
              <a:defRPr lang="en-US" sz="2400" dirty="0" smtClean="0">
                <a:solidFill>
                  <a:schemeClr val="tx1">
                    <a:lumMod val="85000"/>
                    <a:lumOff val="15000"/>
                  </a:schemeClr>
                </a:solidFill>
                <a:latin typeface="Segoe UI" pitchFamily="34" charset="0"/>
                <a:ea typeface="Segoe UI" pitchFamily="34" charset="0"/>
                <a:cs typeface="Segoe UI" pitchFamily="34" charset="0"/>
              </a:defRPr>
            </a:lvl2pPr>
            <a:lvl3pPr>
              <a:spcBef>
                <a:spcPts val="200"/>
              </a:spcBef>
              <a:spcAft>
                <a:spcPts val="800"/>
              </a:spcAft>
              <a:buClr>
                <a:schemeClr val="accent6"/>
              </a:buClr>
              <a:defRPr lang="en-US" sz="2000" dirty="0" smtClean="0">
                <a:solidFill>
                  <a:schemeClr val="tx1">
                    <a:lumMod val="85000"/>
                    <a:lumOff val="15000"/>
                  </a:schemeClr>
                </a:solidFill>
                <a:latin typeface="Segoe UI" pitchFamily="34" charset="0"/>
                <a:ea typeface="Segoe UI" pitchFamily="34" charset="0"/>
                <a:cs typeface="Segoe UI" pitchFamily="34" charset="0"/>
              </a:defRPr>
            </a:lvl3pPr>
            <a:lvl4pPr marL="1714500" indent="-342900">
              <a:spcBef>
                <a:spcPts val="100"/>
              </a:spcBef>
              <a:spcAft>
                <a:spcPts val="600"/>
              </a:spcAft>
              <a:buClr>
                <a:schemeClr val="accent6"/>
              </a:buClr>
              <a:buFont typeface="Arial" pitchFamily="34" charset="0"/>
              <a:buChar char="•"/>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2057400" indent="-228600">
              <a:spcBef>
                <a:spcPts val="200"/>
              </a:spcBef>
              <a:spcAft>
                <a:spcPts val="0"/>
              </a:spcAft>
              <a:buClr>
                <a:schemeClr val="accent6"/>
              </a:buClr>
              <a:buFont typeface="Arial" pitchFamily="34" charset="0"/>
              <a:buChar char="•"/>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text styles</a:t>
            </a:r>
          </a:p>
          <a:p>
            <a:pPr marL="676275" lvl="1" indent="-276225">
              <a:spcBef>
                <a:spcPts val="600"/>
              </a:spcBef>
              <a:spcAft>
                <a:spcPts val="1200"/>
              </a:spcAft>
              <a:buClr>
                <a:srgbClr val="FF9900"/>
              </a:buClr>
              <a:buFontTx/>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30048351-8D6C-4E63-8438-BD960D524DE4}" type="datetime1">
              <a:rPr lang="en-US" smtClean="0"/>
              <a:t>9/28/2010</a:t>
            </a:fld>
            <a:endParaRPr lang="en-US" dirty="0"/>
          </a:p>
        </p:txBody>
      </p:sp>
      <p:sp>
        <p:nvSpPr>
          <p:cNvPr id="5" name="Footer Placeholder 4"/>
          <p:cNvSpPr>
            <a:spLocks noGrp="1"/>
          </p:cNvSpPr>
          <p:nvPr>
            <p:ph type="ftr" sz="quarter" idx="11"/>
          </p:nvPr>
        </p:nvSpPr>
        <p:spPr/>
        <p:txBody>
          <a:bodyPr/>
          <a:lstStyle/>
          <a:p>
            <a:r>
              <a:rPr lang="en-US" dirty="0" smtClean="0"/>
              <a:t>Design the tables for a new database</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Tree>
    <p:extLst>
      <p:ext uri="{BB962C8B-B14F-4D97-AF65-F5344CB8AC3E}">
        <p14:creationId xmlns:p14="http://schemas.microsoft.com/office/powerpoint/2010/main" val="2633690871"/>
      </p:ext>
    </p:extLst>
  </p:cSld>
  <p:clrMapOvr>
    <a:masterClrMapping/>
  </p:clrMapOvr>
  <p:transition spd="slow">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view picture and text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C070C3A-42EE-4DAA-B9A7-684CA1010976}" type="datetime1">
              <a:rPr lang="en-US" smtClean="0"/>
              <a:t>9/28/2010</a:t>
            </a:fld>
            <a:endParaRPr lang="en-US" dirty="0"/>
          </a:p>
        </p:txBody>
      </p:sp>
      <p:sp>
        <p:nvSpPr>
          <p:cNvPr id="5" name="Footer Placeholder 4"/>
          <p:cNvSpPr>
            <a:spLocks noGrp="1"/>
          </p:cNvSpPr>
          <p:nvPr>
            <p:ph type="ftr" sz="quarter" idx="11"/>
          </p:nvPr>
        </p:nvSpPr>
        <p:spPr/>
        <p:txBody>
          <a:bodyPr/>
          <a:lstStyle/>
          <a:p>
            <a:r>
              <a:rPr lang="en-US" dirty="0" smtClean="0"/>
              <a:t>Design the tables for a new database</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
        <p:nvSpPr>
          <p:cNvPr id="10" name="Picture Placeholder 9"/>
          <p:cNvSpPr>
            <a:spLocks noGrp="1"/>
          </p:cNvSpPr>
          <p:nvPr>
            <p:ph type="pic" sz="quarter" idx="13"/>
          </p:nvPr>
        </p:nvSpPr>
        <p:spPr>
          <a:xfrm>
            <a:off x="1041400" y="1752600"/>
            <a:ext cx="1371600" cy="1371600"/>
          </a:xfrm>
          <a:effectLst>
            <a:outerShdw blurRad="50800" dist="38100" dir="8100000" algn="tr" rotWithShape="0">
              <a:prstClr val="black">
                <a:alpha val="40000"/>
              </a:prstClr>
            </a:outerShdw>
          </a:effectLst>
        </p:spPr>
        <p:txBody>
          <a:bodyPr/>
          <a:lstStyle>
            <a:lvl1pPr marL="0" indent="0">
              <a:buFontTx/>
              <a:buNone/>
              <a:defRPr/>
            </a:lvl1pPr>
          </a:lstStyle>
          <a:p>
            <a:endParaRPr lang="en-US" dirty="0"/>
          </a:p>
        </p:txBody>
      </p:sp>
      <p:sp>
        <p:nvSpPr>
          <p:cNvPr id="12" name="Text Placeholder 11"/>
          <p:cNvSpPr>
            <a:spLocks noGrp="1"/>
          </p:cNvSpPr>
          <p:nvPr>
            <p:ph type="body" sz="quarter" idx="14"/>
          </p:nvPr>
        </p:nvSpPr>
        <p:spPr>
          <a:xfrm>
            <a:off x="3048000" y="1649506"/>
            <a:ext cx="5562600" cy="4343400"/>
          </a:xfrm>
        </p:spPr>
        <p:txBody>
          <a:bodyPr>
            <a:normAutofit/>
          </a:bodyPr>
          <a:lstStyle>
            <a:lvl1pPr marL="0" indent="0">
              <a:spcBef>
                <a:spcPts val="500"/>
              </a:spcBef>
              <a:spcAft>
                <a:spcPts val="2000"/>
              </a:spcAft>
              <a:buNone/>
              <a:defRPr sz="2400">
                <a:latin typeface="Segoe UI" pitchFamily="34" charset="0"/>
                <a:ea typeface="Segoe UI" pitchFamily="34" charset="0"/>
                <a:cs typeface="Segoe UI" pitchFamily="34" charset="0"/>
              </a:defRPr>
            </a:lvl1pPr>
            <a:lvl2pPr indent="0">
              <a:spcBef>
                <a:spcPts val="500"/>
              </a:spcBef>
              <a:spcAft>
                <a:spcPts val="2000"/>
              </a:spcAft>
              <a:buNone/>
              <a:defRPr/>
            </a:lvl2pPr>
            <a:lvl3pPr indent="0">
              <a:spcBef>
                <a:spcPts val="500"/>
              </a:spcBef>
              <a:spcAft>
                <a:spcPts val="2000"/>
              </a:spcAft>
              <a:buNone/>
              <a:defRPr/>
            </a:lvl3pPr>
            <a:lvl4pPr indent="0">
              <a:spcBef>
                <a:spcPts val="500"/>
              </a:spcBef>
              <a:spcAft>
                <a:spcPts val="2000"/>
              </a:spcAft>
              <a:buNone/>
              <a:defRPr/>
            </a:lvl4pPr>
            <a:lvl5pPr indent="0">
              <a:spcBef>
                <a:spcPts val="500"/>
              </a:spcBef>
              <a:spcAft>
                <a:spcPts val="2000"/>
              </a:spcAft>
              <a:buNone/>
              <a:defRPr/>
            </a:lvl5pPr>
          </a:lstStyle>
          <a:p>
            <a:pPr lvl="0"/>
            <a:r>
              <a:rPr lang="en-US" dirty="0" smtClean="0"/>
              <a:t>Click to edit Master text styles</a:t>
            </a:r>
            <a:endParaRPr lang="en-US" dirty="0"/>
          </a:p>
        </p:txBody>
      </p:sp>
    </p:spTree>
    <p:extLst>
      <p:ext uri="{BB962C8B-B14F-4D97-AF65-F5344CB8AC3E}">
        <p14:creationId xmlns:p14="http://schemas.microsoft.com/office/powerpoint/2010/main" val="1452685927"/>
      </p:ext>
    </p:extLst>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sson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C76AF1D-2421-4258-AD24-0B72816B433D}" type="datetime1">
              <a:rPr lang="en-US" smtClean="0"/>
              <a:t>9/28/2010</a:t>
            </a:fld>
            <a:endParaRPr lang="en-US" dirty="0"/>
          </a:p>
        </p:txBody>
      </p:sp>
      <p:sp>
        <p:nvSpPr>
          <p:cNvPr id="5" name="Footer Placeholder 4"/>
          <p:cNvSpPr>
            <a:spLocks noGrp="1"/>
          </p:cNvSpPr>
          <p:nvPr>
            <p:ph type="ftr" sz="quarter" idx="11"/>
          </p:nvPr>
        </p:nvSpPr>
        <p:spPr/>
        <p:txBody>
          <a:bodyPr/>
          <a:lstStyle/>
          <a:p>
            <a:r>
              <a:rPr lang="en-US" dirty="0" smtClean="0"/>
              <a:t>Design the tables for a new database</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
        <p:nvSpPr>
          <p:cNvPr id="7" name="Text Placeholder 6"/>
          <p:cNvSpPr>
            <a:spLocks noGrp="1"/>
          </p:cNvSpPr>
          <p:nvPr>
            <p:ph type="body" sz="quarter" idx="13"/>
          </p:nvPr>
        </p:nvSpPr>
        <p:spPr>
          <a:xfrm>
            <a:off x="3733800" y="4191000"/>
            <a:ext cx="4873752" cy="1673352"/>
          </a:xfrm>
        </p:spPr>
        <p:txBody>
          <a:bodyPr/>
          <a:lstStyle>
            <a:lvl1pPr marL="0" indent="0">
              <a:buNone/>
              <a:defRPr sz="4000">
                <a:solidFill>
                  <a:schemeClr val="bg1">
                    <a:lumMod val="95000"/>
                  </a:schemeClr>
                </a:solidFill>
                <a:effectLst>
                  <a:outerShdw blurRad="38100" dist="38100" dir="2700000" algn="tl">
                    <a:srgbClr val="000000">
                      <a:alpha val="43137"/>
                    </a:srgbClr>
                  </a:outerShdw>
                </a:effectLst>
                <a:latin typeface="Segoe UI Semibold" pitchFamily="34" charset="0"/>
              </a:defRPr>
            </a:lvl1pPr>
          </a:lstStyle>
          <a:p>
            <a:pPr lvl="0"/>
            <a:r>
              <a:rPr lang="en-US" smtClean="0"/>
              <a:t>Click to edit Master text styles</a:t>
            </a:r>
          </a:p>
        </p:txBody>
      </p:sp>
      <p:sp>
        <p:nvSpPr>
          <p:cNvPr id="10" name="Text Placeholder 9"/>
          <p:cNvSpPr>
            <a:spLocks noGrp="1"/>
          </p:cNvSpPr>
          <p:nvPr>
            <p:ph type="body" sz="quarter" idx="14"/>
          </p:nvPr>
        </p:nvSpPr>
        <p:spPr>
          <a:xfrm>
            <a:off x="228600" y="3200400"/>
            <a:ext cx="3429000" cy="585216"/>
          </a:xfrm>
        </p:spPr>
        <p:txBody>
          <a:bodyPr/>
          <a:lstStyle>
            <a:lvl1pPr marL="0" indent="0">
              <a:buNone/>
              <a:defRPr>
                <a:solidFill>
                  <a:schemeClr val="bg1">
                    <a:lumMod val="50000"/>
                  </a:schemeClr>
                </a:solidFill>
                <a:latin typeface="Segoe UI Semibold"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Tree>
    <p:extLst>
      <p:ext uri="{BB962C8B-B14F-4D97-AF65-F5344CB8AC3E}">
        <p14:creationId xmlns:p14="http://schemas.microsoft.com/office/powerpoint/2010/main" val="3818697621"/>
      </p:ext>
    </p:extLst>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deo and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609600"/>
          </a:xfrm>
        </p:spPr>
        <p:txBody>
          <a:bodyPr>
            <a:normAutofit/>
          </a:bodyPr>
          <a:lstStyle>
            <a:lvl1pPr>
              <a:defRPr sz="3200">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0" y="990600"/>
            <a:ext cx="5943600" cy="4462272"/>
          </a:xfrm>
        </p:spPr>
        <p:txBody>
          <a:bodyPr/>
          <a:lstStyle>
            <a:lvl1pPr>
              <a:defRPr>
                <a:solidFill>
                  <a:schemeClr val="tx1">
                    <a:lumMod val="85000"/>
                    <a:lumOff val="15000"/>
                  </a:schemeClr>
                </a:solidFill>
                <a:latin typeface="Segoe UI" pitchFamily="34" charset="0"/>
                <a:ea typeface="Segoe UI" pitchFamily="34" charset="0"/>
                <a:cs typeface="Segoe UI" pitchFamily="34" charset="0"/>
              </a:defRPr>
            </a:lvl1pPr>
            <a:lvl2pPr>
              <a:defRPr>
                <a:solidFill>
                  <a:schemeClr val="tx1">
                    <a:lumMod val="85000"/>
                    <a:lumOff val="15000"/>
                  </a:schemeClr>
                </a:solidFill>
                <a:latin typeface="Segoe UI" pitchFamily="34" charset="0"/>
                <a:ea typeface="Segoe UI" pitchFamily="34" charset="0"/>
                <a:cs typeface="Segoe UI" pitchFamily="34" charset="0"/>
              </a:defRPr>
            </a:lvl2pPr>
            <a:lvl3pPr>
              <a:defRPr>
                <a:solidFill>
                  <a:schemeClr val="tx1">
                    <a:lumMod val="85000"/>
                    <a:lumOff val="15000"/>
                  </a:schemeClr>
                </a:solidFill>
                <a:latin typeface="Segoe UI" pitchFamily="34" charset="0"/>
                <a:ea typeface="Segoe UI" pitchFamily="34" charset="0"/>
                <a:cs typeface="Segoe UI" pitchFamily="34" charset="0"/>
              </a:defRPr>
            </a:lvl3pPr>
            <a:lvl4pPr>
              <a:defRPr>
                <a:solidFill>
                  <a:schemeClr val="tx1">
                    <a:lumMod val="85000"/>
                    <a:lumOff val="15000"/>
                  </a:schemeClr>
                </a:solidFill>
                <a:latin typeface="Segoe UI" pitchFamily="34" charset="0"/>
                <a:ea typeface="Segoe UI" pitchFamily="34" charset="0"/>
                <a:cs typeface="Segoe UI" pitchFamily="34" charset="0"/>
              </a:defRPr>
            </a:lvl4pPr>
            <a:lvl5pPr>
              <a:defRPr>
                <a:solidFill>
                  <a:schemeClr val="tx1">
                    <a:lumMod val="85000"/>
                    <a:lumOff val="15000"/>
                  </a:schemeClr>
                </a:solidFill>
                <a:latin typeface="Segoe UI" pitchFamily="34" charset="0"/>
                <a:ea typeface="Segoe UI" pitchFamily="34" charset="0"/>
                <a:cs typeface="Segoe U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B045EAC-8D31-4210-B1CE-15AEA700395B}" type="datetime1">
              <a:rPr lang="en-US" smtClean="0"/>
              <a:t>9/28/2010</a:t>
            </a:fld>
            <a:endParaRPr lang="en-US" dirty="0"/>
          </a:p>
        </p:txBody>
      </p:sp>
      <p:sp>
        <p:nvSpPr>
          <p:cNvPr id="5" name="Footer Placeholder 4"/>
          <p:cNvSpPr>
            <a:spLocks noGrp="1"/>
          </p:cNvSpPr>
          <p:nvPr>
            <p:ph type="ftr" sz="quarter" idx="11"/>
          </p:nvPr>
        </p:nvSpPr>
        <p:spPr/>
        <p:txBody>
          <a:bodyPr/>
          <a:lstStyle/>
          <a:p>
            <a:r>
              <a:rPr lang="en-US" dirty="0" smtClean="0"/>
              <a:t>Design the tables for a new database</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
        <p:nvSpPr>
          <p:cNvPr id="8" name="Text Placeholder 7"/>
          <p:cNvSpPr>
            <a:spLocks noGrp="1"/>
          </p:cNvSpPr>
          <p:nvPr>
            <p:ph type="body" sz="quarter" idx="13"/>
          </p:nvPr>
        </p:nvSpPr>
        <p:spPr>
          <a:xfrm>
            <a:off x="1524000" y="5638800"/>
            <a:ext cx="5943600" cy="533400"/>
          </a:xfrm>
        </p:spPr>
        <p:txBody>
          <a:bodyPr>
            <a:noAutofit/>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1400">
                <a:solidFill>
                  <a:schemeClr val="bg1">
                    <a:lumMod val="50000"/>
                  </a:schemeClr>
                </a:solidFill>
                <a:latin typeface="Segoe UI" pitchFamily="34" charset="0"/>
                <a:ea typeface="Segoe UI" pitchFamily="34" charset="0"/>
                <a:cs typeface="Segoe UI" pitchFamily="34" charset="0"/>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endParaRPr lang="en-US" dirty="0" smtClean="0"/>
          </a:p>
        </p:txBody>
      </p:sp>
    </p:spTree>
    <p:extLst>
      <p:ext uri="{BB962C8B-B14F-4D97-AF65-F5344CB8AC3E}">
        <p14:creationId xmlns:p14="http://schemas.microsoft.com/office/powerpoint/2010/main" val="3617081539"/>
      </p:ext>
    </p:extLst>
  </p:cSld>
  <p:clrMapOvr>
    <a:masterClrMapping/>
  </p:clrMapOvr>
  <p:transition spd="slow">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rt and text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609600"/>
          </a:xfrm>
        </p:spPr>
        <p:txBody>
          <a:bodyPr>
            <a:normAutofit/>
          </a:bodyPr>
          <a:lstStyle>
            <a:lvl1pPr>
              <a:defRPr sz="3200">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5705856" cy="4279392"/>
          </a:xfrm>
        </p:spPr>
        <p:txBody>
          <a:bodyPr/>
          <a:lstStyle>
            <a:lvl1pPr>
              <a:defRPr>
                <a:solidFill>
                  <a:schemeClr val="tx1">
                    <a:lumMod val="85000"/>
                    <a:lumOff val="15000"/>
                  </a:schemeClr>
                </a:solidFill>
                <a:latin typeface="Segoe UI" pitchFamily="34" charset="0"/>
                <a:ea typeface="Segoe UI" pitchFamily="34" charset="0"/>
                <a:cs typeface="Segoe UI" pitchFamily="34" charset="0"/>
              </a:defRPr>
            </a:lvl1pPr>
            <a:lvl2pPr>
              <a:defRPr>
                <a:solidFill>
                  <a:schemeClr val="tx1">
                    <a:lumMod val="85000"/>
                    <a:lumOff val="15000"/>
                  </a:schemeClr>
                </a:solidFill>
                <a:latin typeface="Segoe UI" pitchFamily="34" charset="0"/>
                <a:ea typeface="Segoe UI" pitchFamily="34" charset="0"/>
                <a:cs typeface="Segoe UI" pitchFamily="34" charset="0"/>
              </a:defRPr>
            </a:lvl2pPr>
            <a:lvl3pPr>
              <a:defRPr>
                <a:solidFill>
                  <a:schemeClr val="tx1">
                    <a:lumMod val="85000"/>
                    <a:lumOff val="15000"/>
                  </a:schemeClr>
                </a:solidFill>
                <a:latin typeface="Segoe UI" pitchFamily="34" charset="0"/>
                <a:ea typeface="Segoe UI" pitchFamily="34" charset="0"/>
                <a:cs typeface="Segoe UI" pitchFamily="34" charset="0"/>
              </a:defRPr>
            </a:lvl3pPr>
            <a:lvl4pPr>
              <a:defRPr>
                <a:solidFill>
                  <a:schemeClr val="tx1">
                    <a:lumMod val="85000"/>
                    <a:lumOff val="15000"/>
                  </a:schemeClr>
                </a:solidFill>
                <a:latin typeface="Segoe UI" pitchFamily="34" charset="0"/>
                <a:ea typeface="Segoe UI" pitchFamily="34" charset="0"/>
                <a:cs typeface="Segoe UI" pitchFamily="34" charset="0"/>
              </a:defRPr>
            </a:lvl4pPr>
            <a:lvl5pPr>
              <a:defRPr>
                <a:solidFill>
                  <a:schemeClr val="tx1">
                    <a:lumMod val="85000"/>
                    <a:lumOff val="15000"/>
                  </a:schemeClr>
                </a:solidFill>
                <a:latin typeface="Segoe UI" pitchFamily="34" charset="0"/>
                <a:ea typeface="Segoe UI" pitchFamily="34" charset="0"/>
                <a:cs typeface="Segoe U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CA507F9E-CD81-4332-9185-3373294ECE0A}" type="datetime1">
              <a:rPr lang="en-US" smtClean="0"/>
              <a:t>9/28/2010</a:t>
            </a:fld>
            <a:endParaRPr lang="en-US" dirty="0"/>
          </a:p>
        </p:txBody>
      </p:sp>
      <p:sp>
        <p:nvSpPr>
          <p:cNvPr id="5" name="Footer Placeholder 4"/>
          <p:cNvSpPr>
            <a:spLocks noGrp="1"/>
          </p:cNvSpPr>
          <p:nvPr>
            <p:ph type="ftr" sz="quarter" idx="11"/>
          </p:nvPr>
        </p:nvSpPr>
        <p:spPr/>
        <p:txBody>
          <a:bodyPr/>
          <a:lstStyle/>
          <a:p>
            <a:r>
              <a:rPr lang="en-US" dirty="0" smtClean="0"/>
              <a:t>Design the tables for a new database</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
        <p:nvSpPr>
          <p:cNvPr id="8" name="Text Placeholder 7"/>
          <p:cNvSpPr>
            <a:spLocks noGrp="1"/>
          </p:cNvSpPr>
          <p:nvPr>
            <p:ph type="body" sz="quarter" idx="13"/>
          </p:nvPr>
        </p:nvSpPr>
        <p:spPr>
          <a:xfrm>
            <a:off x="304800" y="5638800"/>
            <a:ext cx="5715000" cy="533400"/>
          </a:xfrm>
        </p:spPr>
        <p:txBody>
          <a:bodyPr>
            <a:noAutofit/>
          </a:bodyPr>
          <a:lstStyle>
            <a:lvl1pPr marL="0" indent="0">
              <a:buNone/>
              <a:defRPr sz="1800">
                <a:solidFill>
                  <a:schemeClr val="accent6">
                    <a:lumMod val="75000"/>
                  </a:schemeClr>
                </a:solidFill>
                <a:latin typeface="Segoe UI" pitchFamily="34" charset="0"/>
                <a:ea typeface="Segoe UI" pitchFamily="34" charset="0"/>
                <a:cs typeface="Segoe UI" pitchFamily="34" charset="0"/>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smtClean="0"/>
              <a:t>Click to edit Master text styles</a:t>
            </a:r>
          </a:p>
        </p:txBody>
      </p:sp>
      <p:sp>
        <p:nvSpPr>
          <p:cNvPr id="9" name="Text Placeholder 8"/>
          <p:cNvSpPr>
            <a:spLocks noGrp="1"/>
          </p:cNvSpPr>
          <p:nvPr>
            <p:ph type="body" sz="quarter" idx="14"/>
          </p:nvPr>
        </p:nvSpPr>
        <p:spPr>
          <a:xfrm>
            <a:off x="6248400" y="990600"/>
            <a:ext cx="2667000" cy="5181600"/>
          </a:xfrm>
        </p:spPr>
        <p:txBody>
          <a:bodyPr>
            <a:normAutofit/>
          </a:bodyPr>
          <a:lstStyle>
            <a:lvl1pPr marL="0" indent="0">
              <a:buClr>
                <a:schemeClr val="accent6"/>
              </a:buClr>
              <a:buFont typeface="Arial" pitchFamily="34" charset="0"/>
              <a:buNone/>
              <a:defRPr sz="1800">
                <a:latin typeface="Segoe UI" pitchFamily="34" charset="0"/>
                <a:ea typeface="Segoe UI" pitchFamily="34" charset="0"/>
                <a:cs typeface="Segoe UI" pitchFamily="34" charset="0"/>
              </a:defRPr>
            </a:lvl1pPr>
            <a:lvl2pPr>
              <a:defRPr sz="1800">
                <a:latin typeface="Segoe UI" pitchFamily="34" charset="0"/>
                <a:ea typeface="Segoe UI" pitchFamily="34" charset="0"/>
                <a:cs typeface="Segoe UI" pitchFamily="34" charset="0"/>
              </a:defRPr>
            </a:lvl2pPr>
            <a:lvl3pPr>
              <a:defRPr sz="1800">
                <a:latin typeface="Segoe UI" pitchFamily="34" charset="0"/>
                <a:ea typeface="Segoe UI" pitchFamily="34" charset="0"/>
                <a:cs typeface="Segoe UI" pitchFamily="34" charset="0"/>
              </a:defRPr>
            </a:lvl3pPr>
            <a:lvl4pPr>
              <a:defRPr sz="1800">
                <a:latin typeface="Segoe UI" pitchFamily="34" charset="0"/>
                <a:ea typeface="Segoe UI" pitchFamily="34" charset="0"/>
                <a:cs typeface="Segoe UI" pitchFamily="34" charset="0"/>
              </a:defRPr>
            </a:lvl4pPr>
            <a:lvl5pPr>
              <a:defRPr sz="1800">
                <a:latin typeface="Segoe UI" pitchFamily="34" charset="0"/>
                <a:ea typeface="Segoe UI" pitchFamily="34" charset="0"/>
                <a:cs typeface="Segoe UI" pitchFamily="34" charset="0"/>
              </a:defRPr>
            </a:lvl5pPr>
          </a:lstStyle>
          <a:p>
            <a:pPr lvl="0"/>
            <a:r>
              <a:rPr lang="en-US" dirty="0" smtClean="0"/>
              <a:t>Click to edit Master text styles</a:t>
            </a:r>
          </a:p>
        </p:txBody>
      </p:sp>
    </p:spTree>
    <p:extLst>
      <p:ext uri="{BB962C8B-B14F-4D97-AF65-F5344CB8AC3E}">
        <p14:creationId xmlns:p14="http://schemas.microsoft.com/office/powerpoint/2010/main" val="1451864800"/>
      </p:ext>
    </p:extLst>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rt and text, lis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609600"/>
          </a:xfrm>
        </p:spPr>
        <p:txBody>
          <a:bodyPr>
            <a:normAutofit/>
          </a:bodyPr>
          <a:lstStyle>
            <a:lvl1pPr>
              <a:defRPr sz="3200">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5705856" cy="4279392"/>
          </a:xfrm>
        </p:spPr>
        <p:txBody>
          <a:bodyPr/>
          <a:lstStyle>
            <a:lvl1pPr>
              <a:defRPr>
                <a:solidFill>
                  <a:schemeClr val="tx1">
                    <a:lumMod val="85000"/>
                    <a:lumOff val="15000"/>
                  </a:schemeClr>
                </a:solidFill>
                <a:latin typeface="Segoe UI" pitchFamily="34" charset="0"/>
                <a:ea typeface="Segoe UI" pitchFamily="34" charset="0"/>
                <a:cs typeface="Segoe UI" pitchFamily="34" charset="0"/>
              </a:defRPr>
            </a:lvl1pPr>
            <a:lvl2pPr>
              <a:defRPr>
                <a:solidFill>
                  <a:schemeClr val="tx1">
                    <a:lumMod val="85000"/>
                    <a:lumOff val="15000"/>
                  </a:schemeClr>
                </a:solidFill>
                <a:latin typeface="Segoe UI" pitchFamily="34" charset="0"/>
                <a:ea typeface="Segoe UI" pitchFamily="34" charset="0"/>
                <a:cs typeface="Segoe UI" pitchFamily="34" charset="0"/>
              </a:defRPr>
            </a:lvl2pPr>
            <a:lvl3pPr>
              <a:defRPr>
                <a:solidFill>
                  <a:schemeClr val="tx1">
                    <a:lumMod val="85000"/>
                    <a:lumOff val="15000"/>
                  </a:schemeClr>
                </a:solidFill>
                <a:latin typeface="Segoe UI" pitchFamily="34" charset="0"/>
                <a:ea typeface="Segoe UI" pitchFamily="34" charset="0"/>
                <a:cs typeface="Segoe UI" pitchFamily="34" charset="0"/>
              </a:defRPr>
            </a:lvl3pPr>
            <a:lvl4pPr>
              <a:defRPr>
                <a:solidFill>
                  <a:schemeClr val="tx1">
                    <a:lumMod val="85000"/>
                    <a:lumOff val="15000"/>
                  </a:schemeClr>
                </a:solidFill>
                <a:latin typeface="Segoe UI" pitchFamily="34" charset="0"/>
                <a:ea typeface="Segoe UI" pitchFamily="34" charset="0"/>
                <a:cs typeface="Segoe UI" pitchFamily="34" charset="0"/>
              </a:defRPr>
            </a:lvl4pPr>
            <a:lvl5pPr>
              <a:defRPr>
                <a:solidFill>
                  <a:schemeClr val="tx1">
                    <a:lumMod val="85000"/>
                    <a:lumOff val="15000"/>
                  </a:schemeClr>
                </a:solidFill>
                <a:latin typeface="Segoe UI" pitchFamily="34" charset="0"/>
                <a:ea typeface="Segoe UI" pitchFamily="34" charset="0"/>
                <a:cs typeface="Segoe U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8C31355-D742-4645-8E95-53D02476D4E4}" type="datetime1">
              <a:rPr lang="en-US" smtClean="0"/>
              <a:t>9/28/2010</a:t>
            </a:fld>
            <a:endParaRPr lang="en-US" dirty="0"/>
          </a:p>
        </p:txBody>
      </p:sp>
      <p:sp>
        <p:nvSpPr>
          <p:cNvPr id="5" name="Footer Placeholder 4"/>
          <p:cNvSpPr>
            <a:spLocks noGrp="1"/>
          </p:cNvSpPr>
          <p:nvPr>
            <p:ph type="ftr" sz="quarter" idx="11"/>
          </p:nvPr>
        </p:nvSpPr>
        <p:spPr/>
        <p:txBody>
          <a:bodyPr/>
          <a:lstStyle/>
          <a:p>
            <a:r>
              <a:rPr lang="en-US" dirty="0" smtClean="0"/>
              <a:t>Design the tables for a new database</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
        <p:nvSpPr>
          <p:cNvPr id="8" name="Text Placeholder 7"/>
          <p:cNvSpPr>
            <a:spLocks noGrp="1"/>
          </p:cNvSpPr>
          <p:nvPr>
            <p:ph type="body" sz="quarter" idx="13"/>
          </p:nvPr>
        </p:nvSpPr>
        <p:spPr>
          <a:xfrm>
            <a:off x="304800" y="5638800"/>
            <a:ext cx="5715000" cy="533400"/>
          </a:xfrm>
        </p:spPr>
        <p:txBody>
          <a:bodyPr>
            <a:noAutofit/>
          </a:bodyPr>
          <a:lstStyle>
            <a:lvl1pPr marL="0" indent="0">
              <a:buNone/>
              <a:defRPr sz="1800">
                <a:solidFill>
                  <a:schemeClr val="accent6">
                    <a:lumMod val="75000"/>
                  </a:schemeClr>
                </a:solidFill>
                <a:latin typeface="Segoe UI" pitchFamily="34" charset="0"/>
                <a:ea typeface="Segoe UI" pitchFamily="34" charset="0"/>
                <a:cs typeface="Segoe UI" pitchFamily="34" charset="0"/>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smtClean="0"/>
              <a:t>Click to edit Master text styles</a:t>
            </a:r>
          </a:p>
        </p:txBody>
      </p:sp>
      <p:sp>
        <p:nvSpPr>
          <p:cNvPr id="9" name="Text Placeholder 8"/>
          <p:cNvSpPr>
            <a:spLocks noGrp="1"/>
          </p:cNvSpPr>
          <p:nvPr>
            <p:ph type="body" sz="quarter" idx="14"/>
          </p:nvPr>
        </p:nvSpPr>
        <p:spPr>
          <a:xfrm>
            <a:off x="6248400" y="990600"/>
            <a:ext cx="2667000" cy="1447800"/>
          </a:xfrm>
        </p:spPr>
        <p:txBody>
          <a:bodyPr>
            <a:normAutofit/>
          </a:bodyPr>
          <a:lstStyle>
            <a:lvl1pPr marL="0" indent="0">
              <a:buClr>
                <a:schemeClr val="accent6"/>
              </a:buClr>
              <a:buFont typeface="Arial" pitchFamily="34" charset="0"/>
              <a:buNone/>
              <a:defRPr sz="1800">
                <a:latin typeface="Segoe UI" pitchFamily="34" charset="0"/>
                <a:ea typeface="Segoe UI" pitchFamily="34" charset="0"/>
                <a:cs typeface="Segoe UI" pitchFamily="34" charset="0"/>
              </a:defRPr>
            </a:lvl1pPr>
            <a:lvl2pPr>
              <a:defRPr sz="1800">
                <a:latin typeface="Segoe UI" pitchFamily="34" charset="0"/>
                <a:ea typeface="Segoe UI" pitchFamily="34" charset="0"/>
                <a:cs typeface="Segoe UI" pitchFamily="34" charset="0"/>
              </a:defRPr>
            </a:lvl2pPr>
            <a:lvl3pPr>
              <a:defRPr sz="1800">
                <a:latin typeface="Segoe UI" pitchFamily="34" charset="0"/>
                <a:ea typeface="Segoe UI" pitchFamily="34" charset="0"/>
                <a:cs typeface="Segoe UI" pitchFamily="34" charset="0"/>
              </a:defRPr>
            </a:lvl3pPr>
            <a:lvl4pPr>
              <a:defRPr sz="1800">
                <a:latin typeface="Segoe UI" pitchFamily="34" charset="0"/>
                <a:ea typeface="Segoe UI" pitchFamily="34" charset="0"/>
                <a:cs typeface="Segoe UI" pitchFamily="34" charset="0"/>
              </a:defRPr>
            </a:lvl4pPr>
            <a:lvl5pPr>
              <a:defRPr sz="1800">
                <a:latin typeface="Segoe UI" pitchFamily="34" charset="0"/>
                <a:ea typeface="Segoe UI" pitchFamily="34" charset="0"/>
                <a:cs typeface="Segoe UI" pitchFamily="34" charset="0"/>
              </a:defRPr>
            </a:lvl5pPr>
          </a:lstStyle>
          <a:p>
            <a:pPr lvl="0"/>
            <a:r>
              <a:rPr lang="en-US" dirty="0" smtClean="0"/>
              <a:t>Click to edit Master text styles</a:t>
            </a:r>
          </a:p>
        </p:txBody>
      </p:sp>
      <p:sp>
        <p:nvSpPr>
          <p:cNvPr id="10" name="Text Placeholder 8"/>
          <p:cNvSpPr>
            <a:spLocks noGrp="1"/>
          </p:cNvSpPr>
          <p:nvPr>
            <p:ph type="body" sz="quarter" idx="15"/>
          </p:nvPr>
        </p:nvSpPr>
        <p:spPr>
          <a:xfrm>
            <a:off x="6248400" y="2647334"/>
            <a:ext cx="2667000" cy="3524865"/>
          </a:xfrm>
        </p:spPr>
        <p:txBody>
          <a:bodyPr>
            <a:normAutofit/>
          </a:bodyPr>
          <a:lstStyle>
            <a:lvl1pPr marL="0" indent="0">
              <a:buClr>
                <a:schemeClr val="accent6"/>
              </a:buClr>
              <a:buFont typeface="Arial" pitchFamily="34" charset="0"/>
              <a:buNone/>
              <a:defRPr sz="1800">
                <a:latin typeface="Segoe UI" pitchFamily="34" charset="0"/>
                <a:ea typeface="Segoe UI" pitchFamily="34" charset="0"/>
                <a:cs typeface="Segoe UI" pitchFamily="34" charset="0"/>
              </a:defRPr>
            </a:lvl1pPr>
            <a:lvl2pPr>
              <a:defRPr sz="1800">
                <a:latin typeface="Segoe UI" pitchFamily="34" charset="0"/>
                <a:ea typeface="Segoe UI" pitchFamily="34" charset="0"/>
                <a:cs typeface="Segoe UI" pitchFamily="34" charset="0"/>
              </a:defRPr>
            </a:lvl2pPr>
            <a:lvl3pPr>
              <a:defRPr sz="1800">
                <a:latin typeface="Segoe UI" pitchFamily="34" charset="0"/>
                <a:ea typeface="Segoe UI" pitchFamily="34" charset="0"/>
                <a:cs typeface="Segoe UI" pitchFamily="34" charset="0"/>
              </a:defRPr>
            </a:lvl3pPr>
            <a:lvl4pPr>
              <a:defRPr sz="1800">
                <a:latin typeface="Segoe UI" pitchFamily="34" charset="0"/>
                <a:ea typeface="Segoe UI" pitchFamily="34" charset="0"/>
                <a:cs typeface="Segoe UI" pitchFamily="34" charset="0"/>
              </a:defRPr>
            </a:lvl4pPr>
            <a:lvl5pPr>
              <a:defRPr sz="1800">
                <a:latin typeface="Segoe UI" pitchFamily="34" charset="0"/>
                <a:ea typeface="Segoe UI" pitchFamily="34" charset="0"/>
                <a:cs typeface="Segoe UI" pitchFamily="34" charset="0"/>
              </a:defRPr>
            </a:lvl5pPr>
          </a:lstStyle>
          <a:p>
            <a:pPr lvl="0"/>
            <a:r>
              <a:rPr lang="en-US" dirty="0" smtClean="0"/>
              <a:t>Click to edit Master text styles</a:t>
            </a:r>
          </a:p>
        </p:txBody>
      </p:sp>
    </p:spTree>
    <p:extLst>
      <p:ext uri="{BB962C8B-B14F-4D97-AF65-F5344CB8AC3E}">
        <p14:creationId xmlns:p14="http://schemas.microsoft.com/office/powerpoint/2010/main" val="4213350281"/>
      </p:ext>
    </p:extLst>
  </p:cSld>
  <p:clrMapOvr>
    <a:masterClrMapping/>
  </p:clrMapOvr>
  <p:transition spd="slow">
    <p:wipe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rt and text, callout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609600"/>
          </a:xfrm>
        </p:spPr>
        <p:txBody>
          <a:bodyPr>
            <a:normAutofit/>
          </a:bodyPr>
          <a:lstStyle>
            <a:lvl1pPr>
              <a:defRPr sz="3200">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5705856" cy="4279392"/>
          </a:xfrm>
        </p:spPr>
        <p:txBody>
          <a:bodyPr/>
          <a:lstStyle>
            <a:lvl1pPr>
              <a:defRPr>
                <a:solidFill>
                  <a:schemeClr val="tx1">
                    <a:lumMod val="85000"/>
                    <a:lumOff val="15000"/>
                  </a:schemeClr>
                </a:solidFill>
                <a:latin typeface="Segoe UI" pitchFamily="34" charset="0"/>
                <a:ea typeface="Segoe UI" pitchFamily="34" charset="0"/>
                <a:cs typeface="Segoe UI" pitchFamily="34" charset="0"/>
              </a:defRPr>
            </a:lvl1pPr>
            <a:lvl2pPr>
              <a:defRPr>
                <a:solidFill>
                  <a:schemeClr val="tx1">
                    <a:lumMod val="85000"/>
                    <a:lumOff val="15000"/>
                  </a:schemeClr>
                </a:solidFill>
                <a:latin typeface="Segoe UI" pitchFamily="34" charset="0"/>
                <a:ea typeface="Segoe UI" pitchFamily="34" charset="0"/>
                <a:cs typeface="Segoe UI" pitchFamily="34" charset="0"/>
              </a:defRPr>
            </a:lvl2pPr>
            <a:lvl3pPr>
              <a:defRPr>
                <a:solidFill>
                  <a:schemeClr val="tx1">
                    <a:lumMod val="85000"/>
                    <a:lumOff val="15000"/>
                  </a:schemeClr>
                </a:solidFill>
                <a:latin typeface="Segoe UI" pitchFamily="34" charset="0"/>
                <a:ea typeface="Segoe UI" pitchFamily="34" charset="0"/>
                <a:cs typeface="Segoe UI" pitchFamily="34" charset="0"/>
              </a:defRPr>
            </a:lvl3pPr>
            <a:lvl4pPr>
              <a:defRPr>
                <a:solidFill>
                  <a:schemeClr val="tx1">
                    <a:lumMod val="85000"/>
                    <a:lumOff val="15000"/>
                  </a:schemeClr>
                </a:solidFill>
                <a:latin typeface="Segoe UI" pitchFamily="34" charset="0"/>
                <a:ea typeface="Segoe UI" pitchFamily="34" charset="0"/>
                <a:cs typeface="Segoe UI" pitchFamily="34" charset="0"/>
              </a:defRPr>
            </a:lvl4pPr>
            <a:lvl5pPr>
              <a:defRPr>
                <a:solidFill>
                  <a:schemeClr val="tx1">
                    <a:lumMod val="85000"/>
                    <a:lumOff val="15000"/>
                  </a:schemeClr>
                </a:solidFill>
                <a:latin typeface="Segoe UI" pitchFamily="34" charset="0"/>
                <a:ea typeface="Segoe UI" pitchFamily="34" charset="0"/>
                <a:cs typeface="Segoe U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5DF20D6-B2F3-499F-851B-B923B4AD0E66}" type="datetime1">
              <a:rPr lang="en-US" smtClean="0"/>
              <a:t>9/28/2010</a:t>
            </a:fld>
            <a:endParaRPr lang="en-US" dirty="0"/>
          </a:p>
        </p:txBody>
      </p:sp>
      <p:sp>
        <p:nvSpPr>
          <p:cNvPr id="5" name="Footer Placeholder 4"/>
          <p:cNvSpPr>
            <a:spLocks noGrp="1"/>
          </p:cNvSpPr>
          <p:nvPr>
            <p:ph type="ftr" sz="quarter" idx="11"/>
          </p:nvPr>
        </p:nvSpPr>
        <p:spPr/>
        <p:txBody>
          <a:bodyPr/>
          <a:lstStyle/>
          <a:p>
            <a:r>
              <a:rPr lang="en-US" dirty="0" smtClean="0"/>
              <a:t>Design the tables for a new database</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
        <p:nvSpPr>
          <p:cNvPr id="8" name="Text Placeholder 7"/>
          <p:cNvSpPr>
            <a:spLocks noGrp="1"/>
          </p:cNvSpPr>
          <p:nvPr>
            <p:ph type="body" sz="quarter" idx="13"/>
          </p:nvPr>
        </p:nvSpPr>
        <p:spPr>
          <a:xfrm>
            <a:off x="304800" y="5638800"/>
            <a:ext cx="5715000" cy="533400"/>
          </a:xfrm>
        </p:spPr>
        <p:txBody>
          <a:bodyPr>
            <a:noAutofit/>
          </a:bodyPr>
          <a:lstStyle>
            <a:lvl1pPr marL="0" indent="0">
              <a:buNone/>
              <a:defRPr sz="1800">
                <a:solidFill>
                  <a:schemeClr val="accent6">
                    <a:lumMod val="75000"/>
                  </a:schemeClr>
                </a:solidFill>
                <a:latin typeface="Segoe UI" pitchFamily="34" charset="0"/>
                <a:ea typeface="Segoe UI" pitchFamily="34" charset="0"/>
                <a:cs typeface="Segoe UI" pitchFamily="34" charset="0"/>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smtClean="0"/>
              <a:t>Click to edit Master text styles</a:t>
            </a:r>
          </a:p>
        </p:txBody>
      </p:sp>
      <p:sp>
        <p:nvSpPr>
          <p:cNvPr id="9" name="Text Placeholder 8"/>
          <p:cNvSpPr>
            <a:spLocks noGrp="1"/>
          </p:cNvSpPr>
          <p:nvPr>
            <p:ph type="body" sz="quarter" idx="14"/>
          </p:nvPr>
        </p:nvSpPr>
        <p:spPr>
          <a:xfrm>
            <a:off x="6248400" y="990600"/>
            <a:ext cx="2667000" cy="914400"/>
          </a:xfrm>
        </p:spPr>
        <p:txBody>
          <a:bodyPr>
            <a:normAutofit/>
          </a:bodyPr>
          <a:lstStyle>
            <a:lvl1pPr marL="0" indent="0">
              <a:buClr>
                <a:schemeClr val="accent6"/>
              </a:buClr>
              <a:buFont typeface="Arial" pitchFamily="34" charset="0"/>
              <a:buNone/>
              <a:defRPr sz="1800">
                <a:latin typeface="Segoe UI" pitchFamily="34" charset="0"/>
                <a:ea typeface="Segoe UI" pitchFamily="34" charset="0"/>
                <a:cs typeface="Segoe UI" pitchFamily="34" charset="0"/>
              </a:defRPr>
            </a:lvl1pPr>
            <a:lvl2pPr>
              <a:defRPr sz="1800">
                <a:latin typeface="Segoe UI" pitchFamily="34" charset="0"/>
                <a:ea typeface="Segoe UI" pitchFamily="34" charset="0"/>
                <a:cs typeface="Segoe UI" pitchFamily="34" charset="0"/>
              </a:defRPr>
            </a:lvl2pPr>
            <a:lvl3pPr>
              <a:defRPr sz="1800">
                <a:latin typeface="Segoe UI" pitchFamily="34" charset="0"/>
                <a:ea typeface="Segoe UI" pitchFamily="34" charset="0"/>
                <a:cs typeface="Segoe UI" pitchFamily="34" charset="0"/>
              </a:defRPr>
            </a:lvl3pPr>
            <a:lvl4pPr>
              <a:defRPr sz="1800">
                <a:latin typeface="Segoe UI" pitchFamily="34" charset="0"/>
                <a:ea typeface="Segoe UI" pitchFamily="34" charset="0"/>
                <a:cs typeface="Segoe UI" pitchFamily="34" charset="0"/>
              </a:defRPr>
            </a:lvl4pPr>
            <a:lvl5pPr>
              <a:defRPr sz="1800">
                <a:latin typeface="Segoe UI" pitchFamily="34" charset="0"/>
                <a:ea typeface="Segoe UI" pitchFamily="34" charset="0"/>
                <a:cs typeface="Segoe UI" pitchFamily="34" charset="0"/>
              </a:defRPr>
            </a:lvl5pPr>
          </a:lstStyle>
          <a:p>
            <a:pPr lvl="0"/>
            <a:r>
              <a:rPr lang="en-US" dirty="0" smtClean="0"/>
              <a:t>Click to edit Master text styles</a:t>
            </a:r>
          </a:p>
        </p:txBody>
      </p:sp>
      <p:sp>
        <p:nvSpPr>
          <p:cNvPr id="10" name="Text Placeholder 9"/>
          <p:cNvSpPr>
            <a:spLocks noGrp="1"/>
          </p:cNvSpPr>
          <p:nvPr>
            <p:ph type="body" sz="quarter" idx="15"/>
          </p:nvPr>
        </p:nvSpPr>
        <p:spPr>
          <a:xfrm>
            <a:off x="6248400" y="2057400"/>
            <a:ext cx="2667000" cy="4114800"/>
          </a:xfrm>
        </p:spPr>
        <p:txBody>
          <a:bodyPr>
            <a:normAutofit/>
          </a:bodyPr>
          <a:lstStyle>
            <a:lvl1pPr marL="228600" indent="0">
              <a:spcAft>
                <a:spcPts val="300"/>
              </a:spcAft>
              <a:buClr>
                <a:schemeClr val="accent6"/>
              </a:buClr>
              <a:buFont typeface="Arial" pitchFamily="34" charset="0"/>
              <a:buNone/>
              <a:defRPr sz="1600">
                <a:latin typeface="Segoe UI" pitchFamily="34" charset="0"/>
                <a:ea typeface="Segoe UI" pitchFamily="34" charset="0"/>
                <a:cs typeface="Segoe UI" pitchFamily="34" charset="0"/>
              </a:defRPr>
            </a:lvl1pPr>
            <a:lvl2pPr marL="457200" indent="0">
              <a:buClr>
                <a:schemeClr val="accent6"/>
              </a:buClr>
              <a:buFont typeface="Arial" pitchFamily="34" charset="0"/>
              <a:buNone/>
              <a:defRPr sz="1600"/>
            </a:lvl2pPr>
            <a:lvl3pPr marL="914400" indent="0">
              <a:buClr>
                <a:schemeClr val="accent6"/>
              </a:buClr>
              <a:buFont typeface="Arial" pitchFamily="34" charset="0"/>
              <a:buNone/>
              <a:defRPr sz="1600"/>
            </a:lvl3pPr>
            <a:lvl4pPr marL="1371600" indent="0">
              <a:buClr>
                <a:schemeClr val="accent6"/>
              </a:buClr>
              <a:buFont typeface="Arial" pitchFamily="34" charset="0"/>
              <a:buNone/>
              <a:defRPr sz="1600"/>
            </a:lvl4pPr>
            <a:lvl5pPr marL="1828800" indent="0">
              <a:buClr>
                <a:schemeClr val="accent6"/>
              </a:buClr>
              <a:buFont typeface="Arial" pitchFamily="34" charset="0"/>
              <a:buNone/>
              <a:defRPr sz="1600"/>
            </a:lvl5pPr>
          </a:lstStyle>
          <a:p>
            <a:pPr lvl="0"/>
            <a:r>
              <a:rPr lang="en-US" smtClean="0"/>
              <a:t>Click to edit Master text styles</a:t>
            </a:r>
          </a:p>
        </p:txBody>
      </p:sp>
    </p:spTree>
    <p:extLst>
      <p:ext uri="{BB962C8B-B14F-4D97-AF65-F5344CB8AC3E}">
        <p14:creationId xmlns:p14="http://schemas.microsoft.com/office/powerpoint/2010/main" val="656147605"/>
      </p:ext>
    </p:extLst>
  </p:cSld>
  <p:clrMapOvr>
    <a:masterClrMapping/>
  </p:clrMapOvr>
  <p:transition spd="slow">
    <p:wipe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609600"/>
          </a:xfrm>
        </p:spPr>
        <p:txBody>
          <a:bodyPr>
            <a:normAutofit/>
          </a:bodyPr>
          <a:lstStyle>
            <a:lvl1pPr>
              <a:defRPr sz="3200">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B58CEEE9-5163-4A1F-86AB-A179785AE17C}" type="datetime1">
              <a:rPr lang="en-US" smtClean="0"/>
              <a:t>9/28/2010</a:t>
            </a:fld>
            <a:endParaRPr lang="en-US" dirty="0"/>
          </a:p>
        </p:txBody>
      </p:sp>
      <p:sp>
        <p:nvSpPr>
          <p:cNvPr id="5" name="Footer Placeholder 4"/>
          <p:cNvSpPr>
            <a:spLocks noGrp="1"/>
          </p:cNvSpPr>
          <p:nvPr>
            <p:ph type="ftr" sz="quarter" idx="11"/>
          </p:nvPr>
        </p:nvSpPr>
        <p:spPr/>
        <p:txBody>
          <a:bodyPr/>
          <a:lstStyle/>
          <a:p>
            <a:r>
              <a:rPr lang="en-US" dirty="0" smtClean="0"/>
              <a:t>Design the tables for a new database</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
        <p:nvSpPr>
          <p:cNvPr id="9" name="Text Placeholder 8"/>
          <p:cNvSpPr>
            <a:spLocks noGrp="1"/>
          </p:cNvSpPr>
          <p:nvPr>
            <p:ph type="body" sz="quarter" idx="14"/>
          </p:nvPr>
        </p:nvSpPr>
        <p:spPr>
          <a:xfrm>
            <a:off x="533400" y="990600"/>
            <a:ext cx="8153400" cy="5029200"/>
          </a:xfrm>
        </p:spPr>
        <p:txBody>
          <a:bodyPr>
            <a:normAutofit/>
          </a:bodyPr>
          <a:lstStyle>
            <a:lvl1pPr marL="342900" indent="-342900">
              <a:buClr>
                <a:schemeClr val="accent6"/>
              </a:buClr>
              <a:buFont typeface="Arial" pitchFamily="34" charset="0"/>
              <a:buChar char="•"/>
              <a:defRPr sz="2400">
                <a:latin typeface="Segoe UI" pitchFamily="34" charset="0"/>
                <a:ea typeface="Segoe UI" pitchFamily="34" charset="0"/>
                <a:cs typeface="Segoe UI" pitchFamily="34" charset="0"/>
              </a:defRPr>
            </a:lvl1pPr>
            <a:lvl2pPr marL="742950" indent="-285750">
              <a:buClr>
                <a:schemeClr val="accent6"/>
              </a:buClr>
              <a:buFont typeface="Arial" pitchFamily="34" charset="0"/>
              <a:buChar char="•"/>
              <a:defRPr sz="2000">
                <a:latin typeface="Segoe UI" pitchFamily="34" charset="0"/>
                <a:ea typeface="Segoe UI" pitchFamily="34" charset="0"/>
                <a:cs typeface="Segoe UI" pitchFamily="34" charset="0"/>
              </a:defRPr>
            </a:lvl2pPr>
            <a:lvl3pPr marL="1143000" indent="-228600">
              <a:spcBef>
                <a:spcPts val="600"/>
              </a:spcBef>
              <a:buClr>
                <a:schemeClr val="accent6"/>
              </a:buClr>
              <a:buFont typeface="Arial" pitchFamily="34" charset="0"/>
              <a:buChar char="•"/>
              <a:defRPr sz="1800">
                <a:latin typeface="Segoe UI" pitchFamily="34" charset="0"/>
                <a:ea typeface="Segoe UI" pitchFamily="34" charset="0"/>
                <a:cs typeface="Segoe UI" pitchFamily="34" charset="0"/>
              </a:defRPr>
            </a:lvl3pPr>
            <a:lvl4pPr>
              <a:defRPr sz="1800">
                <a:latin typeface="Segoe UI" pitchFamily="34" charset="0"/>
                <a:ea typeface="Segoe UI" pitchFamily="34" charset="0"/>
                <a:cs typeface="Segoe UI" pitchFamily="34" charset="0"/>
              </a:defRPr>
            </a:lvl4pPr>
            <a:lvl5pPr>
              <a:defRPr sz="1800">
                <a:latin typeface="Segoe UI" pitchFamily="34" charset="0"/>
                <a:ea typeface="Segoe UI" pitchFamily="34" charset="0"/>
                <a:cs typeface="Segoe UI" pitchFamily="34" charset="0"/>
              </a:defRPr>
            </a:lvl5pPr>
          </a:lstStyle>
          <a:p>
            <a:pPr lvl="0"/>
            <a:r>
              <a:rPr lang="en-US" dirty="0" smtClean="0"/>
              <a:t>Click to edit Master </a:t>
            </a:r>
            <a:r>
              <a:rPr lang="en-US" smtClean="0"/>
              <a:t>text styles</a:t>
            </a:r>
          </a:p>
          <a:p>
            <a:pPr lvl="1"/>
            <a:r>
              <a:rPr lang="en-US" smtClean="0"/>
              <a:t>Ffff</a:t>
            </a:r>
          </a:p>
          <a:p>
            <a:pPr lvl="2"/>
            <a:r>
              <a:rPr lang="en-US" smtClean="0"/>
              <a:t>ffff</a:t>
            </a:r>
          </a:p>
        </p:txBody>
      </p:sp>
    </p:spTree>
    <p:extLst>
      <p:ext uri="{BB962C8B-B14F-4D97-AF65-F5344CB8AC3E}">
        <p14:creationId xmlns:p14="http://schemas.microsoft.com/office/powerpoint/2010/main" val="1202230150"/>
      </p:ext>
    </p:extLst>
  </p:cSld>
  <p:clrMapOvr>
    <a:masterClrMapping/>
  </p:clrMapOvr>
  <p:transition spd="slow">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Segoe UI" pitchFamily="34" charset="0"/>
                <a:ea typeface="Segoe UI" pitchFamily="34" charset="0"/>
                <a:cs typeface="Segoe UI" pitchFamily="34" charset="0"/>
              </a:defRPr>
            </a:lvl1pPr>
          </a:lstStyle>
          <a:p>
            <a:fld id="{C9073544-97AC-4324-9CAE-27DDB976B59D}" type="datetime1">
              <a:rPr lang="en-US" smtClean="0"/>
              <a:t>9/28/2010</a:t>
            </a:fld>
            <a:endParaRPr lang="en-US" dirty="0"/>
          </a:p>
        </p:txBody>
      </p:sp>
      <p:sp>
        <p:nvSpPr>
          <p:cNvPr id="5" name="Footer Placeholder 4"/>
          <p:cNvSpPr>
            <a:spLocks noGrp="1"/>
          </p:cNvSpPr>
          <p:nvPr>
            <p:ph type="ftr" sz="quarter" idx="3"/>
          </p:nvPr>
        </p:nvSpPr>
        <p:spPr>
          <a:xfrm>
            <a:off x="2590800" y="6356350"/>
            <a:ext cx="3962400" cy="365125"/>
          </a:xfrm>
          <a:prstGeom prst="rect">
            <a:avLst/>
          </a:prstGeom>
        </p:spPr>
        <p:txBody>
          <a:bodyPr vert="horz" lIns="91440" tIns="45720" rIns="91440" bIns="45720" rtlCol="0" anchor="ctr"/>
          <a:lstStyle>
            <a:lvl1pPr algn="ctr">
              <a:defRPr sz="1200">
                <a:solidFill>
                  <a:schemeClr val="tx1">
                    <a:tint val="75000"/>
                  </a:schemeClr>
                </a:solidFill>
                <a:latin typeface="Segoe UI" pitchFamily="34" charset="0"/>
                <a:ea typeface="Segoe UI" pitchFamily="34" charset="0"/>
                <a:cs typeface="Segoe UI" pitchFamily="34" charset="0"/>
              </a:defRPr>
            </a:lvl1pPr>
          </a:lstStyle>
          <a:p>
            <a:r>
              <a:rPr lang="en-US" dirty="0" smtClean="0"/>
              <a:t>Design the tables for a new database</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Segoe UI" pitchFamily="34" charset="0"/>
                <a:ea typeface="Segoe UI" pitchFamily="34" charset="0"/>
                <a:cs typeface="Segoe UI" pitchFamily="34" charset="0"/>
              </a:defRPr>
            </a:lvl1pPr>
          </a:lstStyle>
          <a:p>
            <a:fld id="{D736C25D-E660-4766-A9D8-2DB735710ABD}" type="slidenum">
              <a:rPr lang="en-US" smtClean="0"/>
              <a:pPr/>
              <a:t>‹#›</a:t>
            </a:fld>
            <a:endParaRPr lang="en-US" dirty="0"/>
          </a:p>
        </p:txBody>
      </p:sp>
    </p:spTree>
    <p:extLst>
      <p:ext uri="{BB962C8B-B14F-4D97-AF65-F5344CB8AC3E}">
        <p14:creationId xmlns:p14="http://schemas.microsoft.com/office/powerpoint/2010/main" val="3059656857"/>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60" r:id="rId3"/>
    <p:sldLayoutId id="2147483651" r:id="rId4"/>
    <p:sldLayoutId id="2147483658" r:id="rId5"/>
    <p:sldLayoutId id="2147483661" r:id="rId6"/>
    <p:sldLayoutId id="2147483668" r:id="rId7"/>
    <p:sldLayoutId id="2147483662" r:id="rId8"/>
    <p:sldLayoutId id="2147483667" r:id="rId9"/>
    <p:sldLayoutId id="2147483659" r:id="rId10"/>
    <p:sldLayoutId id="2147483664" r:id="rId11"/>
    <p:sldLayoutId id="2147483665" r:id="rId12"/>
    <p:sldLayoutId id="2147483666" r:id="rId13"/>
    <p:sldLayoutId id="2147483652" r:id="rId14"/>
    <p:sldLayoutId id="2147483656" r:id="rId15"/>
    <p:sldLayoutId id="2147483657" r:id="rId16"/>
    <p:sldLayoutId id="2147483650" r:id="rId17"/>
  </p:sldLayoutIdLst>
  <p:transition spd="slow">
    <p:wipe dir="d"/>
  </p:transition>
  <p:timing>
    <p:tnLst>
      <p:par>
        <p:cT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hyperlink" Target="http://office.microsoft.com/en-us/access-help/practice-RZ101772996.aspx?section=11" TargetMode="External"/><Relationship Id="rId2" Type="http://schemas.openxmlformats.org/officeDocument/2006/relationships/notesSlide" Target="../notesSlides/notesSlide37.xml"/><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3" Type="http://schemas.openxmlformats.org/officeDocument/2006/relationships/hyperlink" Target="http://office.microsoft.com/en-us/access-help/quick-reference-card-RZ101772996.aspx?section=14&amp;mode=print" TargetMode="External"/><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3352800"/>
            <a:ext cx="7315200" cy="990600"/>
          </a:xfrm>
        </p:spPr>
        <p:txBody>
          <a:bodyPr/>
          <a:lstStyle/>
          <a:p>
            <a:r>
              <a:rPr lang="en-US" dirty="0" smtClean="0"/>
              <a:t>Microsoft</a:t>
            </a:r>
            <a:r>
              <a:rPr lang="en-US" sz="2800" baseline="70000" dirty="0" smtClean="0">
                <a:cs typeface="Tahoma" pitchFamily="34" charset="0"/>
              </a:rPr>
              <a:t>®</a:t>
            </a:r>
            <a:r>
              <a:rPr lang="en-US" dirty="0" smtClean="0"/>
              <a:t> Access</a:t>
            </a:r>
            <a:r>
              <a:rPr lang="en-US" sz="2800" baseline="70000" dirty="0" smtClean="0">
                <a:cs typeface="Tahoma" pitchFamily="34" charset="0"/>
              </a:rPr>
              <a:t>®</a:t>
            </a:r>
            <a:r>
              <a:rPr lang="en-US" dirty="0" smtClean="0"/>
              <a:t> </a:t>
            </a:r>
            <a:r>
              <a:rPr lang="en-US" dirty="0" smtClean="0">
                <a:cs typeface="Tahoma" pitchFamily="34" charset="0"/>
              </a:rPr>
              <a:t>2010 Training</a:t>
            </a:r>
            <a:endParaRPr lang="en-US" dirty="0"/>
          </a:p>
        </p:txBody>
      </p:sp>
      <p:sp>
        <p:nvSpPr>
          <p:cNvPr id="3" name="Subtitle 2"/>
          <p:cNvSpPr>
            <a:spLocks noGrp="1"/>
          </p:cNvSpPr>
          <p:nvPr>
            <p:ph type="subTitle" idx="1"/>
          </p:nvPr>
        </p:nvSpPr>
        <p:spPr>
          <a:xfrm>
            <a:off x="1828800" y="4495800"/>
            <a:ext cx="5638800" cy="1143000"/>
          </a:xfrm>
        </p:spPr>
        <p:txBody>
          <a:bodyPr>
            <a:normAutofit/>
          </a:bodyPr>
          <a:lstStyle/>
          <a:p>
            <a:r>
              <a:rPr lang="en-US" sz="3200" b="1" dirty="0" smtClean="0">
                <a:solidFill>
                  <a:schemeClr val="tx1">
                    <a:lumMod val="65000"/>
                    <a:lumOff val="35000"/>
                  </a:schemeClr>
                </a:solidFill>
              </a:rPr>
              <a:t>Design the tables </a:t>
            </a:r>
            <a:r>
              <a:rPr lang="en-US" sz="3200" b="1" dirty="0" smtClean="0">
                <a:solidFill>
                  <a:schemeClr val="tx1">
                    <a:lumMod val="65000"/>
                    <a:lumOff val="35000"/>
                  </a:schemeClr>
                </a:solidFill>
              </a:rPr>
              <a:t/>
            </a:r>
            <a:br>
              <a:rPr lang="en-US" sz="3200" b="1" dirty="0" smtClean="0">
                <a:solidFill>
                  <a:schemeClr val="tx1">
                    <a:lumMod val="65000"/>
                    <a:lumOff val="35000"/>
                  </a:schemeClr>
                </a:solidFill>
              </a:rPr>
            </a:br>
            <a:r>
              <a:rPr lang="en-US" sz="3200" b="1" dirty="0" smtClean="0">
                <a:solidFill>
                  <a:schemeClr val="tx1">
                    <a:lumMod val="65000"/>
                    <a:lumOff val="35000"/>
                  </a:schemeClr>
                </a:solidFill>
              </a:rPr>
              <a:t>for a new </a:t>
            </a:r>
            <a:r>
              <a:rPr lang="en-US" sz="3200" b="1" dirty="0" smtClean="0">
                <a:solidFill>
                  <a:schemeClr val="tx1">
                    <a:lumMod val="65000"/>
                    <a:lumOff val="35000"/>
                  </a:schemeClr>
                </a:solidFill>
              </a:rPr>
              <a:t>database</a:t>
            </a:r>
            <a:endParaRPr lang="en-US" sz="3200" dirty="0">
              <a:solidFill>
                <a:schemeClr val="tx1">
                  <a:lumMod val="65000"/>
                  <a:lumOff val="35000"/>
                </a:schemeClr>
              </a:solidFill>
            </a:endParaRPr>
          </a:p>
        </p:txBody>
      </p:sp>
    </p:spTree>
    <p:extLst>
      <p:ext uri="{BB962C8B-B14F-4D97-AF65-F5344CB8AC3E}">
        <p14:creationId xmlns:p14="http://schemas.microsoft.com/office/powerpoint/2010/main" val="5108181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Decide on a </a:t>
            </a:r>
            <a:r>
              <a:rPr lang="en-US" dirty="0" smtClean="0"/>
              <a:t>purpose</a:t>
            </a:r>
            <a:endParaRPr lang="en-US" dirty="0"/>
          </a:p>
        </p:txBody>
      </p:sp>
      <p:pic>
        <p:nvPicPr>
          <p:cNvPr id="7" name="Content Placeholder 6" title="Sample purpose statemen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Who, what, when, where, why, and how. </a:t>
            </a:r>
            <a:endParaRPr lang="en-US" dirty="0"/>
          </a:p>
        </p:txBody>
      </p:sp>
      <p:sp>
        <p:nvSpPr>
          <p:cNvPr id="6" name="Text Placeholder 5"/>
          <p:cNvSpPr>
            <a:spLocks noGrp="1"/>
          </p:cNvSpPr>
          <p:nvPr>
            <p:ph type="body" sz="quarter" idx="14"/>
          </p:nvPr>
        </p:nvSpPr>
        <p:spPr>
          <a:xfrm>
            <a:off x="6248400" y="990600"/>
            <a:ext cx="2667000" cy="1981200"/>
          </a:xfrm>
        </p:spPr>
        <p:txBody>
          <a:bodyPr/>
          <a:lstStyle/>
          <a:p>
            <a:r>
              <a:rPr lang="en-US" dirty="0"/>
              <a:t>The first step in planning a new database is to write down its purpose. In this case, you need to enter and manage your </a:t>
            </a:r>
            <a:r>
              <a:rPr lang="en-US" dirty="0" smtClean="0"/>
              <a:t>company’s </a:t>
            </a:r>
            <a:r>
              <a:rPr lang="en-US" dirty="0"/>
              <a:t>asset data. </a:t>
            </a:r>
          </a:p>
        </p:txBody>
      </p:sp>
      <p:sp>
        <p:nvSpPr>
          <p:cNvPr id="8" name="Text Placeholder 5"/>
          <p:cNvSpPr txBox="1">
            <a:spLocks/>
          </p:cNvSpPr>
          <p:nvPr/>
        </p:nvSpPr>
        <p:spPr>
          <a:xfrm>
            <a:off x="6248400" y="3124200"/>
            <a:ext cx="2667000" cy="30480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But </a:t>
            </a:r>
            <a:r>
              <a:rPr lang="en-US" dirty="0" smtClean="0"/>
              <a:t>don’t </a:t>
            </a:r>
            <a:r>
              <a:rPr lang="en-US" dirty="0" smtClean="0"/>
              <a:t>stop there. Ask yourself who will use the database and how </a:t>
            </a:r>
            <a:r>
              <a:rPr lang="en-US" dirty="0" smtClean="0"/>
              <a:t>they’ll </a:t>
            </a:r>
            <a:r>
              <a:rPr lang="en-US" dirty="0" smtClean="0"/>
              <a:t>use it, and make sure your purpose statement addresses all of those different needs and uses. </a:t>
            </a:r>
            <a:endParaRPr lang="en-US" dirty="0"/>
          </a:p>
        </p:txBody>
      </p:sp>
    </p:spTree>
    <p:extLst>
      <p:ext uri="{BB962C8B-B14F-4D97-AF65-F5344CB8AC3E}">
        <p14:creationId xmlns:p14="http://schemas.microsoft.com/office/powerpoint/2010/main" val="831957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fade">
                                      <p:cBhvr>
                                        <p:cTn id="2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Decide on a </a:t>
            </a:r>
            <a:r>
              <a:rPr lang="en-US" dirty="0" smtClean="0"/>
              <a:t>purpose </a:t>
            </a:r>
            <a:endParaRPr lang="en-US" dirty="0"/>
          </a:p>
        </p:txBody>
      </p:sp>
      <p:pic>
        <p:nvPicPr>
          <p:cNvPr id="7" name="Content Placeholder 6" title="Sample purpose statemen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Who, what, when, where, why, and how. </a:t>
            </a:r>
            <a:endParaRPr lang="en-US" dirty="0"/>
          </a:p>
        </p:txBody>
      </p:sp>
      <p:sp>
        <p:nvSpPr>
          <p:cNvPr id="6" name="Text Placeholder 5"/>
          <p:cNvSpPr>
            <a:spLocks noGrp="1"/>
          </p:cNvSpPr>
          <p:nvPr>
            <p:ph type="body" sz="quarter" idx="14"/>
          </p:nvPr>
        </p:nvSpPr>
        <p:spPr>
          <a:xfrm>
            <a:off x="6248400" y="990600"/>
            <a:ext cx="2667000" cy="1295400"/>
          </a:xfrm>
        </p:spPr>
        <p:txBody>
          <a:bodyPr/>
          <a:lstStyle/>
          <a:p>
            <a:r>
              <a:rPr lang="en-US" dirty="0"/>
              <a:t>Keep your purpose statement handy and refer to it as you design your tables. </a:t>
            </a:r>
          </a:p>
        </p:txBody>
      </p:sp>
      <p:sp>
        <p:nvSpPr>
          <p:cNvPr id="8" name="Text Placeholder 5"/>
          <p:cNvSpPr txBox="1">
            <a:spLocks/>
          </p:cNvSpPr>
          <p:nvPr/>
        </p:nvSpPr>
        <p:spPr>
          <a:xfrm>
            <a:off x="6248400" y="2286000"/>
            <a:ext cx="2667000" cy="13716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And </a:t>
            </a:r>
            <a:r>
              <a:rPr lang="en-US" dirty="0" smtClean="0"/>
              <a:t>don’t </a:t>
            </a:r>
            <a:r>
              <a:rPr lang="en-US" dirty="0"/>
              <a:t>try to make the statement </a:t>
            </a:r>
            <a:r>
              <a:rPr lang="en-US" dirty="0" smtClean="0"/>
              <a:t>perfect; </a:t>
            </a:r>
            <a:r>
              <a:rPr lang="en-US" dirty="0"/>
              <a:t>you can always change it, and you probably will.</a:t>
            </a:r>
          </a:p>
        </p:txBody>
      </p:sp>
    </p:spTree>
    <p:extLst>
      <p:ext uri="{BB962C8B-B14F-4D97-AF65-F5344CB8AC3E}">
        <p14:creationId xmlns:p14="http://schemas.microsoft.com/office/powerpoint/2010/main" val="5223456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the data you want to store</a:t>
            </a:r>
            <a:endParaRPr lang="en-US" dirty="0"/>
          </a:p>
        </p:txBody>
      </p:sp>
      <p:pic>
        <p:nvPicPr>
          <p:cNvPr id="7" name="Content Placeholder 6" title="Data you want to stor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10287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All the data </a:t>
            </a:r>
            <a:r>
              <a:rPr lang="en-US" dirty="0" smtClean="0"/>
              <a:t>that’s </a:t>
            </a:r>
            <a:r>
              <a:rPr lang="en-US" dirty="0" smtClean="0"/>
              <a:t>fit to keep.</a:t>
            </a:r>
            <a:endParaRPr lang="en-US" dirty="0"/>
          </a:p>
        </p:txBody>
      </p:sp>
      <p:sp>
        <p:nvSpPr>
          <p:cNvPr id="6" name="Text Placeholder 5"/>
          <p:cNvSpPr>
            <a:spLocks noGrp="1"/>
          </p:cNvSpPr>
          <p:nvPr>
            <p:ph type="body" sz="quarter" idx="14"/>
          </p:nvPr>
        </p:nvSpPr>
        <p:spPr/>
        <p:txBody>
          <a:bodyPr/>
          <a:lstStyle/>
          <a:p>
            <a:r>
              <a:rPr lang="en-US" dirty="0"/>
              <a:t>A good database design helps prevent you from duplicating data. It also helps ensure your data is complete, and most importantly, that </a:t>
            </a:r>
            <a:r>
              <a:rPr lang="en-US" dirty="0" smtClean="0"/>
              <a:t>it’s </a:t>
            </a:r>
            <a:r>
              <a:rPr lang="en-US" dirty="0"/>
              <a:t>accurate.</a:t>
            </a:r>
          </a:p>
        </p:txBody>
      </p:sp>
    </p:spTree>
    <p:extLst>
      <p:ext uri="{BB962C8B-B14F-4D97-AF65-F5344CB8AC3E}">
        <p14:creationId xmlns:p14="http://schemas.microsoft.com/office/powerpoint/2010/main" val="35577607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the data you want to store</a:t>
            </a:r>
            <a:endParaRPr lang="en-US" dirty="0"/>
          </a:p>
        </p:txBody>
      </p:sp>
      <p:pic>
        <p:nvPicPr>
          <p:cNvPr id="7" name="Content Placeholder 6" title="Data you want to stor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10287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All the data </a:t>
            </a:r>
            <a:r>
              <a:rPr lang="en-US" dirty="0" smtClean="0"/>
              <a:t>that’s </a:t>
            </a:r>
            <a:r>
              <a:rPr lang="en-US" dirty="0" smtClean="0"/>
              <a:t>fit to keep.</a:t>
            </a:r>
            <a:endParaRPr lang="en-US" dirty="0"/>
          </a:p>
        </p:txBody>
      </p:sp>
      <p:sp>
        <p:nvSpPr>
          <p:cNvPr id="6" name="Text Placeholder 5"/>
          <p:cNvSpPr>
            <a:spLocks noGrp="1"/>
          </p:cNvSpPr>
          <p:nvPr>
            <p:ph type="body" sz="quarter" idx="14"/>
          </p:nvPr>
        </p:nvSpPr>
        <p:spPr>
          <a:xfrm>
            <a:off x="6248400" y="990600"/>
            <a:ext cx="2667000" cy="2530098"/>
          </a:xfrm>
        </p:spPr>
        <p:txBody>
          <a:bodyPr/>
          <a:lstStyle/>
          <a:p>
            <a:r>
              <a:rPr lang="en-US" dirty="0"/>
              <a:t>To reach those goals, start by listing the data you want to capture. You can start with your existing data — in this case, your spreadsheet. Or, if you use paper ledgers or forms, gather examples of those. </a:t>
            </a:r>
          </a:p>
        </p:txBody>
      </p:sp>
      <p:sp>
        <p:nvSpPr>
          <p:cNvPr id="8" name="Text Placeholder 5"/>
          <p:cNvSpPr txBox="1">
            <a:spLocks/>
          </p:cNvSpPr>
          <p:nvPr/>
        </p:nvSpPr>
        <p:spPr>
          <a:xfrm>
            <a:off x="6248400" y="3657600"/>
            <a:ext cx="2667000" cy="10668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And </a:t>
            </a:r>
            <a:r>
              <a:rPr lang="en-US" dirty="0" smtClean="0"/>
              <a:t>don’t </a:t>
            </a:r>
            <a:r>
              <a:rPr lang="en-US" dirty="0" smtClean="0"/>
              <a:t>hesitate to ask your coworkers what they need.</a:t>
            </a:r>
            <a:endParaRPr lang="en-US" dirty="0"/>
          </a:p>
        </p:txBody>
      </p:sp>
    </p:spTree>
    <p:extLst>
      <p:ext uri="{BB962C8B-B14F-4D97-AF65-F5344CB8AC3E}">
        <p14:creationId xmlns:p14="http://schemas.microsoft.com/office/powerpoint/2010/main" val="14394428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the data you want to store</a:t>
            </a:r>
            <a:endParaRPr lang="en-US" dirty="0"/>
          </a:p>
        </p:txBody>
      </p:sp>
      <p:pic>
        <p:nvPicPr>
          <p:cNvPr id="7" name="Content Placeholder 6" title="Data you want to stor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10287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All the data </a:t>
            </a:r>
            <a:r>
              <a:rPr lang="en-US" dirty="0" smtClean="0"/>
              <a:t>that’s </a:t>
            </a:r>
            <a:r>
              <a:rPr lang="en-US" dirty="0" smtClean="0"/>
              <a:t>fit to keep.</a:t>
            </a:r>
            <a:endParaRPr lang="en-US" dirty="0"/>
          </a:p>
        </p:txBody>
      </p:sp>
      <p:sp>
        <p:nvSpPr>
          <p:cNvPr id="6" name="Text Placeholder 5"/>
          <p:cNvSpPr>
            <a:spLocks noGrp="1"/>
          </p:cNvSpPr>
          <p:nvPr>
            <p:ph type="body" sz="quarter" idx="14"/>
          </p:nvPr>
        </p:nvSpPr>
        <p:spPr>
          <a:xfrm>
            <a:off x="6248400" y="990600"/>
            <a:ext cx="2667000" cy="1828800"/>
          </a:xfrm>
        </p:spPr>
        <p:txBody>
          <a:bodyPr/>
          <a:lstStyle/>
          <a:p>
            <a:r>
              <a:rPr lang="en-US" dirty="0"/>
              <a:t>Another way to identify the information you need to store is to create a </a:t>
            </a:r>
            <a:r>
              <a:rPr lang="en-US" b="1" dirty="0"/>
              <a:t>flowchart</a:t>
            </a:r>
            <a:r>
              <a:rPr lang="en-US" dirty="0"/>
              <a:t> of the tasks associated with your data.</a:t>
            </a:r>
          </a:p>
        </p:txBody>
      </p:sp>
      <p:sp>
        <p:nvSpPr>
          <p:cNvPr id="8" name="Text Placeholder 5"/>
          <p:cNvSpPr txBox="1">
            <a:spLocks/>
          </p:cNvSpPr>
          <p:nvPr/>
        </p:nvSpPr>
        <p:spPr>
          <a:xfrm>
            <a:off x="6248400" y="2819400"/>
            <a:ext cx="2667000" cy="26670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For example, who will enter the data, and how? What kinds of forms will they need? </a:t>
            </a:r>
          </a:p>
        </p:txBody>
      </p:sp>
    </p:spTree>
    <p:extLst>
      <p:ext uri="{BB962C8B-B14F-4D97-AF65-F5344CB8AC3E}">
        <p14:creationId xmlns:p14="http://schemas.microsoft.com/office/powerpoint/2010/main" val="23640815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the data you want to store</a:t>
            </a:r>
            <a:endParaRPr lang="en-US" dirty="0"/>
          </a:p>
        </p:txBody>
      </p:sp>
      <p:pic>
        <p:nvPicPr>
          <p:cNvPr id="7" name="Content Placeholder 6" title="Data you want to stor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10287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All the data </a:t>
            </a:r>
            <a:r>
              <a:rPr lang="en-US" dirty="0" smtClean="0"/>
              <a:t>that’s </a:t>
            </a:r>
            <a:r>
              <a:rPr lang="en-US" dirty="0" smtClean="0"/>
              <a:t>fit to keep.</a:t>
            </a:r>
            <a:endParaRPr lang="en-US" dirty="0"/>
          </a:p>
        </p:txBody>
      </p:sp>
      <p:sp>
        <p:nvSpPr>
          <p:cNvPr id="6" name="Text Placeholder 5"/>
          <p:cNvSpPr>
            <a:spLocks noGrp="1"/>
          </p:cNvSpPr>
          <p:nvPr>
            <p:ph type="body" sz="quarter" idx="14"/>
          </p:nvPr>
        </p:nvSpPr>
        <p:spPr>
          <a:xfrm>
            <a:off x="6248400" y="990600"/>
            <a:ext cx="2667000" cy="1828800"/>
          </a:xfrm>
        </p:spPr>
        <p:txBody>
          <a:bodyPr/>
          <a:lstStyle/>
          <a:p>
            <a:r>
              <a:rPr lang="en-US" dirty="0"/>
              <a:t>And while </a:t>
            </a:r>
            <a:r>
              <a:rPr lang="en-US" dirty="0" smtClean="0"/>
              <a:t>you’re </a:t>
            </a:r>
            <a:r>
              <a:rPr lang="en-US" dirty="0"/>
              <a:t>at it, think about the reports or mailings you want to produce from the database. </a:t>
            </a:r>
          </a:p>
        </p:txBody>
      </p:sp>
      <p:sp>
        <p:nvSpPr>
          <p:cNvPr id="8" name="Text Placeholder 5"/>
          <p:cNvSpPr txBox="1">
            <a:spLocks/>
          </p:cNvSpPr>
          <p:nvPr/>
        </p:nvSpPr>
        <p:spPr>
          <a:xfrm>
            <a:off x="6248400" y="2514600"/>
            <a:ext cx="2667000" cy="2667000"/>
          </a:xfrm>
          <a:prstGeom prst="rect">
            <a:avLst/>
          </a:prstGeom>
        </p:spPr>
        <p:txBody>
          <a:bodyPr vert="horz" lIns="91440" tIns="45720" rIns="91440" bIns="45720" rtlCol="0">
            <a:normAutofit lnSpcReduction="10000"/>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For example, do you want to know when desks and chairs need to be replaced? Who needs that information? Looking at the data you need to enter and consume can help you decide which data to store.</a:t>
            </a:r>
          </a:p>
        </p:txBody>
      </p:sp>
    </p:spTree>
    <p:extLst>
      <p:ext uri="{BB962C8B-B14F-4D97-AF65-F5344CB8AC3E}">
        <p14:creationId xmlns:p14="http://schemas.microsoft.com/office/powerpoint/2010/main" val="31142932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your data by subject</a:t>
            </a:r>
            <a:endParaRPr lang="en-US" dirty="0"/>
          </a:p>
        </p:txBody>
      </p:sp>
      <p:pic>
        <p:nvPicPr>
          <p:cNvPr id="5" name="Content Placeholder 4" title="Grouping data"/>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8" name="Text Placeholder 7"/>
          <p:cNvSpPr>
            <a:spLocks noGrp="1"/>
          </p:cNvSpPr>
          <p:nvPr>
            <p:ph type="body" sz="quarter" idx="13"/>
          </p:nvPr>
        </p:nvSpPr>
        <p:spPr>
          <a:xfrm>
            <a:off x="304800" y="5257800"/>
            <a:ext cx="5715000" cy="533400"/>
          </a:xfrm>
        </p:spPr>
        <p:txBody>
          <a:bodyPr/>
          <a:lstStyle/>
          <a:p>
            <a:r>
              <a:rPr lang="en-US" dirty="0" smtClean="0"/>
              <a:t>Sets of unique information. </a:t>
            </a:r>
            <a:endParaRPr lang="en-US" dirty="0"/>
          </a:p>
        </p:txBody>
      </p:sp>
      <p:sp>
        <p:nvSpPr>
          <p:cNvPr id="9" name="Text Placeholder 8"/>
          <p:cNvSpPr>
            <a:spLocks noGrp="1"/>
          </p:cNvSpPr>
          <p:nvPr>
            <p:ph type="body" sz="quarter" idx="14"/>
          </p:nvPr>
        </p:nvSpPr>
        <p:spPr>
          <a:xfrm>
            <a:off x="6248400" y="990600"/>
            <a:ext cx="2667000" cy="2286000"/>
          </a:xfrm>
        </p:spPr>
        <p:txBody>
          <a:bodyPr/>
          <a:lstStyle/>
          <a:p>
            <a:r>
              <a:rPr lang="en-US" dirty="0"/>
              <a:t>As you list the data you want to capture, </a:t>
            </a:r>
            <a:r>
              <a:rPr lang="en-US" dirty="0" smtClean="0"/>
              <a:t>you’ll </a:t>
            </a:r>
            <a:r>
              <a:rPr lang="en-US" dirty="0"/>
              <a:t>see it naturally falls into one or more subject matter categories or groups. For example, your information may group itself like this:</a:t>
            </a:r>
          </a:p>
        </p:txBody>
      </p:sp>
      <p:sp>
        <p:nvSpPr>
          <p:cNvPr id="10" name="Text Placeholder 9"/>
          <p:cNvSpPr>
            <a:spLocks noGrp="1"/>
          </p:cNvSpPr>
          <p:nvPr>
            <p:ph type="body" sz="quarter" idx="15"/>
          </p:nvPr>
        </p:nvSpPr>
        <p:spPr>
          <a:xfrm>
            <a:off x="6248400" y="3333135"/>
            <a:ext cx="2667000" cy="2839065"/>
          </a:xfrm>
        </p:spPr>
        <p:txBody>
          <a:bodyPr/>
          <a:lstStyle/>
          <a:p>
            <a:pPr marL="285750" indent="-285750">
              <a:buFont typeface="Arial" pitchFamily="34" charset="0"/>
              <a:buChar char="•"/>
            </a:pPr>
            <a:r>
              <a:rPr lang="en-US" dirty="0"/>
              <a:t>Asset data, such as models, purchase dates, and costs. </a:t>
            </a:r>
          </a:p>
        </p:txBody>
      </p:sp>
    </p:spTree>
    <p:extLst>
      <p:ext uri="{BB962C8B-B14F-4D97-AF65-F5344CB8AC3E}">
        <p14:creationId xmlns:p14="http://schemas.microsoft.com/office/powerpoint/2010/main" val="11953474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anim calcmode="lin" valueType="num">
                                      <p:cBhvr>
                                        <p:cTn id="8"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8">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Effect transition="in" filter="fade">
                                      <p:cBhvr>
                                        <p:cTn id="19" dur="500"/>
                                        <p:tgtEl>
                                          <p:spTgt spid="9">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0">
                                            <p:txEl>
                                              <p:pRg st="0" end="0"/>
                                            </p:txEl>
                                          </p:spTgt>
                                        </p:tgtEl>
                                        <p:attrNameLst>
                                          <p:attrName>style.visibility</p:attrName>
                                        </p:attrNameLst>
                                      </p:cBhvr>
                                      <p:to>
                                        <p:strVal val="visible"/>
                                      </p:to>
                                    </p:set>
                                    <p:animEffect transition="in" filter="fade">
                                      <p:cBhvr>
                                        <p:cTn id="24"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your data by subject</a:t>
            </a:r>
            <a:endParaRPr lang="en-US" dirty="0"/>
          </a:p>
        </p:txBody>
      </p:sp>
      <p:pic>
        <p:nvPicPr>
          <p:cNvPr id="5" name="Content Placeholder 4" title="Grouping data"/>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8" name="Text Placeholder 7"/>
          <p:cNvSpPr>
            <a:spLocks noGrp="1"/>
          </p:cNvSpPr>
          <p:nvPr>
            <p:ph type="body" sz="quarter" idx="13"/>
          </p:nvPr>
        </p:nvSpPr>
        <p:spPr>
          <a:xfrm>
            <a:off x="304800" y="5257800"/>
            <a:ext cx="5715000" cy="533400"/>
          </a:xfrm>
        </p:spPr>
        <p:txBody>
          <a:bodyPr/>
          <a:lstStyle/>
          <a:p>
            <a:r>
              <a:rPr lang="en-US" dirty="0" smtClean="0"/>
              <a:t>Sets of unique information. </a:t>
            </a:r>
            <a:endParaRPr lang="en-US" dirty="0"/>
          </a:p>
        </p:txBody>
      </p:sp>
      <p:sp>
        <p:nvSpPr>
          <p:cNvPr id="10" name="Text Placeholder 9"/>
          <p:cNvSpPr>
            <a:spLocks noGrp="1"/>
          </p:cNvSpPr>
          <p:nvPr>
            <p:ph type="body" sz="quarter" idx="15"/>
          </p:nvPr>
        </p:nvSpPr>
        <p:spPr>
          <a:xfrm>
            <a:off x="6248400" y="990600"/>
            <a:ext cx="2667000" cy="2839065"/>
          </a:xfrm>
        </p:spPr>
        <p:txBody>
          <a:bodyPr/>
          <a:lstStyle/>
          <a:p>
            <a:pPr marL="285750" indent="-285750">
              <a:buFont typeface="Arial" pitchFamily="34" charset="0"/>
              <a:buChar char="•"/>
            </a:pPr>
            <a:r>
              <a:rPr lang="en-US" dirty="0" smtClean="0"/>
              <a:t>Supplier </a:t>
            </a:r>
            <a:r>
              <a:rPr lang="en-US" dirty="0"/>
              <a:t>data — those who provide the computers, desks, and other equipment. This category will probably include company names, addresses, phone numbers, and contact names</a:t>
            </a:r>
            <a:r>
              <a:rPr lang="en-US" dirty="0" smtClean="0"/>
              <a:t>. </a:t>
            </a:r>
            <a:endParaRPr lang="en-US" dirty="0"/>
          </a:p>
        </p:txBody>
      </p:sp>
      <p:sp>
        <p:nvSpPr>
          <p:cNvPr id="11" name="Text Placeholder 9"/>
          <p:cNvSpPr>
            <a:spLocks noGrp="1"/>
          </p:cNvSpPr>
          <p:nvPr>
            <p:ph type="body" sz="quarter" idx="15"/>
          </p:nvPr>
        </p:nvSpPr>
        <p:spPr>
          <a:xfrm>
            <a:off x="6248400" y="3866535"/>
            <a:ext cx="2667000" cy="2458065"/>
          </a:xfrm>
        </p:spPr>
        <p:txBody>
          <a:bodyPr/>
          <a:lstStyle/>
          <a:p>
            <a:pPr marL="285750" indent="-285750">
              <a:buFont typeface="Arial" pitchFamily="34" charset="0"/>
              <a:buChar char="•"/>
            </a:pPr>
            <a:r>
              <a:rPr lang="en-US" dirty="0" smtClean="0"/>
              <a:t>Support </a:t>
            </a:r>
            <a:r>
              <a:rPr lang="en-US" dirty="0"/>
              <a:t>data — those who repair and maintain the equipment. This will look like supplier data because it also includes companies and contact names. </a:t>
            </a:r>
          </a:p>
        </p:txBody>
      </p:sp>
    </p:spTree>
    <p:extLst>
      <p:ext uri="{BB962C8B-B14F-4D97-AF65-F5344CB8AC3E}">
        <p14:creationId xmlns:p14="http://schemas.microsoft.com/office/powerpoint/2010/main" val="97804755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fade">
                                      <p:cBhvr>
                                        <p:cTn id="12"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your data by subject</a:t>
            </a:r>
            <a:endParaRPr lang="en-US" dirty="0"/>
          </a:p>
        </p:txBody>
      </p:sp>
      <p:pic>
        <p:nvPicPr>
          <p:cNvPr id="5" name="Content Placeholder 4" title="Grouping data"/>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8" name="Text Placeholder 7"/>
          <p:cNvSpPr>
            <a:spLocks noGrp="1"/>
          </p:cNvSpPr>
          <p:nvPr>
            <p:ph type="body" sz="quarter" idx="13"/>
          </p:nvPr>
        </p:nvSpPr>
        <p:spPr>
          <a:xfrm>
            <a:off x="304800" y="5257800"/>
            <a:ext cx="5715000" cy="533400"/>
          </a:xfrm>
        </p:spPr>
        <p:txBody>
          <a:bodyPr/>
          <a:lstStyle/>
          <a:p>
            <a:r>
              <a:rPr lang="en-US" dirty="0" smtClean="0"/>
              <a:t>Sets of unique information. </a:t>
            </a:r>
            <a:endParaRPr lang="en-US" dirty="0"/>
          </a:p>
        </p:txBody>
      </p:sp>
      <p:sp>
        <p:nvSpPr>
          <p:cNvPr id="9" name="Text Placeholder 8"/>
          <p:cNvSpPr>
            <a:spLocks noGrp="1"/>
          </p:cNvSpPr>
          <p:nvPr>
            <p:ph type="body" sz="quarter" idx="14"/>
          </p:nvPr>
        </p:nvSpPr>
        <p:spPr>
          <a:xfrm>
            <a:off x="6248400" y="990600"/>
            <a:ext cx="2667000" cy="2514600"/>
          </a:xfrm>
        </p:spPr>
        <p:txBody>
          <a:bodyPr/>
          <a:lstStyle/>
          <a:p>
            <a:r>
              <a:rPr lang="en-US" b="1" dirty="0"/>
              <a:t>Grouping</a:t>
            </a:r>
            <a:r>
              <a:rPr lang="en-US" dirty="0"/>
              <a:t> is important because each group can correspond to a table, such as Assets, Support, and Suppliers. Your groups may not result in a complete list of tables, but </a:t>
            </a:r>
            <a:r>
              <a:rPr lang="en-US" dirty="0" smtClean="0"/>
              <a:t>they’re </a:t>
            </a:r>
            <a:r>
              <a:rPr lang="en-US" dirty="0"/>
              <a:t>a good starting point. </a:t>
            </a:r>
          </a:p>
        </p:txBody>
      </p:sp>
      <p:sp>
        <p:nvSpPr>
          <p:cNvPr id="10" name="Text Placeholder 9"/>
          <p:cNvSpPr>
            <a:spLocks noGrp="1"/>
          </p:cNvSpPr>
          <p:nvPr>
            <p:ph type="body" sz="quarter" idx="15"/>
          </p:nvPr>
        </p:nvSpPr>
        <p:spPr>
          <a:xfrm>
            <a:off x="6248400" y="3637935"/>
            <a:ext cx="2667000" cy="2839065"/>
          </a:xfrm>
        </p:spPr>
        <p:txBody>
          <a:bodyPr/>
          <a:lstStyle/>
          <a:p>
            <a:r>
              <a:rPr lang="en-US" dirty="0" smtClean="0"/>
              <a:t>And d</a:t>
            </a:r>
            <a:r>
              <a:rPr lang="en-US" dirty="0" smtClean="0"/>
              <a:t>on’t </a:t>
            </a:r>
            <a:r>
              <a:rPr lang="en-US" dirty="0"/>
              <a:t>be afraid to redraft them. Just make sure each group contains unique data — </a:t>
            </a:r>
            <a:r>
              <a:rPr lang="en-US" dirty="0" smtClean="0"/>
              <a:t>only the </a:t>
            </a:r>
            <a:r>
              <a:rPr lang="en-US" dirty="0"/>
              <a:t>asset information in one group, only the supplier data in another, and so on.</a:t>
            </a:r>
          </a:p>
        </p:txBody>
      </p:sp>
    </p:spTree>
    <p:extLst>
      <p:ext uri="{BB962C8B-B14F-4D97-AF65-F5344CB8AC3E}">
        <p14:creationId xmlns:p14="http://schemas.microsoft.com/office/powerpoint/2010/main" val="193448929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fade">
                                      <p:cBhvr>
                                        <p:cTn id="12"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groups, fields</a:t>
            </a:r>
            <a:endParaRPr lang="en-US" dirty="0"/>
          </a:p>
        </p:txBody>
      </p:sp>
      <p:pic>
        <p:nvPicPr>
          <p:cNvPr id="7" name="Content Placeholder 6" title="Fields and possible relationship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You’re starting on the gritt</a:t>
            </a:r>
            <a:r>
              <a:rPr lang="en-US" dirty="0" smtClean="0"/>
              <a:t>y details.</a:t>
            </a:r>
            <a:endParaRPr lang="en-US" dirty="0"/>
          </a:p>
        </p:txBody>
      </p:sp>
      <p:sp>
        <p:nvSpPr>
          <p:cNvPr id="6" name="Text Placeholder 5"/>
          <p:cNvSpPr>
            <a:spLocks noGrp="1"/>
          </p:cNvSpPr>
          <p:nvPr>
            <p:ph type="body" sz="quarter" idx="14"/>
          </p:nvPr>
        </p:nvSpPr>
        <p:spPr>
          <a:xfrm>
            <a:off x="6248400" y="990600"/>
            <a:ext cx="2667000" cy="2788725"/>
          </a:xfrm>
        </p:spPr>
        <p:txBody>
          <a:bodyPr/>
          <a:lstStyle/>
          <a:p>
            <a:r>
              <a:rPr lang="en-US" dirty="0"/>
              <a:t>The next step in your design is to list the fields for each table. In an Access table, columns are called </a:t>
            </a:r>
            <a:r>
              <a:rPr lang="en-US" b="1" dirty="0"/>
              <a:t>fields</a:t>
            </a:r>
            <a:r>
              <a:rPr lang="en-US" dirty="0"/>
              <a:t> and individual records are called </a:t>
            </a:r>
            <a:r>
              <a:rPr lang="en-US" b="1" dirty="0"/>
              <a:t>rows</a:t>
            </a:r>
            <a:r>
              <a:rPr lang="en-US" dirty="0"/>
              <a:t>. As a rule, each field in a table is related to the other </a:t>
            </a:r>
            <a:r>
              <a:rPr lang="en-US" dirty="0" smtClean="0"/>
              <a:t>fields. </a:t>
            </a:r>
            <a:endParaRPr lang="en-US" dirty="0"/>
          </a:p>
        </p:txBody>
      </p:sp>
      <p:sp>
        <p:nvSpPr>
          <p:cNvPr id="8" name="Text Placeholder 5"/>
          <p:cNvSpPr txBox="1">
            <a:spLocks/>
          </p:cNvSpPr>
          <p:nvPr/>
        </p:nvSpPr>
        <p:spPr>
          <a:xfrm>
            <a:off x="6248400" y="3855525"/>
            <a:ext cx="2667000" cy="2392875"/>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For example, in a table of business contact data, you’d typically have fields for first name, last name, company, phone numbers, and more. </a:t>
            </a:r>
            <a:endParaRPr lang="en-US" dirty="0"/>
          </a:p>
        </p:txBody>
      </p:sp>
    </p:spTree>
    <p:extLst>
      <p:ext uri="{BB962C8B-B14F-4D97-AF65-F5344CB8AC3E}">
        <p14:creationId xmlns:p14="http://schemas.microsoft.com/office/powerpoint/2010/main" val="25972692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fade">
                                      <p:cBhvr>
                                        <p:cTn id="2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contents</a:t>
            </a:r>
            <a:endParaRPr lang="en-US" dirty="0"/>
          </a:p>
        </p:txBody>
      </p:sp>
      <p:sp>
        <p:nvSpPr>
          <p:cNvPr id="3" name="Content Placeholder 2"/>
          <p:cNvSpPr>
            <a:spLocks noGrp="1"/>
          </p:cNvSpPr>
          <p:nvPr>
            <p:ph idx="1"/>
          </p:nvPr>
        </p:nvSpPr>
        <p:spPr/>
        <p:txBody>
          <a:bodyPr>
            <a:normAutofit lnSpcReduction="10000"/>
          </a:bodyPr>
          <a:lstStyle/>
          <a:p>
            <a:pPr marL="276225" indent="-276225">
              <a:spcBef>
                <a:spcPts val="600"/>
              </a:spcBef>
              <a:spcAft>
                <a:spcPts val="1200"/>
              </a:spcAft>
              <a:buClr>
                <a:srgbClr val="FF9900"/>
              </a:buClr>
              <a:buFontTx/>
              <a:buChar char="•"/>
            </a:pPr>
            <a:r>
              <a:rPr lang="en-US" sz="2800" dirty="0">
                <a:latin typeface="Segoe UI Semibold" pitchFamily="34" charset="0"/>
              </a:rPr>
              <a:t>Overview: </a:t>
            </a:r>
            <a:r>
              <a:rPr lang="en-US" sz="2800" dirty="0" smtClean="0"/>
              <a:t>Plan for good design</a:t>
            </a:r>
          </a:p>
          <a:p>
            <a:pPr marL="276225" indent="-276225">
              <a:spcBef>
                <a:spcPts val="600"/>
              </a:spcBef>
              <a:spcAft>
                <a:spcPts val="1200"/>
              </a:spcAft>
              <a:buClr>
                <a:srgbClr val="FF9900"/>
              </a:buClr>
              <a:buFontTx/>
              <a:buChar char="•"/>
            </a:pPr>
            <a:r>
              <a:rPr lang="en-US" sz="2800" dirty="0" smtClean="0">
                <a:latin typeface="Segoe UI Semibold" pitchFamily="34" charset="0"/>
              </a:rPr>
              <a:t>Lesson</a:t>
            </a:r>
            <a:r>
              <a:rPr lang="en-US" sz="2800" dirty="0">
                <a:latin typeface="Segoe UI Semibold" pitchFamily="34" charset="0"/>
              </a:rPr>
              <a:t>: </a:t>
            </a:r>
            <a:r>
              <a:rPr lang="en-US" sz="2800" dirty="0" smtClean="0"/>
              <a:t>Includes nine instructional sections</a:t>
            </a:r>
          </a:p>
          <a:p>
            <a:pPr marL="276225" indent="-276225">
              <a:spcBef>
                <a:spcPts val="600"/>
              </a:spcBef>
              <a:spcAft>
                <a:spcPts val="1200"/>
              </a:spcAft>
              <a:buClr>
                <a:srgbClr val="FF9900"/>
              </a:buClr>
              <a:buFontTx/>
              <a:buChar char="•"/>
            </a:pPr>
            <a:r>
              <a:rPr lang="en-US" sz="2800" dirty="0" smtClean="0">
                <a:latin typeface="Segoe UI Semibold" pitchFamily="34" charset="0"/>
              </a:rPr>
              <a:t>Suggested </a:t>
            </a:r>
            <a:r>
              <a:rPr lang="en-US" sz="2800" dirty="0">
                <a:latin typeface="Segoe UI Semibold" pitchFamily="34" charset="0"/>
              </a:rPr>
              <a:t>practice tasks</a:t>
            </a:r>
          </a:p>
          <a:p>
            <a:pPr marL="276225" indent="-276225">
              <a:spcBef>
                <a:spcPts val="600"/>
              </a:spcBef>
              <a:spcAft>
                <a:spcPts val="1200"/>
              </a:spcAft>
              <a:buClr>
                <a:srgbClr val="FF9900"/>
              </a:buClr>
              <a:buFontTx/>
              <a:buChar char="•"/>
            </a:pPr>
            <a:r>
              <a:rPr lang="en-US" sz="2800" dirty="0">
                <a:latin typeface="Segoe UI Semibold" pitchFamily="34" charset="0"/>
              </a:rPr>
              <a:t>Test</a:t>
            </a:r>
          </a:p>
          <a:p>
            <a:pPr marL="276225" indent="-276225">
              <a:spcBef>
                <a:spcPts val="600"/>
              </a:spcBef>
              <a:spcAft>
                <a:spcPts val="1200"/>
              </a:spcAft>
              <a:buClr>
                <a:srgbClr val="FF9900"/>
              </a:buClr>
              <a:buFontTx/>
              <a:buChar char="•"/>
            </a:pPr>
            <a:r>
              <a:rPr lang="en-US" sz="2800" dirty="0">
                <a:latin typeface="Segoe UI Semibold" pitchFamily="34" charset="0"/>
              </a:rPr>
              <a:t>Quick </a:t>
            </a:r>
            <a:r>
              <a:rPr lang="en-US" sz="2800" dirty="0" smtClean="0">
                <a:latin typeface="Segoe UI Semibold" pitchFamily="34" charset="0"/>
              </a:rPr>
              <a:t>Reference Card</a:t>
            </a:r>
            <a:endParaRPr lang="en-US" sz="2800" dirty="0">
              <a:latin typeface="Segoe UI Semibold" pitchFamily="34" charset="0"/>
            </a:endParaRPr>
          </a:p>
          <a:p>
            <a:pPr>
              <a:spcBef>
                <a:spcPts val="600"/>
              </a:spcBef>
              <a:spcAft>
                <a:spcPts val="1200"/>
              </a:spcAft>
            </a:pPr>
            <a:endParaRPr lang="en-US" dirty="0">
              <a:latin typeface="Segoe UI Semibold" pitchFamily="34" charset="0"/>
            </a:endParaRPr>
          </a:p>
        </p:txBody>
      </p:sp>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Tree>
    <p:extLst>
      <p:ext uri="{BB962C8B-B14F-4D97-AF65-F5344CB8AC3E}">
        <p14:creationId xmlns:p14="http://schemas.microsoft.com/office/powerpoint/2010/main" val="165272409"/>
      </p:ext>
    </p:extLst>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groups, fields</a:t>
            </a:r>
            <a:endParaRPr lang="en-US" dirty="0"/>
          </a:p>
        </p:txBody>
      </p:sp>
      <p:pic>
        <p:nvPicPr>
          <p:cNvPr id="7" name="Content Placeholder 6" title="Fields and possible relationship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You’re starting on the gritt</a:t>
            </a:r>
            <a:r>
              <a:rPr lang="en-US" dirty="0" smtClean="0"/>
              <a:t>y details.</a:t>
            </a:r>
            <a:endParaRPr lang="en-US" dirty="0"/>
          </a:p>
        </p:txBody>
      </p:sp>
      <p:sp>
        <p:nvSpPr>
          <p:cNvPr id="6" name="Text Placeholder 5"/>
          <p:cNvSpPr>
            <a:spLocks noGrp="1"/>
          </p:cNvSpPr>
          <p:nvPr>
            <p:ph type="body" sz="quarter" idx="14"/>
          </p:nvPr>
        </p:nvSpPr>
        <p:spPr>
          <a:xfrm>
            <a:off x="6248400" y="990601"/>
            <a:ext cx="2667000" cy="2590800"/>
          </a:xfrm>
        </p:spPr>
        <p:txBody>
          <a:bodyPr/>
          <a:lstStyle/>
          <a:p>
            <a:r>
              <a:rPr lang="en-US" dirty="0"/>
              <a:t>Each field must be related to the others, and each field must only apply to business contacts. That set of related fields is called a relation, and </a:t>
            </a:r>
            <a:r>
              <a:rPr lang="en-US" dirty="0" smtClean="0"/>
              <a:t>that’s </a:t>
            </a:r>
            <a:r>
              <a:rPr lang="en-US" dirty="0"/>
              <a:t>where we get the term </a:t>
            </a:r>
            <a:r>
              <a:rPr lang="en-US" b="1" dirty="0"/>
              <a:t>relational database</a:t>
            </a:r>
            <a:r>
              <a:rPr lang="en-US" dirty="0"/>
              <a:t>.</a:t>
            </a:r>
            <a:endParaRPr lang="en-US" dirty="0"/>
          </a:p>
        </p:txBody>
      </p:sp>
      <p:sp>
        <p:nvSpPr>
          <p:cNvPr id="8" name="Text Placeholder 5"/>
          <p:cNvSpPr txBox="1">
            <a:spLocks/>
          </p:cNvSpPr>
          <p:nvPr/>
        </p:nvSpPr>
        <p:spPr>
          <a:xfrm>
            <a:off x="6248400" y="3626925"/>
            <a:ext cx="2667000" cy="2469075"/>
          </a:xfrm>
          <a:prstGeom prst="rect">
            <a:avLst/>
          </a:prstGeom>
        </p:spPr>
        <p:txBody>
          <a:bodyPr vert="horz" lIns="91440" tIns="45720" rIns="91440" bIns="45720" rtlCol="0">
            <a:normAutofit lnSpcReduction="10000"/>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You plan your fields by deciding the specific information each of your groups should capture. Again, you can refer to your existing data — the spreadsheet, a ledger, or even your card file. </a:t>
            </a:r>
          </a:p>
        </p:txBody>
      </p:sp>
    </p:spTree>
    <p:extLst>
      <p:ext uri="{BB962C8B-B14F-4D97-AF65-F5344CB8AC3E}">
        <p14:creationId xmlns:p14="http://schemas.microsoft.com/office/powerpoint/2010/main" val="42725008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groups, fields</a:t>
            </a:r>
            <a:endParaRPr lang="en-US" dirty="0"/>
          </a:p>
        </p:txBody>
      </p:sp>
      <p:pic>
        <p:nvPicPr>
          <p:cNvPr id="7" name="Content Placeholder 6" title="Fields and possible relationship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You’re starting on the gritt</a:t>
            </a:r>
            <a:r>
              <a:rPr lang="en-US" dirty="0" smtClean="0"/>
              <a:t>y details.</a:t>
            </a:r>
            <a:endParaRPr lang="en-US" dirty="0"/>
          </a:p>
        </p:txBody>
      </p:sp>
      <p:sp>
        <p:nvSpPr>
          <p:cNvPr id="6" name="Text Placeholder 5"/>
          <p:cNvSpPr>
            <a:spLocks noGrp="1"/>
          </p:cNvSpPr>
          <p:nvPr>
            <p:ph type="body" sz="quarter" idx="14"/>
          </p:nvPr>
        </p:nvSpPr>
        <p:spPr>
          <a:xfrm>
            <a:off x="6248400" y="990601"/>
            <a:ext cx="2667000" cy="2590800"/>
          </a:xfrm>
        </p:spPr>
        <p:txBody>
          <a:bodyPr/>
          <a:lstStyle/>
          <a:p>
            <a:r>
              <a:rPr lang="en-US" dirty="0"/>
              <a:t>For your asset database, </a:t>
            </a:r>
            <a:r>
              <a:rPr lang="en-US" dirty="0" smtClean="0"/>
              <a:t>you’ll </a:t>
            </a:r>
            <a:r>
              <a:rPr lang="en-US" dirty="0"/>
              <a:t>probably want to list each item and information about each item, such as purchase dates and costs. As part of this, try to reduce each field to its smallest logical component.</a:t>
            </a:r>
            <a:endParaRPr lang="en-US" dirty="0"/>
          </a:p>
        </p:txBody>
      </p:sp>
      <p:sp>
        <p:nvSpPr>
          <p:cNvPr id="8" name="Text Placeholder 5"/>
          <p:cNvSpPr txBox="1">
            <a:spLocks/>
          </p:cNvSpPr>
          <p:nvPr/>
        </p:nvSpPr>
        <p:spPr>
          <a:xfrm>
            <a:off x="6248400" y="3626925"/>
            <a:ext cx="2667000" cy="2392875"/>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In a good design, a field represents a single piece of data, and the name of the field clearly identifies that data. </a:t>
            </a:r>
          </a:p>
        </p:txBody>
      </p:sp>
    </p:spTree>
    <p:extLst>
      <p:ext uri="{BB962C8B-B14F-4D97-AF65-F5344CB8AC3E}">
        <p14:creationId xmlns:p14="http://schemas.microsoft.com/office/powerpoint/2010/main" val="19498057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groups, fields</a:t>
            </a:r>
            <a:endParaRPr lang="en-US" dirty="0"/>
          </a:p>
        </p:txBody>
      </p:sp>
      <p:pic>
        <p:nvPicPr>
          <p:cNvPr id="7" name="Content Placeholder 6" title="Fields and possible relationship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You’re starting on the gritt</a:t>
            </a:r>
            <a:r>
              <a:rPr lang="en-US" dirty="0" smtClean="0"/>
              <a:t>y details.</a:t>
            </a:r>
            <a:endParaRPr lang="en-US" dirty="0"/>
          </a:p>
        </p:txBody>
      </p:sp>
      <p:sp>
        <p:nvSpPr>
          <p:cNvPr id="6" name="Text Placeholder 5"/>
          <p:cNvSpPr>
            <a:spLocks noGrp="1"/>
          </p:cNvSpPr>
          <p:nvPr>
            <p:ph type="body" sz="quarter" idx="14"/>
          </p:nvPr>
        </p:nvSpPr>
        <p:spPr>
          <a:xfrm>
            <a:off x="6248400" y="990601"/>
            <a:ext cx="2667000" cy="2362199"/>
          </a:xfrm>
        </p:spPr>
        <p:txBody>
          <a:bodyPr/>
          <a:lstStyle/>
          <a:p>
            <a:r>
              <a:rPr lang="en-US" dirty="0"/>
              <a:t>As you work, you may find yourself wanting to use data from one table in another. For example, the picture shows that the Assets group includes fields for suppliers and support. </a:t>
            </a:r>
            <a:endParaRPr lang="en-US" dirty="0"/>
          </a:p>
        </p:txBody>
      </p:sp>
      <p:sp>
        <p:nvSpPr>
          <p:cNvPr id="8" name="Text Placeholder 5"/>
          <p:cNvSpPr txBox="1">
            <a:spLocks/>
          </p:cNvSpPr>
          <p:nvPr/>
        </p:nvSpPr>
        <p:spPr>
          <a:xfrm>
            <a:off x="6248400" y="3276600"/>
            <a:ext cx="2667000" cy="28956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That’s </a:t>
            </a:r>
            <a:r>
              <a:rPr lang="en-US" dirty="0"/>
              <a:t>natural — </a:t>
            </a:r>
            <a:r>
              <a:rPr lang="en-US" dirty="0" smtClean="0"/>
              <a:t>you’re </a:t>
            </a:r>
            <a:r>
              <a:rPr lang="en-US" dirty="0"/>
              <a:t>seeing how you need to relate your tables, and </a:t>
            </a:r>
            <a:r>
              <a:rPr lang="en-US" dirty="0" smtClean="0"/>
              <a:t>we’ll </a:t>
            </a:r>
            <a:r>
              <a:rPr lang="en-US" dirty="0"/>
              <a:t>discuss those relationships in just a bit. For now, include all the fields you think each table should have.</a:t>
            </a:r>
          </a:p>
        </p:txBody>
      </p:sp>
    </p:spTree>
    <p:extLst>
      <p:ext uri="{BB962C8B-B14F-4D97-AF65-F5344CB8AC3E}">
        <p14:creationId xmlns:p14="http://schemas.microsoft.com/office/powerpoint/2010/main" val="21683156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groups, fields</a:t>
            </a:r>
            <a:endParaRPr lang="en-US" dirty="0"/>
          </a:p>
        </p:txBody>
      </p:sp>
      <p:pic>
        <p:nvPicPr>
          <p:cNvPr id="7" name="Content Placeholder 6" title="Fields and possible relationship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You’re starting on the gritt</a:t>
            </a:r>
            <a:r>
              <a:rPr lang="en-US" dirty="0" smtClean="0"/>
              <a:t>y details.</a:t>
            </a:r>
            <a:endParaRPr lang="en-US" dirty="0"/>
          </a:p>
        </p:txBody>
      </p:sp>
      <p:sp>
        <p:nvSpPr>
          <p:cNvPr id="6" name="Text Placeholder 5"/>
          <p:cNvSpPr>
            <a:spLocks noGrp="1"/>
          </p:cNvSpPr>
          <p:nvPr>
            <p:ph type="body" sz="quarter" idx="14"/>
          </p:nvPr>
        </p:nvSpPr>
        <p:spPr>
          <a:xfrm>
            <a:off x="6248400" y="990601"/>
            <a:ext cx="2667000" cy="2362199"/>
          </a:xfrm>
        </p:spPr>
        <p:txBody>
          <a:bodyPr/>
          <a:lstStyle/>
          <a:p>
            <a:r>
              <a:rPr lang="en-US" dirty="0"/>
              <a:t>Finally, in case </a:t>
            </a:r>
            <a:r>
              <a:rPr lang="en-US" dirty="0" smtClean="0"/>
              <a:t>you’re </a:t>
            </a:r>
            <a:r>
              <a:rPr lang="en-US" dirty="0"/>
              <a:t>wondering, you </a:t>
            </a:r>
            <a:r>
              <a:rPr lang="en-US" dirty="0" smtClean="0"/>
              <a:t>don’t </a:t>
            </a:r>
            <a:r>
              <a:rPr lang="en-US" dirty="0"/>
              <a:t>plan rows. Those come naturally as you enter data in your fields.</a:t>
            </a:r>
          </a:p>
        </p:txBody>
      </p:sp>
    </p:spTree>
    <p:extLst>
      <p:ext uri="{BB962C8B-B14F-4D97-AF65-F5344CB8AC3E}">
        <p14:creationId xmlns:p14="http://schemas.microsoft.com/office/powerpoint/2010/main" val="25691222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data types</a:t>
            </a:r>
            <a:endParaRPr lang="en-US" dirty="0"/>
          </a:p>
        </p:txBody>
      </p:sp>
      <p:pic>
        <p:nvPicPr>
          <p:cNvPr id="7" name="Content Placeholder 6" title="Data types help keep your data accurat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Each field receives a data type. </a:t>
            </a:r>
            <a:endParaRPr lang="en-US" dirty="0"/>
          </a:p>
        </p:txBody>
      </p:sp>
      <p:sp>
        <p:nvSpPr>
          <p:cNvPr id="6" name="Text Placeholder 5"/>
          <p:cNvSpPr>
            <a:spLocks noGrp="1"/>
          </p:cNvSpPr>
          <p:nvPr>
            <p:ph type="body" sz="quarter" idx="14"/>
          </p:nvPr>
        </p:nvSpPr>
        <p:spPr>
          <a:xfrm>
            <a:off x="6248400" y="990600"/>
            <a:ext cx="2667000" cy="2245425"/>
          </a:xfrm>
        </p:spPr>
        <p:txBody>
          <a:bodyPr/>
          <a:lstStyle/>
          <a:p>
            <a:r>
              <a:rPr lang="en-US" dirty="0"/>
              <a:t>After you list the fields in each table, you need to decide on a </a:t>
            </a:r>
            <a:r>
              <a:rPr lang="en-US" b="1" dirty="0"/>
              <a:t>data type </a:t>
            </a:r>
            <a:r>
              <a:rPr lang="en-US" dirty="0"/>
              <a:t>for each field. A data type is a property that controls what you can and </a:t>
            </a:r>
            <a:r>
              <a:rPr lang="en-US" dirty="0" smtClean="0"/>
              <a:t>can’t </a:t>
            </a:r>
            <a:r>
              <a:rPr lang="en-US" dirty="0"/>
              <a:t>enter into a field. </a:t>
            </a:r>
            <a:endParaRPr lang="en-US" dirty="0"/>
          </a:p>
        </p:txBody>
      </p:sp>
      <p:sp>
        <p:nvSpPr>
          <p:cNvPr id="8" name="Text Placeholder 5"/>
          <p:cNvSpPr txBox="1">
            <a:spLocks/>
          </p:cNvSpPr>
          <p:nvPr/>
        </p:nvSpPr>
        <p:spPr>
          <a:xfrm>
            <a:off x="6248400" y="3352800"/>
            <a:ext cx="2667000" cy="28194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For example, if you want to store textual data such as names and addresses, you set your fields to the Text data type. If you want to store dates and times, you set the field to the Date/Time data type. </a:t>
            </a:r>
            <a:endParaRPr lang="en-US" dirty="0"/>
          </a:p>
        </p:txBody>
      </p:sp>
    </p:spTree>
    <p:extLst>
      <p:ext uri="{BB962C8B-B14F-4D97-AF65-F5344CB8AC3E}">
        <p14:creationId xmlns:p14="http://schemas.microsoft.com/office/powerpoint/2010/main" val="28761383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fade">
                                      <p:cBhvr>
                                        <p:cTn id="2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8"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data types</a:t>
            </a:r>
            <a:endParaRPr lang="en-US" dirty="0"/>
          </a:p>
        </p:txBody>
      </p:sp>
      <p:pic>
        <p:nvPicPr>
          <p:cNvPr id="7" name="Content Placeholder 6" title="Data types help keep your data accurat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Each field receives a data type. </a:t>
            </a:r>
            <a:endParaRPr lang="en-US" dirty="0"/>
          </a:p>
        </p:txBody>
      </p:sp>
      <p:sp>
        <p:nvSpPr>
          <p:cNvPr id="6" name="Text Placeholder 5"/>
          <p:cNvSpPr>
            <a:spLocks noGrp="1"/>
          </p:cNvSpPr>
          <p:nvPr>
            <p:ph type="body" sz="quarter" idx="14"/>
          </p:nvPr>
        </p:nvSpPr>
        <p:spPr>
          <a:xfrm>
            <a:off x="6248400" y="990600"/>
            <a:ext cx="2667000" cy="2245425"/>
          </a:xfrm>
        </p:spPr>
        <p:txBody>
          <a:bodyPr/>
          <a:lstStyle/>
          <a:p>
            <a:r>
              <a:rPr lang="en-US" dirty="0"/>
              <a:t>Data types are a standard for all relational databases, and they help ensure accurate data entry. For example, you </a:t>
            </a:r>
            <a:r>
              <a:rPr lang="en-US" dirty="0" smtClean="0"/>
              <a:t>can’t </a:t>
            </a:r>
            <a:r>
              <a:rPr lang="en-US" dirty="0"/>
              <a:t>enter a name in a field set to contain dates and times. </a:t>
            </a:r>
            <a:endParaRPr lang="en-US" dirty="0"/>
          </a:p>
        </p:txBody>
      </p:sp>
      <p:sp>
        <p:nvSpPr>
          <p:cNvPr id="8" name="Text Placeholder 5"/>
          <p:cNvSpPr txBox="1">
            <a:spLocks/>
          </p:cNvSpPr>
          <p:nvPr/>
        </p:nvSpPr>
        <p:spPr>
          <a:xfrm>
            <a:off x="6248400" y="3352800"/>
            <a:ext cx="2667000" cy="28194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What’s </a:t>
            </a:r>
            <a:r>
              <a:rPr lang="en-US" dirty="0"/>
              <a:t>more, data types also help you control the size of your database, because they control the sizes of your fields. You </a:t>
            </a:r>
            <a:r>
              <a:rPr lang="en-US" dirty="0" smtClean="0"/>
              <a:t>won’t </a:t>
            </a:r>
            <a:r>
              <a:rPr lang="en-US" dirty="0"/>
              <a:t>waste space putting a small amount of text in a large field.</a:t>
            </a:r>
          </a:p>
        </p:txBody>
      </p:sp>
    </p:spTree>
    <p:extLst>
      <p:ext uri="{BB962C8B-B14F-4D97-AF65-F5344CB8AC3E}">
        <p14:creationId xmlns:p14="http://schemas.microsoft.com/office/powerpoint/2010/main" val="39746636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data types</a:t>
            </a:r>
            <a:endParaRPr lang="en-US" dirty="0"/>
          </a:p>
        </p:txBody>
      </p:sp>
      <p:pic>
        <p:nvPicPr>
          <p:cNvPr id="7" name="Content Placeholder 6" title="Data types help keep your data accurat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Each field receives a data type. </a:t>
            </a:r>
            <a:endParaRPr lang="en-US" dirty="0"/>
          </a:p>
        </p:txBody>
      </p:sp>
      <p:sp>
        <p:nvSpPr>
          <p:cNvPr id="6" name="Text Placeholder 5"/>
          <p:cNvSpPr>
            <a:spLocks noGrp="1"/>
          </p:cNvSpPr>
          <p:nvPr>
            <p:ph type="body" sz="quarter" idx="14"/>
          </p:nvPr>
        </p:nvSpPr>
        <p:spPr>
          <a:xfrm>
            <a:off x="6248400" y="990600"/>
            <a:ext cx="2667000" cy="2245425"/>
          </a:xfrm>
        </p:spPr>
        <p:txBody>
          <a:bodyPr/>
          <a:lstStyle/>
          <a:p>
            <a:r>
              <a:rPr lang="en-US" dirty="0" smtClean="0"/>
              <a:t>Access makes it easy to set data types. For </a:t>
            </a:r>
            <a:r>
              <a:rPr lang="en-US" dirty="0"/>
              <a:t>now, as you list your fields, note the data type for each.</a:t>
            </a:r>
            <a:endParaRPr lang="en-US" dirty="0"/>
          </a:p>
        </p:txBody>
      </p:sp>
    </p:spTree>
    <p:extLst>
      <p:ext uri="{BB962C8B-B14F-4D97-AF65-F5344CB8AC3E}">
        <p14:creationId xmlns:p14="http://schemas.microsoft.com/office/powerpoint/2010/main" val="38867719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your primary keys</a:t>
            </a:r>
            <a:endParaRPr lang="en-US" dirty="0"/>
          </a:p>
        </p:txBody>
      </p:sp>
      <p:pic>
        <p:nvPicPr>
          <p:cNvPr id="7" name="Content Placeholder 6" title="Every database table needs a primary key"/>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A critical field for all tables.</a:t>
            </a:r>
            <a:endParaRPr lang="en-US" dirty="0"/>
          </a:p>
        </p:txBody>
      </p:sp>
      <p:sp>
        <p:nvSpPr>
          <p:cNvPr id="6" name="Text Placeholder 5"/>
          <p:cNvSpPr>
            <a:spLocks noGrp="1"/>
          </p:cNvSpPr>
          <p:nvPr>
            <p:ph type="body" sz="quarter" idx="14"/>
          </p:nvPr>
        </p:nvSpPr>
        <p:spPr>
          <a:xfrm>
            <a:off x="6248400" y="990600"/>
            <a:ext cx="2667000" cy="2530098"/>
          </a:xfrm>
        </p:spPr>
        <p:txBody>
          <a:bodyPr/>
          <a:lstStyle/>
          <a:p>
            <a:r>
              <a:rPr lang="en-US" dirty="0"/>
              <a:t>The next step in your plan is to add a </a:t>
            </a:r>
            <a:r>
              <a:rPr lang="en-US" b="1" dirty="0"/>
              <a:t>primary key</a:t>
            </a:r>
            <a:r>
              <a:rPr lang="en-US" dirty="0"/>
              <a:t> field to each of your tables. A primary key is a field, or a combination of fields, with a value that makes each record —</a:t>
            </a:r>
            <a:r>
              <a:rPr lang="en-US" dirty="0" smtClean="0"/>
              <a:t> </a:t>
            </a:r>
            <a:r>
              <a:rPr lang="en-US" dirty="0"/>
              <a:t>each row in a table —</a:t>
            </a:r>
            <a:r>
              <a:rPr lang="en-US" dirty="0" smtClean="0"/>
              <a:t> </a:t>
            </a:r>
            <a:r>
              <a:rPr lang="en-US" dirty="0"/>
              <a:t>unique. </a:t>
            </a:r>
            <a:endParaRPr lang="en-US" dirty="0"/>
          </a:p>
        </p:txBody>
      </p:sp>
      <p:sp>
        <p:nvSpPr>
          <p:cNvPr id="8" name="Text Placeholder 5"/>
          <p:cNvSpPr txBox="1">
            <a:spLocks/>
          </p:cNvSpPr>
          <p:nvPr/>
        </p:nvSpPr>
        <p:spPr>
          <a:xfrm>
            <a:off x="6248400" y="3596898"/>
            <a:ext cx="2667000" cy="2575302"/>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For example, the phone company keeps track of all those John Smiths by identifying them with a unique primary key value. </a:t>
            </a:r>
            <a:endParaRPr lang="en-US" dirty="0"/>
          </a:p>
        </p:txBody>
      </p:sp>
    </p:spTree>
    <p:extLst>
      <p:ext uri="{BB962C8B-B14F-4D97-AF65-F5344CB8AC3E}">
        <p14:creationId xmlns:p14="http://schemas.microsoft.com/office/powerpoint/2010/main" val="31448395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fade">
                                      <p:cBhvr>
                                        <p:cTn id="2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8"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your primary keys</a:t>
            </a:r>
            <a:endParaRPr lang="en-US" dirty="0"/>
          </a:p>
        </p:txBody>
      </p:sp>
      <p:pic>
        <p:nvPicPr>
          <p:cNvPr id="7" name="Content Placeholder 6" title="Every database table needs a primary key"/>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A critical field for all tables.</a:t>
            </a:r>
            <a:endParaRPr lang="en-US" dirty="0"/>
          </a:p>
        </p:txBody>
      </p:sp>
      <p:sp>
        <p:nvSpPr>
          <p:cNvPr id="6" name="Text Placeholder 5"/>
          <p:cNvSpPr>
            <a:spLocks noGrp="1"/>
          </p:cNvSpPr>
          <p:nvPr>
            <p:ph type="body" sz="quarter" idx="14"/>
          </p:nvPr>
        </p:nvSpPr>
        <p:spPr>
          <a:xfrm>
            <a:off x="6248400" y="990600"/>
            <a:ext cx="2667000" cy="1752600"/>
          </a:xfrm>
        </p:spPr>
        <p:txBody>
          <a:bodyPr/>
          <a:lstStyle/>
          <a:p>
            <a:r>
              <a:rPr lang="en-US" dirty="0"/>
              <a:t>In addition to identifying each record in your database, you also use primary keys in the relationships among your tables. </a:t>
            </a:r>
            <a:endParaRPr lang="en-US" dirty="0"/>
          </a:p>
        </p:txBody>
      </p:sp>
      <p:sp>
        <p:nvSpPr>
          <p:cNvPr id="8" name="Text Placeholder 5"/>
          <p:cNvSpPr txBox="1">
            <a:spLocks/>
          </p:cNvSpPr>
          <p:nvPr/>
        </p:nvSpPr>
        <p:spPr>
          <a:xfrm>
            <a:off x="6248400" y="2743200"/>
            <a:ext cx="2667000" cy="3429000"/>
          </a:xfrm>
          <a:prstGeom prst="rect">
            <a:avLst/>
          </a:prstGeom>
        </p:spPr>
        <p:txBody>
          <a:bodyPr vert="horz" lIns="91440" tIns="45720" rIns="91440" bIns="45720" rtlCol="0">
            <a:no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In fact, primary keys are so important, we have a rule for them: </a:t>
            </a:r>
            <a:r>
              <a:rPr lang="en-US" dirty="0" smtClean="0"/>
              <a:t>Every </a:t>
            </a:r>
            <a:r>
              <a:rPr lang="en-US" dirty="0"/>
              <a:t>table in your database must have a primary key. Without primary keys, you </a:t>
            </a:r>
            <a:r>
              <a:rPr lang="en-US" dirty="0" smtClean="0"/>
              <a:t>can’t </a:t>
            </a:r>
            <a:r>
              <a:rPr lang="en-US" dirty="0"/>
              <a:t>create relationships and extract meaningful information from your </a:t>
            </a:r>
            <a:r>
              <a:rPr lang="en-US" dirty="0" smtClean="0"/>
              <a:t>data.</a:t>
            </a:r>
            <a:endParaRPr lang="en-US" dirty="0"/>
          </a:p>
        </p:txBody>
      </p:sp>
    </p:spTree>
    <p:extLst>
      <p:ext uri="{BB962C8B-B14F-4D97-AF65-F5344CB8AC3E}">
        <p14:creationId xmlns:p14="http://schemas.microsoft.com/office/powerpoint/2010/main" val="18365157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your primary keys</a:t>
            </a:r>
            <a:endParaRPr lang="en-US" dirty="0"/>
          </a:p>
        </p:txBody>
      </p:sp>
      <p:pic>
        <p:nvPicPr>
          <p:cNvPr id="7" name="Content Placeholder 6" title="Every database table needs a primary key"/>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A critical field for all tables.</a:t>
            </a:r>
            <a:endParaRPr lang="en-US" dirty="0"/>
          </a:p>
        </p:txBody>
      </p:sp>
      <p:sp>
        <p:nvSpPr>
          <p:cNvPr id="6" name="Text Placeholder 5"/>
          <p:cNvSpPr>
            <a:spLocks noGrp="1"/>
          </p:cNvSpPr>
          <p:nvPr>
            <p:ph type="body" sz="quarter" idx="14"/>
          </p:nvPr>
        </p:nvSpPr>
        <p:spPr>
          <a:xfrm>
            <a:off x="6248400" y="990600"/>
            <a:ext cx="2667000" cy="1752600"/>
          </a:xfrm>
        </p:spPr>
        <p:txBody>
          <a:bodyPr/>
          <a:lstStyle/>
          <a:p>
            <a:r>
              <a:rPr lang="en-US" dirty="0"/>
              <a:t>Access provides several ways to create primary keys. </a:t>
            </a:r>
            <a:endParaRPr lang="en-US" dirty="0"/>
          </a:p>
        </p:txBody>
      </p:sp>
      <p:sp>
        <p:nvSpPr>
          <p:cNvPr id="8" name="Text Placeholder 5"/>
          <p:cNvSpPr txBox="1">
            <a:spLocks/>
          </p:cNvSpPr>
          <p:nvPr/>
        </p:nvSpPr>
        <p:spPr>
          <a:xfrm>
            <a:off x="6248400" y="1905000"/>
            <a:ext cx="2667000" cy="3429000"/>
          </a:xfrm>
          <a:prstGeom prst="rect">
            <a:avLst/>
          </a:prstGeom>
        </p:spPr>
        <p:txBody>
          <a:bodyPr vert="horz" lIns="91440" tIns="45720" rIns="91440" bIns="45720" rtlCol="0">
            <a:no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Since </a:t>
            </a:r>
            <a:r>
              <a:rPr lang="en-US" dirty="0" smtClean="0"/>
              <a:t>you’re </a:t>
            </a:r>
            <a:r>
              <a:rPr lang="en-US" dirty="0"/>
              <a:t>just starting out, the simplest way is to plan an “ID” field, such as </a:t>
            </a:r>
            <a:r>
              <a:rPr lang="en-US" dirty="0" smtClean="0"/>
              <a:t>“AssetID” </a:t>
            </a:r>
            <a:r>
              <a:rPr lang="en-US" dirty="0"/>
              <a:t>or “SupplierID”, for each of your tables, and then set that field to the Autonumber data type.</a:t>
            </a:r>
            <a:endParaRPr lang="en-US" dirty="0"/>
          </a:p>
        </p:txBody>
      </p:sp>
    </p:spTree>
    <p:extLst>
      <p:ext uri="{BB962C8B-B14F-4D97-AF65-F5344CB8AC3E}">
        <p14:creationId xmlns:p14="http://schemas.microsoft.com/office/powerpoint/2010/main" val="29318218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Overview: Plan for good design</a:t>
            </a:r>
            <a:endParaRPr lang="en-US" dirty="0"/>
          </a:p>
        </p:txBody>
      </p:sp>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Content Placeholder 4"/>
          <p:cNvSpPr>
            <a:spLocks noGrp="1"/>
          </p:cNvSpPr>
          <p:nvPr>
            <p:ph type="body" sz="quarter" idx="14"/>
          </p:nvPr>
        </p:nvSpPr>
        <p:spPr>
          <a:xfrm>
            <a:off x="3124200" y="1649506"/>
            <a:ext cx="5486400" cy="4343400"/>
          </a:xfrm>
        </p:spPr>
        <p:txBody>
          <a:bodyPr>
            <a:normAutofit/>
          </a:bodyPr>
          <a:lstStyle/>
          <a:p>
            <a:r>
              <a:rPr lang="en-US" dirty="0" smtClean="0"/>
              <a:t>New to Access 2010? Here </a:t>
            </a:r>
            <a:r>
              <a:rPr lang="en-US" dirty="0" smtClean="0"/>
              <a:t>you’ll </a:t>
            </a:r>
            <a:r>
              <a:rPr lang="en-US" dirty="0" smtClean="0"/>
              <a:t>begin to learn Access basics, starting with good </a:t>
            </a:r>
            <a:r>
              <a:rPr lang="en-US" dirty="0" smtClean="0"/>
              <a:t>design, which ensures </a:t>
            </a:r>
            <a:r>
              <a:rPr lang="en-US" dirty="0" smtClean="0"/>
              <a:t>that your </a:t>
            </a:r>
            <a:r>
              <a:rPr lang="en-US" dirty="0"/>
              <a:t>database captures all your data </a:t>
            </a:r>
            <a:r>
              <a:rPr lang="en-US" dirty="0" smtClean="0"/>
              <a:t>accurately. </a:t>
            </a:r>
          </a:p>
          <a:p>
            <a:r>
              <a:rPr lang="en-US" dirty="0"/>
              <a:t>T</a:t>
            </a:r>
            <a:r>
              <a:rPr lang="en-US" dirty="0" smtClean="0"/>
              <a:t>his course will focus specifically on designing the </a:t>
            </a:r>
            <a:r>
              <a:rPr lang="en-US" dirty="0"/>
              <a:t>tables and relationships for a new database. </a:t>
            </a:r>
            <a:endParaRPr lang="en-US" dirty="0" smtClean="0"/>
          </a:p>
        </p:txBody>
      </p:sp>
      <p:pic>
        <p:nvPicPr>
          <p:cNvPr id="2" name="Picture Placeholder 1" title="Learn how to plan a database"/>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a:fillRect/>
          </a:stretch>
        </p:blipFill>
        <p:spPr/>
      </p:pic>
    </p:spTree>
    <p:extLst>
      <p:ext uri="{BB962C8B-B14F-4D97-AF65-F5344CB8AC3E}">
        <p14:creationId xmlns:p14="http://schemas.microsoft.com/office/powerpoint/2010/main" val="14387555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your primary keys</a:t>
            </a:r>
            <a:endParaRPr lang="en-US" dirty="0"/>
          </a:p>
        </p:txBody>
      </p:sp>
      <p:pic>
        <p:nvPicPr>
          <p:cNvPr id="7" name="Content Placeholder 6" title="Every database table needs a primary key"/>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A critical field for all tables.</a:t>
            </a:r>
            <a:endParaRPr lang="en-US" dirty="0"/>
          </a:p>
        </p:txBody>
      </p:sp>
      <p:sp>
        <p:nvSpPr>
          <p:cNvPr id="6" name="Text Placeholder 5"/>
          <p:cNvSpPr>
            <a:spLocks noGrp="1"/>
          </p:cNvSpPr>
          <p:nvPr>
            <p:ph type="body" sz="quarter" idx="14"/>
          </p:nvPr>
        </p:nvSpPr>
        <p:spPr>
          <a:xfrm>
            <a:off x="6248400" y="990600"/>
            <a:ext cx="2667000" cy="1752600"/>
          </a:xfrm>
        </p:spPr>
        <p:txBody>
          <a:bodyPr/>
          <a:lstStyle/>
          <a:p>
            <a:r>
              <a:rPr lang="en-US" dirty="0"/>
              <a:t>Access will then increment the value in that field by one whenever you add a new record. </a:t>
            </a:r>
            <a:endParaRPr lang="en-US" dirty="0"/>
          </a:p>
        </p:txBody>
      </p:sp>
      <p:sp>
        <p:nvSpPr>
          <p:cNvPr id="8" name="Text Placeholder 5"/>
          <p:cNvSpPr txBox="1">
            <a:spLocks/>
          </p:cNvSpPr>
          <p:nvPr/>
        </p:nvSpPr>
        <p:spPr>
          <a:xfrm>
            <a:off x="6248400" y="2438400"/>
            <a:ext cx="2667000" cy="2057400"/>
          </a:xfrm>
          <a:prstGeom prst="rect">
            <a:avLst/>
          </a:prstGeom>
        </p:spPr>
        <p:txBody>
          <a:bodyPr vert="horz" lIns="91440" tIns="45720" rIns="91440" bIns="45720" rtlCol="0">
            <a:no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Also, if </a:t>
            </a:r>
            <a:r>
              <a:rPr lang="en-US" dirty="0" smtClean="0"/>
              <a:t>you’re </a:t>
            </a:r>
            <a:r>
              <a:rPr lang="en-US" dirty="0"/>
              <a:t>planning to publish your database to SharePoint, you need to use Autonumber fields as the primary keys for all your tables. </a:t>
            </a:r>
            <a:endParaRPr lang="en-US" dirty="0"/>
          </a:p>
        </p:txBody>
      </p:sp>
    </p:spTree>
    <p:extLst>
      <p:ext uri="{BB962C8B-B14F-4D97-AF65-F5344CB8AC3E}">
        <p14:creationId xmlns:p14="http://schemas.microsoft.com/office/powerpoint/2010/main" val="40121867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your foreign keys</a:t>
            </a:r>
            <a:endParaRPr lang="en-US" dirty="0"/>
          </a:p>
        </p:txBody>
      </p:sp>
      <p:pic>
        <p:nvPicPr>
          <p:cNvPr id="7" name="Content Placeholder 6" title="Relationships bring your data togethe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The key to relationships: sharing your keys.</a:t>
            </a:r>
            <a:endParaRPr lang="en-US" dirty="0"/>
          </a:p>
        </p:txBody>
      </p:sp>
      <p:sp>
        <p:nvSpPr>
          <p:cNvPr id="6" name="Text Placeholder 5"/>
          <p:cNvSpPr>
            <a:spLocks noGrp="1"/>
          </p:cNvSpPr>
          <p:nvPr>
            <p:ph type="body" sz="quarter" idx="14"/>
          </p:nvPr>
        </p:nvSpPr>
        <p:spPr>
          <a:xfrm>
            <a:off x="6248400" y="990600"/>
            <a:ext cx="2667000" cy="2895600"/>
          </a:xfrm>
        </p:spPr>
        <p:txBody>
          <a:bodyPr/>
          <a:lstStyle/>
          <a:p>
            <a:r>
              <a:rPr lang="en-US" dirty="0"/>
              <a:t>We mentioned earlier in this course that after you break your data into tables, you marry it back together with links called relationships. Table relationships can become complex, and </a:t>
            </a:r>
            <a:r>
              <a:rPr lang="en-US" dirty="0" smtClean="0"/>
              <a:t>go beyond the scope of this course. </a:t>
            </a:r>
            <a:endParaRPr lang="en-US" dirty="0"/>
          </a:p>
        </p:txBody>
      </p:sp>
      <p:sp>
        <p:nvSpPr>
          <p:cNvPr id="8" name="Text Placeholder 5"/>
          <p:cNvSpPr txBox="1">
            <a:spLocks/>
          </p:cNvSpPr>
          <p:nvPr/>
        </p:nvSpPr>
        <p:spPr>
          <a:xfrm>
            <a:off x="6248400" y="3810000"/>
            <a:ext cx="2667000" cy="12192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For now, you need to plan them, and you do that by deciding where to put </a:t>
            </a:r>
            <a:r>
              <a:rPr lang="en-US" b="1" dirty="0" smtClean="0"/>
              <a:t>foreign keys</a:t>
            </a:r>
            <a:r>
              <a:rPr lang="en-US" dirty="0" smtClean="0"/>
              <a:t>. </a:t>
            </a:r>
            <a:endParaRPr lang="en-US" dirty="0"/>
          </a:p>
        </p:txBody>
      </p:sp>
    </p:spTree>
    <p:extLst>
      <p:ext uri="{BB962C8B-B14F-4D97-AF65-F5344CB8AC3E}">
        <p14:creationId xmlns:p14="http://schemas.microsoft.com/office/powerpoint/2010/main" val="29228141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fade">
                                      <p:cBhvr>
                                        <p:cTn id="2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8"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your foreign keys</a:t>
            </a:r>
            <a:endParaRPr lang="en-US" dirty="0"/>
          </a:p>
        </p:txBody>
      </p:sp>
      <p:pic>
        <p:nvPicPr>
          <p:cNvPr id="7" name="Content Placeholder 6" title="Relationships bring your data togethe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The key to relationships: sharing your keys.</a:t>
            </a:r>
            <a:endParaRPr lang="en-US" dirty="0"/>
          </a:p>
        </p:txBody>
      </p:sp>
      <p:sp>
        <p:nvSpPr>
          <p:cNvPr id="6" name="Text Placeholder 5"/>
          <p:cNvSpPr>
            <a:spLocks noGrp="1"/>
          </p:cNvSpPr>
          <p:nvPr>
            <p:ph type="body" sz="quarter" idx="14"/>
          </p:nvPr>
        </p:nvSpPr>
        <p:spPr>
          <a:xfrm>
            <a:off x="6248400" y="990600"/>
            <a:ext cx="2667000" cy="914400"/>
          </a:xfrm>
        </p:spPr>
        <p:txBody>
          <a:bodyPr/>
          <a:lstStyle/>
          <a:p>
            <a:r>
              <a:rPr lang="en-US" dirty="0"/>
              <a:t>A foreign key is simply a primary key that you use in another table.</a:t>
            </a:r>
            <a:endParaRPr lang="en-US" dirty="0"/>
          </a:p>
        </p:txBody>
      </p:sp>
      <p:sp>
        <p:nvSpPr>
          <p:cNvPr id="8" name="Text Placeholder 5"/>
          <p:cNvSpPr txBox="1">
            <a:spLocks/>
          </p:cNvSpPr>
          <p:nvPr/>
        </p:nvSpPr>
        <p:spPr>
          <a:xfrm>
            <a:off x="6248400" y="1981200"/>
            <a:ext cx="2667000" cy="41910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The picture shows </a:t>
            </a:r>
            <a:r>
              <a:rPr lang="en-US" dirty="0" smtClean="0"/>
              <a:t>this: </a:t>
            </a:r>
            <a:r>
              <a:rPr lang="en-US" dirty="0"/>
              <a:t>You can see how the primary keys in the Suppliers and Support tables have become fields in the Assets table. Those duplicate fields in the Assets table are foreign keys.</a:t>
            </a:r>
          </a:p>
        </p:txBody>
      </p:sp>
    </p:spTree>
    <p:extLst>
      <p:ext uri="{BB962C8B-B14F-4D97-AF65-F5344CB8AC3E}">
        <p14:creationId xmlns:p14="http://schemas.microsoft.com/office/powerpoint/2010/main" val="16195857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your foreign keys</a:t>
            </a:r>
            <a:endParaRPr lang="en-US" dirty="0"/>
          </a:p>
        </p:txBody>
      </p:sp>
      <p:pic>
        <p:nvPicPr>
          <p:cNvPr id="7" name="Content Placeholder 6" title="Relationships bring your data togethe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The key to relationships: sharing your keys.</a:t>
            </a:r>
            <a:endParaRPr lang="en-US" dirty="0"/>
          </a:p>
        </p:txBody>
      </p:sp>
      <p:sp>
        <p:nvSpPr>
          <p:cNvPr id="6" name="Text Placeholder 5"/>
          <p:cNvSpPr>
            <a:spLocks noGrp="1"/>
          </p:cNvSpPr>
          <p:nvPr>
            <p:ph type="body" sz="quarter" idx="14"/>
          </p:nvPr>
        </p:nvSpPr>
        <p:spPr>
          <a:xfrm>
            <a:off x="6248400" y="990600"/>
            <a:ext cx="2667000" cy="1828800"/>
          </a:xfrm>
        </p:spPr>
        <p:txBody>
          <a:bodyPr/>
          <a:lstStyle/>
          <a:p>
            <a:r>
              <a:rPr lang="en-US" dirty="0"/>
              <a:t>At this point, you may be thinking, </a:t>
            </a:r>
            <a:r>
              <a:rPr lang="en-US" dirty="0" smtClean="0"/>
              <a:t>“Hang </a:t>
            </a:r>
            <a:r>
              <a:rPr lang="en-US" dirty="0"/>
              <a:t>on, sharing fields like that duplicates some data</a:t>
            </a:r>
            <a:r>
              <a:rPr lang="en-US" dirty="0" smtClean="0"/>
              <a:t>!” Don’t </a:t>
            </a:r>
            <a:r>
              <a:rPr lang="en-US" dirty="0"/>
              <a:t>worry, this kind of duplication is okay. </a:t>
            </a:r>
            <a:endParaRPr lang="en-US" dirty="0"/>
          </a:p>
        </p:txBody>
      </p:sp>
      <p:sp>
        <p:nvSpPr>
          <p:cNvPr id="8" name="Text Placeholder 5"/>
          <p:cNvSpPr txBox="1">
            <a:spLocks/>
          </p:cNvSpPr>
          <p:nvPr/>
        </p:nvSpPr>
        <p:spPr>
          <a:xfrm>
            <a:off x="6248400" y="2819400"/>
            <a:ext cx="2667000" cy="33528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Primary key values are small, and you </a:t>
            </a:r>
            <a:r>
              <a:rPr lang="en-US" dirty="0" smtClean="0"/>
              <a:t>can’t </a:t>
            </a:r>
            <a:r>
              <a:rPr lang="en-US" dirty="0"/>
              <a:t>extract information from your database unless you use them in relationships. So, as a step in your design, indicate your foreign key fields.</a:t>
            </a:r>
          </a:p>
        </p:txBody>
      </p:sp>
    </p:spTree>
    <p:extLst>
      <p:ext uri="{BB962C8B-B14F-4D97-AF65-F5344CB8AC3E}">
        <p14:creationId xmlns:p14="http://schemas.microsoft.com/office/powerpoint/2010/main" val="40165069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tables for SharePoint</a:t>
            </a:r>
            <a:endParaRPr lang="en-US" dirty="0"/>
          </a:p>
        </p:txBody>
      </p:sp>
      <p:pic>
        <p:nvPicPr>
          <p:cNvPr id="7" name="Content Placeholder 6" title="SharePoint makes it easier to distribute your database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Web databases take some planning. </a:t>
            </a:r>
            <a:endParaRPr lang="en-US" dirty="0"/>
          </a:p>
        </p:txBody>
      </p:sp>
      <p:sp>
        <p:nvSpPr>
          <p:cNvPr id="6" name="Text Placeholder 5"/>
          <p:cNvSpPr>
            <a:spLocks noGrp="1"/>
          </p:cNvSpPr>
          <p:nvPr>
            <p:ph type="body" sz="quarter" idx="14"/>
          </p:nvPr>
        </p:nvSpPr>
        <p:spPr>
          <a:xfrm>
            <a:off x="6248400" y="990600"/>
            <a:ext cx="2667000" cy="2257098"/>
          </a:xfrm>
        </p:spPr>
        <p:txBody>
          <a:bodyPr/>
          <a:lstStyle/>
          <a:p>
            <a:r>
              <a:rPr lang="en-US" dirty="0"/>
              <a:t>As a final step in the design process, decide whether </a:t>
            </a:r>
            <a:r>
              <a:rPr lang="en-US" dirty="0" smtClean="0"/>
              <a:t>you’ll </a:t>
            </a:r>
            <a:r>
              <a:rPr lang="en-US" dirty="0"/>
              <a:t>publish your database to SharePoint. If you will, then your tables </a:t>
            </a:r>
            <a:r>
              <a:rPr lang="en-US" dirty="0" smtClean="0"/>
              <a:t>can’t </a:t>
            </a:r>
            <a:r>
              <a:rPr lang="en-US" dirty="0"/>
              <a:t>use some of the features that Access provides. </a:t>
            </a:r>
            <a:endParaRPr lang="en-US" dirty="0"/>
          </a:p>
        </p:txBody>
      </p:sp>
      <p:sp>
        <p:nvSpPr>
          <p:cNvPr id="8" name="Text Placeholder 5"/>
          <p:cNvSpPr txBox="1">
            <a:spLocks/>
          </p:cNvSpPr>
          <p:nvPr/>
        </p:nvSpPr>
        <p:spPr>
          <a:xfrm>
            <a:off x="6248400" y="3323898"/>
            <a:ext cx="2667000" cy="1324302"/>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For example, you can only use Datasheet view to create tables, not the table designer.</a:t>
            </a:r>
            <a:endParaRPr lang="en-US" dirty="0"/>
          </a:p>
        </p:txBody>
      </p:sp>
    </p:spTree>
    <p:extLst>
      <p:ext uri="{BB962C8B-B14F-4D97-AF65-F5344CB8AC3E}">
        <p14:creationId xmlns:p14="http://schemas.microsoft.com/office/powerpoint/2010/main" val="13305800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fade">
                                      <p:cBhvr>
                                        <p:cTn id="2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8"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tables for SharePoint</a:t>
            </a:r>
            <a:endParaRPr lang="en-US" dirty="0"/>
          </a:p>
        </p:txBody>
      </p:sp>
      <p:pic>
        <p:nvPicPr>
          <p:cNvPr id="7" name="Content Placeholder 6" title="SharePoint makes it easier to distribute your database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Web databases take some planning. </a:t>
            </a:r>
            <a:endParaRPr lang="en-US" dirty="0"/>
          </a:p>
        </p:txBody>
      </p:sp>
      <p:sp>
        <p:nvSpPr>
          <p:cNvPr id="6" name="Text Placeholder 5"/>
          <p:cNvSpPr>
            <a:spLocks noGrp="1"/>
          </p:cNvSpPr>
          <p:nvPr>
            <p:ph type="body" sz="quarter" idx="14"/>
          </p:nvPr>
        </p:nvSpPr>
        <p:spPr>
          <a:xfrm>
            <a:off x="6248400" y="990600"/>
            <a:ext cx="2667000" cy="2590800"/>
          </a:xfrm>
        </p:spPr>
        <p:txBody>
          <a:bodyPr/>
          <a:lstStyle/>
          <a:p>
            <a:r>
              <a:rPr lang="en-US" dirty="0"/>
              <a:t>In addition, the only types of relationships you can create are called Lookup Fields. </a:t>
            </a:r>
            <a:r>
              <a:rPr lang="en-US" dirty="0" smtClean="0"/>
              <a:t>That’s </a:t>
            </a:r>
            <a:r>
              <a:rPr lang="en-US" dirty="0"/>
              <a:t>a type of relationship that allows you to select the values that reside in one table from a list in another table.</a:t>
            </a:r>
            <a:endParaRPr lang="en-US" dirty="0"/>
          </a:p>
        </p:txBody>
      </p:sp>
    </p:spTree>
    <p:extLst>
      <p:ext uri="{BB962C8B-B14F-4D97-AF65-F5344CB8AC3E}">
        <p14:creationId xmlns:p14="http://schemas.microsoft.com/office/powerpoint/2010/main" val="24618826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tables for SharePoint</a:t>
            </a:r>
            <a:endParaRPr lang="en-US" dirty="0"/>
          </a:p>
        </p:txBody>
      </p:sp>
      <p:pic>
        <p:nvPicPr>
          <p:cNvPr id="7" name="Content Placeholder 6" title="SharePoint makes it easier to distribute your database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9906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Web databases take some planning. </a:t>
            </a:r>
            <a:endParaRPr lang="en-US" dirty="0"/>
          </a:p>
        </p:txBody>
      </p:sp>
      <p:sp>
        <p:nvSpPr>
          <p:cNvPr id="6" name="Text Placeholder 5"/>
          <p:cNvSpPr>
            <a:spLocks noGrp="1"/>
          </p:cNvSpPr>
          <p:nvPr>
            <p:ph type="body" sz="quarter" idx="14"/>
          </p:nvPr>
        </p:nvSpPr>
        <p:spPr>
          <a:xfrm>
            <a:off x="6248400" y="990600"/>
            <a:ext cx="2667000" cy="3400098"/>
          </a:xfrm>
        </p:spPr>
        <p:txBody>
          <a:bodyPr/>
          <a:lstStyle/>
          <a:p>
            <a:r>
              <a:rPr lang="en-US" dirty="0"/>
              <a:t>Access imposes those limits because the publishing process converts your database to Dynamic HTML and ECMAScript, so you need to avoid creating any database components —</a:t>
            </a:r>
            <a:r>
              <a:rPr lang="en-US" dirty="0" smtClean="0"/>
              <a:t> </a:t>
            </a:r>
            <a:r>
              <a:rPr lang="en-US" dirty="0"/>
              <a:t>Access calls them objects —</a:t>
            </a:r>
            <a:r>
              <a:rPr lang="en-US" dirty="0" smtClean="0"/>
              <a:t> </a:t>
            </a:r>
            <a:r>
              <a:rPr lang="en-US" dirty="0"/>
              <a:t>that </a:t>
            </a:r>
            <a:r>
              <a:rPr lang="en-US" dirty="0" smtClean="0"/>
              <a:t>can’t </a:t>
            </a:r>
            <a:r>
              <a:rPr lang="en-US" dirty="0"/>
              <a:t>be converted into those languages. </a:t>
            </a:r>
            <a:endParaRPr lang="en-US" dirty="0"/>
          </a:p>
        </p:txBody>
      </p:sp>
      <p:sp>
        <p:nvSpPr>
          <p:cNvPr id="8" name="Text Placeholder 5"/>
          <p:cNvSpPr txBox="1">
            <a:spLocks/>
          </p:cNvSpPr>
          <p:nvPr/>
        </p:nvSpPr>
        <p:spPr>
          <a:xfrm>
            <a:off x="6248400" y="4419600"/>
            <a:ext cx="2667000" cy="1857702"/>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So, as a final step in your plan, note whether </a:t>
            </a:r>
            <a:r>
              <a:rPr lang="en-US" dirty="0" smtClean="0"/>
              <a:t>you’ll </a:t>
            </a:r>
            <a:r>
              <a:rPr lang="en-US" dirty="0"/>
              <a:t>publish the database. </a:t>
            </a:r>
            <a:r>
              <a:rPr lang="en-US" dirty="0" smtClean="0"/>
              <a:t>It’s </a:t>
            </a:r>
            <a:r>
              <a:rPr lang="en-US" dirty="0"/>
              <a:t>a small detail, but </a:t>
            </a:r>
            <a:r>
              <a:rPr lang="en-US" dirty="0" smtClean="0"/>
              <a:t>it’s </a:t>
            </a:r>
            <a:r>
              <a:rPr lang="en-US" dirty="0"/>
              <a:t>critical. </a:t>
            </a:r>
          </a:p>
        </p:txBody>
      </p:sp>
    </p:spTree>
    <p:extLst>
      <p:ext uri="{BB962C8B-B14F-4D97-AF65-F5344CB8AC3E}">
        <p14:creationId xmlns:p14="http://schemas.microsoft.com/office/powerpoint/2010/main" val="10670722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Suggestions for practice</a:t>
            </a:r>
            <a:endParaRPr lang="en-US" dirty="0"/>
          </a:p>
        </p:txBody>
      </p:sp>
      <p:sp>
        <p:nvSpPr>
          <p:cNvPr id="9" name="Content Placeholder 8"/>
          <p:cNvSpPr>
            <a:spLocks noGrp="1"/>
          </p:cNvSpPr>
          <p:nvPr>
            <p:ph idx="1"/>
          </p:nvPr>
        </p:nvSpPr>
        <p:spPr/>
        <p:txBody>
          <a:bodyPr/>
          <a:lstStyle/>
          <a:p>
            <a:r>
              <a:rPr lang="en-US" dirty="0" smtClean="0"/>
              <a:t>Start your plan.</a:t>
            </a:r>
          </a:p>
          <a:p>
            <a:r>
              <a:rPr lang="en-US" dirty="0" smtClean="0"/>
              <a:t>Explore the Assets database template.</a:t>
            </a:r>
          </a:p>
          <a:p>
            <a:r>
              <a:rPr lang="en-US" dirty="0" smtClean="0"/>
              <a:t>Explore ways to avoid redundant data without creating tables.</a:t>
            </a:r>
          </a:p>
          <a:p>
            <a:endParaRPr lang="en-US" dirty="0"/>
          </a:p>
        </p:txBody>
      </p:sp>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10" name="Text Placeholder 9"/>
          <p:cNvSpPr>
            <a:spLocks noGrp="1"/>
          </p:cNvSpPr>
          <p:nvPr>
            <p:ph type="body" sz="quarter" idx="13"/>
          </p:nvPr>
        </p:nvSpPr>
        <p:spPr>
          <a:xfrm>
            <a:off x="533400" y="5410200"/>
            <a:ext cx="8153400" cy="762000"/>
          </a:xfrm>
        </p:spPr>
        <p:txBody>
          <a:bodyPr/>
          <a:lstStyle/>
          <a:p>
            <a:r>
              <a:rPr lang="en-US" dirty="0" smtClean="0">
                <a:hlinkClick r:id="rId3"/>
              </a:rPr>
              <a:t>Online practice</a:t>
            </a:r>
            <a:r>
              <a:rPr lang="en-US" dirty="0" smtClean="0"/>
              <a:t> (requires </a:t>
            </a:r>
            <a:r>
              <a:rPr lang="en-US" dirty="0" smtClean="0"/>
              <a:t>Access </a:t>
            </a:r>
            <a:r>
              <a:rPr lang="en-US" dirty="0" smtClean="0"/>
              <a:t>2010</a:t>
            </a:r>
            <a:r>
              <a:rPr lang="en-US" dirty="0" smtClean="0"/>
              <a:t>)</a:t>
            </a:r>
            <a:endParaRPr lang="en-US" dirty="0"/>
          </a:p>
        </p:txBody>
      </p:sp>
    </p:spTree>
    <p:extLst>
      <p:ext uri="{BB962C8B-B14F-4D97-AF65-F5344CB8AC3E}">
        <p14:creationId xmlns:p14="http://schemas.microsoft.com/office/powerpoint/2010/main" val="40540746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Effect transition="in" filter="fade">
                                      <p:cBhvr>
                                        <p:cTn id="13" dur="1000"/>
                                        <p:tgtEl>
                                          <p:spTgt spid="9">
                                            <p:txEl>
                                              <p:pRg st="1" end="1"/>
                                            </p:txEl>
                                          </p:spTgt>
                                        </p:tgtEl>
                                      </p:cBhvr>
                                    </p:animEffect>
                                    <p:anim calcmode="lin" valueType="num">
                                      <p:cBhvr>
                                        <p:cTn id="14"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Effect transition="in" filter="fade">
                                      <p:cBhvr>
                                        <p:cTn id="19" dur="1000"/>
                                        <p:tgtEl>
                                          <p:spTgt spid="9">
                                            <p:txEl>
                                              <p:pRg st="2" end="2"/>
                                            </p:txEl>
                                          </p:spTgt>
                                        </p:tgtEl>
                                      </p:cBhvr>
                                    </p:animEffect>
                                    <p:anim calcmode="lin" valueType="num">
                                      <p:cBhvr>
                                        <p:cTn id="2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0">
                                            <p:txEl>
                                              <p:pRg st="0" end="0"/>
                                            </p:txEl>
                                          </p:spTgt>
                                        </p:tgtEl>
                                        <p:attrNameLst>
                                          <p:attrName>style.visibility</p:attrName>
                                        </p:attrNameLst>
                                      </p:cBhvr>
                                      <p:to>
                                        <p:strVal val="visible"/>
                                      </p:to>
                                    </p:set>
                                    <p:animEffect transition="in" filter="fade">
                                      <p:cBhvr>
                                        <p:cTn id="26" dur="500"/>
                                        <p:tgtEl>
                                          <p:spTgt spid="10">
                                            <p:txEl>
                                              <p:pRg st="0" end="0"/>
                                            </p:txEl>
                                          </p:spTgt>
                                        </p:tgtEl>
                                      </p:cBhvr>
                                    </p:animEffect>
                                    <p:anim calcmode="lin" valueType="num">
                                      <p:cBhvr>
                                        <p:cTn id="2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8" dur="5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dvAuto="0"/>
      <p:bldP spid="10"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Test </a:t>
            </a:r>
            <a:r>
              <a:rPr lang="en-US" dirty="0" smtClean="0"/>
              <a:t>question </a:t>
            </a:r>
            <a:r>
              <a:rPr lang="en-US" dirty="0" smtClean="0"/>
              <a:t>1</a:t>
            </a:r>
            <a:endParaRPr lang="en-US" dirty="0"/>
          </a:p>
        </p:txBody>
      </p:sp>
      <p:sp>
        <p:nvSpPr>
          <p:cNvPr id="8" name="Content Placeholder 7"/>
          <p:cNvSpPr>
            <a:spLocks noGrp="1"/>
          </p:cNvSpPr>
          <p:nvPr>
            <p:ph idx="1"/>
          </p:nvPr>
        </p:nvSpPr>
        <p:spPr/>
        <p:txBody>
          <a:bodyPr/>
          <a:lstStyle/>
          <a:p>
            <a:r>
              <a:rPr lang="en-US" dirty="0"/>
              <a:t>What is the function of a primary key?</a:t>
            </a:r>
            <a:r>
              <a:rPr lang="en-US" dirty="0" smtClean="0"/>
              <a:t> </a:t>
            </a:r>
            <a:r>
              <a:rPr lang="en-US" dirty="0" smtClean="0"/>
              <a:t>(Pick one answer.)</a:t>
            </a:r>
            <a:endParaRPr lang="en-US" dirty="0"/>
          </a:p>
        </p:txBody>
      </p:sp>
      <p:sp>
        <p:nvSpPr>
          <p:cNvPr id="5" name="Footer Placeholder 4"/>
          <p:cNvSpPr>
            <a:spLocks noGrp="1"/>
          </p:cNvSpPr>
          <p:nvPr>
            <p:ph type="ftr" sz="quarter" idx="11"/>
          </p:nvPr>
        </p:nvSpPr>
        <p:spPr/>
        <p:txBody>
          <a:bodyPr/>
          <a:lstStyle/>
          <a:p>
            <a:r>
              <a:rPr lang="en-US" dirty="0" smtClean="0"/>
              <a:t>Design the tables for a new database</a:t>
            </a:r>
            <a:endParaRPr lang="en-US" dirty="0"/>
          </a:p>
        </p:txBody>
      </p:sp>
      <p:sp>
        <p:nvSpPr>
          <p:cNvPr id="9" name="Content Placeholder 8"/>
          <p:cNvSpPr>
            <a:spLocks noGrp="1"/>
          </p:cNvSpPr>
          <p:nvPr>
            <p:ph idx="13"/>
          </p:nvPr>
        </p:nvSpPr>
        <p:spPr/>
        <p:txBody>
          <a:bodyPr/>
          <a:lstStyle/>
          <a:p>
            <a:r>
              <a:rPr lang="en-US" dirty="0"/>
              <a:t>To uniquely identify each record in a table.</a:t>
            </a:r>
          </a:p>
          <a:p>
            <a:r>
              <a:rPr lang="en-US" dirty="0"/>
              <a:t>To encrypt and decrypt your database.</a:t>
            </a:r>
          </a:p>
          <a:p>
            <a:r>
              <a:rPr lang="en-US" dirty="0"/>
              <a:t>To help ensure you enter data in the correct </a:t>
            </a:r>
            <a:r>
              <a:rPr lang="en-US" dirty="0" smtClean="0"/>
              <a:t>table.</a:t>
            </a:r>
            <a:endParaRPr lang="en-US" dirty="0"/>
          </a:p>
        </p:txBody>
      </p:sp>
    </p:spTree>
    <p:extLst>
      <p:ext uri="{BB962C8B-B14F-4D97-AF65-F5344CB8AC3E}">
        <p14:creationId xmlns:p14="http://schemas.microsoft.com/office/powerpoint/2010/main" val="369180342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Test </a:t>
            </a:r>
            <a:r>
              <a:rPr lang="en-US" dirty="0" smtClean="0"/>
              <a:t>question </a:t>
            </a:r>
            <a:r>
              <a:rPr lang="en-US" dirty="0" smtClean="0"/>
              <a:t>1</a:t>
            </a:r>
            <a:endParaRPr lang="en-US" dirty="0"/>
          </a:p>
        </p:txBody>
      </p:sp>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8" name="Content Placeholder 7"/>
          <p:cNvSpPr>
            <a:spLocks noGrp="1"/>
          </p:cNvSpPr>
          <p:nvPr>
            <p:ph idx="13"/>
          </p:nvPr>
        </p:nvSpPr>
        <p:spPr>
          <a:xfrm>
            <a:off x="508000" y="4572000"/>
            <a:ext cx="8229600" cy="1371600"/>
          </a:xfrm>
        </p:spPr>
        <p:txBody>
          <a:bodyPr/>
          <a:lstStyle/>
          <a:p>
            <a:r>
              <a:rPr lang="en-US" dirty="0"/>
              <a:t>Primary keys do all that, and all your tables must have a primary key field.</a:t>
            </a:r>
            <a:endParaRPr lang="en-US" dirty="0"/>
          </a:p>
        </p:txBody>
      </p:sp>
      <p:sp>
        <p:nvSpPr>
          <p:cNvPr id="10" name="Content Placeholder 7"/>
          <p:cNvSpPr>
            <a:spLocks noGrp="1"/>
          </p:cNvSpPr>
          <p:nvPr>
            <p:ph idx="1"/>
          </p:nvPr>
        </p:nvSpPr>
        <p:spPr>
          <a:xfrm>
            <a:off x="493059" y="1376997"/>
            <a:ext cx="8229600" cy="756603"/>
          </a:xfrm>
        </p:spPr>
        <p:txBody>
          <a:bodyPr/>
          <a:lstStyle/>
          <a:p>
            <a:r>
              <a:rPr lang="en-US" dirty="0"/>
              <a:t>What is the function of a primary key?</a:t>
            </a:r>
            <a:endParaRPr lang="en-US" dirty="0"/>
          </a:p>
        </p:txBody>
      </p:sp>
      <p:sp>
        <p:nvSpPr>
          <p:cNvPr id="11" name="Title 5"/>
          <p:cNvSpPr txBox="1">
            <a:spLocks/>
          </p:cNvSpPr>
          <p:nvPr/>
        </p:nvSpPr>
        <p:spPr>
          <a:xfrm>
            <a:off x="457200" y="2286000"/>
            <a:ext cx="82296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lumMod val="50000"/>
                    <a:lumOff val="50000"/>
                  </a:schemeClr>
                </a:solidFill>
                <a:latin typeface="Segoe Light"/>
                <a:ea typeface="+mj-ea"/>
                <a:cs typeface="+mj-cs"/>
              </a:defRPr>
            </a:lvl1pPr>
          </a:lstStyle>
          <a:p>
            <a:r>
              <a:rPr lang="en-US" dirty="0" smtClean="0"/>
              <a:t>Answer:</a:t>
            </a:r>
            <a:endParaRPr lang="en-US" dirty="0"/>
          </a:p>
        </p:txBody>
      </p:sp>
      <p:sp>
        <p:nvSpPr>
          <p:cNvPr id="12" name="Content Placeholder 6"/>
          <p:cNvSpPr txBox="1">
            <a:spLocks/>
          </p:cNvSpPr>
          <p:nvPr/>
        </p:nvSpPr>
        <p:spPr>
          <a:xfrm>
            <a:off x="533400" y="3429000"/>
            <a:ext cx="8229600" cy="756603"/>
          </a:xfrm>
          <a:prstGeom prst="rect">
            <a:avLst/>
          </a:prstGeom>
        </p:spPr>
        <p:txBody>
          <a:bodyPr vert="horz" lIns="91440" tIns="45720" rIns="91440" bIns="45720" rtlCol="0">
            <a:normAutofit/>
          </a:bodyPr>
          <a:lstStyle>
            <a:lvl1pPr marL="0" indent="0" algn="l" defTabSz="914400" rtl="0" eaLnBrk="1" latinLnBrk="0" hangingPunct="1">
              <a:spcBef>
                <a:spcPts val="600"/>
              </a:spcBef>
              <a:spcAft>
                <a:spcPts val="1200"/>
              </a:spcAft>
              <a:buClr>
                <a:schemeClr val="accent6"/>
              </a:buClr>
              <a:buFontTx/>
              <a:buNone/>
              <a:defRPr lang="en-US" sz="2400" kern="1200" dirty="0" smtClean="0">
                <a:solidFill>
                  <a:schemeClr val="tx1">
                    <a:lumMod val="85000"/>
                    <a:lumOff val="15000"/>
                  </a:schemeClr>
                </a:solidFill>
                <a:latin typeface="Segoe UI Semibold" pitchFamily="34" charset="0"/>
                <a:ea typeface="Segoe UI" pitchFamily="34" charset="0"/>
                <a:cs typeface="Segoe UI" pitchFamily="34" charset="0"/>
              </a:defRPr>
            </a:lvl1pPr>
            <a:lvl2pPr marL="400050" indent="0" algn="l" defTabSz="914400" rtl="0" eaLnBrk="1" latinLnBrk="0" hangingPunct="1">
              <a:spcBef>
                <a:spcPts val="400"/>
              </a:spcBef>
              <a:spcAft>
                <a:spcPts val="1000"/>
              </a:spcAft>
              <a:buClr>
                <a:schemeClr val="accent6"/>
              </a:buClr>
              <a:buFontTx/>
              <a:buNone/>
              <a:defRPr lang="en-US" sz="2000" kern="12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lgn="l" defTabSz="914400" rtl="0" eaLnBrk="1" latinLnBrk="0" hangingPunct="1">
              <a:spcBef>
                <a:spcPts val="200"/>
              </a:spcBef>
              <a:spcAft>
                <a:spcPts val="8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lgn="l" defTabSz="914400" rtl="0" eaLnBrk="1" latinLnBrk="0" hangingPunct="1">
              <a:spcBef>
                <a:spcPts val="100"/>
              </a:spcBef>
              <a:spcAft>
                <a:spcPts val="6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lgn="l" defTabSz="914400" rtl="0" eaLnBrk="1" latinLnBrk="0" hangingPunct="1">
              <a:spcBef>
                <a:spcPts val="200"/>
              </a:spcBef>
              <a:spcAft>
                <a:spcPts val="0"/>
              </a:spcAft>
              <a:buClr>
                <a:schemeClr val="accent6"/>
              </a:buClr>
              <a:buFontTx/>
              <a:buNone/>
              <a:defRPr lang="en-US" sz="1800" kern="1200" dirty="0">
                <a:solidFill>
                  <a:schemeClr val="tx1">
                    <a:lumMod val="85000"/>
                    <a:lumOff val="15000"/>
                  </a:schemeClr>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mj-lt"/>
              <a:buAutoNum type="arabicPeriod"/>
            </a:pPr>
            <a:r>
              <a:rPr lang="en-US" dirty="0"/>
              <a:t>To uniquely identify each record in a table.</a:t>
            </a:r>
            <a:endParaRPr lang="en-US" dirty="0"/>
          </a:p>
        </p:txBody>
      </p:sp>
    </p:spTree>
    <p:extLst>
      <p:ext uri="{BB962C8B-B14F-4D97-AF65-F5344CB8AC3E}">
        <p14:creationId xmlns:p14="http://schemas.microsoft.com/office/powerpoint/2010/main" val="35902513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1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goals</a:t>
            </a:r>
            <a:endParaRPr lang="en-US" dirty="0"/>
          </a:p>
        </p:txBody>
      </p:sp>
      <p:sp>
        <p:nvSpPr>
          <p:cNvPr id="3" name="Content Placeholder 2"/>
          <p:cNvSpPr>
            <a:spLocks noGrp="1"/>
          </p:cNvSpPr>
          <p:nvPr>
            <p:ph idx="1"/>
          </p:nvPr>
        </p:nvSpPr>
        <p:spPr/>
        <p:txBody>
          <a:bodyPr>
            <a:normAutofit/>
          </a:bodyPr>
          <a:lstStyle/>
          <a:p>
            <a:r>
              <a:rPr lang="en-US" sz="2800" dirty="0"/>
              <a:t>Plan the table structure of a new database. </a:t>
            </a:r>
          </a:p>
          <a:p>
            <a:r>
              <a:rPr lang="en-US" sz="2800" dirty="0"/>
              <a:t>Plan the fields — the individual columns in each table. </a:t>
            </a:r>
          </a:p>
          <a:p>
            <a:r>
              <a:rPr lang="en-US" sz="2800" dirty="0"/>
              <a:t>Plan the primary key fields that enable the relationships among your tables.</a:t>
            </a:r>
          </a:p>
          <a:p>
            <a:r>
              <a:rPr lang="en-US" sz="2800" dirty="0"/>
              <a:t>Design tables for a web database — a database you publish to </a:t>
            </a:r>
            <a:r>
              <a:rPr lang="en-US" sz="2800" dirty="0" smtClean="0"/>
              <a:t>a Microsoft</a:t>
            </a:r>
            <a:r>
              <a:rPr lang="en-US" sz="2700" baseline="30000" dirty="0" smtClean="0">
                <a:cs typeface="Tahoma" pitchFamily="34" charset="0"/>
              </a:rPr>
              <a:t>®</a:t>
            </a:r>
            <a:r>
              <a:rPr lang="en-US" sz="2800" dirty="0" smtClean="0"/>
              <a:t> SharePoint</a:t>
            </a:r>
            <a:r>
              <a:rPr lang="en-US" sz="2700" baseline="30000" dirty="0" smtClean="0">
                <a:solidFill>
                  <a:prstClr val="black">
                    <a:lumMod val="85000"/>
                    <a:lumOff val="15000"/>
                  </a:prstClr>
                </a:solidFill>
                <a:cs typeface="Tahoma" pitchFamily="34" charset="0"/>
              </a:rPr>
              <a:t>®</a:t>
            </a:r>
            <a:r>
              <a:rPr lang="en-US" sz="2800" dirty="0" smtClean="0"/>
              <a:t> site. </a:t>
            </a:r>
            <a:endParaRPr lang="en-US" sz="2800" dirty="0"/>
          </a:p>
        </p:txBody>
      </p:sp>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Tree>
    <p:extLst>
      <p:ext uri="{BB962C8B-B14F-4D97-AF65-F5344CB8AC3E}">
        <p14:creationId xmlns:p14="http://schemas.microsoft.com/office/powerpoint/2010/main" val="36507831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Test </a:t>
            </a:r>
            <a:r>
              <a:rPr lang="en-US" dirty="0" smtClean="0"/>
              <a:t>question </a:t>
            </a:r>
            <a:r>
              <a:rPr lang="en-US" dirty="0" smtClean="0"/>
              <a:t>2</a:t>
            </a:r>
            <a:endParaRPr lang="en-US" dirty="0"/>
          </a:p>
        </p:txBody>
      </p:sp>
      <p:sp>
        <p:nvSpPr>
          <p:cNvPr id="8" name="Content Placeholder 7"/>
          <p:cNvSpPr>
            <a:spLocks noGrp="1"/>
          </p:cNvSpPr>
          <p:nvPr>
            <p:ph idx="1"/>
          </p:nvPr>
        </p:nvSpPr>
        <p:spPr/>
        <p:txBody>
          <a:bodyPr/>
          <a:lstStyle/>
          <a:p>
            <a:r>
              <a:rPr lang="en-US" dirty="0"/>
              <a:t>A good database design helps ensure that your data is</a:t>
            </a:r>
            <a:r>
              <a:rPr lang="en-US" dirty="0" smtClean="0"/>
              <a:t>: </a:t>
            </a:r>
            <a:r>
              <a:rPr lang="en-US" dirty="0" smtClean="0"/>
              <a:t>(</a:t>
            </a:r>
            <a:r>
              <a:rPr lang="en-US" dirty="0" smtClean="0"/>
              <a:t>Pick one answer.)</a:t>
            </a:r>
            <a:endParaRPr lang="en-US" dirty="0"/>
          </a:p>
        </p:txBody>
      </p:sp>
      <p:sp>
        <p:nvSpPr>
          <p:cNvPr id="5" name="Footer Placeholder 4"/>
          <p:cNvSpPr>
            <a:spLocks noGrp="1"/>
          </p:cNvSpPr>
          <p:nvPr>
            <p:ph type="ftr" sz="quarter" idx="11"/>
          </p:nvPr>
        </p:nvSpPr>
        <p:spPr/>
        <p:txBody>
          <a:bodyPr/>
          <a:lstStyle/>
          <a:p>
            <a:r>
              <a:rPr lang="en-US" dirty="0" smtClean="0"/>
              <a:t>Design the tables for a new database</a:t>
            </a:r>
            <a:endParaRPr lang="en-US" dirty="0"/>
          </a:p>
        </p:txBody>
      </p:sp>
      <p:sp>
        <p:nvSpPr>
          <p:cNvPr id="9" name="Content Placeholder 8"/>
          <p:cNvSpPr>
            <a:spLocks noGrp="1"/>
          </p:cNvSpPr>
          <p:nvPr>
            <p:ph idx="13"/>
          </p:nvPr>
        </p:nvSpPr>
        <p:spPr/>
        <p:txBody>
          <a:bodyPr/>
          <a:lstStyle/>
          <a:p>
            <a:r>
              <a:rPr lang="en-US" dirty="0"/>
              <a:t>Always backed up.</a:t>
            </a:r>
          </a:p>
          <a:p>
            <a:r>
              <a:rPr lang="en-US" dirty="0"/>
              <a:t>Complete and accurate.</a:t>
            </a:r>
          </a:p>
          <a:p>
            <a:r>
              <a:rPr lang="en-US" dirty="0"/>
              <a:t>Duplicated so </a:t>
            </a:r>
            <a:r>
              <a:rPr lang="en-US" dirty="0" smtClean="0"/>
              <a:t>it’s </a:t>
            </a:r>
            <a:r>
              <a:rPr lang="en-US" dirty="0"/>
              <a:t>easier to find.</a:t>
            </a:r>
          </a:p>
        </p:txBody>
      </p:sp>
    </p:spTree>
    <p:extLst>
      <p:ext uri="{BB962C8B-B14F-4D97-AF65-F5344CB8AC3E}">
        <p14:creationId xmlns:p14="http://schemas.microsoft.com/office/powerpoint/2010/main" val="13796063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Test </a:t>
            </a:r>
            <a:r>
              <a:rPr lang="en-US" dirty="0" smtClean="0"/>
              <a:t>question </a:t>
            </a:r>
            <a:r>
              <a:rPr lang="en-US" dirty="0" smtClean="0"/>
              <a:t>2</a:t>
            </a:r>
            <a:endParaRPr lang="en-US" dirty="0"/>
          </a:p>
        </p:txBody>
      </p:sp>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8" name="Content Placeholder 7"/>
          <p:cNvSpPr>
            <a:spLocks noGrp="1"/>
          </p:cNvSpPr>
          <p:nvPr>
            <p:ph idx="13"/>
          </p:nvPr>
        </p:nvSpPr>
        <p:spPr>
          <a:xfrm>
            <a:off x="508000" y="4572000"/>
            <a:ext cx="8229600" cy="1371600"/>
          </a:xfrm>
        </p:spPr>
        <p:txBody>
          <a:bodyPr/>
          <a:lstStyle/>
          <a:p>
            <a:r>
              <a:rPr lang="en-US" dirty="0"/>
              <a:t>Completeness and accuracy are essential for making sound decisions.</a:t>
            </a:r>
            <a:endParaRPr lang="en-US" dirty="0"/>
          </a:p>
        </p:txBody>
      </p:sp>
      <p:sp>
        <p:nvSpPr>
          <p:cNvPr id="10" name="Content Placeholder 7"/>
          <p:cNvSpPr>
            <a:spLocks noGrp="1"/>
          </p:cNvSpPr>
          <p:nvPr>
            <p:ph idx="1"/>
          </p:nvPr>
        </p:nvSpPr>
        <p:spPr>
          <a:xfrm>
            <a:off x="493059" y="1376997"/>
            <a:ext cx="8229600" cy="756603"/>
          </a:xfrm>
        </p:spPr>
        <p:txBody>
          <a:bodyPr/>
          <a:lstStyle/>
          <a:p>
            <a:r>
              <a:rPr lang="en-US" dirty="0"/>
              <a:t>A good database design helps ensure that your data is:</a:t>
            </a:r>
            <a:endParaRPr lang="en-US" dirty="0"/>
          </a:p>
        </p:txBody>
      </p:sp>
      <p:sp>
        <p:nvSpPr>
          <p:cNvPr id="11" name="Title 5"/>
          <p:cNvSpPr txBox="1">
            <a:spLocks/>
          </p:cNvSpPr>
          <p:nvPr/>
        </p:nvSpPr>
        <p:spPr>
          <a:xfrm>
            <a:off x="457200" y="2286000"/>
            <a:ext cx="82296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lumMod val="50000"/>
                    <a:lumOff val="50000"/>
                  </a:schemeClr>
                </a:solidFill>
                <a:latin typeface="Segoe Light"/>
                <a:ea typeface="+mj-ea"/>
                <a:cs typeface="+mj-cs"/>
              </a:defRPr>
            </a:lvl1pPr>
          </a:lstStyle>
          <a:p>
            <a:r>
              <a:rPr lang="en-US" dirty="0" smtClean="0"/>
              <a:t>Answer:</a:t>
            </a:r>
            <a:endParaRPr lang="en-US" dirty="0"/>
          </a:p>
        </p:txBody>
      </p:sp>
      <p:sp>
        <p:nvSpPr>
          <p:cNvPr id="12" name="Content Placeholder 6"/>
          <p:cNvSpPr txBox="1">
            <a:spLocks/>
          </p:cNvSpPr>
          <p:nvPr/>
        </p:nvSpPr>
        <p:spPr>
          <a:xfrm>
            <a:off x="533400" y="3429000"/>
            <a:ext cx="8229600" cy="756603"/>
          </a:xfrm>
          <a:prstGeom prst="rect">
            <a:avLst/>
          </a:prstGeom>
        </p:spPr>
        <p:txBody>
          <a:bodyPr vert="horz" lIns="91440" tIns="45720" rIns="91440" bIns="45720" rtlCol="0">
            <a:normAutofit/>
          </a:bodyPr>
          <a:lstStyle>
            <a:lvl1pPr marL="0" indent="0" algn="l" defTabSz="914400" rtl="0" eaLnBrk="1" latinLnBrk="0" hangingPunct="1">
              <a:spcBef>
                <a:spcPts val="600"/>
              </a:spcBef>
              <a:spcAft>
                <a:spcPts val="1200"/>
              </a:spcAft>
              <a:buClr>
                <a:schemeClr val="accent6"/>
              </a:buClr>
              <a:buFontTx/>
              <a:buNone/>
              <a:defRPr lang="en-US" sz="2400" kern="1200" dirty="0" smtClean="0">
                <a:solidFill>
                  <a:schemeClr val="tx1">
                    <a:lumMod val="85000"/>
                    <a:lumOff val="15000"/>
                  </a:schemeClr>
                </a:solidFill>
                <a:latin typeface="Segoe UI Semibold" pitchFamily="34" charset="0"/>
                <a:ea typeface="Segoe UI" pitchFamily="34" charset="0"/>
                <a:cs typeface="Segoe UI" pitchFamily="34" charset="0"/>
              </a:defRPr>
            </a:lvl1pPr>
            <a:lvl2pPr marL="400050" indent="0" algn="l" defTabSz="914400" rtl="0" eaLnBrk="1" latinLnBrk="0" hangingPunct="1">
              <a:spcBef>
                <a:spcPts val="400"/>
              </a:spcBef>
              <a:spcAft>
                <a:spcPts val="1000"/>
              </a:spcAft>
              <a:buClr>
                <a:schemeClr val="accent6"/>
              </a:buClr>
              <a:buFontTx/>
              <a:buNone/>
              <a:defRPr lang="en-US" sz="2000" kern="12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lgn="l" defTabSz="914400" rtl="0" eaLnBrk="1" latinLnBrk="0" hangingPunct="1">
              <a:spcBef>
                <a:spcPts val="200"/>
              </a:spcBef>
              <a:spcAft>
                <a:spcPts val="8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lgn="l" defTabSz="914400" rtl="0" eaLnBrk="1" latinLnBrk="0" hangingPunct="1">
              <a:spcBef>
                <a:spcPts val="100"/>
              </a:spcBef>
              <a:spcAft>
                <a:spcPts val="6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lgn="l" defTabSz="914400" rtl="0" eaLnBrk="1" latinLnBrk="0" hangingPunct="1">
              <a:spcBef>
                <a:spcPts val="200"/>
              </a:spcBef>
              <a:spcAft>
                <a:spcPts val="0"/>
              </a:spcAft>
              <a:buClr>
                <a:schemeClr val="accent6"/>
              </a:buClr>
              <a:buFontTx/>
              <a:buNone/>
              <a:defRPr lang="en-US" sz="1800" kern="1200" dirty="0">
                <a:solidFill>
                  <a:schemeClr val="tx1">
                    <a:lumMod val="85000"/>
                    <a:lumOff val="15000"/>
                  </a:schemeClr>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mj-lt"/>
              <a:buAutoNum type="arabicPeriod" startAt="2"/>
            </a:pPr>
            <a:r>
              <a:rPr lang="en-US" dirty="0" smtClean="0"/>
              <a:t>Complete and accurate.</a:t>
            </a:r>
            <a:endParaRPr lang="en-US" dirty="0"/>
          </a:p>
        </p:txBody>
      </p:sp>
    </p:spTree>
    <p:extLst>
      <p:ext uri="{BB962C8B-B14F-4D97-AF65-F5344CB8AC3E}">
        <p14:creationId xmlns:p14="http://schemas.microsoft.com/office/powerpoint/2010/main" val="10971956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1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2"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Test </a:t>
            </a:r>
            <a:r>
              <a:rPr lang="en-US" dirty="0" smtClean="0"/>
              <a:t>question </a:t>
            </a:r>
            <a:r>
              <a:rPr lang="en-US" dirty="0" smtClean="0"/>
              <a:t>3</a:t>
            </a:r>
            <a:endParaRPr lang="en-US" dirty="0"/>
          </a:p>
        </p:txBody>
      </p:sp>
      <p:sp>
        <p:nvSpPr>
          <p:cNvPr id="8" name="Content Placeholder 7"/>
          <p:cNvSpPr>
            <a:spLocks noGrp="1"/>
          </p:cNvSpPr>
          <p:nvPr>
            <p:ph idx="1"/>
          </p:nvPr>
        </p:nvSpPr>
        <p:spPr/>
        <p:txBody>
          <a:bodyPr/>
          <a:lstStyle/>
          <a:p>
            <a:r>
              <a:rPr lang="en-US" dirty="0"/>
              <a:t>You should always place all your data in separate tables</a:t>
            </a:r>
            <a:r>
              <a:rPr lang="en-US" dirty="0" smtClean="0"/>
              <a:t>. </a:t>
            </a:r>
            <a:r>
              <a:rPr lang="en-US" dirty="0" smtClean="0"/>
              <a:t>(</a:t>
            </a:r>
            <a:r>
              <a:rPr lang="en-US" dirty="0" smtClean="0"/>
              <a:t>Pick one answer.)</a:t>
            </a:r>
            <a:endParaRPr lang="en-US" dirty="0"/>
          </a:p>
        </p:txBody>
      </p:sp>
      <p:sp>
        <p:nvSpPr>
          <p:cNvPr id="5" name="Footer Placeholder 4"/>
          <p:cNvSpPr>
            <a:spLocks noGrp="1"/>
          </p:cNvSpPr>
          <p:nvPr>
            <p:ph type="ftr" sz="quarter" idx="11"/>
          </p:nvPr>
        </p:nvSpPr>
        <p:spPr/>
        <p:txBody>
          <a:bodyPr/>
          <a:lstStyle/>
          <a:p>
            <a:r>
              <a:rPr lang="en-US" dirty="0" smtClean="0"/>
              <a:t>Design the tables for a new database</a:t>
            </a:r>
            <a:endParaRPr lang="en-US" dirty="0"/>
          </a:p>
        </p:txBody>
      </p:sp>
      <p:sp>
        <p:nvSpPr>
          <p:cNvPr id="9" name="Content Placeholder 8"/>
          <p:cNvSpPr>
            <a:spLocks noGrp="1"/>
          </p:cNvSpPr>
          <p:nvPr>
            <p:ph idx="13"/>
          </p:nvPr>
        </p:nvSpPr>
        <p:spPr/>
        <p:txBody>
          <a:bodyPr/>
          <a:lstStyle/>
          <a:p>
            <a:r>
              <a:rPr lang="en-US" dirty="0" smtClean="0"/>
              <a:t>True.</a:t>
            </a:r>
          </a:p>
          <a:p>
            <a:r>
              <a:rPr lang="en-US" dirty="0" smtClean="0"/>
              <a:t>False. </a:t>
            </a:r>
            <a:endParaRPr lang="en-US" dirty="0"/>
          </a:p>
        </p:txBody>
      </p:sp>
    </p:spTree>
    <p:extLst>
      <p:ext uri="{BB962C8B-B14F-4D97-AF65-F5344CB8AC3E}">
        <p14:creationId xmlns:p14="http://schemas.microsoft.com/office/powerpoint/2010/main" val="13796063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Test </a:t>
            </a:r>
            <a:r>
              <a:rPr lang="en-US" dirty="0" smtClean="0"/>
              <a:t>question </a:t>
            </a:r>
            <a:r>
              <a:rPr lang="en-US" dirty="0" smtClean="0"/>
              <a:t>3</a:t>
            </a:r>
            <a:endParaRPr lang="en-US" dirty="0"/>
          </a:p>
        </p:txBody>
      </p:sp>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8" name="Content Placeholder 7"/>
          <p:cNvSpPr>
            <a:spLocks noGrp="1"/>
          </p:cNvSpPr>
          <p:nvPr>
            <p:ph idx="13"/>
          </p:nvPr>
        </p:nvSpPr>
        <p:spPr>
          <a:xfrm>
            <a:off x="508000" y="4572000"/>
            <a:ext cx="8229600" cy="1371600"/>
          </a:xfrm>
        </p:spPr>
        <p:txBody>
          <a:bodyPr/>
          <a:lstStyle/>
          <a:p>
            <a:r>
              <a:rPr lang="en-US" dirty="0"/>
              <a:t>If you only need to store and track a few items, you can use a lookup field that contains a value list.</a:t>
            </a:r>
            <a:endParaRPr lang="en-US" dirty="0"/>
          </a:p>
        </p:txBody>
      </p:sp>
      <p:sp>
        <p:nvSpPr>
          <p:cNvPr id="10" name="Content Placeholder 7"/>
          <p:cNvSpPr>
            <a:spLocks noGrp="1"/>
          </p:cNvSpPr>
          <p:nvPr>
            <p:ph idx="1"/>
          </p:nvPr>
        </p:nvSpPr>
        <p:spPr>
          <a:xfrm>
            <a:off x="493059" y="1376997"/>
            <a:ext cx="8229600" cy="756603"/>
          </a:xfrm>
        </p:spPr>
        <p:txBody>
          <a:bodyPr/>
          <a:lstStyle/>
          <a:p>
            <a:r>
              <a:rPr lang="en-US" dirty="0"/>
              <a:t>You should always place all your data in separate tables.</a:t>
            </a:r>
            <a:endParaRPr lang="en-US" dirty="0"/>
          </a:p>
        </p:txBody>
      </p:sp>
      <p:sp>
        <p:nvSpPr>
          <p:cNvPr id="11" name="Title 5"/>
          <p:cNvSpPr txBox="1">
            <a:spLocks/>
          </p:cNvSpPr>
          <p:nvPr/>
        </p:nvSpPr>
        <p:spPr>
          <a:xfrm>
            <a:off x="457200" y="2286000"/>
            <a:ext cx="82296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lumMod val="50000"/>
                    <a:lumOff val="50000"/>
                  </a:schemeClr>
                </a:solidFill>
                <a:latin typeface="Segoe Light"/>
                <a:ea typeface="+mj-ea"/>
                <a:cs typeface="+mj-cs"/>
              </a:defRPr>
            </a:lvl1pPr>
          </a:lstStyle>
          <a:p>
            <a:r>
              <a:rPr lang="en-US" dirty="0" smtClean="0"/>
              <a:t>Answer:</a:t>
            </a:r>
            <a:endParaRPr lang="en-US" dirty="0"/>
          </a:p>
        </p:txBody>
      </p:sp>
      <p:sp>
        <p:nvSpPr>
          <p:cNvPr id="12" name="Content Placeholder 6"/>
          <p:cNvSpPr txBox="1">
            <a:spLocks/>
          </p:cNvSpPr>
          <p:nvPr/>
        </p:nvSpPr>
        <p:spPr>
          <a:xfrm>
            <a:off x="609600" y="3429000"/>
            <a:ext cx="8229600" cy="756603"/>
          </a:xfrm>
          <a:prstGeom prst="rect">
            <a:avLst/>
          </a:prstGeom>
        </p:spPr>
        <p:txBody>
          <a:bodyPr vert="horz" lIns="91440" tIns="45720" rIns="91440" bIns="45720" rtlCol="0">
            <a:normAutofit/>
          </a:bodyPr>
          <a:lstStyle>
            <a:lvl1pPr marL="0" indent="0" algn="l" defTabSz="914400" rtl="0" eaLnBrk="1" latinLnBrk="0" hangingPunct="1">
              <a:spcBef>
                <a:spcPts val="600"/>
              </a:spcBef>
              <a:spcAft>
                <a:spcPts val="1200"/>
              </a:spcAft>
              <a:buClr>
                <a:schemeClr val="accent6"/>
              </a:buClr>
              <a:buFontTx/>
              <a:buNone/>
              <a:defRPr lang="en-US" sz="2400" kern="1200" dirty="0" smtClean="0">
                <a:solidFill>
                  <a:schemeClr val="tx1">
                    <a:lumMod val="85000"/>
                    <a:lumOff val="15000"/>
                  </a:schemeClr>
                </a:solidFill>
                <a:latin typeface="Segoe UI Semibold" pitchFamily="34" charset="0"/>
                <a:ea typeface="Segoe UI" pitchFamily="34" charset="0"/>
                <a:cs typeface="Segoe UI" pitchFamily="34" charset="0"/>
              </a:defRPr>
            </a:lvl1pPr>
            <a:lvl2pPr marL="400050" indent="0" algn="l" defTabSz="914400" rtl="0" eaLnBrk="1" latinLnBrk="0" hangingPunct="1">
              <a:spcBef>
                <a:spcPts val="400"/>
              </a:spcBef>
              <a:spcAft>
                <a:spcPts val="1000"/>
              </a:spcAft>
              <a:buClr>
                <a:schemeClr val="accent6"/>
              </a:buClr>
              <a:buFontTx/>
              <a:buNone/>
              <a:defRPr lang="en-US" sz="2000" kern="12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lgn="l" defTabSz="914400" rtl="0" eaLnBrk="1" latinLnBrk="0" hangingPunct="1">
              <a:spcBef>
                <a:spcPts val="200"/>
              </a:spcBef>
              <a:spcAft>
                <a:spcPts val="8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lgn="l" defTabSz="914400" rtl="0" eaLnBrk="1" latinLnBrk="0" hangingPunct="1">
              <a:spcBef>
                <a:spcPts val="100"/>
              </a:spcBef>
              <a:spcAft>
                <a:spcPts val="6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lgn="l" defTabSz="914400" rtl="0" eaLnBrk="1" latinLnBrk="0" hangingPunct="1">
              <a:spcBef>
                <a:spcPts val="200"/>
              </a:spcBef>
              <a:spcAft>
                <a:spcPts val="0"/>
              </a:spcAft>
              <a:buClr>
                <a:schemeClr val="accent6"/>
              </a:buClr>
              <a:buFontTx/>
              <a:buNone/>
              <a:defRPr lang="en-US" sz="1800" kern="1200" dirty="0">
                <a:solidFill>
                  <a:schemeClr val="tx1">
                    <a:lumMod val="85000"/>
                    <a:lumOff val="15000"/>
                  </a:schemeClr>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mj-lt"/>
              <a:buAutoNum type="arabicPeriod" startAt="2"/>
            </a:pPr>
            <a:r>
              <a:rPr lang="en-US" dirty="0" smtClean="0"/>
              <a:t>False. </a:t>
            </a:r>
            <a:endParaRPr lang="en-US" dirty="0"/>
          </a:p>
        </p:txBody>
      </p:sp>
    </p:spTree>
    <p:extLst>
      <p:ext uri="{BB962C8B-B14F-4D97-AF65-F5344CB8AC3E}">
        <p14:creationId xmlns:p14="http://schemas.microsoft.com/office/powerpoint/2010/main" val="10971956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1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2"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Test </a:t>
            </a:r>
            <a:r>
              <a:rPr lang="en-US" dirty="0" smtClean="0"/>
              <a:t>question </a:t>
            </a:r>
            <a:r>
              <a:rPr lang="en-US" dirty="0" smtClean="0"/>
              <a:t>4</a:t>
            </a:r>
            <a:endParaRPr lang="en-US" dirty="0"/>
          </a:p>
        </p:txBody>
      </p:sp>
      <p:sp>
        <p:nvSpPr>
          <p:cNvPr id="8" name="Content Placeholder 7"/>
          <p:cNvSpPr>
            <a:spLocks noGrp="1"/>
          </p:cNvSpPr>
          <p:nvPr>
            <p:ph idx="1"/>
          </p:nvPr>
        </p:nvSpPr>
        <p:spPr/>
        <p:txBody>
          <a:bodyPr/>
          <a:lstStyle/>
          <a:p>
            <a:r>
              <a:rPr lang="en-US" dirty="0"/>
              <a:t>How many tables should a well-designed database contain</a:t>
            </a:r>
            <a:r>
              <a:rPr lang="en-US" dirty="0" smtClean="0"/>
              <a:t>? </a:t>
            </a:r>
            <a:r>
              <a:rPr lang="en-US" dirty="0" smtClean="0"/>
              <a:t>(</a:t>
            </a:r>
            <a:r>
              <a:rPr lang="en-US" dirty="0" smtClean="0"/>
              <a:t>Pick one answer.)</a:t>
            </a:r>
            <a:endParaRPr lang="en-US" dirty="0"/>
          </a:p>
        </p:txBody>
      </p:sp>
      <p:sp>
        <p:nvSpPr>
          <p:cNvPr id="5" name="Footer Placeholder 4"/>
          <p:cNvSpPr>
            <a:spLocks noGrp="1"/>
          </p:cNvSpPr>
          <p:nvPr>
            <p:ph type="ftr" sz="quarter" idx="11"/>
          </p:nvPr>
        </p:nvSpPr>
        <p:spPr/>
        <p:txBody>
          <a:bodyPr/>
          <a:lstStyle/>
          <a:p>
            <a:r>
              <a:rPr lang="en-US" dirty="0" smtClean="0"/>
              <a:t>Design the tables for a new database</a:t>
            </a:r>
            <a:endParaRPr lang="en-US" dirty="0"/>
          </a:p>
        </p:txBody>
      </p:sp>
      <p:sp>
        <p:nvSpPr>
          <p:cNvPr id="9" name="Content Placeholder 8"/>
          <p:cNvSpPr>
            <a:spLocks noGrp="1"/>
          </p:cNvSpPr>
          <p:nvPr>
            <p:ph idx="13"/>
          </p:nvPr>
        </p:nvSpPr>
        <p:spPr/>
        <p:txBody>
          <a:bodyPr/>
          <a:lstStyle/>
          <a:p>
            <a:r>
              <a:rPr lang="en-US" dirty="0"/>
              <a:t>As many as necessary to capture all your data without redundancy.</a:t>
            </a:r>
          </a:p>
          <a:p>
            <a:r>
              <a:rPr lang="en-US" dirty="0"/>
              <a:t>One.</a:t>
            </a:r>
          </a:p>
          <a:p>
            <a:r>
              <a:rPr lang="en-US" dirty="0"/>
              <a:t>Two.</a:t>
            </a:r>
          </a:p>
        </p:txBody>
      </p:sp>
    </p:spTree>
    <p:extLst>
      <p:ext uri="{BB962C8B-B14F-4D97-AF65-F5344CB8AC3E}">
        <p14:creationId xmlns:p14="http://schemas.microsoft.com/office/powerpoint/2010/main" val="13796063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Test </a:t>
            </a:r>
            <a:r>
              <a:rPr lang="en-US" dirty="0" smtClean="0"/>
              <a:t>question </a:t>
            </a:r>
            <a:r>
              <a:rPr lang="en-US" dirty="0" smtClean="0"/>
              <a:t>4</a:t>
            </a:r>
            <a:endParaRPr lang="en-US" dirty="0"/>
          </a:p>
        </p:txBody>
      </p:sp>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8" name="Content Placeholder 7"/>
          <p:cNvSpPr>
            <a:spLocks noGrp="1"/>
          </p:cNvSpPr>
          <p:nvPr>
            <p:ph idx="13"/>
          </p:nvPr>
        </p:nvSpPr>
        <p:spPr>
          <a:xfrm>
            <a:off x="508000" y="4572000"/>
            <a:ext cx="8229600" cy="1371600"/>
          </a:xfrm>
        </p:spPr>
        <p:txBody>
          <a:bodyPr/>
          <a:lstStyle/>
          <a:p>
            <a:r>
              <a:rPr lang="en-US" dirty="0"/>
              <a:t>That can be one table, or it can be dozens.</a:t>
            </a:r>
            <a:endParaRPr lang="en-US" dirty="0"/>
          </a:p>
        </p:txBody>
      </p:sp>
      <p:sp>
        <p:nvSpPr>
          <p:cNvPr id="10" name="Content Placeholder 7"/>
          <p:cNvSpPr>
            <a:spLocks noGrp="1"/>
          </p:cNvSpPr>
          <p:nvPr>
            <p:ph idx="1"/>
          </p:nvPr>
        </p:nvSpPr>
        <p:spPr>
          <a:xfrm>
            <a:off x="493059" y="1376997"/>
            <a:ext cx="8229600" cy="756603"/>
          </a:xfrm>
        </p:spPr>
        <p:txBody>
          <a:bodyPr/>
          <a:lstStyle/>
          <a:p>
            <a:r>
              <a:rPr lang="en-US" dirty="0"/>
              <a:t>How many tables should a well-designed database contain?</a:t>
            </a:r>
            <a:endParaRPr lang="en-US" dirty="0"/>
          </a:p>
        </p:txBody>
      </p:sp>
      <p:sp>
        <p:nvSpPr>
          <p:cNvPr id="11" name="Title 5"/>
          <p:cNvSpPr txBox="1">
            <a:spLocks/>
          </p:cNvSpPr>
          <p:nvPr/>
        </p:nvSpPr>
        <p:spPr>
          <a:xfrm>
            <a:off x="457200" y="2286000"/>
            <a:ext cx="82296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lumMod val="50000"/>
                    <a:lumOff val="50000"/>
                  </a:schemeClr>
                </a:solidFill>
                <a:latin typeface="Segoe Light"/>
                <a:ea typeface="+mj-ea"/>
                <a:cs typeface="+mj-cs"/>
              </a:defRPr>
            </a:lvl1pPr>
          </a:lstStyle>
          <a:p>
            <a:r>
              <a:rPr lang="en-US" dirty="0" smtClean="0"/>
              <a:t>Answer:</a:t>
            </a:r>
            <a:endParaRPr lang="en-US" dirty="0"/>
          </a:p>
        </p:txBody>
      </p:sp>
      <p:sp>
        <p:nvSpPr>
          <p:cNvPr id="12" name="Content Placeholder 6"/>
          <p:cNvSpPr txBox="1">
            <a:spLocks/>
          </p:cNvSpPr>
          <p:nvPr/>
        </p:nvSpPr>
        <p:spPr>
          <a:xfrm>
            <a:off x="533400" y="3429000"/>
            <a:ext cx="8229600" cy="756603"/>
          </a:xfrm>
          <a:prstGeom prst="rect">
            <a:avLst/>
          </a:prstGeom>
        </p:spPr>
        <p:txBody>
          <a:bodyPr vert="horz" lIns="91440" tIns="45720" rIns="91440" bIns="45720" rtlCol="0">
            <a:normAutofit lnSpcReduction="10000"/>
          </a:bodyPr>
          <a:lstStyle>
            <a:lvl1pPr marL="0" indent="0" algn="l" defTabSz="914400" rtl="0" eaLnBrk="1" latinLnBrk="0" hangingPunct="1">
              <a:spcBef>
                <a:spcPts val="600"/>
              </a:spcBef>
              <a:spcAft>
                <a:spcPts val="1200"/>
              </a:spcAft>
              <a:buClr>
                <a:schemeClr val="accent6"/>
              </a:buClr>
              <a:buFontTx/>
              <a:buNone/>
              <a:defRPr lang="en-US" sz="2400" kern="1200" dirty="0" smtClean="0">
                <a:solidFill>
                  <a:schemeClr val="tx1">
                    <a:lumMod val="85000"/>
                    <a:lumOff val="15000"/>
                  </a:schemeClr>
                </a:solidFill>
                <a:latin typeface="Segoe UI Semibold" pitchFamily="34" charset="0"/>
                <a:ea typeface="Segoe UI" pitchFamily="34" charset="0"/>
                <a:cs typeface="Segoe UI" pitchFamily="34" charset="0"/>
              </a:defRPr>
            </a:lvl1pPr>
            <a:lvl2pPr marL="400050" indent="0" algn="l" defTabSz="914400" rtl="0" eaLnBrk="1" latinLnBrk="0" hangingPunct="1">
              <a:spcBef>
                <a:spcPts val="400"/>
              </a:spcBef>
              <a:spcAft>
                <a:spcPts val="1000"/>
              </a:spcAft>
              <a:buClr>
                <a:schemeClr val="accent6"/>
              </a:buClr>
              <a:buFontTx/>
              <a:buNone/>
              <a:defRPr lang="en-US" sz="2000" kern="12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lgn="l" defTabSz="914400" rtl="0" eaLnBrk="1" latinLnBrk="0" hangingPunct="1">
              <a:spcBef>
                <a:spcPts val="200"/>
              </a:spcBef>
              <a:spcAft>
                <a:spcPts val="8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lgn="l" defTabSz="914400" rtl="0" eaLnBrk="1" latinLnBrk="0" hangingPunct="1">
              <a:spcBef>
                <a:spcPts val="100"/>
              </a:spcBef>
              <a:spcAft>
                <a:spcPts val="6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lgn="l" defTabSz="914400" rtl="0" eaLnBrk="1" latinLnBrk="0" hangingPunct="1">
              <a:spcBef>
                <a:spcPts val="200"/>
              </a:spcBef>
              <a:spcAft>
                <a:spcPts val="0"/>
              </a:spcAft>
              <a:buClr>
                <a:schemeClr val="accent6"/>
              </a:buClr>
              <a:buFontTx/>
              <a:buNone/>
              <a:defRPr lang="en-US" sz="1800" kern="1200" dirty="0">
                <a:solidFill>
                  <a:schemeClr val="tx1">
                    <a:lumMod val="85000"/>
                    <a:lumOff val="15000"/>
                  </a:schemeClr>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mj-lt"/>
              <a:buAutoNum type="arabicPeriod"/>
            </a:pPr>
            <a:r>
              <a:rPr lang="en-US" dirty="0"/>
              <a:t>As many as necessary to capture all your data without </a:t>
            </a:r>
            <a:r>
              <a:rPr lang="en-US" dirty="0" smtClean="0"/>
              <a:t>redundancy.</a:t>
            </a:r>
            <a:endParaRPr lang="en-US" dirty="0"/>
          </a:p>
        </p:txBody>
      </p:sp>
    </p:spTree>
    <p:extLst>
      <p:ext uri="{BB962C8B-B14F-4D97-AF65-F5344CB8AC3E}">
        <p14:creationId xmlns:p14="http://schemas.microsoft.com/office/powerpoint/2010/main" val="10971956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1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2"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Test </a:t>
            </a:r>
            <a:r>
              <a:rPr lang="en-US" dirty="0" smtClean="0"/>
              <a:t>question </a:t>
            </a:r>
            <a:r>
              <a:rPr lang="en-US" dirty="0" smtClean="0"/>
              <a:t>5</a:t>
            </a:r>
            <a:endParaRPr lang="en-US" dirty="0"/>
          </a:p>
        </p:txBody>
      </p:sp>
      <p:sp>
        <p:nvSpPr>
          <p:cNvPr id="8" name="Content Placeholder 7"/>
          <p:cNvSpPr>
            <a:spLocks noGrp="1"/>
          </p:cNvSpPr>
          <p:nvPr>
            <p:ph idx="1"/>
          </p:nvPr>
        </p:nvSpPr>
        <p:spPr/>
        <p:txBody>
          <a:bodyPr/>
          <a:lstStyle/>
          <a:p>
            <a:r>
              <a:rPr lang="en-US" dirty="0"/>
              <a:t>You establish a relationship between Table A and Table B by</a:t>
            </a:r>
            <a:r>
              <a:rPr lang="en-US" dirty="0" smtClean="0"/>
              <a:t>: </a:t>
            </a:r>
            <a:r>
              <a:rPr lang="en-US" dirty="0" smtClean="0"/>
              <a:t>(</a:t>
            </a:r>
            <a:r>
              <a:rPr lang="en-US" dirty="0" smtClean="0"/>
              <a:t>Pick one answer.)</a:t>
            </a:r>
            <a:endParaRPr lang="en-US" dirty="0"/>
          </a:p>
        </p:txBody>
      </p:sp>
      <p:sp>
        <p:nvSpPr>
          <p:cNvPr id="5" name="Footer Placeholder 4"/>
          <p:cNvSpPr>
            <a:spLocks noGrp="1"/>
          </p:cNvSpPr>
          <p:nvPr>
            <p:ph type="ftr" sz="quarter" idx="11"/>
          </p:nvPr>
        </p:nvSpPr>
        <p:spPr/>
        <p:txBody>
          <a:bodyPr/>
          <a:lstStyle/>
          <a:p>
            <a:r>
              <a:rPr lang="en-US" dirty="0" smtClean="0"/>
              <a:t>Design the tables for a new database</a:t>
            </a:r>
            <a:endParaRPr lang="en-US" dirty="0"/>
          </a:p>
        </p:txBody>
      </p:sp>
      <p:sp>
        <p:nvSpPr>
          <p:cNvPr id="9" name="Content Placeholder 8"/>
          <p:cNvSpPr>
            <a:spLocks noGrp="1"/>
          </p:cNvSpPr>
          <p:nvPr>
            <p:ph idx="13"/>
          </p:nvPr>
        </p:nvSpPr>
        <p:spPr/>
        <p:txBody>
          <a:bodyPr/>
          <a:lstStyle/>
          <a:p>
            <a:r>
              <a:rPr lang="en-US" dirty="0"/>
              <a:t>Merging Table A with Table B.</a:t>
            </a:r>
          </a:p>
          <a:p>
            <a:r>
              <a:rPr lang="en-US" dirty="0"/>
              <a:t>Linking Table A with Table B.</a:t>
            </a:r>
          </a:p>
          <a:p>
            <a:r>
              <a:rPr lang="en-US" dirty="0"/>
              <a:t>Adding the primary key from Table A to Table B (or vice-versa).</a:t>
            </a:r>
          </a:p>
        </p:txBody>
      </p:sp>
    </p:spTree>
    <p:extLst>
      <p:ext uri="{BB962C8B-B14F-4D97-AF65-F5344CB8AC3E}">
        <p14:creationId xmlns:p14="http://schemas.microsoft.com/office/powerpoint/2010/main" val="13796063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Test </a:t>
            </a:r>
            <a:r>
              <a:rPr lang="en-US" dirty="0" smtClean="0"/>
              <a:t>question </a:t>
            </a:r>
            <a:r>
              <a:rPr lang="en-US" dirty="0" smtClean="0"/>
              <a:t>5</a:t>
            </a:r>
            <a:endParaRPr lang="en-US" dirty="0"/>
          </a:p>
        </p:txBody>
      </p:sp>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8" name="Content Placeholder 7"/>
          <p:cNvSpPr>
            <a:spLocks noGrp="1"/>
          </p:cNvSpPr>
          <p:nvPr>
            <p:ph idx="13"/>
          </p:nvPr>
        </p:nvSpPr>
        <p:spPr>
          <a:xfrm>
            <a:off x="508000" y="4572000"/>
            <a:ext cx="8229600" cy="1371600"/>
          </a:xfrm>
        </p:spPr>
        <p:txBody>
          <a:bodyPr/>
          <a:lstStyle/>
          <a:p>
            <a:r>
              <a:rPr lang="en-US" dirty="0"/>
              <a:t>When you add a primary key field to another table and create a relationship, that new field becomes a foreign key.</a:t>
            </a:r>
            <a:endParaRPr lang="en-US" dirty="0"/>
          </a:p>
        </p:txBody>
      </p:sp>
      <p:sp>
        <p:nvSpPr>
          <p:cNvPr id="10" name="Content Placeholder 7"/>
          <p:cNvSpPr>
            <a:spLocks noGrp="1"/>
          </p:cNvSpPr>
          <p:nvPr>
            <p:ph idx="1"/>
          </p:nvPr>
        </p:nvSpPr>
        <p:spPr>
          <a:xfrm>
            <a:off x="493059" y="1376997"/>
            <a:ext cx="8229600" cy="756603"/>
          </a:xfrm>
        </p:spPr>
        <p:txBody>
          <a:bodyPr/>
          <a:lstStyle/>
          <a:p>
            <a:r>
              <a:rPr lang="en-US" dirty="0"/>
              <a:t>You establish a relationship between Table A and Table B by:</a:t>
            </a:r>
            <a:endParaRPr lang="en-US" dirty="0"/>
          </a:p>
        </p:txBody>
      </p:sp>
      <p:sp>
        <p:nvSpPr>
          <p:cNvPr id="11" name="Title 5"/>
          <p:cNvSpPr txBox="1">
            <a:spLocks/>
          </p:cNvSpPr>
          <p:nvPr/>
        </p:nvSpPr>
        <p:spPr>
          <a:xfrm>
            <a:off x="457200" y="2286000"/>
            <a:ext cx="82296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lumMod val="50000"/>
                    <a:lumOff val="50000"/>
                  </a:schemeClr>
                </a:solidFill>
                <a:latin typeface="Segoe Light"/>
                <a:ea typeface="+mj-ea"/>
                <a:cs typeface="+mj-cs"/>
              </a:defRPr>
            </a:lvl1pPr>
          </a:lstStyle>
          <a:p>
            <a:r>
              <a:rPr lang="en-US" dirty="0" smtClean="0"/>
              <a:t>Answer:</a:t>
            </a:r>
            <a:endParaRPr lang="en-US" dirty="0"/>
          </a:p>
        </p:txBody>
      </p:sp>
      <p:sp>
        <p:nvSpPr>
          <p:cNvPr id="12" name="Content Placeholder 6"/>
          <p:cNvSpPr txBox="1">
            <a:spLocks/>
          </p:cNvSpPr>
          <p:nvPr/>
        </p:nvSpPr>
        <p:spPr>
          <a:xfrm>
            <a:off x="533400" y="3429000"/>
            <a:ext cx="8229600" cy="756603"/>
          </a:xfrm>
          <a:prstGeom prst="rect">
            <a:avLst/>
          </a:prstGeom>
        </p:spPr>
        <p:txBody>
          <a:bodyPr vert="horz" lIns="91440" tIns="45720" rIns="91440" bIns="45720" rtlCol="0">
            <a:normAutofit lnSpcReduction="10000"/>
          </a:bodyPr>
          <a:lstStyle>
            <a:lvl1pPr marL="0" indent="0" algn="l" defTabSz="914400" rtl="0" eaLnBrk="1" latinLnBrk="0" hangingPunct="1">
              <a:spcBef>
                <a:spcPts val="600"/>
              </a:spcBef>
              <a:spcAft>
                <a:spcPts val="1200"/>
              </a:spcAft>
              <a:buClr>
                <a:schemeClr val="accent6"/>
              </a:buClr>
              <a:buFontTx/>
              <a:buNone/>
              <a:defRPr lang="en-US" sz="2400" kern="1200" dirty="0" smtClean="0">
                <a:solidFill>
                  <a:schemeClr val="tx1">
                    <a:lumMod val="85000"/>
                    <a:lumOff val="15000"/>
                  </a:schemeClr>
                </a:solidFill>
                <a:latin typeface="Segoe UI Semibold" pitchFamily="34" charset="0"/>
                <a:ea typeface="Segoe UI" pitchFamily="34" charset="0"/>
                <a:cs typeface="Segoe UI" pitchFamily="34" charset="0"/>
              </a:defRPr>
            </a:lvl1pPr>
            <a:lvl2pPr marL="400050" indent="0" algn="l" defTabSz="914400" rtl="0" eaLnBrk="1" latinLnBrk="0" hangingPunct="1">
              <a:spcBef>
                <a:spcPts val="400"/>
              </a:spcBef>
              <a:spcAft>
                <a:spcPts val="1000"/>
              </a:spcAft>
              <a:buClr>
                <a:schemeClr val="accent6"/>
              </a:buClr>
              <a:buFontTx/>
              <a:buNone/>
              <a:defRPr lang="en-US" sz="2000" kern="12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lgn="l" defTabSz="914400" rtl="0" eaLnBrk="1" latinLnBrk="0" hangingPunct="1">
              <a:spcBef>
                <a:spcPts val="200"/>
              </a:spcBef>
              <a:spcAft>
                <a:spcPts val="8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lgn="l" defTabSz="914400" rtl="0" eaLnBrk="1" latinLnBrk="0" hangingPunct="1">
              <a:spcBef>
                <a:spcPts val="100"/>
              </a:spcBef>
              <a:spcAft>
                <a:spcPts val="6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lgn="l" defTabSz="914400" rtl="0" eaLnBrk="1" latinLnBrk="0" hangingPunct="1">
              <a:spcBef>
                <a:spcPts val="200"/>
              </a:spcBef>
              <a:spcAft>
                <a:spcPts val="0"/>
              </a:spcAft>
              <a:buClr>
                <a:schemeClr val="accent6"/>
              </a:buClr>
              <a:buFontTx/>
              <a:buNone/>
              <a:defRPr lang="en-US" sz="1800" kern="1200" dirty="0">
                <a:solidFill>
                  <a:schemeClr val="tx1">
                    <a:lumMod val="85000"/>
                    <a:lumOff val="15000"/>
                  </a:schemeClr>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mj-lt"/>
              <a:buAutoNum type="arabicPeriod" startAt="3"/>
            </a:pPr>
            <a:r>
              <a:rPr lang="en-US" dirty="0"/>
              <a:t>Adding the primary key from Table A to Table B (or </a:t>
            </a:r>
            <a:r>
              <a:rPr lang="en-US" dirty="0" smtClean="0"/>
              <a:t>vice-versa).</a:t>
            </a:r>
            <a:endParaRPr lang="en-US" dirty="0"/>
          </a:p>
        </p:txBody>
      </p:sp>
    </p:spTree>
    <p:extLst>
      <p:ext uri="{BB962C8B-B14F-4D97-AF65-F5344CB8AC3E}">
        <p14:creationId xmlns:p14="http://schemas.microsoft.com/office/powerpoint/2010/main" val="10971956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1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2"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Quick Reference Card</a:t>
            </a:r>
          </a:p>
        </p:txBody>
      </p:sp>
      <p:sp>
        <p:nvSpPr>
          <p:cNvPr id="6" name="Content Placeholder 5"/>
          <p:cNvSpPr>
            <a:spLocks noGrp="1"/>
          </p:cNvSpPr>
          <p:nvPr>
            <p:ph idx="1"/>
          </p:nvPr>
        </p:nvSpPr>
        <p:spPr/>
        <p:txBody>
          <a:bodyPr>
            <a:normAutofit lnSpcReduction="10000"/>
          </a:bodyPr>
          <a:lstStyle/>
          <a:p>
            <a:pPr>
              <a:spcAft>
                <a:spcPct val="75000"/>
              </a:spcAft>
            </a:pPr>
            <a:r>
              <a:rPr lang="en-US" dirty="0"/>
              <a:t>For a summary of the tasks covered in this course, view the </a:t>
            </a:r>
            <a:r>
              <a:rPr lang="en-US" dirty="0">
                <a:hlinkClick r:id="rId3"/>
              </a:rPr>
              <a:t>Quick Reference Card</a:t>
            </a:r>
            <a:r>
              <a:rPr lang="en-US" dirty="0"/>
              <a:t>.</a:t>
            </a:r>
          </a:p>
        </p:txBody>
      </p:sp>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Tree>
    <p:extLst>
      <p:ext uri="{BB962C8B-B14F-4D97-AF65-F5344CB8AC3E}">
        <p14:creationId xmlns:p14="http://schemas.microsoft.com/office/powerpoint/2010/main" val="33067623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anim calcmode="lin" valueType="num">
                                      <p:cBhvr>
                                        <p:cTn id="8"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sz="4400" dirty="0">
                <a:solidFill>
                  <a:prstClr val="black"/>
                </a:solidFill>
                <a:ea typeface="Segoe UI" pitchFamily="34" charset="0"/>
                <a:cs typeface="Segoe UI" pitchFamily="34" charset="0"/>
              </a:rPr>
              <a:t>Using this template</a:t>
            </a:r>
            <a:endParaRPr lang="en-US" dirty="0"/>
          </a:p>
        </p:txBody>
      </p:sp>
      <p:sp>
        <p:nvSpPr>
          <p:cNvPr id="6" name="Subtitle 5"/>
          <p:cNvSpPr>
            <a:spLocks noGrp="1"/>
          </p:cNvSpPr>
          <p:nvPr>
            <p:ph type="subTitle" idx="1"/>
          </p:nvPr>
        </p:nvSpPr>
        <p:spPr/>
        <p:txBody>
          <a:bodyPr/>
          <a:lstStyle/>
          <a:p>
            <a:pPr lvl="0"/>
            <a:r>
              <a:rPr lang="en-US" dirty="0">
                <a:solidFill>
                  <a:prstClr val="black"/>
                </a:solidFill>
              </a:rPr>
              <a:t>See the notes pane or view the full notes page (</a:t>
            </a:r>
            <a:r>
              <a:rPr lang="en-US" b="1" dirty="0">
                <a:solidFill>
                  <a:prstClr val="black"/>
                </a:solidFill>
              </a:rPr>
              <a:t>View</a:t>
            </a:r>
            <a:r>
              <a:rPr lang="en-US" dirty="0">
                <a:solidFill>
                  <a:prstClr val="black"/>
                </a:solidFill>
              </a:rPr>
              <a:t> tab, </a:t>
            </a:r>
            <a:r>
              <a:rPr lang="en-US" b="1" dirty="0">
                <a:solidFill>
                  <a:prstClr val="black"/>
                </a:solidFill>
              </a:rPr>
              <a:t>Notes Page</a:t>
            </a:r>
            <a:r>
              <a:rPr lang="en-US" dirty="0">
                <a:solidFill>
                  <a:prstClr val="black"/>
                </a:solidFill>
              </a:rPr>
              <a:t>) for detailed help on this template</a:t>
            </a:r>
            <a:r>
              <a:rPr lang="en-US" dirty="0" smtClean="0">
                <a:solidFill>
                  <a:prstClr val="black"/>
                </a:solidFill>
              </a:rPr>
              <a:t>.</a:t>
            </a:r>
            <a:endParaRPr lang="en-US" dirty="0">
              <a:solidFill>
                <a:prstClr val="black"/>
              </a:solidFill>
            </a:endParaRPr>
          </a:p>
        </p:txBody>
      </p:sp>
    </p:spTree>
    <p:extLst>
      <p:ext uri="{BB962C8B-B14F-4D97-AF65-F5344CB8AC3E}">
        <p14:creationId xmlns:p14="http://schemas.microsoft.com/office/powerpoint/2010/main" val="1874631190"/>
      </p:ext>
    </p:extLst>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with a plan</a:t>
            </a:r>
            <a:endParaRPr lang="en-US" dirty="0"/>
          </a:p>
        </p:txBody>
      </p:sp>
      <p:pic>
        <p:nvPicPr>
          <p:cNvPr id="7" name="Content Placeholder 6" title="Data, divided into separate table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11049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Save time and effort by making a plan.</a:t>
            </a:r>
            <a:endParaRPr lang="en-US" dirty="0"/>
          </a:p>
        </p:txBody>
      </p:sp>
      <p:sp>
        <p:nvSpPr>
          <p:cNvPr id="6" name="Text Placeholder 5"/>
          <p:cNvSpPr>
            <a:spLocks noGrp="1"/>
          </p:cNvSpPr>
          <p:nvPr>
            <p:ph type="body" sz="quarter" idx="14"/>
          </p:nvPr>
        </p:nvSpPr>
        <p:spPr>
          <a:xfrm>
            <a:off x="6248400" y="990601"/>
            <a:ext cx="2667000" cy="3627894"/>
          </a:xfrm>
        </p:spPr>
        <p:txBody>
          <a:bodyPr/>
          <a:lstStyle/>
          <a:p>
            <a:r>
              <a:rPr lang="en-US" dirty="0"/>
              <a:t>For this </a:t>
            </a:r>
            <a:r>
              <a:rPr lang="en-US" dirty="0" smtClean="0"/>
              <a:t>course, </a:t>
            </a:r>
            <a:r>
              <a:rPr lang="en-US" dirty="0"/>
              <a:t>pretend you manage your </a:t>
            </a:r>
            <a:r>
              <a:rPr lang="en-US" dirty="0" smtClean="0"/>
              <a:t>company’s </a:t>
            </a:r>
            <a:r>
              <a:rPr lang="en-US" dirty="0"/>
              <a:t>asset data —</a:t>
            </a:r>
            <a:r>
              <a:rPr lang="en-US" dirty="0" smtClean="0"/>
              <a:t> </a:t>
            </a:r>
            <a:r>
              <a:rPr lang="en-US" dirty="0"/>
              <a:t>computers, desks, and other equipment</a:t>
            </a:r>
            <a:r>
              <a:rPr lang="en-US" dirty="0" smtClean="0"/>
              <a:t>. </a:t>
            </a:r>
            <a:r>
              <a:rPr lang="en-US" dirty="0" smtClean="0"/>
              <a:t>You’ve </a:t>
            </a:r>
            <a:r>
              <a:rPr lang="en-US" dirty="0"/>
              <a:t>been using a spreadsheet to enter and manage that data, but the file is becoming so big that </a:t>
            </a:r>
            <a:r>
              <a:rPr lang="en-US" dirty="0" smtClean="0"/>
              <a:t>it’s </a:t>
            </a:r>
            <a:r>
              <a:rPr lang="en-US" dirty="0"/>
              <a:t>hard to find and change data, and some of the records are inaccurate. </a:t>
            </a:r>
          </a:p>
        </p:txBody>
      </p:sp>
      <p:sp>
        <p:nvSpPr>
          <p:cNvPr id="9" name="Text Placeholder 5"/>
          <p:cNvSpPr txBox="1">
            <a:spLocks/>
          </p:cNvSpPr>
          <p:nvPr/>
        </p:nvSpPr>
        <p:spPr>
          <a:xfrm>
            <a:off x="6248400" y="4694694"/>
            <a:ext cx="2667000" cy="1629906"/>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Moving that data into an Access database can make your job easier, but where do you start? </a:t>
            </a:r>
          </a:p>
          <a:p>
            <a:r>
              <a:rPr lang="en-US" dirty="0" smtClean="0"/>
              <a:t> </a:t>
            </a:r>
            <a:endParaRPr lang="en-US" dirty="0"/>
          </a:p>
        </p:txBody>
      </p:sp>
    </p:spTree>
    <p:extLst>
      <p:ext uri="{BB962C8B-B14F-4D97-AF65-F5344CB8AC3E}">
        <p14:creationId xmlns:p14="http://schemas.microsoft.com/office/powerpoint/2010/main" val="19578129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9">
                                            <p:txEl>
                                              <p:pRg st="0" end="0"/>
                                            </p:txEl>
                                          </p:spTgt>
                                        </p:tgtEl>
                                        <p:attrNameLst>
                                          <p:attrName>style.visibility</p:attrName>
                                        </p:attrNameLst>
                                      </p:cBhvr>
                                      <p:to>
                                        <p:strVal val="visible"/>
                                      </p:to>
                                    </p:set>
                                    <p:animEffect transition="in" filter="fade">
                                      <p:cBhvr>
                                        <p:cTn id="24" dur="500"/>
                                        <p:tgtEl>
                                          <p:spTgt spid="9">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9">
                                            <p:txEl>
                                              <p:pRg st="1" end="1"/>
                                            </p:txEl>
                                          </p:spTgt>
                                        </p:tgtEl>
                                        <p:attrNameLst>
                                          <p:attrName>style.visibility</p:attrName>
                                        </p:attrNameLst>
                                      </p:cBhvr>
                                      <p:to>
                                        <p:strVal val="visible"/>
                                      </p:to>
                                    </p:set>
                                    <p:animEffect transition="in" filter="fade">
                                      <p:cBhvr>
                                        <p:cTn id="29"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with a plan</a:t>
            </a:r>
            <a:endParaRPr lang="en-US" dirty="0"/>
          </a:p>
        </p:txBody>
      </p:sp>
      <p:pic>
        <p:nvPicPr>
          <p:cNvPr id="7" name="Content Placeholder 6" title="Data, divided into separate table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11049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Save time and effort by making a plan.</a:t>
            </a:r>
            <a:endParaRPr lang="en-US" dirty="0"/>
          </a:p>
        </p:txBody>
      </p:sp>
      <p:sp>
        <p:nvSpPr>
          <p:cNvPr id="6" name="Text Placeholder 5"/>
          <p:cNvSpPr>
            <a:spLocks noGrp="1"/>
          </p:cNvSpPr>
          <p:nvPr>
            <p:ph type="body" sz="quarter" idx="14"/>
          </p:nvPr>
        </p:nvSpPr>
        <p:spPr>
          <a:xfrm>
            <a:off x="6248400" y="990600"/>
            <a:ext cx="2667000" cy="1828799"/>
          </a:xfrm>
        </p:spPr>
        <p:txBody>
          <a:bodyPr/>
          <a:lstStyle/>
          <a:p>
            <a:r>
              <a:rPr lang="en-US" dirty="0"/>
              <a:t>The language around database design can become fairly technical — </a:t>
            </a:r>
            <a:r>
              <a:rPr lang="en-US" dirty="0" smtClean="0"/>
              <a:t>you’ll </a:t>
            </a:r>
            <a:r>
              <a:rPr lang="en-US" dirty="0"/>
              <a:t>hear terms such as </a:t>
            </a:r>
            <a:r>
              <a:rPr lang="en-US" dirty="0" smtClean="0"/>
              <a:t>“normal forms” </a:t>
            </a:r>
            <a:r>
              <a:rPr lang="en-US" dirty="0"/>
              <a:t>— but </a:t>
            </a:r>
            <a:r>
              <a:rPr lang="en-US" dirty="0"/>
              <a:t>here are the basics: </a:t>
            </a:r>
          </a:p>
        </p:txBody>
      </p:sp>
      <p:sp>
        <p:nvSpPr>
          <p:cNvPr id="8" name="Text Placeholder 5"/>
          <p:cNvSpPr txBox="1">
            <a:spLocks/>
          </p:cNvSpPr>
          <p:nvPr/>
        </p:nvSpPr>
        <p:spPr>
          <a:xfrm>
            <a:off x="6248400" y="2819400"/>
            <a:ext cx="2667000" cy="33528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smtClean="0"/>
              <a:t>First, look </a:t>
            </a:r>
            <a:r>
              <a:rPr lang="en-US" b="1" dirty="0"/>
              <a:t>at the data you need to capture. </a:t>
            </a:r>
            <a:r>
              <a:rPr lang="en-US" dirty="0"/>
              <a:t>How much of that data is repeated? For example, how many times does your spreadsheet list suppliers? You look for that repeated data, and you move it into a table all its own. </a:t>
            </a:r>
          </a:p>
        </p:txBody>
      </p:sp>
    </p:spTree>
    <p:extLst>
      <p:ext uri="{BB962C8B-B14F-4D97-AF65-F5344CB8AC3E}">
        <p14:creationId xmlns:p14="http://schemas.microsoft.com/office/powerpoint/2010/main" val="23272319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with a plan</a:t>
            </a:r>
            <a:endParaRPr lang="en-US" dirty="0"/>
          </a:p>
        </p:txBody>
      </p:sp>
      <p:pic>
        <p:nvPicPr>
          <p:cNvPr id="7" name="Content Placeholder 6" title="Data, divided into separate table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11049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Save time and effort by making a plan.</a:t>
            </a:r>
            <a:endParaRPr lang="en-US" dirty="0"/>
          </a:p>
        </p:txBody>
      </p:sp>
      <p:sp>
        <p:nvSpPr>
          <p:cNvPr id="6" name="Text Placeholder 5"/>
          <p:cNvSpPr>
            <a:spLocks noGrp="1"/>
          </p:cNvSpPr>
          <p:nvPr>
            <p:ph type="body" sz="quarter" idx="14"/>
          </p:nvPr>
        </p:nvSpPr>
        <p:spPr>
          <a:xfrm>
            <a:off x="6248400" y="990600"/>
            <a:ext cx="2667000" cy="2628900"/>
          </a:xfrm>
        </p:spPr>
        <p:txBody>
          <a:bodyPr/>
          <a:lstStyle/>
          <a:p>
            <a:r>
              <a:rPr lang="en-US" dirty="0"/>
              <a:t>As part of that, you </a:t>
            </a:r>
            <a:r>
              <a:rPr lang="en-US" b="1" dirty="0"/>
              <a:t>make</a:t>
            </a:r>
            <a:r>
              <a:rPr lang="en-US" dirty="0"/>
              <a:t> </a:t>
            </a:r>
            <a:r>
              <a:rPr lang="en-US" b="1" dirty="0"/>
              <a:t>sure each table contains unique data</a:t>
            </a:r>
            <a:r>
              <a:rPr lang="en-US" dirty="0"/>
              <a:t>. For example, a table of asset data </a:t>
            </a:r>
            <a:r>
              <a:rPr lang="en-US" dirty="0" smtClean="0"/>
              <a:t>won’t </a:t>
            </a:r>
            <a:r>
              <a:rPr lang="en-US" dirty="0"/>
              <a:t>contain sales information, and a table of payroll data </a:t>
            </a:r>
            <a:r>
              <a:rPr lang="en-US" dirty="0" smtClean="0"/>
              <a:t>can’t </a:t>
            </a:r>
            <a:r>
              <a:rPr lang="en-US" dirty="0"/>
              <a:t>contain medical records. </a:t>
            </a:r>
          </a:p>
        </p:txBody>
      </p:sp>
      <p:sp>
        <p:nvSpPr>
          <p:cNvPr id="9" name="Text Placeholder 5"/>
          <p:cNvSpPr txBox="1">
            <a:spLocks/>
          </p:cNvSpPr>
          <p:nvPr/>
        </p:nvSpPr>
        <p:spPr>
          <a:xfrm>
            <a:off x="6248400" y="3619500"/>
            <a:ext cx="2667000" cy="25527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The process of breaking your data into smaller tables is called </a:t>
            </a:r>
            <a:r>
              <a:rPr lang="en-US" b="1" dirty="0" smtClean="0"/>
              <a:t>normalization</a:t>
            </a:r>
            <a:r>
              <a:rPr lang="en-US" dirty="0" smtClean="0"/>
              <a:t>.</a:t>
            </a:r>
            <a:endParaRPr lang="en-US" dirty="0"/>
          </a:p>
        </p:txBody>
      </p:sp>
    </p:spTree>
    <p:extLst>
      <p:ext uri="{BB962C8B-B14F-4D97-AF65-F5344CB8AC3E}">
        <p14:creationId xmlns:p14="http://schemas.microsoft.com/office/powerpoint/2010/main" val="27837898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with a plan</a:t>
            </a:r>
            <a:endParaRPr lang="en-US" dirty="0"/>
          </a:p>
        </p:txBody>
      </p:sp>
      <p:pic>
        <p:nvPicPr>
          <p:cNvPr id="7" name="Content Placeholder 6" title="Data, divided into separate table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11049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Save time and effort by making a plan.</a:t>
            </a:r>
            <a:endParaRPr lang="en-US" dirty="0"/>
          </a:p>
        </p:txBody>
      </p:sp>
      <p:sp>
        <p:nvSpPr>
          <p:cNvPr id="6" name="Text Placeholder 5"/>
          <p:cNvSpPr>
            <a:spLocks noGrp="1"/>
          </p:cNvSpPr>
          <p:nvPr>
            <p:ph type="body" sz="quarter" idx="14"/>
          </p:nvPr>
        </p:nvSpPr>
        <p:spPr>
          <a:xfrm>
            <a:off x="6248400" y="990600"/>
            <a:ext cx="2667000" cy="1752600"/>
          </a:xfrm>
        </p:spPr>
        <p:txBody>
          <a:bodyPr/>
          <a:lstStyle/>
          <a:p>
            <a:r>
              <a:rPr lang="en-US" dirty="0"/>
              <a:t>After you normalize your data, you then </a:t>
            </a:r>
            <a:r>
              <a:rPr lang="en-US" dirty="0" smtClean="0"/>
              <a:t>“remarry” </a:t>
            </a:r>
            <a:r>
              <a:rPr lang="en-US" dirty="0"/>
              <a:t>it by </a:t>
            </a:r>
            <a:r>
              <a:rPr lang="en-US" b="1" dirty="0"/>
              <a:t>linking your tables with relationships</a:t>
            </a:r>
            <a:r>
              <a:rPr lang="en-US" dirty="0"/>
              <a:t>. The picture shows this. </a:t>
            </a:r>
          </a:p>
        </p:txBody>
      </p:sp>
      <p:sp>
        <p:nvSpPr>
          <p:cNvPr id="9" name="Text Placeholder 5"/>
          <p:cNvSpPr txBox="1">
            <a:spLocks/>
          </p:cNvSpPr>
          <p:nvPr/>
        </p:nvSpPr>
        <p:spPr>
          <a:xfrm>
            <a:off x="6248400" y="2781300"/>
            <a:ext cx="2667000" cy="33909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The original spreadsheet places the data in one long list, while the database divides it into tables. In turn, the tables are related together in a way that lets you find information and extract meaning from your data.</a:t>
            </a:r>
          </a:p>
        </p:txBody>
      </p:sp>
    </p:spTree>
    <p:extLst>
      <p:ext uri="{BB962C8B-B14F-4D97-AF65-F5344CB8AC3E}">
        <p14:creationId xmlns:p14="http://schemas.microsoft.com/office/powerpoint/2010/main" val="34424449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with a plan</a:t>
            </a:r>
            <a:endParaRPr lang="en-US" dirty="0"/>
          </a:p>
        </p:txBody>
      </p:sp>
      <p:pic>
        <p:nvPicPr>
          <p:cNvPr id="7" name="Content Placeholder 6" title="Data, divided into separate table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850" y="1104900"/>
            <a:ext cx="5667375" cy="2857500"/>
          </a:xfrm>
        </p:spPr>
      </p:pic>
      <p:sp>
        <p:nvSpPr>
          <p:cNvPr id="4" name="Footer Placeholder 3"/>
          <p:cNvSpPr>
            <a:spLocks noGrp="1"/>
          </p:cNvSpPr>
          <p:nvPr>
            <p:ph type="ftr" sz="quarter" idx="11"/>
          </p:nvPr>
        </p:nvSpPr>
        <p:spPr/>
        <p:txBody>
          <a:bodyPr/>
          <a:lstStyle/>
          <a:p>
            <a:r>
              <a:rPr lang="en-US" dirty="0" smtClean="0"/>
              <a:t>Design the tables for a new database</a:t>
            </a:r>
            <a:endParaRPr lang="en-US" dirty="0"/>
          </a:p>
        </p:txBody>
      </p:sp>
      <p:sp>
        <p:nvSpPr>
          <p:cNvPr id="5" name="Text Placeholder 4"/>
          <p:cNvSpPr>
            <a:spLocks noGrp="1"/>
          </p:cNvSpPr>
          <p:nvPr>
            <p:ph type="body" sz="quarter" idx="13"/>
          </p:nvPr>
        </p:nvSpPr>
        <p:spPr>
          <a:xfrm>
            <a:off x="304800" y="5257800"/>
            <a:ext cx="5715000" cy="533400"/>
          </a:xfrm>
        </p:spPr>
        <p:txBody>
          <a:bodyPr/>
          <a:lstStyle/>
          <a:p>
            <a:r>
              <a:rPr lang="en-US" dirty="0" smtClean="0"/>
              <a:t>Save time and effort by making a plan.</a:t>
            </a:r>
            <a:endParaRPr lang="en-US" dirty="0"/>
          </a:p>
        </p:txBody>
      </p:sp>
      <p:sp>
        <p:nvSpPr>
          <p:cNvPr id="6" name="Text Placeholder 5"/>
          <p:cNvSpPr>
            <a:spLocks noGrp="1"/>
          </p:cNvSpPr>
          <p:nvPr>
            <p:ph type="body" sz="quarter" idx="14"/>
          </p:nvPr>
        </p:nvSpPr>
        <p:spPr>
          <a:xfrm>
            <a:off x="6248400" y="990600"/>
            <a:ext cx="2667000" cy="1752600"/>
          </a:xfrm>
        </p:spPr>
        <p:txBody>
          <a:bodyPr/>
          <a:lstStyle/>
          <a:p>
            <a:r>
              <a:rPr lang="en-US" dirty="0"/>
              <a:t>That set of tables and relationships is the backbone of any relational database. Without it, you </a:t>
            </a:r>
            <a:r>
              <a:rPr lang="en-US" dirty="0" smtClean="0"/>
              <a:t>don’t </a:t>
            </a:r>
            <a:r>
              <a:rPr lang="en-US" dirty="0"/>
              <a:t>have a database. </a:t>
            </a:r>
          </a:p>
        </p:txBody>
      </p:sp>
      <p:sp>
        <p:nvSpPr>
          <p:cNvPr id="9" name="Text Placeholder 5"/>
          <p:cNvSpPr txBox="1">
            <a:spLocks/>
          </p:cNvSpPr>
          <p:nvPr/>
        </p:nvSpPr>
        <p:spPr>
          <a:xfrm>
            <a:off x="6248400" y="2781300"/>
            <a:ext cx="2667000" cy="24765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So keep going, and </a:t>
            </a:r>
            <a:r>
              <a:rPr lang="en-US" dirty="0" smtClean="0"/>
              <a:t>we’ll </a:t>
            </a:r>
            <a:r>
              <a:rPr lang="en-US" dirty="0"/>
              <a:t>show you the design process step by step.</a:t>
            </a:r>
          </a:p>
        </p:txBody>
      </p:sp>
    </p:spTree>
    <p:extLst>
      <p:ext uri="{BB962C8B-B14F-4D97-AF65-F5344CB8AC3E}">
        <p14:creationId xmlns:p14="http://schemas.microsoft.com/office/powerpoint/2010/main" val="2946823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9" grpId="0" build="p"/>
    </p:bldLst>
  </p:timing>
</p:sld>
</file>

<file path=ppt/theme/theme1.xml><?xml version="1.0" encoding="utf-8"?>
<a:theme xmlns:a="http://schemas.openxmlformats.org/drawingml/2006/main" name="Office2010_training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3A3FEB6DB82004FB9DB9B56267DF0A1" ma:contentTypeVersion="2" ma:contentTypeDescription="Create a new document." ma:contentTypeScope="" ma:versionID="cf34477e5d2a32c65239a0e6b74bd8b0">
  <xsd:schema xmlns:xsd="http://www.w3.org/2001/XMLSchema" xmlns:xs="http://www.w3.org/2001/XMLSchema" xmlns:p="http://schemas.microsoft.com/office/2006/metadata/properties" xmlns:ns2="25814b9c-4369-41ac-9dd0-042313b75592" targetNamespace="http://schemas.microsoft.com/office/2006/metadata/properties" ma:root="true" ma:fieldsID="19ae70b331de7dc020463082fe7b95cf" ns2:_="">
    <xsd:import namespace="25814b9c-4369-41ac-9dd0-042313b75592"/>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814b9c-4369-41ac-9dd0-042313b7559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documentManagement>
    <_dlc_DocId xmlns="25814b9c-4369-41ac-9dd0-042313b75592">6MRZ7ZVJQK5S-1355-708</_dlc_DocId>
    <_dlc_DocIdUrl xmlns="25814b9c-4369-41ac-9dd0-042313b75592">
      <Url>http://officecpub/Teams/iw/Training/_layouts/DocIdRedir.aspx?ID=6MRZ7ZVJQK5S-1355-708</Url>
      <Description>6MRZ7ZVJQK5S-1355-708</Description>
    </_dlc_DocIdUrl>
  </documentManagement>
</p:properties>
</file>

<file path=customXml/itemProps1.xml><?xml version="1.0" encoding="utf-8"?>
<ds:datastoreItem xmlns:ds="http://schemas.openxmlformats.org/officeDocument/2006/customXml" ds:itemID="{A2A2740E-5ED8-41C5-BCE6-DA90C86C6D03}">
  <ds:schemaRefs>
    <ds:schemaRef ds:uri="http://schemas.microsoft.com/sharepoint/events"/>
  </ds:schemaRefs>
</ds:datastoreItem>
</file>

<file path=customXml/itemProps2.xml><?xml version="1.0" encoding="utf-8"?>
<ds:datastoreItem xmlns:ds="http://schemas.openxmlformats.org/officeDocument/2006/customXml" ds:itemID="{A4D62022-3D4F-4122-BE65-EF10210A1499}">
  <ds:schemaRefs>
    <ds:schemaRef ds:uri="http://schemas.microsoft.com/sharepoint/v3/contenttype/forms"/>
  </ds:schemaRefs>
</ds:datastoreItem>
</file>

<file path=customXml/itemProps3.xml><?xml version="1.0" encoding="utf-8"?>
<ds:datastoreItem xmlns:ds="http://schemas.openxmlformats.org/officeDocument/2006/customXml" ds:itemID="{A6A0049F-6003-48F0-9236-CD768B2282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814b9c-4369-41ac-9dd0-042313b755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2B60031C-5856-454E-8A95-187AF43A2F0C}">
  <ds:schemaRefs>
    <ds:schemaRef ds:uri="http://purl.org/dc/elements/1.1/"/>
    <ds:schemaRef ds:uri="http://purl.org/dc/terms/"/>
    <ds:schemaRef ds:uri="http://schemas.microsoft.com/office/infopath/2007/PartnerControls"/>
    <ds:schemaRef ds:uri="http://schemas.openxmlformats.org/package/2006/metadata/core-properties"/>
    <ds:schemaRef ds:uri="http://schemas.microsoft.com/office/2006/documentManagement/types"/>
    <ds:schemaRef ds:uri="http://www.w3.org/XML/1998/namespace"/>
    <ds:schemaRef ds:uri="25814b9c-4369-41ac-9dd0-042313b75592"/>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Office2010_training_template</Template>
  <TotalTime>3506</TotalTime>
  <Words>3973</Words>
  <Application>Microsoft Office PowerPoint</Application>
  <PresentationFormat>On-screen Show (4:3)</PresentationFormat>
  <Paragraphs>315</Paragraphs>
  <Slides>49</Slides>
  <Notes>49</Notes>
  <HiddenSlides>1</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Office2010_training_template</vt:lpstr>
      <vt:lpstr>Microsoft® Access® 2010 Training</vt:lpstr>
      <vt:lpstr>Course contents</vt:lpstr>
      <vt:lpstr>Overview: Plan for good design</vt:lpstr>
      <vt:lpstr>Course goals</vt:lpstr>
      <vt:lpstr>Start with a plan</vt:lpstr>
      <vt:lpstr>Start with a plan</vt:lpstr>
      <vt:lpstr>Start with a plan</vt:lpstr>
      <vt:lpstr>Start with a plan</vt:lpstr>
      <vt:lpstr>Start with a plan</vt:lpstr>
      <vt:lpstr>Decide on a purpose</vt:lpstr>
      <vt:lpstr>Decide on a purpose </vt:lpstr>
      <vt:lpstr>List the data you want to store</vt:lpstr>
      <vt:lpstr>List the data you want to store</vt:lpstr>
      <vt:lpstr>List the data you want to store</vt:lpstr>
      <vt:lpstr>List the data you want to store</vt:lpstr>
      <vt:lpstr>Group your data by subject</vt:lpstr>
      <vt:lpstr>Group your data by subject</vt:lpstr>
      <vt:lpstr>Group your data by subject</vt:lpstr>
      <vt:lpstr>From groups, fields</vt:lpstr>
      <vt:lpstr>From groups, fields</vt:lpstr>
      <vt:lpstr>From groups, fields</vt:lpstr>
      <vt:lpstr>From groups, fields</vt:lpstr>
      <vt:lpstr>From groups, fields</vt:lpstr>
      <vt:lpstr>Plan data types</vt:lpstr>
      <vt:lpstr>Plan data types</vt:lpstr>
      <vt:lpstr>Plan data types</vt:lpstr>
      <vt:lpstr>Plan your primary keys</vt:lpstr>
      <vt:lpstr>Plan your primary keys</vt:lpstr>
      <vt:lpstr>Plan your primary keys</vt:lpstr>
      <vt:lpstr>Plan your primary keys</vt:lpstr>
      <vt:lpstr>Plan your foreign keys</vt:lpstr>
      <vt:lpstr>Plan your foreign keys</vt:lpstr>
      <vt:lpstr>Plan your foreign keys</vt:lpstr>
      <vt:lpstr>Design tables for SharePoint</vt:lpstr>
      <vt:lpstr>Design tables for SharePoint</vt:lpstr>
      <vt:lpstr>Design tables for SharePoint</vt:lpstr>
      <vt:lpstr>Suggestions for practice</vt:lpstr>
      <vt:lpstr>Test question 1</vt:lpstr>
      <vt:lpstr>Test question 1</vt:lpstr>
      <vt:lpstr>Test question 2</vt:lpstr>
      <vt:lpstr>Test question 2</vt:lpstr>
      <vt:lpstr>Test question 3</vt:lpstr>
      <vt:lpstr>Test question 3</vt:lpstr>
      <vt:lpstr>Test question 4</vt:lpstr>
      <vt:lpstr>Test question 4</vt:lpstr>
      <vt:lpstr>Test question 5</vt:lpstr>
      <vt:lpstr>Test question 5</vt:lpstr>
      <vt:lpstr>Quick Reference Card</vt:lpstr>
      <vt:lpstr>Using this template</vt:lpstr>
    </vt:vector>
  </TitlesOfParts>
  <Company>Microsoft 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kristinl</dc:creator>
  <cp:lastModifiedBy>Lindsay Latimore</cp:lastModifiedBy>
  <cp:revision>239</cp:revision>
  <dcterms:created xsi:type="dcterms:W3CDTF">2010-04-16T18:13:32Z</dcterms:created>
  <dcterms:modified xsi:type="dcterms:W3CDTF">2010-09-28T12:22:58Z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0x01010053A3FEB6DB82004FB9DB9B56267DF0A1</vt:lpwstr>
  </property>
  <property fmtid="{D5CDD505-2E9C-101B-9397-08002B2CF9AE}" pid="3" name="_dlc_DocIdItemGuid">
    <vt:lpwstr>6935713e-0dbb-4e01-8cbe-f9c011f75855</vt:lpwstr>
  </property>
</Properties>
</file>